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xls" ContentType="application/vnd.ms-exce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79"/>
  </p:notesMasterIdLst>
  <p:sldIdLst>
    <p:sldId id="377" r:id="rId2"/>
    <p:sldId id="257" r:id="rId3"/>
    <p:sldId id="258" r:id="rId4"/>
    <p:sldId id="259" r:id="rId5"/>
    <p:sldId id="273" r:id="rId6"/>
    <p:sldId id="381" r:id="rId7"/>
    <p:sldId id="378" r:id="rId8"/>
    <p:sldId id="379" r:id="rId9"/>
    <p:sldId id="380" r:id="rId10"/>
    <p:sldId id="383" r:id="rId11"/>
    <p:sldId id="382" r:id="rId12"/>
    <p:sldId id="384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74" r:id="rId21"/>
    <p:sldId id="278" r:id="rId22"/>
    <p:sldId id="279" r:id="rId23"/>
    <p:sldId id="280" r:id="rId24"/>
    <p:sldId id="292" r:id="rId25"/>
    <p:sldId id="275" r:id="rId26"/>
    <p:sldId id="301" r:id="rId27"/>
    <p:sldId id="302" r:id="rId28"/>
    <p:sldId id="304" r:id="rId29"/>
    <p:sldId id="293" r:id="rId30"/>
    <p:sldId id="385" r:id="rId31"/>
    <p:sldId id="305" r:id="rId32"/>
    <p:sldId id="306" r:id="rId33"/>
    <p:sldId id="307" r:id="rId34"/>
    <p:sldId id="308" r:id="rId35"/>
    <p:sldId id="309" r:id="rId36"/>
    <p:sldId id="310" r:id="rId37"/>
    <p:sldId id="312" r:id="rId38"/>
    <p:sldId id="313" r:id="rId39"/>
    <p:sldId id="314" r:id="rId40"/>
    <p:sldId id="315" r:id="rId41"/>
    <p:sldId id="326" r:id="rId42"/>
    <p:sldId id="327" r:id="rId43"/>
    <p:sldId id="328" r:id="rId44"/>
    <p:sldId id="329" r:id="rId45"/>
    <p:sldId id="330" r:id="rId46"/>
    <p:sldId id="332" r:id="rId47"/>
    <p:sldId id="331" r:id="rId48"/>
    <p:sldId id="333" r:id="rId49"/>
    <p:sldId id="337" r:id="rId50"/>
    <p:sldId id="338" r:id="rId51"/>
    <p:sldId id="340" r:id="rId52"/>
    <p:sldId id="348" r:id="rId53"/>
    <p:sldId id="349" r:id="rId54"/>
    <p:sldId id="350" r:id="rId55"/>
    <p:sldId id="341" r:id="rId56"/>
    <p:sldId id="342" r:id="rId57"/>
    <p:sldId id="343" r:id="rId58"/>
    <p:sldId id="344" r:id="rId59"/>
    <p:sldId id="345" r:id="rId60"/>
    <p:sldId id="346" r:id="rId61"/>
    <p:sldId id="335" r:id="rId62"/>
    <p:sldId id="334" r:id="rId63"/>
    <p:sldId id="386" r:id="rId64"/>
    <p:sldId id="388" r:id="rId65"/>
    <p:sldId id="389" r:id="rId66"/>
    <p:sldId id="316" r:id="rId67"/>
    <p:sldId id="317" r:id="rId68"/>
    <p:sldId id="370" r:id="rId69"/>
    <p:sldId id="371" r:id="rId70"/>
    <p:sldId id="374" r:id="rId71"/>
    <p:sldId id="375" r:id="rId72"/>
    <p:sldId id="372" r:id="rId73"/>
    <p:sldId id="373" r:id="rId74"/>
    <p:sldId id="324" r:id="rId75"/>
    <p:sldId id="390" r:id="rId76"/>
    <p:sldId id="325" r:id="rId77"/>
    <p:sldId id="298" r:id="rId7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8060" autoAdjust="0"/>
  </p:normalViewPr>
  <p:slideViewPr>
    <p:cSldViewPr>
      <p:cViewPr varScale="1">
        <p:scale>
          <a:sx n="69" d="100"/>
          <a:sy n="69" d="100"/>
        </p:scale>
        <p:origin x="-133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47DD9C-AC10-48B3-A549-D9B151F8C285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7A2FC71-2228-40F9-9A3E-9883C690A10C}">
      <dgm:prSet/>
      <dgm:spPr/>
      <dgm:t>
        <a:bodyPr/>
        <a:lstStyle/>
        <a:p>
          <a:pPr rtl="0"/>
          <a:r>
            <a:rPr lang="en-US" dirty="0" smtClean="0"/>
            <a:t>For  Non  Small Cell Cancer usually a multimodality approach is used</a:t>
          </a:r>
          <a:endParaRPr lang="en-US" dirty="0"/>
        </a:p>
      </dgm:t>
    </dgm:pt>
    <dgm:pt modelId="{78581DD8-6D4F-443D-8745-7F4D856ABE5B}" type="parTrans" cxnId="{BFFDAFC2-DEAA-4665-9192-F1955049A951}">
      <dgm:prSet/>
      <dgm:spPr/>
      <dgm:t>
        <a:bodyPr/>
        <a:lstStyle/>
        <a:p>
          <a:endParaRPr lang="en-US"/>
        </a:p>
      </dgm:t>
    </dgm:pt>
    <dgm:pt modelId="{480C76C7-4456-4CA5-ABB6-68861432E530}" type="sibTrans" cxnId="{BFFDAFC2-DEAA-4665-9192-F1955049A951}">
      <dgm:prSet/>
      <dgm:spPr/>
      <dgm:t>
        <a:bodyPr/>
        <a:lstStyle/>
        <a:p>
          <a:endParaRPr lang="en-US"/>
        </a:p>
      </dgm:t>
    </dgm:pt>
    <dgm:pt modelId="{B9DEF570-3177-4840-BB9C-F58610833B78}">
      <dgm:prSet/>
      <dgm:spPr/>
      <dgm:t>
        <a:bodyPr/>
        <a:lstStyle/>
        <a:p>
          <a:pPr rtl="0"/>
          <a:endParaRPr lang="en-US" dirty="0"/>
        </a:p>
      </dgm:t>
    </dgm:pt>
    <dgm:pt modelId="{2735EBD4-6DC6-47FE-AC5F-4448CADEE0B7}" type="parTrans" cxnId="{F75E63DD-CDB2-4B8A-9E39-9B21BBB6D680}">
      <dgm:prSet/>
      <dgm:spPr/>
      <dgm:t>
        <a:bodyPr/>
        <a:lstStyle/>
        <a:p>
          <a:endParaRPr lang="en-US"/>
        </a:p>
      </dgm:t>
    </dgm:pt>
    <dgm:pt modelId="{35FDFA17-ACE3-43BE-AA6F-11EFCB058997}" type="sibTrans" cxnId="{F75E63DD-CDB2-4B8A-9E39-9B21BBB6D680}">
      <dgm:prSet/>
      <dgm:spPr/>
      <dgm:t>
        <a:bodyPr/>
        <a:lstStyle/>
        <a:p>
          <a:endParaRPr lang="en-US"/>
        </a:p>
      </dgm:t>
    </dgm:pt>
    <dgm:pt modelId="{C53D563D-CDD7-4C8F-8BF3-99E1DE396A5A}">
      <dgm:prSet/>
      <dgm:spPr/>
      <dgm:t>
        <a:bodyPr/>
        <a:lstStyle/>
        <a:p>
          <a:pPr rtl="0"/>
          <a:r>
            <a:rPr lang="en-US" dirty="0" smtClean="0"/>
            <a:t>Surgery</a:t>
          </a:r>
          <a:endParaRPr lang="en-US" dirty="0"/>
        </a:p>
      </dgm:t>
    </dgm:pt>
    <dgm:pt modelId="{43E6DDB9-AE36-40E7-BDF8-4B06F946DE1C}" type="parTrans" cxnId="{BDCB4449-5860-41F8-BC7B-1DB03A9132AD}">
      <dgm:prSet/>
      <dgm:spPr/>
      <dgm:t>
        <a:bodyPr/>
        <a:lstStyle/>
        <a:p>
          <a:endParaRPr lang="en-US"/>
        </a:p>
      </dgm:t>
    </dgm:pt>
    <dgm:pt modelId="{C1F6223D-9239-4962-B97C-766D3AB9B12A}" type="sibTrans" cxnId="{BDCB4449-5860-41F8-BC7B-1DB03A9132AD}">
      <dgm:prSet/>
      <dgm:spPr/>
      <dgm:t>
        <a:bodyPr/>
        <a:lstStyle/>
        <a:p>
          <a:endParaRPr lang="en-US"/>
        </a:p>
      </dgm:t>
    </dgm:pt>
    <dgm:pt modelId="{C4D68222-CFE7-4582-8F47-BB7A6EAB5D47}">
      <dgm:prSet/>
      <dgm:spPr/>
      <dgm:t>
        <a:bodyPr/>
        <a:lstStyle/>
        <a:p>
          <a:pPr rtl="0"/>
          <a:endParaRPr lang="en-US" dirty="0"/>
        </a:p>
      </dgm:t>
    </dgm:pt>
    <dgm:pt modelId="{5C3F2B71-5B5D-4F36-B34A-5E3DC93A51AA}" type="parTrans" cxnId="{FD6E910C-6FD2-4F44-A970-F1F201F219EF}">
      <dgm:prSet/>
      <dgm:spPr/>
      <dgm:t>
        <a:bodyPr/>
        <a:lstStyle/>
        <a:p>
          <a:endParaRPr lang="en-US"/>
        </a:p>
      </dgm:t>
    </dgm:pt>
    <dgm:pt modelId="{EBECCFB9-01F0-4CA0-9F26-8AEC390A5ED6}" type="sibTrans" cxnId="{FD6E910C-6FD2-4F44-A970-F1F201F219EF}">
      <dgm:prSet/>
      <dgm:spPr/>
      <dgm:t>
        <a:bodyPr/>
        <a:lstStyle/>
        <a:p>
          <a:endParaRPr lang="en-US"/>
        </a:p>
      </dgm:t>
    </dgm:pt>
    <dgm:pt modelId="{9767DEE1-84DF-4FAD-8192-433F93B5EDFA}">
      <dgm:prSet/>
      <dgm:spPr/>
      <dgm:t>
        <a:bodyPr/>
        <a:lstStyle/>
        <a:p>
          <a:pPr rtl="0"/>
          <a:r>
            <a:rPr lang="en-US" dirty="0" smtClean="0"/>
            <a:t>Chemotherapy</a:t>
          </a:r>
          <a:endParaRPr lang="en-US" dirty="0"/>
        </a:p>
      </dgm:t>
    </dgm:pt>
    <dgm:pt modelId="{C736C758-3FD0-41ED-AFEF-5BDE75C3D5BA}" type="parTrans" cxnId="{ED326640-F701-4FFB-90F2-5FCDC8DC697C}">
      <dgm:prSet/>
      <dgm:spPr/>
      <dgm:t>
        <a:bodyPr/>
        <a:lstStyle/>
        <a:p>
          <a:endParaRPr lang="en-US"/>
        </a:p>
      </dgm:t>
    </dgm:pt>
    <dgm:pt modelId="{95D29DC5-FA9C-4AA5-8164-5BEAF08FD583}" type="sibTrans" cxnId="{ED326640-F701-4FFB-90F2-5FCDC8DC697C}">
      <dgm:prSet/>
      <dgm:spPr/>
      <dgm:t>
        <a:bodyPr/>
        <a:lstStyle/>
        <a:p>
          <a:endParaRPr lang="en-US"/>
        </a:p>
      </dgm:t>
    </dgm:pt>
    <dgm:pt modelId="{54AFDA68-5BC4-4982-9B9C-0EBCBB40C371}">
      <dgm:prSet/>
      <dgm:spPr/>
      <dgm:t>
        <a:bodyPr/>
        <a:lstStyle/>
        <a:p>
          <a:pPr rtl="0"/>
          <a:endParaRPr lang="en-US" dirty="0"/>
        </a:p>
      </dgm:t>
    </dgm:pt>
    <dgm:pt modelId="{027540ED-7028-452C-9BD3-77C367BACBA1}" type="parTrans" cxnId="{D67C9380-1F18-4CBF-A4B8-583540D44939}">
      <dgm:prSet/>
      <dgm:spPr/>
      <dgm:t>
        <a:bodyPr/>
        <a:lstStyle/>
        <a:p>
          <a:endParaRPr lang="en-US"/>
        </a:p>
      </dgm:t>
    </dgm:pt>
    <dgm:pt modelId="{DB906718-01B9-4A55-B451-40206CA74BBB}" type="sibTrans" cxnId="{D67C9380-1F18-4CBF-A4B8-583540D44939}">
      <dgm:prSet/>
      <dgm:spPr/>
      <dgm:t>
        <a:bodyPr/>
        <a:lstStyle/>
        <a:p>
          <a:endParaRPr lang="en-US"/>
        </a:p>
      </dgm:t>
    </dgm:pt>
    <dgm:pt modelId="{75A7A4EB-FDC4-4E34-9359-30A78CAE960E}">
      <dgm:prSet/>
      <dgm:spPr/>
      <dgm:t>
        <a:bodyPr/>
        <a:lstStyle/>
        <a:p>
          <a:pPr rtl="0"/>
          <a:r>
            <a:rPr lang="en-US" dirty="0" smtClean="0"/>
            <a:t>Radiotherapy</a:t>
          </a:r>
          <a:endParaRPr lang="en-US" dirty="0"/>
        </a:p>
      </dgm:t>
    </dgm:pt>
    <dgm:pt modelId="{E62140FF-89EF-46AD-B7B2-AA77647F90CA}" type="parTrans" cxnId="{5C818E1B-B30F-4437-A914-D676CE4C9287}">
      <dgm:prSet/>
      <dgm:spPr/>
      <dgm:t>
        <a:bodyPr/>
        <a:lstStyle/>
        <a:p>
          <a:endParaRPr lang="en-US"/>
        </a:p>
      </dgm:t>
    </dgm:pt>
    <dgm:pt modelId="{7AC99E0D-451C-4C5F-AF89-1287821AEFA1}" type="sibTrans" cxnId="{5C818E1B-B30F-4437-A914-D676CE4C9287}">
      <dgm:prSet/>
      <dgm:spPr/>
      <dgm:t>
        <a:bodyPr/>
        <a:lstStyle/>
        <a:p>
          <a:endParaRPr lang="en-US"/>
        </a:p>
      </dgm:t>
    </dgm:pt>
    <dgm:pt modelId="{40934A86-8E47-4CB1-9D31-F240222365CB}" type="pres">
      <dgm:prSet presAssocID="{8047DD9C-AC10-48B3-A549-D9B151F8C285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508A72-97A9-44BB-A3D1-88C4228CE21F}" type="pres">
      <dgm:prSet presAssocID="{87A2FC71-2228-40F9-9A3E-9883C690A10C}" presName="circ1" presStyleLbl="vennNode1" presStyleIdx="0" presStyleCnt="2"/>
      <dgm:spPr/>
      <dgm:t>
        <a:bodyPr/>
        <a:lstStyle/>
        <a:p>
          <a:endParaRPr lang="en-US"/>
        </a:p>
      </dgm:t>
    </dgm:pt>
    <dgm:pt modelId="{4764C2D4-7073-4AAB-9243-088F3DCB3C89}" type="pres">
      <dgm:prSet presAssocID="{87A2FC71-2228-40F9-9A3E-9883C690A10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40C302-64D2-4421-B4FF-2CDAE091556B}" type="pres">
      <dgm:prSet presAssocID="{B9DEF570-3177-4840-BB9C-F58610833B78}" presName="circ2" presStyleLbl="vennNode1" presStyleIdx="1" presStyleCnt="2"/>
      <dgm:spPr/>
      <dgm:t>
        <a:bodyPr/>
        <a:lstStyle/>
        <a:p>
          <a:endParaRPr lang="en-US"/>
        </a:p>
      </dgm:t>
    </dgm:pt>
    <dgm:pt modelId="{D51FD156-65F2-45C3-869E-1F07D90292E9}" type="pres">
      <dgm:prSet presAssocID="{B9DEF570-3177-4840-BB9C-F58610833B7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AEEA44F-EF0E-41DE-8F0F-D24CD09D58F1}" type="presOf" srcId="{C53D563D-CDD7-4C8F-8BF3-99E1DE396A5A}" destId="{D51FD156-65F2-45C3-869E-1F07D90292E9}" srcOrd="1" destOrd="1" presId="urn:microsoft.com/office/officeart/2005/8/layout/venn1"/>
    <dgm:cxn modelId="{B8A514F2-5DC6-4ABD-8F4C-F0BD68517998}" type="presOf" srcId="{9767DEE1-84DF-4FAD-8192-433F93B5EDFA}" destId="{C240C302-64D2-4421-B4FF-2CDAE091556B}" srcOrd="0" destOrd="3" presId="urn:microsoft.com/office/officeart/2005/8/layout/venn1"/>
    <dgm:cxn modelId="{BFFDAFC2-DEAA-4665-9192-F1955049A951}" srcId="{8047DD9C-AC10-48B3-A549-D9B151F8C285}" destId="{87A2FC71-2228-40F9-9A3E-9883C690A10C}" srcOrd="0" destOrd="0" parTransId="{78581DD8-6D4F-443D-8745-7F4D856ABE5B}" sibTransId="{480C76C7-4456-4CA5-ABB6-68861432E530}"/>
    <dgm:cxn modelId="{04674BA4-3B52-4A16-A7FE-C7C57DD4501B}" type="presOf" srcId="{9767DEE1-84DF-4FAD-8192-433F93B5EDFA}" destId="{D51FD156-65F2-45C3-869E-1F07D90292E9}" srcOrd="1" destOrd="3" presId="urn:microsoft.com/office/officeart/2005/8/layout/venn1"/>
    <dgm:cxn modelId="{A7B091B2-6F70-4B0F-AA5F-403589174A50}" type="presOf" srcId="{C4D68222-CFE7-4582-8F47-BB7A6EAB5D47}" destId="{C240C302-64D2-4421-B4FF-2CDAE091556B}" srcOrd="0" destOrd="2" presId="urn:microsoft.com/office/officeart/2005/8/layout/venn1"/>
    <dgm:cxn modelId="{F75E63DD-CDB2-4B8A-9E39-9B21BBB6D680}" srcId="{8047DD9C-AC10-48B3-A549-D9B151F8C285}" destId="{B9DEF570-3177-4840-BB9C-F58610833B78}" srcOrd="1" destOrd="0" parTransId="{2735EBD4-6DC6-47FE-AC5F-4448CADEE0B7}" sibTransId="{35FDFA17-ACE3-43BE-AA6F-11EFCB058997}"/>
    <dgm:cxn modelId="{BDCB4449-5860-41F8-BC7B-1DB03A9132AD}" srcId="{B9DEF570-3177-4840-BB9C-F58610833B78}" destId="{C53D563D-CDD7-4C8F-8BF3-99E1DE396A5A}" srcOrd="0" destOrd="0" parTransId="{43E6DDB9-AE36-40E7-BDF8-4B06F946DE1C}" sibTransId="{C1F6223D-9239-4962-B97C-766D3AB9B12A}"/>
    <dgm:cxn modelId="{A33A6CC6-49FD-44CE-B49A-81082A50AE5C}" type="presOf" srcId="{C4D68222-CFE7-4582-8F47-BB7A6EAB5D47}" destId="{D51FD156-65F2-45C3-869E-1F07D90292E9}" srcOrd="1" destOrd="2" presId="urn:microsoft.com/office/officeart/2005/8/layout/venn1"/>
    <dgm:cxn modelId="{6C5CFD5B-0B56-4AD3-89F2-B55A0FA6D52C}" type="presOf" srcId="{87A2FC71-2228-40F9-9A3E-9883C690A10C}" destId="{53508A72-97A9-44BB-A3D1-88C4228CE21F}" srcOrd="0" destOrd="0" presId="urn:microsoft.com/office/officeart/2005/8/layout/venn1"/>
    <dgm:cxn modelId="{D86DB799-437A-4C0B-ABF5-61746119BE24}" type="presOf" srcId="{B9DEF570-3177-4840-BB9C-F58610833B78}" destId="{C240C302-64D2-4421-B4FF-2CDAE091556B}" srcOrd="0" destOrd="0" presId="urn:microsoft.com/office/officeart/2005/8/layout/venn1"/>
    <dgm:cxn modelId="{7A355CD6-4F42-4F95-9D90-AC37EAC0D8DB}" type="presOf" srcId="{75A7A4EB-FDC4-4E34-9359-30A78CAE960E}" destId="{D51FD156-65F2-45C3-869E-1F07D90292E9}" srcOrd="1" destOrd="5" presId="urn:microsoft.com/office/officeart/2005/8/layout/venn1"/>
    <dgm:cxn modelId="{2761FF3F-E81A-443D-8C8F-EA8BF6016333}" type="presOf" srcId="{B9DEF570-3177-4840-BB9C-F58610833B78}" destId="{D51FD156-65F2-45C3-869E-1F07D90292E9}" srcOrd="1" destOrd="0" presId="urn:microsoft.com/office/officeart/2005/8/layout/venn1"/>
    <dgm:cxn modelId="{BE99DB25-529D-4D2A-A32E-0ED5B1367BC0}" type="presOf" srcId="{54AFDA68-5BC4-4982-9B9C-0EBCBB40C371}" destId="{D51FD156-65F2-45C3-869E-1F07D90292E9}" srcOrd="1" destOrd="4" presId="urn:microsoft.com/office/officeart/2005/8/layout/venn1"/>
    <dgm:cxn modelId="{61925AEB-205B-4E19-8602-21707E12B2B8}" type="presOf" srcId="{75A7A4EB-FDC4-4E34-9359-30A78CAE960E}" destId="{C240C302-64D2-4421-B4FF-2CDAE091556B}" srcOrd="0" destOrd="5" presId="urn:microsoft.com/office/officeart/2005/8/layout/venn1"/>
    <dgm:cxn modelId="{FD6E910C-6FD2-4F44-A970-F1F201F219EF}" srcId="{B9DEF570-3177-4840-BB9C-F58610833B78}" destId="{C4D68222-CFE7-4582-8F47-BB7A6EAB5D47}" srcOrd="1" destOrd="0" parTransId="{5C3F2B71-5B5D-4F36-B34A-5E3DC93A51AA}" sibTransId="{EBECCFB9-01F0-4CA0-9F26-8AEC390A5ED6}"/>
    <dgm:cxn modelId="{9D73FF4A-6713-4937-B0E8-E569028C9106}" type="presOf" srcId="{8047DD9C-AC10-48B3-A549-D9B151F8C285}" destId="{40934A86-8E47-4CB1-9D31-F240222365CB}" srcOrd="0" destOrd="0" presId="urn:microsoft.com/office/officeart/2005/8/layout/venn1"/>
    <dgm:cxn modelId="{19E770DA-67B9-4108-A045-985E33CB1CE6}" type="presOf" srcId="{C53D563D-CDD7-4C8F-8BF3-99E1DE396A5A}" destId="{C240C302-64D2-4421-B4FF-2CDAE091556B}" srcOrd="0" destOrd="1" presId="urn:microsoft.com/office/officeart/2005/8/layout/venn1"/>
    <dgm:cxn modelId="{5C818E1B-B30F-4437-A914-D676CE4C9287}" srcId="{B9DEF570-3177-4840-BB9C-F58610833B78}" destId="{75A7A4EB-FDC4-4E34-9359-30A78CAE960E}" srcOrd="4" destOrd="0" parTransId="{E62140FF-89EF-46AD-B7B2-AA77647F90CA}" sibTransId="{7AC99E0D-451C-4C5F-AF89-1287821AEFA1}"/>
    <dgm:cxn modelId="{ED326640-F701-4FFB-90F2-5FCDC8DC697C}" srcId="{B9DEF570-3177-4840-BB9C-F58610833B78}" destId="{9767DEE1-84DF-4FAD-8192-433F93B5EDFA}" srcOrd="2" destOrd="0" parTransId="{C736C758-3FD0-41ED-AFEF-5BDE75C3D5BA}" sibTransId="{95D29DC5-FA9C-4AA5-8164-5BEAF08FD583}"/>
    <dgm:cxn modelId="{243F303D-003A-4ECF-B875-C0CD343C16AA}" type="presOf" srcId="{87A2FC71-2228-40F9-9A3E-9883C690A10C}" destId="{4764C2D4-7073-4AAB-9243-088F3DCB3C89}" srcOrd="1" destOrd="0" presId="urn:microsoft.com/office/officeart/2005/8/layout/venn1"/>
    <dgm:cxn modelId="{D67C9380-1F18-4CBF-A4B8-583540D44939}" srcId="{B9DEF570-3177-4840-BB9C-F58610833B78}" destId="{54AFDA68-5BC4-4982-9B9C-0EBCBB40C371}" srcOrd="3" destOrd="0" parTransId="{027540ED-7028-452C-9BD3-77C367BACBA1}" sibTransId="{DB906718-01B9-4A55-B451-40206CA74BBB}"/>
    <dgm:cxn modelId="{ED35660D-08D0-4608-8BDD-DBD44037144C}" type="presOf" srcId="{54AFDA68-5BC4-4982-9B9C-0EBCBB40C371}" destId="{C240C302-64D2-4421-B4FF-2CDAE091556B}" srcOrd="0" destOrd="4" presId="urn:microsoft.com/office/officeart/2005/8/layout/venn1"/>
    <dgm:cxn modelId="{6099B430-22CB-4D63-B74C-B69556B2E59F}" type="presParOf" srcId="{40934A86-8E47-4CB1-9D31-F240222365CB}" destId="{53508A72-97A9-44BB-A3D1-88C4228CE21F}" srcOrd="0" destOrd="0" presId="urn:microsoft.com/office/officeart/2005/8/layout/venn1"/>
    <dgm:cxn modelId="{22CC69FA-500E-4398-949A-4B5CCA57414A}" type="presParOf" srcId="{40934A86-8E47-4CB1-9D31-F240222365CB}" destId="{4764C2D4-7073-4AAB-9243-088F3DCB3C89}" srcOrd="1" destOrd="0" presId="urn:microsoft.com/office/officeart/2005/8/layout/venn1"/>
    <dgm:cxn modelId="{5D6FE2AA-D8EB-41A0-8933-4C8428A92490}" type="presParOf" srcId="{40934A86-8E47-4CB1-9D31-F240222365CB}" destId="{C240C302-64D2-4421-B4FF-2CDAE091556B}" srcOrd="2" destOrd="0" presId="urn:microsoft.com/office/officeart/2005/8/layout/venn1"/>
    <dgm:cxn modelId="{7BA4A13E-B241-4A1F-97F7-5BA52A705804}" type="presParOf" srcId="{40934A86-8E47-4CB1-9D31-F240222365CB}" destId="{D51FD156-65F2-45C3-869E-1F07D90292E9}" srcOrd="3" destOrd="0" presId="urn:microsoft.com/office/officeart/2005/8/layout/venn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A478CE-A05D-4078-8D87-5387C32BC137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en-US"/>
        </a:p>
      </dgm:t>
    </dgm:pt>
    <dgm:pt modelId="{B9B3D40C-A1C6-4444-A101-A2152EA5A656}">
      <dgm:prSet/>
      <dgm:spPr/>
      <dgm:t>
        <a:bodyPr/>
        <a:lstStyle/>
        <a:p>
          <a:pPr rtl="0"/>
          <a:r>
            <a:rPr lang="en-US" dirty="0" err="1" smtClean="0"/>
            <a:t>Metaanalysis</a:t>
          </a:r>
          <a:r>
            <a:rPr lang="en-US" dirty="0" smtClean="0"/>
            <a:t> conducted in 1999 studied 7 prospectively </a:t>
          </a:r>
          <a:r>
            <a:rPr lang="en-US" dirty="0" err="1" smtClean="0"/>
            <a:t>randomised</a:t>
          </a:r>
          <a:r>
            <a:rPr lang="en-US" dirty="0" smtClean="0"/>
            <a:t> trail </a:t>
          </a:r>
          <a:endParaRPr lang="en-US" dirty="0"/>
        </a:p>
      </dgm:t>
    </dgm:pt>
    <dgm:pt modelId="{F43163A3-4BA9-4FBC-A299-5091259B87DA}" type="parTrans" cxnId="{F6EDC856-7E20-4C3B-BBF8-9B9950F1C142}">
      <dgm:prSet/>
      <dgm:spPr/>
      <dgm:t>
        <a:bodyPr/>
        <a:lstStyle/>
        <a:p>
          <a:endParaRPr lang="en-US"/>
        </a:p>
      </dgm:t>
    </dgm:pt>
    <dgm:pt modelId="{40502B41-23DD-425E-8723-EDCE63D0CE0D}" type="sibTrans" cxnId="{F6EDC856-7E20-4C3B-BBF8-9B9950F1C142}">
      <dgm:prSet/>
      <dgm:spPr/>
      <dgm:t>
        <a:bodyPr/>
        <a:lstStyle/>
        <a:p>
          <a:endParaRPr lang="en-US"/>
        </a:p>
      </dgm:t>
    </dgm:pt>
    <dgm:pt modelId="{C5D676F8-66C7-44A3-BB0E-135057B101FA}">
      <dgm:prSet/>
      <dgm:spPr/>
      <dgm:t>
        <a:bodyPr/>
        <a:lstStyle/>
        <a:p>
          <a:pPr rtl="0"/>
          <a:endParaRPr lang="en-US" dirty="0"/>
        </a:p>
      </dgm:t>
    </dgm:pt>
    <dgm:pt modelId="{64D46643-DDFA-40DD-8C74-4A55E6F7BEAC}" type="parTrans" cxnId="{38CC280A-4BA2-466A-97C7-0EEB5496C793}">
      <dgm:prSet/>
      <dgm:spPr/>
      <dgm:t>
        <a:bodyPr/>
        <a:lstStyle/>
        <a:p>
          <a:endParaRPr lang="en-US"/>
        </a:p>
      </dgm:t>
    </dgm:pt>
    <dgm:pt modelId="{A049B305-EF82-4F87-A8CB-EABBF332AD67}" type="sibTrans" cxnId="{38CC280A-4BA2-466A-97C7-0EEB5496C793}">
      <dgm:prSet/>
      <dgm:spPr/>
      <dgm:t>
        <a:bodyPr/>
        <a:lstStyle/>
        <a:p>
          <a:endParaRPr lang="en-US"/>
        </a:p>
      </dgm:t>
    </dgm:pt>
    <dgm:pt modelId="{0921C9B4-40B0-4013-BAC8-0226F38DB99D}">
      <dgm:prSet/>
      <dgm:spPr/>
      <dgm:t>
        <a:bodyPr/>
        <a:lstStyle/>
        <a:p>
          <a:pPr rtl="0"/>
          <a:r>
            <a:rPr lang="en-US" dirty="0" smtClean="0"/>
            <a:t>They found a disease free  and overall survival advantage in those patients  who under went prophylactic cranial irradiation</a:t>
          </a:r>
          <a:endParaRPr lang="en-US" dirty="0"/>
        </a:p>
      </dgm:t>
    </dgm:pt>
    <dgm:pt modelId="{88E59B19-8B5A-41CD-B562-0ACC06BE516F}" type="parTrans" cxnId="{F0494BB0-DB41-4BE6-AA32-51B445EEEBE6}">
      <dgm:prSet/>
      <dgm:spPr/>
      <dgm:t>
        <a:bodyPr/>
        <a:lstStyle/>
        <a:p>
          <a:endParaRPr lang="en-US"/>
        </a:p>
      </dgm:t>
    </dgm:pt>
    <dgm:pt modelId="{0065684B-60C6-465F-B2D2-03D5650FA74D}" type="sibTrans" cxnId="{F0494BB0-DB41-4BE6-AA32-51B445EEEBE6}">
      <dgm:prSet/>
      <dgm:spPr/>
      <dgm:t>
        <a:bodyPr/>
        <a:lstStyle/>
        <a:p>
          <a:endParaRPr lang="en-US"/>
        </a:p>
      </dgm:t>
    </dgm:pt>
    <dgm:pt modelId="{C46161AD-E697-4090-971E-8FC90D4B141A}">
      <dgm:prSet/>
      <dgm:spPr/>
      <dgm:t>
        <a:bodyPr/>
        <a:lstStyle/>
        <a:p>
          <a:pPr rtl="0"/>
          <a:endParaRPr lang="en-US" dirty="0"/>
        </a:p>
      </dgm:t>
    </dgm:pt>
    <dgm:pt modelId="{B046A1B5-74A4-473B-912F-D2ADA55C1D50}" type="parTrans" cxnId="{D8DB4FCA-F0D0-4BDF-8721-1AD4A8DDBB9A}">
      <dgm:prSet/>
      <dgm:spPr/>
      <dgm:t>
        <a:bodyPr/>
        <a:lstStyle/>
        <a:p>
          <a:endParaRPr lang="en-US"/>
        </a:p>
      </dgm:t>
    </dgm:pt>
    <dgm:pt modelId="{D8320495-13DD-4A92-9BBA-B8BBD0A8CFD1}" type="sibTrans" cxnId="{D8DB4FCA-F0D0-4BDF-8721-1AD4A8DDBB9A}">
      <dgm:prSet/>
      <dgm:spPr/>
      <dgm:t>
        <a:bodyPr/>
        <a:lstStyle/>
        <a:p>
          <a:endParaRPr lang="en-US"/>
        </a:p>
      </dgm:t>
    </dgm:pt>
    <dgm:pt modelId="{A8D7EE0A-B7A5-4309-8439-925F199E6155}">
      <dgm:prSet/>
      <dgm:spPr/>
      <dgm:t>
        <a:bodyPr/>
        <a:lstStyle/>
        <a:p>
          <a:pPr rtl="0"/>
          <a:r>
            <a:rPr lang="en-US" dirty="0" smtClean="0"/>
            <a:t>Dose is still a matter of debate however there is a trend in reduction of brain relapses at 36 GY @ 2 GY /#</a:t>
          </a:r>
          <a:endParaRPr lang="en-US" dirty="0"/>
        </a:p>
      </dgm:t>
    </dgm:pt>
    <dgm:pt modelId="{D5B1C35F-CE59-4E6D-A96D-D940629E4042}" type="parTrans" cxnId="{6C2F5DBB-1632-42D8-9E23-772C43EDEA71}">
      <dgm:prSet/>
      <dgm:spPr/>
      <dgm:t>
        <a:bodyPr/>
        <a:lstStyle/>
        <a:p>
          <a:endParaRPr lang="en-US"/>
        </a:p>
      </dgm:t>
    </dgm:pt>
    <dgm:pt modelId="{B24C4B40-992A-4592-8120-510415D5B1CA}" type="sibTrans" cxnId="{6C2F5DBB-1632-42D8-9E23-772C43EDEA71}">
      <dgm:prSet/>
      <dgm:spPr/>
      <dgm:t>
        <a:bodyPr/>
        <a:lstStyle/>
        <a:p>
          <a:endParaRPr lang="en-US"/>
        </a:p>
      </dgm:t>
    </dgm:pt>
    <dgm:pt modelId="{40E07B31-8B20-4C63-8EA9-B03EFB3BC3CC}">
      <dgm:prSet/>
      <dgm:spPr/>
      <dgm:t>
        <a:bodyPr/>
        <a:lstStyle/>
        <a:p>
          <a:pPr rtl="0"/>
          <a:endParaRPr lang="en-US" dirty="0"/>
        </a:p>
      </dgm:t>
    </dgm:pt>
    <dgm:pt modelId="{3F71573E-E997-413D-8C43-ABAC27EFEBAA}" type="parTrans" cxnId="{1335EBF9-A407-4084-8270-B9F0AB85AA72}">
      <dgm:prSet/>
      <dgm:spPr/>
      <dgm:t>
        <a:bodyPr/>
        <a:lstStyle/>
        <a:p>
          <a:endParaRPr lang="en-US"/>
        </a:p>
      </dgm:t>
    </dgm:pt>
    <dgm:pt modelId="{DD8BB108-E9A9-4628-A8E5-1CF19AE20E58}" type="sibTrans" cxnId="{1335EBF9-A407-4084-8270-B9F0AB85AA72}">
      <dgm:prSet/>
      <dgm:spPr/>
      <dgm:t>
        <a:bodyPr/>
        <a:lstStyle/>
        <a:p>
          <a:endParaRPr lang="en-US"/>
        </a:p>
      </dgm:t>
    </dgm:pt>
    <dgm:pt modelId="{2C151E85-E4EE-4B79-8384-868572342E40}">
      <dgm:prSet/>
      <dgm:spPr/>
      <dgm:t>
        <a:bodyPr/>
        <a:lstStyle/>
        <a:p>
          <a:pPr rtl="0"/>
          <a:r>
            <a:rPr lang="en-US" dirty="0" smtClean="0"/>
            <a:t>Prophylactic cranial irradiation should be </a:t>
          </a:r>
          <a:r>
            <a:rPr lang="en-US" dirty="0" err="1" smtClean="0"/>
            <a:t>consideredfor</a:t>
          </a:r>
          <a:r>
            <a:rPr lang="en-US" dirty="0" smtClean="0"/>
            <a:t> complete clinical responders</a:t>
          </a:r>
          <a:endParaRPr lang="en-US" dirty="0"/>
        </a:p>
      </dgm:t>
    </dgm:pt>
    <dgm:pt modelId="{384015FE-D977-457C-B915-4A19FD296CC5}" type="parTrans" cxnId="{0DE7D69B-5F56-4319-860E-7B600B259E10}">
      <dgm:prSet/>
      <dgm:spPr/>
      <dgm:t>
        <a:bodyPr/>
        <a:lstStyle/>
        <a:p>
          <a:endParaRPr lang="en-US"/>
        </a:p>
      </dgm:t>
    </dgm:pt>
    <dgm:pt modelId="{77B277FC-2D0A-42A9-8646-9F1F9DBC2425}" type="sibTrans" cxnId="{0DE7D69B-5F56-4319-860E-7B600B259E10}">
      <dgm:prSet/>
      <dgm:spPr/>
      <dgm:t>
        <a:bodyPr/>
        <a:lstStyle/>
        <a:p>
          <a:endParaRPr lang="en-US"/>
        </a:p>
      </dgm:t>
    </dgm:pt>
    <dgm:pt modelId="{3E3B8AB2-5F4B-4A30-8819-0A5D246971FF}" type="pres">
      <dgm:prSet presAssocID="{E0A478CE-A05D-4078-8D87-5387C32BC13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87C0324-BE8B-40B9-916E-9414DA9F5C5C}" type="pres">
      <dgm:prSet presAssocID="{B9B3D40C-A1C6-4444-A101-A2152EA5A656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793C4A-DBB8-424D-9A28-64EB109D44F0}" type="pres">
      <dgm:prSet presAssocID="{40502B41-23DD-425E-8723-EDCE63D0CE0D}" presName="spacer" presStyleCnt="0"/>
      <dgm:spPr/>
    </dgm:pt>
    <dgm:pt modelId="{ED9F50A2-615B-4B24-AE68-982A59FA0001}" type="pres">
      <dgm:prSet presAssocID="{C5D676F8-66C7-44A3-BB0E-135057B101FA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A21D67-03D1-4395-808C-121BB0DB9E47}" type="pres">
      <dgm:prSet presAssocID="{A049B305-EF82-4F87-A8CB-EABBF332AD67}" presName="spacer" presStyleCnt="0"/>
      <dgm:spPr/>
    </dgm:pt>
    <dgm:pt modelId="{0FA202E8-F570-4780-B8EF-6A27258D71C2}" type="pres">
      <dgm:prSet presAssocID="{0921C9B4-40B0-4013-BAC8-0226F38DB99D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39E602-D2E2-40D9-8B28-8E327448561E}" type="pres">
      <dgm:prSet presAssocID="{0065684B-60C6-465F-B2D2-03D5650FA74D}" presName="spacer" presStyleCnt="0"/>
      <dgm:spPr/>
    </dgm:pt>
    <dgm:pt modelId="{A69FFBBB-3CCF-440E-96B8-D129EBFB6516}" type="pres">
      <dgm:prSet presAssocID="{C46161AD-E697-4090-971E-8FC90D4B141A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F65C69-8763-4175-AAE3-945AADBBF4E3}" type="pres">
      <dgm:prSet presAssocID="{D8320495-13DD-4A92-9BBA-B8BBD0A8CFD1}" presName="spacer" presStyleCnt="0"/>
      <dgm:spPr/>
    </dgm:pt>
    <dgm:pt modelId="{6D5EBBC9-434D-4123-BB2C-10C4DC04A059}" type="pres">
      <dgm:prSet presAssocID="{A8D7EE0A-B7A5-4309-8439-925F199E6155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07AAF1-8691-4E25-B30E-11EC24511F50}" type="pres">
      <dgm:prSet presAssocID="{B24C4B40-992A-4592-8120-510415D5B1CA}" presName="spacer" presStyleCnt="0"/>
      <dgm:spPr/>
    </dgm:pt>
    <dgm:pt modelId="{1954BC5E-2721-4D2F-8DF4-36A3F8DB2152}" type="pres">
      <dgm:prSet presAssocID="{40E07B31-8B20-4C63-8EA9-B03EFB3BC3CC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A32B96-3091-4895-BFD6-893B598A27EB}" type="pres">
      <dgm:prSet presAssocID="{DD8BB108-E9A9-4628-A8E5-1CF19AE20E58}" presName="spacer" presStyleCnt="0"/>
      <dgm:spPr/>
    </dgm:pt>
    <dgm:pt modelId="{E293C102-F745-444B-99F0-93C693ABFA1D}" type="pres">
      <dgm:prSet presAssocID="{2C151E85-E4EE-4B79-8384-868572342E40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B812263-2C5D-4419-8E4D-0FC44FB15822}" type="presOf" srcId="{0921C9B4-40B0-4013-BAC8-0226F38DB99D}" destId="{0FA202E8-F570-4780-B8EF-6A27258D71C2}" srcOrd="0" destOrd="0" presId="urn:microsoft.com/office/officeart/2005/8/layout/vList2"/>
    <dgm:cxn modelId="{953789F9-A2D7-408B-B0DC-B37DAE7BC1DB}" type="presOf" srcId="{C46161AD-E697-4090-971E-8FC90D4B141A}" destId="{A69FFBBB-3CCF-440E-96B8-D129EBFB6516}" srcOrd="0" destOrd="0" presId="urn:microsoft.com/office/officeart/2005/8/layout/vList2"/>
    <dgm:cxn modelId="{FF2173CD-8300-4316-AC5C-49F84BA93A78}" type="presOf" srcId="{B9B3D40C-A1C6-4444-A101-A2152EA5A656}" destId="{A87C0324-BE8B-40B9-916E-9414DA9F5C5C}" srcOrd="0" destOrd="0" presId="urn:microsoft.com/office/officeart/2005/8/layout/vList2"/>
    <dgm:cxn modelId="{38CC280A-4BA2-466A-97C7-0EEB5496C793}" srcId="{E0A478CE-A05D-4078-8D87-5387C32BC137}" destId="{C5D676F8-66C7-44A3-BB0E-135057B101FA}" srcOrd="1" destOrd="0" parTransId="{64D46643-DDFA-40DD-8C74-4A55E6F7BEAC}" sibTransId="{A049B305-EF82-4F87-A8CB-EABBF332AD67}"/>
    <dgm:cxn modelId="{0DE7D69B-5F56-4319-860E-7B600B259E10}" srcId="{E0A478CE-A05D-4078-8D87-5387C32BC137}" destId="{2C151E85-E4EE-4B79-8384-868572342E40}" srcOrd="6" destOrd="0" parTransId="{384015FE-D977-457C-B915-4A19FD296CC5}" sibTransId="{77B277FC-2D0A-42A9-8646-9F1F9DBC2425}"/>
    <dgm:cxn modelId="{F6EDC856-7E20-4C3B-BBF8-9B9950F1C142}" srcId="{E0A478CE-A05D-4078-8D87-5387C32BC137}" destId="{B9B3D40C-A1C6-4444-A101-A2152EA5A656}" srcOrd="0" destOrd="0" parTransId="{F43163A3-4BA9-4FBC-A299-5091259B87DA}" sibTransId="{40502B41-23DD-425E-8723-EDCE63D0CE0D}"/>
    <dgm:cxn modelId="{27275395-32CB-4F38-A510-6B68DF223513}" type="presOf" srcId="{A8D7EE0A-B7A5-4309-8439-925F199E6155}" destId="{6D5EBBC9-434D-4123-BB2C-10C4DC04A059}" srcOrd="0" destOrd="0" presId="urn:microsoft.com/office/officeart/2005/8/layout/vList2"/>
    <dgm:cxn modelId="{D8DB4FCA-F0D0-4BDF-8721-1AD4A8DDBB9A}" srcId="{E0A478CE-A05D-4078-8D87-5387C32BC137}" destId="{C46161AD-E697-4090-971E-8FC90D4B141A}" srcOrd="3" destOrd="0" parTransId="{B046A1B5-74A4-473B-912F-D2ADA55C1D50}" sibTransId="{D8320495-13DD-4A92-9BBA-B8BBD0A8CFD1}"/>
    <dgm:cxn modelId="{6C2F5DBB-1632-42D8-9E23-772C43EDEA71}" srcId="{E0A478CE-A05D-4078-8D87-5387C32BC137}" destId="{A8D7EE0A-B7A5-4309-8439-925F199E6155}" srcOrd="4" destOrd="0" parTransId="{D5B1C35F-CE59-4E6D-A96D-D940629E4042}" sibTransId="{B24C4B40-992A-4592-8120-510415D5B1CA}"/>
    <dgm:cxn modelId="{EFA1DA7E-68EF-4F38-830E-DDE077D5E09F}" type="presOf" srcId="{E0A478CE-A05D-4078-8D87-5387C32BC137}" destId="{3E3B8AB2-5F4B-4A30-8819-0A5D246971FF}" srcOrd="0" destOrd="0" presId="urn:microsoft.com/office/officeart/2005/8/layout/vList2"/>
    <dgm:cxn modelId="{1335EBF9-A407-4084-8270-B9F0AB85AA72}" srcId="{E0A478CE-A05D-4078-8D87-5387C32BC137}" destId="{40E07B31-8B20-4C63-8EA9-B03EFB3BC3CC}" srcOrd="5" destOrd="0" parTransId="{3F71573E-E997-413D-8C43-ABAC27EFEBAA}" sibTransId="{DD8BB108-E9A9-4628-A8E5-1CF19AE20E58}"/>
    <dgm:cxn modelId="{ADF69EF6-CB55-4601-9648-18F5465A6C41}" type="presOf" srcId="{40E07B31-8B20-4C63-8EA9-B03EFB3BC3CC}" destId="{1954BC5E-2721-4D2F-8DF4-36A3F8DB2152}" srcOrd="0" destOrd="0" presId="urn:microsoft.com/office/officeart/2005/8/layout/vList2"/>
    <dgm:cxn modelId="{F0494BB0-DB41-4BE6-AA32-51B445EEEBE6}" srcId="{E0A478CE-A05D-4078-8D87-5387C32BC137}" destId="{0921C9B4-40B0-4013-BAC8-0226F38DB99D}" srcOrd="2" destOrd="0" parTransId="{88E59B19-8B5A-41CD-B562-0ACC06BE516F}" sibTransId="{0065684B-60C6-465F-B2D2-03D5650FA74D}"/>
    <dgm:cxn modelId="{EAC249F7-1D6F-44C6-A1B3-B44E424359C9}" type="presOf" srcId="{2C151E85-E4EE-4B79-8384-868572342E40}" destId="{E293C102-F745-444B-99F0-93C693ABFA1D}" srcOrd="0" destOrd="0" presId="urn:microsoft.com/office/officeart/2005/8/layout/vList2"/>
    <dgm:cxn modelId="{B040AE25-2CA1-4BE4-8122-CD2F56CD1137}" type="presOf" srcId="{C5D676F8-66C7-44A3-BB0E-135057B101FA}" destId="{ED9F50A2-615B-4B24-AE68-982A59FA0001}" srcOrd="0" destOrd="0" presId="urn:microsoft.com/office/officeart/2005/8/layout/vList2"/>
    <dgm:cxn modelId="{77C6024F-9759-462C-9843-29DFA9F49DB6}" type="presParOf" srcId="{3E3B8AB2-5F4B-4A30-8819-0A5D246971FF}" destId="{A87C0324-BE8B-40B9-916E-9414DA9F5C5C}" srcOrd="0" destOrd="0" presId="urn:microsoft.com/office/officeart/2005/8/layout/vList2"/>
    <dgm:cxn modelId="{C8F628FC-D4B8-4F3C-9D64-C01BF2EEDDBE}" type="presParOf" srcId="{3E3B8AB2-5F4B-4A30-8819-0A5D246971FF}" destId="{B2793C4A-DBB8-424D-9A28-64EB109D44F0}" srcOrd="1" destOrd="0" presId="urn:microsoft.com/office/officeart/2005/8/layout/vList2"/>
    <dgm:cxn modelId="{3EADAEC3-AADE-4485-9B66-CAF4358CC706}" type="presParOf" srcId="{3E3B8AB2-5F4B-4A30-8819-0A5D246971FF}" destId="{ED9F50A2-615B-4B24-AE68-982A59FA0001}" srcOrd="2" destOrd="0" presId="urn:microsoft.com/office/officeart/2005/8/layout/vList2"/>
    <dgm:cxn modelId="{A5D60DEC-71BD-4FAD-9B1C-2758422777E3}" type="presParOf" srcId="{3E3B8AB2-5F4B-4A30-8819-0A5D246971FF}" destId="{30A21D67-03D1-4395-808C-121BB0DB9E47}" srcOrd="3" destOrd="0" presId="urn:microsoft.com/office/officeart/2005/8/layout/vList2"/>
    <dgm:cxn modelId="{DB7F911E-BFED-42CE-81CA-4B54664CAB68}" type="presParOf" srcId="{3E3B8AB2-5F4B-4A30-8819-0A5D246971FF}" destId="{0FA202E8-F570-4780-B8EF-6A27258D71C2}" srcOrd="4" destOrd="0" presId="urn:microsoft.com/office/officeart/2005/8/layout/vList2"/>
    <dgm:cxn modelId="{1DEEF216-E506-4F81-AC56-54F6762FDF6E}" type="presParOf" srcId="{3E3B8AB2-5F4B-4A30-8819-0A5D246971FF}" destId="{F139E602-D2E2-40D9-8B28-8E327448561E}" srcOrd="5" destOrd="0" presId="urn:microsoft.com/office/officeart/2005/8/layout/vList2"/>
    <dgm:cxn modelId="{B7D1029A-F2F2-47B5-B3B4-3034864F6017}" type="presParOf" srcId="{3E3B8AB2-5F4B-4A30-8819-0A5D246971FF}" destId="{A69FFBBB-3CCF-440E-96B8-D129EBFB6516}" srcOrd="6" destOrd="0" presId="urn:microsoft.com/office/officeart/2005/8/layout/vList2"/>
    <dgm:cxn modelId="{BB885650-A2EE-4640-8114-976967A21739}" type="presParOf" srcId="{3E3B8AB2-5F4B-4A30-8819-0A5D246971FF}" destId="{87F65C69-8763-4175-AAE3-945AADBBF4E3}" srcOrd="7" destOrd="0" presId="urn:microsoft.com/office/officeart/2005/8/layout/vList2"/>
    <dgm:cxn modelId="{DD0CB6B9-576D-4C7F-B109-FE94B12DB02E}" type="presParOf" srcId="{3E3B8AB2-5F4B-4A30-8819-0A5D246971FF}" destId="{6D5EBBC9-434D-4123-BB2C-10C4DC04A059}" srcOrd="8" destOrd="0" presId="urn:microsoft.com/office/officeart/2005/8/layout/vList2"/>
    <dgm:cxn modelId="{68F60550-E209-4EBF-BF7C-5AA6E8FBEB85}" type="presParOf" srcId="{3E3B8AB2-5F4B-4A30-8819-0A5D246971FF}" destId="{0607AAF1-8691-4E25-B30E-11EC24511F50}" srcOrd="9" destOrd="0" presId="urn:microsoft.com/office/officeart/2005/8/layout/vList2"/>
    <dgm:cxn modelId="{E1D57FD3-9777-4EEC-A688-962424C83C21}" type="presParOf" srcId="{3E3B8AB2-5F4B-4A30-8819-0A5D246971FF}" destId="{1954BC5E-2721-4D2F-8DF4-36A3F8DB2152}" srcOrd="10" destOrd="0" presId="urn:microsoft.com/office/officeart/2005/8/layout/vList2"/>
    <dgm:cxn modelId="{F961DB21-2AD9-412E-9A10-1BB4BA28F83C}" type="presParOf" srcId="{3E3B8AB2-5F4B-4A30-8819-0A5D246971FF}" destId="{D0A32B96-3091-4895-BFD6-893B598A27EB}" srcOrd="11" destOrd="0" presId="urn:microsoft.com/office/officeart/2005/8/layout/vList2"/>
    <dgm:cxn modelId="{78549206-39EA-45FB-8E29-6BB87E601CC2}" type="presParOf" srcId="{3E3B8AB2-5F4B-4A30-8819-0A5D246971FF}" destId="{E293C102-F745-444B-99F0-93C693ABFA1D}" srcOrd="12" destOrd="0" presId="urn:microsoft.com/office/officeart/2005/8/layout/vList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5DC3A3-0349-4F04-A4B3-B659C007AC23}" type="datetimeFigureOut">
              <a:rPr lang="en-US" smtClean="0"/>
              <a:pPr/>
              <a:t>9/29/2011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865921-3AD6-47A3-81E6-B175C00CA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65921-3AD6-47A3-81E6-B175C00CABA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9370D4-E302-4A0F-B297-35646F4DF128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1C7E1F-4ABA-40F7-8A73-B60E155FFC30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9F7CD9-413B-425E-98ED-BA7BF3792C72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F8F6C1-80EA-4339-936E-32281B93D90D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2FB9FC-602C-4D80-9C5A-F86434642FC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68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E85F87-7E54-44E6-8BAC-024CDD3E370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69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342045-A1F6-4E8E-8797-1D6A66065F4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72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*</a:t>
            </a:r>
            <a:r>
              <a:rPr lang="en-US" dirty="0" err="1" smtClean="0"/>
              <a:t>Int</a:t>
            </a:r>
            <a:r>
              <a:rPr lang="en-US" baseline="0" dirty="0" smtClean="0"/>
              <a:t> journal </a:t>
            </a:r>
            <a:r>
              <a:rPr lang="en-US" baseline="0" dirty="0" err="1" smtClean="0"/>
              <a:t>radn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onco</a:t>
            </a:r>
            <a:r>
              <a:rPr lang="en-US" baseline="0" dirty="0" smtClean="0"/>
              <a:t> 1992-24:11-16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65921-3AD6-47A3-81E6-B175C00CABA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706A40-6660-4232-B567-B103DEAE0A0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624FE5-A1EE-4FF1-A86F-3DAAA019CE5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817E3C-026E-462A-B369-2AE28D7A647F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5CE6D7-88A5-4CB4-90D7-12EB5E5ACB90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29E403-3760-4A17-94CB-584B7E801830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6FAC2A-4232-4C57-AB71-A4139FFD987D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6B655B-AAA8-43E7-804E-5EAB847BB438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50" name="Group 2"/>
          <p:cNvGrpSpPr>
            <a:grpSpLocks/>
          </p:cNvGrpSpPr>
          <p:nvPr/>
        </p:nvGrpSpPr>
        <p:grpSpPr bwMode="auto">
          <a:xfrm>
            <a:off x="0" y="0"/>
            <a:ext cx="712788" cy="6846888"/>
            <a:chOff x="0" y="0"/>
            <a:chExt cx="449" cy="4313"/>
          </a:xfrm>
        </p:grpSpPr>
        <p:sp>
          <p:nvSpPr>
            <p:cNvPr id="155651" name="Rectangle 3"/>
            <p:cNvSpPr>
              <a:spLocks noChangeArrowheads="1"/>
            </p:cNvSpPr>
            <p:nvPr/>
          </p:nvSpPr>
          <p:spPr bwMode="ltGray">
            <a:xfrm>
              <a:off x="0" y="0"/>
              <a:ext cx="448" cy="431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652" name="Freeform 4"/>
            <p:cNvSpPr>
              <a:spLocks/>
            </p:cNvSpPr>
            <p:nvPr/>
          </p:nvSpPr>
          <p:spPr bwMode="white">
            <a:xfrm>
              <a:off x="0" y="0"/>
              <a:ext cx="449" cy="4313"/>
            </a:xfrm>
            <a:custGeom>
              <a:avLst/>
              <a:gdLst/>
              <a:ahLst/>
              <a:cxnLst>
                <a:cxn ang="0">
                  <a:pos x="0" y="4312"/>
                </a:cxn>
                <a:cxn ang="0">
                  <a:pos x="149" y="0"/>
                </a:cxn>
                <a:cxn ang="0">
                  <a:pos x="299" y="4312"/>
                </a:cxn>
                <a:cxn ang="0">
                  <a:pos x="448" y="0"/>
                </a:cxn>
                <a:cxn ang="0">
                  <a:pos x="0" y="149"/>
                </a:cxn>
                <a:cxn ang="0">
                  <a:pos x="448" y="297"/>
                </a:cxn>
                <a:cxn ang="0">
                  <a:pos x="0" y="446"/>
                </a:cxn>
                <a:cxn ang="0">
                  <a:pos x="448" y="595"/>
                </a:cxn>
                <a:cxn ang="0">
                  <a:pos x="0" y="743"/>
                </a:cxn>
                <a:cxn ang="0">
                  <a:pos x="448" y="892"/>
                </a:cxn>
                <a:cxn ang="0">
                  <a:pos x="0" y="1041"/>
                </a:cxn>
                <a:cxn ang="0">
                  <a:pos x="448" y="1190"/>
                </a:cxn>
                <a:cxn ang="0">
                  <a:pos x="0" y="1338"/>
                </a:cxn>
                <a:cxn ang="0">
                  <a:pos x="448" y="1487"/>
                </a:cxn>
                <a:cxn ang="0">
                  <a:pos x="0" y="1636"/>
                </a:cxn>
                <a:cxn ang="0">
                  <a:pos x="448" y="1784"/>
                </a:cxn>
                <a:cxn ang="0">
                  <a:pos x="0" y="1933"/>
                </a:cxn>
                <a:cxn ang="0">
                  <a:pos x="448" y="2082"/>
                </a:cxn>
                <a:cxn ang="0">
                  <a:pos x="0" y="2230"/>
                </a:cxn>
                <a:cxn ang="0">
                  <a:pos x="448" y="2379"/>
                </a:cxn>
                <a:cxn ang="0">
                  <a:pos x="0" y="2528"/>
                </a:cxn>
                <a:cxn ang="0">
                  <a:pos x="448" y="2676"/>
                </a:cxn>
                <a:cxn ang="0">
                  <a:pos x="0" y="2825"/>
                </a:cxn>
                <a:cxn ang="0">
                  <a:pos x="448" y="2974"/>
                </a:cxn>
                <a:cxn ang="0">
                  <a:pos x="0" y="3122"/>
                </a:cxn>
                <a:cxn ang="0">
                  <a:pos x="448" y="3271"/>
                </a:cxn>
                <a:cxn ang="0">
                  <a:pos x="0" y="3420"/>
                </a:cxn>
                <a:cxn ang="0">
                  <a:pos x="448" y="3569"/>
                </a:cxn>
                <a:cxn ang="0">
                  <a:pos x="0" y="3717"/>
                </a:cxn>
                <a:cxn ang="0">
                  <a:pos x="448" y="3866"/>
                </a:cxn>
                <a:cxn ang="0">
                  <a:pos x="0" y="4015"/>
                </a:cxn>
                <a:cxn ang="0">
                  <a:pos x="448" y="4163"/>
                </a:cxn>
                <a:cxn ang="0">
                  <a:pos x="0" y="4312"/>
                </a:cxn>
                <a:cxn ang="0">
                  <a:pos x="448" y="4312"/>
                </a:cxn>
                <a:cxn ang="0">
                  <a:pos x="0" y="0"/>
                </a:cxn>
              </a:cxnLst>
              <a:rect l="0" t="0" r="r" b="b"/>
              <a:pathLst>
                <a:path w="449" h="4313">
                  <a:moveTo>
                    <a:pt x="0" y="0"/>
                  </a:moveTo>
                  <a:lnTo>
                    <a:pt x="0" y="4312"/>
                  </a:lnTo>
                  <a:lnTo>
                    <a:pt x="149" y="4312"/>
                  </a:lnTo>
                  <a:lnTo>
                    <a:pt x="149" y="0"/>
                  </a:lnTo>
                  <a:lnTo>
                    <a:pt x="299" y="0"/>
                  </a:lnTo>
                  <a:lnTo>
                    <a:pt x="299" y="4312"/>
                  </a:lnTo>
                  <a:lnTo>
                    <a:pt x="448" y="4312"/>
                  </a:lnTo>
                  <a:lnTo>
                    <a:pt x="448" y="0"/>
                  </a:lnTo>
                  <a:lnTo>
                    <a:pt x="448" y="149"/>
                  </a:lnTo>
                  <a:lnTo>
                    <a:pt x="0" y="149"/>
                  </a:lnTo>
                  <a:lnTo>
                    <a:pt x="0" y="297"/>
                  </a:lnTo>
                  <a:lnTo>
                    <a:pt x="448" y="297"/>
                  </a:lnTo>
                  <a:lnTo>
                    <a:pt x="448" y="446"/>
                  </a:lnTo>
                  <a:lnTo>
                    <a:pt x="0" y="446"/>
                  </a:lnTo>
                  <a:lnTo>
                    <a:pt x="0" y="595"/>
                  </a:lnTo>
                  <a:lnTo>
                    <a:pt x="448" y="595"/>
                  </a:lnTo>
                  <a:lnTo>
                    <a:pt x="448" y="743"/>
                  </a:lnTo>
                  <a:lnTo>
                    <a:pt x="0" y="743"/>
                  </a:lnTo>
                  <a:lnTo>
                    <a:pt x="0" y="892"/>
                  </a:lnTo>
                  <a:lnTo>
                    <a:pt x="448" y="892"/>
                  </a:lnTo>
                  <a:lnTo>
                    <a:pt x="448" y="1041"/>
                  </a:lnTo>
                  <a:lnTo>
                    <a:pt x="0" y="1041"/>
                  </a:lnTo>
                  <a:lnTo>
                    <a:pt x="0" y="1190"/>
                  </a:lnTo>
                  <a:lnTo>
                    <a:pt x="448" y="1190"/>
                  </a:lnTo>
                  <a:lnTo>
                    <a:pt x="448" y="1338"/>
                  </a:lnTo>
                  <a:lnTo>
                    <a:pt x="0" y="1338"/>
                  </a:lnTo>
                  <a:lnTo>
                    <a:pt x="0" y="1487"/>
                  </a:lnTo>
                  <a:lnTo>
                    <a:pt x="448" y="1487"/>
                  </a:lnTo>
                  <a:lnTo>
                    <a:pt x="448" y="1636"/>
                  </a:lnTo>
                  <a:lnTo>
                    <a:pt x="0" y="1636"/>
                  </a:lnTo>
                  <a:lnTo>
                    <a:pt x="0" y="1784"/>
                  </a:lnTo>
                  <a:lnTo>
                    <a:pt x="448" y="1784"/>
                  </a:lnTo>
                  <a:lnTo>
                    <a:pt x="448" y="1933"/>
                  </a:lnTo>
                  <a:lnTo>
                    <a:pt x="0" y="1933"/>
                  </a:lnTo>
                  <a:lnTo>
                    <a:pt x="0" y="2082"/>
                  </a:lnTo>
                  <a:lnTo>
                    <a:pt x="448" y="2082"/>
                  </a:lnTo>
                  <a:lnTo>
                    <a:pt x="448" y="2230"/>
                  </a:lnTo>
                  <a:lnTo>
                    <a:pt x="0" y="2230"/>
                  </a:lnTo>
                  <a:lnTo>
                    <a:pt x="0" y="2379"/>
                  </a:lnTo>
                  <a:lnTo>
                    <a:pt x="448" y="2379"/>
                  </a:lnTo>
                  <a:lnTo>
                    <a:pt x="448" y="2528"/>
                  </a:lnTo>
                  <a:lnTo>
                    <a:pt x="0" y="2528"/>
                  </a:lnTo>
                  <a:lnTo>
                    <a:pt x="0" y="2676"/>
                  </a:lnTo>
                  <a:lnTo>
                    <a:pt x="448" y="2676"/>
                  </a:lnTo>
                  <a:lnTo>
                    <a:pt x="448" y="2825"/>
                  </a:lnTo>
                  <a:lnTo>
                    <a:pt x="0" y="2825"/>
                  </a:lnTo>
                  <a:lnTo>
                    <a:pt x="0" y="2974"/>
                  </a:lnTo>
                  <a:lnTo>
                    <a:pt x="448" y="2974"/>
                  </a:lnTo>
                  <a:lnTo>
                    <a:pt x="448" y="3122"/>
                  </a:lnTo>
                  <a:lnTo>
                    <a:pt x="0" y="3122"/>
                  </a:lnTo>
                  <a:lnTo>
                    <a:pt x="0" y="3271"/>
                  </a:lnTo>
                  <a:lnTo>
                    <a:pt x="448" y="3271"/>
                  </a:lnTo>
                  <a:lnTo>
                    <a:pt x="448" y="3420"/>
                  </a:lnTo>
                  <a:lnTo>
                    <a:pt x="0" y="3420"/>
                  </a:lnTo>
                  <a:lnTo>
                    <a:pt x="0" y="3569"/>
                  </a:lnTo>
                  <a:lnTo>
                    <a:pt x="448" y="3569"/>
                  </a:lnTo>
                  <a:lnTo>
                    <a:pt x="448" y="3717"/>
                  </a:lnTo>
                  <a:lnTo>
                    <a:pt x="0" y="3717"/>
                  </a:lnTo>
                  <a:lnTo>
                    <a:pt x="0" y="3866"/>
                  </a:lnTo>
                  <a:lnTo>
                    <a:pt x="448" y="3866"/>
                  </a:lnTo>
                  <a:lnTo>
                    <a:pt x="448" y="4015"/>
                  </a:lnTo>
                  <a:lnTo>
                    <a:pt x="0" y="4015"/>
                  </a:lnTo>
                  <a:lnTo>
                    <a:pt x="0" y="4163"/>
                  </a:lnTo>
                  <a:lnTo>
                    <a:pt x="448" y="4163"/>
                  </a:lnTo>
                  <a:lnTo>
                    <a:pt x="448" y="4312"/>
                  </a:lnTo>
                  <a:lnTo>
                    <a:pt x="0" y="4312"/>
                  </a:lnTo>
                  <a:lnTo>
                    <a:pt x="0" y="4312"/>
                  </a:lnTo>
                  <a:lnTo>
                    <a:pt x="448" y="4312"/>
                  </a:lnTo>
                  <a:lnTo>
                    <a:pt x="448" y="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outerShdw dist="17961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5653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5654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6764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5655" name="Rectangle 7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55656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55657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7F1AFAE-0B58-4535-8E3A-19D9330B1E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C8FDFF-A20E-4884-BC55-892B2F86FA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590550"/>
            <a:ext cx="1943100" cy="5524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90550"/>
            <a:ext cx="5676900" cy="5524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7F6A0C-9D92-4B7D-93B2-1AB6B935E6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90550"/>
            <a:ext cx="7772400" cy="1162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787775" cy="4133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06975" y="1981200"/>
            <a:ext cx="3789363" cy="199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06975" y="4124325"/>
            <a:ext cx="3789363" cy="199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934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01C49AE-25E9-458E-A5B1-C0E85D7852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90550"/>
            <a:ext cx="7772400" cy="1162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787775" cy="4133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06975" y="1981200"/>
            <a:ext cx="3789363" cy="199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06975" y="4124325"/>
            <a:ext cx="3789363" cy="199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934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7D6D078-3B9E-4051-8EB2-ED867E648B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066800" y="590550"/>
            <a:ext cx="7772400" cy="1162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66800" y="1981200"/>
            <a:ext cx="3787775" cy="199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06975" y="1981200"/>
            <a:ext cx="3789363" cy="199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066800" y="4124325"/>
            <a:ext cx="3787775" cy="199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06975" y="4124325"/>
            <a:ext cx="3789363" cy="199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4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05FADA8-EBAB-4E2C-B7FD-41D9D04384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66800" y="590550"/>
            <a:ext cx="7772400" cy="5524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A7B7BDD-BAA5-45D7-8634-A22AB2097C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90550"/>
            <a:ext cx="7772400" cy="1162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066800" y="1981200"/>
            <a:ext cx="7729538" cy="413385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BAB1169-3669-4E2C-B8D5-A5B6C6036DC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50F303-0784-4087-9449-544C63F413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E5C43F-A5EC-4E5D-8215-6E3C7A6A3B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787775" cy="4133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6975" y="1981200"/>
            <a:ext cx="3789363" cy="4133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73EE3B-2CD6-4F5D-91B3-8DE41E1BC3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684884-1294-4F28-8A22-26A16A6BF8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036FC8-C771-463E-8DAD-8529C6768E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34A6FF-B8E4-4F88-9C03-268A3F74D7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754782-6BCE-42D5-910D-CC2DDBBA19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2EC7B6-6BE7-44D9-92E5-B6B4D807A4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26" name="Group 2"/>
          <p:cNvGrpSpPr>
            <a:grpSpLocks/>
          </p:cNvGrpSpPr>
          <p:nvPr/>
        </p:nvGrpSpPr>
        <p:grpSpPr bwMode="auto">
          <a:xfrm>
            <a:off x="0" y="0"/>
            <a:ext cx="712788" cy="6846888"/>
            <a:chOff x="0" y="0"/>
            <a:chExt cx="449" cy="4313"/>
          </a:xfrm>
        </p:grpSpPr>
        <p:sp>
          <p:nvSpPr>
            <p:cNvPr id="154627" name="Rectangle 3"/>
            <p:cNvSpPr>
              <a:spLocks noChangeArrowheads="1"/>
            </p:cNvSpPr>
            <p:nvPr/>
          </p:nvSpPr>
          <p:spPr bwMode="ltGray">
            <a:xfrm>
              <a:off x="0" y="0"/>
              <a:ext cx="448" cy="431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28" name="Freeform 4"/>
            <p:cNvSpPr>
              <a:spLocks/>
            </p:cNvSpPr>
            <p:nvPr/>
          </p:nvSpPr>
          <p:spPr bwMode="white">
            <a:xfrm>
              <a:off x="0" y="0"/>
              <a:ext cx="449" cy="4313"/>
            </a:xfrm>
            <a:custGeom>
              <a:avLst/>
              <a:gdLst/>
              <a:ahLst/>
              <a:cxnLst>
                <a:cxn ang="0">
                  <a:pos x="0" y="4312"/>
                </a:cxn>
                <a:cxn ang="0">
                  <a:pos x="149" y="0"/>
                </a:cxn>
                <a:cxn ang="0">
                  <a:pos x="299" y="4312"/>
                </a:cxn>
                <a:cxn ang="0">
                  <a:pos x="448" y="0"/>
                </a:cxn>
                <a:cxn ang="0">
                  <a:pos x="0" y="149"/>
                </a:cxn>
                <a:cxn ang="0">
                  <a:pos x="448" y="297"/>
                </a:cxn>
                <a:cxn ang="0">
                  <a:pos x="0" y="446"/>
                </a:cxn>
                <a:cxn ang="0">
                  <a:pos x="448" y="595"/>
                </a:cxn>
                <a:cxn ang="0">
                  <a:pos x="0" y="743"/>
                </a:cxn>
                <a:cxn ang="0">
                  <a:pos x="448" y="892"/>
                </a:cxn>
                <a:cxn ang="0">
                  <a:pos x="0" y="1041"/>
                </a:cxn>
                <a:cxn ang="0">
                  <a:pos x="448" y="1190"/>
                </a:cxn>
                <a:cxn ang="0">
                  <a:pos x="0" y="1338"/>
                </a:cxn>
                <a:cxn ang="0">
                  <a:pos x="448" y="1487"/>
                </a:cxn>
                <a:cxn ang="0">
                  <a:pos x="0" y="1636"/>
                </a:cxn>
                <a:cxn ang="0">
                  <a:pos x="448" y="1784"/>
                </a:cxn>
                <a:cxn ang="0">
                  <a:pos x="0" y="1933"/>
                </a:cxn>
                <a:cxn ang="0">
                  <a:pos x="448" y="2082"/>
                </a:cxn>
                <a:cxn ang="0">
                  <a:pos x="0" y="2230"/>
                </a:cxn>
                <a:cxn ang="0">
                  <a:pos x="448" y="2379"/>
                </a:cxn>
                <a:cxn ang="0">
                  <a:pos x="0" y="2528"/>
                </a:cxn>
                <a:cxn ang="0">
                  <a:pos x="448" y="2676"/>
                </a:cxn>
                <a:cxn ang="0">
                  <a:pos x="0" y="2825"/>
                </a:cxn>
                <a:cxn ang="0">
                  <a:pos x="448" y="2974"/>
                </a:cxn>
                <a:cxn ang="0">
                  <a:pos x="0" y="3122"/>
                </a:cxn>
                <a:cxn ang="0">
                  <a:pos x="448" y="3271"/>
                </a:cxn>
                <a:cxn ang="0">
                  <a:pos x="0" y="3420"/>
                </a:cxn>
                <a:cxn ang="0">
                  <a:pos x="448" y="3569"/>
                </a:cxn>
                <a:cxn ang="0">
                  <a:pos x="0" y="3717"/>
                </a:cxn>
                <a:cxn ang="0">
                  <a:pos x="448" y="3866"/>
                </a:cxn>
                <a:cxn ang="0">
                  <a:pos x="0" y="4015"/>
                </a:cxn>
                <a:cxn ang="0">
                  <a:pos x="448" y="4163"/>
                </a:cxn>
                <a:cxn ang="0">
                  <a:pos x="0" y="4312"/>
                </a:cxn>
                <a:cxn ang="0">
                  <a:pos x="448" y="4312"/>
                </a:cxn>
                <a:cxn ang="0">
                  <a:pos x="0" y="0"/>
                </a:cxn>
              </a:cxnLst>
              <a:rect l="0" t="0" r="r" b="b"/>
              <a:pathLst>
                <a:path w="449" h="4313">
                  <a:moveTo>
                    <a:pt x="0" y="0"/>
                  </a:moveTo>
                  <a:lnTo>
                    <a:pt x="0" y="4312"/>
                  </a:lnTo>
                  <a:lnTo>
                    <a:pt x="149" y="4312"/>
                  </a:lnTo>
                  <a:lnTo>
                    <a:pt x="149" y="0"/>
                  </a:lnTo>
                  <a:lnTo>
                    <a:pt x="299" y="0"/>
                  </a:lnTo>
                  <a:lnTo>
                    <a:pt x="299" y="4312"/>
                  </a:lnTo>
                  <a:lnTo>
                    <a:pt x="448" y="4312"/>
                  </a:lnTo>
                  <a:lnTo>
                    <a:pt x="448" y="0"/>
                  </a:lnTo>
                  <a:lnTo>
                    <a:pt x="448" y="149"/>
                  </a:lnTo>
                  <a:lnTo>
                    <a:pt x="0" y="149"/>
                  </a:lnTo>
                  <a:lnTo>
                    <a:pt x="0" y="297"/>
                  </a:lnTo>
                  <a:lnTo>
                    <a:pt x="448" y="297"/>
                  </a:lnTo>
                  <a:lnTo>
                    <a:pt x="448" y="446"/>
                  </a:lnTo>
                  <a:lnTo>
                    <a:pt x="0" y="446"/>
                  </a:lnTo>
                  <a:lnTo>
                    <a:pt x="0" y="595"/>
                  </a:lnTo>
                  <a:lnTo>
                    <a:pt x="448" y="595"/>
                  </a:lnTo>
                  <a:lnTo>
                    <a:pt x="448" y="743"/>
                  </a:lnTo>
                  <a:lnTo>
                    <a:pt x="0" y="743"/>
                  </a:lnTo>
                  <a:lnTo>
                    <a:pt x="0" y="892"/>
                  </a:lnTo>
                  <a:lnTo>
                    <a:pt x="448" y="892"/>
                  </a:lnTo>
                  <a:lnTo>
                    <a:pt x="448" y="1041"/>
                  </a:lnTo>
                  <a:lnTo>
                    <a:pt x="0" y="1041"/>
                  </a:lnTo>
                  <a:lnTo>
                    <a:pt x="0" y="1190"/>
                  </a:lnTo>
                  <a:lnTo>
                    <a:pt x="448" y="1190"/>
                  </a:lnTo>
                  <a:lnTo>
                    <a:pt x="448" y="1338"/>
                  </a:lnTo>
                  <a:lnTo>
                    <a:pt x="0" y="1338"/>
                  </a:lnTo>
                  <a:lnTo>
                    <a:pt x="0" y="1487"/>
                  </a:lnTo>
                  <a:lnTo>
                    <a:pt x="448" y="1487"/>
                  </a:lnTo>
                  <a:lnTo>
                    <a:pt x="448" y="1636"/>
                  </a:lnTo>
                  <a:lnTo>
                    <a:pt x="0" y="1636"/>
                  </a:lnTo>
                  <a:lnTo>
                    <a:pt x="0" y="1784"/>
                  </a:lnTo>
                  <a:lnTo>
                    <a:pt x="448" y="1784"/>
                  </a:lnTo>
                  <a:lnTo>
                    <a:pt x="448" y="1933"/>
                  </a:lnTo>
                  <a:lnTo>
                    <a:pt x="0" y="1933"/>
                  </a:lnTo>
                  <a:lnTo>
                    <a:pt x="0" y="2082"/>
                  </a:lnTo>
                  <a:lnTo>
                    <a:pt x="448" y="2082"/>
                  </a:lnTo>
                  <a:lnTo>
                    <a:pt x="448" y="2230"/>
                  </a:lnTo>
                  <a:lnTo>
                    <a:pt x="0" y="2230"/>
                  </a:lnTo>
                  <a:lnTo>
                    <a:pt x="0" y="2379"/>
                  </a:lnTo>
                  <a:lnTo>
                    <a:pt x="448" y="2379"/>
                  </a:lnTo>
                  <a:lnTo>
                    <a:pt x="448" y="2528"/>
                  </a:lnTo>
                  <a:lnTo>
                    <a:pt x="0" y="2528"/>
                  </a:lnTo>
                  <a:lnTo>
                    <a:pt x="0" y="2676"/>
                  </a:lnTo>
                  <a:lnTo>
                    <a:pt x="448" y="2676"/>
                  </a:lnTo>
                  <a:lnTo>
                    <a:pt x="448" y="2825"/>
                  </a:lnTo>
                  <a:lnTo>
                    <a:pt x="0" y="2825"/>
                  </a:lnTo>
                  <a:lnTo>
                    <a:pt x="0" y="2974"/>
                  </a:lnTo>
                  <a:lnTo>
                    <a:pt x="448" y="2974"/>
                  </a:lnTo>
                  <a:lnTo>
                    <a:pt x="448" y="3122"/>
                  </a:lnTo>
                  <a:lnTo>
                    <a:pt x="0" y="3122"/>
                  </a:lnTo>
                  <a:lnTo>
                    <a:pt x="0" y="3271"/>
                  </a:lnTo>
                  <a:lnTo>
                    <a:pt x="448" y="3271"/>
                  </a:lnTo>
                  <a:lnTo>
                    <a:pt x="448" y="3420"/>
                  </a:lnTo>
                  <a:lnTo>
                    <a:pt x="0" y="3420"/>
                  </a:lnTo>
                  <a:lnTo>
                    <a:pt x="0" y="3569"/>
                  </a:lnTo>
                  <a:lnTo>
                    <a:pt x="448" y="3569"/>
                  </a:lnTo>
                  <a:lnTo>
                    <a:pt x="448" y="3717"/>
                  </a:lnTo>
                  <a:lnTo>
                    <a:pt x="0" y="3717"/>
                  </a:lnTo>
                  <a:lnTo>
                    <a:pt x="0" y="3866"/>
                  </a:lnTo>
                  <a:lnTo>
                    <a:pt x="448" y="3866"/>
                  </a:lnTo>
                  <a:lnTo>
                    <a:pt x="448" y="4015"/>
                  </a:lnTo>
                  <a:lnTo>
                    <a:pt x="0" y="4015"/>
                  </a:lnTo>
                  <a:lnTo>
                    <a:pt x="0" y="4163"/>
                  </a:lnTo>
                  <a:lnTo>
                    <a:pt x="448" y="4163"/>
                  </a:lnTo>
                  <a:lnTo>
                    <a:pt x="448" y="4312"/>
                  </a:lnTo>
                  <a:lnTo>
                    <a:pt x="0" y="4312"/>
                  </a:lnTo>
                  <a:lnTo>
                    <a:pt x="0" y="4312"/>
                  </a:lnTo>
                  <a:lnTo>
                    <a:pt x="448" y="4312"/>
                  </a:lnTo>
                  <a:lnTo>
                    <a:pt x="448" y="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outerShdw dist="17961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46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90550"/>
            <a:ext cx="77724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46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729538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46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546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546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1DD2D5B-9CAC-4DD1-8DDC-059BCEF7251C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Microsoft_Office_Excel_97-2003_Worksheet1.xls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oleObject" Target="../embeddings/oleObject6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file:///E:\DR%20SUNIL%20KUMAR\THORACIC%20IMAGING\Lymph%20Node%20Map_files\4c0bfe5feee0emediast-3-met-vcs.jpg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radiologyassistant.nl/images/4c0cb38edd5574L.jpg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914400" y="1447800"/>
            <a:ext cx="7772400" cy="1143000"/>
          </a:xfrm>
        </p:spPr>
        <p:txBody>
          <a:bodyPr/>
          <a:lstStyle/>
          <a:p>
            <a:r>
              <a:rPr lang="en-US" dirty="0" smtClean="0"/>
              <a:t>Management of Carcinoma lung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2743200" y="4038600"/>
            <a:ext cx="6400800" cy="2133600"/>
          </a:xfrm>
        </p:spPr>
        <p:txBody>
          <a:bodyPr/>
          <a:lstStyle/>
          <a:p>
            <a:pPr algn="l"/>
            <a:r>
              <a:rPr lang="en-US" dirty="0" smtClean="0"/>
              <a:t>Moderator : Dr </a:t>
            </a:r>
            <a:r>
              <a:rPr lang="en-US" dirty="0" err="1" smtClean="0"/>
              <a:t>Seema</a:t>
            </a:r>
            <a:r>
              <a:rPr lang="en-US" dirty="0" smtClean="0"/>
              <a:t> Gupta</a:t>
            </a:r>
          </a:p>
          <a:p>
            <a:pPr algn="l"/>
            <a:r>
              <a:rPr lang="en-US" dirty="0" smtClean="0"/>
              <a:t>Presenter  : Dr </a:t>
            </a:r>
            <a:r>
              <a:rPr lang="en-US" dirty="0" err="1" smtClean="0"/>
              <a:t>Sandip</a:t>
            </a:r>
            <a:r>
              <a:rPr lang="en-US" dirty="0" smtClean="0"/>
              <a:t> </a:t>
            </a:r>
            <a:r>
              <a:rPr lang="en-US" dirty="0" err="1" smtClean="0"/>
              <a:t>Barik</a:t>
            </a:r>
            <a:endParaRPr lang="en-US" sz="2000" dirty="0" smtClean="0"/>
          </a:p>
          <a:p>
            <a:pPr algn="l"/>
            <a:r>
              <a:rPr lang="en-US" sz="2000" dirty="0" smtClean="0"/>
              <a:t>                                 Dept of Radiotherapy</a:t>
            </a:r>
          </a:p>
          <a:p>
            <a:pPr algn="l"/>
            <a:r>
              <a:rPr lang="en-US" sz="2000" dirty="0" smtClean="0"/>
              <a:t>                                 CSMMU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                   </a:t>
            </a:r>
            <a:r>
              <a:rPr lang="en-US" sz="2000" dirty="0" smtClean="0"/>
              <a:t>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	</a:t>
            </a:r>
            <a:r>
              <a:rPr lang="en-US" sz="2800"/>
              <a:t>WORLD HEALTH ORGANISATION CLASSIFICATION OF MALIGNANT LUNG CANCER</a:t>
            </a:r>
            <a:endParaRPr lang="en-US" sz="400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724400" cy="4876800"/>
          </a:xfrm>
        </p:spPr>
        <p:txBody>
          <a:bodyPr/>
          <a:lstStyle/>
          <a:p>
            <a:pPr marL="609600" indent="-609600"/>
            <a:r>
              <a:rPr lang="en-US" sz="1800"/>
              <a:t>MALIGNANT</a:t>
            </a:r>
          </a:p>
          <a:p>
            <a:pPr marL="609600" indent="-609600">
              <a:buFontTx/>
              <a:buAutoNum type="arabicPeriod"/>
            </a:pPr>
            <a:r>
              <a:rPr lang="en-US" sz="1800" b="1"/>
              <a:t>SQUAMOUS CELL CARCINOMA</a:t>
            </a:r>
          </a:p>
          <a:p>
            <a:pPr marL="609600" indent="-609600">
              <a:buFontTx/>
              <a:buNone/>
            </a:pPr>
            <a:r>
              <a:rPr lang="en-US" sz="1800"/>
              <a:t>a          Spindle cell variant</a:t>
            </a:r>
          </a:p>
          <a:p>
            <a:pPr marL="609600" indent="-609600">
              <a:buFontTx/>
              <a:buAutoNum type="arabicPeriod" startAt="2"/>
            </a:pPr>
            <a:r>
              <a:rPr lang="en-US" sz="1800" b="1"/>
              <a:t>SMALL CELL CARCINOMA</a:t>
            </a:r>
          </a:p>
          <a:p>
            <a:pPr marL="609600" indent="-609600">
              <a:buFontTx/>
              <a:buNone/>
            </a:pPr>
            <a:r>
              <a:rPr lang="en-US" sz="1800"/>
              <a:t>a         Oat cell</a:t>
            </a:r>
          </a:p>
          <a:p>
            <a:pPr marL="609600" indent="-609600">
              <a:buFontTx/>
              <a:buNone/>
            </a:pPr>
            <a:r>
              <a:rPr lang="en-US" sz="1800"/>
              <a:t>b         Intermediate cell</a:t>
            </a:r>
          </a:p>
          <a:p>
            <a:pPr marL="609600" indent="-609600">
              <a:buFontTx/>
              <a:buNone/>
            </a:pPr>
            <a:r>
              <a:rPr lang="en-US" sz="1800"/>
              <a:t>C         Combined</a:t>
            </a:r>
          </a:p>
          <a:p>
            <a:pPr marL="609600" indent="-609600">
              <a:buFontTx/>
              <a:buAutoNum type="arabicPeriod" startAt="3"/>
            </a:pPr>
            <a:r>
              <a:rPr lang="en-US" sz="1800" b="1"/>
              <a:t>ADENOCARCINOMA</a:t>
            </a:r>
          </a:p>
          <a:p>
            <a:pPr marL="609600" indent="-609600">
              <a:buFontTx/>
              <a:buNone/>
            </a:pPr>
            <a:r>
              <a:rPr lang="en-US" sz="1800"/>
              <a:t>A         Acinar</a:t>
            </a:r>
          </a:p>
          <a:p>
            <a:pPr marL="609600" indent="-609600">
              <a:buFontTx/>
              <a:buNone/>
            </a:pPr>
            <a:r>
              <a:rPr lang="en-US" sz="1800"/>
              <a:t>B          Papillary</a:t>
            </a:r>
          </a:p>
          <a:p>
            <a:pPr marL="609600" indent="-609600">
              <a:buFontTx/>
              <a:buNone/>
            </a:pPr>
            <a:r>
              <a:rPr lang="en-US" sz="1800"/>
              <a:t>C         Bronchioalveolar</a:t>
            </a:r>
          </a:p>
          <a:p>
            <a:pPr marL="609600" indent="-609600">
              <a:buFontTx/>
              <a:buNone/>
            </a:pPr>
            <a:r>
              <a:rPr lang="en-US" sz="1800"/>
              <a:t>D         Solid carcinoma with mucin</a:t>
            </a:r>
          </a:p>
          <a:p>
            <a:pPr marL="609600" indent="-609600">
              <a:buFontTx/>
              <a:buAutoNum type="arabicPeriod" startAt="4"/>
            </a:pPr>
            <a:r>
              <a:rPr lang="en-US" sz="1800" b="1"/>
              <a:t>LARGE CELL CARCINOMA</a:t>
            </a:r>
          </a:p>
          <a:p>
            <a:pPr marL="609600" indent="-609600">
              <a:buFontTx/>
              <a:buNone/>
            </a:pPr>
            <a:r>
              <a:rPr lang="en-US" sz="1800"/>
              <a:t>A         Giant cell </a:t>
            </a:r>
          </a:p>
          <a:p>
            <a:pPr marL="609600" indent="-609600">
              <a:buFontTx/>
              <a:buNone/>
            </a:pPr>
            <a:r>
              <a:rPr lang="en-US" sz="1800"/>
              <a:t>B          Clear cell</a:t>
            </a:r>
          </a:p>
          <a:p>
            <a:pPr marL="609600" indent="-609600">
              <a:buFontTx/>
              <a:buNone/>
            </a:pPr>
            <a:endParaRPr lang="en-US" sz="1800"/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02213" y="1981200"/>
            <a:ext cx="3794125" cy="4133850"/>
          </a:xfrm>
        </p:spPr>
        <p:txBody>
          <a:bodyPr/>
          <a:lstStyle/>
          <a:p>
            <a:pPr marL="533400" indent="-533400">
              <a:buFontTx/>
              <a:buAutoNum type="arabicPlain" startAt="5"/>
            </a:pPr>
            <a:r>
              <a:rPr lang="en-US" sz="1800" b="1"/>
              <a:t>ADENOSQUAMOUS </a:t>
            </a:r>
          </a:p>
          <a:p>
            <a:pPr marL="533400" indent="-533400">
              <a:buFontTx/>
              <a:buAutoNum type="arabicPlain" startAt="5"/>
            </a:pPr>
            <a:r>
              <a:rPr lang="en-US" sz="1800" b="1"/>
              <a:t>CARCINOID</a:t>
            </a:r>
          </a:p>
          <a:p>
            <a:pPr marL="533400" indent="-533400">
              <a:buFontTx/>
              <a:buAutoNum type="arabicPlain" startAt="5"/>
            </a:pPr>
            <a:r>
              <a:rPr lang="en-US" sz="1800" b="1"/>
              <a:t>BRONCHIAL GLAND CARCINOMA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90" name="Rectangle 14"/>
          <p:cNvSpPr>
            <a:spLocks noGrp="1" noChangeArrowheads="1"/>
          </p:cNvSpPr>
          <p:nvPr>
            <p:ph type="title"/>
          </p:nvPr>
        </p:nvSpPr>
        <p:spPr>
          <a:xfrm>
            <a:off x="1066800" y="590550"/>
            <a:ext cx="7772400" cy="804863"/>
          </a:xfrm>
        </p:spPr>
        <p:txBody>
          <a:bodyPr/>
          <a:lstStyle/>
          <a:p>
            <a:r>
              <a:rPr lang="en-US" sz="4000"/>
              <a:t>PATHOLOGICAL CLASSIFICATION</a:t>
            </a:r>
          </a:p>
        </p:txBody>
      </p:sp>
      <p:sp>
        <p:nvSpPr>
          <p:cNvPr id="50191" name="Rectangle 1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419600" cy="4800600"/>
          </a:xfrm>
        </p:spPr>
        <p:txBody>
          <a:bodyPr/>
          <a:lstStyle/>
          <a:p>
            <a:r>
              <a:rPr lang="en-US" sz="1800" dirty="0" err="1"/>
              <a:t>Squamous</a:t>
            </a:r>
            <a:r>
              <a:rPr lang="en-US" sz="1800" dirty="0"/>
              <a:t> cell carcinoma is the most commonly found in men		</a:t>
            </a:r>
          </a:p>
          <a:p>
            <a:r>
              <a:rPr lang="en-US" sz="1800" dirty="0"/>
              <a:t>It is closely related with smoking history</a:t>
            </a:r>
          </a:p>
          <a:p>
            <a:endParaRPr lang="en-US" sz="1800" dirty="0"/>
          </a:p>
          <a:p>
            <a:r>
              <a:rPr lang="en-US" sz="1800" dirty="0" err="1"/>
              <a:t>Adenocarcinoma</a:t>
            </a:r>
            <a:r>
              <a:rPr lang="en-US" sz="1800" dirty="0"/>
              <a:t> </a:t>
            </a:r>
            <a:r>
              <a:rPr lang="en-US" sz="1800" dirty="0" smtClean="0"/>
              <a:t> has been </a:t>
            </a:r>
            <a:r>
              <a:rPr lang="en-US" sz="1800" dirty="0"/>
              <a:t>common type of lung cancer in women and </a:t>
            </a:r>
            <a:r>
              <a:rPr lang="en-US" sz="1800" dirty="0" smtClean="0"/>
              <a:t>nonsmokers since 1950*</a:t>
            </a:r>
          </a:p>
          <a:p>
            <a:endParaRPr lang="en-US" sz="1800" dirty="0" smtClean="0"/>
          </a:p>
          <a:p>
            <a:r>
              <a:rPr lang="en-US" sz="1800" dirty="0" smtClean="0"/>
              <a:t>From 1990’s </a:t>
            </a:r>
            <a:r>
              <a:rPr lang="en-US" sz="1800" dirty="0" err="1" smtClean="0"/>
              <a:t>adenocarcinoma</a:t>
            </a:r>
            <a:r>
              <a:rPr lang="en-US" sz="1800" dirty="0" smtClean="0"/>
              <a:t> is the most common diagnosis in men*</a:t>
            </a:r>
            <a:r>
              <a:rPr lang="en-US" sz="1800" dirty="0" err="1" smtClean="0"/>
              <a:t>i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Currently </a:t>
            </a:r>
            <a:r>
              <a:rPr lang="en-US" sz="1800" dirty="0" err="1"/>
              <a:t>Adenocarcinoma</a:t>
            </a:r>
            <a:r>
              <a:rPr lang="en-US" sz="1800" dirty="0"/>
              <a:t> has surpassed </a:t>
            </a:r>
            <a:r>
              <a:rPr lang="en-US" sz="1800" dirty="0" err="1"/>
              <a:t>Squamous</a:t>
            </a:r>
            <a:r>
              <a:rPr lang="en-US" sz="1800" dirty="0"/>
              <a:t> cell type</a:t>
            </a:r>
          </a:p>
          <a:p>
            <a:endParaRPr lang="en-US" sz="1800" dirty="0"/>
          </a:p>
        </p:txBody>
      </p:sp>
      <p:pic>
        <p:nvPicPr>
          <p:cNvPr id="50194" name="Picture 1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608638" y="1981200"/>
            <a:ext cx="2579687" cy="1997075"/>
          </a:xfrm>
          <a:ln/>
        </p:spPr>
      </p:pic>
      <p:pic>
        <p:nvPicPr>
          <p:cNvPr id="50195" name="Picture 1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5534025" y="4116388"/>
            <a:ext cx="2728913" cy="1998662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Classification (cont…) 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lvl="1" eaLnBrk="1" hangingPunct="1">
              <a:buClr>
                <a:schemeClr val="tx2"/>
              </a:buClr>
              <a:buFont typeface="Wingdings" pitchFamily="2" charset="2"/>
              <a:buNone/>
            </a:pPr>
            <a:r>
              <a:rPr lang="en-US" sz="2900" dirty="0" smtClean="0"/>
              <a:t>Non Small Cell Lung Cancer (NSCLC)</a:t>
            </a:r>
          </a:p>
          <a:p>
            <a:pPr lvl="1" eaLnBrk="1" hangingPunct="1">
              <a:buClr>
                <a:schemeClr val="tx2"/>
              </a:buClr>
              <a:buFont typeface="Wingdings" pitchFamily="2" charset="2"/>
              <a:buNone/>
            </a:pPr>
            <a:endParaRPr lang="en-US" sz="2900" dirty="0" smtClean="0"/>
          </a:p>
          <a:p>
            <a:pPr eaLnBrk="1" hangingPunct="1"/>
            <a:r>
              <a:rPr lang="en-US" sz="2000" dirty="0" err="1" smtClean="0"/>
              <a:t>Adenocarcinoma</a:t>
            </a:r>
            <a:r>
              <a:rPr lang="en-US" sz="2000" dirty="0" smtClean="0"/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en-US" sz="2000" dirty="0" smtClean="0"/>
          </a:p>
          <a:p>
            <a:pPr eaLnBrk="1" hangingPunct="1"/>
            <a:r>
              <a:rPr lang="en-US" sz="2000" dirty="0" err="1" smtClean="0"/>
              <a:t>Squamous</a:t>
            </a:r>
            <a:r>
              <a:rPr lang="en-US" sz="2000" dirty="0" smtClean="0"/>
              <a:t> Cell Carcinoma</a:t>
            </a:r>
          </a:p>
          <a:p>
            <a:pPr eaLnBrk="1" hangingPunct="1">
              <a:buFont typeface="Wingdings" pitchFamily="2" charset="2"/>
              <a:buNone/>
            </a:pPr>
            <a:endParaRPr lang="en-US" sz="2000" dirty="0" smtClean="0"/>
          </a:p>
          <a:p>
            <a:pPr eaLnBrk="1" hangingPunct="1"/>
            <a:r>
              <a:rPr lang="en-US" sz="2000" dirty="0" smtClean="0"/>
              <a:t>Large Cell Carcinoma</a:t>
            </a:r>
          </a:p>
          <a:p>
            <a:pPr lvl="1" eaLnBrk="1" hangingPunct="1">
              <a:buClr>
                <a:schemeClr val="tx1"/>
              </a:buClr>
              <a:buFontTx/>
              <a:buNone/>
            </a:pPr>
            <a:endParaRPr lang="en-US" sz="2100" dirty="0" smtClean="0"/>
          </a:p>
          <a:p>
            <a:pPr eaLnBrk="1" hangingPunct="1"/>
            <a:endParaRPr lang="en-US" sz="2000" dirty="0" smtClean="0">
              <a:solidFill>
                <a:srgbClr val="FFFF00"/>
              </a:solidFill>
            </a:endParaRPr>
          </a:p>
        </p:txBody>
      </p:sp>
      <p:sp>
        <p:nvSpPr>
          <p:cNvPr id="12292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lvl="1" eaLnBrk="1" hangingPunct="1">
              <a:buClr>
                <a:schemeClr val="tx1"/>
              </a:buClr>
              <a:buFontTx/>
              <a:buNone/>
            </a:pPr>
            <a:r>
              <a:rPr lang="en-US" sz="2900" smtClean="0"/>
              <a:t>Small Cell Lung Cancer (SCLC)</a:t>
            </a:r>
          </a:p>
          <a:p>
            <a:pPr lvl="1" eaLnBrk="1" hangingPunct="1">
              <a:buClr>
                <a:schemeClr val="tx1"/>
              </a:buClr>
              <a:buFontTx/>
              <a:buNone/>
            </a:pPr>
            <a:endParaRPr lang="en-US" sz="2900" smtClean="0"/>
          </a:p>
          <a:p>
            <a:pPr eaLnBrk="1" hangingPunct="1"/>
            <a:r>
              <a:rPr lang="en-US" sz="2000" smtClean="0"/>
              <a:t>Oat Cell</a:t>
            </a:r>
          </a:p>
          <a:p>
            <a:pPr eaLnBrk="1" hangingPunct="1">
              <a:buFont typeface="Wingdings" pitchFamily="2" charset="2"/>
              <a:buNone/>
            </a:pPr>
            <a:endParaRPr lang="en-US" sz="2000" smtClean="0"/>
          </a:p>
          <a:p>
            <a:pPr eaLnBrk="1" hangingPunct="1"/>
            <a:r>
              <a:rPr lang="en-US" sz="2000" smtClean="0"/>
              <a:t>Intermediate</a:t>
            </a:r>
          </a:p>
          <a:p>
            <a:pPr eaLnBrk="1" hangingPunct="1"/>
            <a:endParaRPr lang="en-US" sz="2000" smtClean="0"/>
          </a:p>
          <a:p>
            <a:pPr eaLnBrk="1" hangingPunct="1"/>
            <a:r>
              <a:rPr lang="en-US" sz="2000" smtClean="0"/>
              <a:t>Combined</a:t>
            </a:r>
          </a:p>
          <a:p>
            <a:pPr eaLnBrk="1" hangingPunct="1"/>
            <a:endParaRPr lang="en-US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PRESENTATION</a:t>
            </a:r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lnSpc>
                <a:spcPct val="80000"/>
              </a:lnSpc>
            </a:pPr>
            <a:r>
              <a:rPr lang="en-US" sz="2400"/>
              <a:t>Although no set of signs and symptoms are pathognomic for carcinoma lung they can be broadly divided into three categories</a:t>
            </a:r>
          </a:p>
          <a:p>
            <a:pPr marL="609600" indent="-609600">
              <a:lnSpc>
                <a:spcPct val="80000"/>
              </a:lnSpc>
            </a:pPr>
            <a:endParaRPr lang="en-US" sz="2400"/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sz="2400"/>
              <a:t>Due to local tumour growth and intrathoracic spread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endParaRPr lang="en-US" sz="2400"/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sz="2400"/>
              <a:t>Due to distant metastasis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endParaRPr lang="en-US" sz="2400"/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sz="2400"/>
              <a:t>Nonspecific systemic symptoms or paraneoplastic syndromes</a:t>
            </a:r>
          </a:p>
          <a:p>
            <a:pPr marL="609600" indent="-609600">
              <a:lnSpc>
                <a:spcPct val="80000"/>
              </a:lnSpc>
            </a:pPr>
            <a:endParaRPr lang="en-US" sz="2400"/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0" name="Rectangle 6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772400" cy="762000"/>
          </a:xfrm>
        </p:spPr>
        <p:txBody>
          <a:bodyPr/>
          <a:lstStyle/>
          <a:p>
            <a:r>
              <a:rPr lang="en-US" sz="3200" dirty="0" smtClean="0"/>
              <a:t>Due to local tumor and intrathoracic spread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pPr marL="609600" indent="-609600"/>
            <a:r>
              <a:rPr lang="en-US" sz="2000" dirty="0" smtClean="0"/>
              <a:t>Squamous </a:t>
            </a:r>
            <a:r>
              <a:rPr lang="en-US" sz="2000" dirty="0"/>
              <a:t>and small cell cancers usually present as central </a:t>
            </a:r>
            <a:r>
              <a:rPr lang="en-US" sz="2000" dirty="0" smtClean="0"/>
              <a:t>mass</a:t>
            </a:r>
            <a:endParaRPr lang="en-US" sz="2000" dirty="0"/>
          </a:p>
          <a:p>
            <a:pPr marL="609600" indent="-609600"/>
            <a:endParaRPr lang="en-US" sz="2000" dirty="0"/>
          </a:p>
          <a:p>
            <a:pPr marL="609600" indent="-609600"/>
            <a:r>
              <a:rPr lang="en-US" sz="2000" dirty="0"/>
              <a:t>They produce </a:t>
            </a:r>
            <a:r>
              <a:rPr lang="en-US" sz="2000" dirty="0" err="1"/>
              <a:t>cough,wheeze,hemoptysis</a:t>
            </a:r>
            <a:r>
              <a:rPr lang="en-US" sz="2000" dirty="0"/>
              <a:t> 				</a:t>
            </a:r>
          </a:p>
          <a:p>
            <a:pPr marL="609600" indent="-609600"/>
            <a:r>
              <a:rPr lang="en-US" sz="2000" dirty="0"/>
              <a:t>Symptoms and signs of airway obstruction &amp;</a:t>
            </a:r>
            <a:r>
              <a:rPr lang="en-US" sz="2000" dirty="0" err="1"/>
              <a:t>postobstructive</a:t>
            </a:r>
            <a:r>
              <a:rPr lang="en-US" sz="2000" dirty="0"/>
              <a:t> </a:t>
            </a:r>
            <a:r>
              <a:rPr lang="en-US" sz="2000" dirty="0" err="1"/>
              <a:t>pneumonitis</a:t>
            </a:r>
            <a:r>
              <a:rPr lang="en-US" sz="2000" dirty="0"/>
              <a:t>(</a:t>
            </a:r>
            <a:r>
              <a:rPr lang="en-US" sz="2000" dirty="0" err="1"/>
              <a:t>dyspnoea,fever,productive</a:t>
            </a:r>
            <a:r>
              <a:rPr lang="en-US" sz="2000" dirty="0"/>
              <a:t> cough)		</a:t>
            </a:r>
          </a:p>
          <a:p>
            <a:pPr marL="609600" indent="-609600"/>
            <a:endParaRPr lang="en-US" sz="2000" dirty="0"/>
          </a:p>
          <a:p>
            <a:pPr marL="609600" indent="-609600"/>
            <a:r>
              <a:rPr lang="en-US" sz="2000" dirty="0" err="1"/>
              <a:t>Adenocarcinoma</a:t>
            </a:r>
            <a:r>
              <a:rPr lang="en-US" sz="2000" dirty="0"/>
              <a:t> and large cell </a:t>
            </a:r>
            <a:r>
              <a:rPr lang="en-US" sz="2000" dirty="0" err="1"/>
              <a:t>tumour</a:t>
            </a:r>
            <a:r>
              <a:rPr lang="en-US" sz="2000" dirty="0"/>
              <a:t> present as peripheral mass with pleural involvement</a:t>
            </a:r>
          </a:p>
          <a:p>
            <a:pPr marL="609600" indent="-609600"/>
            <a:endParaRPr lang="en-US" sz="2000" dirty="0"/>
          </a:p>
          <a:p>
            <a:pPr marL="609600" indent="-609600"/>
            <a:r>
              <a:rPr lang="en-US" sz="2000" dirty="0"/>
              <a:t>More likely to be </a:t>
            </a:r>
            <a:r>
              <a:rPr lang="en-US" sz="2000" dirty="0" err="1"/>
              <a:t>asymtomatic</a:t>
            </a:r>
            <a:r>
              <a:rPr lang="en-US" sz="2000" dirty="0"/>
              <a:t> but may cause </a:t>
            </a:r>
            <a:r>
              <a:rPr lang="en-US" sz="2000" dirty="0" err="1"/>
              <a:t>pleuritic</a:t>
            </a:r>
            <a:r>
              <a:rPr lang="en-US" sz="2000" dirty="0"/>
              <a:t> chest </a:t>
            </a:r>
            <a:r>
              <a:rPr lang="en-US" sz="2000" dirty="0" err="1"/>
              <a:t>pain,cough</a:t>
            </a:r>
            <a:endParaRPr lang="en-US" sz="2000" dirty="0"/>
          </a:p>
          <a:p>
            <a:pPr marL="609600" indent="-609600"/>
            <a:endParaRPr lang="en-US" sz="2000" dirty="0"/>
          </a:p>
          <a:p>
            <a:pPr marL="609600" indent="-609600"/>
            <a:r>
              <a:rPr lang="en-US" sz="2000" dirty="0" err="1"/>
              <a:t>Squamous</a:t>
            </a:r>
            <a:r>
              <a:rPr lang="en-US" sz="2000" dirty="0"/>
              <a:t> and large cell </a:t>
            </a:r>
            <a:r>
              <a:rPr lang="en-US" sz="2000" dirty="0" err="1"/>
              <a:t>cavitate</a:t>
            </a:r>
            <a:r>
              <a:rPr lang="en-US" sz="2000" dirty="0"/>
              <a:t> in 10-20% of cases</a:t>
            </a:r>
          </a:p>
          <a:p>
            <a:pPr marL="609600" indent="-609600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2400" cy="1162050"/>
          </a:xfrm>
        </p:spPr>
        <p:txBody>
          <a:bodyPr/>
          <a:lstStyle/>
          <a:p>
            <a:r>
              <a:rPr lang="en-US" dirty="0"/>
              <a:t>Intrathoracic spread</a:t>
            </a:r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219200"/>
            <a:ext cx="4343400" cy="54403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/>
              <a:t>Usually causes nerve entrapment</a:t>
            </a:r>
          </a:p>
          <a:p>
            <a:pPr>
              <a:lnSpc>
                <a:spcPct val="90000"/>
              </a:lnSpc>
            </a:pPr>
            <a:endParaRPr lang="en-US" sz="2000"/>
          </a:p>
          <a:p>
            <a:pPr>
              <a:lnSpc>
                <a:spcPct val="90000"/>
              </a:lnSpc>
            </a:pPr>
            <a:r>
              <a:rPr lang="en-US" sz="2000"/>
              <a:t>Most commonly causes left recurrent laryngeal nerve palsy leads to hoarseness, dysphagia recurrent aspirations</a:t>
            </a:r>
          </a:p>
          <a:p>
            <a:pPr>
              <a:lnSpc>
                <a:spcPct val="90000"/>
              </a:lnSpc>
            </a:pPr>
            <a:r>
              <a:rPr lang="en-US" sz="2000"/>
              <a:t>Phrenic nerve entrapment leads to hiccups</a:t>
            </a:r>
          </a:p>
          <a:p>
            <a:pPr>
              <a:lnSpc>
                <a:spcPct val="90000"/>
              </a:lnSpc>
            </a:pPr>
            <a:r>
              <a:rPr lang="en-US" sz="2000"/>
              <a:t>Apical tumours causes Pancoast syndrome, lower brachialplexopathy(C8,T1), Horners syndrome, shoulder pain</a:t>
            </a:r>
          </a:p>
          <a:p>
            <a:pPr>
              <a:lnSpc>
                <a:spcPct val="90000"/>
              </a:lnSpc>
            </a:pPr>
            <a:endParaRPr lang="en-US" sz="2000"/>
          </a:p>
          <a:p>
            <a:pPr>
              <a:lnSpc>
                <a:spcPct val="90000"/>
              </a:lnSpc>
            </a:pPr>
            <a:r>
              <a:rPr lang="en-US" sz="2000"/>
              <a:t>Most superior sulcus tumour are squamous cell type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000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5002213" y="1981200"/>
            <a:ext cx="3794125" cy="413385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/>
          </a:p>
        </p:txBody>
      </p:sp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1600200"/>
            <a:ext cx="40576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772400" cy="1162050"/>
          </a:xfrm>
        </p:spPr>
        <p:txBody>
          <a:bodyPr/>
          <a:lstStyle/>
          <a:p>
            <a:r>
              <a:rPr lang="en-US" dirty="0" smtClean="0"/>
              <a:t>Intrathoracic spread</a:t>
            </a:r>
            <a:endParaRPr lang="en-US" dirty="0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2057400"/>
            <a:ext cx="3794125" cy="4648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/>
              <a:t>Compression of esophagus   	dysphagia		 recurrent aspirations	tracheoesophageal fistula	bronchoesophageal fistula</a:t>
            </a:r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r>
              <a:rPr lang="en-US" sz="1800"/>
              <a:t>Principal vascular syndrome caused is Superior vena cava syndrome</a:t>
            </a:r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r>
              <a:rPr lang="en-US" sz="1800"/>
              <a:t>Usually caused by tumour on right upper lobe or right main bronchus</a:t>
            </a:r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r>
              <a:rPr lang="en-US" sz="1800"/>
              <a:t>Most commonly caused by small cell type followed by squamous cell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002213" y="1981200"/>
            <a:ext cx="3794125" cy="413385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/>
          </a:p>
        </p:txBody>
      </p:sp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752600"/>
            <a:ext cx="3886200" cy="363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Intrathoracic spread</a:t>
            </a:r>
            <a:endParaRPr lang="en-US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/>
              <a:t>50% of patients with disseminated lung cancer develops pleural effusion</a:t>
            </a:r>
          </a:p>
          <a:p>
            <a:r>
              <a:rPr lang="en-US" sz="2000"/>
              <a:t>Lung cancer is the single most cause of pericardial metastases						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SYMPTOMS DUE TO METASTASIS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/>
              <a:t>Most common sites of haematogenous spread that are clinically apparent are brain,bones,liver,adrenals				</a:t>
            </a:r>
          </a:p>
          <a:p>
            <a:pPr>
              <a:lnSpc>
                <a:spcPct val="80000"/>
              </a:lnSpc>
            </a:pPr>
            <a:r>
              <a:rPr lang="en-US" sz="2000"/>
              <a:t>Extrathoracic metastatic disease found at autopsy in			50%  with squamous cell carcinoma				80% with adenocarcinoma and large cell				95%with small cell cancer					</a:t>
            </a:r>
          </a:p>
          <a:p>
            <a:pPr>
              <a:lnSpc>
                <a:spcPct val="80000"/>
              </a:lnSpc>
            </a:pPr>
            <a:r>
              <a:rPr lang="en-US" sz="2000"/>
              <a:t>Symptoms are according to the organ involved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Adrenal metastases are common but rarely cause adrenal insufficiency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NONSPECIFIC AND PARANEOPLASTIC SYNDROMES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/>
              <a:t>Paraneoplastic syndrome refer to the disorders that accompany tumours but not directly related to mass effect or invasion</a:t>
            </a:r>
          </a:p>
          <a:p>
            <a:pPr>
              <a:lnSpc>
                <a:spcPct val="80000"/>
              </a:lnSpc>
            </a:pPr>
            <a:r>
              <a:rPr lang="en-US" sz="2000"/>
              <a:t>Endocrine syndromes			hypercalcaemia,hypophosphataemia due to parathyroid 	hormones by squamous cell.													Hyponatraemia with SIADH by small cell												hypokalemia due to ACTH by small cell</a:t>
            </a:r>
          </a:p>
          <a:p>
            <a:pPr>
              <a:lnSpc>
                <a:spcPct val="80000"/>
              </a:lnSpc>
            </a:pPr>
            <a:r>
              <a:rPr lang="en-US" sz="2000"/>
              <a:t>Clubbing in non small cell type</a:t>
            </a:r>
          </a:p>
          <a:p>
            <a:pPr>
              <a:lnSpc>
                <a:spcPct val="80000"/>
              </a:lnSpc>
            </a:pPr>
            <a:r>
              <a:rPr lang="en-US" sz="2000"/>
              <a:t>Hypertrophic pulmonary osteoarthropathy in adeno carcinoma</a:t>
            </a:r>
          </a:p>
          <a:p>
            <a:pPr>
              <a:lnSpc>
                <a:spcPct val="80000"/>
              </a:lnSpc>
            </a:pPr>
            <a:r>
              <a:rPr lang="en-US" sz="2000"/>
              <a:t>Neurologic myopathic syndromes like Eaton lambert</a:t>
            </a:r>
          </a:p>
          <a:p>
            <a:pPr>
              <a:lnSpc>
                <a:spcPct val="80000"/>
              </a:lnSpc>
            </a:pPr>
            <a:r>
              <a:rPr lang="en-US" sz="2000"/>
              <a:t>Trousseau’s syndrome</a:t>
            </a:r>
          </a:p>
          <a:p>
            <a:pPr>
              <a:lnSpc>
                <a:spcPct val="80000"/>
              </a:lnSpc>
            </a:pPr>
            <a:r>
              <a:rPr lang="en-US" sz="2000"/>
              <a:t>Dermatomyositis and Acanthosis nigricans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EPIDEMIOLOGY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/>
              <a:t>Lung cancer is the most common cancer worldwide contributing about 12.2% of all new case diagnosed				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It is the most common cause of cancer in men worldwide(about 16.5% )								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It is the most common cause of cancer related death world wide about(18.2% of all death)</a:t>
            </a:r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dirty="0"/>
              <a:t>In India incidence is about 12.1 men /100,000 population</a:t>
            </a:r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dirty="0"/>
              <a:t>Change in trend is seen with incidence increasing in women  (0.4% per year)and decreasing in </a:t>
            </a:r>
            <a:r>
              <a:rPr lang="en-US" sz="1800" dirty="0" smtClean="0"/>
              <a:t>men from year  1990</a:t>
            </a: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dirty="0"/>
              <a:t>Occurs most commonly between 40-70 yrs of age with peak  incidence at 50s or 60s</a:t>
            </a:r>
          </a:p>
          <a:p>
            <a:pPr>
              <a:lnSpc>
                <a:spcPct val="80000"/>
              </a:lnSpc>
            </a:pP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04800" y="1295400"/>
            <a:ext cx="8229600" cy="4953000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tabLst>
                <a:tab pos="1492250" algn="l"/>
              </a:tabLst>
            </a:pPr>
            <a:r>
              <a:rPr lang="en-US" sz="2500"/>
              <a:t>Detail History</a:t>
            </a:r>
          </a:p>
          <a:p>
            <a:pPr marL="609600" indent="-609600">
              <a:lnSpc>
                <a:spcPct val="80000"/>
              </a:lnSpc>
              <a:tabLst>
                <a:tab pos="1492250" algn="l"/>
              </a:tabLst>
            </a:pPr>
            <a:r>
              <a:rPr lang="en-US" sz="2500"/>
              <a:t>Physical Examination</a:t>
            </a:r>
          </a:p>
          <a:p>
            <a:pPr marL="609600" indent="-609600">
              <a:lnSpc>
                <a:spcPct val="80000"/>
              </a:lnSpc>
              <a:tabLst>
                <a:tab pos="1492250" algn="l"/>
              </a:tabLst>
            </a:pPr>
            <a:r>
              <a:rPr lang="en-US" sz="2500"/>
              <a:t>Chest xray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  <a:tabLst>
                <a:tab pos="1492250" algn="l"/>
              </a:tabLst>
            </a:pPr>
            <a:r>
              <a:rPr lang="en-US" sz="2000"/>
              <a:t>It is the single most important and initial investigation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  <a:tabLst>
                <a:tab pos="1492250" algn="l"/>
              </a:tabLst>
            </a:pPr>
            <a:r>
              <a:rPr lang="en-US" sz="2000"/>
              <a:t>It can present in different ways depending on the region of lung involved and histology</a:t>
            </a:r>
            <a:r>
              <a:rPr lang="en-US" sz="2500"/>
              <a:t>											</a:t>
            </a:r>
          </a:p>
          <a:p>
            <a:pPr marL="1524000" lvl="4" indent="-381000">
              <a:lnSpc>
                <a:spcPct val="80000"/>
              </a:lnSpc>
              <a:buFontTx/>
              <a:buNone/>
              <a:tabLst>
                <a:tab pos="1492250" algn="l"/>
              </a:tabLst>
            </a:pPr>
            <a:endParaRPr lang="en-US" sz="1200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99644" y="633617"/>
            <a:ext cx="7265663" cy="894046"/>
          </a:xfrm>
          <a:noFill/>
          <a:ln/>
        </p:spPr>
        <p:txBody>
          <a:bodyPr rtlCol="0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100" b="1" kern="120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DIAGNOSTIC WORKUP</a:t>
            </a:r>
          </a:p>
        </p:txBody>
      </p:sp>
      <p:graphicFrame>
        <p:nvGraphicFramePr>
          <p:cNvPr id="60497" name="Group 81"/>
          <p:cNvGraphicFramePr>
            <a:graphicFrameLocks noGrp="1"/>
          </p:cNvGraphicFramePr>
          <p:nvPr/>
        </p:nvGraphicFramePr>
        <p:xfrm>
          <a:off x="2057400" y="3429000"/>
          <a:ext cx="6096000" cy="2773680"/>
        </p:xfrm>
        <a:graphic>
          <a:graphicData uri="http://schemas.openxmlformats.org/drawingml/2006/table">
            <a:tbl>
              <a:tblPr/>
              <a:tblGrid>
                <a:gridCol w="2057400"/>
                <a:gridCol w="4038600"/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Hilus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Hilar prominence,hilar mass,perihilar mass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6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Pulmonary parenchyma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Mass,apical mass,multiple masses,bronchial obstruction,collapse,consolidation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6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Intrathoracic extrapulmonary structure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Mediastinal widening or mass,chest wall erosion,pleural effusion,elevation of diaphragm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0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Chest x-ray cont..</a:t>
            </a:r>
          </a:p>
        </p:txBody>
      </p:sp>
      <p:graphicFrame>
        <p:nvGraphicFramePr>
          <p:cNvPr id="65566" name="Group 30"/>
          <p:cNvGraphicFramePr>
            <a:graphicFrameLocks noGrp="1"/>
          </p:cNvGraphicFramePr>
          <p:nvPr>
            <p:ph sz="half" idx="1"/>
          </p:nvPr>
        </p:nvGraphicFramePr>
        <p:xfrm>
          <a:off x="457200" y="1600200"/>
          <a:ext cx="4038600" cy="5155248"/>
        </p:xfrm>
        <a:graphic>
          <a:graphicData uri="http://schemas.openxmlformats.org/drawingml/2006/table">
            <a:tbl>
              <a:tblPr/>
              <a:tblGrid>
                <a:gridCol w="2019300"/>
                <a:gridCol w="2019300"/>
              </a:tblGrid>
              <a:tr h="1371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Squamous cell carcinoma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Collapse,consolidation,cavitation,hilar abnormality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1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Adenocarcinoma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Peripheral mass,hilar abnormality,obstructive lesion,no cavitation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0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Large cell carcinoma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Peripheral mass,cavitation and hilar abnormalities rare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1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Small cell tumours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Hilar prominence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5567" name="Picture 3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437188" y="1371600"/>
            <a:ext cx="2792412" cy="2414588"/>
          </a:xfrm>
          <a:ln/>
        </p:spPr>
      </p:pic>
      <p:pic>
        <p:nvPicPr>
          <p:cNvPr id="65568" name="Picture 3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4800600" y="4038600"/>
            <a:ext cx="3962400" cy="2514600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Confirmatory workup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lnSpc>
                <a:spcPct val="80000"/>
              </a:lnSpc>
            </a:pPr>
            <a:r>
              <a:rPr lang="en-US" sz="2000" dirty="0" smtClean="0"/>
              <a:t>Sputum </a:t>
            </a:r>
            <a:r>
              <a:rPr lang="en-US" sz="2000" dirty="0" err="1"/>
              <a:t>cytology:</a:t>
            </a:r>
            <a:r>
              <a:rPr lang="en-US" sz="1600" dirty="0" err="1"/>
              <a:t>it</a:t>
            </a:r>
            <a:r>
              <a:rPr lang="en-US" sz="1600" dirty="0"/>
              <a:t> has a </a:t>
            </a:r>
            <a:r>
              <a:rPr lang="en-US" sz="1600" dirty="0" err="1"/>
              <a:t>posive</a:t>
            </a:r>
            <a:r>
              <a:rPr lang="en-US" sz="1600" dirty="0"/>
              <a:t> </a:t>
            </a:r>
            <a:r>
              <a:rPr lang="en-US" sz="1600" dirty="0" err="1"/>
              <a:t>predictivity</a:t>
            </a:r>
            <a:r>
              <a:rPr lang="en-US" sz="1600" dirty="0"/>
              <a:t> value of 100%,but sensitivity of 10-15</a:t>
            </a:r>
            <a:r>
              <a:rPr lang="en-US" sz="1600" dirty="0" smtClean="0"/>
              <a:t>%</a:t>
            </a:r>
          </a:p>
          <a:p>
            <a:pPr marL="609600" indent="-609600">
              <a:lnSpc>
                <a:spcPct val="80000"/>
              </a:lnSpc>
            </a:pPr>
            <a:endParaRPr lang="en-US" sz="2000" dirty="0"/>
          </a:p>
          <a:p>
            <a:pPr marL="609600" indent="-609600">
              <a:lnSpc>
                <a:spcPct val="80000"/>
              </a:lnSpc>
            </a:pPr>
            <a:r>
              <a:rPr lang="en-US" sz="2000" dirty="0" err="1"/>
              <a:t>Bronchoscopic</a:t>
            </a:r>
            <a:r>
              <a:rPr lang="en-US" sz="2000" dirty="0"/>
              <a:t> </a:t>
            </a:r>
            <a:r>
              <a:rPr lang="en-US" sz="2000" dirty="0" smtClean="0"/>
              <a:t>biopsy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en-US" sz="2000" dirty="0"/>
              <a:t>					</a:t>
            </a:r>
          </a:p>
          <a:p>
            <a:pPr marL="609600" indent="-609600">
              <a:lnSpc>
                <a:spcPct val="80000"/>
              </a:lnSpc>
            </a:pPr>
            <a:r>
              <a:rPr lang="en-US" sz="2000" dirty="0" err="1"/>
              <a:t>Transbronchial</a:t>
            </a:r>
            <a:r>
              <a:rPr lang="en-US" sz="2000" dirty="0"/>
              <a:t> fine needle aspiration				</a:t>
            </a:r>
            <a:r>
              <a:rPr lang="en-US" sz="1600" dirty="0"/>
              <a:t>Used for central lesions						Evaluation of </a:t>
            </a:r>
            <a:r>
              <a:rPr lang="en-US" sz="1600" dirty="0" err="1"/>
              <a:t>mediastinal</a:t>
            </a:r>
            <a:r>
              <a:rPr lang="en-US" sz="1600" dirty="0"/>
              <a:t> </a:t>
            </a:r>
            <a:r>
              <a:rPr lang="en-US" sz="1600" dirty="0" err="1" smtClean="0"/>
              <a:t>lymphadenopathy</a:t>
            </a:r>
            <a:endParaRPr lang="en-US" sz="1600" dirty="0" smtClean="0"/>
          </a:p>
          <a:p>
            <a:pPr marL="609600" indent="-609600">
              <a:lnSpc>
                <a:spcPct val="80000"/>
              </a:lnSpc>
            </a:pPr>
            <a:endParaRPr lang="en-US" sz="1600" dirty="0"/>
          </a:p>
          <a:p>
            <a:pPr marL="609600" indent="-609600">
              <a:lnSpc>
                <a:spcPct val="80000"/>
              </a:lnSpc>
            </a:pPr>
            <a:r>
              <a:rPr lang="en-US" sz="2000" b="1" dirty="0" err="1"/>
              <a:t>Bronchoalveolar</a:t>
            </a:r>
            <a:r>
              <a:rPr lang="en-US" sz="1800" b="1" dirty="0"/>
              <a:t> </a:t>
            </a:r>
            <a:r>
              <a:rPr lang="en-US" sz="2000" b="1" dirty="0" err="1"/>
              <a:t>lavage</a:t>
            </a:r>
            <a:r>
              <a:rPr lang="en-US" sz="2000" b="1" dirty="0"/>
              <a:t>						peripheral regions not visible </a:t>
            </a:r>
            <a:r>
              <a:rPr lang="en-US" sz="2000" b="1" dirty="0" err="1" smtClean="0"/>
              <a:t>endoscopically</a:t>
            </a:r>
            <a:endParaRPr lang="en-US" sz="2000" b="1" dirty="0" smtClean="0"/>
          </a:p>
          <a:p>
            <a:pPr marL="609600" indent="-609600">
              <a:lnSpc>
                <a:spcPct val="80000"/>
              </a:lnSpc>
            </a:pPr>
            <a:endParaRPr lang="en-US" sz="2000" b="1" dirty="0"/>
          </a:p>
          <a:p>
            <a:pPr marL="609600" indent="-609600">
              <a:lnSpc>
                <a:spcPct val="80000"/>
              </a:lnSpc>
            </a:pPr>
            <a:r>
              <a:rPr lang="en-US" sz="2000" b="1" dirty="0"/>
              <a:t>CT guided </a:t>
            </a:r>
            <a:r>
              <a:rPr lang="en-US" sz="2000" b="1" dirty="0" err="1"/>
              <a:t>transthoracic</a:t>
            </a:r>
            <a:r>
              <a:rPr lang="en-US" sz="2000" b="1" dirty="0"/>
              <a:t> </a:t>
            </a:r>
            <a:r>
              <a:rPr lang="en-US" sz="2000" b="1" dirty="0" err="1"/>
              <a:t>percutaneous</a:t>
            </a:r>
            <a:r>
              <a:rPr lang="en-US" sz="2000" b="1" dirty="0"/>
              <a:t> </a:t>
            </a:r>
            <a:r>
              <a:rPr lang="en-US" sz="2000" b="1" dirty="0" err="1"/>
              <a:t>fnac</a:t>
            </a:r>
            <a:r>
              <a:rPr lang="en-US" sz="2000" b="1" dirty="0"/>
              <a:t>/biopsy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en-US" sz="2000" b="1" dirty="0"/>
              <a:t>					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Staging workup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295400"/>
            <a:ext cx="7729538" cy="5562600"/>
          </a:xfrm>
        </p:spPr>
        <p:txBody>
          <a:bodyPr/>
          <a:lstStyle/>
          <a:p>
            <a:pPr marL="609600" indent="-609600">
              <a:buFontTx/>
              <a:buAutoNum type="arabicPeriod"/>
            </a:pPr>
            <a:r>
              <a:rPr lang="en-US" sz="2000" dirty="0" smtClean="0"/>
              <a:t>CECT </a:t>
            </a:r>
            <a:r>
              <a:rPr lang="en-US" sz="2000" dirty="0"/>
              <a:t>THORAX							</a:t>
            </a:r>
            <a:r>
              <a:rPr lang="en-US" sz="1600" dirty="0"/>
              <a:t>Sensitivity 75%,specificity 66%					CT scan should extend inferiorly to include upper abdomen and adrenal glands</a:t>
            </a:r>
            <a:endParaRPr lang="en-US" sz="2000" dirty="0"/>
          </a:p>
          <a:p>
            <a:pPr marL="609600" indent="-609600">
              <a:buFontTx/>
              <a:buAutoNum type="arabicPeriod"/>
            </a:pPr>
            <a:r>
              <a:rPr lang="en-US" sz="1600" dirty="0"/>
              <a:t> </a:t>
            </a:r>
            <a:r>
              <a:rPr lang="en-US" sz="2000" dirty="0"/>
              <a:t>FDG</a:t>
            </a:r>
            <a:r>
              <a:rPr lang="en-US" sz="2000" b="1" dirty="0"/>
              <a:t> PET SCAN</a:t>
            </a:r>
            <a:r>
              <a:rPr lang="en-US" sz="1600" b="1" dirty="0"/>
              <a:t>							</a:t>
            </a:r>
            <a:r>
              <a:rPr lang="en-US" sz="1600" dirty="0"/>
              <a:t>Sensitivity 91%,specificity 86%					Can detect lesions &gt;5 to 8 mm on basis of FDG uptake			Combinations of CT scan and PET scan has greater sensitivity and specificity	than </a:t>
            </a:r>
            <a:r>
              <a:rPr lang="en-US" sz="1600" dirty="0" err="1"/>
              <a:t>CTscan</a:t>
            </a:r>
            <a:r>
              <a:rPr lang="en-US" sz="1600" dirty="0"/>
              <a:t> along						</a:t>
            </a:r>
            <a:endParaRPr lang="en-US" sz="2000" dirty="0"/>
          </a:p>
          <a:p>
            <a:pPr marL="609600" indent="-609600">
              <a:buFontTx/>
              <a:buAutoNum type="arabicPeriod"/>
            </a:pPr>
            <a:r>
              <a:rPr lang="en-US" sz="2000" dirty="0"/>
              <a:t>FIBREOPTIC BRONCHOSCOPY					</a:t>
            </a:r>
            <a:r>
              <a:rPr lang="en-US" sz="1600" dirty="0"/>
              <a:t>Most important procedure for determining the endobronchial extent of the 	</a:t>
            </a:r>
            <a:r>
              <a:rPr lang="en-US" sz="1600" dirty="0" err="1"/>
              <a:t>disease,measuring</a:t>
            </a:r>
            <a:r>
              <a:rPr lang="en-US" sz="1600" dirty="0"/>
              <a:t> </a:t>
            </a:r>
            <a:r>
              <a:rPr lang="en-US" sz="1600" dirty="0" err="1"/>
              <a:t>tumour</a:t>
            </a:r>
            <a:r>
              <a:rPr lang="en-US" sz="1600" dirty="0"/>
              <a:t> proximity to carina</a:t>
            </a:r>
          </a:p>
          <a:p>
            <a:pPr marL="609600" indent="-609600">
              <a:buFontTx/>
              <a:buAutoNum type="arabicPeriod"/>
            </a:pPr>
            <a:r>
              <a:rPr lang="en-US" sz="2000" dirty="0"/>
              <a:t>MEDIASTINOSCOPY						</a:t>
            </a:r>
            <a:r>
              <a:rPr lang="en-US" sz="1600" dirty="0"/>
              <a:t>Best method to evaluate the </a:t>
            </a:r>
            <a:r>
              <a:rPr lang="en-US" sz="1600" dirty="0" err="1"/>
              <a:t>upper,middle</a:t>
            </a:r>
            <a:r>
              <a:rPr lang="en-US" sz="1600" dirty="0"/>
              <a:t> </a:t>
            </a:r>
            <a:r>
              <a:rPr lang="en-US" sz="1600" dirty="0" err="1"/>
              <a:t>peritracheal</a:t>
            </a:r>
            <a:r>
              <a:rPr lang="en-US" sz="1600" dirty="0"/>
              <a:t> and </a:t>
            </a:r>
            <a:r>
              <a:rPr lang="en-US" sz="1600" dirty="0" err="1"/>
              <a:t>subcarinal</a:t>
            </a:r>
            <a:r>
              <a:rPr lang="en-US" sz="1600" dirty="0"/>
              <a:t> 		</a:t>
            </a:r>
            <a:r>
              <a:rPr lang="en-US" sz="1600" dirty="0" err="1"/>
              <a:t>lymphnodes</a:t>
            </a:r>
            <a:r>
              <a:rPr lang="en-US" sz="2000" dirty="0"/>
              <a:t>						</a:t>
            </a:r>
          </a:p>
          <a:p>
            <a:pPr marL="609600" indent="-609600">
              <a:buFontTx/>
              <a:buAutoNum type="arabicPeriod"/>
            </a:pPr>
            <a:r>
              <a:rPr lang="en-US" sz="2000" dirty="0"/>
              <a:t>BONE SCAN/CT-MRI OF BRAIN</a:t>
            </a:r>
          </a:p>
          <a:p>
            <a:pPr marL="609600" indent="-609600">
              <a:buFontTx/>
              <a:buAutoNum type="arabicPeriod"/>
            </a:pPr>
            <a:r>
              <a:rPr lang="en-US" sz="2000" dirty="0"/>
              <a:t>ULTRASONOGRAPHY WHOLE ABDOMEN</a:t>
            </a:r>
          </a:p>
          <a:p>
            <a:pPr marL="609600" indent="-609600">
              <a:buNone/>
            </a:pPr>
            <a:r>
              <a:rPr lang="en-US" sz="2000" dirty="0"/>
              <a:t>			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6" name="Rectangle 8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4221" name="Picture 1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89125" y="1981200"/>
            <a:ext cx="2376488" cy="1939925"/>
          </a:xfrm>
          <a:ln/>
        </p:spPr>
      </p:pic>
      <p:pic>
        <p:nvPicPr>
          <p:cNvPr id="94222" name="Picture 1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700713" y="1981200"/>
            <a:ext cx="2395537" cy="1997075"/>
          </a:xfrm>
          <a:ln/>
        </p:spPr>
      </p:pic>
      <p:pic>
        <p:nvPicPr>
          <p:cNvPr id="94223" name="Picture 1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5605463" y="4116388"/>
            <a:ext cx="2587625" cy="1998662"/>
          </a:xfrm>
          <a:ln/>
        </p:spPr>
      </p:pic>
      <p:pic>
        <p:nvPicPr>
          <p:cNvPr id="94224" name="Picture 1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1595438" y="4116388"/>
            <a:ext cx="2736850" cy="1998662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365125" indent="-255588">
              <a:buFontTx/>
              <a:buNone/>
            </a:pPr>
            <a:r>
              <a:rPr lang="en-US" sz="2500" dirty="0" smtClean="0"/>
              <a:t>Blood  </a:t>
            </a:r>
            <a:endParaRPr lang="en-US" sz="2500" dirty="0"/>
          </a:p>
          <a:p>
            <a:pPr marL="365125" indent="-255588"/>
            <a:r>
              <a:rPr lang="en-US" sz="2500" dirty="0"/>
              <a:t>Haemogram</a:t>
            </a:r>
          </a:p>
          <a:p>
            <a:pPr marL="365125" indent="-255588"/>
            <a:r>
              <a:rPr lang="en-US" sz="2500" dirty="0"/>
              <a:t>Kidney </a:t>
            </a:r>
            <a:r>
              <a:rPr lang="en-US" sz="2500" dirty="0" err="1"/>
              <a:t>func</a:t>
            </a:r>
            <a:r>
              <a:rPr lang="en-US" sz="2500" dirty="0"/>
              <a:t> test</a:t>
            </a:r>
          </a:p>
          <a:p>
            <a:pPr marL="365125" indent="-255588"/>
            <a:r>
              <a:rPr lang="en-US" sz="2500" dirty="0"/>
              <a:t>Liver </a:t>
            </a:r>
            <a:r>
              <a:rPr lang="en-US" sz="2500" dirty="0" err="1"/>
              <a:t>func</a:t>
            </a:r>
            <a:r>
              <a:rPr lang="en-US" sz="2500" dirty="0"/>
              <a:t> test</a:t>
            </a:r>
          </a:p>
          <a:p>
            <a:pPr marL="365125" indent="-255588"/>
            <a:r>
              <a:rPr lang="en-US" sz="2500" dirty="0"/>
              <a:t>Serum electrolytes</a:t>
            </a:r>
          </a:p>
          <a:p>
            <a:pPr marL="365125" indent="-255588"/>
            <a:r>
              <a:rPr lang="en-US" sz="2500" dirty="0"/>
              <a:t>Hormones like </a:t>
            </a:r>
            <a:r>
              <a:rPr lang="en-US" sz="2500" dirty="0" err="1"/>
              <a:t>parathyroid,ACTH</a:t>
            </a:r>
            <a:endParaRPr lang="en-US" sz="2500" dirty="0"/>
          </a:p>
          <a:p>
            <a:pPr marL="365125" indent="-255588">
              <a:buFontTx/>
              <a:buNone/>
            </a:pPr>
            <a:r>
              <a:rPr lang="en-US" sz="2500" dirty="0"/>
              <a:t>Urine</a:t>
            </a:r>
          </a:p>
          <a:p>
            <a:pPr marL="365125" indent="-255588"/>
            <a:r>
              <a:rPr lang="en-US" sz="2500" dirty="0"/>
              <a:t>Routine &amp; microscopic</a:t>
            </a:r>
          </a:p>
          <a:p>
            <a:pPr marL="365125" indent="-255588">
              <a:buFontTx/>
              <a:buNone/>
            </a:pPr>
            <a:r>
              <a:rPr lang="en-US" sz="2500" dirty="0"/>
              <a:t>		</a:t>
            </a:r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99644" y="634704"/>
            <a:ext cx="7265663" cy="1089765"/>
          </a:xfrm>
          <a:noFill/>
          <a:ln/>
        </p:spPr>
        <p:txBody>
          <a:bodyPr rtlCol="0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000" dirty="0" smtClean="0"/>
              <a:t> FOR ASSESSING GENERAL CONDITION</a:t>
            </a:r>
            <a:br>
              <a:rPr lang="en-US" sz="4000" dirty="0" smtClean="0"/>
            </a:br>
            <a:endParaRPr lang="en-US" sz="4100" b="1" kern="1200" dirty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93" name="Rectangle 73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2400" cy="762000"/>
          </a:xfrm>
        </p:spPr>
        <p:txBody>
          <a:bodyPr/>
          <a:lstStyle/>
          <a:p>
            <a:r>
              <a:rPr lang="en-US" sz="3600"/>
              <a:t>AJCC STAGING(2010)</a:t>
            </a:r>
          </a:p>
        </p:txBody>
      </p:sp>
      <p:graphicFrame>
        <p:nvGraphicFramePr>
          <p:cNvPr id="158809" name="Group 89"/>
          <p:cNvGraphicFramePr>
            <a:graphicFrameLocks noGrp="1"/>
          </p:cNvGraphicFramePr>
          <p:nvPr>
            <p:ph idx="1"/>
          </p:nvPr>
        </p:nvGraphicFramePr>
        <p:xfrm>
          <a:off x="1143000" y="609600"/>
          <a:ext cx="7729538" cy="6019803"/>
        </p:xfrm>
        <a:graphic>
          <a:graphicData uri="http://schemas.openxmlformats.org/drawingml/2006/table">
            <a:tbl>
              <a:tblPr/>
              <a:tblGrid>
                <a:gridCol w="1590675"/>
                <a:gridCol w="6138863"/>
              </a:tblGrid>
              <a:tr h="4587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Primary cannot be accessed or positive cytology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1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No evidence of primary tumour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87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Tis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Carcinoma in situ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811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T1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T1a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T1b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Tumour &lt;3cm greatest dimention surrounded by lung or visceral pleura  without bronchoscopic evidence of invasion more proximal than lobar bronchus(i.e not in main bronchus)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Tumout 2 cm or less in greatest dimention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Tumour &gt;2cm but 3cm or less in greatest dimention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604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T2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T2a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T2b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Tumour &gt;3cm but 7cm or less or involves main bronchus,&gt;2cm from the carina,invades visceral pleura associated with partial atelactasis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Tumour more than 3cm but 5cm or less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Tumour more than 5 cm but 7 cm or less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937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Tumour more than 7 cm or one directly invading the parietal pleura,chest wall,diaphragm,phrenic nerve,mediastinal pleura,parietal pericardium or tumour in the main bronchus&lt;2cm from the carina but without involvement of carina,associated total atelectasis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48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Tumour of any size invading the mediastinum,heart,great vessels,trachea,recurrent laryngeal nerve,esophagus,vertebral body,carina,separate tumour nodule in tha same lobe,malignant effusion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0820" name="Group 52"/>
          <p:cNvGraphicFramePr>
            <a:graphicFrameLocks noGrp="1"/>
          </p:cNvGraphicFramePr>
          <p:nvPr>
            <p:ph/>
          </p:nvPr>
        </p:nvGraphicFramePr>
        <p:xfrm>
          <a:off x="1066800" y="76200"/>
          <a:ext cx="7772400" cy="6748781"/>
        </p:xfrm>
        <a:graphic>
          <a:graphicData uri="http://schemas.openxmlformats.org/drawingml/2006/table">
            <a:tbl>
              <a:tblPr/>
              <a:tblGrid>
                <a:gridCol w="2057400"/>
                <a:gridCol w="5715000"/>
              </a:tblGrid>
              <a:tr h="735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Regional lymphnodes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Nx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Regional node cannot be accessed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No  regional node metastasis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N1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Metastasis in ipsilateral peribronchial  and/or ipsilateral hilar node and intrapulmonary nodes including involvement by direct  extention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30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N2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Metastasis in ipsilateral mediastinal and/or subcarinal lymphnodes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N3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Metastasis in  contralateral mediastinal,contralateral hilar.ipsilateral  or contralateral  scalene or supraclavicular node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Distant Metastasis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No distant metastasis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Distant metastasis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99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M1a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Separate  tumour nodule  in a contralateral lobe tumour  with pleural nodule or malignant pleural or pericardial effusion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30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M1b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Distant metastasis in extrathoracic organs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62075" y="866775"/>
            <a:ext cx="718185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PROGNOSTIC FACTORS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981200"/>
            <a:ext cx="7729538" cy="4133850"/>
          </a:xfrm>
        </p:spPr>
        <p:txBody>
          <a:bodyPr/>
          <a:lstStyle/>
          <a:p>
            <a:pPr marL="609600" indent="-609600">
              <a:lnSpc>
                <a:spcPct val="80000"/>
              </a:lnSpc>
            </a:pPr>
            <a:r>
              <a:rPr lang="en-US" dirty="0"/>
              <a:t> </a:t>
            </a:r>
            <a:r>
              <a:rPr lang="en-US" sz="2000" dirty="0" err="1"/>
              <a:t>Epidermoid</a:t>
            </a:r>
            <a:r>
              <a:rPr lang="en-US" sz="2000" dirty="0"/>
              <a:t> carcinoma has the best prognosis followed by </a:t>
            </a:r>
            <a:r>
              <a:rPr lang="en-US" sz="2000" dirty="0" err="1"/>
              <a:t>adenocarcinoma</a:t>
            </a:r>
            <a:r>
              <a:rPr lang="en-US" sz="2000" dirty="0"/>
              <a:t> and undifferentiated large cell cancer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en-US" sz="2000" dirty="0"/>
          </a:p>
          <a:p>
            <a:pPr marL="609600" indent="-609600">
              <a:lnSpc>
                <a:spcPct val="80000"/>
              </a:lnSpc>
            </a:pPr>
            <a:r>
              <a:rPr lang="en-US" sz="2000" dirty="0"/>
              <a:t>Undifferentiated small cell cancer has the poorest </a:t>
            </a:r>
            <a:r>
              <a:rPr lang="en-US" sz="2000" dirty="0" smtClean="0"/>
              <a:t>prognosis</a:t>
            </a:r>
          </a:p>
          <a:p>
            <a:pPr marL="609600" indent="-609600">
              <a:lnSpc>
                <a:spcPct val="80000"/>
              </a:lnSpc>
            </a:pPr>
            <a:endParaRPr lang="en-US" sz="2000" dirty="0" smtClean="0"/>
          </a:p>
          <a:p>
            <a:pPr marL="609600" indent="-609600">
              <a:lnSpc>
                <a:spcPct val="80000"/>
              </a:lnSpc>
            </a:pPr>
            <a:r>
              <a:rPr lang="en-US" sz="2000" dirty="0" smtClean="0"/>
              <a:t>In  Lung cancer the most important prognostic factor is  tumor stage</a:t>
            </a:r>
          </a:p>
          <a:p>
            <a:pPr marL="609600" indent="-609600">
              <a:lnSpc>
                <a:spcPct val="80000"/>
              </a:lnSpc>
            </a:pPr>
            <a:endParaRPr lang="en-US" sz="2000" dirty="0" smtClean="0"/>
          </a:p>
          <a:p>
            <a:pPr marL="609600" indent="-609600">
              <a:lnSpc>
                <a:spcPct val="80000"/>
              </a:lnSpc>
            </a:pPr>
            <a:r>
              <a:rPr lang="en-US" sz="2000" dirty="0" smtClean="0"/>
              <a:t>In SCLC pure cell carcinomas are more sensitive to chemotherapy  and radiotherapy than variant cell.</a:t>
            </a:r>
          </a:p>
          <a:p>
            <a:pPr marL="609600" indent="-609600">
              <a:lnSpc>
                <a:spcPct val="80000"/>
              </a:lnSpc>
            </a:pPr>
            <a:endParaRPr lang="en-US" sz="2000" dirty="0" smtClean="0"/>
          </a:p>
          <a:p>
            <a:pPr marL="609600" indent="-609600">
              <a:lnSpc>
                <a:spcPct val="80000"/>
              </a:lnSpc>
            </a:pPr>
            <a:endParaRPr lang="en-US" sz="2000" dirty="0" smtClean="0"/>
          </a:p>
          <a:p>
            <a:pPr marL="609600" indent="-609600">
              <a:lnSpc>
                <a:spcPct val="80000"/>
              </a:lnSpc>
            </a:pPr>
            <a:endParaRPr lang="en-US" sz="2000" dirty="0"/>
          </a:p>
          <a:p>
            <a:pPr marL="609600" indent="-609600">
              <a:lnSpc>
                <a:spcPct val="80000"/>
              </a:lnSpc>
            </a:pPr>
            <a:endParaRPr lang="en-US" sz="2000" dirty="0"/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endParaRPr lang="en-US" sz="1800" dirty="0"/>
          </a:p>
          <a:p>
            <a:pPr marL="609600" indent="-609600">
              <a:lnSpc>
                <a:spcPct val="80000"/>
              </a:lnSpc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RISK FACTORS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/>
              <a:t>Smoking is the primary risk factor(87% of lung cancer occur in smokers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Average smokers  have 10 fold greater risk,while heavy smokers(40 cigarettes/day) have 60 fold greater risk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Women have higher susceptibility to tobacco carcinogen than men do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Introduction of filter cigarettes entices smokers to take larger puffs and retain smoke longer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Second hand smoke or environmental tobacco smoke is estimated to cause about 3000 deaths/year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  <a:buFontTx/>
              <a:buNone/>
            </a:pP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buNone/>
            </a:pPr>
            <a:endParaRPr lang="en-US" sz="1800" dirty="0"/>
          </a:p>
        </p:txBody>
      </p:sp>
      <p:sp>
        <p:nvSpPr>
          <p:cNvPr id="4" name="Rectangle 3"/>
          <p:cNvSpPr/>
          <p:nvPr/>
        </p:nvSpPr>
        <p:spPr>
          <a:xfrm>
            <a:off x="2057400" y="2209800"/>
            <a:ext cx="4572000" cy="4351961"/>
          </a:xfrm>
          <a:prstGeom prst="rect">
            <a:avLst/>
          </a:prstGeom>
        </p:spPr>
        <p:txBody>
          <a:bodyPr>
            <a:spAutoFit/>
          </a:bodyPr>
          <a:lstStyle/>
          <a:p>
            <a:pPr marL="609600" indent="-609600">
              <a:lnSpc>
                <a:spcPct val="80000"/>
              </a:lnSpc>
            </a:pPr>
            <a:r>
              <a:rPr lang="en-US" sz="2000" b="1" dirty="0" smtClean="0"/>
              <a:t>Negative prognostic factors are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en-US" sz="2000" b="1" dirty="0" smtClean="0"/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dirty="0" smtClean="0"/>
              <a:t>Mutations in </a:t>
            </a:r>
            <a:r>
              <a:rPr lang="en-US" dirty="0" err="1" smtClean="0"/>
              <a:t>Kras</a:t>
            </a:r>
            <a:r>
              <a:rPr lang="en-US" dirty="0" smtClean="0"/>
              <a:t> </a:t>
            </a:r>
            <a:r>
              <a:rPr lang="en-US" dirty="0" err="1" smtClean="0"/>
              <a:t>oncogene</a:t>
            </a:r>
            <a:endParaRPr lang="en-US" dirty="0" smtClean="0"/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endParaRPr lang="en-US" dirty="0" smtClean="0"/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dirty="0" smtClean="0"/>
              <a:t>Deletion of p53,NCAM molecule 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endParaRPr lang="en-US" dirty="0" smtClean="0"/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dirty="0" err="1" smtClean="0"/>
              <a:t>Expression,elevated</a:t>
            </a:r>
            <a:r>
              <a:rPr lang="en-US" dirty="0" smtClean="0"/>
              <a:t> neuron specific </a:t>
            </a:r>
            <a:r>
              <a:rPr lang="en-US" dirty="0" err="1" smtClean="0"/>
              <a:t>enolase</a:t>
            </a:r>
            <a:r>
              <a:rPr lang="en-US" dirty="0" smtClean="0"/>
              <a:t> level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endParaRPr lang="en-US" dirty="0" smtClean="0"/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dirty="0" smtClean="0"/>
              <a:t>Over expression of erb1,erb2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endParaRPr lang="en-US" dirty="0" smtClean="0"/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dirty="0" smtClean="0"/>
              <a:t>Increased proliferative 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endParaRPr lang="en-US" dirty="0" smtClean="0"/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dirty="0" smtClean="0"/>
              <a:t>Markers(ki67,cyclinD1,E,B1,p16 loss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endParaRPr lang="en-US" dirty="0" smtClean="0"/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dirty="0" smtClean="0"/>
              <a:t>Angiogenesis markers like VEGF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endParaRPr lang="en-US" dirty="0" smtClean="0"/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dirty="0" smtClean="0"/>
              <a:t>Decreased apoptotic markers like </a:t>
            </a:r>
            <a:r>
              <a:rPr lang="en-US" dirty="0" err="1" smtClean="0"/>
              <a:t>caspase</a:t>
            </a:r>
            <a:r>
              <a:rPr lang="en-US" dirty="0" smtClean="0"/>
              <a:t> 3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Management of NSCLC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2">
              <a:lnSpc>
                <a:spcPct val="150000"/>
              </a:lnSpc>
              <a:buFont typeface="Wingdings" pitchFamily="2" charset="2"/>
              <a:buChar char="q"/>
              <a:tabLst>
                <a:tab pos="177800" algn="l"/>
                <a:tab pos="1609725" algn="l"/>
              </a:tabLst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Stage I-II  :	  Early stage(T1-2, N1)</a:t>
            </a:r>
          </a:p>
          <a:p>
            <a:pPr marL="0" lvl="2">
              <a:lnSpc>
                <a:spcPct val="150000"/>
              </a:lnSpc>
              <a:buFont typeface="Wingdings" pitchFamily="2" charset="2"/>
              <a:buChar char="q"/>
              <a:tabLst>
                <a:tab pos="177800" algn="l"/>
                <a:tab pos="1609725" algn="l"/>
              </a:tabLst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lvl="2">
              <a:lnSpc>
                <a:spcPct val="150000"/>
              </a:lnSpc>
              <a:buFont typeface="Wingdings" pitchFamily="2" charset="2"/>
              <a:buChar char="q"/>
              <a:tabLst>
                <a:tab pos="177800" algn="l"/>
                <a:tab pos="1609725" algn="l"/>
              </a:tabLst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Stage IIIA :	  Locally advanced (surgery feasible)(T3,N2)</a:t>
            </a:r>
          </a:p>
          <a:p>
            <a:pPr marL="0" lvl="2">
              <a:lnSpc>
                <a:spcPct val="150000"/>
              </a:lnSpc>
              <a:buFont typeface="Wingdings" pitchFamily="2" charset="2"/>
              <a:buChar char="q"/>
              <a:tabLst>
                <a:tab pos="177800" algn="l"/>
                <a:tab pos="1609725" algn="l"/>
              </a:tabLst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lvl="2">
              <a:lnSpc>
                <a:spcPct val="150000"/>
              </a:lnSpc>
              <a:buFont typeface="Wingdings" pitchFamily="2" charset="2"/>
              <a:buChar char="q"/>
              <a:tabLst>
                <a:tab pos="177800" algn="l"/>
                <a:tab pos="1609725" algn="l"/>
              </a:tabLst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Stage IIIB  :  Locally advanced (surgery not feasible)(T4,N3)</a:t>
            </a:r>
          </a:p>
          <a:p>
            <a:pPr marL="0" lvl="2">
              <a:lnSpc>
                <a:spcPct val="150000"/>
              </a:lnSpc>
              <a:buFont typeface="Wingdings" pitchFamily="2" charset="2"/>
              <a:buChar char="q"/>
              <a:tabLst>
                <a:tab pos="177800" algn="l"/>
                <a:tab pos="1609725" algn="l"/>
              </a:tabLst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lvl="2">
              <a:lnSpc>
                <a:spcPct val="150000"/>
              </a:lnSpc>
              <a:buFont typeface="Wingdings" pitchFamily="2" charset="2"/>
              <a:buChar char="q"/>
              <a:tabLst>
                <a:tab pos="177800" algn="l"/>
                <a:tab pos="1609725" algn="l"/>
              </a:tabLst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Stage IV     :	Metastatic disease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066800" y="1981200"/>
          <a:ext cx="7729538" cy="4133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Surgery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7729538" cy="4800600"/>
          </a:xfrm>
        </p:spPr>
        <p:txBody>
          <a:bodyPr/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Indications</a:t>
            </a:r>
          </a:p>
          <a:p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 Stage I , II 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Stage IIIA(T1-3  N2,T3N1)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Medically fit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Good performance scale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pPr marL="457200" indent="-457200">
              <a:buNone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pPr marL="457200" indent="-457200">
              <a:buNone/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Surgery(cont…)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Surgery is the standard treatment of choice for patients with stage I,II and IIIA </a:t>
            </a:r>
            <a:r>
              <a:rPr lang="en-US" sz="2000" dirty="0" err="1" smtClean="0"/>
              <a:t>tumours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r>
              <a:rPr lang="en-US" sz="2000" dirty="0" err="1" smtClean="0"/>
              <a:t>Lobectomy</a:t>
            </a:r>
            <a:r>
              <a:rPr lang="en-US" sz="2000" dirty="0" smtClean="0"/>
              <a:t> with nodal dissection is the method of </a:t>
            </a:r>
            <a:r>
              <a:rPr lang="en-US" sz="2000" dirty="0" err="1" smtClean="0"/>
              <a:t>chioce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err="1" smtClean="0"/>
              <a:t>Pneumonectomy</a:t>
            </a:r>
            <a:r>
              <a:rPr lang="en-US" sz="2000" dirty="0" smtClean="0"/>
              <a:t> is done  only when</a:t>
            </a:r>
          </a:p>
          <a:p>
            <a:pPr>
              <a:buNone/>
            </a:pPr>
            <a:r>
              <a:rPr lang="en-US" sz="2000" dirty="0" smtClean="0"/>
              <a:t>		Involves proximal bronchus or proximal pulmonary artery		Crosses  major  fissure </a:t>
            </a:r>
          </a:p>
          <a:p>
            <a:endParaRPr lang="en-US" sz="2000" dirty="0" smtClean="0"/>
          </a:p>
          <a:p>
            <a:r>
              <a:rPr lang="en-US" sz="2000" dirty="0" smtClean="0"/>
              <a:t>Wedge resection is only restricted to persons who are not able to tolerate </a:t>
            </a:r>
            <a:r>
              <a:rPr lang="en-US" sz="2000" dirty="0" err="1" smtClean="0"/>
              <a:t>lobectomy</a:t>
            </a:r>
            <a:endParaRPr lang="en-US" sz="2000" dirty="0" smtClean="0"/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Lymphnode</a:t>
            </a:r>
            <a:r>
              <a:rPr lang="en-US" sz="3200" dirty="0" smtClean="0"/>
              <a:t> dissection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dirty="0" smtClean="0"/>
              <a:t> </a:t>
            </a:r>
            <a:r>
              <a:rPr lang="en-US" sz="2000" dirty="0" smtClean="0"/>
              <a:t>The current minimum standard is a systemic sampling of each lymph node station of tumor</a:t>
            </a:r>
          </a:p>
          <a:p>
            <a:pPr eaLnBrk="1" hangingPunct="1">
              <a:buFont typeface="Arial" charset="0"/>
              <a:buNone/>
            </a:pPr>
            <a:endParaRPr lang="en-US" sz="2000" dirty="0" smtClean="0"/>
          </a:p>
          <a:p>
            <a:pPr eaLnBrk="1" hangingPunct="1">
              <a:buFont typeface="Arial" charset="0"/>
              <a:buNone/>
            </a:pPr>
            <a:r>
              <a:rPr lang="en-US" sz="2000" dirty="0" err="1" smtClean="0"/>
              <a:t>Rt</a:t>
            </a:r>
            <a:r>
              <a:rPr lang="en-US" sz="2000" dirty="0" smtClean="0"/>
              <a:t> sided tumors – 2,3,4,7,8, 9,tracheobronchial angle and </a:t>
            </a:r>
            <a:r>
              <a:rPr lang="en-US" sz="2000" dirty="0" err="1" smtClean="0"/>
              <a:t>interlobar</a:t>
            </a:r>
            <a:r>
              <a:rPr lang="en-US" sz="2000" dirty="0" smtClean="0"/>
              <a:t> area (10,11)</a:t>
            </a:r>
          </a:p>
          <a:p>
            <a:pPr eaLnBrk="1" hangingPunct="1">
              <a:buFont typeface="Arial" charset="0"/>
              <a:buNone/>
            </a:pPr>
            <a:endParaRPr lang="en-US" sz="2000" dirty="0" smtClean="0"/>
          </a:p>
          <a:p>
            <a:pPr eaLnBrk="1" hangingPunct="1">
              <a:buFont typeface="Arial" charset="0"/>
              <a:buNone/>
            </a:pPr>
            <a:r>
              <a:rPr lang="en-US" sz="2000" dirty="0" smtClean="0"/>
              <a:t>Lt sided tumors – sub aortic, ant med nodes (5,6), 7,8,9  </a:t>
            </a:r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6975" y="2185021"/>
            <a:ext cx="3789363" cy="3726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Results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5  yrs survival  for  patients with Stage I is 65%,Stage II is 60% ,Stage IIIA( N1 disease is 34%,N2 is 24%)</a:t>
            </a:r>
          </a:p>
          <a:p>
            <a:endParaRPr lang="en-US" sz="2000" dirty="0" smtClean="0"/>
          </a:p>
          <a:p>
            <a:r>
              <a:rPr lang="en-US" sz="2000" dirty="0" smtClean="0"/>
              <a:t>Various studies also concluded that  </a:t>
            </a:r>
            <a:r>
              <a:rPr lang="en-US" sz="2000" dirty="0" err="1" smtClean="0"/>
              <a:t>lymphnode</a:t>
            </a:r>
            <a:r>
              <a:rPr lang="en-US" sz="2000" dirty="0" smtClean="0"/>
              <a:t> dissection is necessary for accurate staging.</a:t>
            </a:r>
          </a:p>
          <a:p>
            <a:endParaRPr lang="en-US" sz="2000" dirty="0" smtClean="0"/>
          </a:p>
          <a:p>
            <a:r>
              <a:rPr lang="en-US" sz="2000" dirty="0" smtClean="0"/>
              <a:t>Lesser resections like wedge resection result in higher recurrence rate and reduced survival.</a:t>
            </a:r>
          </a:p>
          <a:p>
            <a:endParaRPr lang="en-US" sz="2000" dirty="0" smtClean="0"/>
          </a:p>
          <a:p>
            <a:r>
              <a:rPr lang="en-US" sz="2000" dirty="0" smtClean="0"/>
              <a:t>Survival is longer in clinical (pre op)N0 or N1 disease but pathological(post resection  N2)  than clinical N2 disease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RADIOTHERAPY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90600" lvl="1" indent="-533400" eaLnBrk="1" hangingPunct="1">
              <a:buNone/>
            </a:pPr>
            <a:r>
              <a:rPr lang="en-US" sz="2000" dirty="0" smtClean="0"/>
              <a:t> </a:t>
            </a:r>
            <a:r>
              <a:rPr lang="en-US" sz="2400" b="1" dirty="0" smtClean="0">
                <a:cs typeface="Times New Roman" pitchFamily="18" charset="0"/>
              </a:rPr>
              <a:t>Radiation is used in following forms in NSCLC </a:t>
            </a:r>
          </a:p>
          <a:p>
            <a:pPr marL="990600" lvl="1" indent="-533400" eaLnBrk="1" hangingPunct="1">
              <a:buFontTx/>
              <a:buChar char="•"/>
            </a:pPr>
            <a:endParaRPr lang="en-US" sz="2000" b="1" dirty="0" smtClean="0"/>
          </a:p>
          <a:p>
            <a:pPr marL="990600" lvl="1" indent="-533400" eaLnBrk="1" hangingPunct="1">
              <a:buNone/>
            </a:pPr>
            <a:r>
              <a:rPr lang="en-US" sz="2000" b="1" dirty="0" smtClean="0"/>
              <a:t>A.    </a:t>
            </a:r>
            <a:r>
              <a:rPr lang="en-US" sz="2000" b="1" dirty="0" smtClean="0">
                <a:cs typeface="Times New Roman" pitchFamily="18" charset="0"/>
              </a:rPr>
              <a:t>AS ADJUVANT		 * Post Operative</a:t>
            </a:r>
          </a:p>
          <a:p>
            <a:pPr marL="990600" lvl="1" indent="-533400" eaLnBrk="1" hangingPunct="1">
              <a:buNone/>
            </a:pPr>
            <a:r>
              <a:rPr lang="en-US" sz="1800" b="1" dirty="0" smtClean="0">
                <a:cs typeface="Times New Roman" pitchFamily="18" charset="0"/>
              </a:rPr>
              <a:t>				                * </a:t>
            </a:r>
            <a:r>
              <a:rPr lang="en-US" sz="2000" b="1" dirty="0" smtClean="0">
                <a:cs typeface="Times New Roman" pitchFamily="18" charset="0"/>
              </a:rPr>
              <a:t>Pre Operative</a:t>
            </a:r>
          </a:p>
          <a:p>
            <a:pPr marL="990600" lvl="1" indent="-533400" eaLnBrk="1" hangingPunct="1"/>
            <a:endParaRPr lang="en-US" sz="2000" b="1" dirty="0" smtClean="0">
              <a:cs typeface="Times New Roman" pitchFamily="18" charset="0"/>
            </a:endParaRPr>
          </a:p>
          <a:p>
            <a:pPr marL="990600" lvl="1" indent="-533400" eaLnBrk="1" hangingPunct="1">
              <a:buFontTx/>
              <a:buAutoNum type="alphaUcPeriod" startAt="2"/>
            </a:pPr>
            <a:r>
              <a:rPr lang="en-US" sz="2000" b="1" dirty="0" smtClean="0">
                <a:cs typeface="Times New Roman" pitchFamily="18" charset="0"/>
              </a:rPr>
              <a:t>PRIMARY RADIATION	              * Radical</a:t>
            </a:r>
          </a:p>
          <a:p>
            <a:pPr marL="2209800" lvl="4" indent="-381000" eaLnBrk="1" hangingPunct="1">
              <a:buNone/>
            </a:pPr>
            <a:r>
              <a:rPr lang="en-US" sz="1600" b="1" dirty="0" smtClean="0">
                <a:cs typeface="Times New Roman" pitchFamily="18" charset="0"/>
              </a:rPr>
              <a:t> 				</a:t>
            </a:r>
            <a:r>
              <a:rPr lang="en-US" b="1" dirty="0" smtClean="0">
                <a:cs typeface="Times New Roman" pitchFamily="18" charset="0"/>
              </a:rPr>
              <a:t>* Palliative </a:t>
            </a:r>
            <a:endParaRPr lang="en-US" sz="1600" b="1" dirty="0" smtClean="0">
              <a:cs typeface="Times New Roman" pitchFamily="18" charset="0"/>
            </a:endParaRPr>
          </a:p>
          <a:p>
            <a:pPr marL="990600" lvl="1" indent="-533400" eaLnBrk="1" hangingPunct="1">
              <a:buNone/>
            </a:pPr>
            <a:r>
              <a:rPr lang="en-US" sz="2000" b="1" dirty="0" smtClean="0">
                <a:cs typeface="Times New Roman" pitchFamily="18" charset="0"/>
              </a:rPr>
              <a:t>C.    CHEMO-RADIATION                 </a:t>
            </a:r>
          </a:p>
          <a:p>
            <a:pPr marL="990600" lvl="1" indent="-533400" eaLnBrk="1" hangingPunct="1">
              <a:buNone/>
            </a:pPr>
            <a:endParaRPr lang="en-US" sz="2000" b="1" dirty="0" smtClean="0">
              <a:cs typeface="Times New Roman" pitchFamily="18" charset="0"/>
            </a:endParaRPr>
          </a:p>
          <a:p>
            <a:pPr marL="990600" lvl="1" indent="-533400" eaLnBrk="1" hangingPunct="1">
              <a:buNone/>
            </a:pPr>
            <a:r>
              <a:rPr lang="en-US" sz="2000" b="1" dirty="0" smtClean="0">
                <a:cs typeface="Times New Roman" pitchFamily="18" charset="0"/>
              </a:rPr>
              <a:t>NSCLC is a radio responsive tumor but not radiosensitive </a:t>
            </a: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Role of pre op irradiation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981200"/>
            <a:ext cx="7729538" cy="4572000"/>
          </a:xfrm>
        </p:spPr>
        <p:txBody>
          <a:bodyPr/>
          <a:lstStyle/>
          <a:p>
            <a:r>
              <a:rPr lang="en-US" sz="2000" b="1" dirty="0" smtClean="0"/>
              <a:t>Indications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In stage I,II,III </a:t>
            </a:r>
            <a:r>
              <a:rPr lang="en-US" sz="2000" dirty="0" err="1" smtClean="0"/>
              <a:t>tumours</a:t>
            </a:r>
            <a:endParaRPr lang="en-US" sz="2000" dirty="0" smtClean="0"/>
          </a:p>
          <a:p>
            <a:pPr marL="457200" indent="-457200"/>
            <a:r>
              <a:rPr lang="en-US" sz="2000" dirty="0" smtClean="0"/>
              <a:t>Dose :20 </a:t>
            </a:r>
            <a:r>
              <a:rPr lang="en-US" sz="2000" dirty="0" err="1" smtClean="0"/>
              <a:t>Gy</a:t>
            </a:r>
            <a:r>
              <a:rPr lang="en-US" sz="2000" dirty="0" smtClean="0"/>
              <a:t> in 5#</a:t>
            </a:r>
          </a:p>
          <a:p>
            <a:pPr marL="457200" indent="-457200"/>
            <a:endParaRPr lang="en-US" sz="2000" dirty="0" smtClean="0"/>
          </a:p>
          <a:p>
            <a:pPr marL="457200" indent="-457200"/>
            <a:r>
              <a:rPr lang="en-US" sz="2000" dirty="0" smtClean="0"/>
              <a:t>Results</a:t>
            </a:r>
          </a:p>
          <a:p>
            <a:pPr marL="457200" indent="-457200"/>
            <a:endParaRPr lang="en-US" sz="2000" dirty="0" smtClean="0"/>
          </a:p>
          <a:p>
            <a:pPr marL="457200" indent="-457200"/>
            <a:r>
              <a:rPr lang="en-US" sz="2000" dirty="0" smtClean="0"/>
              <a:t>Multi institutional trail compared </a:t>
            </a:r>
            <a:r>
              <a:rPr lang="en-US" sz="2000" dirty="0" err="1" smtClean="0"/>
              <a:t>preop</a:t>
            </a:r>
            <a:r>
              <a:rPr lang="en-US" sz="2000" dirty="0" smtClean="0"/>
              <a:t> RT </a:t>
            </a:r>
            <a:r>
              <a:rPr lang="en-US" sz="2000" dirty="0" err="1" smtClean="0"/>
              <a:t>vs</a:t>
            </a:r>
            <a:r>
              <a:rPr lang="en-US" sz="2000" dirty="0" smtClean="0"/>
              <a:t> </a:t>
            </a:r>
            <a:r>
              <a:rPr lang="en-US" sz="2000" dirty="0" err="1" smtClean="0"/>
              <a:t>surg</a:t>
            </a:r>
            <a:r>
              <a:rPr lang="en-US" sz="2000" dirty="0" smtClean="0"/>
              <a:t> alone</a:t>
            </a:r>
          </a:p>
          <a:p>
            <a:pPr marL="457200" indent="-457200"/>
            <a:endParaRPr lang="en-US" sz="2000" dirty="0" smtClean="0"/>
          </a:p>
          <a:p>
            <a:pPr marL="457200" indent="-457200"/>
            <a:r>
              <a:rPr lang="en-US" sz="2000" dirty="0" smtClean="0"/>
              <a:t>No added benefits was found in stage I,II </a:t>
            </a:r>
            <a:r>
              <a:rPr lang="en-US" sz="2000" dirty="0" err="1" smtClean="0"/>
              <a:t>Tumours</a:t>
            </a:r>
            <a:endParaRPr lang="en-US" sz="2000" dirty="0" smtClean="0"/>
          </a:p>
          <a:p>
            <a:pPr marL="457200" indent="-457200"/>
            <a:endParaRPr lang="en-US" sz="2000" dirty="0" smtClean="0"/>
          </a:p>
          <a:p>
            <a:pPr marL="457200" indent="-457200"/>
            <a:r>
              <a:rPr lang="en-US" sz="2000" dirty="0" smtClean="0"/>
              <a:t>But  a significant  3 yr survival rate (49.4% </a:t>
            </a:r>
            <a:r>
              <a:rPr lang="en-US" sz="2000" dirty="0" err="1" smtClean="0"/>
              <a:t>vs</a:t>
            </a:r>
            <a:r>
              <a:rPr lang="en-US" sz="2000" dirty="0" smtClean="0"/>
              <a:t> 28.1%) was observed in stage III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Role of Post op RT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981200"/>
            <a:ext cx="7729538" cy="4648200"/>
          </a:xfrm>
        </p:spPr>
        <p:txBody>
          <a:bodyPr/>
          <a:lstStyle/>
          <a:p>
            <a:r>
              <a:rPr lang="en-US" sz="2000" b="1" dirty="0" smtClean="0"/>
              <a:t>Indications</a:t>
            </a:r>
          </a:p>
          <a:p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Incomplete resection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Close or positive margins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Positive </a:t>
            </a:r>
            <a:r>
              <a:rPr lang="en-US" sz="2000" dirty="0" err="1" smtClean="0"/>
              <a:t>mediastinal</a:t>
            </a:r>
            <a:r>
              <a:rPr lang="en-US" sz="2000" dirty="0" smtClean="0"/>
              <a:t> metastases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err="1" smtClean="0"/>
              <a:t>Resected</a:t>
            </a:r>
            <a:r>
              <a:rPr lang="en-US" sz="2000" dirty="0" smtClean="0"/>
              <a:t> N2 disease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Chest wall involvement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Superior </a:t>
            </a:r>
            <a:r>
              <a:rPr lang="en-US" sz="2000" dirty="0" err="1" smtClean="0"/>
              <a:t>sulcus</a:t>
            </a:r>
            <a:r>
              <a:rPr lang="en-US" sz="2000" dirty="0" smtClean="0"/>
              <a:t> </a:t>
            </a:r>
            <a:r>
              <a:rPr lang="en-US" sz="2000" dirty="0" err="1" smtClean="0"/>
              <a:t>tumour</a:t>
            </a: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pPr marL="457200" indent="-457200"/>
            <a:r>
              <a:rPr lang="en-US" sz="2000" b="1" dirty="0" smtClean="0"/>
              <a:t>Contraindications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Currently  contraindicated in patients with stage I  completely </a:t>
            </a:r>
            <a:r>
              <a:rPr lang="en-US" sz="2000" dirty="0" err="1" smtClean="0"/>
              <a:t>resected</a:t>
            </a: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pPr marL="457200" indent="-457200">
              <a:buNone/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Risk factor cont…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/>
              <a:t>Industrial agents like asbestos,coaltar fumes,nickle ,chromium,arsenic,radioactive materials,radon gas are carcinogenic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Genetic alterations with mutations in p53,RB1,p16(INK4a)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Dominant oncogenes frequently involved  include c-MYC,KRAS,EGFR,c-MET and c-KIT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Precursors lesions like squamousdysplasia,atypical adenomatous hyperplasia,diffuse idiopathic pulmonary neuroendocrine cell hyperplasia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Vitamin A,C,E have protective effect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772400" cy="1162050"/>
          </a:xfrm>
        </p:spPr>
        <p:txBody>
          <a:bodyPr/>
          <a:lstStyle/>
          <a:p>
            <a:r>
              <a:rPr lang="en-US" sz="3200" dirty="0" smtClean="0"/>
              <a:t>Post op RT(cont…)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90600" y="1524000"/>
          <a:ext cx="7729538" cy="486537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3864769"/>
                <a:gridCol w="3864769"/>
              </a:tblGrid>
              <a:tr h="933450">
                <a:tc>
                  <a:txBody>
                    <a:bodyPr/>
                    <a:lstStyle/>
                    <a:p>
                      <a:r>
                        <a:rPr lang="en-US" dirty="0" smtClean="0"/>
                        <a:t>Dose for</a:t>
                      </a:r>
                      <a:r>
                        <a:rPr lang="en-US" baseline="0" dirty="0" smtClean="0"/>
                        <a:t> potential microscopic disease 50 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Dose for margins positive 60 to 66 </a:t>
                      </a:r>
                      <a:r>
                        <a:rPr lang="en-US" dirty="0" err="1" smtClean="0"/>
                        <a:t>Gy</a:t>
                      </a:r>
                      <a:endParaRPr lang="en-US" dirty="0"/>
                    </a:p>
                  </a:txBody>
                  <a:tcPr/>
                </a:tc>
              </a:tr>
              <a:tr h="438150">
                <a:tc>
                  <a:txBody>
                    <a:bodyPr/>
                    <a:lstStyle/>
                    <a:p>
                      <a:r>
                        <a:rPr lang="en-US" dirty="0" smtClean="0"/>
                        <a:t>RESULTS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933450">
                <a:tc>
                  <a:txBody>
                    <a:bodyPr/>
                    <a:lstStyle/>
                    <a:p>
                      <a:r>
                        <a:rPr lang="en-US" dirty="0" smtClean="0"/>
                        <a:t>TRIALS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PORT Meta Analysis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SEER Database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British</a:t>
                      </a:r>
                      <a:r>
                        <a:rPr lang="en-US" baseline="0" dirty="0" smtClean="0"/>
                        <a:t> Medical Research</a:t>
                      </a:r>
                      <a:endParaRPr lang="en-US" dirty="0"/>
                    </a:p>
                  </a:txBody>
                  <a:tcPr/>
                </a:tc>
              </a:tr>
              <a:tr h="1809750">
                <a:tc>
                  <a:txBody>
                    <a:bodyPr/>
                    <a:lstStyle/>
                    <a:p>
                      <a:r>
                        <a:rPr lang="en-US" dirty="0" smtClean="0"/>
                        <a:t>CONCLUSIONS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Role of PORT</a:t>
                      </a:r>
                      <a:r>
                        <a:rPr lang="en-US" baseline="0" dirty="0" smtClean="0"/>
                        <a:t> in positive N1 disease is controversial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baseline="0" dirty="0" smtClean="0"/>
                        <a:t>More data supporting role in N2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baseline="0" dirty="0" smtClean="0"/>
                        <a:t>The studies used conventional technique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baseline="0" dirty="0" smtClean="0"/>
                        <a:t>Modern tech like IMRT,3D CRT hopefully will increase the result in </a:t>
                      </a:r>
                      <a:r>
                        <a:rPr lang="en-US" baseline="0" dirty="0" err="1" smtClean="0"/>
                        <a:t>favour</a:t>
                      </a:r>
                      <a:r>
                        <a:rPr lang="en-US" baseline="0" dirty="0" smtClean="0"/>
                        <a:t> of PORT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Definitive radiotherapy in NSCLC (early stage)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981200"/>
            <a:ext cx="7729538" cy="4876800"/>
          </a:xfrm>
        </p:spPr>
        <p:txBody>
          <a:bodyPr/>
          <a:lstStyle/>
          <a:p>
            <a:pPr eaLnBrk="1" hangingPunct="1">
              <a:buNone/>
              <a:defRPr/>
            </a:pPr>
            <a:r>
              <a:rPr lang="en-US" sz="2000" b="1" u="sng" dirty="0" smtClean="0">
                <a:latin typeface="Arial" charset="0"/>
              </a:rPr>
              <a:t>INDICATIONS</a:t>
            </a:r>
            <a:r>
              <a:rPr lang="en-US" sz="2000" b="1" dirty="0" smtClean="0">
                <a:latin typeface="Arial" charset="0"/>
              </a:rPr>
              <a:t> :</a:t>
            </a:r>
          </a:p>
          <a:p>
            <a:pPr eaLnBrk="1" hangingPunct="1">
              <a:defRPr/>
            </a:pPr>
            <a:r>
              <a:rPr lang="en-US" sz="2000" b="1" dirty="0" smtClean="0">
                <a:latin typeface="Arial" charset="0"/>
              </a:rPr>
              <a:t>	1.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Medically inoperable T1-T3 lesions.</a:t>
            </a:r>
          </a:p>
          <a:p>
            <a:pPr eaLnBrk="1" hangingPunct="1">
              <a:defRPr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	2. Patient refuses surgery.</a:t>
            </a:r>
          </a:p>
          <a:p>
            <a:pPr eaLnBrk="1" hangingPunct="1">
              <a:defRPr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	3. Critically located lesion.</a:t>
            </a:r>
          </a:p>
          <a:p>
            <a:pPr eaLnBrk="1" hangingPunct="1">
              <a:defRPr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	4. Non-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resectable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Stage-II &amp; Stage-IIIA   </a:t>
            </a:r>
          </a:p>
          <a:p>
            <a:pPr eaLnBrk="1" hangingPunct="1">
              <a:defRPr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</a:p>
          <a:p>
            <a:pPr eaLnBrk="1" hangingPunct="1">
              <a:defRPr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	5. Patient with incomplete resection.</a:t>
            </a:r>
          </a:p>
          <a:p>
            <a:pPr eaLnBrk="1" hangingPunct="1">
              <a:defRPr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	6. Localized recurrent lung cancer.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RADIOTHERAPY TECHNIQUES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371600"/>
            <a:ext cx="7729538" cy="54864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000" b="1" dirty="0" smtClean="0"/>
              <a:t>Conventional External beam radiotherapy</a:t>
            </a:r>
          </a:p>
          <a:p>
            <a:endParaRPr lang="en-US" sz="2000" dirty="0" smtClean="0"/>
          </a:p>
          <a:p>
            <a:r>
              <a:rPr lang="en-US" sz="2000" dirty="0" smtClean="0"/>
              <a:t>VOLUME</a:t>
            </a:r>
          </a:p>
          <a:p>
            <a:pPr>
              <a:buNone/>
            </a:pPr>
            <a:r>
              <a:rPr lang="en-US" sz="2000" dirty="0"/>
              <a:t> </a:t>
            </a:r>
            <a:r>
              <a:rPr lang="en-US" sz="2000" dirty="0" smtClean="0"/>
              <a:t>	2 cm around the </a:t>
            </a:r>
            <a:r>
              <a:rPr lang="en-US" sz="2000" dirty="0" err="1" smtClean="0"/>
              <a:t>tumour</a:t>
            </a:r>
            <a:r>
              <a:rPr lang="en-US" sz="2000" dirty="0" smtClean="0"/>
              <a:t> margin</a:t>
            </a:r>
          </a:p>
          <a:p>
            <a:pPr>
              <a:buNone/>
            </a:pPr>
            <a:endParaRPr lang="en-US" sz="2000" dirty="0" smtClean="0"/>
          </a:p>
          <a:p>
            <a:r>
              <a:rPr lang="en-US" sz="2000" dirty="0" smtClean="0"/>
              <a:t>ENERGY</a:t>
            </a:r>
          </a:p>
          <a:p>
            <a:pPr>
              <a:buNone/>
            </a:pPr>
            <a:r>
              <a:rPr lang="en-US" sz="2000" dirty="0" smtClean="0"/>
              <a:t>	6-10 </a:t>
            </a:r>
            <a:r>
              <a:rPr lang="en-US" sz="2000" dirty="0" err="1" smtClean="0"/>
              <a:t>Mev</a:t>
            </a:r>
            <a:r>
              <a:rPr lang="en-US" sz="2000" dirty="0" smtClean="0"/>
              <a:t> </a:t>
            </a:r>
            <a:r>
              <a:rPr lang="en-US" sz="2000" dirty="0" err="1" smtClean="0"/>
              <a:t>linac</a:t>
            </a: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r>
              <a:rPr lang="en-US" sz="2000" dirty="0" smtClean="0"/>
              <a:t>PORTALS</a:t>
            </a:r>
          </a:p>
          <a:p>
            <a:pPr>
              <a:buNone/>
            </a:pPr>
            <a:r>
              <a:rPr lang="en-US" sz="2000" dirty="0" smtClean="0"/>
              <a:t>	2 to 3 fields depending on </a:t>
            </a:r>
            <a:r>
              <a:rPr lang="en-US" sz="2000" dirty="0" err="1" smtClean="0"/>
              <a:t>tumour</a:t>
            </a:r>
            <a:r>
              <a:rPr lang="en-US" sz="2000" dirty="0" smtClean="0"/>
              <a:t> and </a:t>
            </a:r>
            <a:r>
              <a:rPr lang="en-US" sz="2000" dirty="0" err="1" smtClean="0"/>
              <a:t>lymphnodes</a:t>
            </a: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r>
              <a:rPr lang="en-US" sz="2000" dirty="0" smtClean="0"/>
              <a:t>DOSE</a:t>
            </a:r>
          </a:p>
          <a:p>
            <a:pPr>
              <a:buNone/>
            </a:pPr>
            <a:r>
              <a:rPr lang="en-US" sz="2000" dirty="0" smtClean="0"/>
              <a:t>	60-66 GY @1.8-2 GY/#</a:t>
            </a:r>
          </a:p>
          <a:p>
            <a:pPr>
              <a:buNone/>
            </a:pP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C:\WINDOWS\TEMP\auto0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09800" y="1905000"/>
            <a:ext cx="5266089" cy="4953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Results of Radiotherapy in early stage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Local control is poor and results are not very encouraging for NSCLC</a:t>
            </a:r>
          </a:p>
          <a:p>
            <a:endParaRPr lang="en-US" sz="2000" dirty="0" smtClean="0"/>
          </a:p>
          <a:p>
            <a:r>
              <a:rPr lang="en-US" sz="2000" dirty="0" smtClean="0"/>
              <a:t>5yr local control and overall survival rates ranges from 30 to 50% and 10-30%</a:t>
            </a:r>
          </a:p>
          <a:p>
            <a:endParaRPr lang="en-US" sz="2000" dirty="0" smtClean="0"/>
          </a:p>
          <a:p>
            <a:r>
              <a:rPr lang="en-US" sz="2000" dirty="0" smtClean="0"/>
              <a:t>Results of conventional RT is certainly inferior when compared with other modality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62050"/>
          </a:xfrm>
        </p:spPr>
        <p:txBody>
          <a:bodyPr/>
          <a:lstStyle/>
          <a:p>
            <a:r>
              <a:rPr lang="en-US" sz="2800" dirty="0" smtClean="0"/>
              <a:t>STEREOTACTIC BODY RADIATION THERAPY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76400"/>
            <a:ext cx="7729538" cy="4419600"/>
          </a:xfrm>
        </p:spPr>
        <p:txBody>
          <a:bodyPr/>
          <a:lstStyle/>
          <a:p>
            <a:r>
              <a:rPr lang="en-US" sz="2000" dirty="0" smtClean="0"/>
              <a:t>SBRT is a combination of multiple beam angles to achieve sharp  dose </a:t>
            </a:r>
            <a:r>
              <a:rPr lang="en-US" sz="2000" dirty="0" err="1" smtClean="0"/>
              <a:t>gradients,high</a:t>
            </a:r>
            <a:r>
              <a:rPr lang="en-US" sz="2000" dirty="0" smtClean="0"/>
              <a:t> precision </a:t>
            </a:r>
            <a:r>
              <a:rPr lang="en-US" sz="2000" dirty="0" err="1" smtClean="0"/>
              <a:t>localisation</a:t>
            </a:r>
            <a:r>
              <a:rPr lang="en-US" sz="2000" dirty="0" smtClean="0"/>
              <a:t> and  a high dose  per  fraction  in </a:t>
            </a:r>
            <a:r>
              <a:rPr lang="en-US" sz="2000" dirty="0" err="1" smtClean="0"/>
              <a:t>extracranial</a:t>
            </a:r>
            <a:r>
              <a:rPr lang="en-US" sz="2000" dirty="0" smtClean="0"/>
              <a:t> locations.</a:t>
            </a:r>
          </a:p>
          <a:p>
            <a:endParaRPr lang="en-US" sz="2000" dirty="0" smtClean="0"/>
          </a:p>
          <a:p>
            <a:r>
              <a:rPr lang="en-US" sz="2000" dirty="0" smtClean="0"/>
              <a:t>Delivers a high biologic effective dose BED to target </a:t>
            </a:r>
          </a:p>
          <a:p>
            <a:endParaRPr lang="en-US" sz="2000" dirty="0" smtClean="0"/>
          </a:p>
          <a:p>
            <a:r>
              <a:rPr lang="en-US" sz="2000" dirty="0" err="1" smtClean="0"/>
              <a:t>Minimise</a:t>
            </a:r>
            <a:r>
              <a:rPr lang="en-US" sz="2000" dirty="0" smtClean="0"/>
              <a:t> normal tissue toxicity</a:t>
            </a:r>
          </a:p>
          <a:p>
            <a:endParaRPr lang="en-US" sz="2000" dirty="0" smtClean="0"/>
          </a:p>
          <a:p>
            <a:r>
              <a:rPr lang="en-US" sz="2000" dirty="0" smtClean="0"/>
              <a:t>Reduced treatment volume  </a:t>
            </a:r>
          </a:p>
          <a:p>
            <a:endParaRPr lang="en-US" sz="2000" dirty="0" smtClean="0"/>
          </a:p>
          <a:p>
            <a:r>
              <a:rPr lang="en-US" sz="2000" dirty="0" smtClean="0"/>
              <a:t>Reducing treatment time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SBRT</a:t>
            </a:r>
            <a:endParaRPr lang="en-US" sz="3200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66800" y="2511057"/>
            <a:ext cx="3787775" cy="307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334000" y="2514600"/>
            <a:ext cx="3200400" cy="289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 smtClean="0"/>
              <a:t>Results of SBRT</a:t>
            </a:r>
          </a:p>
          <a:p>
            <a:endParaRPr lang="en-US" sz="2000" dirty="0" smtClean="0"/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Image guided SBRT with delivery of BED&gt;100 GY is feasible and produces better results than &lt;100 </a:t>
            </a:r>
            <a:r>
              <a:rPr lang="en-US" sz="2000" dirty="0" err="1" smtClean="0"/>
              <a:t>gy</a:t>
            </a:r>
            <a:endParaRPr lang="en-US" sz="2000" dirty="0" smtClean="0"/>
          </a:p>
          <a:p>
            <a:pPr>
              <a:buFont typeface="Wingdings" pitchFamily="2" charset="2"/>
              <a:buChar char="Ø"/>
            </a:pPr>
            <a:endParaRPr lang="en-US" sz="2000" dirty="0" smtClean="0"/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3 to 5 yr survival rate  and local control is much more better than those for  conventional RT</a:t>
            </a:r>
          </a:p>
          <a:p>
            <a:pPr>
              <a:buFont typeface="Wingdings" pitchFamily="2" charset="2"/>
              <a:buChar char="Ø"/>
            </a:pPr>
            <a:endParaRPr lang="en-US" sz="2000" dirty="0" smtClean="0"/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For  stage I A disease results are comparable with surgery</a:t>
            </a:r>
          </a:p>
          <a:p>
            <a:pPr>
              <a:buFont typeface="Wingdings" pitchFamily="2" charset="2"/>
              <a:buChar char="Ø"/>
            </a:pPr>
            <a:endParaRPr lang="en-US" sz="2000" dirty="0" smtClean="0"/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Emerging as the standard treatment for inoperable stage I NSCLC.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Definitive RT In Advanced NSCLC(stage III)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Larger </a:t>
            </a:r>
            <a:r>
              <a:rPr lang="en-US" sz="2000" dirty="0" err="1" smtClean="0"/>
              <a:t>unresectable</a:t>
            </a:r>
            <a:r>
              <a:rPr lang="en-US" sz="2000" dirty="0" smtClean="0"/>
              <a:t> </a:t>
            </a:r>
            <a:r>
              <a:rPr lang="en-US" sz="2000" dirty="0" err="1" smtClean="0"/>
              <a:t>tumours</a:t>
            </a:r>
            <a:r>
              <a:rPr lang="en-US" sz="2000" dirty="0" smtClean="0"/>
              <a:t> T4N0-1 or T1-4 N2-3.</a:t>
            </a:r>
          </a:p>
          <a:p>
            <a:endParaRPr lang="en-US" sz="2000" dirty="0" smtClean="0"/>
          </a:p>
          <a:p>
            <a:r>
              <a:rPr lang="en-US" sz="2000" dirty="0" smtClean="0"/>
              <a:t>Dose given is 60 GY @2GY/#</a:t>
            </a:r>
          </a:p>
          <a:p>
            <a:endParaRPr lang="en-US" sz="2000" dirty="0" smtClean="0"/>
          </a:p>
          <a:p>
            <a:r>
              <a:rPr lang="en-US" sz="2000" dirty="0" smtClean="0"/>
              <a:t>A higher dose </a:t>
            </a:r>
            <a:r>
              <a:rPr lang="en-US" sz="2000" dirty="0" err="1" smtClean="0"/>
              <a:t>upto</a:t>
            </a:r>
            <a:r>
              <a:rPr lang="en-US" sz="2000" dirty="0" smtClean="0"/>
              <a:t> 80 to 100 </a:t>
            </a:r>
            <a:r>
              <a:rPr lang="en-US" sz="2000" dirty="0" err="1" smtClean="0"/>
              <a:t>gy</a:t>
            </a:r>
            <a:r>
              <a:rPr lang="en-US" sz="2000" dirty="0" smtClean="0"/>
              <a:t> is required to improve local control and potential survival  but toxicity is main limiting factor here.</a:t>
            </a:r>
          </a:p>
          <a:p>
            <a:endParaRPr lang="en-US" sz="2000" dirty="0" smtClean="0"/>
          </a:p>
          <a:p>
            <a:r>
              <a:rPr lang="en-US" sz="2000" dirty="0" smtClean="0"/>
              <a:t>However advanced such as 3D </a:t>
            </a:r>
            <a:r>
              <a:rPr lang="en-US" sz="2000" dirty="0" err="1" smtClean="0"/>
              <a:t>crt</a:t>
            </a:r>
            <a:r>
              <a:rPr lang="en-US" sz="2000" dirty="0" smtClean="0"/>
              <a:t> and </a:t>
            </a:r>
            <a:r>
              <a:rPr lang="en-US" sz="2000" dirty="0" err="1" smtClean="0"/>
              <a:t>imrt</a:t>
            </a:r>
            <a:r>
              <a:rPr lang="en-US" sz="2000" dirty="0" smtClean="0"/>
              <a:t> have provided a way for dose escalation with out toxicity.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pPr>
              <a:buNone/>
            </a:pP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42875"/>
            <a:ext cx="8001000" cy="1228725"/>
          </a:xfrm>
        </p:spPr>
        <p:txBody>
          <a:bodyPr/>
          <a:lstStyle/>
          <a:p>
            <a:pPr eaLnBrk="1" hangingPunct="1"/>
            <a:r>
              <a:rPr lang="en-US" sz="2800" dirty="0" smtClean="0">
                <a:effectLst/>
                <a:latin typeface="Engravers MT" pitchFamily="18" charset="0"/>
              </a:rPr>
              <a:t>non small cell lung cancer</a:t>
            </a:r>
            <a:br>
              <a:rPr lang="en-US" sz="2800" dirty="0" smtClean="0">
                <a:effectLst/>
                <a:latin typeface="Engravers MT" pitchFamily="18" charset="0"/>
              </a:rPr>
            </a:br>
            <a:r>
              <a:rPr lang="en-US" sz="2400" dirty="0" smtClean="0">
                <a:effectLst/>
                <a:latin typeface="Engravers MT" pitchFamily="18" charset="0"/>
              </a:rPr>
              <a:t>newer radiation techniques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1571625"/>
            <a:ext cx="7620000" cy="4829175"/>
          </a:xfrm>
        </p:spPr>
        <p:txBody>
          <a:bodyPr/>
          <a:lstStyle/>
          <a:p>
            <a:pPr marL="609600" indent="-609600" algn="l" eaLnBrk="1" hangingPunct="1">
              <a:lnSpc>
                <a:spcPct val="115000"/>
              </a:lnSpc>
              <a:buFontTx/>
              <a:buAutoNum type="arabicPeriod"/>
            </a:pPr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3-Dimentional Conformal Therapy.</a:t>
            </a:r>
          </a:p>
          <a:p>
            <a:pPr marL="609600" indent="-609600" algn="l" eaLnBrk="1" hangingPunct="1">
              <a:lnSpc>
                <a:spcPct val="115000"/>
              </a:lnSpc>
              <a:buFontTx/>
              <a:buAutoNum type="arabicPeriod"/>
            </a:pPr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Intensity Modulated Radiation Therapy.</a:t>
            </a:r>
          </a:p>
          <a:p>
            <a:pPr marL="609600" indent="-609600" algn="l" eaLnBrk="1" hangingPunct="1">
              <a:lnSpc>
                <a:spcPct val="115000"/>
              </a:lnSpc>
              <a:buFontTx/>
              <a:buAutoNum type="arabicPeriod"/>
            </a:pPr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IGRT and Gated Radiotherapy.</a:t>
            </a:r>
          </a:p>
          <a:p>
            <a:pPr marL="609600" indent="-609600" algn="l" eaLnBrk="1" hangingPunct="1">
              <a:lnSpc>
                <a:spcPct val="115000"/>
              </a:lnSpc>
              <a:buFontTx/>
              <a:buAutoNum type="arabicPeriod"/>
            </a:pPr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Interstitial Brachytherapy.</a:t>
            </a:r>
          </a:p>
          <a:p>
            <a:pPr marL="609600" indent="-609600" algn="l" eaLnBrk="1" hangingPunct="1">
              <a:lnSpc>
                <a:spcPct val="115000"/>
              </a:lnSpc>
              <a:buFontTx/>
              <a:buAutoNum type="arabicPeriod"/>
            </a:pPr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Endobronchial Brachytherapy.</a:t>
            </a:r>
          </a:p>
          <a:p>
            <a:pPr marL="609600" indent="-609600" algn="l" eaLnBrk="1" hangingPunct="1">
              <a:lnSpc>
                <a:spcPct val="115000"/>
              </a:lnSpc>
              <a:buFontTx/>
              <a:buAutoNum type="arabicPeriod"/>
            </a:pPr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Intra Operative Radiotherapy.</a:t>
            </a:r>
          </a:p>
          <a:p>
            <a:pPr marL="609600" indent="-609600" algn="l" eaLnBrk="1" hangingPunct="1"/>
            <a:endParaRPr lang="en-US" sz="24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/>
              <a:t>NATURAL HISTORY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458200" cy="5562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Lung carcinoma arise most often in and about the </a:t>
            </a:r>
            <a:r>
              <a:rPr lang="en-US" sz="2000" dirty="0" err="1"/>
              <a:t>hilus</a:t>
            </a:r>
            <a:r>
              <a:rPr lang="en-US" sz="2000" dirty="0"/>
              <a:t> of lung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About 3/4</a:t>
            </a:r>
            <a:r>
              <a:rPr lang="en-US" sz="2000" baseline="30000" dirty="0"/>
              <a:t>th</a:t>
            </a:r>
            <a:r>
              <a:rPr lang="en-US" sz="2000" dirty="0"/>
              <a:t> of the lesion originate from 1</a:t>
            </a:r>
            <a:r>
              <a:rPr lang="en-US" sz="2000" baseline="30000" dirty="0"/>
              <a:t>st</a:t>
            </a:r>
            <a:r>
              <a:rPr lang="en-US" sz="2000" dirty="0"/>
              <a:t>,2</a:t>
            </a:r>
            <a:r>
              <a:rPr lang="en-US" sz="2000" baseline="30000" dirty="0"/>
              <a:t>nd</a:t>
            </a:r>
            <a:r>
              <a:rPr lang="en-US" sz="2000" dirty="0"/>
              <a:t>,3</a:t>
            </a:r>
            <a:r>
              <a:rPr lang="en-US" sz="2000" baseline="30000" dirty="0"/>
              <a:t>rd</a:t>
            </a:r>
            <a:r>
              <a:rPr lang="en-US" sz="2000" dirty="0"/>
              <a:t> order bronchi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Local spread to </a:t>
            </a:r>
            <a:r>
              <a:rPr lang="en-US" sz="2000" dirty="0" err="1"/>
              <a:t>intrathoracic</a:t>
            </a:r>
            <a:r>
              <a:rPr lang="en-US" sz="2000" dirty="0"/>
              <a:t> areas</a:t>
            </a:r>
          </a:p>
          <a:p>
            <a:pPr>
              <a:lnSpc>
                <a:spcPct val="80000"/>
              </a:lnSpc>
              <a:buNone/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The incidence of scalene (</a:t>
            </a:r>
            <a:r>
              <a:rPr lang="en-US" sz="2000" dirty="0" err="1"/>
              <a:t>supraclavicular</a:t>
            </a:r>
            <a:r>
              <a:rPr lang="en-US" sz="2000" dirty="0"/>
              <a:t>)node ranges from 2% to </a:t>
            </a:r>
            <a:endParaRPr lang="en-US" sz="2000" dirty="0" smtClean="0"/>
          </a:p>
          <a:p>
            <a:pPr>
              <a:lnSpc>
                <a:spcPct val="80000"/>
              </a:lnSpc>
              <a:buNone/>
            </a:pPr>
            <a:r>
              <a:rPr lang="en-US" sz="2000" dirty="0" smtClean="0"/>
              <a:t>	35%</a:t>
            </a:r>
          </a:p>
          <a:p>
            <a:pPr>
              <a:lnSpc>
                <a:spcPct val="80000"/>
              </a:lnSpc>
              <a:buNone/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Metastasis to these nodes are from </a:t>
            </a:r>
            <a:r>
              <a:rPr lang="en-US" sz="2000" dirty="0" err="1"/>
              <a:t>ipsilateral</a:t>
            </a:r>
            <a:r>
              <a:rPr lang="en-US" sz="2000" dirty="0"/>
              <a:t> upper </a:t>
            </a:r>
            <a:r>
              <a:rPr lang="en-US" sz="2000" dirty="0" smtClean="0"/>
              <a:t>lobes</a:t>
            </a:r>
          </a:p>
          <a:p>
            <a:pPr>
              <a:lnSpc>
                <a:spcPct val="80000"/>
              </a:lnSpc>
              <a:buNone/>
            </a:pPr>
            <a:r>
              <a:rPr lang="en-US" sz="2000" dirty="0"/>
              <a:t>	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Metastasis also occur in </a:t>
            </a:r>
            <a:r>
              <a:rPr lang="en-US" sz="2000" dirty="0" err="1"/>
              <a:t>cervical,axillary</a:t>
            </a:r>
            <a:r>
              <a:rPr lang="en-US" sz="2000" dirty="0"/>
              <a:t> and inguinal </a:t>
            </a:r>
            <a:r>
              <a:rPr lang="en-US" sz="2000" dirty="0" err="1"/>
              <a:t>lymphnodes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4375" y="214313"/>
            <a:ext cx="7772400" cy="78581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800" dirty="0" smtClean="0">
                <a:latin typeface="Engravers MT" pitchFamily="18" charset="0"/>
              </a:rPr>
              <a:t>3-D CRT &amp; IMRT IN LUNG CANCER</a:t>
            </a:r>
            <a:r>
              <a:rPr lang="en-US" dirty="0" smtClean="0">
                <a:latin typeface="Engravers MT" pitchFamily="18" charset="0"/>
              </a:rPr>
              <a:t> 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1447800"/>
            <a:ext cx="7772400" cy="5181600"/>
          </a:xfrm>
        </p:spPr>
        <p:txBody>
          <a:bodyPr/>
          <a:lstStyle/>
          <a:p>
            <a:pPr marL="609600" indent="-609600" algn="l"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Goal: </a:t>
            </a:r>
          </a:p>
          <a:p>
            <a:pPr marL="609600" indent="-609600" algn="l"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	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 increase dose delivery to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tumour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</a:p>
          <a:p>
            <a:pPr marL="609600" indent="-609600" algn="l"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To minimize dose to normal tissues. </a:t>
            </a:r>
          </a:p>
          <a:p>
            <a:pPr marL="609600" indent="-609600" algn="l">
              <a:defRPr/>
            </a:pPr>
            <a:endParaRPr lang="en-US" sz="2000" b="1" dirty="0" smtClean="0">
              <a:solidFill>
                <a:schemeClr val="tx1"/>
              </a:solidFill>
              <a:latin typeface="+mj-lt"/>
            </a:endParaRPr>
          </a:p>
          <a:p>
            <a:pPr marL="609600" indent="-609600" algn="l"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Advantages</a:t>
            </a:r>
          </a:p>
          <a:p>
            <a:pPr marL="609600" indent="-609600" algn="l">
              <a:defRPr/>
            </a:pPr>
            <a:endParaRPr lang="en-US" sz="2000" b="1" dirty="0" smtClean="0">
              <a:solidFill>
                <a:schemeClr val="tx1"/>
              </a:solidFill>
              <a:latin typeface="+mj-lt"/>
            </a:endParaRPr>
          </a:p>
          <a:p>
            <a:pPr marL="609600" indent="-609600" algn="l">
              <a:buFontTx/>
              <a:buAutoNum type="arabicPeriod"/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Better conformity of radiation dose to the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tumour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09600" indent="-609600" algn="l">
              <a:buFontTx/>
              <a:buAutoNum type="arabicPeriod"/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Sparing of all the vital structures around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tumour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09600" indent="-609600" algn="l">
              <a:buFontTx/>
              <a:buAutoNum type="arabicPeriod"/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Escalation of dose is possible.</a:t>
            </a:r>
          </a:p>
          <a:p>
            <a:pPr marL="609600" indent="-609600" algn="l">
              <a:buFontTx/>
              <a:buAutoNum type="arabicPeriod"/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Better control of disease. </a:t>
            </a:r>
          </a:p>
          <a:p>
            <a:pPr marL="609600" indent="-609600" algn="l">
              <a:buFontTx/>
              <a:buAutoNum type="arabicPeriod"/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Reduced morbidity.</a:t>
            </a:r>
          </a:p>
          <a:p>
            <a:pPr marL="609600" indent="-609600" algn="l" eaLnBrk="1" hangingPunct="1">
              <a:defRPr/>
            </a:pPr>
            <a:endParaRPr lang="en-US" sz="20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1563" y="0"/>
            <a:ext cx="7772400" cy="10334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CCFF99"/>
                </a:solidFill>
                <a:latin typeface="Engravers MT" pitchFamily="18" charset="0"/>
              </a:rPr>
              <a:t>3-D CRT &amp; IMRT IN LUNG CANCER</a:t>
            </a:r>
            <a:br>
              <a:rPr lang="en-US" sz="2800" b="1" dirty="0" smtClean="0">
                <a:solidFill>
                  <a:srgbClr val="CCFF99"/>
                </a:solidFill>
                <a:latin typeface="Engravers MT" pitchFamily="18" charset="0"/>
              </a:rPr>
            </a:br>
            <a:r>
              <a:rPr lang="en-US" sz="2800" b="1" dirty="0" smtClean="0">
                <a:solidFill>
                  <a:srgbClr val="CCFF99"/>
                </a:solidFill>
                <a:latin typeface="Engravers MT" pitchFamily="18" charset="0"/>
              </a:rPr>
              <a:t>TREATMENT PLANNING</a:t>
            </a:r>
            <a:endParaRPr lang="en-US" sz="2800" dirty="0" smtClean="0">
              <a:solidFill>
                <a:srgbClr val="CCFF99"/>
              </a:solidFill>
              <a:latin typeface="Engravers MT" pitchFamily="18" charset="0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ph type="subTitle" idx="1"/>
          </p:nvPr>
        </p:nvGraphicFramePr>
        <p:xfrm>
          <a:off x="2786063" y="4143375"/>
          <a:ext cx="3352800" cy="2511425"/>
        </p:xfrm>
        <a:graphic>
          <a:graphicData uri="http://schemas.openxmlformats.org/presentationml/2006/ole">
            <p:oleObj spid="_x0000_s2050" name="Image" r:id="rId4" imgW="13104762" imgH="8304762" progId="">
              <p:embed/>
            </p:oleObj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5029200" y="1219200"/>
          <a:ext cx="3200400" cy="2403475"/>
        </p:xfrm>
        <a:graphic>
          <a:graphicData uri="http://schemas.openxmlformats.org/presentationml/2006/ole">
            <p:oleObj spid="_x0000_s2051" name="Image" r:id="rId5" imgW="12660317" imgH="8304762" progId="">
              <p:embed/>
            </p:oleObj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928688" y="1214438"/>
          <a:ext cx="3429000" cy="2468562"/>
        </p:xfrm>
        <a:graphic>
          <a:graphicData uri="http://schemas.openxmlformats.org/presentationml/2006/ole">
            <p:oleObj spid="_x0000_s2052" name="Image" r:id="rId6" imgW="12990476" imgH="8380952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Radiotherapy planning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GTV (Gross Tumor volume)</a:t>
            </a:r>
          </a:p>
          <a:p>
            <a:r>
              <a:rPr lang="en-US" smtClean="0"/>
              <a:t>CTV (Clinical Target volume)</a:t>
            </a:r>
          </a:p>
          <a:p>
            <a:r>
              <a:rPr lang="en-US" smtClean="0"/>
              <a:t>PTV (Planning Target volume)</a:t>
            </a:r>
          </a:p>
          <a:p>
            <a:endParaRPr lang="en-US" smtClean="0"/>
          </a:p>
          <a:p>
            <a:r>
              <a:rPr lang="en-US" smtClean="0"/>
              <a:t>GTV</a:t>
            </a:r>
          </a:p>
          <a:p>
            <a:pPr>
              <a:buFont typeface="Arial" charset="0"/>
              <a:buNone/>
            </a:pPr>
            <a:r>
              <a:rPr lang="en-US" smtClean="0"/>
              <a:t>   Visible tumor by any imaging modality including the lesion and lymphnode &gt; 1 cm.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47800" y="428625"/>
            <a:ext cx="7007225" cy="557213"/>
          </a:xfrm>
        </p:spPr>
        <p:txBody>
          <a:bodyPr>
            <a:normAutofit fontScale="90000"/>
          </a:bodyPr>
          <a:lstStyle/>
          <a:p>
            <a:pPr eaLnBrk="1" hangingPunct="1">
              <a:tabLst>
                <a:tab pos="3043238" algn="l"/>
              </a:tabLst>
              <a:defRPr/>
            </a:pPr>
            <a:r>
              <a:rPr lang="en-US" sz="2800" b="1" dirty="0" smtClean="0">
                <a:latin typeface="Arial" charset="0"/>
              </a:rPr>
              <a:t>RT-Planning – </a:t>
            </a:r>
            <a:r>
              <a:rPr lang="en-US" sz="2800" b="1" dirty="0" smtClean="0">
                <a:latin typeface="Engravers MT" pitchFamily="18" charset="0"/>
              </a:rPr>
              <a:t>Defining the CTV</a:t>
            </a:r>
            <a:endParaRPr lang="en-US" sz="4000" b="1" dirty="0" smtClean="0">
              <a:latin typeface="Engravers MT" pitchFamily="18" charset="0"/>
            </a:endParaRP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609600" y="1447800"/>
            <a:ext cx="80899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tabLst>
                <a:tab pos="193675" algn="l"/>
              </a:tabLst>
            </a:pPr>
            <a:r>
              <a:rPr lang="en-GB" sz="2000" dirty="0" smtClean="0">
                <a:latin typeface="Arial Black" pitchFamily="34" charset="0"/>
                <a:cs typeface="Times New Roman" pitchFamily="18" charset="0"/>
              </a:rPr>
              <a:t>CTV is the volume that contains gross and microscopic disease</a:t>
            </a:r>
          </a:p>
          <a:p>
            <a:pPr eaLnBrk="0" hangingPunct="0">
              <a:tabLst>
                <a:tab pos="193675" algn="l"/>
              </a:tabLst>
            </a:pPr>
            <a:endParaRPr lang="en-GB" sz="2000" dirty="0" smtClean="0">
              <a:latin typeface="Arial Black" pitchFamily="34" charset="0"/>
              <a:cs typeface="Times New Roman" pitchFamily="18" charset="0"/>
            </a:endParaRPr>
          </a:p>
          <a:p>
            <a:pPr eaLnBrk="0" hangingPunct="0">
              <a:tabLst>
                <a:tab pos="193675" algn="l"/>
              </a:tabLst>
            </a:pPr>
            <a:r>
              <a:rPr lang="en-GB" sz="2000" dirty="0" smtClean="0">
                <a:latin typeface="Arial Black" pitchFamily="34" charset="0"/>
                <a:cs typeface="Times New Roman" pitchFamily="18" charset="0"/>
              </a:rPr>
              <a:t>A Radiographic </a:t>
            </a:r>
            <a:r>
              <a:rPr lang="en-GB" sz="2000" dirty="0" err="1" smtClean="0">
                <a:latin typeface="Arial Black" pitchFamily="34" charset="0"/>
                <a:cs typeface="Times New Roman" pitchFamily="18" charset="0"/>
              </a:rPr>
              <a:t>histopathologic</a:t>
            </a:r>
            <a:r>
              <a:rPr lang="en-GB" sz="2000" dirty="0" smtClean="0">
                <a:latin typeface="Arial Black" pitchFamily="34" charset="0"/>
                <a:cs typeface="Times New Roman" pitchFamily="18" charset="0"/>
              </a:rPr>
              <a:t> study demonstrated that CTV varies with </a:t>
            </a:r>
            <a:r>
              <a:rPr lang="en-GB" sz="2000" dirty="0" err="1" smtClean="0">
                <a:latin typeface="Arial Black" pitchFamily="34" charset="0"/>
                <a:cs typeface="Times New Roman" pitchFamily="18" charset="0"/>
              </a:rPr>
              <a:t>histologic</a:t>
            </a:r>
            <a:r>
              <a:rPr lang="en-GB" sz="2000" dirty="0" smtClean="0">
                <a:latin typeface="Arial Black" pitchFamily="34" charset="0"/>
                <a:cs typeface="Times New Roman" pitchFamily="18" charset="0"/>
              </a:rPr>
              <a:t> type</a:t>
            </a:r>
            <a:endParaRPr lang="en-GB" sz="2000" dirty="0">
              <a:latin typeface="Arial Black" pitchFamily="34" charset="0"/>
              <a:cs typeface="Times New Roman" pitchFamily="18" charset="0"/>
            </a:endParaRPr>
          </a:p>
          <a:p>
            <a:pPr eaLnBrk="0" hangingPunct="0">
              <a:tabLst>
                <a:tab pos="193675" algn="l"/>
              </a:tabLst>
            </a:pPr>
            <a:endParaRPr lang="en-GB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295400" y="3505200"/>
          <a:ext cx="7239000" cy="2819400"/>
        </p:xfrm>
        <a:graphic>
          <a:graphicData uri="http://schemas.openxmlformats.org/presentationml/2006/ole">
            <p:oleObj spid="_x0000_s4098" name="Worksheet" r:id="rId4" imgW="8220201" imgH="1609753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Engravers MT" pitchFamily="18" charset="0"/>
              </a:rPr>
              <a:t>PTV 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981200"/>
            <a:ext cx="8229600" cy="26670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One of the important reason of uncertainty in ca lung is motion of the tumor during respirations</a:t>
            </a:r>
          </a:p>
          <a:p>
            <a:pPr eaLnBrk="1" hangingPunct="1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PTV is defined as CTV with a margin to account for daily set up error and target motion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685800" y="214313"/>
            <a:ext cx="7772400" cy="10715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latin typeface="Engravers MT" pitchFamily="18" charset="0"/>
              </a:rPr>
              <a:t>NON SMALL CELL LUNG CANCER</a:t>
            </a:r>
            <a:br>
              <a:rPr lang="en-US" sz="2800" b="1" dirty="0" smtClean="0">
                <a:latin typeface="Engravers MT" pitchFamily="18" charset="0"/>
              </a:rPr>
            </a:br>
            <a:r>
              <a:rPr lang="en-US" sz="2800" b="1" dirty="0" smtClean="0">
                <a:latin typeface="Engravers MT" pitchFamily="18" charset="0"/>
              </a:rPr>
              <a:t>RADICAL RADIATION </a:t>
            </a:r>
            <a:endParaRPr lang="en-US" sz="2800" dirty="0" smtClean="0">
              <a:latin typeface="Engravers MT" pitchFamily="18" charset="0"/>
            </a:endParaRPr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>
          <a:xfrm>
            <a:off x="685800" y="1357313"/>
            <a:ext cx="7772400" cy="4738687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b="1" dirty="0" smtClean="0"/>
              <a:t>	Image Guided </a:t>
            </a:r>
            <a:r>
              <a:rPr lang="en-US" sz="2000" b="1" dirty="0" err="1" smtClean="0"/>
              <a:t>RadiationTherapy</a:t>
            </a:r>
            <a:r>
              <a:rPr lang="en-US" sz="2000" b="1" dirty="0" smtClean="0"/>
              <a:t>-IGRT:</a:t>
            </a:r>
          </a:p>
          <a:p>
            <a:pPr>
              <a:buFontTx/>
              <a:buNone/>
            </a:pPr>
            <a:endParaRPr lang="en-US" sz="2000" b="1" dirty="0" smtClean="0"/>
          </a:p>
          <a:p>
            <a:pPr>
              <a:buFontTx/>
              <a:buNone/>
            </a:pPr>
            <a:r>
              <a:rPr lang="en-US" sz="2000" dirty="0" smtClean="0"/>
              <a:t>     It is defined as the use of modern imaging modalities specially those incorporating functional and biological information.</a:t>
            </a:r>
          </a:p>
          <a:p>
            <a:pPr>
              <a:buFontTx/>
              <a:buNone/>
            </a:pPr>
            <a:r>
              <a:rPr lang="en-US" sz="2000" dirty="0" smtClean="0"/>
              <a:t>             1. To augment target delineation</a:t>
            </a:r>
          </a:p>
          <a:p>
            <a:pPr>
              <a:buFontTx/>
              <a:buNone/>
            </a:pPr>
            <a:endParaRPr lang="en-US" sz="2000" dirty="0" smtClean="0"/>
          </a:p>
          <a:p>
            <a:pPr>
              <a:buFontTx/>
              <a:buNone/>
            </a:pPr>
            <a:r>
              <a:rPr lang="en-US" sz="2000" dirty="0" smtClean="0"/>
              <a:t>             2. Use of imaging to adjust to target motion and            </a:t>
            </a:r>
          </a:p>
          <a:p>
            <a:pPr>
              <a:buFontTx/>
              <a:buNone/>
            </a:pPr>
            <a:r>
              <a:rPr lang="en-US" sz="2000" dirty="0" smtClean="0"/>
              <a:t>                  positional uncertainty- respiratory  gated therapy</a:t>
            </a:r>
          </a:p>
          <a:p>
            <a:pPr>
              <a:buFontTx/>
              <a:buNone/>
            </a:pPr>
            <a:endParaRPr lang="en-US" sz="2000" dirty="0" smtClean="0"/>
          </a:p>
          <a:p>
            <a:pPr>
              <a:buFontTx/>
              <a:buNone/>
            </a:pPr>
            <a:r>
              <a:rPr lang="en-US" sz="2000" dirty="0" smtClean="0"/>
              <a:t>             3. Potential to adopt treatment to tumor 	  	     </a:t>
            </a:r>
          </a:p>
          <a:p>
            <a:pPr>
              <a:buFontTx/>
              <a:buNone/>
            </a:pPr>
            <a:r>
              <a:rPr lang="en-US" sz="2000" dirty="0" smtClean="0"/>
              <a:t>                  response.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itle 1"/>
          <p:cNvSpPr>
            <a:spLocks noGrp="1"/>
          </p:cNvSpPr>
          <p:nvPr>
            <p:ph type="title"/>
          </p:nvPr>
        </p:nvSpPr>
        <p:spPr>
          <a:xfrm>
            <a:off x="685800" y="214313"/>
            <a:ext cx="7772400" cy="1071562"/>
          </a:xfrm>
        </p:spPr>
        <p:txBody>
          <a:bodyPr/>
          <a:lstStyle/>
          <a:p>
            <a:r>
              <a:rPr lang="en-US" sz="2800" b="1" smtClean="0">
                <a:latin typeface="Engravers MT" pitchFamily="18" charset="0"/>
              </a:rPr>
              <a:t>IMAGE GUIDED RADIATION THERAPY</a:t>
            </a:r>
          </a:p>
        </p:txBody>
      </p:sp>
      <p:pic>
        <p:nvPicPr>
          <p:cNvPr id="4102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785813" y="4857750"/>
            <a:ext cx="1952625" cy="1714500"/>
          </a:xfrm>
        </p:spPr>
      </p:pic>
      <p:pic>
        <p:nvPicPr>
          <p:cNvPr id="4103" name="Picture 5"/>
          <p:cNvPicPr>
            <a:picLocks noChangeAspect="1" noChangeArrowheads="1"/>
          </p:cNvPicPr>
          <p:nvPr/>
        </p:nvPicPr>
        <p:blipFill>
          <a:blip r:embed="rId5"/>
          <a:srcRect b="17545"/>
          <a:stretch>
            <a:fillRect/>
          </a:stretch>
        </p:blipFill>
        <p:spPr bwMode="auto">
          <a:xfrm>
            <a:off x="6429375" y="4857750"/>
            <a:ext cx="1838325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6" descr="[Tomotherapy Drawing]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3250" y="4857750"/>
            <a:ext cx="2611438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765175" y="2000250"/>
          <a:ext cx="1912938" cy="1519238"/>
        </p:xfrm>
        <a:graphic>
          <a:graphicData uri="http://schemas.openxmlformats.org/presentationml/2006/ole">
            <p:oleObj spid="_x0000_s3074" name="Image" r:id="rId7" imgW="7619048" imgH="5714286" progId="">
              <p:embed/>
            </p:oleObj>
          </a:graphicData>
        </a:graphic>
      </p:graphicFrame>
      <p:graphicFrame>
        <p:nvGraphicFramePr>
          <p:cNvPr id="4099" name="Object 4"/>
          <p:cNvGraphicFramePr>
            <a:graphicFrameLocks noChangeAspect="1"/>
          </p:cNvGraphicFramePr>
          <p:nvPr/>
        </p:nvGraphicFramePr>
        <p:xfrm>
          <a:off x="3357563" y="2001838"/>
          <a:ext cx="1885950" cy="1498600"/>
        </p:xfrm>
        <a:graphic>
          <a:graphicData uri="http://schemas.openxmlformats.org/presentationml/2006/ole">
            <p:oleObj spid="_x0000_s3075" name="Image" r:id="rId8" imgW="7619048" imgH="5714286" progId="">
              <p:embed/>
            </p:oleObj>
          </a:graphicData>
        </a:graphic>
      </p:graphicFrame>
      <p:graphicFrame>
        <p:nvGraphicFramePr>
          <p:cNvPr id="4100" name="Object 3"/>
          <p:cNvGraphicFramePr>
            <a:graphicFrameLocks noChangeAspect="1"/>
          </p:cNvGraphicFramePr>
          <p:nvPr/>
        </p:nvGraphicFramePr>
        <p:xfrm>
          <a:off x="6572250" y="2071688"/>
          <a:ext cx="1782763" cy="1382712"/>
        </p:xfrm>
        <a:graphic>
          <a:graphicData uri="http://schemas.openxmlformats.org/presentationml/2006/ole">
            <p:oleObj spid="_x0000_s3076" name="Image" r:id="rId9" imgW="7619048" imgH="5714286" progId="">
              <p:embed/>
            </p:oleObj>
          </a:graphicData>
        </a:graphic>
      </p:graphicFrame>
      <p:sp>
        <p:nvSpPr>
          <p:cNvPr id="12" name="Rectangle 11"/>
          <p:cNvSpPr/>
          <p:nvPr/>
        </p:nvSpPr>
        <p:spPr bwMode="auto">
          <a:xfrm>
            <a:off x="2895600" y="1371600"/>
            <a:ext cx="3643313" cy="457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     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EQUIPMENT REQUIRED</a:t>
            </a:r>
          </a:p>
        </p:txBody>
      </p:sp>
      <p:sp>
        <p:nvSpPr>
          <p:cNvPr id="4106" name="Rectangle 12"/>
          <p:cNvSpPr>
            <a:spLocks noChangeArrowheads="1"/>
          </p:cNvSpPr>
          <p:nvPr/>
        </p:nvSpPr>
        <p:spPr bwMode="auto">
          <a:xfrm>
            <a:off x="785813" y="3571875"/>
            <a:ext cx="7572375" cy="4286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r>
              <a:rPr lang="en-US"/>
              <a:t>CT-SCAN                         MRI                               PET-CT</a:t>
            </a:r>
          </a:p>
        </p:txBody>
      </p:sp>
      <p:sp>
        <p:nvSpPr>
          <p:cNvPr id="4107" name="Rectangle 13"/>
          <p:cNvSpPr>
            <a:spLocks noChangeArrowheads="1"/>
          </p:cNvSpPr>
          <p:nvPr/>
        </p:nvSpPr>
        <p:spPr bwMode="auto">
          <a:xfrm>
            <a:off x="642938" y="4143375"/>
            <a:ext cx="7786687" cy="5715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r>
              <a:rPr lang="en-US"/>
              <a:t>Linac with on                                Tomotherapy                              Cyber knife</a:t>
            </a:r>
          </a:p>
          <a:p>
            <a:r>
              <a:rPr lang="en-US"/>
              <a:t>Board imaging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0"/>
            <a:ext cx="8610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853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0"/>
            <a:ext cx="8610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Natural hist cont…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/>
              <a:t>Extrathoracic spread</a:t>
            </a:r>
          </a:p>
          <a:p>
            <a:endParaRPr lang="en-US" sz="2000"/>
          </a:p>
          <a:p>
            <a:r>
              <a:rPr lang="en-US" sz="2000"/>
              <a:t>Undifferentiated small cell cancer (oat cell variant) has a higher incidence of distant metastasis than nonsmall cell types</a:t>
            </a:r>
          </a:p>
          <a:p>
            <a:endParaRPr lang="en-US" sz="2000"/>
          </a:p>
          <a:p>
            <a:r>
              <a:rPr lang="en-US" sz="2000"/>
              <a:t>Among Non small cell group Adenocarcinoma have a greater propensity for distant metastases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853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/>
          <a:lstStyle/>
          <a:p>
            <a:r>
              <a:rPr lang="en-US" smtClean="0"/>
              <a:t>Chemotherapy </a:t>
            </a:r>
            <a:br>
              <a:rPr lang="en-US" smtClean="0"/>
            </a:br>
            <a:r>
              <a:rPr lang="en-US" smtClean="0"/>
              <a:t>(NCCN Guidelines 2010)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>
              <a:defRPr/>
            </a:pPr>
            <a:endParaRPr lang="en-US" sz="2400" dirty="0" smtClean="0"/>
          </a:p>
          <a:p>
            <a:pPr>
              <a:defRPr/>
            </a:pPr>
            <a:r>
              <a:rPr lang="en-US" sz="2400" b="1" dirty="0" smtClean="0"/>
              <a:t>Indicated</a:t>
            </a:r>
            <a:r>
              <a:rPr lang="en-US" sz="2400" dirty="0" smtClean="0"/>
              <a:t> in all stages above stage </a:t>
            </a:r>
            <a:r>
              <a:rPr lang="en-US" sz="2400" dirty="0" err="1" smtClean="0"/>
              <a:t>Ib</a:t>
            </a:r>
            <a:r>
              <a:rPr lang="en-US" sz="2400" dirty="0" smtClean="0"/>
              <a:t>, significant improvement in survival.</a:t>
            </a:r>
          </a:p>
          <a:p>
            <a:pPr>
              <a:defRPr/>
            </a:pPr>
            <a:endParaRPr lang="en-US" sz="2400" dirty="0" smtClean="0"/>
          </a:p>
          <a:p>
            <a:pPr>
              <a:defRPr/>
            </a:pPr>
            <a:r>
              <a:rPr lang="en-US" sz="2400" b="1" dirty="0" smtClean="0"/>
              <a:t>First line</a:t>
            </a:r>
          </a:p>
          <a:p>
            <a:pPr marL="514350" indent="-514350">
              <a:buFontTx/>
              <a:buChar char="-"/>
              <a:defRPr/>
            </a:pPr>
            <a:r>
              <a:rPr lang="en-US" sz="2400" dirty="0" smtClean="0"/>
              <a:t>Premetrexate + cisplatin is superior to Gemcitabine + cisplatin in non sq cell tumors.</a:t>
            </a:r>
          </a:p>
          <a:p>
            <a:pPr>
              <a:buFontTx/>
              <a:buChar char="-"/>
              <a:defRPr/>
            </a:pPr>
            <a:r>
              <a:rPr lang="en-US" sz="2400" dirty="0" smtClean="0"/>
              <a:t>Paclitaxal + carboplatin for sq cell tumors.</a:t>
            </a:r>
          </a:p>
          <a:p>
            <a:pPr>
              <a:buFontTx/>
              <a:buChar char="-"/>
              <a:defRPr/>
            </a:pPr>
            <a:r>
              <a:rPr lang="en-US" sz="2400" dirty="0" err="1" smtClean="0"/>
              <a:t>Bevacizumab</a:t>
            </a:r>
            <a:r>
              <a:rPr lang="en-US" sz="2400" dirty="0" smtClean="0"/>
              <a:t> and </a:t>
            </a:r>
            <a:r>
              <a:rPr lang="en-US" sz="2400" dirty="0" err="1" smtClean="0"/>
              <a:t>Erlotinib</a:t>
            </a:r>
            <a:r>
              <a:rPr lang="en-US" sz="2400" dirty="0" smtClean="0"/>
              <a:t> combined with chemotherapy.</a:t>
            </a:r>
          </a:p>
          <a:p>
            <a:pPr>
              <a:buFontTx/>
              <a:buChar char="-"/>
              <a:defRPr/>
            </a:pPr>
            <a:r>
              <a:rPr lang="en-US" sz="2400" dirty="0" smtClean="0"/>
              <a:t>No use of using a third drug in the regime.</a:t>
            </a:r>
          </a:p>
          <a:p>
            <a:pPr>
              <a:buFontTx/>
              <a:buChar char="-"/>
              <a:defRPr/>
            </a:pPr>
            <a:r>
              <a:rPr lang="en-US" sz="2400" dirty="0" smtClean="0"/>
              <a:t>Older patients single agent chemotherapy is </a:t>
            </a:r>
            <a:r>
              <a:rPr lang="en-US" sz="2400" dirty="0" err="1" smtClean="0"/>
              <a:t>adviced</a:t>
            </a:r>
            <a:endParaRPr lang="en-US" sz="2400" dirty="0" smtClean="0"/>
          </a:p>
          <a:p>
            <a:pPr>
              <a:buFontTx/>
              <a:buChar char="-"/>
              <a:defRPr/>
            </a:pPr>
            <a:endParaRPr lang="en-US" sz="2400" dirty="0" smtClean="0"/>
          </a:p>
          <a:p>
            <a:pPr>
              <a:buFontTx/>
              <a:buChar char="-"/>
              <a:defRPr/>
            </a:pPr>
            <a:endParaRPr lang="en-US" sz="2400" dirty="0" smtClean="0"/>
          </a:p>
          <a:p>
            <a:pPr>
              <a:defRPr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 smtClean="0"/>
              <a:t>Second line  </a:t>
            </a:r>
            <a:r>
              <a:rPr lang="en-US" sz="2000" dirty="0" smtClean="0"/>
              <a:t>(in combination with platinum)</a:t>
            </a:r>
          </a:p>
          <a:p>
            <a:pPr>
              <a:buFontTx/>
              <a:buChar char="-"/>
            </a:pPr>
            <a:r>
              <a:rPr lang="en-US" sz="2000" dirty="0" err="1" smtClean="0"/>
              <a:t>Docetaxal</a:t>
            </a:r>
            <a:endParaRPr lang="en-US" sz="2000" dirty="0" smtClean="0"/>
          </a:p>
          <a:p>
            <a:pPr>
              <a:buFontTx/>
              <a:buChar char="-"/>
            </a:pPr>
            <a:r>
              <a:rPr lang="en-US" sz="2000" dirty="0" err="1" smtClean="0"/>
              <a:t>Premetrexate</a:t>
            </a:r>
            <a:endParaRPr lang="en-US" sz="2000" dirty="0" smtClean="0"/>
          </a:p>
          <a:p>
            <a:pPr>
              <a:buFontTx/>
              <a:buChar char="-"/>
            </a:pPr>
            <a:r>
              <a:rPr lang="en-US" sz="2000" dirty="0" err="1" smtClean="0"/>
              <a:t>Irinotecan</a:t>
            </a:r>
            <a:endParaRPr lang="en-US" sz="2000" dirty="0" smtClean="0"/>
          </a:p>
          <a:p>
            <a:pPr>
              <a:buFontTx/>
              <a:buChar char="-"/>
            </a:pPr>
            <a:r>
              <a:rPr lang="en-US" sz="2000" dirty="0" err="1" smtClean="0"/>
              <a:t>Erlotonib</a:t>
            </a:r>
            <a:endParaRPr lang="en-US" sz="2000" dirty="0" smtClean="0"/>
          </a:p>
          <a:p>
            <a:pPr>
              <a:buFontTx/>
              <a:buChar char="-"/>
            </a:pPr>
            <a:endParaRPr lang="en-US" sz="2000" dirty="0" smtClean="0"/>
          </a:p>
          <a:p>
            <a:r>
              <a:rPr lang="en-US" sz="2000" b="1" dirty="0" smtClean="0"/>
              <a:t>Third line</a:t>
            </a:r>
          </a:p>
          <a:p>
            <a:pPr>
              <a:buFontTx/>
              <a:buChar char="-"/>
            </a:pPr>
            <a:r>
              <a:rPr lang="en-US" sz="2000" dirty="0" err="1" smtClean="0"/>
              <a:t>Erlotinib</a:t>
            </a:r>
            <a:endParaRPr lang="en-US" sz="2000" dirty="0" smtClean="0"/>
          </a:p>
          <a:p>
            <a:pPr>
              <a:buFontTx/>
              <a:buChar char="-"/>
            </a:pPr>
            <a:r>
              <a:rPr lang="en-US" sz="2000" dirty="0" err="1" smtClean="0"/>
              <a:t>Vinorelabine</a:t>
            </a:r>
            <a:endParaRPr lang="en-US" sz="20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990600" y="1752600"/>
            <a:ext cx="7772400" cy="1500187"/>
          </a:xfrm>
        </p:spPr>
        <p:txBody>
          <a:bodyPr/>
          <a:lstStyle/>
          <a:p>
            <a:r>
              <a:rPr lang="en-US" sz="3200" dirty="0" smtClean="0"/>
              <a:t>        SMALL CELL LUNG CANCER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Staging of SCLC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7150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000" dirty="0" smtClean="0"/>
              <a:t>         Veterans Administration Lung Study Group (VALG) staging </a:t>
            </a:r>
            <a:r>
              <a:rPr lang="en-US" sz="2000" dirty="0" smtClean="0"/>
              <a:t>  	system</a:t>
            </a:r>
            <a:endParaRPr lang="en-US" sz="2000" dirty="0" smtClean="0"/>
          </a:p>
          <a:p>
            <a:pPr eaLnBrk="1" hangingPunct="1">
              <a:buFont typeface="Arial" charset="0"/>
              <a:buNone/>
            </a:pPr>
            <a:endParaRPr lang="en-US" sz="2000" dirty="0" smtClean="0"/>
          </a:p>
          <a:p>
            <a:pPr eaLnBrk="1" hangingPunct="1"/>
            <a:r>
              <a:rPr lang="en-US" sz="2000" b="1" u="sng" dirty="0" smtClean="0"/>
              <a:t>Limited-Stage Disease (LD SCLC )</a:t>
            </a:r>
          </a:p>
          <a:p>
            <a:pPr eaLnBrk="1" hangingPunct="1">
              <a:buFont typeface="Arial" charset="0"/>
              <a:buNone/>
            </a:pPr>
            <a:r>
              <a:rPr lang="en-US" sz="2000" dirty="0" smtClean="0"/>
              <a:t>     -  Confined to the </a:t>
            </a:r>
            <a:r>
              <a:rPr lang="en-US" sz="2000" dirty="0" err="1" smtClean="0"/>
              <a:t>hemithorax</a:t>
            </a:r>
            <a:r>
              <a:rPr lang="en-US" sz="2000" dirty="0" smtClean="0"/>
              <a:t> of origin, the </a:t>
            </a:r>
            <a:r>
              <a:rPr lang="en-US" sz="2000" dirty="0" err="1" smtClean="0"/>
              <a:t>mediastinum</a:t>
            </a:r>
            <a:r>
              <a:rPr lang="en-US" sz="2000" dirty="0" smtClean="0"/>
              <a:t>, or the </a:t>
            </a:r>
            <a:r>
              <a:rPr lang="en-US" sz="2000" dirty="0" err="1" smtClean="0"/>
              <a:t>supraclavicular</a:t>
            </a:r>
            <a:r>
              <a:rPr lang="en-US" sz="2000" dirty="0" smtClean="0"/>
              <a:t> nodes, which can be encompassed within a tolerable radiation therapy port. </a:t>
            </a:r>
          </a:p>
          <a:p>
            <a:pPr eaLnBrk="1" hangingPunct="1">
              <a:buFont typeface="Arial" charset="0"/>
              <a:buNone/>
            </a:pPr>
            <a:r>
              <a:rPr lang="en-US" sz="2000" dirty="0" smtClean="0"/>
              <a:t>      </a:t>
            </a:r>
          </a:p>
          <a:p>
            <a:pPr eaLnBrk="1" hangingPunct="1">
              <a:buFont typeface="Arial" charset="0"/>
              <a:buNone/>
            </a:pPr>
            <a:endParaRPr lang="en-US" sz="2000" dirty="0" smtClean="0"/>
          </a:p>
          <a:p>
            <a:pPr eaLnBrk="1" hangingPunct="1"/>
            <a:r>
              <a:rPr lang="en-US" sz="2000" b="1" u="sng" dirty="0" smtClean="0"/>
              <a:t>Extensive-Stage Disease (ED SCLC) </a:t>
            </a:r>
          </a:p>
          <a:p>
            <a:pPr eaLnBrk="1" hangingPunct="1">
              <a:buFont typeface="Arial" charset="0"/>
              <a:buNone/>
            </a:pPr>
            <a:r>
              <a:rPr lang="en-US" sz="2000" dirty="0" smtClean="0"/>
              <a:t>      -  Any disease not meeting limited stage criteria</a:t>
            </a:r>
          </a:p>
          <a:p>
            <a:pPr eaLnBrk="1" hangingPunct="1">
              <a:buFont typeface="Arial" charset="0"/>
              <a:buNone/>
            </a:pPr>
            <a:r>
              <a:rPr lang="en-US" sz="2000" dirty="0" smtClean="0"/>
              <a:t>	-   Distant metastasis.</a:t>
            </a:r>
          </a:p>
          <a:p>
            <a:pPr eaLnBrk="1" hangingPunct="1">
              <a:buFont typeface="Arial" charset="0"/>
              <a:buNone/>
            </a:pPr>
            <a:endParaRPr lang="en-US" sz="2000" dirty="0" smtClean="0"/>
          </a:p>
          <a:p>
            <a:pPr eaLnBrk="1" hangingPunct="1"/>
            <a:r>
              <a:rPr lang="en-US" sz="2000" dirty="0" smtClean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772400" cy="1162050"/>
          </a:xfrm>
        </p:spPr>
        <p:txBody>
          <a:bodyPr/>
          <a:lstStyle/>
          <a:p>
            <a:pPr eaLnBrk="1" hangingPunct="1"/>
            <a:r>
              <a:rPr lang="en-US" dirty="0" smtClean="0"/>
              <a:t>Staging of SCLC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525962"/>
          </a:xfrm>
        </p:spPr>
        <p:txBody>
          <a:bodyPr/>
          <a:lstStyle/>
          <a:p>
            <a:pPr eaLnBrk="1" hangingPunct="1"/>
            <a:r>
              <a:rPr lang="en-US" sz="2400" dirty="0" smtClean="0"/>
              <a:t>The International Association for the Study of Lung Cancer (IASLC) revised the VALG classification  in accordance with the TNM system.   </a:t>
            </a:r>
          </a:p>
          <a:p>
            <a:pPr eaLnBrk="1" hangingPunct="1">
              <a:buFont typeface="Arial" charset="0"/>
              <a:buNone/>
            </a:pPr>
            <a:r>
              <a:rPr lang="en-US" sz="2400" dirty="0" smtClean="0"/>
              <a:t> </a:t>
            </a:r>
          </a:p>
          <a:p>
            <a:pPr eaLnBrk="1" hangingPunct="1">
              <a:buFont typeface="Arial" charset="0"/>
              <a:buNone/>
            </a:pPr>
            <a:r>
              <a:rPr lang="en-US" sz="2400" dirty="0" smtClean="0"/>
              <a:t>          -   LD definition is consistent with TNM stages I to </a:t>
            </a:r>
            <a:r>
              <a:rPr lang="en-US" sz="2400" dirty="0" smtClean="0"/>
              <a:t>	IIIB</a:t>
            </a:r>
            <a:r>
              <a:rPr lang="en-US" sz="2400" dirty="0" smtClean="0"/>
              <a:t>.</a:t>
            </a:r>
          </a:p>
          <a:p>
            <a:pPr eaLnBrk="1" hangingPunct="1">
              <a:buFont typeface="Arial" charset="0"/>
              <a:buNone/>
            </a:pPr>
            <a:r>
              <a:rPr lang="en-US" sz="2400" dirty="0" smtClean="0"/>
              <a:t> </a:t>
            </a:r>
          </a:p>
          <a:p>
            <a:pPr eaLnBrk="1" hangingPunct="1">
              <a:buFont typeface="Arial" charset="0"/>
              <a:buNone/>
            </a:pPr>
            <a:r>
              <a:rPr lang="en-US" sz="2400" dirty="0" smtClean="0"/>
              <a:t>          -   ED is limited to patients with distant metastases.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Management of SCLC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00200"/>
            <a:ext cx="7729538" cy="4514850"/>
          </a:xfrm>
        </p:spPr>
        <p:txBody>
          <a:bodyPr/>
          <a:lstStyle/>
          <a:p>
            <a:r>
              <a:rPr lang="en-US" sz="2000" b="1" dirty="0" smtClean="0"/>
              <a:t>SURGERY</a:t>
            </a:r>
          </a:p>
          <a:p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Stage I(T1-2,N0)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err="1" smtClean="0"/>
              <a:t>Lobectomy</a:t>
            </a:r>
            <a:r>
              <a:rPr lang="en-US" sz="2000" dirty="0" smtClean="0"/>
              <a:t> with </a:t>
            </a:r>
            <a:r>
              <a:rPr lang="en-US" sz="2000" dirty="0" err="1" smtClean="0"/>
              <a:t>mediastinal</a:t>
            </a:r>
            <a:r>
              <a:rPr lang="en-US" sz="2000" dirty="0" smtClean="0"/>
              <a:t> nodal dissection is the surgery of choice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 Early stage SCLC is diagnosed in fewer than 5% of SCLC </a:t>
            </a:r>
            <a:r>
              <a:rPr lang="en-US" sz="2000" dirty="0" err="1" smtClean="0"/>
              <a:t>patients,limits</a:t>
            </a:r>
            <a:r>
              <a:rPr lang="en-US" sz="2000" dirty="0" smtClean="0"/>
              <a:t> the scope of surgery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The trial by Medical  Research   Council  led to abandonment of  surgery as a primary modality of treatment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Combined Chemotherapy and Radiation therapy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 smtClean="0"/>
              <a:t>Indications</a:t>
            </a:r>
          </a:p>
          <a:p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To decrease the local recurrence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To improve survival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Positive </a:t>
            </a:r>
            <a:r>
              <a:rPr lang="en-US" sz="2000" dirty="0" err="1" smtClean="0"/>
              <a:t>lymphnode</a:t>
            </a:r>
            <a:r>
              <a:rPr lang="en-US" sz="2000" dirty="0" smtClean="0"/>
              <a:t> involvement after surgery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772400" cy="1162050"/>
          </a:xfrm>
        </p:spPr>
        <p:txBody>
          <a:bodyPr/>
          <a:lstStyle/>
          <a:p>
            <a:pPr eaLnBrk="1" hangingPunct="1"/>
            <a:r>
              <a:rPr lang="en-US" dirty="0" smtClean="0"/>
              <a:t>Role of Radiotherapy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762000" y="1371600"/>
            <a:ext cx="8229600" cy="4754563"/>
          </a:xfrm>
        </p:spPr>
        <p:txBody>
          <a:bodyPr/>
          <a:lstStyle/>
          <a:p>
            <a:pPr eaLnBrk="1" hangingPunct="1"/>
            <a:r>
              <a:rPr lang="en-US" sz="2000" b="1" dirty="0" smtClean="0"/>
              <a:t>Meta-analysis by </a:t>
            </a:r>
            <a:r>
              <a:rPr lang="en-US" sz="2000" b="1" dirty="0" err="1" smtClean="0"/>
              <a:t>Warde</a:t>
            </a:r>
            <a:r>
              <a:rPr lang="en-US" sz="2000" b="1" dirty="0" smtClean="0"/>
              <a:t> and Payne</a:t>
            </a:r>
          </a:p>
          <a:p>
            <a:pPr eaLnBrk="1" hangingPunct="1">
              <a:buFont typeface="Arial" charset="0"/>
              <a:buNone/>
            </a:pPr>
            <a:r>
              <a:rPr lang="en-US" sz="2000" dirty="0" smtClean="0"/>
              <a:t>    - 11 prospective trials of chemotherapy with or without RT were </a:t>
            </a:r>
            <a:r>
              <a:rPr lang="en-US" sz="2000" dirty="0" err="1" smtClean="0"/>
              <a:t>analysed</a:t>
            </a:r>
            <a:endParaRPr lang="en-US" sz="2000" dirty="0" smtClean="0"/>
          </a:p>
          <a:p>
            <a:pPr eaLnBrk="1" hangingPunct="1">
              <a:buFont typeface="Arial" charset="0"/>
              <a:buNone/>
            </a:pPr>
            <a:r>
              <a:rPr lang="en-US" sz="2000" dirty="0" smtClean="0"/>
              <a:t>   - Results : Absolute increase of OS by 5.4 % at 2 years</a:t>
            </a:r>
          </a:p>
          <a:p>
            <a:pPr eaLnBrk="1" hangingPunct="1">
              <a:buFont typeface="Arial" charset="0"/>
              <a:buNone/>
            </a:pPr>
            <a:r>
              <a:rPr lang="en-US" sz="2000" dirty="0" smtClean="0"/>
              <a:t>                      Local control of 25 % with limited stage disease</a:t>
            </a:r>
          </a:p>
          <a:p>
            <a:pPr eaLnBrk="1" hangingPunct="1">
              <a:buFont typeface="Arial" charset="0"/>
              <a:buNone/>
            </a:pPr>
            <a:endParaRPr lang="en-US" sz="2000" dirty="0" smtClean="0"/>
          </a:p>
          <a:p>
            <a:pPr eaLnBrk="1" hangingPunct="1"/>
            <a:r>
              <a:rPr lang="en-US" sz="2000" b="1" dirty="0" smtClean="0"/>
              <a:t> </a:t>
            </a:r>
            <a:r>
              <a:rPr lang="en-US" sz="2000" b="1" dirty="0" err="1" smtClean="0"/>
              <a:t>Pignon</a:t>
            </a:r>
            <a:r>
              <a:rPr lang="en-US" sz="2000" b="1" dirty="0" smtClean="0"/>
              <a:t> et al</a:t>
            </a:r>
          </a:p>
          <a:p>
            <a:pPr eaLnBrk="1" hangingPunct="1">
              <a:buFont typeface="Arial" charset="0"/>
              <a:buNone/>
            </a:pPr>
            <a:r>
              <a:rPr lang="en-US" sz="2000" dirty="0" smtClean="0"/>
              <a:t>   - 16 randomized studies with 2,140 patients</a:t>
            </a:r>
          </a:p>
          <a:p>
            <a:pPr eaLnBrk="1" hangingPunct="1">
              <a:buFont typeface="Arial" charset="0"/>
              <a:buNone/>
            </a:pPr>
            <a:r>
              <a:rPr lang="en-US" sz="2000" dirty="0" smtClean="0"/>
              <a:t>   - improvement  in </a:t>
            </a:r>
            <a:r>
              <a:rPr lang="en-US" sz="2000" dirty="0" err="1" smtClean="0"/>
              <a:t>abolute</a:t>
            </a:r>
            <a:r>
              <a:rPr lang="en-US" sz="2000" dirty="0" smtClean="0"/>
              <a:t> survival  of 5.4 % at 3 years</a:t>
            </a:r>
          </a:p>
        </p:txBody>
      </p:sp>
      <p:sp>
        <p:nvSpPr>
          <p:cNvPr id="4" name="Rectangle 3"/>
          <p:cNvSpPr/>
          <p:nvPr/>
        </p:nvSpPr>
        <p:spPr>
          <a:xfrm>
            <a:off x="1066800" y="5486400"/>
            <a:ext cx="7315200" cy="9540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FF0000"/>
                </a:solidFill>
                <a:latin typeface="+mn-lt"/>
                <a:cs typeface="+mn-cs"/>
              </a:rPr>
              <a:t>Definite role for RT in local control of disease which leads to increase in overall survival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772400" cy="1162050"/>
          </a:xfrm>
        </p:spPr>
        <p:txBody>
          <a:bodyPr/>
          <a:lstStyle/>
          <a:p>
            <a:pPr eaLnBrk="1" hangingPunct="1"/>
            <a:r>
              <a:rPr lang="en-US" dirty="0" smtClean="0"/>
              <a:t>Role of chemo radiotherapy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1066800" y="1600200"/>
            <a:ext cx="7729538" cy="451485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dirty="0" smtClean="0"/>
              <a:t> McCracken et al (154 patients) </a:t>
            </a:r>
          </a:p>
          <a:p>
            <a:pPr eaLnBrk="1" hangingPunct="1">
              <a:buFont typeface="Arial" charset="0"/>
              <a:buNone/>
            </a:pPr>
            <a:endParaRPr lang="en-US" dirty="0" smtClean="0"/>
          </a:p>
        </p:txBody>
      </p:sp>
      <p:sp>
        <p:nvSpPr>
          <p:cNvPr id="23556" name="Rectangle 3"/>
          <p:cNvSpPr>
            <a:spLocks noChangeArrowheads="1"/>
          </p:cNvSpPr>
          <p:nvPr/>
        </p:nvSpPr>
        <p:spPr bwMode="auto">
          <a:xfrm>
            <a:off x="457200" y="2590800"/>
            <a:ext cx="2895600" cy="15700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Cisplatin , Etoposide &amp; vincristine 2 cycles with RT 1.8 Gy per day upto 45 Gy</a:t>
            </a:r>
          </a:p>
        </p:txBody>
      </p:sp>
      <p:sp>
        <p:nvSpPr>
          <p:cNvPr id="23557" name="Rectangle 4"/>
          <p:cNvSpPr>
            <a:spLocks noChangeArrowheads="1"/>
          </p:cNvSpPr>
          <p:nvPr/>
        </p:nvSpPr>
        <p:spPr bwMode="auto">
          <a:xfrm>
            <a:off x="5105400" y="2438400"/>
            <a:ext cx="2814638" cy="19383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           </a:t>
            </a:r>
            <a:r>
              <a:rPr lang="en-US" sz="2400">
                <a:latin typeface="Calibri" pitchFamily="34" charset="0"/>
              </a:rPr>
              <a:t>Results</a:t>
            </a:r>
          </a:p>
          <a:p>
            <a:r>
              <a:rPr lang="en-US" sz="2400">
                <a:latin typeface="Calibri" pitchFamily="34" charset="0"/>
              </a:rPr>
              <a:t>Time               Survival</a:t>
            </a:r>
          </a:p>
          <a:p>
            <a:r>
              <a:rPr lang="en-US" sz="2400">
                <a:latin typeface="Calibri" pitchFamily="34" charset="0"/>
              </a:rPr>
              <a:t> 2 yr                    42 %</a:t>
            </a:r>
          </a:p>
          <a:p>
            <a:r>
              <a:rPr lang="en-US" sz="2400">
                <a:latin typeface="Calibri" pitchFamily="34" charset="0"/>
              </a:rPr>
              <a:t> 4 yr                    30 %</a:t>
            </a:r>
          </a:p>
          <a:p>
            <a:r>
              <a:rPr lang="en-US" sz="2400">
                <a:latin typeface="Calibri" pitchFamily="34" charset="0"/>
              </a:rPr>
              <a:t>  5 yr                   26 % 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0" y="4953000"/>
            <a:ext cx="5638800" cy="13843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FF0000"/>
                </a:solidFill>
                <a:latin typeface="+mn-lt"/>
                <a:cs typeface="+mn-cs"/>
              </a:rPr>
              <a:t>Concurrent chemo radiotherapy provides good survival advantage with tolerable toxicity to the patient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590550"/>
            <a:ext cx="7772400" cy="960438"/>
          </a:xfrm>
        </p:spPr>
        <p:txBody>
          <a:bodyPr/>
          <a:lstStyle/>
          <a:p>
            <a:r>
              <a:rPr lang="en-US" dirty="0"/>
              <a:t>LYMPHATIC DRAINAGE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5334000"/>
          </a:xfrm>
        </p:spPr>
        <p:txBody>
          <a:bodyPr/>
          <a:lstStyle/>
          <a:p>
            <a:pPr>
              <a:buNone/>
            </a:pPr>
            <a:endParaRPr lang="en-US" sz="2400" dirty="0"/>
          </a:p>
          <a:p>
            <a:r>
              <a:rPr lang="en-US" sz="2400" dirty="0"/>
              <a:t>During the past three decades two different </a:t>
            </a:r>
            <a:r>
              <a:rPr lang="en-US" sz="2400" dirty="0" err="1"/>
              <a:t>lymphnode</a:t>
            </a:r>
            <a:r>
              <a:rPr lang="en-US" sz="2400" dirty="0"/>
              <a:t> station have been used</a:t>
            </a:r>
          </a:p>
          <a:p>
            <a:r>
              <a:rPr lang="en-US" sz="2400" dirty="0"/>
              <a:t>1</a:t>
            </a:r>
            <a:r>
              <a:rPr lang="en-US" sz="2400" baseline="30000" dirty="0"/>
              <a:t>st</a:t>
            </a:r>
            <a:r>
              <a:rPr lang="en-US" sz="2400" dirty="0"/>
              <a:t> was the Japanese Lung Cancer Society Classification</a:t>
            </a:r>
          </a:p>
          <a:p>
            <a:r>
              <a:rPr lang="en-US" sz="2400" dirty="0"/>
              <a:t>2</a:t>
            </a:r>
            <a:r>
              <a:rPr lang="en-US" sz="2400" baseline="30000" dirty="0"/>
              <a:t>nd</a:t>
            </a:r>
            <a:r>
              <a:rPr lang="en-US" sz="2400" dirty="0"/>
              <a:t> was the Mountain Dressler Modification of the American Thoracic Society(MDATS)</a:t>
            </a:r>
          </a:p>
          <a:p>
            <a:r>
              <a:rPr lang="en-US" sz="2400" dirty="0"/>
              <a:t>Recently  the International Association For The Study Of Lung Cancer(IASLC) proposed a </a:t>
            </a:r>
            <a:r>
              <a:rPr lang="en-US" sz="2400" dirty="0" err="1"/>
              <a:t>lymphnode</a:t>
            </a:r>
            <a:r>
              <a:rPr lang="en-US" sz="2400" dirty="0"/>
              <a:t> map</a:t>
            </a:r>
          </a:p>
          <a:p>
            <a:r>
              <a:rPr lang="en-US" sz="2400" dirty="0"/>
              <a:t>It provides more detailed nomenclature for the anatomic boundaries of </a:t>
            </a:r>
            <a:r>
              <a:rPr lang="en-US" sz="2400" dirty="0" err="1"/>
              <a:t>lymphnode</a:t>
            </a:r>
            <a:r>
              <a:rPr lang="en-US" sz="2400" dirty="0"/>
              <a:t> station</a:t>
            </a:r>
          </a:p>
          <a:p>
            <a:r>
              <a:rPr lang="en-US" sz="2400" dirty="0"/>
              <a:t>The IASLC is now the recommended means of describing regional </a:t>
            </a:r>
            <a:r>
              <a:rPr lang="en-US" sz="2400" dirty="0" err="1"/>
              <a:t>lymphnode</a:t>
            </a:r>
            <a:r>
              <a:rPr lang="en-US" sz="2400" dirty="0"/>
              <a:t> in lung cancer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Concurrent </a:t>
            </a:r>
            <a:r>
              <a:rPr lang="en-US" sz="3200" dirty="0" err="1" smtClean="0"/>
              <a:t>Chemoradiation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 smtClean="0"/>
              <a:t>Advantages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Overall shorter treatment time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High dose intensity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err="1" smtClean="0"/>
              <a:t>Sensitisation</a:t>
            </a:r>
            <a:r>
              <a:rPr lang="en-US" sz="2000" dirty="0" smtClean="0"/>
              <a:t> of </a:t>
            </a:r>
            <a:r>
              <a:rPr lang="en-US" sz="2000" dirty="0" err="1" smtClean="0"/>
              <a:t>tumours</a:t>
            </a: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pPr marL="457200" indent="-457200"/>
            <a:r>
              <a:rPr lang="en-US" sz="2000" b="1" dirty="0" smtClean="0"/>
              <a:t>Disadvantages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Enhanced normal tissue toxicity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Treatment breaks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Inability to access response to either mode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pPr marL="457200" indent="-457200">
              <a:buNone/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772400" cy="1162050"/>
          </a:xfrm>
        </p:spPr>
        <p:txBody>
          <a:bodyPr/>
          <a:lstStyle/>
          <a:p>
            <a:r>
              <a:rPr lang="en-US" dirty="0" smtClean="0"/>
              <a:t>Sequential </a:t>
            </a:r>
            <a:r>
              <a:rPr lang="en-US" dirty="0" err="1" smtClean="0"/>
              <a:t>vs</a:t>
            </a:r>
            <a:r>
              <a:rPr lang="en-US" dirty="0" smtClean="0"/>
              <a:t> Concurrent </a:t>
            </a:r>
            <a:r>
              <a:rPr lang="en-US" dirty="0" err="1" smtClean="0"/>
              <a:t>chemoradiotherapy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14400" y="1752600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 smtClean="0"/>
              <a:t>Japanese Clinical Oncology Group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838200" y="2286001"/>
            <a:ext cx="4572000" cy="175432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dirty="0" smtClean="0"/>
              <a:t>Arm 1 </a:t>
            </a:r>
          </a:p>
          <a:p>
            <a:r>
              <a:rPr lang="en-US" dirty="0" err="1" smtClean="0"/>
              <a:t>Paclitaxel</a:t>
            </a:r>
            <a:r>
              <a:rPr lang="en-US" dirty="0" smtClean="0"/>
              <a:t> 80 mg/m2  on d1  and </a:t>
            </a:r>
            <a:r>
              <a:rPr lang="en-US" dirty="0" err="1" smtClean="0"/>
              <a:t>etoposide</a:t>
            </a:r>
            <a:r>
              <a:rPr lang="en-US" dirty="0" smtClean="0"/>
              <a:t> 100 mg/m2 d1-3 (2 cycles)       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                   RT 45 GY    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>
            <a:off x="2515394" y="3428206"/>
            <a:ext cx="3048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Rectangle 11"/>
          <p:cNvSpPr/>
          <p:nvPr/>
        </p:nvSpPr>
        <p:spPr>
          <a:xfrm>
            <a:off x="838200" y="4648200"/>
            <a:ext cx="4724400" cy="175432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dirty="0" smtClean="0"/>
              <a:t>Arm 2</a:t>
            </a:r>
          </a:p>
          <a:p>
            <a:r>
              <a:rPr lang="en-US" dirty="0" err="1" smtClean="0"/>
              <a:t>Paclitaxel</a:t>
            </a:r>
            <a:r>
              <a:rPr lang="en-US" dirty="0" smtClean="0"/>
              <a:t> 80 mg/m2  on d1  and </a:t>
            </a:r>
            <a:r>
              <a:rPr lang="en-US" dirty="0" err="1" smtClean="0"/>
              <a:t>etoposide</a:t>
            </a:r>
            <a:r>
              <a:rPr lang="en-US" dirty="0" smtClean="0"/>
              <a:t> 100 mg/m2 d1-3 </a:t>
            </a:r>
          </a:p>
          <a:p>
            <a:r>
              <a:rPr lang="en-US" dirty="0" smtClean="0"/>
              <a:t>                          </a:t>
            </a:r>
            <a:r>
              <a:rPr lang="en-US" sz="3600" dirty="0" smtClean="0"/>
              <a:t>+ </a:t>
            </a:r>
          </a:p>
          <a:p>
            <a:pPr lvl="0"/>
            <a:r>
              <a:rPr lang="en-US" dirty="0" smtClean="0"/>
              <a:t>RT was started along with chemo from day1    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715000" y="3048000"/>
            <a:ext cx="3048000" cy="258532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dirty="0" smtClean="0"/>
              <a:t>Results  showed significant improvement of survival in CRT arm</a:t>
            </a:r>
          </a:p>
          <a:p>
            <a:pPr lvl="0"/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Conclusion:CRT</a:t>
            </a:r>
            <a:r>
              <a:rPr lang="en-US" dirty="0" smtClean="0"/>
              <a:t> is better than sequential chemo and radiotherapy</a:t>
            </a:r>
          </a:p>
          <a:p>
            <a:pPr lvl="0"/>
            <a:endParaRPr lang="en-US" dirty="0"/>
          </a:p>
        </p:txBody>
      </p:sp>
      <p:cxnSp>
        <p:nvCxnSpPr>
          <p:cNvPr id="15" name="Straight Connector 14"/>
          <p:cNvCxnSpPr>
            <a:stCxn id="13" idx="1"/>
            <a:endCxn id="13" idx="3"/>
          </p:cNvCxnSpPr>
          <p:nvPr/>
        </p:nvCxnSpPr>
        <p:spPr bwMode="auto">
          <a:xfrm rot="10800000" flipH="1">
            <a:off x="5715000" y="4340662"/>
            <a:ext cx="30480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62050"/>
          </a:xfrm>
        </p:spPr>
        <p:txBody>
          <a:bodyPr/>
          <a:lstStyle/>
          <a:p>
            <a:pPr eaLnBrk="1" hangingPunct="1"/>
            <a:r>
              <a:rPr lang="en-US" dirty="0" smtClean="0"/>
              <a:t>Timing of Chemo Radiotherapy 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057400"/>
          </a:xfrm>
        </p:spPr>
        <p:txBody>
          <a:bodyPr/>
          <a:lstStyle/>
          <a:p>
            <a:pPr eaLnBrk="1" hangingPunct="1"/>
            <a:r>
              <a:rPr lang="en-US" smtClean="0"/>
              <a:t>NCI Canada trial</a:t>
            </a:r>
          </a:p>
          <a:p>
            <a:pPr eaLnBrk="1" hangingPunct="1">
              <a:buFont typeface="Arial" charset="0"/>
              <a:buNone/>
            </a:pPr>
            <a:r>
              <a:rPr lang="en-US" smtClean="0"/>
              <a:t> </a:t>
            </a:r>
          </a:p>
        </p:txBody>
      </p:sp>
      <p:sp>
        <p:nvSpPr>
          <p:cNvPr id="24580" name="Rectangle 3"/>
          <p:cNvSpPr>
            <a:spLocks noChangeArrowheads="1"/>
          </p:cNvSpPr>
          <p:nvPr/>
        </p:nvSpPr>
        <p:spPr bwMode="auto">
          <a:xfrm>
            <a:off x="304800" y="2971800"/>
            <a:ext cx="3810000" cy="1754188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All 308 eligible patients received cyclophosphamide, doxorubicin, and vincristine (CAV) alternating with etoposide and cisplatin (EP) every 3 weeks for three cycles of each chemotherapy regimen.</a:t>
            </a:r>
          </a:p>
        </p:txBody>
      </p:sp>
      <p:sp>
        <p:nvSpPr>
          <p:cNvPr id="24581" name="Rectangle 4"/>
          <p:cNvSpPr>
            <a:spLocks noChangeArrowheads="1"/>
          </p:cNvSpPr>
          <p:nvPr/>
        </p:nvSpPr>
        <p:spPr bwMode="auto">
          <a:xfrm>
            <a:off x="5105400" y="1981200"/>
            <a:ext cx="2514600" cy="1477963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40 Gy in 15 fractions over 3 weeks to the primary site concurrent with the first cycle of EP (week 3)</a:t>
            </a:r>
          </a:p>
        </p:txBody>
      </p:sp>
      <p:sp>
        <p:nvSpPr>
          <p:cNvPr id="24582" name="Rectangle 5"/>
          <p:cNvSpPr>
            <a:spLocks noChangeArrowheads="1"/>
          </p:cNvSpPr>
          <p:nvPr/>
        </p:nvSpPr>
        <p:spPr bwMode="auto">
          <a:xfrm>
            <a:off x="5105400" y="4114800"/>
            <a:ext cx="2590800" cy="1200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late TI patients received the same radiation concurrent with the last cycle of EP (week 15)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1200" y="5867400"/>
            <a:ext cx="5410200" cy="4619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0000"/>
                </a:solidFill>
                <a:latin typeface="+mn-lt"/>
                <a:cs typeface="+mn-cs"/>
              </a:rPr>
              <a:t>Overall survival better in Early RT arm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191000" y="3124200"/>
            <a:ext cx="685800" cy="304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267200" y="3810000"/>
            <a:ext cx="685800" cy="304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Altered fractionation 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</p:txBody>
      </p:sp>
      <p:sp>
        <p:nvSpPr>
          <p:cNvPr id="25605" name="Rectangle 4"/>
          <p:cNvSpPr>
            <a:spLocks noChangeArrowheads="1"/>
          </p:cNvSpPr>
          <p:nvPr/>
        </p:nvSpPr>
        <p:spPr bwMode="auto">
          <a:xfrm>
            <a:off x="0" y="2590800"/>
            <a:ext cx="2895600" cy="23082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417 patients with limited</a:t>
            </a:r>
          </a:p>
          <a:p>
            <a:r>
              <a:rPr lang="en-US">
                <a:latin typeface="Calibri" pitchFamily="34" charset="0"/>
              </a:rPr>
              <a:t>small-cell lung cancer. </a:t>
            </a:r>
          </a:p>
          <a:p>
            <a:r>
              <a:rPr lang="en-US">
                <a:latin typeface="Calibri" pitchFamily="34" charset="0"/>
              </a:rPr>
              <a:t>All the patients received four</a:t>
            </a:r>
          </a:p>
          <a:p>
            <a:r>
              <a:rPr lang="en-US">
                <a:latin typeface="Calibri" pitchFamily="34" charset="0"/>
              </a:rPr>
              <a:t>21-day cycles of </a:t>
            </a:r>
          </a:p>
          <a:p>
            <a:r>
              <a:rPr lang="en-US">
                <a:latin typeface="Calibri" pitchFamily="34" charset="0"/>
              </a:rPr>
              <a:t>cisplatin 60 mg/m2 and Etoposide 120 mg/m2</a:t>
            </a:r>
          </a:p>
          <a:p>
            <a:r>
              <a:rPr lang="en-US">
                <a:latin typeface="Calibri" pitchFamily="34" charset="0"/>
              </a:rPr>
              <a:t>RT started with CT in first week</a:t>
            </a:r>
          </a:p>
        </p:txBody>
      </p:sp>
      <p:sp>
        <p:nvSpPr>
          <p:cNvPr id="25606" name="Rectangle 5"/>
          <p:cNvSpPr>
            <a:spLocks noChangeArrowheads="1"/>
          </p:cNvSpPr>
          <p:nvPr/>
        </p:nvSpPr>
        <p:spPr bwMode="auto">
          <a:xfrm>
            <a:off x="3200400" y="1981200"/>
            <a:ext cx="3048000" cy="9239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Once-daily therapy received</a:t>
            </a:r>
          </a:p>
          <a:p>
            <a:r>
              <a:rPr lang="en-US">
                <a:latin typeface="Calibri" pitchFamily="34" charset="0"/>
              </a:rPr>
              <a:t>1.8 Gy daily in 25 treatments </a:t>
            </a:r>
          </a:p>
          <a:p>
            <a:r>
              <a:rPr lang="en-US">
                <a:latin typeface="Calibri" pitchFamily="34" charset="0"/>
              </a:rPr>
              <a:t>over a period of five weeks.</a:t>
            </a:r>
          </a:p>
        </p:txBody>
      </p:sp>
      <p:sp>
        <p:nvSpPr>
          <p:cNvPr id="25607" name="Rectangle 6"/>
          <p:cNvSpPr>
            <a:spLocks noChangeArrowheads="1"/>
          </p:cNvSpPr>
          <p:nvPr/>
        </p:nvSpPr>
        <p:spPr bwMode="auto">
          <a:xfrm>
            <a:off x="3124200" y="4572000"/>
            <a:ext cx="3276600" cy="1200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Accelerated twice-daily thoracic </a:t>
            </a:r>
          </a:p>
          <a:p>
            <a:r>
              <a:rPr lang="en-US">
                <a:latin typeface="Calibri" pitchFamily="34" charset="0"/>
              </a:rPr>
              <a:t>radiotherapy involved the </a:t>
            </a:r>
          </a:p>
          <a:p>
            <a:r>
              <a:rPr lang="en-US">
                <a:latin typeface="Calibri" pitchFamily="34" charset="0"/>
              </a:rPr>
              <a:t>administration of 1.5 Gy in 30 # </a:t>
            </a:r>
          </a:p>
          <a:p>
            <a:r>
              <a:rPr lang="en-US">
                <a:latin typeface="Calibri" pitchFamily="34" charset="0"/>
              </a:rPr>
              <a:t>over a period of three weeks</a:t>
            </a:r>
          </a:p>
        </p:txBody>
      </p:sp>
      <p:sp>
        <p:nvSpPr>
          <p:cNvPr id="25608" name="Rectangle 7"/>
          <p:cNvSpPr>
            <a:spLocks noChangeArrowheads="1"/>
          </p:cNvSpPr>
          <p:nvPr/>
        </p:nvSpPr>
        <p:spPr bwMode="auto">
          <a:xfrm>
            <a:off x="6553200" y="2971800"/>
            <a:ext cx="2286000" cy="14779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Patients with a complete response</a:t>
            </a:r>
          </a:p>
          <a:p>
            <a:r>
              <a:rPr lang="en-US">
                <a:latin typeface="Calibri" pitchFamily="34" charset="0"/>
              </a:rPr>
              <a:t>Received prophylactic cranial irradiation 25 Gy 1n 10 #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562600" y="3810000"/>
            <a:ext cx="6858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048000" y="3962400"/>
            <a:ext cx="685800" cy="304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048000" y="3200400"/>
            <a:ext cx="685800" cy="304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5106194" y="3809206"/>
            <a:ext cx="9144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143000" y="1143000"/>
            <a:ext cx="23094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/>
              <a:t>Turrisi</a:t>
            </a:r>
            <a:r>
              <a:rPr lang="en-US" sz="3200" dirty="0" smtClean="0"/>
              <a:t>  et al</a:t>
            </a:r>
            <a:endParaRPr lang="en-US" sz="3200" dirty="0"/>
          </a:p>
        </p:txBody>
      </p:sp>
      <p:sp>
        <p:nvSpPr>
          <p:cNvPr id="14" name="Rectangle 13"/>
          <p:cNvSpPr/>
          <p:nvPr/>
        </p:nvSpPr>
        <p:spPr>
          <a:xfrm>
            <a:off x="2590800" y="5934670"/>
            <a:ext cx="4572000" cy="923330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Conclusion :  10% absolute increase in overall survival @ 5yrs with15% increase in high grade </a:t>
            </a:r>
            <a:r>
              <a:rPr lang="en-US" dirty="0" err="1" smtClean="0">
                <a:solidFill>
                  <a:srgbClr val="FF0000"/>
                </a:solidFill>
              </a:rPr>
              <a:t>esophagitis</a:t>
            </a:r>
            <a:r>
              <a:rPr lang="en-US" dirty="0" smtClean="0">
                <a:solidFill>
                  <a:srgbClr val="FF0000"/>
                </a:solidFill>
              </a:rPr>
              <a:t> in Acc RT arm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Prophylactic cranial irradiation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066800" y="1981200"/>
          <a:ext cx="7729538" cy="4133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772400" cy="1162050"/>
          </a:xfrm>
        </p:spPr>
        <p:txBody>
          <a:bodyPr/>
          <a:lstStyle/>
          <a:p>
            <a:r>
              <a:rPr lang="en-US" sz="3200" dirty="0" smtClean="0"/>
              <a:t>CONCLUSION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66800" y="1295400"/>
            <a:ext cx="7729538" cy="5334000"/>
          </a:xfrm>
        </p:spPr>
        <p:txBody>
          <a:bodyPr/>
          <a:lstStyle/>
          <a:p>
            <a:r>
              <a:rPr lang="en-US" dirty="0" smtClean="0"/>
              <a:t>NSCLC</a:t>
            </a:r>
          </a:p>
          <a:p>
            <a:pPr marL="514350" indent="-514350">
              <a:buNone/>
            </a:pPr>
            <a:endParaRPr lang="en-US" sz="2000" dirty="0" smtClean="0"/>
          </a:p>
          <a:p>
            <a:pPr marL="514350" indent="-514350">
              <a:buNone/>
            </a:pPr>
            <a:r>
              <a:rPr lang="en-US" sz="2000" dirty="0" smtClean="0"/>
              <a:t>1.STAGE I&amp;II</a:t>
            </a:r>
          </a:p>
          <a:p>
            <a:pPr marL="514350" indent="-514350">
              <a:buFont typeface="Wingdings" pitchFamily="2" charset="2"/>
              <a:buChar char="q"/>
            </a:pPr>
            <a:r>
              <a:rPr lang="en-US" sz="2000" dirty="0" smtClean="0"/>
              <a:t>Surgery if feasible followed by adjuvant chemotherapy when indicated</a:t>
            </a:r>
          </a:p>
          <a:p>
            <a:pPr marL="514350" indent="-514350">
              <a:buFont typeface="Wingdings" pitchFamily="2" charset="2"/>
              <a:buChar char="q"/>
            </a:pPr>
            <a:r>
              <a:rPr lang="en-US" sz="2000" dirty="0" smtClean="0"/>
              <a:t>SBRT if not  medically fit</a:t>
            </a:r>
          </a:p>
          <a:p>
            <a:pPr marL="514350" indent="-514350">
              <a:buNone/>
            </a:pPr>
            <a:r>
              <a:rPr lang="en-US" sz="2000" dirty="0" smtClean="0"/>
              <a:t>2.STAGE IIIA</a:t>
            </a:r>
          </a:p>
          <a:p>
            <a:pPr marL="514350" indent="-514350">
              <a:buFont typeface="Wingdings" pitchFamily="2" charset="2"/>
              <a:buChar char="q"/>
            </a:pPr>
            <a:r>
              <a:rPr lang="en-US" sz="2000" dirty="0" smtClean="0"/>
              <a:t>Surgery with </a:t>
            </a:r>
            <a:r>
              <a:rPr lang="en-US" sz="2000" dirty="0" err="1" smtClean="0"/>
              <a:t>adj</a:t>
            </a:r>
            <a:r>
              <a:rPr lang="en-US" sz="2000" dirty="0" smtClean="0"/>
              <a:t> chemotherapy + PORT</a:t>
            </a:r>
          </a:p>
          <a:p>
            <a:pPr marL="514350" indent="-514350">
              <a:buFont typeface="Wingdings" pitchFamily="2" charset="2"/>
              <a:buChar char="q"/>
            </a:pPr>
            <a:r>
              <a:rPr lang="en-US" sz="2000" dirty="0" smtClean="0"/>
              <a:t>EBRT with chemotherapy if not fit</a:t>
            </a:r>
          </a:p>
          <a:p>
            <a:pPr marL="514350" indent="-514350">
              <a:buNone/>
            </a:pPr>
            <a:r>
              <a:rPr lang="en-US" sz="2000" dirty="0" smtClean="0"/>
              <a:t>3.STAGE IIIB</a:t>
            </a:r>
          </a:p>
          <a:p>
            <a:pPr marL="514350" indent="-514350">
              <a:buFont typeface="Wingdings" pitchFamily="2" charset="2"/>
              <a:buChar char="q"/>
            </a:pPr>
            <a:r>
              <a:rPr lang="en-US" sz="2000" dirty="0" smtClean="0"/>
              <a:t>EBRT with chemotherapy</a:t>
            </a:r>
          </a:p>
          <a:p>
            <a:pPr marL="514350" indent="-514350">
              <a:buNone/>
            </a:pPr>
            <a:r>
              <a:rPr lang="en-US" sz="2000" dirty="0" smtClean="0"/>
              <a:t>4.STAGE IV</a:t>
            </a:r>
          </a:p>
          <a:p>
            <a:pPr marL="514350" indent="-514350">
              <a:buFont typeface="Wingdings" pitchFamily="2" charset="2"/>
              <a:buChar char="q"/>
            </a:pPr>
            <a:r>
              <a:rPr lang="en-US" sz="2000" dirty="0" smtClean="0"/>
              <a:t>Chemotherapy with EBRT  for palliation</a:t>
            </a:r>
          </a:p>
          <a:p>
            <a:pPr marL="514350" indent="-514350">
              <a:buFont typeface="Wingdings" pitchFamily="2" charset="2"/>
              <a:buChar char="q"/>
            </a:pPr>
            <a:endParaRPr lang="en-US" sz="2000" dirty="0" smtClean="0"/>
          </a:p>
          <a:p>
            <a:pPr marL="514350" indent="-514350">
              <a:buFont typeface="Wingdings" pitchFamily="2" charset="2"/>
              <a:buChar char="q"/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CONCLUSION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981200"/>
            <a:ext cx="7729538" cy="4572000"/>
          </a:xfrm>
        </p:spPr>
        <p:txBody>
          <a:bodyPr/>
          <a:lstStyle/>
          <a:p>
            <a:pPr lvl="1">
              <a:buNone/>
            </a:pP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SCLC;Limited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disease</a:t>
            </a:r>
          </a:p>
          <a:p>
            <a:pPr lvl="1">
              <a:buNone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CONCURRENT CHEMORADIATION IS CONSIDERED</a:t>
            </a:r>
          </a:p>
          <a:p>
            <a:r>
              <a:rPr lang="en-US" sz="2000" dirty="0" smtClean="0"/>
              <a:t>Dose of Radiotherapy should be delivered at 45 GY with1.5 GY/#,twice daily with concurrent </a:t>
            </a:r>
            <a:r>
              <a:rPr lang="en-US" sz="2000" dirty="0" err="1" smtClean="0"/>
              <a:t>Cisplatin</a:t>
            </a:r>
            <a:r>
              <a:rPr lang="en-US" sz="2000" dirty="0" smtClean="0"/>
              <a:t> and </a:t>
            </a:r>
            <a:r>
              <a:rPr lang="en-US" sz="2000" dirty="0" err="1" smtClean="0"/>
              <a:t>Etoposide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r>
              <a:rPr lang="en-US" sz="2000" dirty="0" smtClean="0"/>
              <a:t>Prophylactic cranial irradiation should be considered for complete clinical responders.</a:t>
            </a:r>
          </a:p>
          <a:p>
            <a:endParaRPr lang="en-US" sz="2000" dirty="0" smtClean="0"/>
          </a:p>
          <a:p>
            <a:r>
              <a:rPr lang="en-US" sz="2000" dirty="0" smtClean="0"/>
              <a:t>Patients should be encouraged to participate in newer protocol</a:t>
            </a:r>
          </a:p>
          <a:p>
            <a:pPr>
              <a:buFont typeface="Wingdings" pitchFamily="2" charset="2"/>
              <a:buChar char="q"/>
            </a:pPr>
            <a:r>
              <a:rPr lang="en-US" sz="2000" dirty="0" smtClean="0"/>
              <a:t>Extensive disease</a:t>
            </a:r>
          </a:p>
          <a:p>
            <a:r>
              <a:rPr lang="en-US" sz="2000" dirty="0" smtClean="0"/>
              <a:t>Chemotherapy </a:t>
            </a:r>
          </a:p>
          <a:p>
            <a:r>
              <a:rPr lang="en-US" sz="2000" dirty="0" smtClean="0"/>
              <a:t>Prophylactic cranial irradiation for responders</a:t>
            </a:r>
          </a:p>
          <a:p>
            <a:r>
              <a:rPr lang="en-US" sz="2000" dirty="0" smtClean="0"/>
              <a:t>Palliation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4400"/>
              <a:t>                                                                       										   THANKYOU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4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772400" cy="1162050"/>
          </a:xfrm>
        </p:spPr>
        <p:txBody>
          <a:bodyPr/>
          <a:lstStyle/>
          <a:p>
            <a:pPr algn="l"/>
            <a:r>
              <a:rPr lang="en-US" sz="3600" dirty="0"/>
              <a:t>LYMPHNODE STATION</a:t>
            </a:r>
          </a:p>
        </p:txBody>
      </p:sp>
      <p:graphicFrame>
        <p:nvGraphicFramePr>
          <p:cNvPr id="117860" name="Group 100"/>
          <p:cNvGraphicFramePr>
            <a:graphicFrameLocks noGrp="1"/>
          </p:cNvGraphicFramePr>
          <p:nvPr>
            <p:ph sz="half" idx="2"/>
          </p:nvPr>
        </p:nvGraphicFramePr>
        <p:xfrm>
          <a:off x="4953000" y="1243584"/>
          <a:ext cx="3789362" cy="5614416"/>
        </p:xfrm>
        <a:graphic>
          <a:graphicData uri="http://schemas.openxmlformats.org/drawingml/2006/table">
            <a:tbl>
              <a:tblPr/>
              <a:tblGrid>
                <a:gridCol w="1894681"/>
                <a:gridCol w="1894681"/>
              </a:tblGrid>
              <a:tr h="6925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Supraclavicular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67869" marR="678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1.Low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cervical,supraclavicular,sternal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notch</a:t>
                      </a:r>
                    </a:p>
                  </a:txBody>
                  <a:tcPr marL="67869" marR="6786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1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Superior Mediastinal</a:t>
                      </a:r>
                    </a:p>
                  </a:txBody>
                  <a:tcPr marL="67869" marR="678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(2R,2L)Upper Paratracheal  </a:t>
                      </a:r>
                    </a:p>
                  </a:txBody>
                  <a:tcPr marL="67869" marR="6786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25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67869" marR="678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(3a,3p)Pre vascular,Retrotracheal</a:t>
                      </a:r>
                    </a:p>
                  </a:txBody>
                  <a:tcPr marL="67869" marR="6786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1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67869" marR="678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(4R,4L)Lower paratracheal</a:t>
                      </a:r>
                    </a:p>
                  </a:txBody>
                  <a:tcPr marL="67869" marR="6786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1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Aortic</a:t>
                      </a:r>
                    </a:p>
                  </a:txBody>
                  <a:tcPr marL="67869" marR="678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(5,6)Subaortic,Paraaortic</a:t>
                      </a:r>
                    </a:p>
                  </a:txBody>
                  <a:tcPr marL="67869" marR="6786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872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Inferior Mediastinal</a:t>
                      </a:r>
                    </a:p>
                  </a:txBody>
                  <a:tcPr marL="67869" marR="678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7 Subcarinal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(8,9)Paraoesophageal,pulmonary ligament</a:t>
                      </a:r>
                    </a:p>
                  </a:txBody>
                  <a:tcPr marL="67869" marR="6786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872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N1 nodes</a:t>
                      </a:r>
                    </a:p>
                  </a:txBody>
                  <a:tcPr marL="67869" marR="678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(10,11,12,13,14)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Hilar,interlobar,lobar,segmental,subsegmental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67869" marR="6786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img4646f127a7bc3" descr="E:\DR SUNIL KUMAR\THORACIC IMAGING\Lymph Node Map_files\thmb_4c0bfe5feee0emediast-3-met-vcs.jpg">
            <a:hlinkClick r:id="rId2" tooltip="&quot;&quot;"/>
          </p:cNvPr>
          <p:cNvPicPr>
            <a:picLocks noGrp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98562" y="2081212"/>
            <a:ext cx="3524250" cy="3933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794125" cy="413385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z="2000" dirty="0"/>
          </a:p>
        </p:txBody>
      </p:sp>
      <p:sp>
        <p:nvSpPr>
          <p:cNvPr id="119815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4953000" y="1828800"/>
            <a:ext cx="396240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The lymph from right </a:t>
            </a:r>
            <a:r>
              <a:rPr lang="en-US" sz="2000" dirty="0" smtClean="0"/>
              <a:t>lung involves lower </a:t>
            </a:r>
            <a:r>
              <a:rPr lang="en-US" sz="2000" dirty="0" err="1" smtClean="0"/>
              <a:t>paratracheal</a:t>
            </a:r>
            <a:r>
              <a:rPr lang="en-US" sz="2000" dirty="0" smtClean="0"/>
              <a:t> nodes(iv) followed by </a:t>
            </a:r>
            <a:r>
              <a:rPr lang="en-US" sz="2000" dirty="0" err="1" smtClean="0"/>
              <a:t>subcarinal</a:t>
            </a:r>
            <a:r>
              <a:rPr lang="en-US" sz="2000" dirty="0" smtClean="0"/>
              <a:t> (vii)</a:t>
            </a:r>
            <a:endParaRPr lang="en-US" sz="2000" dirty="0" smtClean="0"/>
          </a:p>
          <a:p>
            <a:pPr>
              <a:lnSpc>
                <a:spcPct val="90000"/>
              </a:lnSpc>
              <a:buNone/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The lymph from left upper lobe </a:t>
            </a:r>
            <a:r>
              <a:rPr lang="en-US" sz="2000" dirty="0" smtClean="0"/>
              <a:t>involve </a:t>
            </a:r>
            <a:r>
              <a:rPr lang="en-US" sz="2000" dirty="0" err="1" smtClean="0"/>
              <a:t>subaortic</a:t>
            </a:r>
            <a:r>
              <a:rPr lang="en-US" sz="2000" dirty="0" smtClean="0"/>
              <a:t> nodes(v) </a:t>
            </a:r>
            <a:endParaRPr lang="en-US" sz="2000" dirty="0" smtClean="0"/>
          </a:p>
          <a:p>
            <a:pPr>
              <a:lnSpc>
                <a:spcPct val="90000"/>
              </a:lnSpc>
              <a:buNone/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The </a:t>
            </a:r>
            <a:r>
              <a:rPr lang="en-US" sz="2000" dirty="0" smtClean="0"/>
              <a:t>left lower lobe drains to </a:t>
            </a:r>
            <a:r>
              <a:rPr lang="en-US" sz="2000" dirty="0" err="1" smtClean="0"/>
              <a:t>subcarinal</a:t>
            </a:r>
            <a:r>
              <a:rPr lang="en-US" sz="2000" dirty="0" smtClean="0"/>
              <a:t> </a:t>
            </a:r>
            <a:r>
              <a:rPr lang="en-US" sz="2000" dirty="0" err="1" smtClean="0"/>
              <a:t>lymphnodes</a:t>
            </a:r>
            <a:r>
              <a:rPr lang="en-US" sz="2000" dirty="0" smtClean="0"/>
              <a:t>(vii)</a:t>
            </a:r>
            <a:endParaRPr lang="en-US" sz="2000" dirty="0"/>
          </a:p>
        </p:txBody>
      </p:sp>
      <p:pic>
        <p:nvPicPr>
          <p:cNvPr id="7" name="img465936805707a" descr="E:\DR SUNIL KUMAR\THORACIC IMAGING\Lymph Node Map_files\thmb_4c0cb38edd5574L.jpg">
            <a:hlinkClick r:id="rId2" tooltip="&quot;&quot;"/>
          </p:cNvPr>
          <p:cNvPicPr>
            <a:picLocks noGrp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14400" y="1981200"/>
            <a:ext cx="4000500" cy="44291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ECKS">
  <a:themeElements>
    <a:clrScheme name="CHECKS 1">
      <a:dk1>
        <a:srgbClr val="000000"/>
      </a:dk1>
      <a:lt1>
        <a:srgbClr val="FFFFFF"/>
      </a:lt1>
      <a:dk2>
        <a:srgbClr val="009999"/>
      </a:dk2>
      <a:lt2>
        <a:srgbClr val="FFCC00"/>
      </a:lt2>
      <a:accent1>
        <a:srgbClr val="FF6633"/>
      </a:accent1>
      <a:accent2>
        <a:srgbClr val="FF9933"/>
      </a:accent2>
      <a:accent3>
        <a:srgbClr val="AACACA"/>
      </a:accent3>
      <a:accent4>
        <a:srgbClr val="DADADA"/>
      </a:accent4>
      <a:accent5>
        <a:srgbClr val="FFB8AD"/>
      </a:accent5>
      <a:accent6>
        <a:srgbClr val="E78A2D"/>
      </a:accent6>
      <a:hlink>
        <a:srgbClr val="66FF33"/>
      </a:hlink>
      <a:folHlink>
        <a:srgbClr val="00FFFF"/>
      </a:folHlink>
    </a:clrScheme>
    <a:fontScheme name="CHECK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HECKS 1">
        <a:dk1>
          <a:srgbClr val="000000"/>
        </a:dk1>
        <a:lt1>
          <a:srgbClr val="FFFFFF"/>
        </a:lt1>
        <a:dk2>
          <a:srgbClr val="009999"/>
        </a:dk2>
        <a:lt2>
          <a:srgbClr val="FFCC00"/>
        </a:lt2>
        <a:accent1>
          <a:srgbClr val="FF6633"/>
        </a:accent1>
        <a:accent2>
          <a:srgbClr val="FF9933"/>
        </a:accent2>
        <a:accent3>
          <a:srgbClr val="AACACA"/>
        </a:accent3>
        <a:accent4>
          <a:srgbClr val="DADADA"/>
        </a:accent4>
        <a:accent5>
          <a:srgbClr val="FFB8AD"/>
        </a:accent5>
        <a:accent6>
          <a:srgbClr val="E78A2D"/>
        </a:accent6>
        <a:hlink>
          <a:srgbClr val="66FF33"/>
        </a:hlink>
        <a:folHlink>
          <a:srgbClr val="00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ECKS 2">
        <a:dk1>
          <a:srgbClr val="000000"/>
        </a:dk1>
        <a:lt1>
          <a:srgbClr val="FFFFFF"/>
        </a:lt1>
        <a:dk2>
          <a:srgbClr val="000000"/>
        </a:dk2>
        <a:lt2>
          <a:srgbClr val="74B8BF"/>
        </a:lt2>
        <a:accent1>
          <a:srgbClr val="FF33FF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ADFF"/>
        </a:accent5>
        <a:accent6>
          <a:srgbClr val="E78A2D"/>
        </a:accent6>
        <a:hlink>
          <a:srgbClr val="33CC33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ECKS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393939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333333"/>
        </a:accent6>
        <a:hlink>
          <a:srgbClr val="DDDDD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CHECKS</Template>
  <TotalTime>5251</TotalTime>
  <Words>2693</Words>
  <Application>Microsoft Office PowerPoint</Application>
  <PresentationFormat>On-screen Show (4:3)</PresentationFormat>
  <Paragraphs>705</Paragraphs>
  <Slides>77</Slides>
  <Notes>16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77</vt:i4>
      </vt:variant>
    </vt:vector>
  </HeadingPairs>
  <TitlesOfParts>
    <vt:vector size="80" baseType="lpstr">
      <vt:lpstr>CHECKS</vt:lpstr>
      <vt:lpstr>Image</vt:lpstr>
      <vt:lpstr>Worksheet</vt:lpstr>
      <vt:lpstr>Management of Carcinoma lung</vt:lpstr>
      <vt:lpstr>EPIDEMIOLOGY</vt:lpstr>
      <vt:lpstr>RISK FACTORS</vt:lpstr>
      <vt:lpstr>Risk factor cont…</vt:lpstr>
      <vt:lpstr>NATURAL HISTORY</vt:lpstr>
      <vt:lpstr>Natural hist cont…</vt:lpstr>
      <vt:lpstr>LYMPHATIC DRAINAGE</vt:lpstr>
      <vt:lpstr>LYMPHNODE STATION</vt:lpstr>
      <vt:lpstr>Slide 9</vt:lpstr>
      <vt:lpstr> WORLD HEALTH ORGANISATION CLASSIFICATION OF MALIGNANT LUNG CANCER</vt:lpstr>
      <vt:lpstr>PATHOLOGICAL CLASSIFICATION</vt:lpstr>
      <vt:lpstr>Classification (cont…) </vt:lpstr>
      <vt:lpstr>CLINICAL PRESENTATION</vt:lpstr>
      <vt:lpstr>Due to local tumor and intrathoracic spread </vt:lpstr>
      <vt:lpstr>Intrathoracic spread</vt:lpstr>
      <vt:lpstr>Intrathoracic spread</vt:lpstr>
      <vt:lpstr>Intrathoracic spread</vt:lpstr>
      <vt:lpstr>SYMPTOMS DUE TO METASTASIS</vt:lpstr>
      <vt:lpstr>NONSPECIFIC AND PARANEOPLASTIC SYNDROMES</vt:lpstr>
      <vt:lpstr>DIAGNOSTIC WORKUP</vt:lpstr>
      <vt:lpstr>Chest x-ray cont..</vt:lpstr>
      <vt:lpstr>Confirmatory workup </vt:lpstr>
      <vt:lpstr>Staging workup </vt:lpstr>
      <vt:lpstr>Slide 24</vt:lpstr>
      <vt:lpstr> FOR ASSESSING GENERAL CONDITION </vt:lpstr>
      <vt:lpstr>AJCC STAGING(2010)</vt:lpstr>
      <vt:lpstr>Slide 27</vt:lpstr>
      <vt:lpstr>Slide 28</vt:lpstr>
      <vt:lpstr>PROGNOSTIC FACTORS</vt:lpstr>
      <vt:lpstr>Slide 30</vt:lpstr>
      <vt:lpstr>Management of NSCLC</vt:lpstr>
      <vt:lpstr>Slide 32</vt:lpstr>
      <vt:lpstr>Surgery</vt:lpstr>
      <vt:lpstr>Surgery(cont…)</vt:lpstr>
      <vt:lpstr>Lymphnode dissection</vt:lpstr>
      <vt:lpstr>Results</vt:lpstr>
      <vt:lpstr>RADIOTHERAPY</vt:lpstr>
      <vt:lpstr>Role of pre op irradiation</vt:lpstr>
      <vt:lpstr>Role of Post op RT</vt:lpstr>
      <vt:lpstr>Post op RT(cont…)</vt:lpstr>
      <vt:lpstr>Definitive radiotherapy in NSCLC (early stage)</vt:lpstr>
      <vt:lpstr>RADIOTHERAPY TECHNIQUES</vt:lpstr>
      <vt:lpstr>Slide 43</vt:lpstr>
      <vt:lpstr>Results of Radiotherapy in early stage</vt:lpstr>
      <vt:lpstr>STEREOTACTIC BODY RADIATION THERAPY</vt:lpstr>
      <vt:lpstr>SBRT</vt:lpstr>
      <vt:lpstr>Slide 47</vt:lpstr>
      <vt:lpstr>Definitive RT In Advanced NSCLC(stage III)</vt:lpstr>
      <vt:lpstr>non small cell lung cancer newer radiation techniques</vt:lpstr>
      <vt:lpstr>3-D CRT &amp; IMRT IN LUNG CANCER </vt:lpstr>
      <vt:lpstr>3-D CRT &amp; IMRT IN LUNG CANCER TREATMENT PLANNING</vt:lpstr>
      <vt:lpstr>Radiotherapy planning</vt:lpstr>
      <vt:lpstr>RT-Planning – Defining the CTV</vt:lpstr>
      <vt:lpstr>PTV </vt:lpstr>
      <vt:lpstr>NON SMALL CELL LUNG CANCER RADICAL RADIATION </vt:lpstr>
      <vt:lpstr>IMAGE GUIDED RADIATION THERAPY</vt:lpstr>
      <vt:lpstr>Slide 57</vt:lpstr>
      <vt:lpstr>Slide 58</vt:lpstr>
      <vt:lpstr>Slide 59</vt:lpstr>
      <vt:lpstr>Slide 60</vt:lpstr>
      <vt:lpstr>Chemotherapy  (NCCN Guidelines 2010)</vt:lpstr>
      <vt:lpstr>Slide 62</vt:lpstr>
      <vt:lpstr>Slide 63</vt:lpstr>
      <vt:lpstr>Staging of SCLC</vt:lpstr>
      <vt:lpstr>Staging of SCLC</vt:lpstr>
      <vt:lpstr>Management of SCLC</vt:lpstr>
      <vt:lpstr>Combined Chemotherapy and Radiation therapy</vt:lpstr>
      <vt:lpstr>Role of Radiotherapy</vt:lpstr>
      <vt:lpstr>Role of chemo radiotherapy</vt:lpstr>
      <vt:lpstr>Concurrent Chemoradiation</vt:lpstr>
      <vt:lpstr>Sequential vs Concurrent chemoradiotherapy</vt:lpstr>
      <vt:lpstr>Timing of Chemo Radiotherapy </vt:lpstr>
      <vt:lpstr>Altered fractionation  </vt:lpstr>
      <vt:lpstr>Prophylactic cranial irradiation</vt:lpstr>
      <vt:lpstr>CONCLUSION</vt:lpstr>
      <vt:lpstr>CONCLUSION</vt:lpstr>
      <vt:lpstr>Slide 77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DELL</cp:lastModifiedBy>
  <cp:revision>108</cp:revision>
  <dcterms:created xsi:type="dcterms:W3CDTF">2011-04-03T09:42:32Z</dcterms:created>
  <dcterms:modified xsi:type="dcterms:W3CDTF">2011-09-29T04:32:23Z</dcterms:modified>
</cp:coreProperties>
</file>