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320" r:id="rId12"/>
    <p:sldId id="267" r:id="rId13"/>
    <p:sldId id="268" r:id="rId14"/>
    <p:sldId id="269" r:id="rId15"/>
    <p:sldId id="271" r:id="rId16"/>
    <p:sldId id="272" r:id="rId17"/>
    <p:sldId id="273" r:id="rId18"/>
    <p:sldId id="274"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6" r:id="rId47"/>
    <p:sldId id="307" r:id="rId48"/>
    <p:sldId id="308" r:id="rId49"/>
    <p:sldId id="309" r:id="rId50"/>
    <p:sldId id="310" r:id="rId51"/>
    <p:sldId id="311" r:id="rId52"/>
    <p:sldId id="312" r:id="rId53"/>
    <p:sldId id="313" r:id="rId54"/>
    <p:sldId id="314" r:id="rId55"/>
    <p:sldId id="316" r:id="rId56"/>
    <p:sldId id="317" r:id="rId57"/>
    <p:sldId id="318" r:id="rId58"/>
    <p:sldId id="319"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21" autoAdjust="0"/>
    <p:restoredTop sz="94660"/>
  </p:normalViewPr>
  <p:slideViewPr>
    <p:cSldViewPr>
      <p:cViewPr varScale="1">
        <p:scale>
          <a:sx n="68" d="100"/>
          <a:sy n="68" d="100"/>
        </p:scale>
        <p:origin x="-1458"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9/23/2011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9/23/2011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9/23/2011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medicine.medscape.com/article/1085290-overview" TargetMode="External"/><Relationship Id="rId2" Type="http://schemas.openxmlformats.org/officeDocument/2006/relationships/hyperlink" Target="http://emedicine.medscape.com/article/331715-overview" TargetMode="External"/><Relationship Id="rId1" Type="http://schemas.openxmlformats.org/officeDocument/2006/relationships/slideLayout" Target="../slideLayouts/slideLayout2.xml"/><Relationship Id="rId5" Type="http://schemas.openxmlformats.org/officeDocument/2006/relationships/hyperlink" Target="http://emedicine.medscape.com/article/1160167-overview" TargetMode="External"/><Relationship Id="rId4" Type="http://schemas.openxmlformats.org/officeDocument/2006/relationships/hyperlink" Target="http://emedicine.medscape.com/article/301914-overview"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emedicine.medscape.com/article/299054-overview" TargetMode="External"/><Relationship Id="rId13" Type="http://schemas.openxmlformats.org/officeDocument/2006/relationships/hyperlink" Target="http://emedicine.medscape.com/article/224123-overview" TargetMode="External"/><Relationship Id="rId18" Type="http://schemas.openxmlformats.org/officeDocument/2006/relationships/hyperlink" Target="http://emedicine.medscape.com/article/332622-overview" TargetMode="External"/><Relationship Id="rId3" Type="http://schemas.openxmlformats.org/officeDocument/2006/relationships/hyperlink" Target="http://emedicine.medscape.com/article/296052-overview" TargetMode="External"/><Relationship Id="rId7" Type="http://schemas.openxmlformats.org/officeDocument/2006/relationships/hyperlink" Target="http://emedicine.medscape.com/article/297976-overview" TargetMode="External"/><Relationship Id="rId12" Type="http://schemas.openxmlformats.org/officeDocument/2006/relationships/hyperlink" Target="http://emedicine.medscape.com/article/280104-overview" TargetMode="External"/><Relationship Id="rId17" Type="http://schemas.openxmlformats.org/officeDocument/2006/relationships/hyperlink" Target="http://emedicine.medscape.com/article/230802-overview" TargetMode="External"/><Relationship Id="rId2" Type="http://schemas.openxmlformats.org/officeDocument/2006/relationships/hyperlink" Target="http://emedicine.medscape.com/article/459927-overview" TargetMode="External"/><Relationship Id="rId16" Type="http://schemas.openxmlformats.org/officeDocument/2006/relationships/hyperlink" Target="http://emedicine.medscape.com/article/301914-overview" TargetMode="External"/><Relationship Id="rId1" Type="http://schemas.openxmlformats.org/officeDocument/2006/relationships/slideLayout" Target="../slideLayouts/slideLayout2.xml"/><Relationship Id="rId6" Type="http://schemas.openxmlformats.org/officeDocument/2006/relationships/hyperlink" Target="http://emedicine.medscape.com/article/426400-overview" TargetMode="External"/><Relationship Id="rId11" Type="http://schemas.openxmlformats.org/officeDocument/2006/relationships/hyperlink" Target="http://emedicine.medscape.com/article/279960-overview" TargetMode="External"/><Relationship Id="rId5" Type="http://schemas.openxmlformats.org/officeDocument/2006/relationships/hyperlink" Target="http://emedicine.medscape.com/article/296870-overview" TargetMode="External"/><Relationship Id="rId15" Type="http://schemas.openxmlformats.org/officeDocument/2006/relationships/hyperlink" Target="http://emedicine.medscape.com/article/331715-overview" TargetMode="External"/><Relationship Id="rId10" Type="http://schemas.openxmlformats.org/officeDocument/2006/relationships/hyperlink" Target="http://emedicine.medscape.com/article/299425-overview" TargetMode="External"/><Relationship Id="rId4" Type="http://schemas.openxmlformats.org/officeDocument/2006/relationships/hyperlink" Target="http://emedicine.medscape.com/article/296468-overview" TargetMode="External"/><Relationship Id="rId9" Type="http://schemas.openxmlformats.org/officeDocument/2006/relationships/hyperlink" Target="http://emedicine.medscape.com/article/178648-overview" TargetMode="External"/><Relationship Id="rId14" Type="http://schemas.openxmlformats.org/officeDocument/2006/relationships/hyperlink" Target="http://emedicine.medscape.com/article/359881-overview"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javascript:refimgshow(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medicine.medscape.com/article/299959-overview" TargetMode="External"/><Relationship Id="rId2" Type="http://schemas.openxmlformats.org/officeDocument/2006/relationships/hyperlink" Target="http://emedicine.medscape.com/article/296468-overview"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javascript:refimgshow(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javascript:refimgshow(17)"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javascript:refimgshow(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javascript:refimgshow(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javascript:refimgshow(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javascript:refimgshow(13)"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emedicine.medscape.com/article/964866-overview" TargetMode="External"/><Relationship Id="rId2" Type="http://schemas.openxmlformats.org/officeDocument/2006/relationships/hyperlink" Target="http://emedicine.medscape.com/article/215702-overview"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javascript:refimgshow(19)"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medicine.medscape.com/article/280104-overview"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medicine.medscape.com/article/1254012-overview" TargetMode="External"/><Relationship Id="rId2" Type="http://schemas.openxmlformats.org/officeDocument/2006/relationships/hyperlink" Target="http://progps1.emedicine.com/gps/displaytopic.gps?view=plain&amp;docid=30453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medicine.medscape.com/article/962867-overview" TargetMode="External"/><Relationship Id="rId2" Type="http://schemas.openxmlformats.org/officeDocument/2006/relationships/hyperlink" Target="http://emedicine.medscape.com/article/958026-overview" TargetMode="External"/><Relationship Id="rId1" Type="http://schemas.openxmlformats.org/officeDocument/2006/relationships/slideLayout" Target="../slideLayouts/slideLayout2.xml"/><Relationship Id="rId5" Type="http://schemas.openxmlformats.org/officeDocument/2006/relationships/hyperlink" Target="http://emedicine.medscape.com/article/230802-overview" TargetMode="External"/><Relationship Id="rId4" Type="http://schemas.openxmlformats.org/officeDocument/2006/relationships/hyperlink" Target="http://emedicine.medscape.com/article/296870-over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390650"/>
          </a:xfrm>
        </p:spPr>
        <p:txBody>
          <a:bodyPr/>
          <a:lstStyle/>
          <a:p>
            <a:endParaRPr lang="en-US" dirty="0"/>
          </a:p>
        </p:txBody>
      </p:sp>
      <p:sp>
        <p:nvSpPr>
          <p:cNvPr id="3" name="Subtitle 2"/>
          <p:cNvSpPr>
            <a:spLocks noGrp="1"/>
          </p:cNvSpPr>
          <p:nvPr>
            <p:ph type="subTitle" idx="1"/>
          </p:nvPr>
        </p:nvSpPr>
        <p:spPr>
          <a:xfrm>
            <a:off x="-228600" y="1371600"/>
            <a:ext cx="9372600" cy="5867400"/>
          </a:xfrm>
          <a:ln>
            <a:solidFill>
              <a:schemeClr val="accent1"/>
            </a:solidFill>
          </a:ln>
        </p:spPr>
        <p:txBody>
          <a:bodyPr>
            <a:normAutofit/>
          </a:bodyPr>
          <a:lstStyle/>
          <a:p>
            <a:pPr algn="ctr"/>
            <a:r>
              <a:rPr lang="en-US" b="1" dirty="0" smtClean="0"/>
              <a:t>Solitary Pulmonary Nodule  </a:t>
            </a:r>
            <a:r>
              <a:rPr lang="en-US" b="1" dirty="0" smtClean="0"/>
              <a:t> </a:t>
            </a:r>
            <a:r>
              <a:rPr lang="en-US" b="1" dirty="0" smtClean="0"/>
              <a:t>                         </a:t>
            </a:r>
          </a:p>
          <a:p>
            <a:pPr algn="ctr"/>
            <a:endParaRPr lang="en-US" sz="8800" b="1" dirty="0" smtClean="0">
              <a:solidFill>
                <a:srgbClr val="FFFF00"/>
              </a:solidFill>
            </a:endParaRPr>
          </a:p>
          <a:p>
            <a:pPr algn="ctr"/>
            <a:endParaRPr lang="en-US" sz="8800" b="1" dirty="0" smtClean="0">
              <a:solidFill>
                <a:srgbClr val="FFFF00"/>
              </a:solidFill>
            </a:endParaRPr>
          </a:p>
          <a:p>
            <a:pPr algn="ctr"/>
            <a:r>
              <a:rPr lang="en-US" sz="4000" b="1" dirty="0" smtClean="0">
                <a:solidFill>
                  <a:srgbClr val="FFFF00"/>
                </a:solidFill>
              </a:rPr>
              <a:t>Dr</a:t>
            </a:r>
            <a:r>
              <a:rPr lang="en-US" sz="8800" b="1" dirty="0" smtClean="0">
                <a:solidFill>
                  <a:srgbClr val="FFFF00"/>
                </a:solidFill>
              </a:rPr>
              <a:t> </a:t>
            </a:r>
            <a:r>
              <a:rPr lang="en-US" sz="4000" b="1" dirty="0" smtClean="0">
                <a:solidFill>
                  <a:srgbClr val="FFFF00"/>
                </a:solidFill>
              </a:rPr>
              <a:t>Motwakil</a:t>
            </a:r>
            <a:r>
              <a:rPr lang="en-US" sz="8800" b="1" dirty="0" smtClean="0">
                <a:solidFill>
                  <a:srgbClr val="FFFF00"/>
                </a:solidFill>
              </a:rPr>
              <a:t> </a:t>
            </a:r>
            <a:r>
              <a:rPr lang="en-US" sz="4000" b="1" dirty="0" smtClean="0">
                <a:solidFill>
                  <a:srgbClr val="FFFF00"/>
                </a:solidFill>
              </a:rPr>
              <a:t>Imam</a:t>
            </a:r>
            <a:endParaRPr lang="en-US" sz="8800" b="1" dirty="0" smtClean="0">
              <a:solidFill>
                <a:srgbClr val="FFFF00"/>
              </a:solidFill>
            </a:endParaRPr>
          </a:p>
          <a:p>
            <a:pPr algn="ctr"/>
            <a:r>
              <a:rPr lang="en-US" sz="4000" b="1" dirty="0" smtClean="0">
                <a:solidFill>
                  <a:srgbClr val="FFFF00"/>
                </a:solidFill>
              </a:rPr>
              <a:t>Sudan</a:t>
            </a:r>
            <a:endParaRPr lang="en-US" sz="8800" b="1" dirty="0">
              <a:solidFill>
                <a:srgbClr val="FFFF00"/>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Causes</a:t>
            </a:r>
          </a:p>
          <a:p>
            <a:r>
              <a:rPr lang="en-US" dirty="0" smtClean="0"/>
              <a:t>Bearing in mind that the major distinction that must be made is between </a:t>
            </a:r>
            <a:r>
              <a:rPr lang="en-US" dirty="0" err="1" smtClean="0"/>
              <a:t>neoplastic</a:t>
            </a:r>
            <a:r>
              <a:rPr lang="en-US" dirty="0" smtClean="0"/>
              <a:t> and inflammatory lesions, solitary pulmonary nodules may have the following causes:</a:t>
            </a:r>
          </a:p>
          <a:p>
            <a:pPr lvl="0"/>
            <a:r>
              <a:rPr lang="en-US" dirty="0" err="1" smtClean="0"/>
              <a:t>Neoplastic</a:t>
            </a:r>
            <a:r>
              <a:rPr lang="en-US" dirty="0" smtClean="0"/>
              <a:t> (malignant or benign) </a:t>
            </a:r>
          </a:p>
          <a:p>
            <a:pPr lvl="1"/>
            <a:r>
              <a:rPr lang="en-US" dirty="0" smtClean="0"/>
              <a:t>Bronchogenic carcinoma </a:t>
            </a:r>
          </a:p>
          <a:p>
            <a:pPr lvl="2"/>
            <a:r>
              <a:rPr lang="en-US" dirty="0" err="1" smtClean="0"/>
              <a:t>Adenocarcinoma</a:t>
            </a:r>
            <a:r>
              <a:rPr lang="en-US" dirty="0" smtClean="0"/>
              <a:t> (including bronchoalveolar carcinoma)</a:t>
            </a:r>
          </a:p>
          <a:p>
            <a:pPr lvl="2"/>
            <a:r>
              <a:rPr lang="en-US" dirty="0" err="1" smtClean="0"/>
              <a:t>Squamous</a:t>
            </a:r>
            <a:r>
              <a:rPr lang="en-US" dirty="0" smtClean="0"/>
              <a:t> cell carcinoma</a:t>
            </a:r>
          </a:p>
          <a:p>
            <a:pPr lvl="2"/>
            <a:r>
              <a:rPr lang="en-US" dirty="0" smtClean="0"/>
              <a:t>Large cell lung carcinoma</a:t>
            </a:r>
          </a:p>
          <a:p>
            <a:pPr lvl="2"/>
            <a:r>
              <a:rPr lang="en-US" dirty="0" smtClean="0"/>
              <a:t>Small cell lung cancer</a:t>
            </a:r>
          </a:p>
          <a:p>
            <a:pPr lvl="1"/>
            <a:r>
              <a:rPr lang="en-US" dirty="0" smtClean="0"/>
              <a:t>Metastasis</a:t>
            </a:r>
          </a:p>
          <a:p>
            <a:pPr lvl="1"/>
            <a:r>
              <a:rPr lang="en-US" dirty="0" smtClean="0"/>
              <a:t>Lymphoma</a:t>
            </a:r>
          </a:p>
          <a:p>
            <a:pPr lvl="1"/>
            <a:r>
              <a:rPr lang="en-US" dirty="0" smtClean="0"/>
              <a:t>Carcinoid</a:t>
            </a:r>
          </a:p>
          <a:p>
            <a:pPr lvl="1"/>
            <a:r>
              <a:rPr lang="en-US" dirty="0" smtClean="0"/>
              <a:t>Hamartoma</a:t>
            </a:r>
          </a:p>
          <a:p>
            <a:pPr lvl="1"/>
            <a:r>
              <a:rPr lang="en-US" dirty="0" smtClean="0"/>
              <a:t>Connective-tissue and neural tumors - </a:t>
            </a:r>
            <a:r>
              <a:rPr lang="en-US" dirty="0" err="1" smtClean="0"/>
              <a:t>Fibroma</a:t>
            </a:r>
            <a:r>
              <a:rPr lang="en-US" dirty="0" smtClean="0"/>
              <a:t>, </a:t>
            </a:r>
            <a:r>
              <a:rPr lang="en-US" dirty="0" err="1" smtClean="0"/>
              <a:t>neurofibroma</a:t>
            </a:r>
            <a:r>
              <a:rPr lang="en-US" dirty="0" smtClean="0"/>
              <a:t>, </a:t>
            </a:r>
            <a:r>
              <a:rPr lang="en-US" dirty="0" err="1" smtClean="0"/>
              <a:t>blastoma</a:t>
            </a:r>
            <a:r>
              <a:rPr lang="en-US" dirty="0" smtClean="0"/>
              <a:t>, sarcoma</a:t>
            </a: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r>
              <a:rPr lang="en-US" dirty="0" smtClean="0"/>
              <a:t>Inflammatory (infectious) </a:t>
            </a:r>
          </a:p>
          <a:p>
            <a:pPr lvl="1"/>
            <a:r>
              <a:rPr lang="en-US" dirty="0" smtClean="0"/>
              <a:t>Granuloma - TB, histoplasmosis, coccidioidomycosis, blastomycosis, </a:t>
            </a:r>
            <a:r>
              <a:rPr lang="en-US" dirty="0" err="1" smtClean="0"/>
              <a:t>cryptococcosis</a:t>
            </a:r>
            <a:r>
              <a:rPr lang="en-US" dirty="0" smtClean="0"/>
              <a:t>, </a:t>
            </a:r>
            <a:r>
              <a:rPr lang="en-US" dirty="0" err="1" smtClean="0"/>
              <a:t>nocardiosis</a:t>
            </a:r>
            <a:endParaRPr lang="en-US" dirty="0" smtClean="0"/>
          </a:p>
          <a:p>
            <a:pPr lvl="1"/>
            <a:r>
              <a:rPr lang="en-US" dirty="0" smtClean="0"/>
              <a:t>Lung abscess</a:t>
            </a:r>
          </a:p>
          <a:p>
            <a:pPr lvl="1"/>
            <a:r>
              <a:rPr lang="en-US" dirty="0" smtClean="0"/>
              <a:t>Round pneumonia</a:t>
            </a:r>
          </a:p>
          <a:p>
            <a:pPr lvl="1"/>
            <a:r>
              <a:rPr lang="en-US" dirty="0" err="1" smtClean="0"/>
              <a:t>Hydatid</a:t>
            </a:r>
            <a:r>
              <a:rPr lang="en-US" dirty="0" smtClean="0"/>
              <a:t> cyst</a:t>
            </a:r>
          </a:p>
          <a:p>
            <a:pPr lvl="0"/>
            <a:r>
              <a:rPr lang="en-US" dirty="0" smtClean="0"/>
              <a:t>Inflammatory (noninfectious) </a:t>
            </a:r>
          </a:p>
          <a:p>
            <a:pPr lvl="1"/>
            <a:r>
              <a:rPr lang="en-US" dirty="0" smtClean="0">
                <a:hlinkClick r:id="rId2"/>
              </a:rPr>
              <a:t>Rheumatoid arthritis</a:t>
            </a:r>
            <a:endParaRPr lang="en-US" dirty="0" smtClean="0"/>
          </a:p>
          <a:p>
            <a:pPr lvl="1"/>
            <a:r>
              <a:rPr lang="en-US" dirty="0" smtClean="0">
                <a:hlinkClick r:id="rId3"/>
              </a:rPr>
              <a:t>Wegener </a:t>
            </a:r>
            <a:r>
              <a:rPr lang="en-US" dirty="0" err="1" smtClean="0">
                <a:hlinkClick r:id="rId3"/>
              </a:rPr>
              <a:t>granulomatosis</a:t>
            </a:r>
            <a:endParaRPr lang="en-US" dirty="0" smtClean="0"/>
          </a:p>
          <a:p>
            <a:pPr lvl="1"/>
            <a:r>
              <a:rPr lang="en-US" dirty="0" err="1" smtClean="0">
                <a:hlinkClick r:id="rId4"/>
              </a:rPr>
              <a:t>Sarcoidosis</a:t>
            </a:r>
            <a:endParaRPr lang="en-US" dirty="0" smtClean="0"/>
          </a:p>
          <a:p>
            <a:pPr lvl="1"/>
            <a:r>
              <a:rPr lang="en-US" dirty="0" smtClean="0"/>
              <a:t>Lipoid pneumonia</a:t>
            </a:r>
          </a:p>
          <a:p>
            <a:pPr lvl="0"/>
            <a:r>
              <a:rPr lang="en-US" dirty="0" smtClean="0"/>
              <a:t>Congenital </a:t>
            </a:r>
          </a:p>
          <a:p>
            <a:pPr lvl="1"/>
            <a:r>
              <a:rPr lang="en-US" dirty="0" err="1" smtClean="0">
                <a:hlinkClick r:id="rId5"/>
              </a:rPr>
              <a:t>Arteriovenous</a:t>
            </a:r>
            <a:r>
              <a:rPr lang="en-US" dirty="0" smtClean="0">
                <a:hlinkClick r:id="rId5"/>
              </a:rPr>
              <a:t> malformation</a:t>
            </a:r>
            <a:endParaRPr lang="en-US" dirty="0" smtClean="0"/>
          </a:p>
          <a:p>
            <a:pPr lvl="1"/>
            <a:r>
              <a:rPr lang="en-US" dirty="0" smtClean="0"/>
              <a:t>Sequestration</a:t>
            </a:r>
          </a:p>
          <a:p>
            <a:pPr lvl="1"/>
            <a:r>
              <a:rPr lang="en-US" dirty="0" smtClean="0"/>
              <a:t>Bronchogenic cyst</a:t>
            </a:r>
          </a:p>
          <a:p>
            <a:pPr lvl="0"/>
            <a:r>
              <a:rPr lang="en-US" dirty="0" smtClean="0"/>
              <a:t>Miscellaneous </a:t>
            </a:r>
          </a:p>
          <a:p>
            <a:pPr lvl="1"/>
            <a:r>
              <a:rPr lang="en-US" dirty="0" smtClean="0"/>
              <a:t>Pulmonary infarct</a:t>
            </a:r>
          </a:p>
          <a:p>
            <a:pPr lvl="1"/>
            <a:r>
              <a:rPr lang="en-US" dirty="0" smtClean="0"/>
              <a:t>Round atelectasis</a:t>
            </a:r>
          </a:p>
          <a:p>
            <a:pPr lvl="1"/>
            <a:r>
              <a:rPr lang="en-US" dirty="0" err="1" smtClean="0"/>
              <a:t>Mucoid</a:t>
            </a:r>
            <a:r>
              <a:rPr lang="en-US" dirty="0" smtClean="0"/>
              <a:t> impaction</a:t>
            </a:r>
          </a:p>
          <a:p>
            <a:r>
              <a:rPr lang="en-US" dirty="0" smtClean="0"/>
              <a:t>Progressive massive fibrosis</a:t>
            </a:r>
          </a:p>
          <a:p>
            <a:endParaRPr lang="en-US" dirty="0"/>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Solitary Pulmonary Nodule Differential Diagnoses</a:t>
            </a:r>
          </a:p>
          <a:p>
            <a:endParaRPr lang="en-US"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smtClean="0"/>
              <a:t>Differentials</a:t>
            </a:r>
          </a:p>
          <a:p>
            <a:pPr lvl="0"/>
            <a:r>
              <a:rPr lang="en-US" dirty="0" err="1" smtClean="0">
                <a:hlinkClick r:id="rId2"/>
              </a:rPr>
              <a:t>Arteriovenous</a:t>
            </a:r>
            <a:r>
              <a:rPr lang="en-US" dirty="0" smtClean="0">
                <a:hlinkClick r:id="rId2"/>
              </a:rPr>
              <a:t> Malformations</a:t>
            </a:r>
            <a:endParaRPr lang="en-US" dirty="0" smtClean="0"/>
          </a:p>
          <a:p>
            <a:pPr lvl="0"/>
            <a:r>
              <a:rPr lang="en-US" dirty="0" err="1" smtClean="0">
                <a:hlinkClick r:id="rId3"/>
              </a:rPr>
              <a:t>Aspergillosis</a:t>
            </a:r>
            <a:endParaRPr lang="en-US" dirty="0" smtClean="0"/>
          </a:p>
          <a:p>
            <a:pPr lvl="0"/>
            <a:r>
              <a:rPr lang="en-US" dirty="0" smtClean="0">
                <a:hlinkClick r:id="rId4"/>
              </a:rPr>
              <a:t>Atelectasis</a:t>
            </a:r>
            <a:endParaRPr lang="en-US" dirty="0" smtClean="0"/>
          </a:p>
          <a:p>
            <a:pPr lvl="0"/>
            <a:r>
              <a:rPr lang="en-US" dirty="0" smtClean="0">
                <a:hlinkClick r:id="rId5"/>
              </a:rPr>
              <a:t>Blastomycosis</a:t>
            </a:r>
            <a:endParaRPr lang="en-US" dirty="0" smtClean="0"/>
          </a:p>
          <a:p>
            <a:pPr lvl="0"/>
            <a:r>
              <a:rPr lang="en-US" dirty="0" smtClean="0">
                <a:hlinkClick r:id="rId6"/>
              </a:rPr>
              <a:t>Carcinoid Lung Tumors</a:t>
            </a:r>
            <a:endParaRPr lang="en-US" dirty="0" smtClean="0"/>
          </a:p>
          <a:p>
            <a:pPr lvl="0"/>
            <a:r>
              <a:rPr lang="en-US" dirty="0" smtClean="0">
                <a:hlinkClick r:id="rId7"/>
              </a:rPr>
              <a:t>Coccidioidomycosis (</a:t>
            </a:r>
            <a:r>
              <a:rPr lang="en-US" dirty="0" err="1" smtClean="0">
                <a:hlinkClick r:id="rId7"/>
              </a:rPr>
              <a:t>Pulmonology</a:t>
            </a:r>
            <a:r>
              <a:rPr lang="en-US" dirty="0" smtClean="0">
                <a:hlinkClick r:id="rId7"/>
              </a:rPr>
              <a:t>)</a:t>
            </a:r>
            <a:endParaRPr lang="en-US" dirty="0" smtClean="0"/>
          </a:p>
          <a:p>
            <a:pPr lvl="0"/>
            <a:r>
              <a:rPr lang="en-US" dirty="0" smtClean="0">
                <a:hlinkClick r:id="rId8"/>
              </a:rPr>
              <a:t>Histoplasmosis</a:t>
            </a:r>
            <a:endParaRPr lang="en-US" dirty="0" smtClean="0"/>
          </a:p>
          <a:p>
            <a:pPr lvl="0"/>
            <a:r>
              <a:rPr lang="en-US" dirty="0" err="1" smtClean="0">
                <a:hlinkClick r:id="rId9"/>
              </a:rPr>
              <a:t>Hydatid</a:t>
            </a:r>
            <a:r>
              <a:rPr lang="en-US" dirty="0" smtClean="0">
                <a:hlinkClick r:id="rId9"/>
              </a:rPr>
              <a:t> Cysts</a:t>
            </a:r>
            <a:endParaRPr lang="en-US" dirty="0" smtClean="0"/>
          </a:p>
          <a:p>
            <a:pPr lvl="0"/>
            <a:r>
              <a:rPr lang="en-US" dirty="0" smtClean="0">
                <a:hlinkClick r:id="rId10"/>
              </a:rPr>
              <a:t>Lung Abscess</a:t>
            </a:r>
            <a:endParaRPr lang="en-US" dirty="0" smtClean="0"/>
          </a:p>
          <a:p>
            <a:pPr lvl="0"/>
            <a:r>
              <a:rPr lang="en-US" dirty="0" smtClean="0">
                <a:hlinkClick r:id="rId11"/>
              </a:rPr>
              <a:t>Lung Cancer, Non-Small Cell</a:t>
            </a:r>
            <a:endParaRPr lang="en-US" dirty="0" smtClean="0"/>
          </a:p>
          <a:p>
            <a:pPr lvl="0"/>
            <a:r>
              <a:rPr lang="en-US" dirty="0" smtClean="0">
                <a:hlinkClick r:id="rId12"/>
              </a:rPr>
              <a:t>Lung Cancer, Oat Cell (Small Cell)</a:t>
            </a:r>
            <a:endParaRPr lang="en-US" dirty="0" smtClean="0"/>
          </a:p>
          <a:p>
            <a:pPr lvl="0"/>
            <a:r>
              <a:rPr lang="en-US" dirty="0" err="1" smtClean="0">
                <a:hlinkClick r:id="rId13"/>
              </a:rPr>
              <a:t>Nocardiosis</a:t>
            </a:r>
            <a:endParaRPr lang="en-US" dirty="0" smtClean="0"/>
          </a:p>
          <a:p>
            <a:pPr lvl="0"/>
            <a:r>
              <a:rPr lang="en-US" dirty="0" err="1" smtClean="0">
                <a:hlinkClick r:id="rId14"/>
              </a:rPr>
              <a:t>Pancoast</a:t>
            </a:r>
            <a:r>
              <a:rPr lang="en-US" dirty="0" smtClean="0">
                <a:hlinkClick r:id="rId14"/>
              </a:rPr>
              <a:t> Tumor</a:t>
            </a:r>
            <a:endParaRPr lang="en-US" dirty="0" smtClean="0"/>
          </a:p>
          <a:p>
            <a:pPr lvl="0"/>
            <a:r>
              <a:rPr lang="en-US" dirty="0" smtClean="0">
                <a:hlinkClick r:id="rId15"/>
              </a:rPr>
              <a:t>Rheumatoid Arthritis</a:t>
            </a:r>
            <a:endParaRPr lang="en-US" dirty="0" smtClean="0"/>
          </a:p>
          <a:p>
            <a:pPr lvl="0"/>
            <a:r>
              <a:rPr lang="en-US" dirty="0" err="1" smtClean="0">
                <a:hlinkClick r:id="rId16"/>
              </a:rPr>
              <a:t>Sarcoidosis</a:t>
            </a:r>
            <a:endParaRPr lang="en-US" dirty="0" smtClean="0"/>
          </a:p>
          <a:p>
            <a:pPr lvl="0"/>
            <a:r>
              <a:rPr lang="en-US" dirty="0" smtClean="0">
                <a:hlinkClick r:id="rId17"/>
              </a:rPr>
              <a:t>Tuberculosis</a:t>
            </a:r>
            <a:endParaRPr lang="en-US" dirty="0" smtClean="0"/>
          </a:p>
          <a:p>
            <a:pPr lvl="0"/>
            <a:r>
              <a:rPr lang="en-US" dirty="0" smtClean="0">
                <a:hlinkClick r:id="rId18"/>
              </a:rPr>
              <a:t>Wegener </a:t>
            </a:r>
            <a:r>
              <a:rPr lang="en-US" dirty="0" err="1" smtClean="0">
                <a:hlinkClick r:id="rId18"/>
              </a:rPr>
              <a:t>Granulomatosis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Solitary Pulmonary Nodule Workup</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Laboratory Studies</a:t>
            </a:r>
            <a:endParaRPr lang="en-US" dirty="0" smtClean="0"/>
          </a:p>
          <a:p>
            <a:r>
              <a:rPr lang="en-US" dirty="0" smtClean="0"/>
              <a:t>Laboratory studies have a limited role in the workup of solitary pulmonary nodules (SPNs). </a:t>
            </a:r>
          </a:p>
          <a:p>
            <a:pPr lvl="0"/>
            <a:r>
              <a:rPr lang="en-US" dirty="0" smtClean="0"/>
              <a:t>Anemia or an elevated sedimentation rate may indicate an underlying </a:t>
            </a:r>
            <a:r>
              <a:rPr lang="en-US" dirty="0" err="1" smtClean="0"/>
              <a:t>neoplastic</a:t>
            </a:r>
            <a:r>
              <a:rPr lang="en-US" dirty="0" smtClean="0"/>
              <a:t> or infectious process.</a:t>
            </a:r>
          </a:p>
          <a:p>
            <a:pPr lvl="0"/>
            <a:r>
              <a:rPr lang="en-US" dirty="0" smtClean="0"/>
              <a:t>Elevated levels of liver enzymes, alkaline </a:t>
            </a:r>
            <a:r>
              <a:rPr lang="en-US" dirty="0" err="1" smtClean="0"/>
              <a:t>phosphatase</a:t>
            </a:r>
            <a:r>
              <a:rPr lang="en-US" dirty="0" smtClean="0"/>
              <a:t>, or serum calcium may indicate metastases from a solitary bronchogenic carcinoma or </a:t>
            </a:r>
            <a:r>
              <a:rPr lang="en-US" dirty="0" err="1" smtClean="0"/>
              <a:t>extrapulmonary</a:t>
            </a:r>
            <a:r>
              <a:rPr lang="en-US" dirty="0" smtClean="0"/>
              <a:t> malignancy. </a:t>
            </a:r>
          </a:p>
          <a:p>
            <a:pPr lvl="0"/>
            <a:r>
              <a:rPr lang="en-US" dirty="0" smtClean="0"/>
              <a:t>Patients who have histoplasmosis or coccidioidomycosis may have high levels of immunoglobulin G and immunoglobulin M antibodies specific to these fungi. </a:t>
            </a:r>
          </a:p>
          <a:p>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Imaging Studies</a:t>
            </a:r>
            <a:endParaRPr lang="en-US" dirty="0" smtClean="0"/>
          </a:p>
          <a:p>
            <a:r>
              <a:rPr lang="en-US" b="1" dirty="0" smtClean="0"/>
              <a:t>Chest radiography and computed tomography</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Chest radiographs can provide information regarding size, shape, </a:t>
            </a:r>
            <a:r>
              <a:rPr lang="en-US" dirty="0" err="1" smtClean="0"/>
              <a:t>cavitation</a:t>
            </a:r>
            <a:r>
              <a:rPr lang="en-US" dirty="0" smtClean="0"/>
              <a:t>, growth rate, and calcification pattern. All of these radiologic features can help determine whether the lesion is benign or malignant. However, none of these features is entirely specific for lung carcinoma.</a:t>
            </a:r>
            <a:endParaRPr lang="en-US"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CT scanning of Advantages include better resolution of nodules and detection of nodules as small as 3-4 mm. CT scan images also help better characterize the morphologic features of various lesions. Multiple nodules and regions that are difficult to assess on chest radiographs are better visualized on CT scan images</a:t>
            </a:r>
            <a:endParaRPr lang="en-US"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 left upper lobe nodule with central lucency and ">
            <a:hlinkClick r:id="rId2"/>
          </p:cNvPr>
          <p:cNvPicPr>
            <a:picLocks noGrp="1"/>
          </p:cNvPicPr>
          <p:nvPr>
            <p:ph idx="1"/>
          </p:nvPr>
        </p:nvPicPr>
        <p:blipFill>
          <a:blip r:embed="rId3"/>
          <a:srcRect/>
          <a:stretch>
            <a:fillRect/>
          </a:stretch>
        </p:blipFill>
        <p:spPr bwMode="auto">
          <a:xfrm>
            <a:off x="2286000" y="1447800"/>
            <a:ext cx="4343400" cy="44958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p:txBody>
          <a:bodyPr/>
          <a:lstStyle/>
          <a:p>
            <a:r>
              <a:rPr lang="en-US" b="1" dirty="0" smtClean="0"/>
              <a:t>Background</a:t>
            </a:r>
          </a:p>
          <a:p>
            <a:r>
              <a:rPr lang="en-US" dirty="0" smtClean="0"/>
              <a:t>A solitary pulmonary nodule is defined as a discrete, well-</a:t>
            </a:r>
            <a:r>
              <a:rPr lang="en-US" dirty="0" err="1" smtClean="0"/>
              <a:t>marginated</a:t>
            </a:r>
            <a:r>
              <a:rPr lang="en-US" dirty="0" smtClean="0"/>
              <a:t>, rounded opacity less than or equal to 3 cm in diameter that is completely surrounded by lung parenchyma, does not touch the </a:t>
            </a:r>
            <a:r>
              <a:rPr lang="en-US" dirty="0" err="1" smtClean="0"/>
              <a:t>hilum</a:t>
            </a:r>
            <a:r>
              <a:rPr lang="en-US" dirty="0" smtClean="0"/>
              <a:t> or </a:t>
            </a:r>
            <a:r>
              <a:rPr lang="en-US" dirty="0" err="1" smtClean="0"/>
              <a:t>mediastinum</a:t>
            </a:r>
            <a:r>
              <a:rPr lang="en-US" dirty="0" smtClean="0"/>
              <a:t>, and is without associated </a:t>
            </a:r>
            <a:r>
              <a:rPr lang="en-US" dirty="0" smtClean="0">
                <a:hlinkClick r:id="rId2"/>
              </a:rPr>
              <a:t>atelectasis</a:t>
            </a:r>
            <a:r>
              <a:rPr lang="en-US" dirty="0" smtClean="0"/>
              <a:t> or </a:t>
            </a:r>
            <a:r>
              <a:rPr lang="en-US" dirty="0" smtClean="0">
                <a:hlinkClick r:id="rId3"/>
              </a:rPr>
              <a:t>pleural effusion</a:t>
            </a:r>
            <a:endParaRPr lang="en-US"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Several radiologic characteristics, both on CT and radiography (although CT is superior), may help establish the diagnosis or suggest if a lesion is benign or malignant. These include (1) size, (2) growth rate, (3) presence of calcification, (4) border characteristics, (5) internal characteristics, and (6) location.</a:t>
            </a:r>
          </a:p>
          <a:p>
            <a:endParaRPr lang="en-US"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Size: Although a well-defined nodule of smaller size that is clearly visible on chest radiographs may be calcified and benign, small lesions may very well be early-stage bronchogenic carcinoma. A lesion greater than 4 cm in diameter is very likely a bronchogenic carcinoma, although exceptions include lung abscess, Wegener's </a:t>
            </a:r>
            <a:r>
              <a:rPr lang="en-US" dirty="0" err="1" smtClean="0"/>
              <a:t>granulomatosis</a:t>
            </a:r>
            <a:r>
              <a:rPr lang="en-US" dirty="0" smtClean="0"/>
              <a:t>, lymphoma, round pneumonia, rounded atelectasis, and </a:t>
            </a:r>
            <a:r>
              <a:rPr lang="en-US" dirty="0" err="1" smtClean="0"/>
              <a:t>hydatid</a:t>
            </a:r>
            <a:r>
              <a:rPr lang="en-US" dirty="0" smtClean="0"/>
              <a:t> cyst.</a:t>
            </a:r>
            <a:r>
              <a:rPr lang="en-US" baseline="30000" dirty="0" smtClean="0"/>
              <a:t>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Rate of growth: Serial chest radiographs facilitate estimation of the growth rate of a nodule. </a:t>
            </a:r>
          </a:p>
          <a:p>
            <a:endParaRPr lang="en-US"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pPr lvl="1"/>
            <a:r>
              <a:rPr lang="en-US" dirty="0" smtClean="0"/>
              <a:t>In general, doubling times of less than 1 month suggest infections; doubling times of more than 18 months suggest benign processes such as granuloma, hamartoma, bronchial carcinoid, and rounded atelectasis. If a nodule remains the same size for 2 years, it is very likely benign; however, further follow-up monitoring may be indicated. </a:t>
            </a:r>
            <a:endParaRPr lang="en-US" sz="2400" dirty="0" smtClean="0"/>
          </a:p>
          <a:p>
            <a:pPr lvl="1"/>
            <a:r>
              <a:rPr lang="en-US" dirty="0" smtClean="0"/>
              <a:t>In one restrospective series, a volume doubling time of &lt; 400 days at 3 month and 1 year followup was strongly predictive of malignancy.</a:t>
            </a:r>
            <a:endParaRPr lang="en-US" sz="2400" dirty="0" smtClean="0"/>
          </a:p>
          <a:p>
            <a:endParaRPr lang="en-US"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Calcification: Chest radiographs may demonstrate calcification, which often indicates that the lesion is benign. The 5 patterns of calcification usually observed in benign lesions are diffuse, central, laminar, concentric, and popcorn. A stippled or eccentric pattern is associated with malignancy.</a:t>
            </a:r>
            <a:endParaRPr lang="en-US"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lose-up view of a right lower lobe nodule demonst">
            <a:hlinkClick r:id="rId2"/>
          </p:cNvPr>
          <p:cNvPicPr>
            <a:picLocks noGrp="1"/>
          </p:cNvPicPr>
          <p:nvPr>
            <p:ph idx="1"/>
          </p:nvPr>
        </p:nvPicPr>
        <p:blipFill>
          <a:blip r:embed="rId3"/>
          <a:srcRect/>
          <a:stretch>
            <a:fillRect/>
          </a:stretch>
        </p:blipFill>
        <p:spPr bwMode="auto">
          <a:xfrm>
            <a:off x="1219200" y="381000"/>
            <a:ext cx="6674627" cy="6477000"/>
          </a:xfrm>
          <a:prstGeom prst="rect">
            <a:avLst/>
          </a:prstGeom>
          <a:noFill/>
          <a:ln w="9525">
            <a:noFill/>
            <a:miter lim="800000"/>
            <a:headEnd/>
            <a:tailEnd/>
          </a:ln>
        </p:spPr>
      </p:pic>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 &quot;popcorn&quot; calcification in the left lung nodule ">
            <a:hlinkClick r:id="rId2"/>
          </p:cNvPr>
          <p:cNvPicPr>
            <a:picLocks noGrp="1"/>
          </p:cNvPicPr>
          <p:nvPr>
            <p:ph idx="1"/>
          </p:nvPr>
        </p:nvPicPr>
        <p:blipFill>
          <a:blip r:embed="rId3"/>
          <a:srcRect/>
          <a:stretch>
            <a:fillRect/>
          </a:stretch>
        </p:blipFill>
        <p:spPr bwMode="auto">
          <a:xfrm>
            <a:off x="228600" y="1143000"/>
            <a:ext cx="7315200" cy="5715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Right upper lobe nodule shows peripheral calcifica">
            <a:hlinkClick r:id="rId2"/>
          </p:cNvPr>
          <p:cNvPicPr>
            <a:picLocks noGrp="1"/>
          </p:cNvPicPr>
          <p:nvPr>
            <p:ph idx="1"/>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Border characteristics </a:t>
            </a:r>
            <a:endParaRPr lang="en-US" sz="2800" dirty="0" smtClean="0"/>
          </a:p>
          <a:p>
            <a:pPr lvl="1"/>
            <a:r>
              <a:rPr lang="en-US" dirty="0" smtClean="0"/>
              <a:t>A very irregular edge or corona radiata  may indicate a bronchogenic carcinoma. </a:t>
            </a:r>
            <a:endParaRPr lang="en-US" sz="2400" dirty="0" smtClean="0"/>
          </a:p>
          <a:p>
            <a:pPr lvl="1"/>
            <a:r>
              <a:rPr lang="en-US" dirty="0" smtClean="0"/>
              <a:t>A well-defined, smooth, nonlobulated edge may indicate a benign lesion or metastasis, whereas lobulation and notching may indicate bronchogenic carcinoma. </a:t>
            </a:r>
            <a:endParaRPr lang="en-US" sz="2400" dirty="0" smtClean="0"/>
          </a:p>
          <a:p>
            <a:r>
              <a:rPr lang="en-US" dirty="0" smtClean="0"/>
              <a:t>Cavitation with a thin, smooth wall may indicate lung abscess or a benign lesion, whereas thick-walled cavitations imply an underlying malignant neoplasm. </a:t>
            </a:r>
            <a:endParaRPr lang="en-US" dirty="0"/>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eft upper lobe cavitating solitary nodule eventua">
            <a:hlinkClick r:id="rId2"/>
          </p:cNvPr>
          <p:cNvPicPr>
            <a:picLocks noGrp="1"/>
          </p:cNvPicPr>
          <p:nvPr>
            <p:ph idx="1"/>
          </p:nvPr>
        </p:nvPicPr>
        <p:blipFill>
          <a:blip r:embed="rId3"/>
          <a:srcRect/>
          <a:stretch>
            <a:fillRect/>
          </a:stretch>
        </p:blipFill>
        <p:spPr bwMode="auto">
          <a:xfrm>
            <a:off x="0" y="0"/>
            <a:ext cx="9144000" cy="7696200"/>
          </a:xfrm>
          <a:prstGeom prst="rect">
            <a:avLst/>
          </a:prstGeom>
          <a:noFill/>
          <a:ln w="9525">
            <a:noFill/>
            <a:miter lim="800000"/>
            <a:headEnd/>
            <a:tailEnd/>
          </a:ln>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US" dirty="0"/>
          </a:p>
        </p:txBody>
      </p:sp>
      <p:pic>
        <p:nvPicPr>
          <p:cNvPr id="4" name="Content Placeholder 3" descr="A 1.5-cm coin lesion in the left upper lobe in a p">
            <a:hlinkClick r:id="rId2"/>
          </p:cNvPr>
          <p:cNvPicPr>
            <a:picLocks noGrp="1"/>
          </p:cNvPicPr>
          <p:nvPr>
            <p:ph idx="1"/>
          </p:nvPr>
        </p:nvPicPr>
        <p:blipFill>
          <a:blip r:embed="rId3"/>
          <a:stretch>
            <a:fillRect/>
          </a:stretch>
        </p:blipFill>
        <p:spPr bwMode="auto">
          <a:xfrm>
            <a:off x="1998518" y="2401671"/>
            <a:ext cx="4156364" cy="3262745"/>
          </a:xfrm>
          <a:prstGeom prst="rect">
            <a:avLst/>
          </a:prstGeom>
          <a:noFill/>
          <a:ln w="9525">
            <a:noFill/>
            <a:miter lim="800000"/>
            <a:headEnd/>
            <a:tailEnd/>
          </a:ln>
        </p:spPr>
      </p:pic>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3" name="Rectangle 3"/>
          <p:cNvSpPr>
            <a:spLocks noChangeArrowheads="1"/>
          </p:cNvSpPr>
          <p:nvPr/>
        </p:nvSpPr>
        <p:spPr bwMode="auto">
          <a:xfrm>
            <a:off x="0" y="1495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 1.5-cm coin lesion in the left upper lobe in a patient with prior colonic carcinoma</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vitating right lower lobe nodule later confirmed">
            <a:hlinkClick r:id="rId2"/>
          </p:cNvPr>
          <p:cNvPicPr>
            <a:picLocks noGrp="1"/>
          </p:cNvPicPr>
          <p:nvPr>
            <p:ph idx="1"/>
          </p:nvPr>
        </p:nvPicPr>
        <p:blipFill>
          <a:blip r:embed="rId3"/>
          <a:srcRect/>
          <a:stretch>
            <a:fillRect/>
          </a:stretch>
        </p:blipFill>
        <p:spPr bwMode="auto">
          <a:xfrm>
            <a:off x="1524000" y="457200"/>
            <a:ext cx="6096000" cy="5638800"/>
          </a:xfrm>
          <a:prstGeom prst="rect">
            <a:avLst/>
          </a:prstGeom>
          <a:noFill/>
          <a:ln w="9525">
            <a:noFill/>
            <a:miter lim="800000"/>
            <a:headEnd/>
            <a:tailEnd/>
          </a:ln>
        </p:spPr>
      </p:pic>
    </p:spTree>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lvl="1"/>
            <a:r>
              <a:rPr lang="en-US" dirty="0" smtClean="0"/>
              <a:t>The CT halo sign (ie, ground-glass attenuation surrounding a nodule on CT scan image) most commonly indicates infection with an invasive </a:t>
            </a:r>
            <a:r>
              <a:rPr lang="en-US" i="1" dirty="0" smtClean="0"/>
              <a:t>Aspergillus</a:t>
            </a:r>
            <a:r>
              <a:rPr lang="en-US" dirty="0" smtClean="0"/>
              <a:t> species. Other less common possibilities include TB, </a:t>
            </a:r>
            <a:r>
              <a:rPr lang="en-US" dirty="0" smtClean="0">
                <a:hlinkClick r:id="rId2"/>
              </a:rPr>
              <a:t>cytomegalovirus infection</a:t>
            </a:r>
            <a:r>
              <a:rPr lang="en-US" dirty="0" smtClean="0"/>
              <a:t>, or </a:t>
            </a:r>
            <a:r>
              <a:rPr lang="en-US" dirty="0" smtClean="0">
                <a:hlinkClick r:id="rId3"/>
              </a:rPr>
              <a:t>herpes simplex infections</a:t>
            </a:r>
            <a:r>
              <a:rPr lang="en-US" dirty="0" smtClean="0"/>
              <a:t>. </a:t>
            </a:r>
            <a:endParaRPr lang="en-US" sz="2400" dirty="0" smtClean="0"/>
          </a:p>
          <a:p>
            <a:endParaRPr lang="en-US" dirty="0"/>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Internal characteristics: Several characteristics within the nodule itself can indicate a specific cause. </a:t>
            </a:r>
          </a:p>
          <a:p>
            <a:r>
              <a:rPr lang="en-US" dirty="0" smtClean="0"/>
              <a:t>Demonstration of fat within the lesion is specific for a hamartoma</a:t>
            </a:r>
            <a:endParaRPr lang="en-US" dirty="0"/>
          </a:p>
        </p:txBody>
      </p:sp>
    </p:spTree>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he parenchymal lesion in this CT scan demonstrate">
            <a:hlinkClick r:id="rId2"/>
          </p:cNvPr>
          <p:cNvPicPr>
            <a:picLocks noGrp="1"/>
          </p:cNvPicPr>
          <p:nvPr>
            <p:ph idx="1"/>
          </p:nvPr>
        </p:nvPicPr>
        <p:blipFill>
          <a:blip r:embed="rId3"/>
          <a:srcRect/>
          <a:stretch>
            <a:fillRect/>
          </a:stretch>
        </p:blipFill>
        <p:spPr bwMode="auto">
          <a:xfrm>
            <a:off x="914400" y="381000"/>
            <a:ext cx="7315200" cy="5562600"/>
          </a:xfrm>
          <a:prstGeom prst="rect">
            <a:avLst/>
          </a:prstGeom>
          <a:noFill/>
          <a:ln w="9525">
            <a:noFill/>
            <a:miter lim="800000"/>
            <a:headEnd/>
            <a:tailEnd/>
          </a:ln>
        </p:spPr>
      </p:pic>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lvl="1"/>
            <a:r>
              <a:rPr lang="en-US" dirty="0" smtClean="0"/>
              <a:t>Ground-glass opacities may represent a benign lesion, such as atypical adenomatous hyperplasia, or malignancy, such as bronchoalveolar carcinoma (BAC).</a:t>
            </a:r>
            <a:r>
              <a:rPr lang="en-US" sz="1800" baseline="30000" dirty="0" smtClean="0"/>
              <a:t> </a:t>
            </a:r>
            <a:r>
              <a:rPr lang="en-US" dirty="0" smtClean="0"/>
              <a:t>Importantly, malignant ground-glass opacities often grow slower and may require longer follow up.</a:t>
            </a:r>
            <a:r>
              <a:rPr lang="en-US" sz="1800" baseline="30000" dirty="0" smtClean="0"/>
              <a:t> </a:t>
            </a:r>
            <a:endParaRPr lang="en-US" sz="2400" dirty="0" smtClean="0"/>
          </a:p>
          <a:p>
            <a:endParaRPr lang="en-US" dirty="0"/>
          </a:p>
        </p:txBody>
      </p:sp>
    </p:spTree>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US" dirty="0" smtClean="0"/>
          </a:p>
          <a:p>
            <a:pPr lvl="1"/>
            <a:r>
              <a:rPr lang="en-US" dirty="0" smtClean="0"/>
              <a:t>Subsolid nodules (nodules with both solid and ground glass component) are frequently peripheral adenocarcinomas of the lung. Specifically, atypical alveolar hyperplasia typically manifests as pure ground glass lesions less than 5cm; BAC is usually greater than 5cm; lesions with mixed solid component and ground glass correlate with adenocarcima, mixed subtype.</a:t>
            </a:r>
            <a:endParaRPr lang="en-US" sz="1800" dirty="0" smtClean="0"/>
          </a:p>
          <a:p>
            <a:pPr lvl="1"/>
            <a:r>
              <a:rPr lang="en-US" sz="1800" baseline="30000" dirty="0" smtClean="0"/>
              <a:t> </a:t>
            </a:r>
            <a:r>
              <a:rPr lang="en-US" dirty="0" smtClean="0"/>
              <a:t>The presence of air bronchograms within the solitary pulmonary nodule makes bronchogenic carcinoma or metastasis unlikely, although they may be observed with bronchoalveolar carcinoma or lymphoma. Invasion of the adjacent bone by the nodule is pathognomic of bronchogenic carcinoma. </a:t>
            </a:r>
            <a:endParaRPr lang="en-US" sz="2400" dirty="0" smtClean="0"/>
          </a:p>
          <a:p>
            <a:endParaRPr lang="en-US" dirty="0"/>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Location </a:t>
            </a:r>
            <a:endParaRPr lang="en-US" sz="2800" dirty="0" smtClean="0"/>
          </a:p>
          <a:p>
            <a:pPr lvl="1"/>
            <a:r>
              <a:rPr lang="en-US" dirty="0" smtClean="0"/>
              <a:t>Nodules that are attached to pleura, vessels or fissures are likely benign</a:t>
            </a:r>
            <a:r>
              <a:rPr lang="en-US" sz="1800" baseline="30000" dirty="0" smtClean="0"/>
              <a:t>. </a:t>
            </a:r>
            <a:endParaRPr lang="en-US" sz="2400" dirty="0" smtClean="0"/>
          </a:p>
          <a:p>
            <a:endParaRPr lang="en-US" dirty="0"/>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buNone/>
            </a:pPr>
            <a:endParaRPr lang="en-US" sz="3600" dirty="0" smtClean="0"/>
          </a:p>
          <a:p>
            <a:r>
              <a:rPr lang="en-US" b="1" dirty="0" smtClean="0"/>
              <a:t>Positron-emission tomography</a:t>
            </a:r>
            <a:endParaRPr lang="en-US" sz="2400" dirty="0" smtClean="0"/>
          </a:p>
          <a:p>
            <a:r>
              <a:rPr lang="en-US" dirty="0" smtClean="0"/>
              <a:t>Whether positron-emission tomography (PET) scanning will be useful depends on (1) the clinical pretest probability of malignancy, (2) nodule morphology, (3) the size and position of the nodule, and (4) the scanning facility available.</a:t>
            </a:r>
            <a:endParaRPr lang="en-US" dirty="0"/>
          </a:p>
        </p:txBody>
      </p:sp>
    </p:spTree>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Because malignant nodules have increased glucose metabolism compared with benign lesions and healthy lungs, enhancement of the lesion makes it likely to be malignant. Injection of analogue 18-F-2 fluorodeoxyglucose (FDG) is used to assess the metabolic activity. Although visual analysis findings may match SUV calculations, an SUV of less than 2.5 is considered indicative of a benign lesion. </a:t>
            </a:r>
          </a:p>
          <a:p>
            <a:endParaRPr lang="en-US" dirty="0"/>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FDG-PET scans are quite helpful in detecting mediastinal metastases, thus improving staging of noninvasive lung cancer. FDG-PET scans have several limitations because the false-positive findings occur in other metabolically active pulmonary nodules, which are either infectious or inflammatory. Tumors that have lower metabolic rates, such as carcinoid and bronchoalveolar carcinoma, may be difficult to distinguish from background activity. Finally, the FDG-PET scan has lower sensitivity for nodules smaller than 20 mm in diameter and may miss lesions smaller than 10 mm. </a:t>
            </a:r>
          </a:p>
          <a:p>
            <a:endParaRPr lang="en-US"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US" dirty="0"/>
          </a:p>
        </p:txBody>
      </p:sp>
      <p:sp>
        <p:nvSpPr>
          <p:cNvPr id="3" name="Content Placeholder 2"/>
          <p:cNvSpPr>
            <a:spLocks noGrp="1"/>
          </p:cNvSpPr>
          <p:nvPr>
            <p:ph idx="1"/>
          </p:nvPr>
        </p:nvSpPr>
        <p:spPr/>
        <p:txBody>
          <a:bodyPr>
            <a:normAutofit/>
          </a:bodyPr>
          <a:lstStyle/>
          <a:p>
            <a:r>
              <a:rPr lang="en-US" dirty="0" smtClean="0"/>
              <a:t> </a:t>
            </a:r>
          </a:p>
          <a:p>
            <a:r>
              <a:rPr lang="en-US" dirty="0" smtClean="0"/>
              <a:t>Patients with solitary pulmonary nodules are usually asymptomatic; however, solitary pulmonary nodules pose a challenge to both clinicians and patients. Whether detected serendipitously or during a routine investigation, a nodule on a chest radiograph raises several questions: Is the nodule benign or malignant? Should it be investigated or observed? Should it be surgically </a:t>
            </a:r>
            <a:r>
              <a:rPr lang="en-US" dirty="0" err="1" smtClean="0"/>
              <a:t>resected</a:t>
            </a:r>
            <a:r>
              <a:rPr lang="en-US" dirty="0" smtClean="0"/>
              <a:t>? </a:t>
            </a:r>
          </a:p>
          <a:p>
            <a:endParaRPr lang="en-US" dirty="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Single-photon emission computed tomography</a:t>
            </a:r>
            <a:endParaRPr lang="en-US" dirty="0" smtClean="0"/>
          </a:p>
          <a:p>
            <a:pPr>
              <a:buNone/>
            </a:pPr>
            <a:r>
              <a:rPr lang="en-US" dirty="0" smtClean="0"/>
              <a:t>. SPECT scanning is less expensive than PET scanning, but both modalities have comparable sensitivity and specificity. SPECT imaging is performed using a radiolabeled somatostatin-type receptor binder, technetium Tc P829. SPECT imaging has not been evaluated in a large series of patients; in a smaller series, the sensitivity fell significantly for nodules less than 20 mm in diameter. </a:t>
            </a:r>
          </a:p>
          <a:p>
            <a:endParaRPr lang="en-US" dirty="0"/>
          </a:p>
        </p:txBody>
      </p:sp>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Procedures</a:t>
            </a:r>
            <a:endParaRPr lang="en-US" dirty="0" smtClean="0"/>
          </a:p>
          <a:p>
            <a:r>
              <a:rPr lang="en-US" b="1" dirty="0" smtClean="0"/>
              <a:t>Biopsy</a:t>
            </a:r>
            <a:endParaRPr lang="en-US" dirty="0" smtClean="0"/>
          </a:p>
          <a:p>
            <a:r>
              <a:rPr lang="en-US" dirty="0" smtClean="0"/>
              <a:t>Biopsy of solitary pulmonary nodule can be performed bronchoscopically or via transthoracic needle aspiration (TTNA).</a:t>
            </a:r>
          </a:p>
          <a:p>
            <a:endParaRPr lang="en-US" dirty="0"/>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Solitary Pulmonary Nodule Treatment &amp; Management</a:t>
            </a:r>
            <a:endParaRPr lang="en-US" dirty="0" smtClean="0"/>
          </a:p>
          <a:p>
            <a:endParaRPr lang="en-US" dirty="0"/>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Medical Care</a:t>
            </a:r>
            <a:endParaRPr lang="en-US" dirty="0" smtClean="0"/>
          </a:p>
          <a:p>
            <a:r>
              <a:rPr lang="en-US" dirty="0" smtClean="0"/>
              <a:t>Lesions that have typical benign features, such as lack of change over 2 years or a benign pattern of calcification, especially in low-risk patients, do not require further workup. On the other hand, lesions that are strongly suggestive of malignancy (eg, &gt;3 cm diameter) or those with documented growth should be referred for surgical resection.</a:t>
            </a:r>
            <a:r>
              <a:rPr lang="en-US" baseline="30000" dirty="0" smtClean="0"/>
              <a:t> </a:t>
            </a:r>
            <a:r>
              <a:rPr lang="en-US" dirty="0" smtClean="0"/>
              <a:t>Management decisions for lesions with intermediate probability  are more complex.  </a:t>
            </a:r>
          </a:p>
          <a:p>
            <a:endParaRPr lang="en-US" dirty="0"/>
          </a:p>
        </p:txBody>
      </p:sp>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2005, the Fleischner Society published guidelines</a:t>
            </a:r>
            <a:r>
              <a:rPr lang="en-US" baseline="30000" dirty="0" smtClean="0"/>
              <a:t> </a:t>
            </a:r>
            <a:r>
              <a:rPr lang="en-US" dirty="0" smtClean="0"/>
              <a:t>for follow-up imaging of solitary pulmonary nodules (SPNs). They specified different strategies based on patient risk factors and the size of the nodule. </a:t>
            </a:r>
          </a:p>
          <a:p>
            <a:endParaRPr lang="en-US" dirty="0"/>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Low-risk patients </a:t>
            </a:r>
            <a:endParaRPr lang="en-US" sz="2800" dirty="0" smtClean="0"/>
          </a:p>
          <a:p>
            <a:pPr lvl="1"/>
            <a:r>
              <a:rPr lang="en-US" dirty="0" smtClean="0"/>
              <a:t>Less than or equal to 4 mm - No further investigation</a:t>
            </a:r>
            <a:endParaRPr lang="en-US" sz="2400" dirty="0" smtClean="0"/>
          </a:p>
          <a:p>
            <a:pPr lvl="1"/>
            <a:r>
              <a:rPr lang="en-US" dirty="0" smtClean="0"/>
              <a:t>4-6 mm - CT scanning at 12 months</a:t>
            </a:r>
            <a:endParaRPr lang="en-US" sz="2400" dirty="0" smtClean="0"/>
          </a:p>
          <a:p>
            <a:pPr lvl="1"/>
            <a:r>
              <a:rPr lang="en-US" dirty="0" smtClean="0"/>
              <a:t>6-8 mm - CT scanning at 6-12 months and 18-24 months</a:t>
            </a:r>
            <a:endParaRPr lang="en-US" sz="2400" dirty="0" smtClean="0"/>
          </a:p>
          <a:p>
            <a:pPr lvl="1"/>
            <a:r>
              <a:rPr lang="en-US" dirty="0" smtClean="0"/>
              <a:t>Greater than 8 mm - CT scanning at 3, 9, and 24 months; contrast-enhanced CT scanning; positron-emission tomography (PET) scanning; and/or biopsy </a:t>
            </a:r>
            <a:endParaRPr lang="en-US" sz="2400" dirty="0" smtClean="0"/>
          </a:p>
          <a:p>
            <a:pPr lvl="0"/>
            <a:r>
              <a:rPr lang="en-US" dirty="0" smtClean="0"/>
              <a:t>High-risk patients </a:t>
            </a:r>
            <a:endParaRPr lang="en-US" sz="2800" dirty="0" smtClean="0"/>
          </a:p>
          <a:p>
            <a:pPr lvl="1"/>
            <a:r>
              <a:rPr lang="en-US" dirty="0" smtClean="0"/>
              <a:t>Less than or equal to 4 mm - CT scanning at 12 months</a:t>
            </a:r>
            <a:endParaRPr lang="en-US" sz="2400" dirty="0" smtClean="0"/>
          </a:p>
          <a:p>
            <a:pPr lvl="1"/>
            <a:r>
              <a:rPr lang="en-US" dirty="0" smtClean="0"/>
              <a:t>4-6 mm - CT scanning at 6-12 months and 18-24 months</a:t>
            </a:r>
            <a:endParaRPr lang="en-US" sz="2400" dirty="0" smtClean="0"/>
          </a:p>
          <a:p>
            <a:pPr lvl="1"/>
            <a:r>
              <a:rPr lang="en-US" dirty="0" smtClean="0"/>
              <a:t>6-8 mm - CT scanning at 3–6 months, 9–12 months, and 24 months</a:t>
            </a:r>
            <a:endParaRPr lang="en-US" sz="2400" dirty="0" smtClean="0"/>
          </a:p>
          <a:p>
            <a:pPr lvl="1"/>
            <a:r>
              <a:rPr lang="en-US" dirty="0" smtClean="0"/>
              <a:t>Greater than 8 mm - Same as low-risk patients</a:t>
            </a:r>
            <a:endParaRPr lang="en-US" sz="2400" dirty="0" smtClean="0"/>
          </a:p>
          <a:p>
            <a:endParaRPr lang="en-US" dirty="0"/>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Previous chest radiographs should be reviewed to determine if the lesion has been stable over 2 years. If so, no further follow up is necessary, with the exception of pure ground-glass lesions on CT scans, which can be slower growing. </a:t>
            </a:r>
          </a:p>
          <a:p>
            <a:pPr lvl="0"/>
            <a:r>
              <a:rPr lang="en-US" dirty="0" smtClean="0"/>
              <a:t>For lesions with a benign pattern of calcification, further testing is not necessary.</a:t>
            </a:r>
          </a:p>
          <a:p>
            <a:endParaRPr lang="en-US" dirty="0"/>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Management of indeterminate lesions greater than 8-10 mm depends on clinical probability of malignancy, as follows: </a:t>
            </a:r>
            <a:endParaRPr lang="en-US" sz="2800" dirty="0" smtClean="0"/>
          </a:p>
          <a:p>
            <a:pPr lvl="1"/>
            <a:r>
              <a:rPr lang="en-US" dirty="0" smtClean="0"/>
              <a:t>Low probability - Serial CT scanning at 3, 6, 12, and 24 months</a:t>
            </a:r>
            <a:endParaRPr lang="en-US" sz="2400" dirty="0" smtClean="0"/>
          </a:p>
          <a:p>
            <a:pPr lvl="1"/>
            <a:r>
              <a:rPr lang="en-US" dirty="0" smtClean="0"/>
              <a:t>Intermediate probability - 18-Fluorodeoxyglucose (FDG) PET scanning, contrast-enhanced CT scanning, transthoracic needle aspiration (TTNA), and/or transbronchial needle aspiration (TBNA) (Thoracoscopic diagnosis is recommended for patients who wish to have a surgical diagnosis if the lesion is in the peripheral third of the lung.) </a:t>
            </a:r>
            <a:endParaRPr lang="en-US" sz="2400" dirty="0" smtClean="0"/>
          </a:p>
          <a:p>
            <a:pPr lvl="1"/>
            <a:r>
              <a:rPr lang="en-US" dirty="0" smtClean="0"/>
              <a:t>High probability - Surgical resection</a:t>
            </a:r>
            <a:endParaRPr lang="en-US" sz="2400" dirty="0" smtClean="0"/>
          </a:p>
          <a:p>
            <a:endParaRPr lang="en-US" dirty="0"/>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Management of pure ground glass lesions or lesions with mixed ground glass and solid components is more controversial and no formal guidelines have been made. </a:t>
            </a:r>
          </a:p>
          <a:p>
            <a:pPr>
              <a:buNone/>
            </a:pPr>
            <a:endParaRPr lang="en-US" dirty="0"/>
          </a:p>
        </p:txBody>
      </p:sp>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Surgical Care</a:t>
            </a:r>
            <a:endParaRPr lang="en-US" dirty="0" smtClean="0"/>
          </a:p>
          <a:p>
            <a:r>
              <a:rPr lang="en-US" dirty="0" smtClean="0"/>
              <a:t>When a lesion is likely to be malignant, surgical resection—not TTNA or observation—is often used.</a:t>
            </a:r>
          </a:p>
          <a:p>
            <a:endParaRPr lang="en-US"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US" dirty="0"/>
          </a:p>
        </p:txBody>
      </p:sp>
      <p:sp>
        <p:nvSpPr>
          <p:cNvPr id="3" name="Content Placeholder 2"/>
          <p:cNvSpPr>
            <a:spLocks noGrp="1"/>
          </p:cNvSpPr>
          <p:nvPr>
            <p:ph idx="1"/>
          </p:nvPr>
        </p:nvSpPr>
        <p:spPr/>
        <p:txBody>
          <a:bodyPr>
            <a:normAutofit/>
          </a:bodyPr>
          <a:lstStyle/>
          <a:p>
            <a:r>
              <a:rPr lang="en-US" dirty="0" smtClean="0"/>
              <a:t>Most solitary pulmonary nodules are benign, but they may represent an early stage of lung cancer. </a:t>
            </a:r>
            <a:r>
              <a:rPr lang="en-US" dirty="0" smtClean="0">
                <a:hlinkClick r:id="rId2"/>
              </a:rPr>
              <a:t>Lung cancer</a:t>
            </a:r>
            <a:r>
              <a:rPr lang="en-US" dirty="0" smtClean="0"/>
              <a:t> is the leading cause of cancer death in the United States, accounting for more deaths annually than breast, colon, and prostate cancers combined. Lung cancer survival rates remain dismally low at 14% at 5 years. </a:t>
            </a:r>
          </a:p>
          <a:p>
            <a:endParaRPr lang="en-US" dirty="0"/>
          </a:p>
        </p:txBody>
      </p:sp>
    </p:spTree>
  </p:cSld>
  <p:clrMapOvr>
    <a:masterClrMapping/>
  </p:clrMapOvr>
  <p:transition>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2007 ACCP guidelines recommend that patients who have indeterminate lung nodules with a high probability of malignancy undergo thoracoscopic wedge resections if the lesion is in the peripheral third of the lung. This is because of the relatively low morbidity and mortality associated with the procedure compared with thoracotomy.</a:t>
            </a:r>
            <a:r>
              <a:rPr lang="en-US" baseline="30000" dirty="0" smtClean="0"/>
              <a:t> </a:t>
            </a:r>
            <a:r>
              <a:rPr lang="en-US" dirty="0" smtClean="0"/>
              <a:t>If frozen sections show evidence of malignancy, anatomic resection with mediastinal lymph node sampling or dissection may be performed.</a:t>
            </a:r>
            <a:endParaRPr lang="en-US" dirty="0"/>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Localization using methylene blue injection or wire placement has facilitated successful resection of smaller nodules with video-assisted thoracoscopic surgery (VATS). Intraoperative ultrasonography is also suggested as a means of nodule localization during VATS.</a:t>
            </a:r>
            <a:r>
              <a:rPr lang="en-US" baseline="30000" dirty="0" smtClean="0"/>
              <a:t> </a:t>
            </a:r>
            <a:endParaRPr lang="en-US" dirty="0" smtClean="0"/>
          </a:p>
          <a:p>
            <a:endParaRPr lang="en-US" dirty="0"/>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proven malignant solitary pulmonary nodule, lobectomy is preferred over wedge resection or segmentectomy because of the lower rate of recurrence and trend toward increased 5-year survival with lobectomy.</a:t>
            </a:r>
            <a:r>
              <a:rPr lang="en-US" baseline="30000" dirty="0" smtClean="0"/>
              <a:t> </a:t>
            </a:r>
            <a:endParaRPr lang="en-US" dirty="0"/>
          </a:p>
        </p:txBody>
      </p:sp>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Solitary Pulmonary Nodule Follow-up</a:t>
            </a:r>
          </a:p>
          <a:p>
            <a:endParaRPr lang="en-US" dirty="0"/>
          </a:p>
        </p:txBody>
      </p:sp>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Prevention</a:t>
            </a:r>
          </a:p>
          <a:p>
            <a:r>
              <a:rPr lang="en-US" dirty="0" smtClean="0"/>
              <a:t>Avoiding certain exposures may help prevent certain causes of solitary pulmonary nodule formation. Possible avoidable exposures include the following: </a:t>
            </a:r>
          </a:p>
          <a:p>
            <a:pPr lvl="0"/>
            <a:r>
              <a:rPr lang="en-US" dirty="0" smtClean="0"/>
              <a:t>Risk factors for malignancy </a:t>
            </a:r>
          </a:p>
          <a:p>
            <a:pPr lvl="1"/>
            <a:r>
              <a:rPr lang="en-US" dirty="0" smtClean="0"/>
              <a:t>Smoking</a:t>
            </a:r>
          </a:p>
          <a:p>
            <a:pPr lvl="1"/>
            <a:r>
              <a:rPr lang="en-US" dirty="0" smtClean="0"/>
              <a:t>Occupational exposures (eg, asbestos, radon, nickel, chromium, vinyl chloride, polycyclic hydrocarbons)</a:t>
            </a:r>
          </a:p>
          <a:p>
            <a:pPr lvl="0"/>
            <a:r>
              <a:rPr lang="en-US" dirty="0" smtClean="0"/>
              <a:t>Travel to areas endemic for mycosis (eg, histoplasmosis, coccidioidomycosis, blastomycosis) or to areas with a high prevalence of tuberculosis .</a:t>
            </a:r>
          </a:p>
          <a:p>
            <a:endParaRPr lang="en-US" dirty="0"/>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Complications</a:t>
            </a:r>
          </a:p>
          <a:p>
            <a:r>
              <a:rPr lang="en-US" dirty="0" smtClean="0"/>
              <a:t>Most solitary pulmonary nodules are benign, but they may represent an early stage of lung cancer. While lung cancer survival rates remain dismally low at 14% at 5 years, early lung cancer (ie, diagnosed when the primary tumor has a diameter smaller than 3 cm  can be associated with a 5-year survival rate of 70-80%. Accordingly, the only chance for cure of early lung cancer manifesting as solitary pulmonary nodule is prompt diagnosis and management. </a:t>
            </a:r>
          </a:p>
          <a:p>
            <a:endParaRPr lang="en-US" dirty="0"/>
          </a:p>
        </p:txBody>
      </p:sp>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smtClean="0"/>
          </a:p>
          <a:p>
            <a:pPr algn="ctr">
              <a:buNone/>
            </a:pPr>
            <a:endParaRPr lang="en-US" smtClean="0"/>
          </a:p>
          <a:p>
            <a:pPr algn="ctr"/>
            <a:r>
              <a:rPr lang="en-US" dirty="0" smtClean="0"/>
              <a:t>THANK YOU</a:t>
            </a:r>
            <a:endParaRPr lang="en-US" dirty="0"/>
          </a:p>
        </p:txBody>
      </p:sp>
    </p:spTree>
  </p:cSld>
  <p:clrMapOvr>
    <a:masterClrMapping/>
  </p:clrMapOvr>
  <p:transition>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ransition>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err="1" smtClean="0"/>
              <a:t>Pathophysiology</a:t>
            </a:r>
            <a:endParaRPr lang="en-US" dirty="0" smtClean="0"/>
          </a:p>
          <a:p>
            <a:r>
              <a:rPr lang="en-US" dirty="0" smtClean="0"/>
              <a:t>Generally, a pulmonary nodule must reach 1 cm in diameter before it can be identified on a chest radiograph. For a malignant nodule to reach this size, approximately 30 doublings would have occurred. The average doubling time for a tumor is 120 days (range 7-590 d). A lesion at this growth rate may be present for 10 years before discovery.</a:t>
            </a:r>
          </a:p>
          <a:p>
            <a:r>
              <a:rPr lang="en-US" dirty="0" smtClean="0"/>
              <a:t>A solitary pulmonary nodule may be secondary to a wide differential of </a:t>
            </a:r>
            <a:r>
              <a:rPr lang="en-US" dirty="0" smtClean="0">
                <a:hlinkClick r:id="rId2"/>
              </a:rPr>
              <a:t>causes</a:t>
            </a:r>
            <a:r>
              <a:rPr lang="en-US" dirty="0" smtClean="0"/>
              <a:t>. However, greater than 95% are malignancies (most likely primary), </a:t>
            </a:r>
            <a:r>
              <a:rPr lang="en-US" dirty="0" err="1" smtClean="0"/>
              <a:t>granulomas</a:t>
            </a:r>
            <a:r>
              <a:rPr lang="en-US" dirty="0" smtClean="0"/>
              <a:t> (most likely infectious), or benign tumors (most likely </a:t>
            </a:r>
            <a:r>
              <a:rPr lang="en-US" dirty="0" smtClean="0">
                <a:hlinkClick r:id="rId3"/>
              </a:rPr>
              <a:t>hamartoma</a:t>
            </a:r>
            <a:r>
              <a:rPr lang="en-US" dirty="0" smtClean="0"/>
              <a:t>). </a:t>
            </a:r>
          </a:p>
          <a:p>
            <a:endParaRPr lang="en-US"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400" b="1" dirty="0" smtClean="0"/>
              <a:t>Epidemiology</a:t>
            </a:r>
          </a:p>
          <a:p>
            <a:r>
              <a:rPr lang="en-US" sz="1400" b="1" dirty="0" smtClean="0"/>
              <a:t>Frequency</a:t>
            </a:r>
          </a:p>
          <a:p>
            <a:r>
              <a:rPr lang="en-US" sz="1400" b="1" i="1" dirty="0" smtClean="0"/>
              <a:t>United States</a:t>
            </a:r>
          </a:p>
          <a:p>
            <a:r>
              <a:rPr lang="en-US" sz="1400" dirty="0" smtClean="0"/>
              <a:t> Approximately 150,000 cases are detected each year as an incidental finding. The prevalence of solitary pulmonary nodules ranged from 8-51%.</a:t>
            </a:r>
            <a:r>
              <a:rPr lang="en-US" sz="1400" baseline="30000" dirty="0" smtClean="0"/>
              <a:t>[2] </a:t>
            </a:r>
            <a:endParaRPr lang="en-US" sz="1400" dirty="0" smtClean="0"/>
          </a:p>
          <a:p>
            <a:r>
              <a:rPr lang="en-US" sz="1400" dirty="0" smtClean="0"/>
              <a:t>Approximately 40-50% of solitary pulmonary nodules are malignant. Most of these are </a:t>
            </a:r>
            <a:r>
              <a:rPr lang="en-US" sz="1400" dirty="0" err="1" smtClean="0"/>
              <a:t>adenocarcinoma</a:t>
            </a:r>
            <a:r>
              <a:rPr lang="en-US" sz="1400" dirty="0" smtClean="0"/>
              <a:t> (47%), followed by </a:t>
            </a:r>
            <a:r>
              <a:rPr lang="en-US" sz="1400" dirty="0" err="1" smtClean="0"/>
              <a:t>squamous</a:t>
            </a:r>
            <a:r>
              <a:rPr lang="en-US" sz="1400" dirty="0" smtClean="0"/>
              <a:t> cell carcinoma (22%); small cell lung cancer makes up only 4% of malignant solitary pulmonary nodules.</a:t>
            </a:r>
            <a:r>
              <a:rPr lang="en-US" sz="1400" baseline="30000" dirty="0" smtClean="0"/>
              <a:t> </a:t>
            </a:r>
            <a:endParaRPr lang="en-US" sz="1400" dirty="0" smtClean="0"/>
          </a:p>
          <a:p>
            <a:r>
              <a:rPr lang="en-US" sz="1400" b="1" dirty="0" smtClean="0"/>
              <a:t>Mortality/Morbidity</a:t>
            </a:r>
          </a:p>
          <a:p>
            <a:r>
              <a:rPr lang="en-US" sz="1400" dirty="0" smtClean="0"/>
              <a:t>Most solitary pulmonary nodules are benign, but they may represent an early stage of lung cancer. Although lung cancer survival rates remain dismally low at 14% at 5 years, early lung cancer can be associated with a 5-year survival rate of 70-80%. </a:t>
            </a:r>
          </a:p>
          <a:p>
            <a:r>
              <a:rPr lang="en-US" sz="1400" b="1" dirty="0" smtClean="0"/>
              <a:t>Age</a:t>
            </a:r>
          </a:p>
          <a:p>
            <a:r>
              <a:rPr lang="en-US" sz="1400" dirty="0" smtClean="0"/>
              <a:t>Risk of malignancy increases with age. For individuals younger than 39 years, the risk is 3%. The risk increases to 15% for individuals aged 40-49 years, to 43% for persons aged 50-59 years, and to more than 50% for persons older than 60 years. </a:t>
            </a:r>
          </a:p>
          <a:p>
            <a:endParaRPr lang="en-US" sz="1400"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Solitary Pulmonary Nodule Clinical Presentation</a:t>
            </a:r>
          </a:p>
          <a:p>
            <a:endParaRPr lang="en-US"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History</a:t>
            </a:r>
          </a:p>
          <a:p>
            <a:r>
              <a:rPr lang="en-US" dirty="0" smtClean="0"/>
              <a:t>Most patients with solitary pulmonary nodules are asymptomatic; the nodules are typically detected as an incidental finding. The following features are important when assessing whether the nodule is benign or malignant. </a:t>
            </a:r>
          </a:p>
          <a:p>
            <a:pPr lvl="0"/>
            <a:r>
              <a:rPr lang="en-US" dirty="0" smtClean="0"/>
              <a:t>History of malignancy</a:t>
            </a:r>
          </a:p>
          <a:p>
            <a:pPr lvl="0"/>
            <a:r>
              <a:rPr lang="en-US" dirty="0" smtClean="0"/>
              <a:t>History of smoking</a:t>
            </a:r>
          </a:p>
          <a:p>
            <a:pPr lvl="0"/>
            <a:r>
              <a:rPr lang="en-US" dirty="0" smtClean="0"/>
              <a:t>Occupational risk factors for lung cancer: Exposure to asbestos, radon, nickel, chromium, vinyl chloride, and polycyclic hydrocarbons can lead to the development of a solitary pulmonary nodule. </a:t>
            </a:r>
          </a:p>
          <a:p>
            <a:pPr lvl="0"/>
            <a:r>
              <a:rPr lang="en-US" dirty="0" smtClean="0"/>
              <a:t>Travel: Travel to areas with endemic mycosis (eg, </a:t>
            </a:r>
            <a:r>
              <a:rPr lang="en-US" dirty="0" smtClean="0">
                <a:hlinkClick r:id="rId2"/>
              </a:rPr>
              <a:t>histoplasmosis</a:t>
            </a:r>
            <a:r>
              <a:rPr lang="en-US" dirty="0" smtClean="0"/>
              <a:t>, </a:t>
            </a:r>
            <a:r>
              <a:rPr lang="en-US" dirty="0" smtClean="0">
                <a:hlinkClick r:id="rId3"/>
              </a:rPr>
              <a:t>coccidioidomycosis</a:t>
            </a:r>
            <a:r>
              <a:rPr lang="en-US" dirty="0" smtClean="0"/>
              <a:t>, </a:t>
            </a:r>
            <a:r>
              <a:rPr lang="en-US" dirty="0" smtClean="0">
                <a:hlinkClick r:id="rId4"/>
              </a:rPr>
              <a:t>blastomycosis</a:t>
            </a:r>
            <a:r>
              <a:rPr lang="en-US" dirty="0" smtClean="0"/>
              <a:t>) or to areas with a high prevalence of </a:t>
            </a:r>
            <a:r>
              <a:rPr lang="en-US" dirty="0" smtClean="0">
                <a:hlinkClick r:id="rId5"/>
              </a:rPr>
              <a:t>tuberculosis (TB)</a:t>
            </a:r>
            <a:r>
              <a:rPr lang="en-US" dirty="0" smtClean="0"/>
              <a:t> can lead to the development of a benign solitary pulmonary nodule.</a:t>
            </a:r>
          </a:p>
          <a:p>
            <a:pPr lvl="0"/>
            <a:r>
              <a:rPr lang="en-US" dirty="0" smtClean="0"/>
              <a:t>History of TB or pulmonary mycosis.</a:t>
            </a:r>
          </a:p>
          <a:p>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156</TotalTime>
  <Words>2481</Words>
  <Application>Microsoft Office PowerPoint</Application>
  <PresentationFormat>On-screen Show (4:3)</PresentationFormat>
  <Paragraphs>165</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Opulent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68</cp:revision>
  <dcterms:created xsi:type="dcterms:W3CDTF">2006-08-16T00:00:00Z</dcterms:created>
  <dcterms:modified xsi:type="dcterms:W3CDTF">2011-09-23T09:49:52Z</dcterms:modified>
</cp:coreProperties>
</file>