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89" r:id="rId4"/>
    <p:sldId id="317" r:id="rId5"/>
    <p:sldId id="266" r:id="rId6"/>
    <p:sldId id="283" r:id="rId7"/>
    <p:sldId id="287" r:id="rId8"/>
    <p:sldId id="284" r:id="rId9"/>
    <p:sldId id="285" r:id="rId10"/>
    <p:sldId id="286" r:id="rId11"/>
    <p:sldId id="288" r:id="rId12"/>
    <p:sldId id="267" r:id="rId13"/>
    <p:sldId id="268" r:id="rId14"/>
    <p:sldId id="269" r:id="rId15"/>
    <p:sldId id="318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94" r:id="rId24"/>
    <p:sldId id="295" r:id="rId25"/>
    <p:sldId id="296" r:id="rId26"/>
    <p:sldId id="314" r:id="rId27"/>
    <p:sldId id="297" r:id="rId28"/>
    <p:sldId id="299" r:id="rId29"/>
    <p:sldId id="300" r:id="rId30"/>
    <p:sldId id="298" r:id="rId31"/>
    <p:sldId id="313" r:id="rId32"/>
    <p:sldId id="315" r:id="rId33"/>
    <p:sldId id="290" r:id="rId34"/>
    <p:sldId id="291" r:id="rId35"/>
    <p:sldId id="292" r:id="rId36"/>
    <p:sldId id="293" r:id="rId37"/>
    <p:sldId id="316" r:id="rId38"/>
    <p:sldId id="258" r:id="rId39"/>
    <p:sldId id="259" r:id="rId40"/>
    <p:sldId id="301" r:id="rId41"/>
    <p:sldId id="319" r:id="rId42"/>
    <p:sldId id="260" r:id="rId43"/>
    <p:sldId id="302" r:id="rId44"/>
    <p:sldId id="261" r:id="rId45"/>
    <p:sldId id="303" r:id="rId46"/>
    <p:sldId id="304" r:id="rId47"/>
    <p:sldId id="320" r:id="rId48"/>
    <p:sldId id="262" r:id="rId49"/>
    <p:sldId id="305" r:id="rId50"/>
    <p:sldId id="306" r:id="rId51"/>
    <p:sldId id="307" r:id="rId52"/>
    <p:sldId id="321" r:id="rId53"/>
    <p:sldId id="263" r:id="rId54"/>
    <p:sldId id="308" r:id="rId55"/>
    <p:sldId id="264" r:id="rId56"/>
    <p:sldId id="309" r:id="rId57"/>
    <p:sldId id="310" r:id="rId58"/>
    <p:sldId id="322" r:id="rId59"/>
    <p:sldId id="265" r:id="rId60"/>
    <p:sldId id="311" r:id="rId61"/>
    <p:sldId id="323" r:id="rId62"/>
    <p:sldId id="312" r:id="rId63"/>
    <p:sldId id="32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  <a:srgbClr val="000099"/>
    <a:srgbClr val="00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54" autoAdjust="0"/>
    <p:restoredTop sz="94660"/>
  </p:normalViewPr>
  <p:slideViewPr>
    <p:cSldViewPr>
      <p:cViewPr varScale="1">
        <p:scale>
          <a:sx n="72" d="100"/>
          <a:sy n="72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4"/>
  <c:chart>
    <c:autoTitleDeleted val="1"/>
    <c:view3D>
      <c:rotX val="30"/>
      <c:hPercent val="120"/>
      <c:depthPercent val="100"/>
      <c:perspective val="30"/>
    </c:view3D>
    <c:plotArea>
      <c:layout>
        <c:manualLayout>
          <c:layoutTarget val="inner"/>
          <c:xMode val="edge"/>
          <c:yMode val="edge"/>
          <c:x val="3.8812539736880752E-4"/>
          <c:y val="0.20502748504124232"/>
          <c:w val="0.99961187460263123"/>
          <c:h val="0.79497251495875809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0C535-61A8-46E2-8638-362C587900BA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5E7F9-CA85-4094-9FE7-FB3711274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39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DD3777-3ACA-488D-BF10-AC5552DD5FB2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/>
              <a:t>7</a:t>
            </a:fld>
            <a:endParaRPr 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D4CE-F3E5-4F3B-A0FD-88A4DEA519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43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E7F9-CA85-4094-9FE7-FB3711274C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ngakukan.jp/journal/journal_contents/2013/01/articles/1301-02-1/1301-02-1_earticl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oncologyeducation.com/information/lung/lung-cancer-videos/webinar-archive-nsclc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rlotinib" TargetMode="External"/><Relationship Id="rId2" Type="http://schemas.openxmlformats.org/officeDocument/2006/relationships/hyperlink" Target="https://en.wikipedia.org/wiki/EGFR_inhibi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pidermal_growth_factor_recepto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ngakukan.jp/journal/journal_contents/2013/01/articles/1301-02-1/1301-02-1_earticl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47800"/>
          </a:xfr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</a:rPr>
              <a:t>Newer Advances in Lung Cancer Treatment</a:t>
            </a:r>
            <a:endParaRPr lang="en-US" sz="4800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638800"/>
            <a:ext cx="4572000" cy="990600"/>
          </a:xfrm>
        </p:spPr>
        <p:txBody>
          <a:bodyPr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ser\Desktop\Lung cancer new Rx\New folder\dt_150527_lung_cancer_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6388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5867400"/>
            <a:ext cx="3581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Dr.Tinku Joseph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Dept. of Pulmonary Medicine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AIMS, Kochi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4495800" cy="7620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EML4-ALK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Estimates </a:t>
            </a:r>
            <a:r>
              <a:rPr lang="en-US" b="1" dirty="0" smtClean="0">
                <a:solidFill>
                  <a:srgbClr val="FF0000"/>
                </a:solidFill>
              </a:rPr>
              <a:t>2-7%</a:t>
            </a:r>
            <a:r>
              <a:rPr lang="en-US" dirty="0" smtClean="0"/>
              <a:t> of patients with </a:t>
            </a:r>
            <a:r>
              <a:rPr lang="en-US" dirty="0"/>
              <a:t>NSCLC and common in </a:t>
            </a:r>
            <a:r>
              <a:rPr lang="en-US" b="1" dirty="0"/>
              <a:t>young men </a:t>
            </a:r>
            <a:r>
              <a:rPr lang="en-US" dirty="0"/>
              <a:t>(median: 52 years)</a:t>
            </a: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Due to inversion in chromosome 2 that links EML4 to ALK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i="1" dirty="0" smtClean="0">
                <a:solidFill>
                  <a:srgbClr val="FF0000"/>
                </a:solidFill>
              </a:rPr>
              <a:t>cancer cell proliferation 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Does </a:t>
            </a:r>
            <a:r>
              <a:rPr lang="en-US" dirty="0"/>
              <a:t>not occur concurrently with EGFR or KRAS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Sensitive to TKI, </a:t>
            </a:r>
            <a:r>
              <a:rPr lang="en-US" b="1" dirty="0" smtClean="0"/>
              <a:t>Crizotinib</a:t>
            </a:r>
          </a:p>
          <a:p>
            <a:endParaRPr lang="en-US" dirty="0"/>
          </a:p>
        </p:txBody>
      </p:sp>
      <p:pic>
        <p:nvPicPr>
          <p:cNvPr id="6" name="Content Placeholder 5" descr="1301-02-1_fig_3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81600" y="1295400"/>
            <a:ext cx="349499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19400" y="6167735"/>
            <a:ext cx="6172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Non-Small Cell Lung Cancer, NCCN Guidelines Version 7. 2015</a:t>
            </a:r>
            <a:endParaRPr lang="en-US" sz="1200" dirty="0" smtClean="0">
              <a:hlinkClick r:id="rId3"/>
            </a:endParaRPr>
          </a:p>
          <a:p>
            <a:pPr algn="r"/>
            <a:r>
              <a:rPr lang="en-US" sz="1200" dirty="0" smtClean="0">
                <a:hlinkClick r:id="rId3"/>
              </a:rPr>
              <a:t>https://sangakukan.jp/journal/journal_contents/2013/01/articles/1301-02-1/1301-02-1_earticle.html</a:t>
            </a:r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56"/>
          <a:stretch/>
        </p:blipFill>
        <p:spPr>
          <a:xfrm>
            <a:off x="5562600" y="3195533"/>
            <a:ext cx="2913317" cy="2702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4953000"/>
            <a:ext cx="1666302" cy="1905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34950" lvl="2" indent="-234950">
              <a:lnSpc>
                <a:spcPts val="2600"/>
              </a:lnSpc>
              <a:buClr>
                <a:srgbClr val="8931BB">
                  <a:lumMod val="50000"/>
                </a:srgbClr>
              </a:buClr>
              <a:buFont typeface="Arial" pitchFamily="34" charset="0"/>
              <a:buChar char="•"/>
            </a:pPr>
            <a:r>
              <a:rPr lang="en-US" sz="1400" dirty="0" smtClean="0"/>
              <a:t>OPTIMAL (</a:t>
            </a:r>
            <a:r>
              <a:rPr lang="en-US" sz="1400" dirty="0" err="1" smtClean="0"/>
              <a:t>erlotinib</a:t>
            </a:r>
            <a:r>
              <a:rPr lang="en-US" sz="1400" dirty="0" smtClean="0"/>
              <a:t> vs. chemotherapy; 83 vs. 82 randomized pts.): one of the Phase III trials showing value of TKI plus chemotherapy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1"/>
            <a:ext cx="8610600" cy="113398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Initial trials showing utility of genotype-directed treatments</a:t>
            </a:r>
            <a:endParaRPr lang="en-US" sz="3600" b="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9112" y="5955289"/>
            <a:ext cx="8251200" cy="457200"/>
          </a:xfrm>
        </p:spPr>
        <p:txBody>
          <a:bodyPr>
            <a:noAutofit/>
          </a:bodyPr>
          <a:lstStyle/>
          <a:p>
            <a:pPr marL="0" indent="0"/>
            <a:r>
              <a:rPr lang="en-US" sz="1000" dirty="0" smtClean="0">
                <a:solidFill>
                  <a:srgbClr val="000099"/>
                </a:solidFill>
              </a:rPr>
              <a:t>EORTC </a:t>
            </a:r>
            <a:r>
              <a:rPr lang="en-US" sz="1000" dirty="0">
                <a:solidFill>
                  <a:srgbClr val="000099"/>
                </a:solidFill>
              </a:rPr>
              <a:t>08114-GEM intergroup translational research-observational </a:t>
            </a:r>
            <a:r>
              <a:rPr lang="en-US" sz="1000" dirty="0" smtClean="0">
                <a:solidFill>
                  <a:srgbClr val="000099"/>
                </a:solidFill>
              </a:rPr>
              <a:t>study will focus on the genetics of EGFR+ - NSCLC; EGFR, epidermal growth factor receptor; PFS, progression-free survival; pts., patients; TKI, tyrosine kinase inhibitors</a:t>
            </a:r>
          </a:p>
          <a:p>
            <a:pPr marL="0" indent="0"/>
            <a:r>
              <a:rPr lang="en-US" sz="1000" dirty="0" smtClean="0">
                <a:solidFill>
                  <a:srgbClr val="000099"/>
                </a:solidFill>
              </a:rPr>
              <a:t>7.Verma S, </a:t>
            </a:r>
            <a:r>
              <a:rPr lang="en-US" sz="1000" dirty="0" err="1" smtClean="0">
                <a:solidFill>
                  <a:srgbClr val="000099"/>
                </a:solidFill>
              </a:rPr>
              <a:t>Tsao</a:t>
            </a:r>
            <a:r>
              <a:rPr lang="en-US" sz="1000" dirty="0" smtClean="0">
                <a:solidFill>
                  <a:srgbClr val="000099"/>
                </a:solidFill>
              </a:rPr>
              <a:t> M, </a:t>
            </a:r>
            <a:r>
              <a:rPr lang="en-US" sz="1000" dirty="0" err="1" smtClean="0">
                <a:solidFill>
                  <a:srgbClr val="000099"/>
                </a:solidFill>
              </a:rPr>
              <a:t>Sivjee</a:t>
            </a:r>
            <a:r>
              <a:rPr lang="en-US" sz="1000" dirty="0" smtClean="0">
                <a:solidFill>
                  <a:srgbClr val="000099"/>
                </a:solidFill>
              </a:rPr>
              <a:t> K. Webinar Archive: Integration of Targeted Therapies in the Management of NSCLC: oncologyeducation.com; 2014. Available from: </a:t>
            </a:r>
            <a:r>
              <a:rPr lang="en-US" sz="1000" dirty="0" smtClean="0">
                <a:solidFill>
                  <a:srgbClr val="000099"/>
                </a:solidFill>
                <a:hlinkClick r:id="rId4"/>
              </a:rPr>
              <a:t>http://www.oncologyeducation.com/information/lung/lung-cancer-videos/webinar-archive-nsclc/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9579" y="1677479"/>
            <a:ext cx="2362200" cy="14478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EGFR* as 1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1400" b="1" dirty="0" smtClean="0">
                <a:solidFill>
                  <a:schemeClr val="bg1"/>
                </a:solidFill>
              </a:rPr>
              <a:t> line TKI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(Trial acronyms: IPASS,  WJTOG3405, OPTIMAL)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172344" y="1798637"/>
            <a:ext cx="28559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9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9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975638" y="1730374"/>
            <a:ext cx="28559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9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9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195535" y="1689168"/>
            <a:ext cx="2855913" cy="4373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9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9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34950" lvl="2" indent="-234950">
              <a:lnSpc>
                <a:spcPts val="2600"/>
              </a:lnSpc>
              <a:buClr>
                <a:srgbClr val="8931BB">
                  <a:lumMod val="50000"/>
                </a:srgb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8931BB">
                    <a:lumMod val="75000"/>
                  </a:srgbClr>
                </a:solidFill>
              </a:rPr>
              <a:t>LUX-lung 3 (</a:t>
            </a:r>
            <a:r>
              <a:rPr lang="en-US" sz="2500" dirty="0" err="1" smtClean="0">
                <a:solidFill>
                  <a:srgbClr val="8931BB">
                    <a:lumMod val="75000"/>
                  </a:srgbClr>
                </a:solidFill>
              </a:rPr>
              <a:t>afatinib</a:t>
            </a:r>
            <a:r>
              <a:rPr lang="en-US" sz="2500" dirty="0" smtClean="0">
                <a:solidFill>
                  <a:srgbClr val="8931BB">
                    <a:lumMod val="75000"/>
                  </a:srgbClr>
                </a:solidFill>
              </a:rPr>
              <a:t> vs. </a:t>
            </a:r>
            <a:r>
              <a:rPr lang="en-US" sz="2500" dirty="0" err="1" smtClean="0">
                <a:solidFill>
                  <a:srgbClr val="8931BB">
                    <a:lumMod val="75000"/>
                  </a:srgbClr>
                </a:solidFill>
              </a:rPr>
              <a:t>cisplatin</a:t>
            </a:r>
            <a:r>
              <a:rPr lang="en-US" sz="2500" dirty="0" smtClean="0">
                <a:solidFill>
                  <a:srgbClr val="8931BB">
                    <a:lumMod val="75000"/>
                  </a:srgbClr>
                </a:solidFill>
              </a:rPr>
              <a:t>/</a:t>
            </a:r>
            <a:r>
              <a:rPr lang="en-US" sz="2500" dirty="0" err="1" smtClean="0">
                <a:solidFill>
                  <a:srgbClr val="8931BB">
                    <a:lumMod val="75000"/>
                  </a:srgbClr>
                </a:solidFill>
              </a:rPr>
              <a:t>pemetrexed</a:t>
            </a:r>
            <a:r>
              <a:rPr lang="en-US" sz="2500" dirty="0" smtClean="0">
                <a:solidFill>
                  <a:srgbClr val="8931BB">
                    <a:lumMod val="75000"/>
                  </a:srgbClr>
                </a:solidFill>
              </a:rPr>
              <a:t>; 345/1,269 </a:t>
            </a:r>
            <a:r>
              <a:rPr lang="en-US" sz="2500" dirty="0" err="1" smtClean="0">
                <a:solidFill>
                  <a:srgbClr val="8931BB">
                    <a:lumMod val="75000"/>
                  </a:srgbClr>
                </a:solidFill>
              </a:rPr>
              <a:t>pts</a:t>
            </a:r>
            <a:r>
              <a:rPr lang="en-US" sz="2500" dirty="0" smtClean="0">
                <a:solidFill>
                  <a:srgbClr val="8931BB">
                    <a:lumMod val="75000"/>
                  </a:srgbClr>
                </a:solidFill>
              </a:rPr>
              <a:t> randomized to intervention): PFS prolongation &amp; acceptable safety profile</a:t>
            </a:r>
          </a:p>
          <a:p>
            <a:pPr marL="234950" lvl="2" indent="-234950">
              <a:lnSpc>
                <a:spcPts val="2600"/>
              </a:lnSpc>
              <a:buClr>
                <a:srgbClr val="8931BB">
                  <a:lumMod val="50000"/>
                </a:srgbClr>
              </a:buCl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8931BB">
                    <a:lumMod val="75000"/>
                  </a:srgbClr>
                </a:solidFill>
              </a:rPr>
              <a:t>LUX-lung7 (1</a:t>
            </a:r>
            <a:r>
              <a:rPr lang="en-US" sz="2500" baseline="30000" dirty="0" smtClean="0">
                <a:solidFill>
                  <a:srgbClr val="8931BB">
                    <a:lumMod val="75000"/>
                  </a:srgbClr>
                </a:solidFill>
              </a:rPr>
              <a:t>st</a:t>
            </a:r>
            <a:r>
              <a:rPr lang="en-US" sz="2500" dirty="0" smtClean="0">
                <a:solidFill>
                  <a:srgbClr val="8931BB">
                    <a:lumMod val="75000"/>
                  </a:srgbClr>
                </a:solidFill>
              </a:rPr>
              <a:t> vs. 2</a:t>
            </a:r>
            <a:r>
              <a:rPr lang="en-US" sz="2500" baseline="30000" dirty="0" smtClean="0">
                <a:solidFill>
                  <a:srgbClr val="8931BB">
                    <a:lumMod val="75000"/>
                  </a:srgbClr>
                </a:solidFill>
              </a:rPr>
              <a:t>nd</a:t>
            </a:r>
            <a:r>
              <a:rPr lang="en-US" sz="2500" dirty="0" smtClean="0">
                <a:solidFill>
                  <a:srgbClr val="8931BB">
                    <a:lumMod val="75000"/>
                  </a:srgbClr>
                </a:solidFill>
              </a:rPr>
              <a:t> generation TKIs; 264 pts. to be recruited); awaiting data</a:t>
            </a:r>
            <a:endParaRPr lang="en-US" sz="2500" dirty="0">
              <a:solidFill>
                <a:srgbClr val="8931BB">
                  <a:lumMod val="75000"/>
                </a:srgb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4241" y="1677479"/>
            <a:ext cx="2362200" cy="14478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EGFR as 2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1400" b="1" dirty="0" smtClean="0">
                <a:solidFill>
                  <a:schemeClr val="bg1"/>
                </a:solidFill>
              </a:rPr>
              <a:t>- line TKI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</a:rPr>
              <a:t>nd 1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1400" b="1" dirty="0" smtClean="0">
                <a:solidFill>
                  <a:schemeClr val="bg1"/>
                </a:solidFill>
              </a:rPr>
              <a:t> vs. 2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1400" b="1" dirty="0" smtClean="0">
                <a:solidFill>
                  <a:schemeClr val="bg1"/>
                </a:solidFill>
              </a:rPr>
              <a:t> generation TKIs (selected patients)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088595" y="1677479"/>
            <a:ext cx="2855913" cy="32755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1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9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None/>
              <a:defRPr sz="9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34950" lvl="2" indent="-234950">
              <a:lnSpc>
                <a:spcPts val="2600"/>
              </a:lnSpc>
              <a:buClr>
                <a:srgbClr val="8931BB">
                  <a:lumMod val="50000"/>
                </a:srgbClr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8931BB">
                    <a:lumMod val="75000"/>
                  </a:srgbClr>
                </a:solidFill>
              </a:rPr>
              <a:t>Slightly better outcomes with chemotherapy in mutation-negative patients</a:t>
            </a:r>
            <a:endParaRPr lang="en-US" sz="1400" dirty="0">
              <a:solidFill>
                <a:srgbClr val="8931BB">
                  <a:lumMod val="75000"/>
                </a:srgb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36087" y="1677479"/>
            <a:ext cx="2362200" cy="14478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EGFR vs. chemo in 2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1400" b="1" dirty="0" smtClean="0">
                <a:solidFill>
                  <a:schemeClr val="bg1"/>
                </a:solidFill>
              </a:rPr>
              <a:t>-line therapy (Trial acronyms: INTEREST, V-15-32, ISTANA, TITAN, HORG, TAILOR, unselected patients)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7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7159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Erlotinib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1" y="1143000"/>
            <a:ext cx="5791200" cy="51435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Small molecule TKI used as: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First-line:</a:t>
            </a:r>
            <a:r>
              <a:rPr lang="en-US" dirty="0" smtClean="0"/>
              <a:t> patient with EGFR mutation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Second line: </a:t>
            </a:r>
            <a:r>
              <a:rPr lang="en-US" dirty="0" smtClean="0"/>
              <a:t>locally advanced/metastatic NSCLC after progression on at least one prior chemotherapy 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Dose</a:t>
            </a:r>
            <a:r>
              <a:rPr lang="en-US" dirty="0" smtClean="0"/>
              <a:t>: 150 mg by mouth daily until disease progression or unacceptable toxicity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Drug-drug interaction</a:t>
            </a:r>
            <a:r>
              <a:rPr lang="en-US" dirty="0" smtClean="0"/>
              <a:t>: strong CYP3A4 (</a:t>
            </a:r>
            <a:r>
              <a:rPr lang="en-US" dirty="0"/>
              <a:t>inducers/inhibitors); proton pump </a:t>
            </a:r>
            <a:r>
              <a:rPr lang="en-US" dirty="0" smtClean="0"/>
              <a:t>inhibitors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b="1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Side effects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Dermatologic:</a:t>
            </a:r>
            <a:r>
              <a:rPr lang="en-US" dirty="0" smtClean="0"/>
              <a:t> skin rash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Gastrointestinal: </a:t>
            </a:r>
            <a:r>
              <a:rPr lang="en-US" dirty="0" smtClean="0"/>
              <a:t>diarrhea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Respiratory: </a:t>
            </a:r>
            <a:r>
              <a:rPr lang="en-US" dirty="0" err="1" smtClean="0"/>
              <a:t>Cough,dyspnea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38487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6320135"/>
            <a:ext cx="4495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Kristen NG. et al. </a:t>
            </a:r>
            <a:r>
              <a:rPr lang="en-US" sz="1200" i="1" dirty="0"/>
              <a:t>Biologics: Targets &amp; Therapy </a:t>
            </a:r>
            <a:r>
              <a:rPr lang="en-US" sz="1200" dirty="0"/>
              <a:t>2007:1(4) </a:t>
            </a:r>
            <a:r>
              <a:rPr lang="en-US" sz="1200" dirty="0" smtClean="0"/>
              <a:t>335–346</a:t>
            </a:r>
          </a:p>
          <a:p>
            <a:pPr algn="r"/>
            <a:r>
              <a:rPr lang="en-US" sz="1200" dirty="0"/>
              <a:t>Erlotinib. Lexi-Drugs Multinational [Internet]. Accessed: June 06 2015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Dose Adjustments: Toxicity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C00000"/>
                </a:solidFill>
              </a:rPr>
              <a:t>Discontinuation</a:t>
            </a:r>
            <a:r>
              <a:rPr lang="en-US" i="1" dirty="0" smtClean="0">
                <a:solidFill>
                  <a:srgbClr val="C00000"/>
                </a:solidFill>
              </a:rPr>
              <a:t> of therapy:</a:t>
            </a:r>
          </a:p>
          <a:p>
            <a:pPr lvl="1"/>
            <a:r>
              <a:rPr lang="en-US" dirty="0" smtClean="0"/>
              <a:t>Bullous, blister or </a:t>
            </a:r>
            <a:r>
              <a:rPr lang="en-US" dirty="0" err="1" smtClean="0"/>
              <a:t>exfoliative</a:t>
            </a:r>
            <a:endParaRPr lang="en-US" dirty="0" smtClean="0"/>
          </a:p>
          <a:p>
            <a:pPr lvl="1"/>
            <a:r>
              <a:rPr lang="en-US" dirty="0" smtClean="0"/>
              <a:t>GI perforation</a:t>
            </a:r>
          </a:p>
          <a:p>
            <a:pPr lvl="1"/>
            <a:r>
              <a:rPr lang="en-US" dirty="0" smtClean="0"/>
              <a:t>Corneal perforation or severe ulceration </a:t>
            </a:r>
          </a:p>
          <a:p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rgbClr val="C00000"/>
                </a:solidFill>
              </a:rPr>
              <a:t>Withhold and reinitiate with </a:t>
            </a:r>
            <a:r>
              <a:rPr lang="en-US" b="1" i="1" dirty="0" smtClean="0">
                <a:solidFill>
                  <a:srgbClr val="C00000"/>
                </a:solidFill>
              </a:rPr>
              <a:t>50 mg dose reduction</a:t>
            </a:r>
            <a:r>
              <a:rPr lang="en-US" i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dirty="0" smtClean="0"/>
              <a:t>Severe rash</a:t>
            </a:r>
          </a:p>
          <a:p>
            <a:pPr lvl="1"/>
            <a:r>
              <a:rPr lang="en-US" dirty="0" smtClean="0"/>
              <a:t>Dehydration due to diarrhea</a:t>
            </a:r>
          </a:p>
          <a:p>
            <a:pPr lvl="1"/>
            <a:r>
              <a:rPr lang="en-US" dirty="0" smtClean="0"/>
              <a:t>Acute or worsening ocular toxicities or </a:t>
            </a:r>
            <a:r>
              <a:rPr lang="en-US" dirty="0" err="1" smtClean="0"/>
              <a:t>keratitis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324600"/>
            <a:ext cx="5105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Erlotinib. Lexi-Drugs Multinational [Internet]. Accessed: June 06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495800" cy="8382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Landmark Trials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86971880"/>
              </p:ext>
            </p:extLst>
          </p:nvPr>
        </p:nvGraphicFramePr>
        <p:xfrm>
          <a:off x="381000" y="1371599"/>
          <a:ext cx="8458199" cy="440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929"/>
                <a:gridCol w="2420471"/>
                <a:gridCol w="1600200"/>
                <a:gridCol w="3276599"/>
              </a:tblGrid>
              <a:tr h="8382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Trial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Study Design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Patient Population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Results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</a:tr>
              <a:tr h="178367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OPTIMAL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n = 83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Multicenter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dirty="0" smtClean="0"/>
                        <a:t>open-label, randomized, phase III.</a:t>
                      </a:r>
                    </a:p>
                    <a:p>
                      <a:pPr algn="l"/>
                      <a:r>
                        <a:rPr lang="en-US" sz="1600" dirty="0" smtClean="0"/>
                        <a:t>Oral erlotinib</a:t>
                      </a:r>
                      <a:r>
                        <a:rPr lang="en-US" sz="1600" baseline="0" dirty="0" smtClean="0"/>
                        <a:t> (150 mg/d) vs. chemotherapy (GEM+CIS)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Adults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&gt;18 years with confirmed Stage IIIB or IV NSCLC + EGFR positive mutation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Median progression-free survival (PFS): </a:t>
                      </a:r>
                      <a:r>
                        <a:rPr lang="en-US" sz="1600" b="1" dirty="0" smtClean="0"/>
                        <a:t>13.1</a:t>
                      </a:r>
                      <a:r>
                        <a:rPr lang="en-US" sz="1600" b="0" dirty="0" smtClean="0"/>
                        <a:t> months </a:t>
                      </a:r>
                      <a:r>
                        <a:rPr lang="en-US" sz="1600" b="1" dirty="0" smtClean="0"/>
                        <a:t>vs. 4.6 </a:t>
                      </a:r>
                      <a:r>
                        <a:rPr lang="en-US" sz="1600" dirty="0" smtClean="0"/>
                        <a:t>months; p&lt;0.0001. Grade</a:t>
                      </a:r>
                      <a:r>
                        <a:rPr lang="en-US" sz="1600" baseline="0" dirty="0" smtClean="0"/>
                        <a:t> 3 and 4 side effects were less in erlotinib group </a:t>
                      </a:r>
                      <a:endParaRPr lang="en-US" sz="1600" dirty="0"/>
                    </a:p>
                  </a:txBody>
                  <a:tcPr anchor="ctr"/>
                </a:tc>
              </a:tr>
              <a:tr h="178367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EURTAC</a:t>
                      </a:r>
                    </a:p>
                    <a:p>
                      <a:pPr algn="l"/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n =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174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Multicenter</a:t>
                      </a:r>
                      <a:r>
                        <a:rPr lang="en-US" sz="1600" baseline="0" dirty="0" smtClean="0"/>
                        <a:t>, multinational, </a:t>
                      </a:r>
                      <a:r>
                        <a:rPr lang="en-US" sz="1600" dirty="0" smtClean="0"/>
                        <a:t>open-label, randomized, phase III. Oral erlotinib</a:t>
                      </a:r>
                      <a:r>
                        <a:rPr lang="en-US" sz="1600" baseline="0" dirty="0" smtClean="0"/>
                        <a:t> (150 mg/d) vs. chemo (DTX+CIS)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Adults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&gt;18 years with confirmed Stage IIIB or IV NSCLC + EGFR positive mutation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PFS: 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months vs. 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months; p&lt;0.0001. Grade 3 &amp; 4 hematologic toxicity was higher in chemo group (22% vs. none), whereas, erlotinib has higher rash (13%), and ↑ of LFTs (2%) </a:t>
                      </a:r>
                      <a:endParaRPr kumimoji="0"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Geftinib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hlinkClick r:id="rId2" tooltip="EGFR inhibitor"/>
              </a:rPr>
              <a:t>EGFR inhibitor</a:t>
            </a:r>
            <a:r>
              <a:rPr lang="en-US" sz="2800" dirty="0" smtClean="0"/>
              <a:t>, like </a:t>
            </a:r>
            <a:r>
              <a:rPr lang="en-US" sz="2800" dirty="0" err="1" smtClean="0">
                <a:hlinkClick r:id="rId3" tooltip="Erlotinib"/>
              </a:rPr>
              <a:t>erlotinib</a:t>
            </a:r>
            <a:endParaRPr lang="en-US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I</a:t>
            </a:r>
            <a:r>
              <a:rPr lang="en-US" sz="2800" dirty="0" smtClean="0"/>
              <a:t>nterrupts </a:t>
            </a:r>
            <a:r>
              <a:rPr lang="en-US" sz="2800" dirty="0" smtClean="0"/>
              <a:t>signaling through the </a:t>
            </a:r>
            <a:r>
              <a:rPr lang="en-US" sz="2800" dirty="0" smtClean="0">
                <a:hlinkClick r:id="rId4" tooltip="Epidermal growth factor receptor"/>
              </a:rPr>
              <a:t>epidermal growth factor receptor</a:t>
            </a:r>
            <a:r>
              <a:rPr lang="en-US" sz="2800" dirty="0" smtClean="0"/>
              <a:t> (EGFR) in target cells</a:t>
            </a:r>
            <a:r>
              <a:rPr lang="en-US" sz="2800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Dose-: 250mg once a day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IPASS (IRESSA Pan-Asia Study) was a randomized, large-scale, double-blinded study which compared </a:t>
            </a:r>
            <a:r>
              <a:rPr lang="en-US" sz="2800" dirty="0" err="1" smtClean="0"/>
              <a:t>Gefitinib</a:t>
            </a:r>
            <a:r>
              <a:rPr lang="en-US" sz="2800" dirty="0" smtClean="0"/>
              <a:t> vs. </a:t>
            </a:r>
            <a:r>
              <a:rPr lang="en-US" sz="2800" dirty="0" err="1" smtClean="0"/>
              <a:t>carboplatin</a:t>
            </a:r>
            <a:r>
              <a:rPr lang="en-US" sz="2800" dirty="0" smtClean="0"/>
              <a:t>/ </a:t>
            </a:r>
            <a:r>
              <a:rPr lang="en-US" sz="2800" dirty="0" err="1" smtClean="0"/>
              <a:t>paclitaxel</a:t>
            </a:r>
            <a:r>
              <a:rPr lang="en-US" sz="2800" dirty="0" smtClean="0"/>
              <a:t> as a first line treatment in advanced NSCLC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7159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Crizotinib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066800"/>
            <a:ext cx="8153400" cy="5334000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Small molecule tyrosine kinase inhibitor of c-MET, ALK, </a:t>
            </a:r>
            <a:r>
              <a:rPr lang="en-US" dirty="0" smtClean="0"/>
              <a:t>or </a:t>
            </a:r>
            <a:r>
              <a:rPr lang="en-US" dirty="0"/>
              <a:t>ROS </a:t>
            </a:r>
            <a:r>
              <a:rPr lang="en-US" dirty="0" smtClean="0"/>
              <a:t>1 and indicated for: </a:t>
            </a:r>
            <a:endParaRPr lang="en-US" dirty="0"/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ALK-positive metastatic NSCLC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Dose: </a:t>
            </a:r>
            <a:r>
              <a:rPr lang="en-US" dirty="0"/>
              <a:t>250 mg </a:t>
            </a:r>
            <a:r>
              <a:rPr lang="en-US" dirty="0" smtClean="0"/>
              <a:t>orally twice </a:t>
            </a:r>
            <a:r>
              <a:rPr lang="en-US" dirty="0"/>
              <a:t>daily, continue treatment until disease progression or unacceptable </a:t>
            </a:r>
            <a:r>
              <a:rPr lang="en-US" dirty="0" smtClean="0"/>
              <a:t>toxicity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Drug-drug interaction</a:t>
            </a:r>
            <a:r>
              <a:rPr lang="en-US" dirty="0" smtClean="0"/>
              <a:t>: strong CYP3A4 inhibitors/inducers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Side effects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Cardiovascular: </a:t>
            </a:r>
            <a:r>
              <a:rPr lang="en-US" dirty="0" smtClean="0"/>
              <a:t>edema </a:t>
            </a:r>
            <a:r>
              <a:rPr lang="pl-PL" dirty="0"/>
              <a:t>(28% to 39%), bradycardia (5% to 11</a:t>
            </a:r>
            <a:r>
              <a:rPr lang="pl-PL" dirty="0" smtClean="0"/>
              <a:t>%)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Metabolic: </a:t>
            </a:r>
            <a:r>
              <a:rPr lang="en-US" dirty="0" smtClean="0"/>
              <a:t>hypophosphatemia </a:t>
            </a:r>
            <a:r>
              <a:rPr lang="en-US" dirty="0"/>
              <a:t>(28%), hypokalemia (18</a:t>
            </a:r>
            <a:r>
              <a:rPr lang="en-US" dirty="0" smtClean="0"/>
              <a:t>%)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Gastrointestinal: </a:t>
            </a:r>
            <a:r>
              <a:rPr lang="en-US" dirty="0"/>
              <a:t>Diarrhea (43% to 60%), nausea (51% to 55%), vomiting (40% to 47</a:t>
            </a:r>
            <a:r>
              <a:rPr lang="en-US" dirty="0" smtClean="0"/>
              <a:t>%)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Hematologic:</a:t>
            </a:r>
            <a:r>
              <a:rPr lang="en-US" dirty="0" smtClean="0"/>
              <a:t> </a:t>
            </a:r>
            <a:r>
              <a:rPr lang="en-US" dirty="0" err="1" smtClean="0"/>
              <a:t>lymphocytopenia</a:t>
            </a:r>
            <a:r>
              <a:rPr lang="en-US" dirty="0" smtClean="0"/>
              <a:t> </a:t>
            </a:r>
            <a:r>
              <a:rPr lang="en-US" dirty="0"/>
              <a:t>(51%; grades 3/4: 9% to 11%), neutropenia (49%; grades 3/4: 5% to 12</a:t>
            </a:r>
            <a:r>
              <a:rPr lang="en-US" dirty="0" smtClean="0"/>
              <a:t>%)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Hepatic:</a:t>
            </a:r>
            <a:r>
              <a:rPr lang="en-US" dirty="0"/>
              <a:t> Increased serum ALT (13% to 76%; grades 3/4: 5% to 17</a:t>
            </a:r>
            <a:r>
              <a:rPr lang="en-US" dirty="0" smtClean="0"/>
              <a:t>%),  AST </a:t>
            </a:r>
            <a:r>
              <a:rPr lang="en-US" dirty="0"/>
              <a:t>(9% to 61%; grades 3/4: 2% to 9</a:t>
            </a:r>
            <a:r>
              <a:rPr lang="en-US" dirty="0" smtClean="0"/>
              <a:t>%)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Ophthalmic:</a:t>
            </a:r>
            <a:r>
              <a:rPr lang="en-US" dirty="0"/>
              <a:t> Visual disturbance (55% to 62%; onset: &lt;2 </a:t>
            </a:r>
            <a:r>
              <a:rPr lang="en-US" dirty="0" smtClean="0"/>
              <a:t>weeks)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6396335"/>
            <a:ext cx="533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Ingnateus</a:t>
            </a:r>
            <a:r>
              <a:rPr lang="en-US" sz="1200" dirty="0" smtClean="0"/>
              <a:t> SH. et al. </a:t>
            </a:r>
            <a:r>
              <a:rPr lang="en-US" sz="1200" i="1" dirty="0"/>
              <a:t>Drug Design, Development and Therapy </a:t>
            </a:r>
            <a:r>
              <a:rPr lang="en-US" sz="1200" dirty="0"/>
              <a:t>2011:5 </a:t>
            </a:r>
            <a:r>
              <a:rPr lang="en-US" sz="1200" dirty="0" smtClean="0"/>
              <a:t>471–485</a:t>
            </a:r>
          </a:p>
          <a:p>
            <a:pPr algn="r"/>
            <a:r>
              <a:rPr lang="en-US" sz="1200" dirty="0" smtClean="0"/>
              <a:t>Crizotinib. </a:t>
            </a:r>
            <a:r>
              <a:rPr lang="en-US" sz="1200" dirty="0"/>
              <a:t>Lexi-Drugs Multinational [Internet]. Accessed: June 06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1" t="11767" r="14075" b="8360"/>
          <a:stretch/>
        </p:blipFill>
        <p:spPr bwMode="auto">
          <a:xfrm>
            <a:off x="7391400" y="126377"/>
            <a:ext cx="1417320" cy="9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7159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Dose Adjustments: Toxicity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C00000"/>
                </a:solidFill>
              </a:rPr>
              <a:t>Discontinuation</a:t>
            </a:r>
            <a:r>
              <a:rPr lang="en-US" i="1" dirty="0" smtClean="0">
                <a:solidFill>
                  <a:srgbClr val="C00000"/>
                </a:solidFill>
              </a:rPr>
              <a:t> of therapy: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Pulmonary toxicity: Interstitial lung disease </a:t>
            </a:r>
            <a:r>
              <a:rPr lang="en-US" dirty="0" smtClean="0"/>
              <a:t>(</a:t>
            </a:r>
            <a:r>
              <a:rPr lang="en-US" dirty="0"/>
              <a:t>any </a:t>
            </a:r>
            <a:r>
              <a:rPr lang="en-US" dirty="0" smtClean="0"/>
              <a:t>grade)</a:t>
            </a:r>
            <a:endParaRPr lang="en-US" dirty="0"/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Grade 4 hematologic toxicity despite lowest dose (250 mg once daily)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/>
              <a:t>QT</a:t>
            </a:r>
            <a:r>
              <a:rPr lang="en-US" baseline="-25000" dirty="0"/>
              <a:t>c</a:t>
            </a:r>
            <a:r>
              <a:rPr lang="en-US" dirty="0"/>
              <a:t> &gt;500 </a:t>
            </a:r>
            <a:r>
              <a:rPr lang="en-US" dirty="0" err="1"/>
              <a:t>msec</a:t>
            </a:r>
            <a:r>
              <a:rPr lang="en-US" dirty="0"/>
              <a:t> or ≥60 </a:t>
            </a:r>
            <a:r>
              <a:rPr lang="en-US" dirty="0" err="1"/>
              <a:t>msec</a:t>
            </a:r>
            <a:r>
              <a:rPr lang="en-US" dirty="0"/>
              <a:t> change from baseline with life-threatening symptoms</a:t>
            </a: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Dose reduction necessary, if patient develops grade 3 or 4 cardiac, hematologic, and hepatotoxicity</a:t>
            </a:r>
          </a:p>
          <a:p>
            <a:pPr marL="0" indent="0"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Dose reduction scheme:</a:t>
            </a:r>
          </a:p>
          <a:p>
            <a:pPr lvl="1"/>
            <a:r>
              <a:rPr lang="en-US" dirty="0" smtClean="0"/>
              <a:t>Step1: reduce </a:t>
            </a:r>
            <a:r>
              <a:rPr lang="en-US" dirty="0"/>
              <a:t>dose to 200 mg orally twice daily; if </a:t>
            </a:r>
            <a:r>
              <a:rPr lang="en-US" dirty="0" smtClean="0"/>
              <a:t>not tolerable</a:t>
            </a:r>
          </a:p>
          <a:p>
            <a:pPr lvl="1"/>
            <a:r>
              <a:rPr lang="en-US" dirty="0" smtClean="0"/>
              <a:t>Step2: reduce </a:t>
            </a:r>
            <a:r>
              <a:rPr lang="en-US" dirty="0"/>
              <a:t>to 250 mg once daily. If </a:t>
            </a:r>
            <a:r>
              <a:rPr lang="en-US" dirty="0" smtClean="0"/>
              <a:t>not tolerable</a:t>
            </a:r>
          </a:p>
          <a:p>
            <a:pPr lvl="1"/>
            <a:r>
              <a:rPr lang="en-US" dirty="0" smtClean="0"/>
              <a:t>Step3: reduce to 250 </a:t>
            </a:r>
            <a:r>
              <a:rPr lang="en-US" dirty="0"/>
              <a:t>mg once </a:t>
            </a:r>
            <a:r>
              <a:rPr lang="en-US" dirty="0" smtClean="0"/>
              <a:t>daily</a:t>
            </a:r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6309360"/>
            <a:ext cx="586740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Erlotinib. Lexi-Drugs Multinational [Internet]. Accessed: June 06 2015</a:t>
            </a:r>
          </a:p>
        </p:txBody>
      </p:sp>
    </p:spTree>
    <p:extLst>
      <p:ext uri="{BB962C8B-B14F-4D97-AF65-F5344CB8AC3E}">
        <p14:creationId xmlns:p14="http://schemas.microsoft.com/office/powerpoint/2010/main" xmlns="" val="5767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Landmark Trials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962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FDA approval </a:t>
            </a:r>
            <a:r>
              <a:rPr lang="en-US" dirty="0"/>
              <a:t>as a second line from phase I and II studies (</a:t>
            </a:r>
            <a:r>
              <a:rPr lang="en-US" b="1" dirty="0"/>
              <a:t>PROFILE 1001 </a:t>
            </a:r>
            <a:r>
              <a:rPr lang="en-US" dirty="0"/>
              <a:t>phase I, </a:t>
            </a:r>
            <a:r>
              <a:rPr lang="en-US" b="1" dirty="0"/>
              <a:t>PROFILE 1005 </a:t>
            </a:r>
            <a:r>
              <a:rPr lang="en-US" dirty="0"/>
              <a:t>phase II)</a:t>
            </a:r>
          </a:p>
          <a:p>
            <a:pPr lvl="1"/>
            <a:r>
              <a:rPr lang="en-US" dirty="0"/>
              <a:t>Tumor response 60%</a:t>
            </a:r>
          </a:p>
          <a:p>
            <a:pPr lvl="1"/>
            <a:r>
              <a:rPr lang="en-US" dirty="0"/>
              <a:t>PFS 7-10 </a:t>
            </a:r>
            <a:r>
              <a:rPr lang="en-US" dirty="0" smtClean="0"/>
              <a:t>months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PROFILE 1007</a:t>
            </a:r>
            <a:r>
              <a:rPr lang="en-US" dirty="0"/>
              <a:t> [</a:t>
            </a:r>
            <a:r>
              <a:rPr lang="en-US" b="1" dirty="0"/>
              <a:t>2012</a:t>
            </a:r>
            <a:r>
              <a:rPr lang="en-US" dirty="0"/>
              <a:t>]: </a:t>
            </a:r>
            <a:r>
              <a:rPr lang="en-US" sz="2400" dirty="0"/>
              <a:t>Phase 3, open-label, randomized, two-arm study (</a:t>
            </a:r>
            <a:r>
              <a:rPr lang="en-US" sz="2400" dirty="0" smtClean="0"/>
              <a:t>n=318) between crizotinib vs. standard chemotherapy</a:t>
            </a:r>
            <a:endParaRPr lang="en-US" sz="2400" dirty="0"/>
          </a:p>
          <a:p>
            <a:pPr lvl="1"/>
            <a:r>
              <a:rPr lang="en-US" b="1" dirty="0" smtClean="0"/>
              <a:t>Results </a:t>
            </a:r>
            <a:r>
              <a:rPr lang="en-US" dirty="0" smtClean="0"/>
              <a:t>(</a:t>
            </a:r>
            <a:r>
              <a:rPr lang="en-US" i="1" dirty="0" smtClean="0"/>
              <a:t>favoring crizotinib</a:t>
            </a:r>
            <a:r>
              <a:rPr lang="en-US" dirty="0" smtClean="0"/>
              <a:t>)</a:t>
            </a:r>
            <a:r>
              <a:rPr lang="en-US" b="1" dirty="0" smtClean="0"/>
              <a:t>: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Response rate: 65% vs. 20%; p&lt;0.0001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PFS: 7.7 months vs. 3 months; </a:t>
            </a:r>
            <a:r>
              <a:rPr lang="en-US" sz="2200" dirty="0" smtClean="0">
                <a:solidFill>
                  <a:srgbClr val="FF0000"/>
                </a:solidFill>
              </a:rPr>
              <a:t>p&lt;0.0001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Fewer side effects mainly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Diarrhea </a:t>
            </a:r>
            <a:r>
              <a:rPr lang="en-US" sz="2200" dirty="0">
                <a:solidFill>
                  <a:schemeClr val="tx1"/>
                </a:solidFill>
              </a:rPr>
              <a:t>(53%), nausea (52%), vomiting (44%), elevation of LFTs (36%) </a:t>
            </a:r>
          </a:p>
          <a:p>
            <a:pPr marL="594360" lvl="2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248401"/>
            <a:ext cx="8610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PFS-: Progression free survival</a:t>
            </a:r>
          </a:p>
          <a:p>
            <a:pPr algn="ctr"/>
            <a:r>
              <a:rPr lang="en-US" sz="1200" dirty="0" err="1" smtClean="0"/>
              <a:t>Kwak</a:t>
            </a:r>
            <a:r>
              <a:rPr lang="en-US" sz="1200" dirty="0" smtClean="0"/>
              <a:t> EL et al. </a:t>
            </a:r>
            <a:r>
              <a:rPr lang="en-US" sz="1200" i="1" dirty="0" smtClean="0"/>
              <a:t>N </a:t>
            </a:r>
            <a:r>
              <a:rPr lang="en-US" sz="1200" i="1" dirty="0" err="1" smtClean="0"/>
              <a:t>Engl</a:t>
            </a:r>
            <a:r>
              <a:rPr lang="en-US" sz="1200" i="1" dirty="0" smtClean="0"/>
              <a:t> J Med</a:t>
            </a:r>
            <a:r>
              <a:rPr lang="en-US" sz="1200" dirty="0" smtClean="0"/>
              <a:t> 2010;363:1693-1703</a:t>
            </a:r>
          </a:p>
          <a:p>
            <a:pPr algn="ctr"/>
            <a:r>
              <a:rPr lang="en-US" sz="1200" dirty="0" smtClean="0"/>
              <a:t>Shaw AT. et al. Vienna, Austria: European Society for Medical Oncology, September 2012. Abstract LBA1</a:t>
            </a:r>
          </a:p>
          <a:p>
            <a:pPr algn="r"/>
            <a:endParaRPr lang="en-US" sz="1200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556944" cy="391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724400" y="3048000"/>
            <a:ext cx="762000" cy="3048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7.7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600" y="3543300"/>
            <a:ext cx="44196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1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Landmark Trials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PROFILE 1014 </a:t>
            </a:r>
            <a:r>
              <a:rPr lang="en-US" dirty="0" smtClean="0"/>
              <a:t>[</a:t>
            </a:r>
            <a:r>
              <a:rPr lang="en-US" b="1" dirty="0" smtClean="0"/>
              <a:t>2014</a:t>
            </a:r>
            <a:r>
              <a:rPr lang="en-US" dirty="0" smtClean="0"/>
              <a:t>]: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848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3000" y="5334000"/>
            <a:ext cx="72390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Randomized, open-label, phase III </a:t>
            </a:r>
            <a:r>
              <a:rPr lang="en-US" sz="1600" dirty="0" smtClean="0">
                <a:solidFill>
                  <a:schemeClr val="tx1"/>
                </a:solidFill>
              </a:rPr>
              <a:t>trial between crizotinib </a:t>
            </a:r>
            <a:r>
              <a:rPr lang="en-US" sz="1600" dirty="0"/>
              <a:t>250 mg </a:t>
            </a:r>
            <a:r>
              <a:rPr lang="en-US" sz="1600" dirty="0" smtClean="0"/>
              <a:t>twice daily</a:t>
            </a:r>
            <a:r>
              <a:rPr lang="en-US" sz="1600" dirty="0"/>
              <a:t>, or intravenous chemotherapy (</a:t>
            </a:r>
            <a:r>
              <a:rPr lang="en-US" sz="1600" dirty="0" err="1"/>
              <a:t>pemetrexed</a:t>
            </a:r>
            <a:r>
              <a:rPr lang="en-US" sz="1600" dirty="0"/>
              <a:t>, </a:t>
            </a:r>
            <a:r>
              <a:rPr lang="en-US" sz="1600" dirty="0" smtClean="0"/>
              <a:t>at a </a:t>
            </a:r>
            <a:r>
              <a:rPr lang="en-US" sz="1600" dirty="0"/>
              <a:t>dose of 500 </a:t>
            </a:r>
            <a:r>
              <a:rPr lang="en-US" sz="1600" dirty="0" smtClean="0"/>
              <a:t>mg/m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of body-surface area </a:t>
            </a:r>
            <a:r>
              <a:rPr lang="en-US" sz="1600" dirty="0"/>
              <a:t>or carboplatin, target area under </a:t>
            </a:r>
            <a:r>
              <a:rPr lang="en-US" sz="1600" dirty="0" smtClean="0"/>
              <a:t>the </a:t>
            </a:r>
            <a:r>
              <a:rPr lang="en-US" sz="1600" dirty="0"/>
              <a:t>curve of 5 to 6 mg per milliliter per minute</a:t>
            </a:r>
            <a:r>
              <a:rPr lang="en-US" sz="1600" dirty="0" smtClean="0"/>
              <a:t>) every 3 weeks for 6 cycles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1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Contents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00600"/>
          </a:xfr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Chemotherapy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Radiotherapy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Interventional Procedures (Palliative)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7159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Bevacizumab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848600" cy="5181600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Anti VEGF, FDA approved indication (</a:t>
            </a:r>
            <a:r>
              <a:rPr lang="en-US" b="1" dirty="0" smtClean="0"/>
              <a:t>2006</a:t>
            </a:r>
            <a:r>
              <a:rPr lang="en-US" dirty="0" smtClean="0"/>
              <a:t>):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Unresectable, locally advanced, recurrent, or metastatic, non-squamous NSCLC who are </a:t>
            </a:r>
            <a:r>
              <a:rPr lang="en-US" b="1" dirty="0" smtClean="0">
                <a:solidFill>
                  <a:srgbClr val="FF0000"/>
                </a:solidFill>
              </a:rPr>
              <a:t>not positive for EGFR or ALK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First targeted agent that improved outcomes compared to chemotherapy, however, not commonly used in most of the counties 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Dose: 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15 </a:t>
            </a:r>
            <a:r>
              <a:rPr lang="en-US" dirty="0"/>
              <a:t>mg/kg </a:t>
            </a:r>
            <a:r>
              <a:rPr lang="en-US" dirty="0" smtClean="0"/>
              <a:t>IV </a:t>
            </a:r>
            <a:r>
              <a:rPr lang="en-US" dirty="0"/>
              <a:t>every 3 weeks </a:t>
            </a:r>
            <a:r>
              <a:rPr lang="en-US" dirty="0" smtClean="0"/>
              <a:t>+ chemotherapy X </a:t>
            </a:r>
            <a:r>
              <a:rPr lang="en-US" dirty="0"/>
              <a:t>6 cycles </a:t>
            </a:r>
            <a:endParaRPr lang="en-US" dirty="0" smtClean="0"/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Maintenance: 15 </a:t>
            </a:r>
            <a:r>
              <a:rPr lang="en-US" dirty="0"/>
              <a:t>mg/kg every 3 weeks as monotherapy until disease progression or unacceptable toxicity </a:t>
            </a: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/>
              <a:t>Side effects</a:t>
            </a:r>
            <a:r>
              <a:rPr lang="en-US" dirty="0" smtClean="0"/>
              <a:t>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Cardiovascular:</a:t>
            </a:r>
            <a:r>
              <a:rPr lang="en-US" dirty="0"/>
              <a:t> </a:t>
            </a:r>
            <a:r>
              <a:rPr lang="en-US" dirty="0" smtClean="0"/>
              <a:t>hypertension </a:t>
            </a:r>
            <a:r>
              <a:rPr lang="en-US" dirty="0"/>
              <a:t>(12% to 34%; grades 3/4: 5% to 18</a:t>
            </a:r>
            <a:r>
              <a:rPr lang="en-US" dirty="0" smtClean="0"/>
              <a:t>%)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Renal:</a:t>
            </a:r>
            <a:r>
              <a:rPr lang="en-US" dirty="0"/>
              <a:t> </a:t>
            </a:r>
            <a:r>
              <a:rPr lang="en-US" dirty="0" smtClean="0"/>
              <a:t>increased </a:t>
            </a:r>
            <a:r>
              <a:rPr lang="en-US" dirty="0"/>
              <a:t>serum creatinine (16%) </a:t>
            </a:r>
            <a:r>
              <a:rPr lang="en-US" dirty="0" smtClean="0"/>
              <a:t>&amp; proteinuria (</a:t>
            </a:r>
            <a:r>
              <a:rPr lang="en-US" dirty="0"/>
              <a:t>≥2 g proteinuria/24 </a:t>
            </a:r>
            <a:r>
              <a:rPr lang="en-US" dirty="0" smtClean="0"/>
              <a:t>hours)</a:t>
            </a:r>
          </a:p>
          <a:p>
            <a:pPr lvl="1"/>
            <a:r>
              <a:rPr lang="en-US" sz="2500" b="1" dirty="0">
                <a:solidFill>
                  <a:srgbClr val="FF0000"/>
                </a:solidFill>
              </a:rPr>
              <a:t>Hematologic</a:t>
            </a:r>
            <a:r>
              <a:rPr lang="en-US" dirty="0" smtClean="0"/>
              <a:t>: hemorrhage </a:t>
            </a:r>
            <a:r>
              <a:rPr lang="en-US" dirty="0"/>
              <a:t>(40%; grades 3/4: ≤7%), leukopenia (grades 3/4: 37%), pulmonary hemorrhage (4% to 31</a:t>
            </a:r>
            <a:r>
              <a:rPr lang="en-US" dirty="0" smtClean="0"/>
              <a:t>%)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</a:rPr>
              <a:t>Respiratory:</a:t>
            </a:r>
            <a:r>
              <a:rPr lang="en-US" dirty="0"/>
              <a:t> u</a:t>
            </a:r>
            <a:r>
              <a:rPr lang="en-US" dirty="0" smtClean="0"/>
              <a:t>pper </a:t>
            </a:r>
            <a:r>
              <a:rPr lang="en-US" dirty="0"/>
              <a:t>respiratory tract infection (40% to 47%), epistaxis (17% to 35%), dyspnea (25% to 26%), rhinitis (3% to &gt;10%)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6309360"/>
            <a:ext cx="5867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DiPiro</a:t>
            </a:r>
            <a:r>
              <a:rPr lang="en-US" sz="1200" dirty="0"/>
              <a:t> J. Lung Cancer. In:  Pharmacotherapy: A Pathophysiological Approach, 2014</a:t>
            </a:r>
          </a:p>
          <a:p>
            <a:pPr algn="r"/>
            <a:r>
              <a:rPr lang="en-US" sz="1200" dirty="0" smtClean="0"/>
              <a:t>Erlotinib. Lexi-Drugs Multinational [Internet]. Accessed: June 06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" y="6309360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VEGF: Vascular Endothelial Growth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Landmark Trials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467600" cy="2176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4282440"/>
            <a:ext cx="74676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Results: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Compared to </a:t>
            </a:r>
            <a:r>
              <a:rPr lang="en-US" dirty="0"/>
              <a:t>control </a:t>
            </a:r>
            <a:r>
              <a:rPr lang="en-US" dirty="0" smtClean="0"/>
              <a:t>arm, adding bevacizumab </a:t>
            </a:r>
            <a:r>
              <a:rPr lang="en-US" dirty="0"/>
              <a:t>(15 mg/kg</a:t>
            </a:r>
            <a:r>
              <a:rPr lang="en-US" dirty="0" smtClean="0"/>
              <a:t>) </a:t>
            </a:r>
            <a:r>
              <a:rPr lang="en-US" dirty="0"/>
              <a:t>resulted </a:t>
            </a:r>
            <a:r>
              <a:rPr lang="en-US" dirty="0" smtClean="0"/>
              <a:t>in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Higher </a:t>
            </a:r>
            <a:r>
              <a:rPr lang="en-US" dirty="0"/>
              <a:t>response rate (</a:t>
            </a:r>
            <a:r>
              <a:rPr lang="en-US" b="1" dirty="0">
                <a:solidFill>
                  <a:srgbClr val="FF0000"/>
                </a:solidFill>
              </a:rPr>
              <a:t>31.5% </a:t>
            </a:r>
            <a:r>
              <a:rPr lang="en-US" b="1" i="1" dirty="0">
                <a:solidFill>
                  <a:srgbClr val="FF0000"/>
                </a:solidFill>
              </a:rPr>
              <a:t>v </a:t>
            </a:r>
            <a:r>
              <a:rPr lang="en-US" b="1" dirty="0">
                <a:solidFill>
                  <a:srgbClr val="FF0000"/>
                </a:solidFill>
              </a:rPr>
              <a:t>18.8</a:t>
            </a:r>
            <a:r>
              <a:rPr lang="en-US" b="1" dirty="0" smtClean="0">
                <a:solidFill>
                  <a:srgbClr val="FF0000"/>
                </a:solidFill>
              </a:rPr>
              <a:t>%)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longer </a:t>
            </a:r>
            <a:r>
              <a:rPr lang="en-US" dirty="0"/>
              <a:t>median time to progression (</a:t>
            </a:r>
            <a:r>
              <a:rPr lang="en-US" b="1" dirty="0">
                <a:solidFill>
                  <a:srgbClr val="FF0000"/>
                </a:solidFill>
              </a:rPr>
              <a:t>7.4 </a:t>
            </a:r>
            <a:r>
              <a:rPr lang="en-US" b="1" i="1" dirty="0">
                <a:solidFill>
                  <a:srgbClr val="FF0000"/>
                </a:solidFill>
              </a:rPr>
              <a:t>v </a:t>
            </a:r>
            <a:r>
              <a:rPr lang="en-US" b="1" dirty="0" smtClean="0">
                <a:solidFill>
                  <a:srgbClr val="FF0000"/>
                </a:solidFill>
              </a:rPr>
              <a:t>4.2 months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modest increase in survival (</a:t>
            </a:r>
            <a:r>
              <a:rPr lang="en-US" b="1" dirty="0">
                <a:solidFill>
                  <a:srgbClr val="FF0000"/>
                </a:solidFill>
              </a:rPr>
              <a:t>17.7 </a:t>
            </a:r>
            <a:r>
              <a:rPr lang="en-US" b="1" i="1" dirty="0">
                <a:solidFill>
                  <a:srgbClr val="FF0000"/>
                </a:solidFill>
              </a:rPr>
              <a:t>v </a:t>
            </a:r>
            <a:r>
              <a:rPr lang="en-US" b="1" dirty="0">
                <a:solidFill>
                  <a:srgbClr val="FF0000"/>
                </a:solidFill>
              </a:rPr>
              <a:t>14.9 months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Bleeding was the most prominent adverse </a:t>
            </a:r>
            <a:r>
              <a:rPr lang="en-US" dirty="0" smtClean="0"/>
              <a:t>event (</a:t>
            </a:r>
            <a:r>
              <a:rPr lang="en-US" dirty="0"/>
              <a:t>minor </a:t>
            </a:r>
            <a:r>
              <a:rPr lang="en-US" dirty="0" err="1"/>
              <a:t>mucocutaneous</a:t>
            </a:r>
            <a:r>
              <a:rPr lang="en-US" dirty="0"/>
              <a:t> hemorrhage and major </a:t>
            </a:r>
            <a:r>
              <a:rPr lang="en-US" dirty="0" smtClean="0"/>
              <a:t>hemoptysis)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2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7159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Landmark </a:t>
            </a:r>
            <a:r>
              <a:rPr lang="en-US" b="1" dirty="0" smtClean="0">
                <a:solidFill>
                  <a:schemeClr val="bg1"/>
                </a:solidFill>
              </a:rPr>
              <a:t>Trials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781800" y="37338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25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Cytotoxic</a:t>
            </a:r>
            <a:r>
              <a:rPr lang="en-US" sz="3600" b="1" dirty="0" smtClean="0">
                <a:solidFill>
                  <a:schemeClr val="bg1"/>
                </a:solidFill>
              </a:rPr>
              <a:t> Chemotherapy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er\Desktop\Lung cancer new Rx\New folder\the-latest-in-targeted-therapy-for-lung-cancer-3-638.jpg"/>
          <p:cNvPicPr>
            <a:picLocks noChangeAspect="1" noChangeArrowheads="1"/>
          </p:cNvPicPr>
          <p:nvPr/>
        </p:nvPicPr>
        <p:blipFill>
          <a:blip r:embed="rId2"/>
          <a:srcRect t="19937" r="1097" b="4906"/>
          <a:stretch>
            <a:fillRect/>
          </a:stretch>
        </p:blipFill>
        <p:spPr bwMode="auto">
          <a:xfrm>
            <a:off x="381000" y="1447800"/>
            <a:ext cx="8229599" cy="5029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er\Desktop\Lung cancer new Rx\New folder\the-latest-in-targeted-therapy-for-lung-cancer-4-638.jpg"/>
          <p:cNvPicPr>
            <a:picLocks noChangeAspect="1" noChangeArrowheads="1"/>
          </p:cNvPicPr>
          <p:nvPr/>
        </p:nvPicPr>
        <p:blipFill>
          <a:blip r:embed="rId3"/>
          <a:srcRect t="21608" r="2351" b="4906"/>
          <a:stretch>
            <a:fillRect/>
          </a:stretch>
        </p:blipFill>
        <p:spPr bwMode="auto">
          <a:xfrm>
            <a:off x="533400" y="1676400"/>
            <a:ext cx="8000999" cy="4419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Cytotoxic</a:t>
            </a:r>
            <a:r>
              <a:rPr lang="en-US" sz="3600" b="1" dirty="0" smtClean="0">
                <a:solidFill>
                  <a:schemeClr val="bg1"/>
                </a:solidFill>
              </a:rPr>
              <a:t> Chemotherapy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er\Desktop\Lung cancer new Rx\New folder\the-latest-in-targeted-therapy-for-lung-cancer-5-638.jpg"/>
          <p:cNvPicPr>
            <a:picLocks noChangeAspect="1" noChangeArrowheads="1"/>
          </p:cNvPicPr>
          <p:nvPr/>
        </p:nvPicPr>
        <p:blipFill>
          <a:blip r:embed="rId2"/>
          <a:srcRect t="21608" r="2351" b="8246"/>
          <a:stretch>
            <a:fillRect/>
          </a:stretch>
        </p:blipFill>
        <p:spPr bwMode="auto">
          <a:xfrm>
            <a:off x="533400" y="1676400"/>
            <a:ext cx="8077199" cy="4267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Cytotoxic</a:t>
            </a:r>
            <a:r>
              <a:rPr lang="en-US" sz="3600" b="1" dirty="0" smtClean="0">
                <a:solidFill>
                  <a:schemeClr val="bg1"/>
                </a:solidFill>
              </a:rPr>
              <a:t> Chemotherapy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Advances in Radiotherapy for Lung </a:t>
            </a:r>
            <a:r>
              <a:rPr lang="en-US" sz="5400" b="1" dirty="0" err="1" smtClean="0">
                <a:solidFill>
                  <a:srgbClr val="FFFF00"/>
                </a:solidFill>
              </a:rPr>
              <a:t>Tumours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CyberKnife</a:t>
            </a:r>
            <a:r>
              <a:rPr lang="en-US" sz="3600" b="1" dirty="0" smtClean="0">
                <a:solidFill>
                  <a:schemeClr val="bg1"/>
                </a:solidFill>
              </a:rPr>
              <a:t> system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</a:rPr>
              <a:t>Robotic </a:t>
            </a:r>
            <a:r>
              <a:rPr lang="en-US" sz="2800" b="1" dirty="0" err="1" smtClean="0">
                <a:solidFill>
                  <a:srgbClr val="C00000"/>
                </a:solidFill>
              </a:rPr>
              <a:t>Radiosurgery</a:t>
            </a:r>
            <a:r>
              <a:rPr lang="en-US" sz="2800" b="1" dirty="0" smtClean="0">
                <a:solidFill>
                  <a:srgbClr val="C00000"/>
                </a:solidFill>
              </a:rPr>
              <a:t> System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u="sng" dirty="0" smtClean="0"/>
              <a:t>Non-invasive alternative to surgery </a:t>
            </a:r>
            <a:r>
              <a:rPr lang="en-US" sz="2800" dirty="0" smtClean="0"/>
              <a:t>for the treatment of both cancerous and non-cancerous tumors anywhere in the body.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Delivers beams of high dose radiation to tumors with extreme accuracy.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Offers new hope to patients worldwide.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er\Desktop\Lung cancer new Rx\New folder (3)\F_13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er\Desktop\Lung cancer new Rx\New folder (3)\slid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810000" y="1750043"/>
          <a:ext cx="511175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1"/>
            <a:ext cx="7239000" cy="6858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Management: ACCP guidelines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5798" y="14091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-39972" y="2037355"/>
            <a:ext cx="2353081" cy="2644638"/>
            <a:chOff x="-35579" y="1856154"/>
            <a:chExt cx="1581549" cy="3923893"/>
          </a:xfrm>
        </p:grpSpPr>
        <p:sp>
          <p:nvSpPr>
            <p:cNvPr id="14" name="Rectangle 13"/>
            <p:cNvSpPr/>
            <p:nvPr/>
          </p:nvSpPr>
          <p:spPr>
            <a:xfrm>
              <a:off x="41154" y="1856154"/>
              <a:ext cx="1497714" cy="26885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B7FFB7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524" y="1890262"/>
              <a:ext cx="1499481" cy="49043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35579" y="1952584"/>
              <a:ext cx="942000" cy="547984"/>
            </a:xfrm>
            <a:prstGeom prst="rect">
              <a:avLst/>
            </a:prstGeom>
            <a:solidFill>
              <a:srgbClr val="0000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CT Screening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001" y="2446479"/>
              <a:ext cx="1494969" cy="3333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Only to smokers age 55-74, with &gt; 30 pack-years of smoking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Annual low-dose CT scanning in NLST-compliant setting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Not to pts. with severe comorbidities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2248997" y="2394077"/>
            <a:ext cx="2012272" cy="2688552"/>
            <a:chOff x="38524" y="1856846"/>
            <a:chExt cx="1703342" cy="2688552"/>
          </a:xfrm>
        </p:grpSpPr>
        <p:sp>
          <p:nvSpPr>
            <p:cNvPr id="24" name="Rectangle 23"/>
            <p:cNvSpPr/>
            <p:nvPr/>
          </p:nvSpPr>
          <p:spPr>
            <a:xfrm>
              <a:off x="92618" y="1856846"/>
              <a:ext cx="1573501" cy="2688552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524" y="1890262"/>
              <a:ext cx="1499481" cy="49043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0"/>
                  </a:srgbClr>
                </a:gs>
                <a:gs pos="72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052" y="1953276"/>
              <a:ext cx="1102133" cy="369332"/>
            </a:xfrm>
            <a:prstGeom prst="rect">
              <a:avLst/>
            </a:prstGeom>
            <a:solidFill>
              <a:srgbClr val="0000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Stages I &amp; II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767" y="2462928"/>
              <a:ext cx="1693099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VATS with systematic lymph node sampling preferred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Better outcomes with specialty-trained surgeons &amp; at high-volume centers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4380800" y="3146299"/>
            <a:ext cx="2150533" cy="2837093"/>
            <a:chOff x="41154" y="1856154"/>
            <a:chExt cx="1504972" cy="2837093"/>
          </a:xfrm>
        </p:grpSpPr>
        <p:sp>
          <p:nvSpPr>
            <p:cNvPr id="33" name="Rectangle 32"/>
            <p:cNvSpPr/>
            <p:nvPr/>
          </p:nvSpPr>
          <p:spPr>
            <a:xfrm>
              <a:off x="41154" y="1856154"/>
              <a:ext cx="1497714" cy="2688552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645" y="1910328"/>
              <a:ext cx="1499481" cy="42267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0"/>
                  </a:srgbClr>
                </a:gs>
                <a:gs pos="72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5749" y="1952584"/>
              <a:ext cx="659889" cy="369332"/>
            </a:xfrm>
            <a:prstGeom prst="rect">
              <a:avLst/>
            </a:prstGeom>
            <a:solidFill>
              <a:srgbClr val="0000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Stage III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422" y="2446478"/>
              <a:ext cx="1396403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Chemo + radiation therapy for most N2,3 pts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Trimodal</a:t>
              </a: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approach for toxicity mgmt.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Tailor treatment depending on </a:t>
              </a:r>
              <a:r>
                <a:rPr lang="en-US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mediastinal</a:t>
              </a: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involvement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6541704" y="3268539"/>
            <a:ext cx="2562025" cy="2998449"/>
            <a:chOff x="-59987" y="1856154"/>
            <a:chExt cx="1598855" cy="4991529"/>
          </a:xfrm>
        </p:grpSpPr>
        <p:sp>
          <p:nvSpPr>
            <p:cNvPr id="38" name="Rectangle 37"/>
            <p:cNvSpPr/>
            <p:nvPr/>
          </p:nvSpPr>
          <p:spPr>
            <a:xfrm>
              <a:off x="41154" y="1856154"/>
              <a:ext cx="1497714" cy="2688552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59987" y="1927658"/>
              <a:ext cx="1499481" cy="49043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0"/>
                  </a:srgbClr>
                </a:gs>
                <a:gs pos="72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0040" y="1890262"/>
              <a:ext cx="597460" cy="614828"/>
            </a:xfrm>
            <a:prstGeom prst="rect">
              <a:avLst/>
            </a:prstGeom>
            <a:solidFill>
              <a:srgbClr val="00006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Stage IV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090" y="2446478"/>
              <a:ext cx="1396403" cy="4401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EGFR+-</a:t>
              </a:r>
              <a:r>
                <a:rPr lang="en-US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pts</a:t>
              </a: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targeted therapy is 1</a:t>
              </a:r>
              <a:r>
                <a:rPr lang="en-US" sz="1400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</a:t>
              </a: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line of treatment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Appropriate maintenance chemotherapy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VEGF inhibitors safe &amp; useful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Doublet chemotherapy in selected cases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2580815" y="1727917"/>
            <a:ext cx="6363675" cy="515658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6"/>
          <p:cNvSpPr txBox="1">
            <a:spLocks/>
          </p:cNvSpPr>
          <p:nvPr/>
        </p:nvSpPr>
        <p:spPr>
          <a:xfrm>
            <a:off x="192086" y="6214345"/>
            <a:ext cx="8799513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Tx/>
              <a:buNone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4000" dirty="0" smtClean="0">
                <a:solidFill>
                  <a:srgbClr val="000099"/>
                </a:solidFill>
              </a:rPr>
              <a:t>ACCP, American College of Chest Physicians; chemo, chemotherapy; mgmt., management; NLST, National Lung Cancer Screening Trial; pts., patients; VATS, video-assisted thoracic surgery; VEGF</a:t>
            </a:r>
            <a:r>
              <a:rPr lang="en-US" sz="4000" dirty="0">
                <a:solidFill>
                  <a:srgbClr val="000099"/>
                </a:solidFill>
              </a:rPr>
              <a:t>, Vascular endothelial growth factor</a:t>
            </a:r>
            <a:endParaRPr lang="en-US" sz="4000" dirty="0" smtClean="0">
              <a:solidFill>
                <a:srgbClr val="000099"/>
              </a:solidFill>
            </a:endParaRPr>
          </a:p>
          <a:p>
            <a:pPr marL="57150" indent="-57150"/>
            <a:r>
              <a:rPr lang="en-US" sz="4000" dirty="0" smtClean="0">
                <a:solidFill>
                  <a:srgbClr val="000099"/>
                </a:solidFill>
              </a:rPr>
              <a:t>5.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Detterbeck</a:t>
            </a:r>
            <a:r>
              <a:rPr lang="en-US" sz="4000" dirty="0" smtClean="0">
                <a:solidFill>
                  <a:srgbClr val="000099"/>
                </a:solidFill>
              </a:rPr>
              <a:t> FC, Lewis SZ, </a:t>
            </a:r>
            <a:r>
              <a:rPr lang="en-US" sz="4000" dirty="0" err="1" smtClean="0">
                <a:solidFill>
                  <a:srgbClr val="000099"/>
                </a:solidFill>
              </a:rPr>
              <a:t>Diekemper</a:t>
            </a:r>
            <a:r>
              <a:rPr lang="en-US" sz="4000" dirty="0" smtClean="0">
                <a:solidFill>
                  <a:srgbClr val="000099"/>
                </a:solidFill>
              </a:rPr>
              <a:t> R, </a:t>
            </a:r>
            <a:r>
              <a:rPr lang="en-US" sz="4000" dirty="0" err="1" smtClean="0">
                <a:solidFill>
                  <a:srgbClr val="000099"/>
                </a:solidFill>
              </a:rPr>
              <a:t>Addrizzo</a:t>
            </a:r>
            <a:r>
              <a:rPr lang="en-US" sz="4000" dirty="0" smtClean="0">
                <a:solidFill>
                  <a:srgbClr val="000099"/>
                </a:solidFill>
              </a:rPr>
              <a:t>-Harris D, </a:t>
            </a:r>
            <a:r>
              <a:rPr lang="en-US" sz="4000" dirty="0" err="1" smtClean="0">
                <a:solidFill>
                  <a:srgbClr val="000099"/>
                </a:solidFill>
              </a:rPr>
              <a:t>Alberts</a:t>
            </a:r>
            <a:r>
              <a:rPr lang="en-US" sz="4000" dirty="0" smtClean="0">
                <a:solidFill>
                  <a:srgbClr val="000099"/>
                </a:solidFill>
              </a:rPr>
              <a:t> WM. Executive Summary: Diagnosis and management of lung cancer, 3rd </a:t>
            </a:r>
            <a:r>
              <a:rPr lang="en-US" sz="4000" dirty="0" err="1" smtClean="0">
                <a:solidFill>
                  <a:srgbClr val="000099"/>
                </a:solidFill>
              </a:rPr>
              <a:t>ed</a:t>
            </a:r>
            <a:r>
              <a:rPr lang="en-US" sz="4000" dirty="0" smtClean="0">
                <a:solidFill>
                  <a:srgbClr val="000099"/>
                </a:solidFill>
              </a:rPr>
              <a:t>: American College of Chest Physicians evidence-based clinical practice guidelines. Chest. 2013;143(5 </a:t>
            </a:r>
            <a:r>
              <a:rPr lang="en-US" sz="4000" dirty="0" err="1" smtClean="0">
                <a:solidFill>
                  <a:srgbClr val="000099"/>
                </a:solidFill>
              </a:rPr>
              <a:t>Suppl</a:t>
            </a:r>
            <a:r>
              <a:rPr lang="en-US" sz="4000" dirty="0" smtClean="0">
                <a:solidFill>
                  <a:srgbClr val="000099"/>
                </a:solidFill>
              </a:rPr>
              <a:t>):7s-37s.</a:t>
            </a:r>
          </a:p>
          <a:p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47" name="Text Placeholder 6"/>
          <p:cNvSpPr txBox="1">
            <a:spLocks/>
          </p:cNvSpPr>
          <p:nvPr/>
        </p:nvSpPr>
        <p:spPr>
          <a:xfrm>
            <a:off x="2590801" y="1752600"/>
            <a:ext cx="6324599" cy="51022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Tx/>
              <a:buNone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CC00"/>
                </a:solidFill>
              </a:rPr>
              <a:t>Advances in treatment for different stages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48" name="Text Placeholder 6"/>
          <p:cNvSpPr txBox="1">
            <a:spLocks/>
          </p:cNvSpPr>
          <p:nvPr/>
        </p:nvSpPr>
        <p:spPr>
          <a:xfrm>
            <a:off x="5219706" y="2408787"/>
            <a:ext cx="8251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Tx/>
              <a:buNone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1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C00000"/>
                </a:solidFill>
              </a:rPr>
              <a:t>world’s first and only robotic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radiosurgery</a:t>
            </a:r>
            <a:r>
              <a:rPr lang="en-US" sz="2800" b="1" u="sng" dirty="0" smtClean="0">
                <a:solidFill>
                  <a:srgbClr val="C00000"/>
                </a:solidFill>
              </a:rPr>
              <a:t> system </a:t>
            </a:r>
            <a:r>
              <a:rPr lang="en-US" sz="2800" dirty="0" smtClean="0"/>
              <a:t>designed to treat tumors throughout the body non-invasively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Provides a pain-free, non-surgical option for patients who have inoperable or surgically complex tumors, or who may be looking for an alternative to surgery.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CyberKnife</a:t>
            </a:r>
            <a:r>
              <a:rPr lang="en-US" sz="3600" b="1" dirty="0" smtClean="0">
                <a:solidFill>
                  <a:schemeClr val="bg1"/>
                </a:solidFill>
              </a:rPr>
              <a:t> system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ser\Desktop\Lung cancer new Rx\New folder (3)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Immunotherapy and vaccines for Lung </a:t>
            </a:r>
            <a:r>
              <a:rPr lang="en-US" sz="5400" b="1" dirty="0" err="1" smtClean="0">
                <a:solidFill>
                  <a:srgbClr val="FFFF00"/>
                </a:solidFill>
              </a:rPr>
              <a:t>Tumours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1"/>
            <a:ext cx="7162800" cy="6096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NSCLC and therapeutic vaccines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745" y="1417285"/>
            <a:ext cx="5064655" cy="636102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Full protein vaccine</a:t>
            </a:r>
            <a:r>
              <a:rPr lang="en-US" sz="1400" dirty="0" smtClean="0">
                <a:solidFill>
                  <a:schemeClr val="bg1"/>
                </a:solidFill>
              </a:rPr>
              <a:t> (MAGE-A3 vs. placebo); Ph. II (N=182, stage II*)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2929704"/>
            <a:ext cx="5029200" cy="751938"/>
          </a:xfrm>
          <a:prstGeom prst="roundRect">
            <a:avLst/>
          </a:prstGeom>
          <a:solidFill>
            <a:srgbClr val="0066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Peptide  (</a:t>
            </a:r>
            <a:r>
              <a:rPr lang="en-US" sz="1400" dirty="0">
                <a:solidFill>
                  <a:schemeClr val="bg1"/>
                </a:solidFill>
              </a:rPr>
              <a:t>L-BLP25 </a:t>
            </a:r>
            <a:r>
              <a:rPr lang="en-US" sz="1400" dirty="0" smtClean="0">
                <a:solidFill>
                  <a:schemeClr val="bg1"/>
                </a:solidFill>
              </a:rPr>
              <a:t>vaccine vs placebo; </a:t>
            </a:r>
            <a:r>
              <a:rPr lang="en-US" sz="1400" dirty="0" err="1" smtClean="0">
                <a:solidFill>
                  <a:schemeClr val="bg1"/>
                </a:solidFill>
              </a:rPr>
              <a:t>Ph</a:t>
            </a:r>
            <a:r>
              <a:rPr lang="en-US" sz="1400" dirty="0" smtClean="0">
                <a:solidFill>
                  <a:schemeClr val="bg1"/>
                </a:solidFill>
              </a:rPr>
              <a:t> III; N=1514, stage III)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3814571"/>
            <a:ext cx="5064655" cy="636102"/>
          </a:xfrm>
          <a:prstGeom prst="roundRect">
            <a:avLst/>
          </a:prstGeom>
          <a:solidFill>
            <a:srgbClr val="8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Ganglioside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vaccine (</a:t>
            </a:r>
            <a:r>
              <a:rPr lang="en-US" sz="1400" dirty="0" err="1" smtClean="0">
                <a:solidFill>
                  <a:schemeClr val="bg1"/>
                </a:solidFill>
              </a:rPr>
              <a:t>Racotumomab</a:t>
            </a:r>
            <a:r>
              <a:rPr lang="en-US" sz="1400" dirty="0" smtClean="0">
                <a:solidFill>
                  <a:schemeClr val="bg1"/>
                </a:solidFill>
              </a:rPr>
              <a:t> + BSC vs BSC; </a:t>
            </a:r>
            <a:r>
              <a:rPr lang="en-US" sz="1400" dirty="0" err="1" smtClean="0">
                <a:solidFill>
                  <a:schemeClr val="bg1"/>
                </a:solidFill>
              </a:rPr>
              <a:t>Ph</a:t>
            </a:r>
            <a:r>
              <a:rPr lang="en-US" sz="1400" dirty="0" smtClean="0">
                <a:solidFill>
                  <a:schemeClr val="bg1"/>
                </a:solidFill>
              </a:rPr>
              <a:t> III,; N=1082; stage IIIB/IV*)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4570517"/>
            <a:ext cx="5029200" cy="751938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Whole tumor cell vaccine (</a:t>
            </a:r>
            <a:r>
              <a:rPr lang="en-US" sz="1400" b="1" dirty="0" err="1" smtClean="0"/>
              <a:t>Belagen-pumatucel+BSC</a:t>
            </a:r>
            <a:r>
              <a:rPr lang="en-US" sz="1400" b="1" dirty="0" smtClean="0"/>
              <a:t> vs BSC; </a:t>
            </a:r>
            <a:r>
              <a:rPr lang="en-US" sz="1400" b="1" dirty="0" err="1" smtClean="0"/>
              <a:t>Ph</a:t>
            </a:r>
            <a:r>
              <a:rPr lang="en-US" sz="1400" b="1" dirty="0" smtClean="0"/>
              <a:t> III; N=532)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745" y="2160673"/>
            <a:ext cx="5064655" cy="636102"/>
          </a:xfrm>
          <a:prstGeom prst="roundRect">
            <a:avLst/>
          </a:prstGeom>
          <a:solidFill>
            <a:srgbClr val="00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Full protein vaccine </a:t>
            </a:r>
            <a:r>
              <a:rPr lang="en-US" sz="1400" dirty="0" smtClean="0">
                <a:solidFill>
                  <a:schemeClr val="bg1"/>
                </a:solidFill>
              </a:rPr>
              <a:t>(chemo. + TG4010 vaccine vs. chemo); </a:t>
            </a:r>
            <a:r>
              <a:rPr lang="en-US" sz="1400" dirty="0" err="1" smtClean="0">
                <a:solidFill>
                  <a:schemeClr val="bg1"/>
                </a:solidFill>
              </a:rPr>
              <a:t>Ph</a:t>
            </a:r>
            <a:r>
              <a:rPr lang="en-US" sz="1400" dirty="0" smtClean="0">
                <a:solidFill>
                  <a:schemeClr val="bg1"/>
                </a:solidFill>
              </a:rPr>
              <a:t> II (N=148; stage IIIB/IV)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974" y="5818108"/>
            <a:ext cx="8251200" cy="4572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Trials did not meet primary endpoints, but significant benefits seen in sub-groups.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2249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000" dirty="0"/>
              <a:t>12. </a:t>
            </a:r>
            <a:r>
              <a:rPr lang="en-US" sz="1000" dirty="0" err="1"/>
              <a:t>Cuppens</a:t>
            </a:r>
            <a:r>
              <a:rPr lang="en-US" sz="1000" dirty="0"/>
              <a:t> K, </a:t>
            </a:r>
            <a:r>
              <a:rPr lang="en-US" sz="1000" dirty="0" err="1"/>
              <a:t>Vansteenkiste</a:t>
            </a:r>
            <a:r>
              <a:rPr lang="en-US" sz="1000" dirty="0"/>
              <a:t> J. Vaccination therapy for non-small-cell lung cancer. Current opinion in oncology. 2014;26(2):165-70.</a:t>
            </a:r>
          </a:p>
        </p:txBody>
      </p:sp>
    </p:spTree>
    <p:extLst>
      <p:ext uri="{BB962C8B-B14F-4D97-AF65-F5344CB8AC3E}">
        <p14:creationId xmlns:p14="http://schemas.microsoft.com/office/powerpoint/2010/main" xmlns="" val="33468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228600" y="381001"/>
            <a:ext cx="8077200" cy="609599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Immune regulators &amp; suppressive mechanisms</a:t>
            </a:r>
            <a:endParaRPr lang="en-US" sz="36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409711"/>
            <a:ext cx="5181600" cy="457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Potential biomarkers/drug targets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 descr="atom_element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657600"/>
            <a:ext cx="3429000" cy="3657598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099" y="5999327"/>
            <a:ext cx="8251200" cy="457200"/>
          </a:xfrm>
        </p:spPr>
        <p:txBody>
          <a:bodyPr>
            <a:noAutofit/>
          </a:bodyPr>
          <a:lstStyle/>
          <a:p>
            <a:pPr marL="0" indent="0"/>
            <a:r>
              <a:rPr lang="en-US" sz="1000" dirty="0" smtClean="0">
                <a:solidFill>
                  <a:srgbClr val="000099"/>
                </a:solidFill>
              </a:rPr>
              <a:t>IDO, </a:t>
            </a:r>
            <a:r>
              <a:rPr lang="en-US" sz="1000" dirty="0" err="1" smtClean="0">
                <a:solidFill>
                  <a:srgbClr val="000099"/>
                </a:solidFill>
              </a:rPr>
              <a:t>indoleamine</a:t>
            </a:r>
            <a:r>
              <a:rPr lang="en-US" sz="1000" dirty="0" smtClean="0">
                <a:solidFill>
                  <a:srgbClr val="000099"/>
                </a:solidFill>
              </a:rPr>
              <a:t> 2,3 </a:t>
            </a:r>
            <a:r>
              <a:rPr lang="en-US" sz="1000" dirty="0" err="1" smtClean="0">
                <a:solidFill>
                  <a:srgbClr val="000099"/>
                </a:solidFill>
              </a:rPr>
              <a:t>dioxygenase</a:t>
            </a:r>
            <a:r>
              <a:rPr lang="en-US" sz="1000" dirty="0" smtClean="0">
                <a:solidFill>
                  <a:srgbClr val="000099"/>
                </a:solidFill>
              </a:rPr>
              <a:t>; GITR, Glucocorticoid-induced tumor necrosis factor receptor; KIR, killer immunoglobulin receptor ; OX40 (CD134), Tumor necrosis factor receptor superfamily, member 4, P-serine, </a:t>
            </a:r>
            <a:r>
              <a:rPr lang="en-US" sz="1000" dirty="0" err="1" smtClean="0">
                <a:solidFill>
                  <a:srgbClr val="000099"/>
                </a:solidFill>
              </a:rPr>
              <a:t>phosphatidylserine</a:t>
            </a:r>
            <a:r>
              <a:rPr lang="en-US" sz="1000" dirty="0" smtClean="0">
                <a:solidFill>
                  <a:srgbClr val="000099"/>
                </a:solidFill>
              </a:rPr>
              <a:t>; TAA, tumor-associated antigen </a:t>
            </a:r>
          </a:p>
          <a:p>
            <a:r>
              <a:rPr lang="en-US" sz="1000" dirty="0" smtClean="0">
                <a:solidFill>
                  <a:srgbClr val="000099"/>
                </a:solidFill>
              </a:rPr>
              <a:t>13. </a:t>
            </a:r>
            <a:r>
              <a:rPr lang="en-US" sz="1000" dirty="0" err="1" smtClean="0">
                <a:solidFill>
                  <a:srgbClr val="000099"/>
                </a:solidFill>
              </a:rPr>
              <a:t>Creelan</a:t>
            </a:r>
            <a:r>
              <a:rPr lang="en-US" sz="1000" dirty="0" smtClean="0">
                <a:solidFill>
                  <a:srgbClr val="000099"/>
                </a:solidFill>
              </a:rPr>
              <a:t> BC. Update on immune checkpoint inhibitors in lung cancer. Cancer control 2014;21(1):80-9.</a:t>
            </a:r>
          </a:p>
          <a:p>
            <a:endParaRPr lang="en-US" sz="1000" dirty="0"/>
          </a:p>
        </p:txBody>
      </p:sp>
      <p:sp>
        <p:nvSpPr>
          <p:cNvPr id="11" name="Flowchart: Process 10"/>
          <p:cNvSpPr/>
          <p:nvPr/>
        </p:nvSpPr>
        <p:spPr>
          <a:xfrm>
            <a:off x="664403" y="1943372"/>
            <a:ext cx="1828800" cy="860066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P-serine externalization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240845" y="1943372"/>
            <a:ext cx="1521655" cy="86006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KIR 2DL1 promotion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523327" y="1943372"/>
            <a:ext cx="2109858" cy="86006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B7-3 overexpression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Data 15"/>
          <p:cNvSpPr/>
          <p:nvPr/>
        </p:nvSpPr>
        <p:spPr>
          <a:xfrm>
            <a:off x="5272119" y="3035482"/>
            <a:ext cx="3519355" cy="860066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N-glycolil-GM3 expression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Data 16"/>
          <p:cNvSpPr/>
          <p:nvPr/>
        </p:nvSpPr>
        <p:spPr>
          <a:xfrm>
            <a:off x="3095018" y="3035482"/>
            <a:ext cx="1980028" cy="860066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MHC-1 loss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Data 17"/>
          <p:cNvSpPr/>
          <p:nvPr/>
        </p:nvSpPr>
        <p:spPr>
          <a:xfrm>
            <a:off x="231864" y="3035482"/>
            <a:ext cx="2816136" cy="1109482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TAA </a:t>
            </a:r>
            <a:r>
              <a:rPr lang="en-US" dirty="0">
                <a:solidFill>
                  <a:schemeClr val="tx1"/>
                </a:solidFill>
              </a:rPr>
              <a:t>deletion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nitrosylation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lowchart: Document 18"/>
          <p:cNvSpPr/>
          <p:nvPr/>
        </p:nvSpPr>
        <p:spPr>
          <a:xfrm>
            <a:off x="4762500" y="5196155"/>
            <a:ext cx="1521655" cy="860066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TIM-3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2895600" y="5152154"/>
            <a:ext cx="1521655" cy="860066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LAG-3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510952" y="4566804"/>
            <a:ext cx="1982251" cy="1291864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IDO-</a:t>
            </a:r>
            <a:r>
              <a:rPr lang="en-US" dirty="0" err="1" smtClean="0">
                <a:solidFill>
                  <a:schemeClr val="tx1"/>
                </a:solidFill>
              </a:rPr>
              <a:t>upregulation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402872" y="4076834"/>
            <a:ext cx="1521655" cy="86006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GITR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109986" y="4663996"/>
            <a:ext cx="402600" cy="71321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Alternate Process 24"/>
          <p:cNvSpPr/>
          <p:nvPr/>
        </p:nvSpPr>
        <p:spPr>
          <a:xfrm>
            <a:off x="6030858" y="4020274"/>
            <a:ext cx="2145533" cy="86006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PD1- overexpression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629400" y="5336376"/>
            <a:ext cx="1337470" cy="5796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OX40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9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\Desktop\Lung cancer new Rx\New folder\vision-10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4410"/>
            <a:ext cx="9144000" cy="4869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er\Desktop\Lung cancer new Rx\New folder\immunotherapy-1168x657.jpg"/>
          <p:cNvPicPr>
            <a:picLocks noChangeAspect="1" noChangeArrowheads="1"/>
          </p:cNvPicPr>
          <p:nvPr/>
        </p:nvPicPr>
        <p:blipFill>
          <a:blip r:embed="rId2"/>
          <a:srcRect r="-1667" b="11111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Interventional </a:t>
            </a:r>
            <a:r>
              <a:rPr lang="en-US" sz="5400" b="1" dirty="0" err="1" smtClean="0">
                <a:solidFill>
                  <a:srgbClr val="FFFF00"/>
                </a:solidFill>
              </a:rPr>
              <a:t>Bronchoscopic</a:t>
            </a: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procedures in lung cancer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Interventional </a:t>
            </a:r>
            <a:r>
              <a:rPr lang="en-US" sz="3200" b="1" dirty="0" err="1" smtClean="0">
                <a:solidFill>
                  <a:schemeClr val="bg1"/>
                </a:solidFill>
              </a:rPr>
              <a:t>Bronchoscopic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procedures in lung cancer (Palliative)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6096000" cy="4038600"/>
          </a:xfr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err="1" smtClean="0"/>
              <a:t>Endobronchial</a:t>
            </a:r>
            <a:r>
              <a:rPr lang="en-US" sz="2400" dirty="0" smtClean="0"/>
              <a:t> laser therapy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err="1" smtClean="0"/>
              <a:t>Electrocautery</a:t>
            </a:r>
            <a:endParaRPr lang="en-US" sz="2400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smtClean="0"/>
              <a:t>Argon plasma coagulation (APC)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err="1" smtClean="0"/>
              <a:t>Cryotherapy</a:t>
            </a:r>
            <a:endParaRPr lang="en-US" sz="2400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smtClean="0"/>
              <a:t>Photodynamic therapy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err="1" smtClean="0"/>
              <a:t>Endobronchial</a:t>
            </a:r>
            <a:r>
              <a:rPr lang="en-US" sz="2400" dirty="0" smtClean="0"/>
              <a:t> irradiation (</a:t>
            </a:r>
            <a:r>
              <a:rPr lang="en-US" sz="2400" dirty="0" err="1" smtClean="0"/>
              <a:t>brachytherapy</a:t>
            </a:r>
            <a:r>
              <a:rPr lang="en-US" sz="2400" dirty="0" smtClean="0"/>
              <a:t>)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err="1" smtClean="0"/>
              <a:t>Endobronchial</a:t>
            </a:r>
            <a:r>
              <a:rPr lang="en-US" sz="2400" dirty="0" smtClean="0"/>
              <a:t> </a:t>
            </a:r>
            <a:r>
              <a:rPr lang="en-US" sz="2400" dirty="0" err="1" smtClean="0"/>
              <a:t>stenting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676401"/>
            <a:ext cx="5943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Mechanical removal of obstruction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err="1" smtClean="0">
                <a:solidFill>
                  <a:schemeClr val="bg1"/>
                </a:solidFill>
              </a:rPr>
              <a:t>Endobronchial</a:t>
            </a:r>
            <a:r>
              <a:rPr lang="en-US" sz="4000" b="1" dirty="0" smtClean="0">
                <a:solidFill>
                  <a:schemeClr val="bg1"/>
                </a:solidFill>
              </a:rPr>
              <a:t> laser therapy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953000"/>
          </a:xfr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</a:rPr>
              <a:t>‘Gold standard’ for palliative treatment </a:t>
            </a:r>
            <a:r>
              <a:rPr lang="en-US" sz="2400" dirty="0" smtClean="0"/>
              <a:t>of </a:t>
            </a:r>
            <a:r>
              <a:rPr lang="en-US" sz="2400" dirty="0" err="1" smtClean="0"/>
              <a:t>endoluminal</a:t>
            </a:r>
            <a:r>
              <a:rPr lang="en-US" sz="2400" dirty="0" smtClean="0"/>
              <a:t> airway obstruction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smtClean="0"/>
              <a:t>Most widely used and most versatile laser for </a:t>
            </a:r>
            <a:r>
              <a:rPr lang="en-US" sz="2400" dirty="0" err="1" smtClean="0"/>
              <a:t>endobronchial</a:t>
            </a:r>
            <a:r>
              <a:rPr lang="en-US" sz="2400" dirty="0" smtClean="0"/>
              <a:t> treatment is the </a:t>
            </a:r>
            <a:r>
              <a:rPr lang="en-US" sz="2400" b="1" dirty="0" err="1" smtClean="0">
                <a:solidFill>
                  <a:srgbClr val="C00000"/>
                </a:solidFill>
              </a:rPr>
              <a:t>Nd:YAG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(neodymium-yttrium aluminum garnet) laser, using an infrared wavelength of 1064 nm.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smtClean="0"/>
              <a:t>The thermal energy of the laser light is used.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smtClean="0"/>
              <a:t>Laser therapy most often is performed through a rigid bronchoscope.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  <a:solidFill>
            <a:srgbClr val="000066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Advances in Chemotherapy for Lung cancer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26719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Uses:</a:t>
            </a:r>
          </a:p>
          <a:p>
            <a:r>
              <a:rPr lang="en-US" sz="2400" dirty="0" smtClean="0"/>
              <a:t>coagulate and </a:t>
            </a:r>
            <a:r>
              <a:rPr lang="en-US" sz="2400" dirty="0" err="1" smtClean="0"/>
              <a:t>devascularize</a:t>
            </a:r>
            <a:r>
              <a:rPr lang="en-US" sz="2400" dirty="0" smtClean="0"/>
              <a:t> </a:t>
            </a:r>
            <a:r>
              <a:rPr lang="en-US" sz="2400" dirty="0" err="1" smtClean="0"/>
              <a:t>endoluminal</a:t>
            </a:r>
            <a:r>
              <a:rPr lang="en-US" sz="2400" dirty="0" smtClean="0"/>
              <a:t> tumors, immediately prior to mechanical resection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Complications:</a:t>
            </a:r>
          </a:p>
          <a:p>
            <a:r>
              <a:rPr lang="en-US" sz="2400" dirty="0" smtClean="0"/>
              <a:t>hemorrhage (1–10%)</a:t>
            </a:r>
          </a:p>
          <a:p>
            <a:r>
              <a:rPr lang="en-US" sz="2400" dirty="0" smtClean="0"/>
              <a:t> airway wall perforation and pneumothorax (3%)</a:t>
            </a:r>
          </a:p>
          <a:p>
            <a:r>
              <a:rPr lang="en-US" sz="2400" dirty="0" smtClean="0"/>
              <a:t>transient desaturation and burns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err="1" smtClean="0">
                <a:solidFill>
                  <a:schemeClr val="bg1"/>
                </a:solidFill>
              </a:rPr>
              <a:t>Endobronchial</a:t>
            </a:r>
            <a:r>
              <a:rPr lang="en-US" sz="4000" b="1" dirty="0" smtClean="0">
                <a:solidFill>
                  <a:schemeClr val="bg1"/>
                </a:solidFill>
              </a:rPr>
              <a:t> laser therapy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 descr="C:\Users\ser\Desktop\Lung cancer new Rx\New folder (3)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6628" name="Picture 4" descr="C:\Users\ser\Desktop\Lung cancer new Rx\New folder (3)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Electrocautery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8006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Similar to </a:t>
            </a:r>
            <a:r>
              <a:rPr lang="en-US" sz="2800" dirty="0" err="1" smtClean="0"/>
              <a:t>Nd:YAG</a:t>
            </a:r>
            <a:r>
              <a:rPr lang="en-US" sz="2800" dirty="0" smtClean="0"/>
              <a:t>-laser therapy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</a:rPr>
              <a:t>Principle: </a:t>
            </a:r>
            <a:r>
              <a:rPr lang="en-US" sz="2800" dirty="0" smtClean="0"/>
              <a:t>local application of heat, using electrical current via a dedicated probe, to coagulate or vaporize tissue.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Electric current is generated with a standard high-frequency electric generator, which is available in any operating theatre.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err="1" smtClean="0"/>
              <a:t>unipolar</a:t>
            </a:r>
            <a:r>
              <a:rPr lang="en-US" sz="2800" dirty="0" smtClean="0"/>
              <a:t> probes (including blunt probes, wire </a:t>
            </a:r>
            <a:r>
              <a:rPr lang="en-US" sz="2800" dirty="0" err="1" smtClean="0"/>
              <a:t>snares,forceps</a:t>
            </a:r>
            <a:r>
              <a:rPr lang="en-US" sz="2800" dirty="0" smtClean="0"/>
              <a:t>, ...) can be used via flexible and rigid bronchoscopes.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Indications: </a:t>
            </a:r>
            <a:r>
              <a:rPr lang="en-US" sz="2800" dirty="0" smtClean="0"/>
              <a:t>Same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Advantages  v/s Laser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very low cost.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equal levels of efficiency,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superior levels of safety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Electrocautery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Argon plasma coagulation (APC)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Non-contact mode of </a:t>
            </a:r>
            <a:r>
              <a:rPr lang="en-US" sz="2800" dirty="0" err="1" smtClean="0"/>
              <a:t>electrocoagulation</a:t>
            </a:r>
            <a:r>
              <a:rPr lang="en-US" sz="2800" dirty="0" smtClean="0"/>
              <a:t>: argon gas is ejected around a high-frequency electrode.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Principle:</a:t>
            </a:r>
          </a:p>
          <a:p>
            <a:r>
              <a:rPr lang="en-US" sz="2800" dirty="0" smtClean="0"/>
              <a:t>The ionized gas serves as a conductor between the electrode and the nearest tissue.</a:t>
            </a:r>
          </a:p>
          <a:p>
            <a:r>
              <a:rPr lang="en-US" sz="2800" dirty="0" smtClean="0"/>
              <a:t>A spark through the plasma jet desiccates and coagulates the tissue.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Nearest area of contact is not necessarily geometrically straight forward from the direction of the electrode, because the high frequency current follows the lowest electrical impedance.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Argon plasma coagulation (APC)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Advantages: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superficial action makes APC a safe technique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superficially bleeding lesions are therefore the ideal indication for APC.</a:t>
            </a:r>
          </a:p>
          <a:p>
            <a:pPr>
              <a:buClr>
                <a:srgbClr val="000099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Disadvantage: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 Less efficient than </a:t>
            </a:r>
            <a:r>
              <a:rPr lang="en-US" sz="2800" dirty="0" err="1" smtClean="0"/>
              <a:t>Nd:YAGlaser</a:t>
            </a:r>
            <a:r>
              <a:rPr lang="en-US" sz="2800" dirty="0" smtClean="0"/>
              <a:t> or </a:t>
            </a:r>
            <a:r>
              <a:rPr lang="en-US" sz="2800" dirty="0" err="1" smtClean="0"/>
              <a:t>electrocautery</a:t>
            </a:r>
            <a:r>
              <a:rPr lang="en-US" sz="2800" dirty="0" smtClean="0"/>
              <a:t> in the treatment of bulky lesions.</a:t>
            </a:r>
          </a:p>
          <a:p>
            <a:pPr>
              <a:buClr>
                <a:srgbClr val="000099"/>
              </a:buClr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Argon plasma coagulation (APC)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ser\Desktop\Lung cancer new Rx\New folder (3)\1405120762_chapter_06_f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</p:spPr>
      </p:pic>
      <p:pic>
        <p:nvPicPr>
          <p:cNvPr id="27651" name="Picture 3" descr="C:\Users\ser\Desktop\Lung cancer new Rx\New folder (3)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4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495800" cy="8382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Cryotherapy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err="1" smtClean="0"/>
              <a:t>Cryotherapy</a:t>
            </a:r>
            <a:r>
              <a:rPr lang="en-US" sz="2800" dirty="0" smtClean="0"/>
              <a:t> is the application of extreme cold for local destruction of living tissue.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Principle: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Two mechanisms of injury are associated with </a:t>
            </a:r>
            <a:r>
              <a:rPr lang="en-US" sz="2800" dirty="0" err="1" smtClean="0"/>
              <a:t>cryotherapy</a:t>
            </a:r>
            <a:r>
              <a:rPr lang="en-US" sz="2800" dirty="0" smtClean="0"/>
              <a:t>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1) Rapid freezing produces intracellular ice crystals which are lethal to the cell.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As tissue thaws, a second mechanism of injury becomes operative: the circulation of the previously frozen area is restored, but progressive failure of the microcirculation due to endothelial cell damage and thrombosis occurs.</a:t>
            </a:r>
          </a:p>
          <a:p>
            <a:r>
              <a:rPr lang="en-US" sz="2800" dirty="0" smtClean="0"/>
              <a:t>Failure of circulation, a larger volume of tissue death will occur.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7159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Cryotherapy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58674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Targeted Therapies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“Newer type of cancer treatment that uses drugs or other substances to more precisely identify and attack cancer cells, while doing little damage to normal cells”—</a:t>
            </a:r>
            <a:r>
              <a:rPr lang="en-US" sz="2200" i="1" dirty="0" smtClean="0"/>
              <a:t>American Cancer Society 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i="1" dirty="0" smtClean="0"/>
              <a:t>FDA approved specific targeted therapies </a:t>
            </a:r>
          </a:p>
          <a:p>
            <a:pPr lvl="1"/>
            <a:r>
              <a:rPr lang="en-US" b="1" dirty="0" smtClean="0"/>
              <a:t>Erlotinib:</a:t>
            </a:r>
            <a:r>
              <a:rPr lang="en-US" dirty="0" smtClean="0"/>
              <a:t> EGFR positive  mutation </a:t>
            </a:r>
          </a:p>
          <a:p>
            <a:pPr lvl="1"/>
            <a:r>
              <a:rPr lang="en-US" b="1" dirty="0" smtClean="0"/>
              <a:t>Crizotinib: </a:t>
            </a:r>
            <a:r>
              <a:rPr lang="en-US" dirty="0" smtClean="0"/>
              <a:t>EML4-ALK positive mutation </a:t>
            </a:r>
          </a:p>
          <a:p>
            <a:pPr lvl="1"/>
            <a:r>
              <a:rPr lang="en-US" b="1" dirty="0" smtClean="0"/>
              <a:t>Bevacizumab*:</a:t>
            </a:r>
            <a:r>
              <a:rPr lang="en-US" dirty="0" smtClean="0"/>
              <a:t> if neither positive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4600"/>
            <a:ext cx="4267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*In combination with chemotherapy: carboplatin + paclitaxel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No immediate removal of obstructions can be carried out: only hours to days after application can debris be removed.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Should not be used to treat severe, life-threatening airway obstruction.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C00000"/>
                </a:solidFill>
              </a:rPr>
              <a:t>Cryosenstive</a:t>
            </a:r>
            <a:r>
              <a:rPr lang="en-US" sz="2800" b="1" dirty="0" smtClean="0">
                <a:solidFill>
                  <a:srgbClr val="C00000"/>
                </a:solidFill>
              </a:rPr>
              <a:t>/</a:t>
            </a:r>
            <a:r>
              <a:rPr lang="en-US" sz="2800" b="1" dirty="0" err="1" smtClean="0">
                <a:solidFill>
                  <a:srgbClr val="C00000"/>
                </a:solidFill>
              </a:rPr>
              <a:t>Cryoresistant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Cryotherapy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Indications: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Non-critical malignant airway obstruction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Hemoptysis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Treatment of superficial early lung cancer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Removal of (water-containing) foreign bodies.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Advatages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Complication rate and costs are low.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Comparable results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Cryotherapy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ser\Desktop\Lung cancer new Rx\New folder (3)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5105400"/>
          </a:xfrm>
          <a:prstGeom prst="rect">
            <a:avLst/>
          </a:prstGeom>
          <a:noFill/>
        </p:spPr>
      </p:pic>
      <p:pic>
        <p:nvPicPr>
          <p:cNvPr id="28675" name="Picture 3" descr="C:\Users\ser\Desktop\Lung cancer new Rx\New folder (3)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352800"/>
            <a:ext cx="3581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Photodynamic therapy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Principle: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Intravenous injection of a tumor-specific photosensitizing agent (e.g. </a:t>
            </a:r>
            <a:r>
              <a:rPr lang="en-US" sz="2800" dirty="0" err="1" smtClean="0"/>
              <a:t>porfimer</a:t>
            </a:r>
            <a:r>
              <a:rPr lang="en-US" sz="2800" dirty="0" smtClean="0"/>
              <a:t> sodium, </a:t>
            </a:r>
            <a:r>
              <a:rPr lang="en-US" sz="2800" dirty="0" err="1" smtClean="0"/>
              <a:t>photofrin</a:t>
            </a:r>
            <a:r>
              <a:rPr lang="en-US" sz="2800" dirty="0" smtClean="0"/>
              <a:t>)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Followed by activation of the agent by exposure to laser light of a specific wavelength (630 mm) administered by means of flexible </a:t>
            </a:r>
            <a:r>
              <a:rPr lang="en-US" sz="2800" dirty="0" err="1" smtClean="0"/>
              <a:t>bronchoscopy</a:t>
            </a:r>
            <a:r>
              <a:rPr lang="en-US" sz="2800" dirty="0" smtClean="0"/>
              <a:t>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After </a:t>
            </a:r>
            <a:r>
              <a:rPr lang="en-US" sz="2800" dirty="0" err="1" smtClean="0"/>
              <a:t>photosensitizer</a:t>
            </a:r>
            <a:r>
              <a:rPr lang="en-US" sz="2800" dirty="0" smtClean="0"/>
              <a:t> activation, a photochemical reaction with production of reactive oxygen </a:t>
            </a:r>
            <a:r>
              <a:rPr lang="en-US" sz="2800" dirty="0" err="1" smtClean="0"/>
              <a:t>singlets</a:t>
            </a:r>
            <a:r>
              <a:rPr lang="en-US" sz="2800" dirty="0" smtClean="0"/>
              <a:t> destroys tumor cells. 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Approx 48 h later, a ‘clean-up’ </a:t>
            </a:r>
            <a:r>
              <a:rPr lang="en-US" sz="2800" dirty="0" err="1" smtClean="0"/>
              <a:t>bronchoscopy</a:t>
            </a:r>
            <a:r>
              <a:rPr lang="en-US" sz="2800" dirty="0" smtClean="0"/>
              <a:t> is required to remove debris.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</a:rPr>
              <a:t>Use: </a:t>
            </a:r>
            <a:r>
              <a:rPr lang="en-US" sz="2800" dirty="0" smtClean="0"/>
              <a:t>Superficially located lung </a:t>
            </a:r>
            <a:r>
              <a:rPr lang="en-US" sz="2800" dirty="0" err="1" smtClean="0"/>
              <a:t>tumour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bg1"/>
                </a:solidFill>
              </a:rPr>
              <a:t>Photodynamic therapy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err="1" smtClean="0">
                <a:solidFill>
                  <a:schemeClr val="bg1"/>
                </a:solidFill>
              </a:rPr>
              <a:t>Endobronchial</a:t>
            </a:r>
            <a:r>
              <a:rPr lang="en-US" sz="3600" b="1" dirty="0" smtClean="0">
                <a:solidFill>
                  <a:schemeClr val="bg1"/>
                </a:solidFill>
              </a:rPr>
              <a:t> irradiation (</a:t>
            </a:r>
            <a:r>
              <a:rPr lang="en-US" sz="3600" b="1" dirty="0" err="1" smtClean="0">
                <a:solidFill>
                  <a:schemeClr val="bg1"/>
                </a:solidFill>
              </a:rPr>
              <a:t>Brachytherapy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Achieved by placing a highly radioactive source (iridium 192 probe, hence ‘high dose rate’ or ‘HDR’) through a hollow catheter (hence, ‘</a:t>
            </a:r>
            <a:r>
              <a:rPr lang="en-US" sz="2800" dirty="0" err="1" smtClean="0"/>
              <a:t>afterloading</a:t>
            </a:r>
            <a:r>
              <a:rPr lang="en-US" sz="2800" dirty="0" smtClean="0"/>
              <a:t>’).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Positioned by means of a flexible bronchoscope at the desired location.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HDR treatment is usually delivered with one to six fractions at an interval of 1–3 weeks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A dose of 2–30 </a:t>
            </a:r>
            <a:r>
              <a:rPr lang="en-US" sz="2800" dirty="0" err="1" smtClean="0"/>
              <a:t>Gy</a:t>
            </a:r>
            <a:r>
              <a:rPr lang="en-US" sz="2800" dirty="0" smtClean="0"/>
              <a:t> per fraction at1 cm from the source axis.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Uses: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curative treatment of early superficial lung cancer.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Treatment of primary non-</a:t>
            </a:r>
            <a:r>
              <a:rPr lang="en-US" sz="2800" dirty="0" err="1" smtClean="0"/>
              <a:t>resectable</a:t>
            </a:r>
            <a:r>
              <a:rPr lang="en-US" sz="2800" dirty="0" smtClean="0"/>
              <a:t> bronchial carcinoma with curative intent.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Palliative treatment involving the removal of obstruction for primary or recurrent </a:t>
            </a:r>
            <a:r>
              <a:rPr lang="en-US" sz="2800" dirty="0" err="1" smtClean="0"/>
              <a:t>endoluminal</a:t>
            </a:r>
            <a:r>
              <a:rPr lang="en-US" sz="2800" dirty="0" smtClean="0"/>
              <a:t> lung cancer.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9445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err="1" smtClean="0">
                <a:solidFill>
                  <a:schemeClr val="bg1"/>
                </a:solidFill>
              </a:rPr>
              <a:t>Endobronchial</a:t>
            </a:r>
            <a:r>
              <a:rPr lang="en-US" sz="3600" b="1" dirty="0" smtClean="0">
                <a:solidFill>
                  <a:schemeClr val="bg1"/>
                </a:solidFill>
              </a:rPr>
              <a:t> irradiation (</a:t>
            </a:r>
            <a:r>
              <a:rPr lang="en-US" sz="3600" b="1" dirty="0" err="1" smtClean="0">
                <a:solidFill>
                  <a:schemeClr val="bg1"/>
                </a:solidFill>
              </a:rPr>
              <a:t>Brachytherapy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Advantages: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OP basis procedure combined with other treatment modalities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well tolerated.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Disadvantages: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High procedural and infrastructural costs.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Severe radiation fibrosis or (fatal) hemorrhage.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err="1" smtClean="0">
                <a:solidFill>
                  <a:schemeClr val="bg1"/>
                </a:solidFill>
              </a:rPr>
              <a:t>Endobronchial</a:t>
            </a:r>
            <a:r>
              <a:rPr lang="en-US" sz="3600" b="1" dirty="0" smtClean="0">
                <a:solidFill>
                  <a:schemeClr val="bg1"/>
                </a:solidFill>
              </a:rPr>
              <a:t> irradiation (</a:t>
            </a:r>
            <a:r>
              <a:rPr lang="en-US" sz="3600" b="1" dirty="0" err="1" smtClean="0">
                <a:solidFill>
                  <a:schemeClr val="bg1"/>
                </a:solidFill>
              </a:rPr>
              <a:t>Brachytherapy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ser\Desktop\Lung cancer new Rx\New folder (3)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3505200"/>
          </a:xfrm>
          <a:prstGeom prst="rect">
            <a:avLst/>
          </a:prstGeom>
          <a:noFill/>
        </p:spPr>
      </p:pic>
      <p:pic>
        <p:nvPicPr>
          <p:cNvPr id="29699" name="Picture 3" descr="C:\Users\ser\Desktop\Lung cancer new Rx\New folder (3)\hdr_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733800"/>
            <a:ext cx="4953000" cy="3124200"/>
          </a:xfrm>
          <a:prstGeom prst="rect">
            <a:avLst/>
          </a:prstGeom>
          <a:noFill/>
        </p:spPr>
      </p:pic>
      <p:pic>
        <p:nvPicPr>
          <p:cNvPr id="29700" name="Picture 4" descr="C:\Users\ser\Desktop\Lung cancer new Rx\New folder (3)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350520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8683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Endobronchial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stenting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Uses: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Palliative 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maintaining patency  of airways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sealing of fistulas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control of hemoptysis.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733800" cy="9144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NSCLC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809999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smtClean="0"/>
              <a:t>Slow growing than small cell</a:t>
            </a:r>
            <a:r>
              <a:rPr lang="en-US" sz="2400" dirty="0" smtClean="0">
                <a:sym typeface="Wingdings" pitchFamily="2" charset="2"/>
              </a:rPr>
              <a:t> better prognosis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sz="2400" dirty="0" smtClean="0">
              <a:sym typeface="Wingdings" pitchFamily="2" charset="2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err="1" smtClean="0"/>
              <a:t>Adenocarcinoma</a:t>
            </a:r>
            <a:r>
              <a:rPr lang="en-US" sz="2400" dirty="0" smtClean="0"/>
              <a:t>: most common type in non-smokers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err="1" smtClean="0"/>
              <a:t>Squamous</a:t>
            </a:r>
            <a:r>
              <a:rPr lang="en-US" sz="2400" dirty="0" smtClean="0"/>
              <a:t> cell carcinoma: common in smokers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dirty="0" smtClean="0"/>
              <a:t>Mutations in </a:t>
            </a:r>
            <a:r>
              <a:rPr lang="en-US" sz="2400" i="1" dirty="0" smtClean="0"/>
              <a:t>KRAS, EGFR</a:t>
            </a:r>
            <a:r>
              <a:rPr lang="en-US" sz="2400" dirty="0" smtClean="0"/>
              <a:t> &amp; </a:t>
            </a:r>
            <a:r>
              <a:rPr lang="en-US" sz="2400" i="1" dirty="0" smtClean="0"/>
              <a:t>EML4-ALK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more targeted therapies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874603"/>
            <a:ext cx="59436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EGFR</a:t>
            </a:r>
            <a:r>
              <a:rPr lang="en-US" sz="1600" dirty="0" smtClean="0"/>
              <a:t>: Epidermal Growth Factor Receptor</a:t>
            </a:r>
          </a:p>
          <a:p>
            <a:r>
              <a:rPr lang="en-US" sz="1600" b="1" dirty="0" smtClean="0"/>
              <a:t>EML4-ALK</a:t>
            </a:r>
            <a:r>
              <a:rPr lang="en-US" sz="1600" dirty="0" smtClean="0"/>
              <a:t>: Echinoderm Microtubule-associated protein-Like 4-Anaplastic Lymphoma </a:t>
            </a:r>
            <a:r>
              <a:rPr lang="en-US" sz="1600" dirty="0" err="1" smtClean="0"/>
              <a:t>kinase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929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b="1" dirty="0" smtClean="0"/>
              <a:t>Numerous types of stents are available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</a:rPr>
              <a:t>classified according to:</a:t>
            </a:r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</a:pPr>
            <a:r>
              <a:rPr lang="en-US" sz="2800" dirty="0" smtClean="0"/>
              <a:t> Material (polymer stents, metallic stents, hybrid stents and covered metallic stents).</a:t>
            </a:r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</a:pPr>
            <a:r>
              <a:rPr lang="en-US" sz="2800" dirty="0" smtClean="0"/>
              <a:t>Insertion technique (rigid </a:t>
            </a:r>
            <a:r>
              <a:rPr lang="en-US" sz="2800" dirty="0" err="1" smtClean="0"/>
              <a:t>bronchoscopy</a:t>
            </a:r>
            <a:r>
              <a:rPr lang="en-US" sz="2800" dirty="0" smtClean="0"/>
              <a:t>, flexible </a:t>
            </a:r>
            <a:r>
              <a:rPr lang="en-US" sz="2800" dirty="0" err="1" smtClean="0"/>
              <a:t>bronchoscopy</a:t>
            </a:r>
            <a:r>
              <a:rPr lang="en-US" sz="2800" dirty="0" smtClean="0"/>
              <a:t>, </a:t>
            </a:r>
            <a:r>
              <a:rPr lang="en-US" sz="2800" dirty="0" err="1" smtClean="0"/>
              <a:t>fluoroscopical</a:t>
            </a:r>
            <a:r>
              <a:rPr lang="en-US" sz="2800" dirty="0" smtClean="0"/>
              <a:t>).</a:t>
            </a:r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</a:pPr>
            <a:r>
              <a:rPr lang="en-US" sz="2800" dirty="0" smtClean="0"/>
              <a:t>Type (self-expandable, fixed diameter)</a:t>
            </a:r>
          </a:p>
          <a:p>
            <a:pPr marL="514350" indent="-514350">
              <a:buClr>
                <a:srgbClr val="000099"/>
              </a:buClr>
              <a:buFont typeface="+mj-lt"/>
              <a:buAutoNum type="arabicPeriod"/>
            </a:pPr>
            <a:r>
              <a:rPr lang="en-US" sz="2800" dirty="0" smtClean="0"/>
              <a:t> Anatomical position (bifurcation, stump, trachea, bronchus).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159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Endobronchial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stenting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ser\Desktop\Lung cancer new Rx\New folder (3)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3429000"/>
          </a:xfrm>
          <a:prstGeom prst="rect">
            <a:avLst/>
          </a:prstGeom>
          <a:noFill/>
        </p:spPr>
      </p:pic>
      <p:pic>
        <p:nvPicPr>
          <p:cNvPr id="30723" name="Picture 3" descr="C:\Users\ser\Desktop\Lung cancer new Rx\New folder (3)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4724400" cy="2971800"/>
          </a:xfrm>
          <a:prstGeom prst="rect">
            <a:avLst/>
          </a:prstGeom>
          <a:noFill/>
        </p:spPr>
      </p:pic>
      <p:pic>
        <p:nvPicPr>
          <p:cNvPr id="30724" name="Picture 4" descr="C:\Users\ser\Desktop\Lung cancer new Rx\New folder (3)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90800"/>
            <a:ext cx="4038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Complications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Bacterial colonization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 Migration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err="1" smtClean="0"/>
              <a:t>Granuloma</a:t>
            </a:r>
            <a:r>
              <a:rPr lang="en-US" sz="2800" dirty="0" smtClean="0"/>
              <a:t> formation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 Tumor overgrowth,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stent rupture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dirty="0" smtClean="0"/>
              <a:t>(rarely) wall perforation.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7159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Endobronchial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stenting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ser\Desktop\Lung cancer new Rx\New folder (3)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"/>
            <a:ext cx="4800601" cy="4300538"/>
          </a:xfrm>
          <a:prstGeom prst="rect">
            <a:avLst/>
          </a:prstGeom>
          <a:noFill/>
        </p:spPr>
      </p:pic>
      <p:pic>
        <p:nvPicPr>
          <p:cNvPr id="31747" name="Picture 3" descr="C:\Users\ser\Documents\Motivational Quotes\New folder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hart 2"/>
          <p:cNvGraphicFramePr>
            <a:graphicFrameLocks/>
          </p:cNvGraphicFramePr>
          <p:nvPr/>
        </p:nvGraphicFramePr>
        <p:xfrm>
          <a:off x="470493" y="799079"/>
          <a:ext cx="9245366" cy="5169655"/>
        </p:xfrm>
        <a:graphic>
          <a:graphicData uri="http://schemas.openxmlformats.org/presentationml/2006/ole">
            <p:oleObj spid="_x0000_s1026" name="Chart" r:id="rId4" imgW="9248434" imgH="5169856" progId="Excel.Sheet.8">
              <p:embed/>
            </p:oleObj>
          </a:graphicData>
        </a:graphic>
      </p:graphicFrame>
      <p:sp>
        <p:nvSpPr>
          <p:cNvPr id="3075" name="Title 16"/>
          <p:cNvSpPr txBox="1">
            <a:spLocks/>
          </p:cNvSpPr>
          <p:nvPr/>
        </p:nvSpPr>
        <p:spPr bwMode="auto">
          <a:xfrm>
            <a:off x="457105" y="228600"/>
            <a:ext cx="8229695" cy="6516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02" tIns="45699" rIns="91402" bIns="45699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Incidence of Mutations in Lung Cancer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1534" y="5548450"/>
            <a:ext cx="4511351" cy="8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699" rIns="91402" bIns="45699"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rgbClr val="FCC372"/>
                </a:solidFill>
                <a:latin typeface="+mj-lt"/>
              </a:rPr>
              <a:t>Mutation found in 54% (280/516) of</a:t>
            </a:r>
          </a:p>
          <a:p>
            <a:pPr>
              <a:defRPr/>
            </a:pPr>
            <a:r>
              <a:rPr lang="en-US" sz="2300" dirty="0">
                <a:solidFill>
                  <a:srgbClr val="FCC372"/>
                </a:solidFill>
                <a:latin typeface="+mj-lt"/>
              </a:rPr>
              <a:t>tumors completely </a:t>
            </a:r>
            <a:r>
              <a:rPr lang="en-US" sz="2300" dirty="0" smtClean="0">
                <a:solidFill>
                  <a:srgbClr val="FCC372"/>
                </a:solidFill>
                <a:latin typeface="+mj-lt"/>
              </a:rPr>
              <a:t>tested.</a:t>
            </a:r>
            <a:endParaRPr lang="en-US" sz="2300" dirty="0">
              <a:solidFill>
                <a:srgbClr val="FCC372"/>
              </a:solidFill>
              <a:latin typeface="+mj-lt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526232" y="6437719"/>
            <a:ext cx="4683415" cy="38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387" tIns="53694" rIns="107387" bIns="53694">
            <a:spAutoFit/>
          </a:bodyPr>
          <a:lstStyle/>
          <a:p>
            <a:r>
              <a:rPr lang="en-US"/>
              <a:t>Kris MG, J Clin Oncol 2011; 29: Abstr CRA 7506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KRAS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886200" cy="45720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Most common mutation: </a:t>
            </a:r>
            <a:r>
              <a:rPr lang="en-US" b="1" dirty="0" smtClean="0">
                <a:solidFill>
                  <a:srgbClr val="FF0000"/>
                </a:solidFill>
              </a:rPr>
              <a:t>25%</a:t>
            </a:r>
            <a:r>
              <a:rPr lang="en-US" dirty="0" smtClean="0"/>
              <a:t> of all adenocarcinoma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Exclusive to </a:t>
            </a:r>
            <a:r>
              <a:rPr lang="en-US" b="1" dirty="0" smtClean="0">
                <a:solidFill>
                  <a:srgbClr val="FF0000"/>
                </a:solidFill>
              </a:rPr>
              <a:t>smoker 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Mutation has lack of therapeutic efficacy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shorter survival 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No targeted therapy established so far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download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1524000"/>
            <a:ext cx="4267200" cy="4038600"/>
          </a:xfrm>
        </p:spPr>
      </p:pic>
      <p:sp>
        <p:nvSpPr>
          <p:cNvPr id="7" name="Rectangle 6"/>
          <p:cNvSpPr/>
          <p:nvPr/>
        </p:nvSpPr>
        <p:spPr>
          <a:xfrm>
            <a:off x="2819400" y="6167735"/>
            <a:ext cx="6172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Non-Small Cell Lung Cancer, NCCN Guidelines Version 7. 2015</a:t>
            </a:r>
            <a:endParaRPr lang="en-US" sz="1200" dirty="0" smtClean="0">
              <a:hlinkClick r:id="rId3"/>
            </a:endParaRPr>
          </a:p>
          <a:p>
            <a:pPr algn="r"/>
            <a:r>
              <a:rPr lang="en-US" sz="1200" dirty="0" smtClean="0">
                <a:hlinkClick r:id="rId3"/>
              </a:rPr>
              <a:t>https://sangakukan.jp/journal/journal_contents/2013/01/articles/1301-02-1/1301-02-1_earticle.html</a:t>
            </a:r>
            <a:endParaRPr lang="en-US" sz="12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71596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EGFR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10000" cy="48006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Mutation cause receptor deregulation or over expression 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Overall frequencies in NSCLC = </a:t>
            </a:r>
            <a:r>
              <a:rPr lang="en-US" b="1" dirty="0" smtClean="0">
                <a:solidFill>
                  <a:srgbClr val="FF0000"/>
                </a:solidFill>
              </a:rPr>
              <a:t>10-15%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Most common forms: 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 smtClean="0"/>
              <a:t>Deletions in </a:t>
            </a:r>
            <a:r>
              <a:rPr lang="en-US" dirty="0" err="1" smtClean="0"/>
              <a:t>exon</a:t>
            </a:r>
            <a:r>
              <a:rPr lang="en-US" dirty="0" smtClean="0"/>
              <a:t> 19 and </a:t>
            </a:r>
            <a:r>
              <a:rPr lang="en-US" dirty="0" err="1" smtClean="0"/>
              <a:t>exon</a:t>
            </a:r>
            <a:r>
              <a:rPr lang="en-US" dirty="0" smtClean="0"/>
              <a:t> 21 [</a:t>
            </a:r>
            <a:r>
              <a:rPr lang="en-US" i="1" dirty="0" smtClean="0"/>
              <a:t>sensitizing EGFR mutation</a:t>
            </a:r>
            <a:r>
              <a:rPr lang="en-US" dirty="0" smtClean="0"/>
              <a:t>]</a:t>
            </a:r>
            <a:endParaRPr lang="en-US" dirty="0" smtClean="0">
              <a:sym typeface="Wingdings" pitchFamily="2" charset="2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Sensitive</a:t>
            </a:r>
            <a:r>
              <a:rPr lang="en-US" dirty="0" smtClean="0">
                <a:sym typeface="Wingdings" pitchFamily="2" charset="2"/>
              </a:rPr>
              <a:t> to small molecule tyrosine kinase inhibitor (TKI) (</a:t>
            </a:r>
            <a:r>
              <a:rPr lang="en-US" b="1" dirty="0" smtClean="0">
                <a:sym typeface="Wingdings" pitchFamily="2" charset="2"/>
              </a:rPr>
              <a:t>Erlotinib, </a:t>
            </a:r>
            <a:r>
              <a:rPr lang="en-US" b="1" dirty="0" err="1" smtClean="0">
                <a:sym typeface="Wingdings" pitchFamily="2" charset="2"/>
              </a:rPr>
              <a:t>Gefitinib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962400" cy="4324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19600" y="6324600"/>
            <a:ext cx="4495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Non-Small Cell Lung Cancer, NCCN Guidelines Version 7. 2015</a:t>
            </a:r>
          </a:p>
          <a:p>
            <a:pPr algn="r"/>
            <a:r>
              <a:rPr lang="fr-FR" sz="1200" dirty="0" err="1" smtClean="0"/>
              <a:t>Brambilla</a:t>
            </a:r>
            <a:r>
              <a:rPr lang="fr-FR" sz="1200" dirty="0" smtClean="0"/>
              <a:t> E. et al. </a:t>
            </a:r>
            <a:r>
              <a:rPr lang="fr-FR" sz="1200" i="1" dirty="0" err="1" smtClean="0"/>
              <a:t>Eur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Respir</a:t>
            </a:r>
            <a:r>
              <a:rPr lang="fr-FR" sz="1200" i="1" dirty="0" smtClean="0"/>
              <a:t> J.</a:t>
            </a:r>
            <a:r>
              <a:rPr lang="fr-FR" sz="1200" dirty="0" smtClean="0"/>
              <a:t> 2009; 33(6): 1485–1497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grpSp>
        <p:nvGrpSpPr>
          <p:cNvPr id="3" name="Group 8"/>
          <p:cNvGrpSpPr/>
          <p:nvPr/>
        </p:nvGrpSpPr>
        <p:grpSpPr>
          <a:xfrm>
            <a:off x="4343400" y="2400300"/>
            <a:ext cx="1828800" cy="495300"/>
            <a:chOff x="4343400" y="2400300"/>
            <a:chExt cx="1828800" cy="4953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172200" y="2667000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5486400" y="2667000"/>
              <a:ext cx="685800" cy="1143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343400" y="2400300"/>
              <a:ext cx="1066800" cy="4191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Erlotinib</a:t>
              </a:r>
              <a:endParaRPr lang="en-US" sz="11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2932</Words>
  <Application>Microsoft Office PowerPoint</Application>
  <PresentationFormat>On-screen Show (4:3)</PresentationFormat>
  <Paragraphs>400</Paragraphs>
  <Slides>63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Chart</vt:lpstr>
      <vt:lpstr>Newer Advances in Lung Cancer Treatment</vt:lpstr>
      <vt:lpstr>Contents</vt:lpstr>
      <vt:lpstr> Management: ACCP guidelines</vt:lpstr>
      <vt:lpstr>Slide 4</vt:lpstr>
      <vt:lpstr>Targeted Therapies </vt:lpstr>
      <vt:lpstr>NSCLC</vt:lpstr>
      <vt:lpstr>Slide 7</vt:lpstr>
      <vt:lpstr>KRAS</vt:lpstr>
      <vt:lpstr>EGFR</vt:lpstr>
      <vt:lpstr>EML4-ALK</vt:lpstr>
      <vt:lpstr>Initial trials showing utility of genotype-directed treatments</vt:lpstr>
      <vt:lpstr>Erlotinib</vt:lpstr>
      <vt:lpstr>Dose Adjustments: Toxicity</vt:lpstr>
      <vt:lpstr>Landmark Trials</vt:lpstr>
      <vt:lpstr>Geftinib</vt:lpstr>
      <vt:lpstr>Crizotinib</vt:lpstr>
      <vt:lpstr>Dose Adjustments: Toxicity</vt:lpstr>
      <vt:lpstr>Landmark Trials</vt:lpstr>
      <vt:lpstr>Landmark Trials</vt:lpstr>
      <vt:lpstr>Bevacizumab</vt:lpstr>
      <vt:lpstr>Landmark Trials </vt:lpstr>
      <vt:lpstr>Landmark Trials </vt:lpstr>
      <vt:lpstr>Cytotoxic Chemotherapy</vt:lpstr>
      <vt:lpstr>Cytotoxic Chemotherapy</vt:lpstr>
      <vt:lpstr>Cytotoxic Chemotherapy</vt:lpstr>
      <vt:lpstr>Slide 26</vt:lpstr>
      <vt:lpstr>CyberKnife system</vt:lpstr>
      <vt:lpstr>Slide 28</vt:lpstr>
      <vt:lpstr>Slide 29</vt:lpstr>
      <vt:lpstr>CyberKnife system</vt:lpstr>
      <vt:lpstr>Slide 31</vt:lpstr>
      <vt:lpstr>Slide 32</vt:lpstr>
      <vt:lpstr>NSCLC and therapeutic vaccines</vt:lpstr>
      <vt:lpstr> Immune regulators &amp; suppressive mechanisms</vt:lpstr>
      <vt:lpstr>Slide 35</vt:lpstr>
      <vt:lpstr>Slide 36</vt:lpstr>
      <vt:lpstr>Slide 37</vt:lpstr>
      <vt:lpstr>Interventional Bronchoscopic procedures in lung cancer (Palliative)</vt:lpstr>
      <vt:lpstr> Endobronchial laser therapy </vt:lpstr>
      <vt:lpstr> Endobronchial laser therapy </vt:lpstr>
      <vt:lpstr>Slide 41</vt:lpstr>
      <vt:lpstr> Electrocautery </vt:lpstr>
      <vt:lpstr> Electrocautery </vt:lpstr>
      <vt:lpstr> Argon plasma coagulation (APC) </vt:lpstr>
      <vt:lpstr> Argon plasma coagulation (APC) </vt:lpstr>
      <vt:lpstr> Argon plasma coagulation (APC) </vt:lpstr>
      <vt:lpstr>Slide 47</vt:lpstr>
      <vt:lpstr> Cryotherapy </vt:lpstr>
      <vt:lpstr> Cryotherapy </vt:lpstr>
      <vt:lpstr> Cryotherapy </vt:lpstr>
      <vt:lpstr> Cryotherapy </vt:lpstr>
      <vt:lpstr>Slide 52</vt:lpstr>
      <vt:lpstr> Photodynamic therapy </vt:lpstr>
      <vt:lpstr> Photodynamic therapy </vt:lpstr>
      <vt:lpstr> Endobronchial irradiation (Brachytherapy) </vt:lpstr>
      <vt:lpstr> Endobronchial irradiation (Brachytherapy) </vt:lpstr>
      <vt:lpstr> Endobronchial irradiation (Brachytherapy) </vt:lpstr>
      <vt:lpstr>Slide 58</vt:lpstr>
      <vt:lpstr>Endobronchial stenting</vt:lpstr>
      <vt:lpstr>Endobronchial stenting</vt:lpstr>
      <vt:lpstr>Slide 61</vt:lpstr>
      <vt:lpstr>Endobronchial stenting</vt:lpstr>
      <vt:lpstr>Slide 63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Newer Advances in Lung Cancer Treatment</dc:title>
  <dc:creator>ser</dc:creator>
  <cp:lastModifiedBy>ser</cp:lastModifiedBy>
  <cp:revision>108</cp:revision>
  <dcterms:created xsi:type="dcterms:W3CDTF">2006-08-16T00:00:00Z</dcterms:created>
  <dcterms:modified xsi:type="dcterms:W3CDTF">2016-10-12T10:34:42Z</dcterms:modified>
</cp:coreProperties>
</file>