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6"/>
  </p:notesMasterIdLst>
  <p:sldIdLst>
    <p:sldId id="280" r:id="rId2"/>
    <p:sldId id="281" r:id="rId3"/>
    <p:sldId id="314" r:id="rId4"/>
    <p:sldId id="282" r:id="rId5"/>
    <p:sldId id="325" r:id="rId6"/>
    <p:sldId id="283" r:id="rId7"/>
    <p:sldId id="285" r:id="rId8"/>
    <p:sldId id="286" r:id="rId9"/>
    <p:sldId id="315" r:id="rId10"/>
    <p:sldId id="31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22" r:id="rId26"/>
    <p:sldId id="301" r:id="rId27"/>
    <p:sldId id="302" r:id="rId28"/>
    <p:sldId id="303" r:id="rId29"/>
    <p:sldId id="304" r:id="rId30"/>
    <p:sldId id="305" r:id="rId31"/>
    <p:sldId id="306" r:id="rId32"/>
    <p:sldId id="307" r:id="rId33"/>
    <p:sldId id="308" r:id="rId34"/>
    <p:sldId id="309" r:id="rId35"/>
    <p:sldId id="310" r:id="rId36"/>
    <p:sldId id="330" r:id="rId37"/>
    <p:sldId id="327" r:id="rId38"/>
    <p:sldId id="348" r:id="rId39"/>
    <p:sldId id="326" r:id="rId40"/>
    <p:sldId id="349" r:id="rId41"/>
    <p:sldId id="257" r:id="rId42"/>
    <p:sldId id="331" r:id="rId43"/>
    <p:sldId id="259" r:id="rId44"/>
    <p:sldId id="261" r:id="rId45"/>
    <p:sldId id="263" r:id="rId46"/>
    <p:sldId id="264" r:id="rId47"/>
    <p:sldId id="266" r:id="rId48"/>
    <p:sldId id="265" r:id="rId49"/>
    <p:sldId id="258" r:id="rId50"/>
    <p:sldId id="273" r:id="rId51"/>
    <p:sldId id="274" r:id="rId52"/>
    <p:sldId id="275" r:id="rId53"/>
    <p:sldId id="277" r:id="rId54"/>
    <p:sldId id="329" r:id="rId55"/>
    <p:sldId id="332" r:id="rId56"/>
    <p:sldId id="333" r:id="rId57"/>
    <p:sldId id="278" r:id="rId58"/>
    <p:sldId id="334" r:id="rId59"/>
    <p:sldId id="269" r:id="rId60"/>
    <p:sldId id="337" r:id="rId61"/>
    <p:sldId id="319" r:id="rId62"/>
    <p:sldId id="336" r:id="rId63"/>
    <p:sldId id="338" r:id="rId64"/>
    <p:sldId id="267" r:id="rId65"/>
    <p:sldId id="320" r:id="rId66"/>
    <p:sldId id="342" r:id="rId67"/>
    <p:sldId id="344" r:id="rId68"/>
    <p:sldId id="345" r:id="rId69"/>
    <p:sldId id="346" r:id="rId70"/>
    <p:sldId id="347" r:id="rId71"/>
    <p:sldId id="339" r:id="rId72"/>
    <p:sldId id="350" r:id="rId73"/>
    <p:sldId id="317" r:id="rId74"/>
    <p:sldId id="318"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8" autoAdjust="0"/>
    <p:restoredTop sz="94000" autoAdjust="0"/>
  </p:normalViewPr>
  <p:slideViewPr>
    <p:cSldViewPr>
      <p:cViewPr>
        <p:scale>
          <a:sx n="62" d="100"/>
          <a:sy n="62" d="100"/>
        </p:scale>
        <p:origin x="-138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394829-731A-4439-887A-83E0D723EC13}" type="datetimeFigureOut">
              <a:rPr lang="en-PH" smtClean="0"/>
              <a:t>9/5/2015</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966339-048D-43FC-8250-A37656B198D7}" type="slidenum">
              <a:rPr lang="en-PH" smtClean="0"/>
              <a:t>‹#›</a:t>
            </a:fld>
            <a:endParaRPr lang="en-PH"/>
          </a:p>
        </p:txBody>
      </p:sp>
    </p:spTree>
    <p:extLst>
      <p:ext uri="{BB962C8B-B14F-4D97-AF65-F5344CB8AC3E}">
        <p14:creationId xmlns:p14="http://schemas.microsoft.com/office/powerpoint/2010/main" val="382732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Hi my name is Andrew </a:t>
            </a:r>
            <a:r>
              <a:rPr lang="en-PH" dirty="0" err="1" smtClean="0"/>
              <a:t>Pulsipher</a:t>
            </a:r>
            <a:r>
              <a:rPr lang="en-PH" dirty="0" smtClean="0"/>
              <a:t>. I am HIV+ and have been since birth.</a:t>
            </a:r>
          </a:p>
          <a:p>
            <a:r>
              <a:rPr lang="en-PH" dirty="0" smtClean="0"/>
              <a:t>Here are the facts about me:</a:t>
            </a:r>
          </a:p>
          <a:p>
            <a:endParaRPr lang="en-PH" dirty="0" smtClean="0"/>
          </a:p>
          <a:p>
            <a:r>
              <a:rPr lang="en-PH" dirty="0" smtClean="0"/>
              <a:t>1. I am married to an amazing woman and we will be celebrating our 10 year anniversary this October. </a:t>
            </a:r>
          </a:p>
          <a:p>
            <a:r>
              <a:rPr lang="en-PH" dirty="0" smtClean="0"/>
              <a:t>2. I have 3 beautiful children. They are ages 5, 3, and 1 year old. </a:t>
            </a:r>
          </a:p>
          <a:p>
            <a:r>
              <a:rPr lang="en-PH" dirty="0" smtClean="0"/>
              <a:t>3. I have been HIV positive for almost 34 years. I can’t say with complete confidence that I am the oldest person living with the disease, but I am pretty sure I am at least one of the oldest living people prenatally infected or born with HIV. </a:t>
            </a:r>
          </a:p>
          <a:p>
            <a:r>
              <a:rPr lang="en-PH" dirty="0" smtClean="0"/>
              <a:t>4. Kids who are born with HIV and not treated usually die around age 3 -7. I started taking medication when I was eight. </a:t>
            </a:r>
          </a:p>
          <a:p>
            <a:r>
              <a:rPr lang="en-PH" dirty="0" smtClean="0"/>
              <a:t>5. I am currently “undetectable”. No it doesn’t mean I am a ninja. This phrase relates to the amount of virus detectable in my blood, although it still can be hidden in other parts of my body. It also means that the medicine I take every day is working!!! </a:t>
            </a:r>
          </a:p>
          <a:p>
            <a:r>
              <a:rPr lang="en-PH" dirty="0" smtClean="0"/>
              <a:t>6. Both of my parents died from AIDS. My dad died when I was 4, my mom when I was 8.</a:t>
            </a:r>
          </a:p>
          <a:p>
            <a:r>
              <a:rPr lang="en-PH" dirty="0" smtClean="0"/>
              <a:t>7. None of my brothers and sisters are HIV positive, just my parents and I. The virus will end with me. </a:t>
            </a:r>
          </a:p>
          <a:p>
            <a:r>
              <a:rPr lang="en-PH" dirty="0" smtClean="0"/>
              <a:t>8. I grew up with my aunt, uncle and their four children, my “cousins.” I call them my mom, dad, brothers, and sisters because that’s what they are to me. </a:t>
            </a:r>
          </a:p>
          <a:p>
            <a:r>
              <a:rPr lang="en-PH" dirty="0" smtClean="0"/>
              <a:t>9. I grew up very rarely telling people I was HIV positive. Only few family members outside of our immediate family and a couple close friends knew. This was to allow as normal of a childhood as possible for me. </a:t>
            </a:r>
          </a:p>
          <a:p>
            <a:r>
              <a:rPr lang="en-PH" dirty="0" smtClean="0"/>
              <a:t>10. I am sharing this with you because for the first time I can be completely honest with myself and others. This has taken me a very long time to be comfortable with (almost 34 years!). I know HIV has a negative stigma, but that it doesn’t have to and I want to help change that. It is a treatable disease and you can live a normal life with it. I am proof of that. I want to educate people so that we can get past the “HOW you got the disease” to “HOW you are living your life with it”? There are many miracles in the world and I believe my life is one of them. I am not the only one and we all have stories to tell. If you feel drawn to share my story, please do. I would love to be part of the change in how we talk about HIV. — with Victoria </a:t>
            </a:r>
            <a:r>
              <a:rPr lang="en-PH" dirty="0" err="1" smtClean="0"/>
              <a:t>Pulsipher</a:t>
            </a:r>
            <a:r>
              <a:rPr lang="en-PH" dirty="0" smtClean="0"/>
              <a:t>.</a:t>
            </a:r>
            <a:endParaRPr lang="en-PH" dirty="0"/>
          </a:p>
        </p:txBody>
      </p:sp>
      <p:sp>
        <p:nvSpPr>
          <p:cNvPr id="4" name="Slide Number Placeholder 3"/>
          <p:cNvSpPr>
            <a:spLocks noGrp="1"/>
          </p:cNvSpPr>
          <p:nvPr>
            <p:ph type="sldNum" sz="quarter" idx="10"/>
          </p:nvPr>
        </p:nvSpPr>
        <p:spPr/>
        <p:txBody>
          <a:bodyPr/>
          <a:lstStyle/>
          <a:p>
            <a:fld id="{0A966339-048D-43FC-8250-A37656B198D7}" type="slidenum">
              <a:rPr lang="en-PH" smtClean="0"/>
              <a:t>10</a:t>
            </a:fld>
            <a:endParaRPr lang="en-PH"/>
          </a:p>
        </p:txBody>
      </p:sp>
    </p:spTree>
    <p:extLst>
      <p:ext uri="{BB962C8B-B14F-4D97-AF65-F5344CB8AC3E}">
        <p14:creationId xmlns:p14="http://schemas.microsoft.com/office/powerpoint/2010/main" val="49059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PREV</a:t>
            </a:r>
            <a:endParaRPr lang="en-PH" dirty="0"/>
          </a:p>
        </p:txBody>
      </p:sp>
      <p:sp>
        <p:nvSpPr>
          <p:cNvPr id="4" name="Slide Number Placeholder 3"/>
          <p:cNvSpPr>
            <a:spLocks noGrp="1"/>
          </p:cNvSpPr>
          <p:nvPr>
            <p:ph type="sldNum" sz="quarter" idx="10"/>
          </p:nvPr>
        </p:nvSpPr>
        <p:spPr/>
        <p:txBody>
          <a:bodyPr/>
          <a:lstStyle/>
          <a:p>
            <a:fld id="{0A966339-048D-43FC-8250-A37656B198D7}" type="slidenum">
              <a:rPr lang="en-PH" smtClean="0"/>
              <a:t>42</a:t>
            </a:fld>
            <a:endParaRPr lang="en-PH"/>
          </a:p>
        </p:txBody>
      </p:sp>
    </p:spTree>
    <p:extLst>
      <p:ext uri="{BB962C8B-B14F-4D97-AF65-F5344CB8AC3E}">
        <p14:creationId xmlns:p14="http://schemas.microsoft.com/office/powerpoint/2010/main" val="62418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mtClean="0"/>
              <a:t>PREV</a:t>
            </a:r>
            <a:endParaRPr lang="en-PH"/>
          </a:p>
        </p:txBody>
      </p:sp>
      <p:sp>
        <p:nvSpPr>
          <p:cNvPr id="4" name="Slide Number Placeholder 3"/>
          <p:cNvSpPr>
            <a:spLocks noGrp="1"/>
          </p:cNvSpPr>
          <p:nvPr>
            <p:ph type="sldNum" sz="quarter" idx="10"/>
          </p:nvPr>
        </p:nvSpPr>
        <p:spPr/>
        <p:txBody>
          <a:bodyPr/>
          <a:lstStyle/>
          <a:p>
            <a:fld id="{0A966339-048D-43FC-8250-A37656B198D7}" type="slidenum">
              <a:rPr lang="en-PH" smtClean="0"/>
              <a:t>45</a:t>
            </a:fld>
            <a:endParaRPr lang="en-PH"/>
          </a:p>
        </p:txBody>
      </p:sp>
    </p:spTree>
    <p:extLst>
      <p:ext uri="{BB962C8B-B14F-4D97-AF65-F5344CB8AC3E}">
        <p14:creationId xmlns:p14="http://schemas.microsoft.com/office/powerpoint/2010/main" val="62418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mtClean="0"/>
              <a:t>PREV</a:t>
            </a:r>
            <a:endParaRPr lang="en-PH"/>
          </a:p>
        </p:txBody>
      </p:sp>
      <p:sp>
        <p:nvSpPr>
          <p:cNvPr id="4" name="Slide Number Placeholder 3"/>
          <p:cNvSpPr>
            <a:spLocks noGrp="1"/>
          </p:cNvSpPr>
          <p:nvPr>
            <p:ph type="sldNum" sz="quarter" idx="10"/>
          </p:nvPr>
        </p:nvSpPr>
        <p:spPr/>
        <p:txBody>
          <a:bodyPr/>
          <a:lstStyle/>
          <a:p>
            <a:fld id="{0A966339-048D-43FC-8250-A37656B198D7}" type="slidenum">
              <a:rPr lang="en-PH" smtClean="0"/>
              <a:t>46</a:t>
            </a:fld>
            <a:endParaRPr lang="en-PH"/>
          </a:p>
        </p:txBody>
      </p:sp>
    </p:spTree>
    <p:extLst>
      <p:ext uri="{BB962C8B-B14F-4D97-AF65-F5344CB8AC3E}">
        <p14:creationId xmlns:p14="http://schemas.microsoft.com/office/powerpoint/2010/main" val="624185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mtClean="0"/>
              <a:t>PREV</a:t>
            </a:r>
            <a:endParaRPr lang="en-PH"/>
          </a:p>
        </p:txBody>
      </p:sp>
      <p:sp>
        <p:nvSpPr>
          <p:cNvPr id="4" name="Slide Number Placeholder 3"/>
          <p:cNvSpPr>
            <a:spLocks noGrp="1"/>
          </p:cNvSpPr>
          <p:nvPr>
            <p:ph type="sldNum" sz="quarter" idx="10"/>
          </p:nvPr>
        </p:nvSpPr>
        <p:spPr/>
        <p:txBody>
          <a:bodyPr/>
          <a:lstStyle/>
          <a:p>
            <a:fld id="{0A966339-048D-43FC-8250-A37656B198D7}" type="slidenum">
              <a:rPr lang="en-PH" smtClean="0"/>
              <a:t>47</a:t>
            </a:fld>
            <a:endParaRPr lang="en-PH"/>
          </a:p>
        </p:txBody>
      </p:sp>
    </p:spTree>
    <p:extLst>
      <p:ext uri="{BB962C8B-B14F-4D97-AF65-F5344CB8AC3E}">
        <p14:creationId xmlns:p14="http://schemas.microsoft.com/office/powerpoint/2010/main" val="624185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mtClean="0"/>
              <a:t>PREV</a:t>
            </a:r>
            <a:endParaRPr lang="en-PH"/>
          </a:p>
        </p:txBody>
      </p:sp>
      <p:sp>
        <p:nvSpPr>
          <p:cNvPr id="4" name="Slide Number Placeholder 3"/>
          <p:cNvSpPr>
            <a:spLocks noGrp="1"/>
          </p:cNvSpPr>
          <p:nvPr>
            <p:ph type="sldNum" sz="quarter" idx="10"/>
          </p:nvPr>
        </p:nvSpPr>
        <p:spPr/>
        <p:txBody>
          <a:bodyPr/>
          <a:lstStyle/>
          <a:p>
            <a:fld id="{0A966339-048D-43FC-8250-A37656B198D7}" type="slidenum">
              <a:rPr lang="en-PH" smtClean="0"/>
              <a:t>48</a:t>
            </a:fld>
            <a:endParaRPr lang="en-PH"/>
          </a:p>
        </p:txBody>
      </p:sp>
    </p:spTree>
    <p:extLst>
      <p:ext uri="{BB962C8B-B14F-4D97-AF65-F5344CB8AC3E}">
        <p14:creationId xmlns:p14="http://schemas.microsoft.com/office/powerpoint/2010/main" val="62418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1D8BD707-D9CF-40AE-B4C6-C98DA3205C09}" type="datetimeFigureOut">
              <a:rPr lang="en-US" smtClean="0"/>
              <a:pPr/>
              <a:t>9/5/2015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891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1D8BD707-D9CF-40AE-B4C6-C98DA3205C09}" type="datetimeFigureOut">
              <a:rPr lang="en-US" smtClean="0"/>
              <a:pPr/>
              <a:t>9/5/2015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8153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1D8BD707-D9CF-40AE-B4C6-C98DA3205C09}" type="datetimeFigureOut">
              <a:rPr lang="en-US" smtClean="0"/>
              <a:pPr/>
              <a:t>9/5/2015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782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1D8BD707-D9CF-40AE-B4C6-C98DA3205C09}" type="datetimeFigureOut">
              <a:rPr lang="en-US" smtClean="0"/>
              <a:pPr/>
              <a:t>9/5/2015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828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975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1D8BD707-D9CF-40AE-B4C6-C98DA3205C09}" type="datetimeFigureOut">
              <a:rPr lang="en-US" smtClean="0"/>
              <a:pPr/>
              <a:t>9/5/2015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510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1D8BD707-D9CF-40AE-B4C6-C98DA3205C09}" type="datetimeFigureOut">
              <a:rPr lang="en-US" smtClean="0"/>
              <a:pPr/>
              <a:t>9/5/2015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2963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1D8BD707-D9CF-40AE-B4C6-C98DA3205C09}" type="datetimeFigureOut">
              <a:rPr lang="en-US" smtClean="0"/>
              <a:pPr/>
              <a:t>9/5/2015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101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055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080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658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4027733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7.jpg"/><Relationship Id="rId4" Type="http://schemas.openxmlformats.org/officeDocument/2006/relationships/image" Target="../media/image46.jpg"/></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9.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50.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133600"/>
            <a:ext cx="5791200" cy="1470025"/>
          </a:xfrm>
        </p:spPr>
        <p:txBody>
          <a:bodyPr>
            <a:normAutofit/>
          </a:bodyPr>
          <a:lstStyle/>
          <a:p>
            <a:pPr algn="ctr"/>
            <a:r>
              <a:rPr lang="en-PH" dirty="0" smtClean="0"/>
              <a:t>HIV and TB in Pregnancy</a:t>
            </a:r>
            <a:endParaRPr lang="en-PH" dirty="0"/>
          </a:p>
        </p:txBody>
      </p:sp>
      <p:sp>
        <p:nvSpPr>
          <p:cNvPr id="3" name="Subtitle 2"/>
          <p:cNvSpPr>
            <a:spLocks noGrp="1"/>
          </p:cNvSpPr>
          <p:nvPr>
            <p:ph type="subTitle" idx="1"/>
          </p:nvPr>
        </p:nvSpPr>
        <p:spPr>
          <a:xfrm>
            <a:off x="2209800" y="3276600"/>
            <a:ext cx="6705600" cy="1752600"/>
          </a:xfrm>
        </p:spPr>
        <p:txBody>
          <a:bodyPr>
            <a:normAutofit/>
          </a:bodyPr>
          <a:lstStyle/>
          <a:p>
            <a:pPr algn="ctr"/>
            <a:r>
              <a:rPr lang="en-PH" sz="2400" smtClean="0"/>
              <a:t>Helen V. Madamba</a:t>
            </a:r>
            <a:r>
              <a:rPr lang="en-PH" sz="2400" dirty="0" smtClean="0"/>
              <a:t>, MD MPH-TM FPOGS FPIDSOG</a:t>
            </a:r>
          </a:p>
          <a:p>
            <a:pPr algn="ctr"/>
            <a:r>
              <a:rPr lang="en-PH" sz="2400" dirty="0" smtClean="0"/>
              <a:t>September 4, 2015</a:t>
            </a:r>
          </a:p>
          <a:p>
            <a:pPr algn="ctr"/>
            <a:r>
              <a:rPr lang="en-PH" sz="2400" dirty="0" smtClean="0"/>
              <a:t>Cagayan De Oro City, Philippines</a:t>
            </a:r>
            <a:endParaRPr lang="en-PH"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953000"/>
            <a:ext cx="6939802"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374901" y="-3094038"/>
            <a:ext cx="304800"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824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513" y="762000"/>
            <a:ext cx="8597657" cy="5340001"/>
          </a:xfrm>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686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29" y="914400"/>
            <a:ext cx="6721415" cy="1280890"/>
          </a:xfrm>
        </p:spPr>
        <p:txBody>
          <a:bodyPr>
            <a:noAutofit/>
          </a:bodyPr>
          <a:lstStyle/>
          <a:p>
            <a:pPr algn="ctr"/>
            <a:r>
              <a:rPr lang="en-PH" sz="2800" b="1" dirty="0" smtClean="0"/>
              <a:t>Philippine Obstetrical and </a:t>
            </a:r>
            <a:r>
              <a:rPr lang="en-PH" sz="2800" b="1" dirty="0" err="1" smtClean="0"/>
              <a:t>Gynecological</a:t>
            </a:r>
            <a:r>
              <a:rPr lang="en-PH" sz="2800" b="1" dirty="0" smtClean="0"/>
              <a:t> Society (Foundation) </a:t>
            </a:r>
            <a:r>
              <a:rPr lang="en-PH" sz="2800" b="1" dirty="0" err="1" smtClean="0"/>
              <a:t>Inc</a:t>
            </a:r>
            <a:r>
              <a:rPr lang="en-PH" sz="2800" b="1" dirty="0" smtClean="0"/>
              <a:t> </a:t>
            </a:r>
            <a:r>
              <a:rPr lang="en-PH" sz="2400" dirty="0" smtClean="0"/>
              <a:t/>
            </a:r>
            <a:br>
              <a:rPr lang="en-PH" sz="2400" dirty="0" smtClean="0"/>
            </a:br>
            <a:r>
              <a:rPr lang="en-PH" sz="2400" dirty="0" smtClean="0"/>
              <a:t>Clinical Practice Recommendation on Prevention of Mother to Child Transmission of HIV Infection</a:t>
            </a:r>
            <a:endParaRPr lang="en-PH" sz="2400" dirty="0"/>
          </a:p>
        </p:txBody>
      </p:sp>
      <p:sp>
        <p:nvSpPr>
          <p:cNvPr id="3" name="Content Placeholder 2"/>
          <p:cNvSpPr>
            <a:spLocks noGrp="1"/>
          </p:cNvSpPr>
          <p:nvPr>
            <p:ph sz="half" idx="1"/>
          </p:nvPr>
        </p:nvSpPr>
        <p:spPr>
          <a:xfrm>
            <a:off x="2133599" y="2501660"/>
            <a:ext cx="4836543" cy="3402443"/>
          </a:xfrm>
        </p:spPr>
        <p:txBody>
          <a:bodyPr>
            <a:normAutofit/>
          </a:bodyPr>
          <a:lstStyle/>
          <a:p>
            <a:r>
              <a:rPr lang="en-PH" sz="3200" dirty="0" smtClean="0"/>
              <a:t>HIV Screening</a:t>
            </a:r>
          </a:p>
          <a:p>
            <a:r>
              <a:rPr lang="en-PH" sz="3200" dirty="0" smtClean="0"/>
              <a:t>Antiretroviral Drugs</a:t>
            </a:r>
          </a:p>
          <a:p>
            <a:r>
              <a:rPr lang="en-PH" sz="3200" dirty="0" smtClean="0"/>
              <a:t>Management of Delivery</a:t>
            </a:r>
          </a:p>
          <a:p>
            <a:r>
              <a:rPr lang="en-PH" sz="3200" dirty="0" smtClean="0"/>
              <a:t>Infant Feeding</a:t>
            </a:r>
          </a:p>
          <a:p>
            <a:r>
              <a:rPr lang="en-PH" sz="3200" dirty="0" smtClean="0"/>
              <a:t>Contraception</a:t>
            </a:r>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5489" r="11950"/>
          <a:stretch/>
        </p:blipFill>
        <p:spPr>
          <a:xfrm rot="5400000">
            <a:off x="6603155" y="3056743"/>
            <a:ext cx="2717800" cy="1938314"/>
          </a:xfrm>
        </p:spPr>
      </p:pic>
      <p:sp>
        <p:nvSpPr>
          <p:cNvPr id="4" name="TextBox 3"/>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022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normAutofit/>
          </a:bodyPr>
          <a:lstStyle/>
          <a:p>
            <a:r>
              <a:rPr lang="en-PH" sz="5400" dirty="0" smtClean="0"/>
              <a:t>HIV Screening</a:t>
            </a:r>
            <a:endParaRPr lang="en-PH" sz="5400" dirty="0"/>
          </a:p>
        </p:txBody>
      </p:sp>
      <p:sp>
        <p:nvSpPr>
          <p:cNvPr id="3" name="Content Placeholder 2"/>
          <p:cNvSpPr>
            <a:spLocks noGrp="1"/>
          </p:cNvSpPr>
          <p:nvPr>
            <p:ph idx="1"/>
          </p:nvPr>
        </p:nvSpPr>
        <p:spPr>
          <a:xfrm>
            <a:off x="2209800" y="1600200"/>
            <a:ext cx="6477000" cy="4525963"/>
          </a:xfrm>
        </p:spPr>
        <p:txBody>
          <a:bodyPr>
            <a:noAutofit/>
          </a:bodyPr>
          <a:lstStyle/>
          <a:p>
            <a:r>
              <a:rPr lang="en-PH" sz="2800" dirty="0" smtClean="0"/>
              <a:t>Antenatal infections package</a:t>
            </a:r>
          </a:p>
          <a:p>
            <a:pPr lvl="1"/>
            <a:r>
              <a:rPr lang="en-PH" sz="2600" dirty="0" smtClean="0"/>
              <a:t>HIV screening</a:t>
            </a:r>
          </a:p>
          <a:p>
            <a:pPr lvl="1"/>
            <a:r>
              <a:rPr lang="en-PH" sz="2600" dirty="0" smtClean="0"/>
              <a:t>Hepatitis </a:t>
            </a:r>
            <a:r>
              <a:rPr lang="en-PH" sz="2600" dirty="0"/>
              <a:t>B </a:t>
            </a:r>
            <a:r>
              <a:rPr lang="en-PH" sz="2600" dirty="0" smtClean="0"/>
              <a:t>virus</a:t>
            </a:r>
          </a:p>
          <a:p>
            <a:pPr lvl="1"/>
            <a:r>
              <a:rPr lang="en-PH" sz="2600" dirty="0" smtClean="0"/>
              <a:t>Syphilis</a:t>
            </a:r>
          </a:p>
          <a:p>
            <a:pPr lvl="1"/>
            <a:r>
              <a:rPr lang="en-PH" sz="2600" dirty="0" smtClean="0"/>
              <a:t>Rubella</a:t>
            </a:r>
          </a:p>
          <a:p>
            <a:pPr lvl="1"/>
            <a:r>
              <a:rPr lang="en-PH" sz="2600" dirty="0"/>
              <a:t>U</a:t>
            </a:r>
            <a:r>
              <a:rPr lang="en-PH" sz="2600" dirty="0" smtClean="0"/>
              <a:t>rinary </a:t>
            </a:r>
            <a:r>
              <a:rPr lang="en-PH" sz="2600" dirty="0"/>
              <a:t>tract </a:t>
            </a:r>
            <a:r>
              <a:rPr lang="en-PH" sz="2600" dirty="0" smtClean="0"/>
              <a:t>infection</a:t>
            </a:r>
          </a:p>
          <a:p>
            <a:pPr lvl="1"/>
            <a:r>
              <a:rPr lang="en-PH" sz="2600" dirty="0" err="1" smtClean="0"/>
              <a:t>Papsmear</a:t>
            </a:r>
            <a:r>
              <a:rPr lang="en-PH" sz="2600" dirty="0" smtClean="0"/>
              <a:t> for HPV</a:t>
            </a:r>
            <a:endParaRPr lang="en-PH"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2667000"/>
            <a:ext cx="2466975" cy="1847850"/>
          </a:xfrm>
          <a:prstGeom prst="rect">
            <a:avLst/>
          </a:prstGeom>
        </p:spPr>
      </p:pic>
      <p:sp>
        <p:nvSpPr>
          <p:cNvPr id="5" name="TextBox 4"/>
          <p:cNvSpPr txBox="1"/>
          <p:nvPr/>
        </p:nvSpPr>
        <p:spPr>
          <a:xfrm>
            <a:off x="2510197" y="6561286"/>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167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1143000"/>
          </a:xfrm>
        </p:spPr>
        <p:txBody>
          <a:bodyPr>
            <a:normAutofit fontScale="90000"/>
          </a:bodyPr>
          <a:lstStyle/>
          <a:p>
            <a:r>
              <a:rPr lang="en-PH" sz="5400" dirty="0" smtClean="0"/>
              <a:t>HIV Screening</a:t>
            </a:r>
            <a:br>
              <a:rPr lang="en-PH" sz="5400" dirty="0" smtClean="0"/>
            </a:br>
            <a:r>
              <a:rPr lang="en-PH" sz="3100" dirty="0" smtClean="0"/>
              <a:t>Preliminary Counselling Dialogue</a:t>
            </a:r>
            <a:endParaRPr lang="en-PH" sz="5400" dirty="0"/>
          </a:p>
        </p:txBody>
      </p:sp>
      <p:sp>
        <p:nvSpPr>
          <p:cNvPr id="3" name="Content Placeholder 2"/>
          <p:cNvSpPr>
            <a:spLocks noGrp="1"/>
          </p:cNvSpPr>
          <p:nvPr>
            <p:ph idx="1"/>
          </p:nvPr>
        </p:nvSpPr>
        <p:spPr>
          <a:xfrm>
            <a:off x="2209800" y="2219864"/>
            <a:ext cx="5306683" cy="3777622"/>
          </a:xfrm>
        </p:spPr>
        <p:txBody>
          <a:bodyPr>
            <a:noAutofit/>
          </a:bodyPr>
          <a:lstStyle/>
          <a:p>
            <a:r>
              <a:rPr lang="en-PH" sz="2800" dirty="0" smtClean="0"/>
              <a:t>Part of thorough assessment of her status in relation to her pregnancy</a:t>
            </a:r>
          </a:p>
          <a:p>
            <a:r>
              <a:rPr lang="en-PH" sz="2800" dirty="0" smtClean="0"/>
              <a:t>Routine interview + standard counselling about HIV</a:t>
            </a:r>
          </a:p>
          <a:p>
            <a:r>
              <a:rPr lang="en-PH" sz="2800" dirty="0"/>
              <a:t>Strictly confidential</a:t>
            </a:r>
          </a:p>
          <a:p>
            <a:r>
              <a:rPr lang="en-PH" sz="2800" dirty="0"/>
              <a:t>Opt out - and still receive </a:t>
            </a:r>
            <a:endParaRPr lang="en-PH" sz="2800" dirty="0" smtClean="0"/>
          </a:p>
          <a:p>
            <a:pPr marL="0" indent="0">
              <a:buNone/>
            </a:pPr>
            <a:r>
              <a:rPr lang="en-PH" sz="2800" dirty="0"/>
              <a:t> </a:t>
            </a:r>
            <a:r>
              <a:rPr lang="en-PH" sz="2800" dirty="0" smtClean="0"/>
              <a:t>  the </a:t>
            </a:r>
            <a:r>
              <a:rPr lang="en-PH" sz="2800" dirty="0"/>
              <a:t>same standard care </a:t>
            </a:r>
          </a:p>
          <a:p>
            <a:endParaRPr lang="en-PH"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775385"/>
            <a:ext cx="2328056" cy="1549215"/>
          </a:xfrm>
          <a:prstGeom prst="rect">
            <a:avLst/>
          </a:prstGeom>
        </p:spPr>
      </p:pic>
      <p:sp>
        <p:nvSpPr>
          <p:cNvPr id="5" name="TextBox 4"/>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166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1143000"/>
          </a:xfrm>
        </p:spPr>
        <p:txBody>
          <a:bodyPr>
            <a:normAutofit fontScale="90000"/>
          </a:bodyPr>
          <a:lstStyle/>
          <a:p>
            <a:r>
              <a:rPr lang="en-PH" sz="5400" dirty="0" smtClean="0"/>
              <a:t>HIV Screening</a:t>
            </a:r>
            <a:br>
              <a:rPr lang="en-PH" sz="5400" dirty="0" smtClean="0"/>
            </a:br>
            <a:r>
              <a:rPr lang="en-PH" sz="3100" dirty="0" smtClean="0"/>
              <a:t>Post-test counselling</a:t>
            </a:r>
            <a:endParaRPr lang="en-PH" sz="5400" dirty="0"/>
          </a:p>
        </p:txBody>
      </p:sp>
      <p:sp>
        <p:nvSpPr>
          <p:cNvPr id="3" name="Content Placeholder 2"/>
          <p:cNvSpPr>
            <a:spLocks noGrp="1"/>
          </p:cNvSpPr>
          <p:nvPr>
            <p:ph idx="1"/>
          </p:nvPr>
        </p:nvSpPr>
        <p:spPr>
          <a:xfrm>
            <a:off x="2286000" y="1600200"/>
            <a:ext cx="6400800" cy="4525963"/>
          </a:xfrm>
        </p:spPr>
        <p:txBody>
          <a:bodyPr>
            <a:noAutofit/>
          </a:bodyPr>
          <a:lstStyle/>
          <a:p>
            <a:pPr marL="0" indent="0">
              <a:buNone/>
            </a:pPr>
            <a:r>
              <a:rPr lang="en-PH" sz="2800" dirty="0" smtClean="0"/>
              <a:t>If the test is negative</a:t>
            </a:r>
          </a:p>
          <a:p>
            <a:r>
              <a:rPr lang="en-PH" sz="2800" dirty="0" smtClean="0"/>
              <a:t>Recommend repeat test 6 months later to account for window period</a:t>
            </a:r>
          </a:p>
          <a:p>
            <a:r>
              <a:rPr lang="en-PH" sz="2800" dirty="0" smtClean="0"/>
              <a:t>Counsel patient and her partner to maintain healthy lifestyle, including low risk sexual relationship</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905" b="14376"/>
          <a:stretch/>
        </p:blipFill>
        <p:spPr>
          <a:xfrm>
            <a:off x="6019800" y="4953000"/>
            <a:ext cx="2543175" cy="1327119"/>
          </a:xfrm>
          <a:prstGeom prst="rect">
            <a:avLst/>
          </a:prstGeom>
        </p:spPr>
      </p:pic>
      <p:sp>
        <p:nvSpPr>
          <p:cNvPr id="5" name="TextBox 4"/>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261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24032"/>
            <a:ext cx="5799827" cy="1280890"/>
          </a:xfrm>
        </p:spPr>
        <p:txBody>
          <a:bodyPr>
            <a:normAutofit fontScale="90000"/>
          </a:bodyPr>
          <a:lstStyle/>
          <a:p>
            <a:r>
              <a:rPr lang="en-PH" sz="5400" dirty="0" smtClean="0"/>
              <a:t>HIV Screening</a:t>
            </a:r>
            <a:br>
              <a:rPr lang="en-PH" sz="5400" dirty="0" smtClean="0"/>
            </a:br>
            <a:r>
              <a:rPr lang="en-PH" sz="3100" dirty="0" smtClean="0"/>
              <a:t>Post-test counselling</a:t>
            </a:r>
            <a:endParaRPr lang="en-PH" sz="5400" dirty="0"/>
          </a:p>
        </p:txBody>
      </p:sp>
      <p:sp>
        <p:nvSpPr>
          <p:cNvPr id="3" name="Content Placeholder 2"/>
          <p:cNvSpPr>
            <a:spLocks noGrp="1"/>
          </p:cNvSpPr>
          <p:nvPr>
            <p:ph idx="1"/>
          </p:nvPr>
        </p:nvSpPr>
        <p:spPr>
          <a:xfrm>
            <a:off x="2286000" y="2133600"/>
            <a:ext cx="5802613" cy="3777622"/>
          </a:xfrm>
        </p:spPr>
        <p:txBody>
          <a:bodyPr>
            <a:noAutofit/>
          </a:bodyPr>
          <a:lstStyle/>
          <a:p>
            <a:pPr marL="0" indent="0">
              <a:buNone/>
            </a:pPr>
            <a:r>
              <a:rPr lang="en-PH" sz="2800" dirty="0" smtClean="0"/>
              <a:t>If the test is positive:</a:t>
            </a:r>
          </a:p>
          <a:p>
            <a:r>
              <a:rPr lang="en-PH" sz="2800" dirty="0" smtClean="0"/>
              <a:t>HIV viral load, CD4 cell count </a:t>
            </a:r>
            <a:r>
              <a:rPr lang="en-PH" sz="2800" dirty="0" err="1" smtClean="0"/>
              <a:t>etc</a:t>
            </a:r>
            <a:endParaRPr lang="en-PH" sz="2800" dirty="0" smtClean="0"/>
          </a:p>
          <a:p>
            <a:r>
              <a:rPr lang="en-PH" sz="2800" dirty="0" smtClean="0"/>
              <a:t>Antiretroviral drug therapy</a:t>
            </a:r>
          </a:p>
          <a:p>
            <a:r>
              <a:rPr lang="en-PH" sz="2800" dirty="0" smtClean="0"/>
              <a:t>Planned </a:t>
            </a:r>
            <a:r>
              <a:rPr lang="en-PH" sz="2800" dirty="0" err="1" smtClean="0"/>
              <a:t>cesarean</a:t>
            </a:r>
            <a:r>
              <a:rPr lang="en-PH" sz="2800" dirty="0" smtClean="0"/>
              <a:t> section scheduled around 38-39 weeks to avoid </a:t>
            </a:r>
            <a:r>
              <a:rPr lang="en-PH" sz="2800" dirty="0" err="1" smtClean="0"/>
              <a:t>labor</a:t>
            </a:r>
            <a:r>
              <a:rPr lang="en-PH" sz="2800" dirty="0" smtClean="0"/>
              <a:t> and vaginal delivery</a:t>
            </a:r>
          </a:p>
          <a:p>
            <a:endParaRPr lang="en-PH"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4819845"/>
            <a:ext cx="2193045" cy="1552380"/>
          </a:xfrm>
          <a:prstGeom prst="rect">
            <a:avLst/>
          </a:prstGeom>
        </p:spPr>
      </p:pic>
      <p:sp>
        <p:nvSpPr>
          <p:cNvPr id="5" name="TextBox 4"/>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65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559" y="297295"/>
            <a:ext cx="6589199" cy="1280890"/>
          </a:xfrm>
        </p:spPr>
        <p:txBody>
          <a:bodyPr>
            <a:normAutofit fontScale="90000"/>
          </a:bodyPr>
          <a:lstStyle/>
          <a:p>
            <a:r>
              <a:rPr lang="en-PH" sz="5400" dirty="0" smtClean="0"/>
              <a:t>HIV Screening</a:t>
            </a:r>
            <a:br>
              <a:rPr lang="en-PH" sz="5400" dirty="0" smtClean="0"/>
            </a:br>
            <a:r>
              <a:rPr lang="en-PH" sz="3100" dirty="0" smtClean="0"/>
              <a:t>Post-test counselling</a:t>
            </a:r>
            <a:endParaRPr lang="en-PH" sz="5400" dirty="0"/>
          </a:p>
        </p:txBody>
      </p:sp>
      <p:sp>
        <p:nvSpPr>
          <p:cNvPr id="3" name="Content Placeholder 2"/>
          <p:cNvSpPr>
            <a:spLocks noGrp="1"/>
          </p:cNvSpPr>
          <p:nvPr>
            <p:ph idx="1"/>
          </p:nvPr>
        </p:nvSpPr>
        <p:spPr>
          <a:xfrm>
            <a:off x="2286000" y="1600200"/>
            <a:ext cx="6400800" cy="4525963"/>
          </a:xfrm>
        </p:spPr>
        <p:txBody>
          <a:bodyPr>
            <a:noAutofit/>
          </a:bodyPr>
          <a:lstStyle/>
          <a:p>
            <a:pPr marL="0" indent="0">
              <a:buNone/>
            </a:pPr>
            <a:r>
              <a:rPr lang="en-PH" sz="2800" dirty="0" smtClean="0"/>
              <a:t>If the test is positive:</a:t>
            </a:r>
          </a:p>
          <a:p>
            <a:r>
              <a:rPr lang="en-PH" sz="2800" dirty="0" smtClean="0"/>
              <a:t>Infant formula feeding instead of breast milk feeding</a:t>
            </a:r>
          </a:p>
          <a:p>
            <a:r>
              <a:rPr lang="en-PH" sz="2800" dirty="0" smtClean="0"/>
              <a:t>Antiretroviral drug therapy for and serial HIV testing of infant</a:t>
            </a:r>
          </a:p>
          <a:p>
            <a:r>
              <a:rPr lang="en-PH" sz="2800" dirty="0" smtClean="0"/>
              <a:t>Contraception, healthy lifestyle, safe sex counselling.</a:t>
            </a:r>
          </a:p>
          <a:p>
            <a:endParaRPr lang="en-PH"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592054"/>
            <a:ext cx="2466975" cy="1847850"/>
          </a:xfrm>
          <a:prstGeom prst="rect">
            <a:avLst/>
          </a:prstGeom>
        </p:spPr>
      </p:pic>
      <p:sp>
        <p:nvSpPr>
          <p:cNvPr id="5" name="TextBox 4"/>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374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51864"/>
            <a:ext cx="5723626" cy="1280890"/>
          </a:xfrm>
        </p:spPr>
        <p:txBody>
          <a:bodyPr>
            <a:normAutofit fontScale="90000"/>
          </a:bodyPr>
          <a:lstStyle/>
          <a:p>
            <a:r>
              <a:rPr lang="en-PH" sz="5400" dirty="0" smtClean="0"/>
              <a:t>HIV Screening</a:t>
            </a:r>
            <a:br>
              <a:rPr lang="en-PH" sz="5400" dirty="0" smtClean="0"/>
            </a:br>
            <a:r>
              <a:rPr lang="en-PH" sz="3100" dirty="0" smtClean="0"/>
              <a:t>Post-test counselling</a:t>
            </a:r>
            <a:endParaRPr lang="en-PH" sz="5400" dirty="0"/>
          </a:p>
        </p:txBody>
      </p:sp>
      <p:sp>
        <p:nvSpPr>
          <p:cNvPr id="3" name="Content Placeholder 2"/>
          <p:cNvSpPr>
            <a:spLocks noGrp="1"/>
          </p:cNvSpPr>
          <p:nvPr>
            <p:ph idx="1"/>
          </p:nvPr>
        </p:nvSpPr>
        <p:spPr>
          <a:xfrm>
            <a:off x="2362200" y="2133600"/>
            <a:ext cx="6324600" cy="3992563"/>
          </a:xfrm>
        </p:spPr>
        <p:txBody>
          <a:bodyPr>
            <a:noAutofit/>
          </a:bodyPr>
          <a:lstStyle/>
          <a:p>
            <a:pPr marL="0" indent="0">
              <a:buNone/>
            </a:pPr>
            <a:r>
              <a:rPr lang="en-PH" sz="2800" dirty="0" smtClean="0"/>
              <a:t>If the test is positive:</a:t>
            </a:r>
          </a:p>
          <a:p>
            <a:r>
              <a:rPr lang="en-PH" sz="2800" dirty="0" smtClean="0"/>
              <a:t>Importance of long-term follow up care</a:t>
            </a:r>
          </a:p>
          <a:p>
            <a:r>
              <a:rPr lang="en-PH" sz="2800" dirty="0" smtClean="0"/>
              <a:t>Need to refer to other specialists (e.g. adult and/or </a:t>
            </a:r>
            <a:r>
              <a:rPr lang="en-PH" sz="2800" dirty="0" err="1" smtClean="0"/>
              <a:t>pediatric</a:t>
            </a:r>
            <a:r>
              <a:rPr lang="en-PH" sz="2800" dirty="0" smtClean="0"/>
              <a:t> infectious disease)</a:t>
            </a:r>
          </a:p>
          <a:p>
            <a:endParaRPr lang="en-PH"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617454"/>
            <a:ext cx="2466975" cy="1847850"/>
          </a:xfrm>
          <a:prstGeom prst="rect">
            <a:avLst/>
          </a:prstGeom>
        </p:spPr>
      </p:pic>
      <p:sp>
        <p:nvSpPr>
          <p:cNvPr id="5" name="TextBox 4"/>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22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a:noAutofit/>
          </a:bodyPr>
          <a:lstStyle/>
          <a:p>
            <a:r>
              <a:rPr lang="en-PH" sz="4000" dirty="0" smtClean="0"/>
              <a:t>Anti-retroviral (ARV) Drugs</a:t>
            </a:r>
            <a:endParaRPr lang="en-PH" sz="4000" dirty="0"/>
          </a:p>
        </p:txBody>
      </p:sp>
      <p:sp>
        <p:nvSpPr>
          <p:cNvPr id="3" name="Content Placeholder 2"/>
          <p:cNvSpPr>
            <a:spLocks noGrp="1"/>
          </p:cNvSpPr>
          <p:nvPr>
            <p:ph idx="1"/>
          </p:nvPr>
        </p:nvSpPr>
        <p:spPr>
          <a:xfrm>
            <a:off x="2143992" y="1600200"/>
            <a:ext cx="6591985" cy="3777622"/>
          </a:xfrm>
        </p:spPr>
        <p:txBody>
          <a:bodyPr>
            <a:normAutofit/>
          </a:bodyPr>
          <a:lstStyle/>
          <a:p>
            <a:r>
              <a:rPr lang="en-PH" sz="2800" dirty="0" smtClean="0"/>
              <a:t>Anti-retroviral (ARV) treatment and prophylaxis to prevent maternal-to-child transmission (MTCT) of HIV</a:t>
            </a:r>
          </a:p>
          <a:p>
            <a:r>
              <a:rPr lang="en-PH" sz="2800" dirty="0" smtClean="0"/>
              <a:t>Determine stage of HIV using WHO CLINICAL STAGING OF HIV IN WOMEN. </a:t>
            </a:r>
          </a:p>
          <a:p>
            <a:r>
              <a:rPr lang="en-PH" sz="2800" dirty="0" smtClean="0"/>
              <a:t>Determine CD4 cell count</a:t>
            </a:r>
            <a:endParaRPr lang="en-PH"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295" y="4480165"/>
            <a:ext cx="2067105" cy="1874409"/>
          </a:xfrm>
          <a:prstGeom prst="rect">
            <a:avLst/>
          </a:prstGeom>
        </p:spPr>
      </p:pic>
      <p:sp>
        <p:nvSpPr>
          <p:cNvPr id="5" name="TextBox 4"/>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660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1143000"/>
          </a:xfrm>
        </p:spPr>
        <p:txBody>
          <a:bodyPr>
            <a:noAutofit/>
          </a:bodyPr>
          <a:lstStyle/>
          <a:p>
            <a:r>
              <a:rPr lang="en-PH" sz="4000" dirty="0" smtClean="0"/>
              <a:t>Anti-retroviral (ARV) Drugs</a:t>
            </a:r>
            <a:endParaRPr lang="en-PH" sz="4000" dirty="0"/>
          </a:p>
        </p:txBody>
      </p:sp>
      <p:sp>
        <p:nvSpPr>
          <p:cNvPr id="3" name="Content Placeholder 2"/>
          <p:cNvSpPr>
            <a:spLocks noGrp="1"/>
          </p:cNvSpPr>
          <p:nvPr>
            <p:ph idx="1"/>
          </p:nvPr>
        </p:nvSpPr>
        <p:spPr>
          <a:xfrm>
            <a:off x="2286000" y="1600200"/>
            <a:ext cx="6400800" cy="4525963"/>
          </a:xfrm>
        </p:spPr>
        <p:txBody>
          <a:bodyPr>
            <a:normAutofit/>
          </a:bodyPr>
          <a:lstStyle/>
          <a:p>
            <a:r>
              <a:rPr lang="en-PH" sz="2800" dirty="0" smtClean="0"/>
              <a:t>Determine whether patient requires ARV treatment or just prophylaxis using the eligibility criteria based on WHO clinical stage and CD4 cell count.</a:t>
            </a:r>
            <a:endParaRPr lang="en-PH"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5536" y="4267200"/>
            <a:ext cx="2247900" cy="2038350"/>
          </a:xfrm>
          <a:prstGeom prst="rect">
            <a:avLst/>
          </a:prstGeom>
        </p:spPr>
      </p:pic>
      <p:sp>
        <p:nvSpPr>
          <p:cNvPr id="5" name="TextBox 4"/>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595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62201" y="762000"/>
            <a:ext cx="6400800" cy="1447800"/>
          </a:xfrm>
        </p:spPr>
        <p:txBody>
          <a:bodyPr>
            <a:normAutofit/>
          </a:bodyPr>
          <a:lstStyle/>
          <a:p>
            <a:r>
              <a:rPr lang="en-PH" dirty="0" smtClean="0"/>
              <a:t>UN </a:t>
            </a:r>
            <a:r>
              <a:rPr lang="en-PH" dirty="0" err="1" smtClean="0"/>
              <a:t>Millenium</a:t>
            </a:r>
            <a:r>
              <a:rPr lang="en-PH" dirty="0" smtClean="0"/>
              <a:t> Development Goals</a:t>
            </a:r>
            <a:endParaRPr lang="en-PH" dirty="0"/>
          </a:p>
        </p:txBody>
      </p:sp>
      <p:pic>
        <p:nvPicPr>
          <p:cNvPr id="7" name="Content Placeholder 6"/>
          <p:cNvPicPr>
            <a:picLocks noGrp="1" noChangeAspect="1"/>
          </p:cNvPicPr>
          <p:nvPr>
            <p:ph idx="1"/>
          </p:nvPr>
        </p:nvPicPr>
        <p:blipFill>
          <a:blip r:embed="rId2"/>
          <a:stretch>
            <a:fillRect/>
          </a:stretch>
        </p:blipFill>
        <p:spPr>
          <a:xfrm>
            <a:off x="2209800" y="2438400"/>
            <a:ext cx="6629598" cy="32766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844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2163762"/>
          </a:xfrm>
        </p:spPr>
        <p:txBody>
          <a:bodyPr>
            <a:noAutofit/>
          </a:bodyPr>
          <a:lstStyle/>
          <a:p>
            <a:r>
              <a:rPr lang="en-PH" sz="2800" dirty="0" smtClean="0"/>
              <a:t>Eligibility Criteria for initiating ART or ARV prophylaxis in HIV-infected pregnant women based n CD4 count and WHO clinical stage</a:t>
            </a:r>
            <a:endParaRPr lang="en-PH"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7589116"/>
              </p:ext>
            </p:extLst>
          </p:nvPr>
        </p:nvGraphicFramePr>
        <p:xfrm>
          <a:off x="2339915" y="2667000"/>
          <a:ext cx="6591300" cy="2936240"/>
        </p:xfrm>
        <a:graphic>
          <a:graphicData uri="http://schemas.openxmlformats.org/drawingml/2006/table">
            <a:tbl>
              <a:tblPr firstRow="1" bandRow="1">
                <a:tableStyleId>{5C22544A-7EE6-4342-B048-85BDC9FD1C3A}</a:tableStyleId>
              </a:tblPr>
              <a:tblGrid>
                <a:gridCol w="1647825"/>
                <a:gridCol w="1647825"/>
                <a:gridCol w="1647825"/>
                <a:gridCol w="1647825"/>
              </a:tblGrid>
              <a:tr h="370840">
                <a:tc rowSpan="2">
                  <a:txBody>
                    <a:bodyPr/>
                    <a:lstStyle/>
                    <a:p>
                      <a:r>
                        <a:rPr lang="en-PH" dirty="0" smtClean="0"/>
                        <a:t>WHO CLINICAL STAGE</a:t>
                      </a:r>
                      <a:endParaRPr lang="en-PH" dirty="0"/>
                    </a:p>
                  </a:txBody>
                  <a:tcPr/>
                </a:tc>
                <a:tc rowSpan="2">
                  <a:txBody>
                    <a:bodyPr/>
                    <a:lstStyle/>
                    <a:p>
                      <a:r>
                        <a:rPr lang="en-PH" dirty="0" smtClean="0"/>
                        <a:t>CD4 CELL COUNT NOT AVAILABLE</a:t>
                      </a:r>
                      <a:endParaRPr lang="en-PH" dirty="0"/>
                    </a:p>
                  </a:txBody>
                  <a:tcPr/>
                </a:tc>
                <a:tc gridSpan="2">
                  <a:txBody>
                    <a:bodyPr/>
                    <a:lstStyle/>
                    <a:p>
                      <a:r>
                        <a:rPr lang="en-PH" dirty="0" smtClean="0"/>
                        <a:t>CD4</a:t>
                      </a:r>
                      <a:r>
                        <a:rPr lang="en-PH" baseline="0" dirty="0" smtClean="0"/>
                        <a:t> COUNT AVAILABLE</a:t>
                      </a:r>
                      <a:endParaRPr lang="en-PH" dirty="0"/>
                    </a:p>
                  </a:txBody>
                  <a:tcPr/>
                </a:tc>
                <a:tc hMerge="1">
                  <a:txBody>
                    <a:bodyPr/>
                    <a:lstStyle/>
                    <a:p>
                      <a:endParaRPr lang="en-PH" dirty="0"/>
                    </a:p>
                  </a:txBody>
                  <a:tcPr/>
                </a:tc>
              </a:tr>
              <a:tr h="370840">
                <a:tc vMerge="1">
                  <a:txBody>
                    <a:bodyPr/>
                    <a:lstStyle/>
                    <a:p>
                      <a:endParaRPr lang="en-PH" dirty="0"/>
                    </a:p>
                  </a:txBody>
                  <a:tcPr/>
                </a:tc>
                <a:tc vMerge="1">
                  <a:txBody>
                    <a:bodyPr/>
                    <a:lstStyle/>
                    <a:p>
                      <a:endParaRPr lang="en-PH" dirty="0"/>
                    </a:p>
                  </a:txBody>
                  <a:tcPr/>
                </a:tc>
                <a:tc>
                  <a:txBody>
                    <a:bodyPr/>
                    <a:lstStyle/>
                    <a:p>
                      <a:r>
                        <a:rPr lang="en-PH" dirty="0" smtClean="0"/>
                        <a:t>CD4 ≤ 350</a:t>
                      </a:r>
                      <a:endParaRPr lang="en-PH" dirty="0"/>
                    </a:p>
                  </a:txBody>
                  <a:tcPr/>
                </a:tc>
                <a:tc>
                  <a:txBody>
                    <a:bodyPr/>
                    <a:lstStyle/>
                    <a:p>
                      <a:r>
                        <a:rPr lang="en-PH" dirty="0" smtClean="0"/>
                        <a:t>CD4 &gt; 350</a:t>
                      </a:r>
                      <a:endParaRPr lang="en-PH" dirty="0"/>
                    </a:p>
                  </a:txBody>
                  <a:tcPr/>
                </a:tc>
              </a:tr>
              <a:tr h="136585">
                <a:tc>
                  <a:txBody>
                    <a:bodyPr/>
                    <a:lstStyle/>
                    <a:p>
                      <a:r>
                        <a:rPr lang="en-PH" dirty="0" smtClean="0"/>
                        <a:t>1</a:t>
                      </a:r>
                      <a:endParaRPr lang="en-PH" dirty="0"/>
                    </a:p>
                  </a:txBody>
                  <a:tcPr/>
                </a:tc>
                <a:tc>
                  <a:txBody>
                    <a:bodyPr/>
                    <a:lstStyle/>
                    <a:p>
                      <a:r>
                        <a:rPr lang="en-PH" dirty="0" smtClean="0"/>
                        <a:t>ARV</a:t>
                      </a:r>
                      <a:r>
                        <a:rPr lang="en-PH" baseline="0" dirty="0" smtClean="0"/>
                        <a:t> Prophylaxis</a:t>
                      </a:r>
                      <a:endParaRPr lang="en-PH" dirty="0"/>
                    </a:p>
                  </a:txBody>
                  <a:tcPr/>
                </a:tc>
                <a:tc>
                  <a:txBody>
                    <a:bodyPr/>
                    <a:lstStyle/>
                    <a:p>
                      <a:r>
                        <a:rPr lang="en-PH" dirty="0" smtClean="0"/>
                        <a:t>ART</a:t>
                      </a:r>
                      <a:endParaRPr lang="en-PH" dirty="0"/>
                    </a:p>
                  </a:txBody>
                  <a:tcPr/>
                </a:tc>
                <a:tc>
                  <a:txBody>
                    <a:bodyPr/>
                    <a:lstStyle/>
                    <a:p>
                      <a:r>
                        <a:rPr lang="en-PH" dirty="0" smtClean="0"/>
                        <a:t>ARV prophylaxis</a:t>
                      </a:r>
                      <a:endParaRPr lang="en-PH" dirty="0"/>
                    </a:p>
                  </a:txBody>
                  <a:tcPr/>
                </a:tc>
              </a:tr>
              <a:tr h="370840">
                <a:tc>
                  <a:txBody>
                    <a:bodyPr/>
                    <a:lstStyle/>
                    <a:p>
                      <a:r>
                        <a:rPr lang="en-PH" dirty="0" smtClean="0"/>
                        <a:t>2</a:t>
                      </a:r>
                      <a:endParaRPr lang="en-PH" dirty="0"/>
                    </a:p>
                  </a:txBody>
                  <a:tcPr/>
                </a:tc>
                <a:tc>
                  <a:txBody>
                    <a:bodyPr/>
                    <a:lstStyle/>
                    <a:p>
                      <a:r>
                        <a:rPr lang="en-PH" dirty="0" smtClean="0"/>
                        <a:t>ARV Prophylaxis</a:t>
                      </a:r>
                      <a:endParaRPr lang="en-PH" dirty="0"/>
                    </a:p>
                  </a:txBody>
                  <a:tcPr/>
                </a:tc>
                <a:tc>
                  <a:txBody>
                    <a:bodyPr/>
                    <a:lstStyle/>
                    <a:p>
                      <a:r>
                        <a:rPr lang="en-PH" dirty="0" smtClean="0"/>
                        <a:t>ART</a:t>
                      </a:r>
                      <a:endParaRPr lang="en-PH" dirty="0"/>
                    </a:p>
                  </a:txBody>
                  <a:tcPr/>
                </a:tc>
                <a:tc>
                  <a:txBody>
                    <a:bodyPr/>
                    <a:lstStyle/>
                    <a:p>
                      <a:r>
                        <a:rPr lang="en-PH" dirty="0" smtClean="0"/>
                        <a:t>ARV prophylaxis</a:t>
                      </a:r>
                      <a:endParaRPr lang="en-PH" dirty="0"/>
                    </a:p>
                  </a:txBody>
                  <a:tcPr/>
                </a:tc>
              </a:tr>
              <a:tr h="370840">
                <a:tc>
                  <a:txBody>
                    <a:bodyPr/>
                    <a:lstStyle/>
                    <a:p>
                      <a:r>
                        <a:rPr lang="en-PH" dirty="0" smtClean="0"/>
                        <a:t>3</a:t>
                      </a:r>
                      <a:endParaRPr lang="en-PH" dirty="0"/>
                    </a:p>
                  </a:txBody>
                  <a:tcPr/>
                </a:tc>
                <a:tc>
                  <a:txBody>
                    <a:bodyPr/>
                    <a:lstStyle/>
                    <a:p>
                      <a:r>
                        <a:rPr lang="en-PH" dirty="0" smtClean="0"/>
                        <a:t>ART</a:t>
                      </a:r>
                      <a:endParaRPr lang="en-PH" dirty="0"/>
                    </a:p>
                  </a:txBody>
                  <a:tcPr/>
                </a:tc>
                <a:tc>
                  <a:txBody>
                    <a:bodyPr/>
                    <a:lstStyle/>
                    <a:p>
                      <a:r>
                        <a:rPr lang="en-PH" dirty="0" smtClean="0"/>
                        <a:t>ART</a:t>
                      </a:r>
                      <a:endParaRPr lang="en-PH" dirty="0"/>
                    </a:p>
                  </a:txBody>
                  <a:tcPr/>
                </a:tc>
                <a:tc>
                  <a:txBody>
                    <a:bodyPr/>
                    <a:lstStyle/>
                    <a:p>
                      <a:r>
                        <a:rPr lang="en-PH" dirty="0" smtClean="0"/>
                        <a:t>ART</a:t>
                      </a:r>
                      <a:endParaRPr lang="en-PH" dirty="0"/>
                    </a:p>
                  </a:txBody>
                  <a:tcPr/>
                </a:tc>
              </a:tr>
              <a:tr h="370840">
                <a:tc>
                  <a:txBody>
                    <a:bodyPr/>
                    <a:lstStyle/>
                    <a:p>
                      <a:r>
                        <a:rPr lang="en-PH" dirty="0" smtClean="0"/>
                        <a:t>4</a:t>
                      </a:r>
                      <a:endParaRPr lang="en-PH" dirty="0"/>
                    </a:p>
                  </a:txBody>
                  <a:tcPr/>
                </a:tc>
                <a:tc>
                  <a:txBody>
                    <a:bodyPr/>
                    <a:lstStyle/>
                    <a:p>
                      <a:r>
                        <a:rPr lang="en-PH" dirty="0" smtClean="0"/>
                        <a:t>ART</a:t>
                      </a:r>
                      <a:endParaRPr lang="en-PH" dirty="0"/>
                    </a:p>
                  </a:txBody>
                  <a:tcPr/>
                </a:tc>
                <a:tc>
                  <a:txBody>
                    <a:bodyPr/>
                    <a:lstStyle/>
                    <a:p>
                      <a:r>
                        <a:rPr lang="en-PH" dirty="0" smtClean="0"/>
                        <a:t>ART</a:t>
                      </a:r>
                      <a:endParaRPr lang="en-PH" dirty="0"/>
                    </a:p>
                  </a:txBody>
                  <a:tcPr/>
                </a:tc>
                <a:tc>
                  <a:txBody>
                    <a:bodyPr/>
                    <a:lstStyle/>
                    <a:p>
                      <a:r>
                        <a:rPr lang="en-PH" dirty="0" smtClean="0"/>
                        <a:t>ART</a:t>
                      </a:r>
                      <a:endParaRPr lang="en-PH" dirty="0"/>
                    </a:p>
                  </a:txBody>
                  <a:tcPr/>
                </a:tc>
              </a:tr>
            </a:tbl>
          </a:graphicData>
        </a:graphic>
      </p:graphicFrame>
      <p:sp>
        <p:nvSpPr>
          <p:cNvPr id="5" name="TextBox 4"/>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723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noAutofit/>
          </a:bodyPr>
          <a:lstStyle/>
          <a:p>
            <a:r>
              <a:rPr lang="en-PH" sz="4000" dirty="0" smtClean="0"/>
              <a:t>Anti-retroviral (ARV) Drugs</a:t>
            </a:r>
            <a:endParaRPr lang="en-PH" sz="4000" dirty="0"/>
          </a:p>
        </p:txBody>
      </p:sp>
      <p:sp>
        <p:nvSpPr>
          <p:cNvPr id="3" name="Content Placeholder 2"/>
          <p:cNvSpPr>
            <a:spLocks noGrp="1"/>
          </p:cNvSpPr>
          <p:nvPr>
            <p:ph idx="1"/>
          </p:nvPr>
        </p:nvSpPr>
        <p:spPr>
          <a:xfrm>
            <a:off x="2362200" y="1371600"/>
            <a:ext cx="6172200" cy="3777622"/>
          </a:xfrm>
        </p:spPr>
        <p:txBody>
          <a:bodyPr>
            <a:noAutofit/>
          </a:bodyPr>
          <a:lstStyle/>
          <a:p>
            <a:r>
              <a:rPr lang="en-PH" sz="2800" dirty="0" smtClean="0"/>
              <a:t>Assure initiation and/or maintenance of antiretroviral therapy (ART) or ARV</a:t>
            </a:r>
          </a:p>
          <a:p>
            <a:r>
              <a:rPr lang="en-PH" sz="2800" dirty="0" smtClean="0"/>
              <a:t>The choice of ARV to be given to a pregnant patient and her </a:t>
            </a:r>
            <a:r>
              <a:rPr lang="en-PH" sz="2800" dirty="0" err="1" smtClean="0"/>
              <a:t>newborn</a:t>
            </a:r>
            <a:r>
              <a:rPr lang="en-PH" sz="2800" dirty="0" smtClean="0"/>
              <a:t> depends on different clinical scenarios.</a:t>
            </a:r>
            <a:endParaRPr lang="en-PH"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275" y="4114800"/>
            <a:ext cx="2143125" cy="2143125"/>
          </a:xfrm>
          <a:prstGeom prst="rect">
            <a:avLst/>
          </a:prstGeom>
        </p:spPr>
      </p:pic>
      <p:sp>
        <p:nvSpPr>
          <p:cNvPr id="5" name="TextBox 4"/>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004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a:noAutofit/>
          </a:bodyPr>
          <a:lstStyle/>
          <a:p>
            <a:r>
              <a:rPr lang="en-PH" sz="4000" dirty="0" smtClean="0"/>
              <a:t>Anti-retroviral (ARV) Drugs</a:t>
            </a:r>
            <a:br>
              <a:rPr lang="en-PH" sz="4000" dirty="0" smtClean="0"/>
            </a:br>
            <a:r>
              <a:rPr lang="en-PH" sz="2800" dirty="0" smtClean="0"/>
              <a:t>Different Clinical Scenarios</a:t>
            </a:r>
            <a:endParaRPr lang="en-PH" sz="4000" dirty="0"/>
          </a:p>
        </p:txBody>
      </p:sp>
      <p:sp>
        <p:nvSpPr>
          <p:cNvPr id="3" name="Content Placeholder 2"/>
          <p:cNvSpPr>
            <a:spLocks noGrp="1"/>
          </p:cNvSpPr>
          <p:nvPr>
            <p:ph idx="1"/>
          </p:nvPr>
        </p:nvSpPr>
        <p:spPr>
          <a:xfrm>
            <a:off x="2286000" y="1828800"/>
            <a:ext cx="6400800" cy="4297363"/>
          </a:xfrm>
        </p:spPr>
        <p:txBody>
          <a:bodyPr>
            <a:normAutofit/>
          </a:bodyPr>
          <a:lstStyle/>
          <a:p>
            <a:r>
              <a:rPr lang="en-PH" sz="2800" dirty="0" smtClean="0"/>
              <a:t>Woman already receiving ARV treatment for her own health – continue.</a:t>
            </a:r>
          </a:p>
          <a:p>
            <a:r>
              <a:rPr lang="en-PH" sz="2800" dirty="0" smtClean="0"/>
              <a:t>ARV-naïve HIV-infected pregnant woman</a:t>
            </a:r>
          </a:p>
          <a:p>
            <a:pPr lvl="1"/>
            <a:r>
              <a:rPr lang="en-PH" sz="2600" dirty="0" smtClean="0"/>
              <a:t>With indication for own health, start ARV regardless of AOG</a:t>
            </a:r>
          </a:p>
          <a:p>
            <a:pPr lvl="1"/>
            <a:r>
              <a:rPr lang="en-PH" sz="2600" dirty="0" smtClean="0"/>
              <a:t>ARV prophylaxis started at 14 weeks AOG</a:t>
            </a:r>
            <a:endParaRPr lang="en-PH" sz="2600" dirty="0"/>
          </a:p>
        </p:txBody>
      </p:sp>
      <p:sp>
        <p:nvSpPr>
          <p:cNvPr id="4" name="TextBox 3"/>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107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a:noAutofit/>
          </a:bodyPr>
          <a:lstStyle/>
          <a:p>
            <a:r>
              <a:rPr lang="en-PH" sz="4000" dirty="0" smtClean="0"/>
              <a:t>Anti-retroviral (ARV) Drugs</a:t>
            </a:r>
            <a:br>
              <a:rPr lang="en-PH" sz="4000" dirty="0" smtClean="0"/>
            </a:br>
            <a:r>
              <a:rPr lang="en-PH" sz="2800" dirty="0" smtClean="0"/>
              <a:t>Eligibility for ARV Prophylaxis</a:t>
            </a:r>
            <a:endParaRPr lang="en-PH" sz="4000" dirty="0"/>
          </a:p>
        </p:txBody>
      </p:sp>
      <p:sp>
        <p:nvSpPr>
          <p:cNvPr id="3" name="Content Placeholder 2"/>
          <p:cNvSpPr>
            <a:spLocks noGrp="1"/>
          </p:cNvSpPr>
          <p:nvPr>
            <p:ph idx="1"/>
          </p:nvPr>
        </p:nvSpPr>
        <p:spPr>
          <a:xfrm>
            <a:off x="2495908" y="1752600"/>
            <a:ext cx="6190891" cy="4373563"/>
          </a:xfrm>
        </p:spPr>
        <p:txBody>
          <a:bodyPr>
            <a:noAutofit/>
          </a:bodyPr>
          <a:lstStyle/>
          <a:p>
            <a:r>
              <a:rPr lang="en-PH" sz="2800" dirty="0" smtClean="0"/>
              <a:t>Option A: maternal AZT + infant ARV prophylaxis</a:t>
            </a:r>
          </a:p>
          <a:p>
            <a:r>
              <a:rPr lang="en-PH" sz="2800" dirty="0" smtClean="0"/>
              <a:t>Option B: maternal triple ARV prophylaxis until delivery or  if breastfeeding, until 1 week after all exposure to breast milk ended</a:t>
            </a:r>
          </a:p>
          <a:p>
            <a:r>
              <a:rPr lang="en-PH" sz="2800" dirty="0" smtClean="0"/>
              <a:t>Option B+: start triple ARVs as soon as diagnosed and continued for life</a:t>
            </a:r>
          </a:p>
        </p:txBody>
      </p:sp>
      <p:sp>
        <p:nvSpPr>
          <p:cNvPr id="4" name="TextBox 3"/>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530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a:noAutofit/>
          </a:bodyPr>
          <a:lstStyle/>
          <a:p>
            <a:r>
              <a:rPr lang="en-PH" sz="4000" dirty="0" smtClean="0"/>
              <a:t>Anti-retroviral (ARV) Drugs</a:t>
            </a:r>
            <a:br>
              <a:rPr lang="en-PH" sz="4000" dirty="0" smtClean="0"/>
            </a:br>
            <a:r>
              <a:rPr lang="en-PH" sz="2800" b="1" dirty="0" smtClean="0">
                <a:solidFill>
                  <a:srgbClr val="FFFF00"/>
                </a:solidFill>
              </a:rPr>
              <a:t>Advantages of Option B+</a:t>
            </a:r>
            <a:endParaRPr lang="en-PH" sz="4000" b="1" dirty="0">
              <a:solidFill>
                <a:srgbClr val="FFFF00"/>
              </a:solidFill>
            </a:endParaRPr>
          </a:p>
        </p:txBody>
      </p:sp>
      <p:sp>
        <p:nvSpPr>
          <p:cNvPr id="3" name="Content Placeholder 2"/>
          <p:cNvSpPr>
            <a:spLocks noGrp="1"/>
          </p:cNvSpPr>
          <p:nvPr>
            <p:ph idx="1"/>
          </p:nvPr>
        </p:nvSpPr>
        <p:spPr>
          <a:xfrm>
            <a:off x="2495908" y="1905000"/>
            <a:ext cx="6190891" cy="4221163"/>
          </a:xfrm>
        </p:spPr>
        <p:txBody>
          <a:bodyPr>
            <a:noAutofit/>
          </a:bodyPr>
          <a:lstStyle/>
          <a:p>
            <a:r>
              <a:rPr lang="en-PH" sz="2800" dirty="0" smtClean="0"/>
              <a:t>Simplify PMTCT program requirements – no need for CD4 testing to determine ARV eligibility</a:t>
            </a:r>
          </a:p>
          <a:p>
            <a:r>
              <a:rPr lang="en-PH" sz="2800" dirty="0" smtClean="0"/>
              <a:t>Extended protection from mother-to-child transmission</a:t>
            </a:r>
          </a:p>
          <a:p>
            <a:r>
              <a:rPr lang="en-PH" sz="2800" dirty="0" smtClean="0"/>
              <a:t>Strong and continuing prevention benefit against sexual transmission in </a:t>
            </a:r>
            <a:r>
              <a:rPr lang="en-PH" sz="2800" dirty="0" err="1" smtClean="0"/>
              <a:t>sero</a:t>
            </a:r>
            <a:r>
              <a:rPr lang="en-PH" sz="2800" dirty="0" smtClean="0"/>
              <a:t>-discordant couples and partners</a:t>
            </a:r>
          </a:p>
        </p:txBody>
      </p:sp>
      <p:sp>
        <p:nvSpPr>
          <p:cNvPr id="4" name="TextBox 3"/>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643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399"/>
            <a:ext cx="8229600" cy="2209801"/>
          </a:xfrm>
        </p:spPr>
        <p:txBody>
          <a:bodyPr>
            <a:normAutofit fontScale="85000" lnSpcReduction="20000"/>
          </a:bodyPr>
          <a:lstStyle/>
          <a:p>
            <a:r>
              <a:rPr lang="en-PH" dirty="0" smtClean="0"/>
              <a:t>Option B</a:t>
            </a:r>
            <a:r>
              <a:rPr lang="en-PH" dirty="0"/>
              <a:t>+’s </a:t>
            </a:r>
            <a:r>
              <a:rPr lang="en-PH" dirty="0" smtClean="0"/>
              <a:t>simplified approach = </a:t>
            </a:r>
            <a:r>
              <a:rPr lang="en-PH" dirty="0"/>
              <a:t>improvements </a:t>
            </a:r>
            <a:r>
              <a:rPr lang="en-PH" dirty="0" smtClean="0"/>
              <a:t>in antenatal </a:t>
            </a:r>
            <a:r>
              <a:rPr lang="en-PH" dirty="0"/>
              <a:t>PMTCT </a:t>
            </a:r>
            <a:r>
              <a:rPr lang="en-PH" dirty="0" smtClean="0"/>
              <a:t>cascade:</a:t>
            </a:r>
          </a:p>
          <a:p>
            <a:pPr lvl="1"/>
            <a:r>
              <a:rPr lang="en-PH" dirty="0"/>
              <a:t>greater proportion </a:t>
            </a:r>
            <a:r>
              <a:rPr lang="en-PH" dirty="0" err="1"/>
              <a:t>ofHIV</a:t>
            </a:r>
            <a:r>
              <a:rPr lang="en-PH" dirty="0"/>
              <a:t>-infected pregnant women enrolled into PMTCT </a:t>
            </a:r>
            <a:r>
              <a:rPr lang="en-PH" dirty="0" smtClean="0"/>
              <a:t>services</a:t>
            </a:r>
            <a:endParaRPr lang="en-PH" dirty="0"/>
          </a:p>
          <a:p>
            <a:pPr lvl="1"/>
            <a:r>
              <a:rPr lang="en-PH" dirty="0"/>
              <a:t>increased use of ART during </a:t>
            </a:r>
            <a:r>
              <a:rPr lang="en-PH" dirty="0" smtClean="0"/>
              <a:t>pregnancy</a:t>
            </a:r>
          </a:p>
          <a:p>
            <a:pPr lvl="1"/>
            <a:r>
              <a:rPr lang="en-PH" dirty="0" smtClean="0"/>
              <a:t>more </a:t>
            </a:r>
            <a:r>
              <a:rPr lang="en-PH" dirty="0"/>
              <a:t>rapid initiation of </a:t>
            </a:r>
            <a:r>
              <a:rPr lang="en-PH" dirty="0" smtClean="0"/>
              <a:t>ART</a:t>
            </a:r>
            <a:endParaRPr lang="en-PH" dirty="0"/>
          </a:p>
        </p:txBody>
      </p:sp>
      <p:sp>
        <p:nvSpPr>
          <p:cNvPr id="4" name="Rectangle 3"/>
          <p:cNvSpPr/>
          <p:nvPr/>
        </p:nvSpPr>
        <p:spPr>
          <a:xfrm>
            <a:off x="2362200" y="6104930"/>
            <a:ext cx="6400800" cy="461665"/>
          </a:xfrm>
          <a:prstGeom prst="rect">
            <a:avLst/>
          </a:prstGeom>
        </p:spPr>
        <p:txBody>
          <a:bodyPr wrap="square">
            <a:spAutoFit/>
          </a:bodyPr>
          <a:lstStyle/>
          <a:p>
            <a:pPr algn="r"/>
            <a:r>
              <a:rPr lang="en-PH" sz="1200" dirty="0"/>
              <a:t>Kim, M. H., Ahmed, S., </a:t>
            </a:r>
            <a:r>
              <a:rPr lang="en-PH" sz="1200" dirty="0" err="1"/>
              <a:t>Hosseinipour</a:t>
            </a:r>
            <a:r>
              <a:rPr lang="en-PH" sz="1200" dirty="0"/>
              <a:t>, M. C., Giordano, T. P., </a:t>
            </a:r>
            <a:r>
              <a:rPr lang="en-PH" sz="1200" dirty="0" err="1"/>
              <a:t>Chiao</a:t>
            </a:r>
            <a:r>
              <a:rPr lang="en-PH" sz="1200" dirty="0"/>
              <a:t>, E. Y., Yu, X., … </a:t>
            </a:r>
            <a:r>
              <a:rPr lang="en-PH" sz="1200" dirty="0" err="1"/>
              <a:t>Abrams</a:t>
            </a:r>
            <a:r>
              <a:rPr lang="en-PH" sz="1200" dirty="0"/>
              <a:t>, E. J. (2015). The Impact of Option B + on the Antenatal PMTCT Cascade in Lilongwe , Malawi, 68(5), 77–83.</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18" y="381000"/>
            <a:ext cx="8285163"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921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noAutofit/>
          </a:bodyPr>
          <a:lstStyle/>
          <a:p>
            <a:r>
              <a:rPr lang="en-PH" sz="4000" dirty="0" smtClean="0"/>
              <a:t>Anti-retroviral (ARV) Drugs</a:t>
            </a:r>
            <a:br>
              <a:rPr lang="en-PH" sz="4000" dirty="0" smtClean="0"/>
            </a:br>
            <a:r>
              <a:rPr lang="en-PH" sz="2800" b="1" dirty="0" smtClean="0">
                <a:solidFill>
                  <a:srgbClr val="FFFF00"/>
                </a:solidFill>
              </a:rPr>
              <a:t>Advantages of Option B+</a:t>
            </a:r>
            <a:endParaRPr lang="en-PH" sz="4000" b="1" dirty="0">
              <a:solidFill>
                <a:srgbClr val="FFFF00"/>
              </a:solidFill>
            </a:endParaRPr>
          </a:p>
        </p:txBody>
      </p:sp>
      <p:sp>
        <p:nvSpPr>
          <p:cNvPr id="3" name="Content Placeholder 2"/>
          <p:cNvSpPr>
            <a:spLocks noGrp="1"/>
          </p:cNvSpPr>
          <p:nvPr>
            <p:ph idx="1"/>
          </p:nvPr>
        </p:nvSpPr>
        <p:spPr>
          <a:xfrm>
            <a:off x="2438400" y="1600200"/>
            <a:ext cx="6248400" cy="4525963"/>
          </a:xfrm>
        </p:spPr>
        <p:txBody>
          <a:bodyPr>
            <a:noAutofit/>
          </a:bodyPr>
          <a:lstStyle/>
          <a:p>
            <a:r>
              <a:rPr lang="en-PH" sz="2800" dirty="0"/>
              <a:t>E</a:t>
            </a:r>
            <a:r>
              <a:rPr lang="en-PH" sz="2800" dirty="0" smtClean="0"/>
              <a:t>arlier treatment for woman’s health and avoiding risks of stopping and starting triple ARVs especially in settings of high fertility</a:t>
            </a:r>
          </a:p>
          <a:p>
            <a:pPr algn="ctr"/>
            <a:r>
              <a:rPr lang="en-PH" sz="2800" dirty="0" smtClean="0"/>
              <a:t>Simple message to communities </a:t>
            </a:r>
            <a:r>
              <a:rPr lang="en-PH" sz="4800" b="1" i="1" dirty="0" smtClean="0">
                <a:solidFill>
                  <a:srgbClr val="FFFF00"/>
                </a:solidFill>
              </a:rPr>
              <a:t>“once ARV started, it is taken for life.”</a:t>
            </a:r>
          </a:p>
        </p:txBody>
      </p:sp>
      <p:sp>
        <p:nvSpPr>
          <p:cNvPr id="4" name="TextBox 3"/>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315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1143000"/>
          </a:xfrm>
        </p:spPr>
        <p:txBody>
          <a:bodyPr>
            <a:noAutofit/>
          </a:bodyPr>
          <a:lstStyle/>
          <a:p>
            <a:r>
              <a:rPr lang="en-PH" sz="4000" dirty="0" smtClean="0"/>
              <a:t>Anti-retroviral (ARV) Drugs</a:t>
            </a:r>
            <a:endParaRPr lang="en-PH" sz="4000" dirty="0"/>
          </a:p>
        </p:txBody>
      </p:sp>
      <p:sp>
        <p:nvSpPr>
          <p:cNvPr id="3" name="Content Placeholder 2"/>
          <p:cNvSpPr>
            <a:spLocks noGrp="1"/>
          </p:cNvSpPr>
          <p:nvPr>
            <p:ph idx="1"/>
          </p:nvPr>
        </p:nvSpPr>
        <p:spPr>
          <a:xfrm>
            <a:off x="1981201" y="1600200"/>
            <a:ext cx="2590799" cy="4525963"/>
          </a:xfrm>
        </p:spPr>
        <p:txBody>
          <a:bodyPr>
            <a:normAutofit/>
          </a:bodyPr>
          <a:lstStyle/>
          <a:p>
            <a:r>
              <a:rPr lang="en-PH" sz="2400" dirty="0" smtClean="0"/>
              <a:t>Explain to the mother that ARVs can be procured from the following treatment hubs all over the archipelago</a:t>
            </a:r>
            <a:endParaRPr lang="en-PH" sz="2400" dirty="0"/>
          </a:p>
        </p:txBody>
      </p:sp>
      <p:pic>
        <p:nvPicPr>
          <p:cNvPr id="4" name="Picture 3"/>
          <p:cNvPicPr>
            <a:picLocks noChangeAspect="1"/>
          </p:cNvPicPr>
          <p:nvPr/>
        </p:nvPicPr>
        <p:blipFill>
          <a:blip r:embed="rId2"/>
          <a:stretch>
            <a:fillRect/>
          </a:stretch>
        </p:blipFill>
        <p:spPr>
          <a:xfrm>
            <a:off x="5012356" y="1524000"/>
            <a:ext cx="3918859" cy="4800600"/>
          </a:xfrm>
          <a:prstGeom prst="rect">
            <a:avLst/>
          </a:prstGeom>
        </p:spPr>
      </p:pic>
      <p:sp>
        <p:nvSpPr>
          <p:cNvPr id="5" name="TextBox 4"/>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432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1143000"/>
          </a:xfrm>
        </p:spPr>
        <p:txBody>
          <a:bodyPr>
            <a:noAutofit/>
          </a:bodyPr>
          <a:lstStyle/>
          <a:p>
            <a:r>
              <a:rPr lang="en-PH" sz="4000" dirty="0" smtClean="0"/>
              <a:t>Anti-retroviral (ARV) Drugs</a:t>
            </a:r>
            <a:br>
              <a:rPr lang="en-PH" sz="4000" dirty="0" smtClean="0"/>
            </a:br>
            <a:r>
              <a:rPr lang="en-PH" sz="2800" dirty="0" smtClean="0">
                <a:solidFill>
                  <a:srgbClr val="FFFF00"/>
                </a:solidFill>
              </a:rPr>
              <a:t>HIV Treatment Hubs in Philippines</a:t>
            </a:r>
            <a:endParaRPr lang="en-PH" sz="4000" dirty="0">
              <a:solidFill>
                <a:srgbClr val="FFFF00"/>
              </a:solidFill>
            </a:endParaRPr>
          </a:p>
        </p:txBody>
      </p:sp>
      <p:pic>
        <p:nvPicPr>
          <p:cNvPr id="6" name="Picture 5"/>
          <p:cNvPicPr>
            <a:picLocks noChangeAspect="1"/>
          </p:cNvPicPr>
          <p:nvPr/>
        </p:nvPicPr>
        <p:blipFill>
          <a:blip r:embed="rId2"/>
          <a:stretch>
            <a:fillRect/>
          </a:stretch>
        </p:blipFill>
        <p:spPr>
          <a:xfrm>
            <a:off x="6380780" y="3352800"/>
            <a:ext cx="2547012" cy="3124200"/>
          </a:xfrm>
          <a:prstGeom prst="rect">
            <a:avLst/>
          </a:prstGeom>
        </p:spPr>
      </p:pic>
      <p:sp>
        <p:nvSpPr>
          <p:cNvPr id="5" name="Oval 4"/>
          <p:cNvSpPr/>
          <p:nvPr/>
        </p:nvSpPr>
        <p:spPr>
          <a:xfrm>
            <a:off x="8001000" y="5460817"/>
            <a:ext cx="727714" cy="3303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1078" y="5791200"/>
            <a:ext cx="756714" cy="33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stCxn id="5" idx="1"/>
          </p:cNvCxnSpPr>
          <p:nvPr/>
        </p:nvCxnSpPr>
        <p:spPr>
          <a:xfrm flipH="1" flipV="1">
            <a:off x="5181601" y="3676134"/>
            <a:ext cx="2925970" cy="183306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77716" y="1676399"/>
            <a:ext cx="4359442" cy="523220"/>
          </a:xfrm>
          <a:prstGeom prst="rect">
            <a:avLst/>
          </a:prstGeom>
          <a:noFill/>
        </p:spPr>
        <p:txBody>
          <a:bodyPr wrap="square" rtlCol="0">
            <a:spAutoFit/>
          </a:bodyPr>
          <a:lstStyle/>
          <a:p>
            <a:r>
              <a:rPr lang="en-PH" sz="2800" dirty="0" smtClean="0"/>
              <a:t>NMMC HIV Treatment Hub</a:t>
            </a:r>
            <a:endParaRPr lang="en-PH" sz="2800" dirty="0"/>
          </a:p>
        </p:txBody>
      </p:sp>
      <p:pic>
        <p:nvPicPr>
          <p:cNvPr id="717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2" t="24444" r="38750" b="41112"/>
          <a:stretch/>
        </p:blipFill>
        <p:spPr bwMode="auto">
          <a:xfrm>
            <a:off x="2209800" y="2150369"/>
            <a:ext cx="3962400" cy="130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a:stCxn id="7170" idx="1"/>
          </p:cNvCxnSpPr>
          <p:nvPr/>
        </p:nvCxnSpPr>
        <p:spPr>
          <a:xfrm flipH="1" flipV="1">
            <a:off x="6172200" y="5660044"/>
            <a:ext cx="1998878" cy="29937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39" t="24444" r="38060" b="38246"/>
          <a:stretch/>
        </p:blipFill>
        <p:spPr bwMode="auto">
          <a:xfrm>
            <a:off x="2209800" y="4953564"/>
            <a:ext cx="3886200" cy="136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2177716" y="4316230"/>
            <a:ext cx="4359442" cy="523220"/>
          </a:xfrm>
          <a:prstGeom prst="rect">
            <a:avLst/>
          </a:prstGeom>
          <a:noFill/>
        </p:spPr>
        <p:txBody>
          <a:bodyPr wrap="square" rtlCol="0">
            <a:spAutoFit/>
          </a:bodyPr>
          <a:lstStyle/>
          <a:p>
            <a:r>
              <a:rPr lang="en-PH" sz="2800" dirty="0" smtClean="0"/>
              <a:t>SPMC HIV Treatment Hub</a:t>
            </a:r>
            <a:endParaRPr lang="en-PH" sz="2800" dirty="0"/>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656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6553200" cy="1143000"/>
          </a:xfrm>
        </p:spPr>
        <p:txBody>
          <a:bodyPr>
            <a:noAutofit/>
          </a:bodyPr>
          <a:lstStyle/>
          <a:p>
            <a:r>
              <a:rPr lang="en-PH" sz="4000" dirty="0" smtClean="0"/>
              <a:t>Management of Delivery</a:t>
            </a:r>
            <a:endParaRPr lang="en-PH" sz="4000" dirty="0"/>
          </a:p>
        </p:txBody>
      </p:sp>
      <p:sp>
        <p:nvSpPr>
          <p:cNvPr id="3" name="Content Placeholder 2"/>
          <p:cNvSpPr>
            <a:spLocks noGrp="1"/>
          </p:cNvSpPr>
          <p:nvPr>
            <p:ph idx="1"/>
          </p:nvPr>
        </p:nvSpPr>
        <p:spPr>
          <a:xfrm>
            <a:off x="2260165" y="1752600"/>
            <a:ext cx="6555987" cy="3777622"/>
          </a:xfrm>
        </p:spPr>
        <p:txBody>
          <a:bodyPr>
            <a:noAutofit/>
          </a:bodyPr>
          <a:lstStyle/>
          <a:p>
            <a:r>
              <a:rPr lang="en-PH" sz="3200" dirty="0" smtClean="0"/>
              <a:t>risks of transmission during delivery</a:t>
            </a:r>
          </a:p>
          <a:p>
            <a:r>
              <a:rPr lang="en-PH" sz="3200" dirty="0" err="1" smtClean="0"/>
              <a:t>cesarean</a:t>
            </a:r>
            <a:r>
              <a:rPr lang="en-PH" sz="3200" dirty="0" smtClean="0"/>
              <a:t> section </a:t>
            </a:r>
            <a:r>
              <a:rPr lang="en-PH" sz="3200" dirty="0" err="1" smtClean="0"/>
              <a:t>vs</a:t>
            </a:r>
            <a:r>
              <a:rPr lang="en-PH" sz="3200" dirty="0" smtClean="0"/>
              <a:t> vaginal delivery</a:t>
            </a:r>
          </a:p>
          <a:p>
            <a:r>
              <a:rPr lang="en-PH" sz="3200" dirty="0"/>
              <a:t>antiretroviral drugs through </a:t>
            </a:r>
            <a:r>
              <a:rPr lang="en-PH" sz="3200" dirty="0" err="1"/>
              <a:t>labor</a:t>
            </a:r>
            <a:r>
              <a:rPr lang="en-PH" sz="3200" dirty="0"/>
              <a:t> and </a:t>
            </a:r>
            <a:r>
              <a:rPr lang="en-PH" sz="3200" dirty="0" smtClean="0"/>
              <a:t>delivery</a:t>
            </a:r>
          </a:p>
          <a:p>
            <a:r>
              <a:rPr lang="en-PH" sz="3200" dirty="0"/>
              <a:t>immediate postpartum </a:t>
            </a:r>
            <a:endParaRPr lang="en-PH" sz="3200" dirty="0" smtClean="0"/>
          </a:p>
          <a:p>
            <a:pPr marL="0" indent="0">
              <a:buNone/>
            </a:pPr>
            <a:r>
              <a:rPr lang="en-PH" sz="3200" dirty="0"/>
              <a:t> </a:t>
            </a:r>
            <a:r>
              <a:rPr lang="en-PH" sz="3200" dirty="0" smtClean="0"/>
              <a:t>  care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4733026"/>
            <a:ext cx="1979762" cy="1649802"/>
          </a:xfrm>
          <a:prstGeom prst="rect">
            <a:avLst/>
          </a:prstGeom>
        </p:spPr>
      </p:pic>
      <p:sp>
        <p:nvSpPr>
          <p:cNvPr id="5" name="TextBox 4"/>
          <p:cNvSpPr txBox="1"/>
          <p:nvPr/>
        </p:nvSpPr>
        <p:spPr>
          <a:xfrm>
            <a:off x="2495909" y="6406143"/>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639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62201" y="762000"/>
            <a:ext cx="6400800" cy="1447800"/>
          </a:xfrm>
        </p:spPr>
        <p:txBody>
          <a:bodyPr>
            <a:normAutofit/>
          </a:bodyPr>
          <a:lstStyle/>
          <a:p>
            <a:r>
              <a:rPr lang="en-PH" dirty="0" smtClean="0"/>
              <a:t>UN </a:t>
            </a:r>
            <a:r>
              <a:rPr lang="en-PH" dirty="0" err="1" smtClean="0"/>
              <a:t>Millenium</a:t>
            </a:r>
            <a:r>
              <a:rPr lang="en-PH" dirty="0" smtClean="0"/>
              <a:t> Development Goals</a:t>
            </a:r>
            <a:endParaRPr lang="en-PH" dirty="0"/>
          </a:p>
        </p:txBody>
      </p:sp>
      <p:pic>
        <p:nvPicPr>
          <p:cNvPr id="7" name="Content Placeholder 6"/>
          <p:cNvPicPr>
            <a:picLocks noGrp="1" noChangeAspect="1"/>
          </p:cNvPicPr>
          <p:nvPr>
            <p:ph idx="1"/>
          </p:nvPr>
        </p:nvPicPr>
        <p:blipFill>
          <a:blip r:embed="rId2"/>
          <a:stretch>
            <a:fillRect/>
          </a:stretch>
        </p:blipFill>
        <p:spPr>
          <a:xfrm>
            <a:off x="2209800" y="2438400"/>
            <a:ext cx="6629598" cy="3276600"/>
          </a:xfrm>
          <a:prstGeom prst="rect">
            <a:avLst/>
          </a:prstGeom>
        </p:spPr>
      </p:pic>
      <p:sp>
        <p:nvSpPr>
          <p:cNvPr id="8" name="Up Arrow 7"/>
          <p:cNvSpPr/>
          <p:nvPr/>
        </p:nvSpPr>
        <p:spPr>
          <a:xfrm>
            <a:off x="2743200" y="5791200"/>
            <a:ext cx="762000" cy="838200"/>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791200"/>
            <a:ext cx="8223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975600" y="1524000"/>
            <a:ext cx="8223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79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324600" cy="1143000"/>
          </a:xfrm>
        </p:spPr>
        <p:txBody>
          <a:bodyPr>
            <a:noAutofit/>
          </a:bodyPr>
          <a:lstStyle/>
          <a:p>
            <a:r>
              <a:rPr lang="en-PH" sz="4000" dirty="0" smtClean="0"/>
              <a:t>Management of Delivery</a:t>
            </a:r>
            <a:br>
              <a:rPr lang="en-PH" sz="4000" dirty="0" smtClean="0"/>
            </a:br>
            <a:r>
              <a:rPr lang="en-PH" sz="2400" dirty="0" smtClean="0"/>
              <a:t>Essential </a:t>
            </a:r>
            <a:r>
              <a:rPr lang="en-PH" sz="2400" dirty="0" err="1" smtClean="0"/>
              <a:t>Intrapartum</a:t>
            </a:r>
            <a:r>
              <a:rPr lang="en-PH" sz="2400" dirty="0" smtClean="0"/>
              <a:t> </a:t>
            </a:r>
            <a:r>
              <a:rPr lang="en-PH" sz="2400" dirty="0" err="1" smtClean="0"/>
              <a:t>Newborn</a:t>
            </a:r>
            <a:r>
              <a:rPr lang="en-PH" sz="2400" dirty="0" smtClean="0"/>
              <a:t> Care (EINC)</a:t>
            </a:r>
            <a:endParaRPr lang="en-PH" sz="4000" dirty="0"/>
          </a:p>
        </p:txBody>
      </p:sp>
      <p:sp>
        <p:nvSpPr>
          <p:cNvPr id="3" name="Content Placeholder 2"/>
          <p:cNvSpPr>
            <a:spLocks noGrp="1"/>
          </p:cNvSpPr>
          <p:nvPr>
            <p:ph idx="1"/>
          </p:nvPr>
        </p:nvSpPr>
        <p:spPr>
          <a:xfrm>
            <a:off x="2362199" y="2118360"/>
            <a:ext cx="6431281" cy="3777622"/>
          </a:xfrm>
        </p:spPr>
        <p:txBody>
          <a:bodyPr>
            <a:noAutofit/>
          </a:bodyPr>
          <a:lstStyle/>
          <a:p>
            <a:pPr>
              <a:buFont typeface="Wingdings" panose="05000000000000000000" pitchFamily="2" charset="2"/>
              <a:buChar char="ü"/>
            </a:pPr>
            <a:r>
              <a:rPr lang="en-PH" sz="2800" dirty="0" smtClean="0"/>
              <a:t>Thoroughly dry </a:t>
            </a:r>
            <a:r>
              <a:rPr lang="en-PH" sz="2800" dirty="0" err="1" smtClean="0"/>
              <a:t>newborn</a:t>
            </a:r>
            <a:r>
              <a:rPr lang="en-PH" sz="2800" dirty="0" smtClean="0"/>
              <a:t> infant</a:t>
            </a:r>
          </a:p>
          <a:p>
            <a:pPr lvl="1">
              <a:buFont typeface="Century Gothic" panose="020B0502020202020204" pitchFamily="34" charset="0"/>
              <a:buChar char="×"/>
            </a:pPr>
            <a:r>
              <a:rPr lang="en-PH" sz="2400" dirty="0" smtClean="0"/>
              <a:t>vigorous suctioning</a:t>
            </a:r>
            <a:endParaRPr lang="en-PH" sz="2400" dirty="0"/>
          </a:p>
          <a:p>
            <a:pPr>
              <a:buFont typeface="Wingdings" panose="05000000000000000000" pitchFamily="2" charset="2"/>
              <a:buChar char="ü"/>
            </a:pPr>
            <a:r>
              <a:rPr lang="en-PH" sz="2800" dirty="0" smtClean="0"/>
              <a:t>Skin </a:t>
            </a:r>
            <a:r>
              <a:rPr lang="en-PH" sz="2800" dirty="0"/>
              <a:t>to skin bonding should </a:t>
            </a:r>
            <a:r>
              <a:rPr lang="en-PH" sz="2800" dirty="0" smtClean="0"/>
              <a:t>be encouraged</a:t>
            </a:r>
          </a:p>
          <a:p>
            <a:pPr lvl="1">
              <a:buFont typeface="Century Gothic" panose="020B0502020202020204" pitchFamily="34" charset="0"/>
              <a:buChar char="×"/>
            </a:pPr>
            <a:r>
              <a:rPr lang="en-PH" sz="2600" dirty="0" smtClean="0"/>
              <a:t>Delayed clamping of umbilical cord is NOT recommended.</a:t>
            </a:r>
          </a:p>
          <a:p>
            <a:pPr>
              <a:buFont typeface="Wingdings" panose="05000000000000000000" pitchFamily="2" charset="2"/>
              <a:buChar char="ü"/>
            </a:pPr>
            <a:r>
              <a:rPr lang="en-PH" sz="2800" dirty="0" smtClean="0"/>
              <a:t>Latching on is done ONLY IF breastfeeding has been chosen.</a:t>
            </a:r>
          </a:p>
        </p:txBody>
      </p:sp>
      <p:sp>
        <p:nvSpPr>
          <p:cNvPr id="4" name="TextBox 3"/>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580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PH" sz="4000" dirty="0" smtClean="0"/>
              <a:t>Infant Feeding</a:t>
            </a:r>
            <a:endParaRPr lang="en-PH" sz="4000" dirty="0"/>
          </a:p>
        </p:txBody>
      </p:sp>
      <p:sp>
        <p:nvSpPr>
          <p:cNvPr id="3" name="Content Placeholder 2"/>
          <p:cNvSpPr>
            <a:spLocks noGrp="1"/>
          </p:cNvSpPr>
          <p:nvPr>
            <p:ph idx="1"/>
          </p:nvPr>
        </p:nvSpPr>
        <p:spPr>
          <a:xfrm>
            <a:off x="2495909" y="1661160"/>
            <a:ext cx="6041277" cy="3777622"/>
          </a:xfrm>
        </p:spPr>
        <p:txBody>
          <a:bodyPr>
            <a:noAutofit/>
          </a:bodyPr>
          <a:lstStyle/>
          <a:p>
            <a:r>
              <a:rPr lang="en-PH" sz="2800" dirty="0"/>
              <a:t>a</a:t>
            </a:r>
            <a:r>
              <a:rPr lang="en-PH" sz="2800" dirty="0" smtClean="0"/>
              <a:t>void breastfeeding, danger of mixed feeding</a:t>
            </a:r>
          </a:p>
          <a:p>
            <a:r>
              <a:rPr lang="en-PH" sz="2800" dirty="0" smtClean="0"/>
              <a:t>continuing ARV medications</a:t>
            </a:r>
          </a:p>
          <a:p>
            <a:r>
              <a:rPr lang="en-PH" sz="2800" dirty="0" smtClean="0"/>
              <a:t>replacement feeding: acceptable, feasible, affordable, sustainable and safe (AFASS)</a:t>
            </a:r>
            <a:endParaRPr lang="en-PH" sz="2800" dirty="0"/>
          </a:p>
          <a:p>
            <a:r>
              <a:rPr lang="en-PH" sz="2800" dirty="0" smtClean="0"/>
              <a:t>risks, follow up and other options for </a:t>
            </a:r>
            <a:r>
              <a:rPr lang="en-PH" sz="2800" dirty="0"/>
              <a:t>replacement feeding</a:t>
            </a:r>
          </a:p>
          <a:p>
            <a:r>
              <a:rPr lang="en-PH" sz="2800" dirty="0" smtClean="0"/>
              <a:t>relieve breast engorgement</a:t>
            </a:r>
            <a:endParaRPr lang="en-PH" sz="2800" dirty="0"/>
          </a:p>
          <a:p>
            <a:endParaRPr lang="en-PH" sz="2800" dirty="0"/>
          </a:p>
          <a:p>
            <a:endParaRPr lang="en-PH" sz="2800" dirty="0" smtClean="0"/>
          </a:p>
        </p:txBody>
      </p:sp>
      <p:sp>
        <p:nvSpPr>
          <p:cNvPr id="4" name="TextBox 3"/>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885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PH" sz="4000" dirty="0" smtClean="0"/>
              <a:t>Contraception</a:t>
            </a:r>
            <a:endParaRPr lang="en-PH" sz="4000" dirty="0"/>
          </a:p>
        </p:txBody>
      </p:sp>
      <p:sp>
        <p:nvSpPr>
          <p:cNvPr id="3" name="Content Placeholder 2"/>
          <p:cNvSpPr>
            <a:spLocks noGrp="1"/>
          </p:cNvSpPr>
          <p:nvPr>
            <p:ph idx="1"/>
          </p:nvPr>
        </p:nvSpPr>
        <p:spPr>
          <a:xfrm>
            <a:off x="2209800" y="1600200"/>
            <a:ext cx="6477000" cy="4525963"/>
          </a:xfrm>
        </p:spPr>
        <p:txBody>
          <a:bodyPr>
            <a:noAutofit/>
          </a:bodyPr>
          <a:lstStyle/>
          <a:p>
            <a:r>
              <a:rPr lang="en-PH" sz="3600" b="1" dirty="0" smtClean="0">
                <a:solidFill>
                  <a:srgbClr val="FFFF00"/>
                </a:solidFill>
              </a:rPr>
              <a:t>SAFER SEX </a:t>
            </a:r>
            <a:r>
              <a:rPr lang="en-PH" sz="2800" dirty="0" smtClean="0"/>
              <a:t>is any sexual practice that reduces the chance of transmitting HIV and any other sexually transmitted (STIs) from one person to another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125" y="4352835"/>
            <a:ext cx="2200275" cy="2085975"/>
          </a:xfrm>
          <a:prstGeom prst="rect">
            <a:avLst/>
          </a:prstGeom>
        </p:spPr>
      </p:pic>
      <p:sp>
        <p:nvSpPr>
          <p:cNvPr id="5" name="TextBox 4"/>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sp>
        <p:nvSpPr>
          <p:cNvPr id="7" name="TextBox 6"/>
          <p:cNvSpPr txBox="1"/>
          <p:nvPr/>
        </p:nvSpPr>
        <p:spPr>
          <a:xfrm>
            <a:off x="2209800" y="3787648"/>
            <a:ext cx="3848529" cy="2554545"/>
          </a:xfrm>
          <a:prstGeom prst="rect">
            <a:avLst/>
          </a:prstGeom>
          <a:noFill/>
        </p:spPr>
        <p:txBody>
          <a:bodyPr wrap="square" rtlCol="0">
            <a:spAutoFit/>
          </a:bodyPr>
          <a:lstStyle/>
          <a:p>
            <a:pPr algn="ctr"/>
            <a:r>
              <a:rPr lang="en-PH" sz="2000" b="1" dirty="0" smtClean="0">
                <a:solidFill>
                  <a:schemeClr val="accent6">
                    <a:lumMod val="60000"/>
                    <a:lumOff val="40000"/>
                  </a:schemeClr>
                </a:solidFill>
              </a:rPr>
              <a:t>STI PREVENTION</a:t>
            </a:r>
          </a:p>
          <a:p>
            <a:pPr algn="ctr"/>
            <a:endParaRPr lang="en-PH" sz="2000" b="1" dirty="0" smtClean="0">
              <a:solidFill>
                <a:schemeClr val="accent6">
                  <a:lumMod val="60000"/>
                  <a:lumOff val="40000"/>
                </a:schemeClr>
              </a:solidFill>
            </a:endParaRPr>
          </a:p>
          <a:p>
            <a:r>
              <a:rPr lang="en-PH" sz="2000" dirty="0" smtClean="0">
                <a:solidFill>
                  <a:schemeClr val="accent6">
                    <a:lumMod val="60000"/>
                    <a:lumOff val="40000"/>
                  </a:schemeClr>
                </a:solidFill>
              </a:rPr>
              <a:t>A – abstinence</a:t>
            </a:r>
          </a:p>
          <a:p>
            <a:r>
              <a:rPr lang="en-PH" sz="2000" dirty="0" smtClean="0">
                <a:solidFill>
                  <a:schemeClr val="accent6">
                    <a:lumMod val="60000"/>
                    <a:lumOff val="40000"/>
                  </a:schemeClr>
                </a:solidFill>
              </a:rPr>
              <a:t>B – be faithful</a:t>
            </a:r>
          </a:p>
          <a:p>
            <a:r>
              <a:rPr lang="en-PH" sz="2000" dirty="0" smtClean="0">
                <a:solidFill>
                  <a:schemeClr val="accent6">
                    <a:lumMod val="60000"/>
                    <a:lumOff val="40000"/>
                  </a:schemeClr>
                </a:solidFill>
              </a:rPr>
              <a:t>C – correct consistent condom use</a:t>
            </a:r>
          </a:p>
          <a:p>
            <a:r>
              <a:rPr lang="en-PH" sz="2000" dirty="0" smtClean="0">
                <a:solidFill>
                  <a:schemeClr val="accent6">
                    <a:lumMod val="60000"/>
                    <a:lumOff val="40000"/>
                  </a:schemeClr>
                </a:solidFill>
              </a:rPr>
              <a:t>D – diagnose and drugs</a:t>
            </a:r>
          </a:p>
          <a:p>
            <a:r>
              <a:rPr lang="en-PH" sz="2000" dirty="0" smtClean="0">
                <a:solidFill>
                  <a:schemeClr val="accent6">
                    <a:lumMod val="60000"/>
                    <a:lumOff val="40000"/>
                  </a:schemeClr>
                </a:solidFill>
              </a:rPr>
              <a:t>E – educate</a:t>
            </a:r>
          </a:p>
          <a:p>
            <a:endParaRPr lang="en-PH" sz="2000" dirty="0">
              <a:solidFill>
                <a:schemeClr val="accent6">
                  <a:lumMod val="60000"/>
                  <a:lumOff val="40000"/>
                </a:schemeClr>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476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PH" sz="4000" dirty="0" smtClean="0"/>
              <a:t>Contraception</a:t>
            </a:r>
            <a:endParaRPr lang="en-PH" sz="4000" dirty="0"/>
          </a:p>
        </p:txBody>
      </p:sp>
      <p:sp>
        <p:nvSpPr>
          <p:cNvPr id="3" name="Content Placeholder 2"/>
          <p:cNvSpPr>
            <a:spLocks noGrp="1"/>
          </p:cNvSpPr>
          <p:nvPr>
            <p:ph idx="1"/>
          </p:nvPr>
        </p:nvSpPr>
        <p:spPr>
          <a:xfrm>
            <a:off x="2286001" y="1371600"/>
            <a:ext cx="6324600" cy="3777622"/>
          </a:xfrm>
        </p:spPr>
        <p:txBody>
          <a:bodyPr>
            <a:noAutofit/>
          </a:bodyPr>
          <a:lstStyle/>
          <a:p>
            <a:r>
              <a:rPr lang="en-PH" sz="2800" dirty="0" smtClean="0"/>
              <a:t>Best protection obtained by:</a:t>
            </a:r>
          </a:p>
          <a:p>
            <a:pPr lvl="1"/>
            <a:r>
              <a:rPr lang="en-PH" sz="2600" dirty="0" smtClean="0"/>
              <a:t>Correct and consistent use of condoms during every sexual act</a:t>
            </a:r>
          </a:p>
          <a:p>
            <a:pPr lvl="1"/>
            <a:r>
              <a:rPr lang="en-PH" sz="2600" dirty="0" smtClean="0"/>
              <a:t>Choosing sexual activities that do not allow semen, fluid from the vagina, or blood to enter the mouth, vagina or anus of the partner</a:t>
            </a:r>
          </a:p>
          <a:p>
            <a:pPr lvl="1"/>
            <a:r>
              <a:rPr lang="en-PH" sz="2600" dirty="0" smtClean="0"/>
              <a:t>Reducing the number of partners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185" y="5366029"/>
            <a:ext cx="4502421" cy="1099275"/>
          </a:xfrm>
          <a:prstGeom prst="rect">
            <a:avLst/>
          </a:prstGeom>
        </p:spPr>
      </p:pic>
      <p:sp>
        <p:nvSpPr>
          <p:cNvPr id="5" name="TextBox 4"/>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921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PH" sz="4000" dirty="0" smtClean="0"/>
              <a:t>Contraception</a:t>
            </a:r>
            <a:endParaRPr lang="en-PH" sz="4000" dirty="0"/>
          </a:p>
        </p:txBody>
      </p:sp>
      <p:sp>
        <p:nvSpPr>
          <p:cNvPr id="3" name="Content Placeholder 2"/>
          <p:cNvSpPr>
            <a:spLocks noGrp="1"/>
          </p:cNvSpPr>
          <p:nvPr>
            <p:ph idx="1"/>
          </p:nvPr>
        </p:nvSpPr>
        <p:spPr>
          <a:xfrm>
            <a:off x="2362200" y="1650521"/>
            <a:ext cx="6172200" cy="3777622"/>
          </a:xfrm>
        </p:spPr>
        <p:txBody>
          <a:bodyPr>
            <a:noAutofit/>
          </a:bodyPr>
          <a:lstStyle/>
          <a:p>
            <a:r>
              <a:rPr lang="en-PH" sz="2800" dirty="0" smtClean="0"/>
              <a:t>Condoms</a:t>
            </a:r>
          </a:p>
          <a:p>
            <a:r>
              <a:rPr lang="en-PH" sz="2800" dirty="0" err="1" smtClean="0"/>
              <a:t>Lactational</a:t>
            </a:r>
            <a:r>
              <a:rPr lang="en-PH" sz="2800" dirty="0" smtClean="0"/>
              <a:t> Amenorrhea</a:t>
            </a:r>
          </a:p>
          <a:p>
            <a:r>
              <a:rPr lang="en-PH" sz="2800" dirty="0" smtClean="0"/>
              <a:t>Spermicides</a:t>
            </a:r>
          </a:p>
          <a:p>
            <a:r>
              <a:rPr lang="en-PH" sz="2800" dirty="0" smtClean="0"/>
              <a:t>Intrauterine device</a:t>
            </a:r>
          </a:p>
          <a:p>
            <a:r>
              <a:rPr lang="en-PH" sz="2800" dirty="0" smtClean="0"/>
              <a:t>Fertility awareness methods</a:t>
            </a:r>
          </a:p>
          <a:p>
            <a:r>
              <a:rPr lang="en-PH" sz="2800" dirty="0" smtClean="0"/>
              <a:t>Hormonal contraception</a:t>
            </a:r>
          </a:p>
          <a:p>
            <a:r>
              <a:rPr lang="en-PH" sz="2800" dirty="0" smtClean="0"/>
              <a:t>Female sterilization</a:t>
            </a:r>
          </a:p>
          <a:p>
            <a:endParaRPr lang="en-PH"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351" y="4974047"/>
            <a:ext cx="2002136" cy="1480507"/>
          </a:xfrm>
          <a:prstGeom prst="rect">
            <a:avLst/>
          </a:prstGeom>
        </p:spPr>
      </p:pic>
      <p:sp>
        <p:nvSpPr>
          <p:cNvPr id="5" name="TextBox 4"/>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8208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normAutofit fontScale="90000"/>
          </a:bodyPr>
          <a:lstStyle/>
          <a:p>
            <a:r>
              <a:rPr lang="en-PH" dirty="0" smtClean="0"/>
              <a:t>Prevention of HIV Infection of Health Care Workers</a:t>
            </a:r>
            <a:endParaRPr lang="en-PH" dirty="0"/>
          </a:p>
        </p:txBody>
      </p:sp>
      <p:sp>
        <p:nvSpPr>
          <p:cNvPr id="3" name="Content Placeholder 2"/>
          <p:cNvSpPr>
            <a:spLocks noGrp="1"/>
          </p:cNvSpPr>
          <p:nvPr>
            <p:ph idx="1"/>
          </p:nvPr>
        </p:nvSpPr>
        <p:spPr>
          <a:xfrm>
            <a:off x="2495908" y="1600200"/>
            <a:ext cx="6190891" cy="4525963"/>
          </a:xfrm>
        </p:spPr>
        <p:txBody>
          <a:bodyPr>
            <a:normAutofit/>
          </a:bodyPr>
          <a:lstStyle/>
          <a:p>
            <a:r>
              <a:rPr lang="en-PH" sz="3600" dirty="0" smtClean="0"/>
              <a:t>Standard precautions</a:t>
            </a:r>
          </a:p>
          <a:p>
            <a:r>
              <a:rPr lang="en-PH" sz="3600" dirty="0" smtClean="0"/>
              <a:t>Post-exposure prophylaxis</a:t>
            </a:r>
          </a:p>
          <a:p>
            <a:r>
              <a:rPr lang="en-PH" sz="3600" dirty="0" smtClean="0"/>
              <a:t>Hospital infection control</a:t>
            </a:r>
            <a:endParaRPr lang="en-PH" sz="3600" dirty="0"/>
          </a:p>
        </p:txBody>
      </p:sp>
      <p:grpSp>
        <p:nvGrpSpPr>
          <p:cNvPr id="9" name="Group 8"/>
          <p:cNvGrpSpPr/>
          <p:nvPr/>
        </p:nvGrpSpPr>
        <p:grpSpPr>
          <a:xfrm>
            <a:off x="2285999" y="4419600"/>
            <a:ext cx="6645216" cy="1720222"/>
            <a:chOff x="1285875" y="4339597"/>
            <a:chExt cx="7248524" cy="180022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4339597"/>
              <a:ext cx="2543175" cy="18002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424" y="4339597"/>
              <a:ext cx="2466975" cy="18002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875" y="4339597"/>
              <a:ext cx="2238375" cy="1800225"/>
            </a:xfrm>
            <a:prstGeom prst="rect">
              <a:avLst/>
            </a:prstGeom>
          </p:spPr>
        </p:pic>
      </p:grpSp>
      <p:sp>
        <p:nvSpPr>
          <p:cNvPr id="7" name="TextBox 6"/>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168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400800" cy="1143000"/>
          </a:xfrm>
        </p:spPr>
        <p:txBody>
          <a:bodyPr>
            <a:noAutofit/>
          </a:bodyPr>
          <a:lstStyle/>
          <a:p>
            <a:r>
              <a:rPr lang="en-PH" sz="2800" dirty="0" smtClean="0"/>
              <a:t>Prevention of Mother to Child Transmission of HIV</a:t>
            </a:r>
            <a:endParaRPr lang="en-PH" sz="2800" dirty="0"/>
          </a:p>
        </p:txBody>
      </p:sp>
      <p:sp>
        <p:nvSpPr>
          <p:cNvPr id="3" name="Content Placeholder 2"/>
          <p:cNvSpPr>
            <a:spLocks noGrp="1"/>
          </p:cNvSpPr>
          <p:nvPr>
            <p:ph idx="1"/>
          </p:nvPr>
        </p:nvSpPr>
        <p:spPr>
          <a:xfrm>
            <a:off x="2495908" y="1905000"/>
            <a:ext cx="6190891" cy="4221163"/>
          </a:xfrm>
        </p:spPr>
        <p:txBody>
          <a:bodyPr>
            <a:normAutofit/>
          </a:bodyPr>
          <a:lstStyle/>
          <a:p>
            <a:pPr marL="0" indent="0" algn="ctr">
              <a:buNone/>
            </a:pPr>
            <a:r>
              <a:rPr lang="en-PH" sz="3600" i="1" dirty="0" smtClean="0">
                <a:solidFill>
                  <a:srgbClr val="FFFF00"/>
                </a:solidFill>
              </a:rPr>
              <a:t>“Offer HIV counselling and testing for all pregnant patients because pregnancy is an evidence of unprotected penetrative sex, which is the most common mode of transmission for HIV.”</a:t>
            </a:r>
          </a:p>
          <a:p>
            <a:endParaRPr lang="en-PH" sz="3600" i="1" dirty="0">
              <a:solidFill>
                <a:srgbClr val="FFFF00"/>
              </a:solidFill>
            </a:endParaRPr>
          </a:p>
        </p:txBody>
      </p:sp>
      <p:sp>
        <p:nvSpPr>
          <p:cNvPr id="7" name="TextBox 6"/>
          <p:cNvSpPr txBox="1"/>
          <p:nvPr/>
        </p:nvSpPr>
        <p:spPr>
          <a:xfrm>
            <a:off x="2495909" y="6465304"/>
            <a:ext cx="6435306" cy="276999"/>
          </a:xfrm>
          <a:prstGeom prst="rect">
            <a:avLst/>
          </a:prstGeom>
          <a:noFill/>
        </p:spPr>
        <p:txBody>
          <a:bodyPr wrap="square" rtlCol="0">
            <a:spAutoFit/>
          </a:bodyPr>
          <a:lstStyle/>
          <a:p>
            <a:pPr algn="r"/>
            <a:r>
              <a:rPr lang="en-PH" sz="1200" dirty="0" smtClean="0"/>
              <a:t>POGS Clinical Practice Recommendations on PMTCT</a:t>
            </a:r>
            <a:endParaRPr lang="en-PH" sz="1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311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HIV and TB: DOUBLE TROUBLE</a:t>
            </a:r>
            <a:endParaRPr lang="en-PH"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6377"/>
          <a:stretch/>
        </p:blipFill>
        <p:spPr>
          <a:xfrm>
            <a:off x="5867400" y="1503453"/>
            <a:ext cx="2720916" cy="1975184"/>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9118"/>
          <a:stretch/>
        </p:blipFill>
        <p:spPr>
          <a:xfrm>
            <a:off x="3276600" y="1507734"/>
            <a:ext cx="2514600" cy="19709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00" y="1510303"/>
            <a:ext cx="2076187" cy="196833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3620784"/>
            <a:ext cx="5943600" cy="3057251"/>
          </a:xfrm>
          <a:prstGeom prst="rect">
            <a:avLst/>
          </a:prstGeom>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4943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a:noAutofit/>
          </a:bodyPr>
          <a:lstStyle/>
          <a:p>
            <a:r>
              <a:rPr lang="en-PH" sz="3200" dirty="0" smtClean="0"/>
              <a:t>Management of TB/HIV Co-infection </a:t>
            </a:r>
            <a:endParaRPr lang="en-PH" sz="3200" dirty="0"/>
          </a:p>
        </p:txBody>
      </p:sp>
      <p:sp>
        <p:nvSpPr>
          <p:cNvPr id="3" name="Content Placeholder 2"/>
          <p:cNvSpPr>
            <a:spLocks noGrp="1"/>
          </p:cNvSpPr>
          <p:nvPr>
            <p:ph idx="1"/>
          </p:nvPr>
        </p:nvSpPr>
        <p:spPr>
          <a:xfrm>
            <a:off x="2438400" y="1600200"/>
            <a:ext cx="6248400" cy="4525963"/>
          </a:xfrm>
        </p:spPr>
        <p:txBody>
          <a:bodyPr>
            <a:normAutofit fontScale="92500" lnSpcReduction="20000"/>
          </a:bodyPr>
          <a:lstStyle/>
          <a:p>
            <a:pPr marL="0" indent="0">
              <a:buNone/>
            </a:pPr>
            <a:r>
              <a:rPr lang="en-PH" dirty="0" smtClean="0"/>
              <a:t>Possible options include the following:</a:t>
            </a:r>
          </a:p>
          <a:p>
            <a:r>
              <a:rPr lang="en-PH" dirty="0" smtClean="0"/>
              <a:t>Defer ART until completion of TB treatment.</a:t>
            </a:r>
          </a:p>
          <a:p>
            <a:r>
              <a:rPr lang="en-PH" dirty="0" smtClean="0"/>
              <a:t>Defer ART until the completion of the intensive phase of TB treatment and then use </a:t>
            </a:r>
            <a:r>
              <a:rPr lang="en-PH" dirty="0" err="1" smtClean="0"/>
              <a:t>Ethambutol</a:t>
            </a:r>
            <a:r>
              <a:rPr lang="en-PH" dirty="0" smtClean="0"/>
              <a:t> and Isoniazid in the continuation phase.</a:t>
            </a:r>
          </a:p>
          <a:p>
            <a:r>
              <a:rPr lang="en-PH" dirty="0" smtClean="0"/>
              <a:t>Treat TB with a Rifampicin-containing regimen and use </a:t>
            </a:r>
            <a:r>
              <a:rPr lang="en-PH" dirty="0" err="1" smtClean="0"/>
              <a:t>efavirenz</a:t>
            </a:r>
            <a:r>
              <a:rPr lang="en-PH" dirty="0" smtClean="0"/>
              <a:t> + two Nucleoside Reverse Transcriptase Inhibitors (</a:t>
            </a:r>
            <a:r>
              <a:rPr lang="en-PH" dirty="0" err="1" smtClean="0"/>
              <a:t>NsRTIs</a:t>
            </a:r>
            <a:r>
              <a:rPr lang="en-PH" dirty="0" smtClean="0"/>
              <a:t>).</a:t>
            </a:r>
          </a:p>
        </p:txBody>
      </p:sp>
      <p:sp>
        <p:nvSpPr>
          <p:cNvPr id="4" name="Rectangle 3"/>
          <p:cNvSpPr/>
          <p:nvPr/>
        </p:nvSpPr>
        <p:spPr>
          <a:xfrm>
            <a:off x="2291137" y="6167717"/>
            <a:ext cx="6248400" cy="276999"/>
          </a:xfrm>
          <a:prstGeom prst="rect">
            <a:avLst/>
          </a:prstGeom>
        </p:spPr>
        <p:txBody>
          <a:bodyPr wrap="square">
            <a:spAutoFit/>
          </a:bodyPr>
          <a:lstStyle/>
          <a:p>
            <a:pPr algn="r"/>
            <a:r>
              <a:rPr lang="en-PH" sz="1200" dirty="0"/>
              <a:t>2013 Manual of Procedures for the National TB Control Program. (2013</a:t>
            </a:r>
            <a:r>
              <a:rPr lang="en-PH" sz="1200" dirty="0" smtClean="0"/>
              <a:t>)</a:t>
            </a:r>
            <a:endParaRPr lang="en-PH" sz="1200" dirty="0">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0892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95800"/>
            <a:ext cx="8229600" cy="1630363"/>
          </a:xfrm>
        </p:spPr>
        <p:txBody>
          <a:bodyPr>
            <a:noAutofit/>
          </a:bodyPr>
          <a:lstStyle/>
          <a:p>
            <a:pPr marL="0" indent="0">
              <a:buNone/>
            </a:pPr>
            <a:r>
              <a:rPr lang="en-PH" sz="2400" dirty="0" smtClean="0"/>
              <a:t>Global TB Control 2010. Geneva, WHO.</a:t>
            </a:r>
          </a:p>
          <a:p>
            <a:r>
              <a:rPr lang="en-PH" sz="2400" dirty="0" smtClean="0"/>
              <a:t>1.3 million deaths from TB among HIV-negative people</a:t>
            </a:r>
          </a:p>
          <a:p>
            <a:r>
              <a:rPr lang="en-PH" sz="2400" dirty="0" smtClean="0"/>
              <a:t>0.4 million deaths from TB among HIV-positive people</a:t>
            </a:r>
            <a:endParaRPr lang="en-PH" sz="2400"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90" t="13333" r="6798" b="27891"/>
          <a:stretch/>
        </p:blipFill>
        <p:spPr bwMode="auto">
          <a:xfrm>
            <a:off x="592476" y="304800"/>
            <a:ext cx="7929082" cy="403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2217" y="6324600"/>
            <a:ext cx="8229600" cy="276999"/>
          </a:xfrm>
          <a:prstGeom prst="rect">
            <a:avLst/>
          </a:prstGeom>
        </p:spPr>
        <p:txBody>
          <a:bodyPr wrap="square">
            <a:spAutoFit/>
          </a:bodyPr>
          <a:lstStyle/>
          <a:p>
            <a:pPr algn="r"/>
            <a:r>
              <a:rPr lang="en-PH" sz="1200" dirty="0"/>
              <a:t>http://www.stoptb.org/assets/documents/global/plan/TB_GlobalPlanToStopTB2011-2015.pdf</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858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1132" y="399822"/>
            <a:ext cx="7379958" cy="1280890"/>
          </a:xfrm>
        </p:spPr>
        <p:txBody>
          <a:bodyPr>
            <a:noAutofit/>
          </a:bodyPr>
          <a:lstStyle/>
          <a:p>
            <a:r>
              <a:rPr lang="en-PH" sz="2800" dirty="0" smtClean="0"/>
              <a:t>Unprotected penetrative sex and IV drug use are main modes of HIV transmission</a:t>
            </a:r>
            <a:endParaRPr lang="en-PH" sz="2800" dirty="0"/>
          </a:p>
        </p:txBody>
      </p:sp>
      <p:pic>
        <p:nvPicPr>
          <p:cNvPr id="4" name="Content Placeholder 3"/>
          <p:cNvPicPr>
            <a:picLocks noGrp="1" noChangeAspect="1"/>
          </p:cNvPicPr>
          <p:nvPr>
            <p:ph idx="1"/>
          </p:nvPr>
        </p:nvPicPr>
        <p:blipFill>
          <a:blip r:embed="rId2"/>
          <a:stretch>
            <a:fillRect/>
          </a:stretch>
        </p:blipFill>
        <p:spPr>
          <a:xfrm>
            <a:off x="294372" y="1680712"/>
            <a:ext cx="7401828" cy="4202503"/>
          </a:xfrm>
          <a:prstGeom prst="rect">
            <a:avLst/>
          </a:prstGeom>
        </p:spPr>
      </p:pic>
      <p:sp>
        <p:nvSpPr>
          <p:cNvPr id="3" name="TextBox 2"/>
          <p:cNvSpPr txBox="1"/>
          <p:nvPr/>
        </p:nvSpPr>
        <p:spPr>
          <a:xfrm>
            <a:off x="2823713" y="6168555"/>
            <a:ext cx="5710687" cy="369332"/>
          </a:xfrm>
          <a:prstGeom prst="rect">
            <a:avLst/>
          </a:prstGeom>
          <a:noFill/>
        </p:spPr>
        <p:txBody>
          <a:bodyPr wrap="square" rtlCol="0">
            <a:spAutoFit/>
          </a:bodyPr>
          <a:lstStyle/>
          <a:p>
            <a:pPr algn="r"/>
            <a:r>
              <a:rPr lang="en-PH" dirty="0" smtClean="0"/>
              <a:t>March 2015 DOH NEC AIDS registry</a:t>
            </a:r>
            <a:endParaRPr lang="en-PH" dirty="0"/>
          </a:p>
        </p:txBody>
      </p:sp>
      <p:sp>
        <p:nvSpPr>
          <p:cNvPr id="6" name="TextBox 5"/>
          <p:cNvSpPr txBox="1"/>
          <p:nvPr/>
        </p:nvSpPr>
        <p:spPr>
          <a:xfrm>
            <a:off x="7983020" y="3145604"/>
            <a:ext cx="762000" cy="369332"/>
          </a:xfrm>
          <a:prstGeom prst="rect">
            <a:avLst/>
          </a:prstGeom>
          <a:noFill/>
        </p:spPr>
        <p:txBody>
          <a:bodyPr wrap="square" rtlCol="0">
            <a:spAutoFit/>
          </a:bodyPr>
          <a:lstStyle/>
          <a:p>
            <a:r>
              <a:rPr lang="en-PH" dirty="0" smtClean="0"/>
              <a:t>MSM</a:t>
            </a:r>
            <a:endParaRPr lang="en-PH" dirty="0"/>
          </a:p>
        </p:txBody>
      </p:sp>
      <p:sp>
        <p:nvSpPr>
          <p:cNvPr id="7" name="TextBox 6"/>
          <p:cNvSpPr txBox="1"/>
          <p:nvPr/>
        </p:nvSpPr>
        <p:spPr>
          <a:xfrm>
            <a:off x="7888840" y="4191000"/>
            <a:ext cx="950360" cy="369332"/>
          </a:xfrm>
          <a:prstGeom prst="rect">
            <a:avLst/>
          </a:prstGeom>
          <a:noFill/>
        </p:spPr>
        <p:txBody>
          <a:bodyPr wrap="square" rtlCol="0">
            <a:spAutoFit/>
          </a:bodyPr>
          <a:lstStyle/>
          <a:p>
            <a:r>
              <a:rPr lang="en-PH" dirty="0" smtClean="0"/>
              <a:t>M-F Sex</a:t>
            </a:r>
            <a:endParaRPr lang="en-PH" dirty="0"/>
          </a:p>
        </p:txBody>
      </p:sp>
      <p:sp>
        <p:nvSpPr>
          <p:cNvPr id="8" name="TextBox 7"/>
          <p:cNvSpPr txBox="1"/>
          <p:nvPr/>
        </p:nvSpPr>
        <p:spPr>
          <a:xfrm>
            <a:off x="7983020" y="4800600"/>
            <a:ext cx="762000" cy="369332"/>
          </a:xfrm>
          <a:prstGeom prst="rect">
            <a:avLst/>
          </a:prstGeom>
          <a:noFill/>
        </p:spPr>
        <p:txBody>
          <a:bodyPr wrap="square" rtlCol="0">
            <a:spAutoFit/>
          </a:bodyPr>
          <a:lstStyle/>
          <a:p>
            <a:r>
              <a:rPr lang="en-PH" dirty="0" smtClean="0"/>
              <a:t>IVDU</a:t>
            </a:r>
            <a:endParaRPr lang="en-PH"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3661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lstStyle/>
          <a:p>
            <a:r>
              <a:rPr lang="en-PH" dirty="0" smtClean="0"/>
              <a:t>Global Burden of Disease</a:t>
            </a:r>
            <a:endParaRPr lang="en-PH" dirty="0"/>
          </a:p>
        </p:txBody>
      </p:sp>
      <p:sp>
        <p:nvSpPr>
          <p:cNvPr id="3" name="Content Placeholder 2"/>
          <p:cNvSpPr>
            <a:spLocks noGrp="1"/>
          </p:cNvSpPr>
          <p:nvPr>
            <p:ph idx="1"/>
          </p:nvPr>
        </p:nvSpPr>
        <p:spPr>
          <a:xfrm>
            <a:off x="2590800" y="1600200"/>
            <a:ext cx="6096000" cy="4525963"/>
          </a:xfrm>
        </p:spPr>
        <p:txBody>
          <a:bodyPr>
            <a:normAutofit lnSpcReduction="10000"/>
          </a:bodyPr>
          <a:lstStyle/>
          <a:p>
            <a:r>
              <a:rPr lang="en-PH" dirty="0" smtClean="0">
                <a:solidFill>
                  <a:srgbClr val="FFFF00"/>
                </a:solidFill>
              </a:rPr>
              <a:t>216 500 </a:t>
            </a:r>
            <a:r>
              <a:rPr lang="en-PH" dirty="0" smtClean="0"/>
              <a:t>(95% uncertainty range 192 100–247 000) active tuberculosis cases existed in pregnant women globally in 2011. </a:t>
            </a:r>
          </a:p>
          <a:p>
            <a:r>
              <a:rPr lang="en-PH" dirty="0" smtClean="0"/>
              <a:t>The greatest burdens in pregnant women were in the </a:t>
            </a:r>
          </a:p>
          <a:p>
            <a:pPr lvl="1"/>
            <a:r>
              <a:rPr lang="en-PH" dirty="0" smtClean="0"/>
              <a:t>WHO African region  </a:t>
            </a:r>
            <a:r>
              <a:rPr lang="en-PH" dirty="0" smtClean="0">
                <a:solidFill>
                  <a:srgbClr val="FFFF00"/>
                </a:solidFill>
              </a:rPr>
              <a:t>- 89 400</a:t>
            </a:r>
            <a:r>
              <a:rPr lang="en-PH" dirty="0" smtClean="0"/>
              <a:t> cases</a:t>
            </a:r>
          </a:p>
          <a:p>
            <a:pPr lvl="1"/>
            <a:r>
              <a:rPr lang="en-PH" dirty="0" smtClean="0"/>
              <a:t>WHO </a:t>
            </a:r>
            <a:r>
              <a:rPr lang="en-PH" dirty="0" err="1" smtClean="0"/>
              <a:t>SEAsian</a:t>
            </a:r>
            <a:r>
              <a:rPr lang="en-PH" dirty="0" smtClean="0"/>
              <a:t> region </a:t>
            </a:r>
            <a:r>
              <a:rPr lang="en-PH" dirty="0" smtClean="0">
                <a:solidFill>
                  <a:srgbClr val="FFFF00"/>
                </a:solidFill>
              </a:rPr>
              <a:t>- 67 500 </a:t>
            </a:r>
            <a:r>
              <a:rPr lang="en-PH" dirty="0" smtClean="0"/>
              <a:t>cases </a:t>
            </a:r>
          </a:p>
        </p:txBody>
      </p:sp>
      <p:sp>
        <p:nvSpPr>
          <p:cNvPr id="4" name="Rectangle 3"/>
          <p:cNvSpPr/>
          <p:nvPr/>
        </p:nvSpPr>
        <p:spPr>
          <a:xfrm>
            <a:off x="2133600" y="6019800"/>
            <a:ext cx="6553200" cy="646331"/>
          </a:xfrm>
          <a:prstGeom prst="rect">
            <a:avLst/>
          </a:prstGeom>
        </p:spPr>
        <p:txBody>
          <a:bodyPr wrap="square">
            <a:spAutoFit/>
          </a:bodyPr>
          <a:lstStyle/>
          <a:p>
            <a:pPr algn="r"/>
            <a:r>
              <a:rPr lang="en-PH" sz="1200" dirty="0" err="1"/>
              <a:t>Sugarman</a:t>
            </a:r>
            <a:r>
              <a:rPr lang="en-PH" sz="1200" dirty="0"/>
              <a:t>, J., Colvin, C., Moran, A. C., &amp; </a:t>
            </a:r>
            <a:r>
              <a:rPr lang="en-PH" sz="1200" dirty="0" err="1"/>
              <a:t>Oxlade</a:t>
            </a:r>
            <a:r>
              <a:rPr lang="en-PH" sz="1200" dirty="0"/>
              <a:t>, O. (2014). Tuberculosis in pregnancy: an estimate of the global burden of disease. The Lancet Global Health, 2(12), e710–e716. doi:10.1016/S2214-109X(14)70330-4</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843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03" t="23404" r="4498" b="14894"/>
          <a:stretch/>
        </p:blipFill>
        <p:spPr bwMode="auto">
          <a:xfrm>
            <a:off x="521841" y="2819400"/>
            <a:ext cx="8191499" cy="38160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1938337"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77000" y="381000"/>
            <a:ext cx="1938337" cy="27130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chemeClr val="bg1"/>
                </a:solidFill>
              </a:rPr>
              <a:t>???</a:t>
            </a:r>
          </a:p>
          <a:p>
            <a:pPr algn="ctr"/>
            <a:endParaRPr lang="en-PH" sz="1200" dirty="0" smtClean="0">
              <a:solidFill>
                <a:schemeClr val="bg1"/>
              </a:solidFill>
            </a:endParaRPr>
          </a:p>
          <a:p>
            <a:pPr algn="ctr"/>
            <a:r>
              <a:rPr lang="en-PH" sz="1200" dirty="0" smtClean="0">
                <a:solidFill>
                  <a:schemeClr val="bg1"/>
                </a:solidFill>
              </a:rPr>
              <a:t>POGS</a:t>
            </a:r>
          </a:p>
          <a:p>
            <a:pPr algn="ctr"/>
            <a:endParaRPr lang="en-PH" sz="1200" dirty="0" smtClean="0">
              <a:solidFill>
                <a:schemeClr val="bg1"/>
              </a:solidFill>
            </a:endParaRPr>
          </a:p>
          <a:p>
            <a:pPr algn="ctr"/>
            <a:r>
              <a:rPr lang="en-PH" sz="1200" dirty="0" smtClean="0">
                <a:solidFill>
                  <a:schemeClr val="bg1"/>
                </a:solidFill>
              </a:rPr>
              <a:t>Prevention of Mother to Child Transmission of TB</a:t>
            </a:r>
            <a:endParaRPr lang="en-PH" sz="1200" dirty="0">
              <a:solidFill>
                <a:schemeClr val="bg1"/>
              </a:solidFill>
            </a:endParaRPr>
          </a:p>
        </p:txBody>
      </p:sp>
      <p:sp>
        <p:nvSpPr>
          <p:cNvPr id="4" name="Right Arrow 3"/>
          <p:cNvSpPr/>
          <p:nvPr/>
        </p:nvSpPr>
        <p:spPr>
          <a:xfrm>
            <a:off x="3048000" y="1524000"/>
            <a:ext cx="32766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0913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4575" y="2209800"/>
            <a:ext cx="6400800" cy="3535363"/>
          </a:xfrm>
        </p:spPr>
        <p:txBody>
          <a:bodyPr/>
          <a:lstStyle/>
          <a:p>
            <a:r>
              <a:rPr lang="en-PH" dirty="0" smtClean="0"/>
              <a:t>Prevalence of TB in pregnancy</a:t>
            </a:r>
          </a:p>
          <a:p>
            <a:r>
              <a:rPr lang="en-PH" dirty="0" smtClean="0"/>
              <a:t>Effects on Immunity</a:t>
            </a:r>
          </a:p>
          <a:p>
            <a:r>
              <a:rPr lang="en-PH" dirty="0" smtClean="0"/>
              <a:t>TB as a cause of maternal deaths</a:t>
            </a:r>
          </a:p>
          <a:p>
            <a:r>
              <a:rPr lang="en-PH" dirty="0"/>
              <a:t>Effects of maternal TB infection and treatment on </a:t>
            </a:r>
            <a:r>
              <a:rPr lang="en-PH" dirty="0" smtClean="0"/>
              <a:t>the neonate</a:t>
            </a:r>
          </a:p>
        </p:txBody>
      </p:sp>
      <p:sp>
        <p:nvSpPr>
          <p:cNvPr id="5" name="Rectangle 4"/>
          <p:cNvSpPr/>
          <p:nvPr/>
        </p:nvSpPr>
        <p:spPr>
          <a:xfrm>
            <a:off x="4419600" y="6096000"/>
            <a:ext cx="4400550" cy="461665"/>
          </a:xfrm>
          <a:prstGeom prst="rect">
            <a:avLst/>
          </a:prstGeom>
        </p:spPr>
        <p:txBody>
          <a:bodyPr wrap="square">
            <a:spAutoFit/>
          </a:bodyPr>
          <a:lstStyle/>
          <a:p>
            <a:pPr algn="r"/>
            <a:r>
              <a:rPr lang="en-PH" sz="1200" dirty="0"/>
              <a:t>M. Bates </a:t>
            </a:r>
            <a:r>
              <a:rPr lang="en-PH" sz="1200" dirty="0" smtClean="0"/>
              <a:t>et </a:t>
            </a:r>
            <a:r>
              <a:rPr lang="en-PH" sz="1200" dirty="0"/>
              <a:t>al. Perspectives on tuberculosis in </a:t>
            </a:r>
            <a:r>
              <a:rPr lang="en-PH" sz="1200" dirty="0" smtClean="0"/>
              <a:t>pregnancy.  </a:t>
            </a:r>
            <a:r>
              <a:rPr lang="en-PH" sz="1200" dirty="0"/>
              <a:t>International Journal of Infectious Diseases 32 (2015) </a:t>
            </a:r>
            <a:r>
              <a:rPr lang="en-PH" sz="1200" dirty="0" smtClean="0"/>
              <a:t>124–127.</a:t>
            </a:r>
            <a:endParaRPr lang="en-PH" sz="1200" dirty="0"/>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b="25000"/>
          <a:stretch/>
        </p:blipFill>
        <p:spPr bwMode="auto">
          <a:xfrm>
            <a:off x="2245760" y="762000"/>
            <a:ext cx="6610350" cy="7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735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33400"/>
            <a:ext cx="6400800" cy="1371600"/>
          </a:xfrm>
        </p:spPr>
        <p:txBody>
          <a:bodyPr>
            <a:noAutofit/>
          </a:bodyPr>
          <a:lstStyle/>
          <a:p>
            <a:r>
              <a:rPr lang="en-PH" sz="2000" dirty="0" smtClean="0"/>
              <a:t>1922 – Observations of Dr David Stewart</a:t>
            </a:r>
            <a:r>
              <a:rPr lang="en-PH" sz="2000" dirty="0"/>
              <a:t>, a </a:t>
            </a:r>
            <a:r>
              <a:rPr lang="en-PH" sz="2000" dirty="0" smtClean="0"/>
              <a:t>medical superintendent </a:t>
            </a:r>
            <a:r>
              <a:rPr lang="en-PH" sz="2000" dirty="0"/>
              <a:t>of a women’s TB </a:t>
            </a:r>
            <a:r>
              <a:rPr lang="en-PH" sz="2000" dirty="0" smtClean="0"/>
              <a:t>sanatorium:</a:t>
            </a:r>
            <a:endParaRPr lang="en-PH" sz="2000" dirty="0"/>
          </a:p>
        </p:txBody>
      </p:sp>
      <p:sp>
        <p:nvSpPr>
          <p:cNvPr id="3" name="Content Placeholder 2"/>
          <p:cNvSpPr>
            <a:spLocks noGrp="1"/>
          </p:cNvSpPr>
          <p:nvPr>
            <p:ph idx="1"/>
          </p:nvPr>
        </p:nvSpPr>
        <p:spPr>
          <a:xfrm>
            <a:off x="2209800" y="2209800"/>
            <a:ext cx="6477000" cy="3916363"/>
          </a:xfrm>
        </p:spPr>
        <p:txBody>
          <a:bodyPr>
            <a:normAutofit/>
          </a:bodyPr>
          <a:lstStyle/>
          <a:p>
            <a:pPr marL="514350" indent="-514350">
              <a:buFont typeface="+mj-lt"/>
              <a:buAutoNum type="arabicPeriod"/>
            </a:pPr>
            <a:r>
              <a:rPr lang="en-PH" sz="2400" dirty="0" smtClean="0"/>
              <a:t>both </a:t>
            </a:r>
            <a:r>
              <a:rPr lang="en-PH" sz="2400" dirty="0"/>
              <a:t>pregnancy and TB can have adverse effects on each other and </a:t>
            </a:r>
            <a:r>
              <a:rPr lang="en-PH" sz="2400" dirty="0" smtClean="0"/>
              <a:t>linked </a:t>
            </a:r>
            <a:r>
              <a:rPr lang="en-PH" sz="2400" dirty="0"/>
              <a:t>with poor </a:t>
            </a:r>
            <a:r>
              <a:rPr lang="en-PH" sz="2400" dirty="0" smtClean="0"/>
              <a:t>outcomes</a:t>
            </a:r>
          </a:p>
          <a:p>
            <a:pPr marL="514350" indent="-514350">
              <a:buFont typeface="+mj-lt"/>
              <a:buAutoNum type="arabicPeriod"/>
            </a:pPr>
            <a:r>
              <a:rPr lang="en-PH" sz="2400" dirty="0" smtClean="0"/>
              <a:t>outcomes </a:t>
            </a:r>
            <a:r>
              <a:rPr lang="en-PH" sz="2400" dirty="0"/>
              <a:t>are </a:t>
            </a:r>
            <a:r>
              <a:rPr lang="en-PH" sz="2400" dirty="0" smtClean="0"/>
              <a:t>variable, </a:t>
            </a:r>
            <a:r>
              <a:rPr lang="en-PH" sz="2400" dirty="0"/>
              <a:t>extremely difficult to predict early in pregnancy, and management decisions </a:t>
            </a:r>
            <a:r>
              <a:rPr lang="en-PH" sz="2400" dirty="0" smtClean="0"/>
              <a:t>case-by-case basis</a:t>
            </a:r>
            <a:endParaRPr lang="en-PH" sz="2400" dirty="0"/>
          </a:p>
          <a:p>
            <a:pPr marL="514350" indent="-514350">
              <a:buFont typeface="+mj-lt"/>
              <a:buAutoNum type="arabicPeriod"/>
            </a:pPr>
            <a:r>
              <a:rPr lang="en-PH" sz="2400" dirty="0" smtClean="0"/>
              <a:t>special </a:t>
            </a:r>
            <a:r>
              <a:rPr lang="en-PH" sz="2400" dirty="0"/>
              <a:t>provision made for pregnant women with </a:t>
            </a:r>
            <a:r>
              <a:rPr lang="en-PH" sz="2400" dirty="0" smtClean="0"/>
              <a:t>TB</a:t>
            </a:r>
            <a:endParaRPr lang="en-PH" sz="2400" dirty="0"/>
          </a:p>
        </p:txBody>
      </p:sp>
      <p:sp>
        <p:nvSpPr>
          <p:cNvPr id="5" name="Rectangle 4"/>
          <p:cNvSpPr/>
          <p:nvPr/>
        </p:nvSpPr>
        <p:spPr>
          <a:xfrm>
            <a:off x="4419600" y="6096000"/>
            <a:ext cx="4400550" cy="461665"/>
          </a:xfrm>
          <a:prstGeom prst="rect">
            <a:avLst/>
          </a:prstGeom>
        </p:spPr>
        <p:txBody>
          <a:bodyPr wrap="square">
            <a:spAutoFit/>
          </a:bodyPr>
          <a:lstStyle/>
          <a:p>
            <a:pPr algn="r"/>
            <a:r>
              <a:rPr lang="en-PH" sz="1200" dirty="0"/>
              <a:t>M. Bates </a:t>
            </a:r>
            <a:r>
              <a:rPr lang="en-PH" sz="1200" dirty="0" smtClean="0"/>
              <a:t>et </a:t>
            </a:r>
            <a:r>
              <a:rPr lang="en-PH" sz="1200" dirty="0"/>
              <a:t>al. Perspectives on tuberculosis in </a:t>
            </a:r>
            <a:r>
              <a:rPr lang="en-PH" sz="1200" dirty="0" smtClean="0"/>
              <a:t>pregnancy.  </a:t>
            </a:r>
            <a:r>
              <a:rPr lang="en-PH" sz="1200" dirty="0"/>
              <a:t>International Journal of Infectious Diseases 32 (2015) </a:t>
            </a:r>
            <a:r>
              <a:rPr lang="en-PH" sz="1200" dirty="0" smtClean="0"/>
              <a:t>124–127.</a:t>
            </a:r>
            <a:endParaRPr lang="en-PH" sz="1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4336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48292"/>
            <a:ext cx="3962400" cy="1371600"/>
          </a:xfrm>
        </p:spPr>
        <p:txBody>
          <a:bodyPr>
            <a:noAutofit/>
          </a:bodyPr>
          <a:lstStyle/>
          <a:p>
            <a:r>
              <a:rPr lang="en-PH" sz="3200" dirty="0" smtClean="0"/>
              <a:t>Challenges for TB in pregnancy</a:t>
            </a:r>
            <a:endParaRPr lang="en-PH" sz="3200" dirty="0"/>
          </a:p>
        </p:txBody>
      </p:sp>
      <p:sp>
        <p:nvSpPr>
          <p:cNvPr id="3" name="Content Placeholder 2"/>
          <p:cNvSpPr>
            <a:spLocks noGrp="1"/>
          </p:cNvSpPr>
          <p:nvPr>
            <p:ph idx="1"/>
          </p:nvPr>
        </p:nvSpPr>
        <p:spPr>
          <a:xfrm>
            <a:off x="2438400" y="1905000"/>
            <a:ext cx="6248400" cy="3916363"/>
          </a:xfrm>
        </p:spPr>
        <p:txBody>
          <a:bodyPr>
            <a:normAutofit fontScale="92500" lnSpcReduction="10000"/>
          </a:bodyPr>
          <a:lstStyle/>
          <a:p>
            <a:pPr marL="514350" indent="-514350">
              <a:buFont typeface="+mj-lt"/>
              <a:buAutoNum type="arabicPeriod"/>
            </a:pPr>
            <a:r>
              <a:rPr lang="en-PH" sz="2800" dirty="0"/>
              <a:t>the </a:t>
            </a:r>
            <a:r>
              <a:rPr lang="en-PH" sz="2800" dirty="0" smtClean="0"/>
              <a:t>well established </a:t>
            </a:r>
            <a:r>
              <a:rPr lang="en-PH" sz="2800" dirty="0"/>
              <a:t>epidemiological links between TB and HIV </a:t>
            </a:r>
            <a:endParaRPr lang="en-PH" sz="2800" dirty="0" smtClean="0"/>
          </a:p>
          <a:p>
            <a:pPr marL="514350" indent="-514350">
              <a:buFont typeface="+mj-lt"/>
              <a:buAutoNum type="arabicPeriod"/>
            </a:pPr>
            <a:r>
              <a:rPr lang="en-PH" sz="2800" dirty="0" smtClean="0"/>
              <a:t>less </a:t>
            </a:r>
            <a:r>
              <a:rPr lang="en-PH" sz="2800" dirty="0"/>
              <a:t>clarity and unified mass action with respect to TB diagnosis and treatment during </a:t>
            </a:r>
            <a:r>
              <a:rPr lang="en-PH" sz="2800" dirty="0" smtClean="0"/>
              <a:t>pregnancy </a:t>
            </a:r>
          </a:p>
          <a:p>
            <a:pPr marL="514350" indent="-514350">
              <a:buFont typeface="+mj-lt"/>
              <a:buAutoNum type="arabicPeriod"/>
            </a:pPr>
            <a:r>
              <a:rPr lang="en-PH" sz="2800" dirty="0"/>
              <a:t>t</a:t>
            </a:r>
            <a:r>
              <a:rPr lang="en-PH" sz="2800" dirty="0" smtClean="0"/>
              <a:t>reating </a:t>
            </a:r>
            <a:r>
              <a:rPr lang="en-PH" sz="2800" dirty="0"/>
              <a:t>TB in HIV-infected pregnant women poses huge challenges because of overlapping toxicities, side effects, pill burden, changes in tolerability, and the pharmacokinetics of </a:t>
            </a:r>
            <a:r>
              <a:rPr lang="en-PH" sz="2800" dirty="0" smtClean="0"/>
              <a:t>drugs</a:t>
            </a:r>
            <a:endParaRPr lang="en-PH" sz="2800" dirty="0"/>
          </a:p>
        </p:txBody>
      </p:sp>
      <p:sp>
        <p:nvSpPr>
          <p:cNvPr id="5" name="Rectangle 4"/>
          <p:cNvSpPr/>
          <p:nvPr/>
        </p:nvSpPr>
        <p:spPr>
          <a:xfrm>
            <a:off x="4419600" y="6096000"/>
            <a:ext cx="4400550" cy="461665"/>
          </a:xfrm>
          <a:prstGeom prst="rect">
            <a:avLst/>
          </a:prstGeom>
        </p:spPr>
        <p:txBody>
          <a:bodyPr wrap="square">
            <a:spAutoFit/>
          </a:bodyPr>
          <a:lstStyle/>
          <a:p>
            <a:pPr algn="r"/>
            <a:r>
              <a:rPr lang="en-PH" sz="1200" dirty="0"/>
              <a:t>M. Bates </a:t>
            </a:r>
            <a:r>
              <a:rPr lang="en-PH" sz="1200" dirty="0" smtClean="0"/>
              <a:t>et </a:t>
            </a:r>
            <a:r>
              <a:rPr lang="en-PH" sz="1200" dirty="0"/>
              <a:t>al. Perspectives on tuberculosis in </a:t>
            </a:r>
            <a:r>
              <a:rPr lang="en-PH" sz="1200" dirty="0" smtClean="0"/>
              <a:t>pregnancy.  </a:t>
            </a:r>
            <a:r>
              <a:rPr lang="en-PH" sz="1200" dirty="0"/>
              <a:t>International Journal of Infectious Diseases 32 (2015) </a:t>
            </a:r>
            <a:r>
              <a:rPr lang="en-PH" sz="1200" dirty="0" smtClean="0"/>
              <a:t>124–127.</a:t>
            </a:r>
            <a:endParaRPr lang="en-PH"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565" y="533400"/>
            <a:ext cx="2203450" cy="92075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4026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normAutofit fontScale="90000"/>
          </a:bodyPr>
          <a:lstStyle/>
          <a:p>
            <a:r>
              <a:rPr lang="en-PH" dirty="0"/>
              <a:t>Prevalence of TB in </a:t>
            </a:r>
            <a:r>
              <a:rPr lang="en-PH" dirty="0" smtClean="0"/>
              <a:t>pregnancy</a:t>
            </a:r>
            <a:endParaRPr lang="en-PH" dirty="0"/>
          </a:p>
        </p:txBody>
      </p:sp>
      <p:sp>
        <p:nvSpPr>
          <p:cNvPr id="3" name="Content Placeholder 2"/>
          <p:cNvSpPr>
            <a:spLocks noGrp="1"/>
          </p:cNvSpPr>
          <p:nvPr>
            <p:ph idx="1"/>
          </p:nvPr>
        </p:nvSpPr>
        <p:spPr>
          <a:xfrm>
            <a:off x="2209800" y="1600200"/>
            <a:ext cx="6477000" cy="4525963"/>
          </a:xfrm>
        </p:spPr>
        <p:txBody>
          <a:bodyPr/>
          <a:lstStyle/>
          <a:p>
            <a:pPr marL="0" indent="0">
              <a:buNone/>
            </a:pPr>
            <a:r>
              <a:rPr lang="en-PH" dirty="0"/>
              <a:t>WHO Tuberculosis Report </a:t>
            </a:r>
            <a:r>
              <a:rPr lang="en-PH" dirty="0" smtClean="0"/>
              <a:t>2014:</a:t>
            </a:r>
          </a:p>
          <a:p>
            <a:r>
              <a:rPr lang="en-PH" dirty="0" smtClean="0"/>
              <a:t>in </a:t>
            </a:r>
            <a:r>
              <a:rPr lang="en-PH" dirty="0"/>
              <a:t>2013 there were an estimated 3.3 million cases among </a:t>
            </a:r>
            <a:r>
              <a:rPr lang="en-PH" dirty="0" smtClean="0"/>
              <a:t>women</a:t>
            </a:r>
            <a:r>
              <a:rPr lang="en-PH" dirty="0"/>
              <a:t>;</a:t>
            </a:r>
            <a:endParaRPr lang="en-PH" dirty="0" smtClean="0"/>
          </a:p>
          <a:p>
            <a:r>
              <a:rPr lang="en-PH" dirty="0" smtClean="0"/>
              <a:t>510 </a:t>
            </a:r>
            <a:r>
              <a:rPr lang="en-PH" dirty="0"/>
              <a:t>000 deaths; </a:t>
            </a:r>
            <a:endParaRPr lang="en-PH" dirty="0" smtClean="0"/>
          </a:p>
          <a:p>
            <a:r>
              <a:rPr lang="en-PH" dirty="0" smtClean="0"/>
              <a:t>a </a:t>
            </a:r>
            <a:r>
              <a:rPr lang="en-PH" dirty="0"/>
              <a:t>third of these women were co-infected with </a:t>
            </a:r>
            <a:r>
              <a:rPr lang="en-PH" dirty="0" smtClean="0"/>
              <a:t>HIV</a:t>
            </a:r>
          </a:p>
          <a:p>
            <a:endParaRPr lang="en-PH" dirty="0"/>
          </a:p>
          <a:p>
            <a:pPr marL="0" indent="0">
              <a:buNone/>
            </a:pPr>
            <a:r>
              <a:rPr lang="en-PH" dirty="0" smtClean="0"/>
              <a:t>*no mention of “pregnancy”</a:t>
            </a:r>
            <a:endParaRPr lang="en-PH" dirty="0"/>
          </a:p>
        </p:txBody>
      </p:sp>
      <p:sp>
        <p:nvSpPr>
          <p:cNvPr id="5" name="Rectangle 4"/>
          <p:cNvSpPr/>
          <p:nvPr/>
        </p:nvSpPr>
        <p:spPr>
          <a:xfrm>
            <a:off x="4419600" y="6096000"/>
            <a:ext cx="4400550" cy="461665"/>
          </a:xfrm>
          <a:prstGeom prst="rect">
            <a:avLst/>
          </a:prstGeom>
        </p:spPr>
        <p:txBody>
          <a:bodyPr wrap="square">
            <a:spAutoFit/>
          </a:bodyPr>
          <a:lstStyle/>
          <a:p>
            <a:pPr algn="r"/>
            <a:r>
              <a:rPr lang="en-PH" sz="1200" dirty="0"/>
              <a:t>M. Bates </a:t>
            </a:r>
            <a:r>
              <a:rPr lang="en-PH" sz="1200" dirty="0" smtClean="0"/>
              <a:t>et </a:t>
            </a:r>
            <a:r>
              <a:rPr lang="en-PH" sz="1200" dirty="0"/>
              <a:t>al. Perspectives on tuberculosis in </a:t>
            </a:r>
            <a:r>
              <a:rPr lang="en-PH" sz="1200" dirty="0" smtClean="0"/>
              <a:t>pregnancy.  </a:t>
            </a:r>
            <a:r>
              <a:rPr lang="en-PH" sz="1200" dirty="0"/>
              <a:t>International Journal of Infectious Diseases 32 (2015) </a:t>
            </a:r>
            <a:r>
              <a:rPr lang="en-PH" sz="1200" dirty="0" smtClean="0"/>
              <a:t>124–127.</a:t>
            </a:r>
            <a:endParaRPr lang="en-PH" sz="1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1933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324600" cy="1143000"/>
          </a:xfrm>
        </p:spPr>
        <p:txBody>
          <a:bodyPr>
            <a:noAutofit/>
          </a:bodyPr>
          <a:lstStyle/>
          <a:p>
            <a:r>
              <a:rPr lang="en-PH" sz="3600" dirty="0"/>
              <a:t>Prevalence of TB in </a:t>
            </a:r>
            <a:r>
              <a:rPr lang="en-PH" sz="3600" dirty="0" smtClean="0"/>
              <a:t>pregnancy</a:t>
            </a:r>
            <a:endParaRPr lang="en-PH" sz="3600" dirty="0"/>
          </a:p>
        </p:txBody>
      </p:sp>
      <p:sp>
        <p:nvSpPr>
          <p:cNvPr id="3" name="Content Placeholder 2"/>
          <p:cNvSpPr>
            <a:spLocks noGrp="1"/>
          </p:cNvSpPr>
          <p:nvPr>
            <p:ph idx="1"/>
          </p:nvPr>
        </p:nvSpPr>
        <p:spPr>
          <a:xfrm>
            <a:off x="2362200" y="1981200"/>
            <a:ext cx="6324600" cy="4144963"/>
          </a:xfrm>
        </p:spPr>
        <p:txBody>
          <a:bodyPr/>
          <a:lstStyle/>
          <a:p>
            <a:r>
              <a:rPr lang="en-PH" dirty="0"/>
              <a:t>In high-burden </a:t>
            </a:r>
            <a:r>
              <a:rPr lang="en-PH" dirty="0" smtClean="0"/>
              <a:t>countries:</a:t>
            </a:r>
          </a:p>
          <a:p>
            <a:r>
              <a:rPr lang="en-PH" dirty="0" smtClean="0"/>
              <a:t>rates </a:t>
            </a:r>
            <a:r>
              <a:rPr lang="en-PH" dirty="0"/>
              <a:t>of between 0.07% and 0.5% were found among HIV-negative women, </a:t>
            </a:r>
            <a:endParaRPr lang="en-PH" dirty="0" smtClean="0"/>
          </a:p>
          <a:p>
            <a:r>
              <a:rPr lang="en-PH" dirty="0" smtClean="0"/>
              <a:t>between </a:t>
            </a:r>
            <a:r>
              <a:rPr lang="en-PH" dirty="0"/>
              <a:t>0.7% and 11% among HIV-positive women</a:t>
            </a:r>
          </a:p>
        </p:txBody>
      </p:sp>
      <p:sp>
        <p:nvSpPr>
          <p:cNvPr id="5" name="Rectangle 4"/>
          <p:cNvSpPr/>
          <p:nvPr/>
        </p:nvSpPr>
        <p:spPr>
          <a:xfrm>
            <a:off x="4419600" y="6096000"/>
            <a:ext cx="4400550" cy="461665"/>
          </a:xfrm>
          <a:prstGeom prst="rect">
            <a:avLst/>
          </a:prstGeom>
        </p:spPr>
        <p:txBody>
          <a:bodyPr wrap="square">
            <a:spAutoFit/>
          </a:bodyPr>
          <a:lstStyle/>
          <a:p>
            <a:pPr algn="r"/>
            <a:r>
              <a:rPr lang="en-PH" sz="1200" dirty="0"/>
              <a:t>M. Bates </a:t>
            </a:r>
            <a:r>
              <a:rPr lang="en-PH" sz="1200" dirty="0" smtClean="0"/>
              <a:t>et </a:t>
            </a:r>
            <a:r>
              <a:rPr lang="en-PH" sz="1200" dirty="0"/>
              <a:t>al. Perspectives on tuberculosis in </a:t>
            </a:r>
            <a:r>
              <a:rPr lang="en-PH" sz="1200" dirty="0" smtClean="0"/>
              <a:t>pregnancy.  </a:t>
            </a:r>
            <a:r>
              <a:rPr lang="en-PH" sz="1200" dirty="0"/>
              <a:t>International Journal of Infectious Diseases 32 (2015) </a:t>
            </a:r>
            <a:r>
              <a:rPr lang="en-PH" sz="1200" dirty="0" smtClean="0"/>
              <a:t>124–127.</a:t>
            </a:r>
            <a:endParaRPr lang="en-PH"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4933950"/>
            <a:ext cx="1746250" cy="116205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2714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324600" cy="1143000"/>
          </a:xfrm>
        </p:spPr>
        <p:txBody>
          <a:bodyPr>
            <a:normAutofit/>
          </a:bodyPr>
          <a:lstStyle/>
          <a:p>
            <a:r>
              <a:rPr lang="en-PH" dirty="0"/>
              <a:t>Effects on Immunity</a:t>
            </a:r>
          </a:p>
        </p:txBody>
      </p:sp>
      <p:sp>
        <p:nvSpPr>
          <p:cNvPr id="3" name="Content Placeholder 2"/>
          <p:cNvSpPr>
            <a:spLocks noGrp="1"/>
          </p:cNvSpPr>
          <p:nvPr>
            <p:ph idx="1"/>
          </p:nvPr>
        </p:nvSpPr>
        <p:spPr>
          <a:xfrm>
            <a:off x="2438400" y="1600200"/>
            <a:ext cx="6248400" cy="4525963"/>
          </a:xfrm>
        </p:spPr>
        <p:txBody>
          <a:bodyPr>
            <a:normAutofit fontScale="92500" lnSpcReduction="10000"/>
          </a:bodyPr>
          <a:lstStyle/>
          <a:p>
            <a:r>
              <a:rPr lang="en-PH" dirty="0"/>
              <a:t>w</a:t>
            </a:r>
            <a:r>
              <a:rPr lang="en-PH" dirty="0" smtClean="0"/>
              <a:t>omen </a:t>
            </a:r>
            <a:r>
              <a:rPr lang="en-PH" dirty="0"/>
              <a:t>are at increased risk of TB during </a:t>
            </a:r>
            <a:r>
              <a:rPr lang="en-PH" dirty="0" smtClean="0"/>
              <a:t>pregnancy </a:t>
            </a:r>
          </a:p>
          <a:p>
            <a:r>
              <a:rPr lang="en-PH" dirty="0" smtClean="0"/>
              <a:t>immunological </a:t>
            </a:r>
            <a:r>
              <a:rPr lang="en-PH" dirty="0"/>
              <a:t>changes associated with pregnancy present an opportunity for mycobacterial infection or </a:t>
            </a:r>
            <a:r>
              <a:rPr lang="en-PH" dirty="0" smtClean="0"/>
              <a:t>re-activation</a:t>
            </a:r>
          </a:p>
          <a:p>
            <a:r>
              <a:rPr lang="en-PH" dirty="0"/>
              <a:t>p</a:t>
            </a:r>
            <a:r>
              <a:rPr lang="en-PH" dirty="0" smtClean="0"/>
              <a:t>regnant </a:t>
            </a:r>
            <a:r>
              <a:rPr lang="en-PH" dirty="0"/>
              <a:t>women who are HIV-positive and have LTBI are more likely to progress to active TB </a:t>
            </a:r>
            <a:r>
              <a:rPr lang="en-PH" dirty="0" smtClean="0"/>
              <a:t>disease</a:t>
            </a:r>
            <a:endParaRPr lang="en-PH" dirty="0"/>
          </a:p>
        </p:txBody>
      </p:sp>
      <p:sp>
        <p:nvSpPr>
          <p:cNvPr id="5" name="Rectangle 4"/>
          <p:cNvSpPr/>
          <p:nvPr/>
        </p:nvSpPr>
        <p:spPr>
          <a:xfrm>
            <a:off x="4419600" y="6096000"/>
            <a:ext cx="4400550" cy="461665"/>
          </a:xfrm>
          <a:prstGeom prst="rect">
            <a:avLst/>
          </a:prstGeom>
        </p:spPr>
        <p:txBody>
          <a:bodyPr wrap="square">
            <a:spAutoFit/>
          </a:bodyPr>
          <a:lstStyle/>
          <a:p>
            <a:pPr algn="r"/>
            <a:r>
              <a:rPr lang="en-PH" sz="1200" dirty="0"/>
              <a:t>M. Bates </a:t>
            </a:r>
            <a:r>
              <a:rPr lang="en-PH" sz="1200" dirty="0" smtClean="0"/>
              <a:t>et </a:t>
            </a:r>
            <a:r>
              <a:rPr lang="en-PH" sz="1200" dirty="0"/>
              <a:t>al. Perspectives on tuberculosis in </a:t>
            </a:r>
            <a:r>
              <a:rPr lang="en-PH" sz="1200" dirty="0" smtClean="0"/>
              <a:t>pregnancy.  </a:t>
            </a:r>
            <a:r>
              <a:rPr lang="en-PH" sz="1200" dirty="0"/>
              <a:t>International Journal of Infectious Diseases 32 (2015) </a:t>
            </a:r>
            <a:r>
              <a:rPr lang="en-PH" sz="1200" dirty="0" smtClean="0"/>
              <a:t>124–127.</a:t>
            </a:r>
            <a:endParaRPr lang="en-PH" sz="1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0350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1143000"/>
          </a:xfrm>
        </p:spPr>
        <p:txBody>
          <a:bodyPr>
            <a:noAutofit/>
          </a:bodyPr>
          <a:lstStyle/>
          <a:p>
            <a:r>
              <a:rPr lang="en-PH" sz="3200" dirty="0"/>
              <a:t>TB as a cause of maternal deaths </a:t>
            </a:r>
          </a:p>
        </p:txBody>
      </p:sp>
      <p:sp>
        <p:nvSpPr>
          <p:cNvPr id="3" name="Content Placeholder 2"/>
          <p:cNvSpPr>
            <a:spLocks noGrp="1"/>
          </p:cNvSpPr>
          <p:nvPr>
            <p:ph idx="1"/>
          </p:nvPr>
        </p:nvSpPr>
        <p:spPr>
          <a:xfrm>
            <a:off x="2438400" y="2057400"/>
            <a:ext cx="6248400" cy="4068763"/>
          </a:xfrm>
        </p:spPr>
        <p:txBody>
          <a:bodyPr/>
          <a:lstStyle/>
          <a:p>
            <a:pPr marL="0" indent="0" algn="ctr">
              <a:buNone/>
            </a:pPr>
            <a:r>
              <a:rPr lang="en-PH" dirty="0"/>
              <a:t>Over 50% of pregnant women who die of TB during pregnancy and postpartum are HIV-positive.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6172200"/>
            <a:ext cx="446881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4337995"/>
            <a:ext cx="1498600" cy="13525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4897" y="4103991"/>
            <a:ext cx="3618218" cy="1820559"/>
          </a:xfrm>
          <a:prstGeom prst="rect">
            <a:avLst/>
          </a:prstGeom>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3537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6248400" cy="5287963"/>
          </a:xfrm>
        </p:spPr>
        <p:txBody>
          <a:bodyPr/>
          <a:lstStyle/>
          <a:p>
            <a:pPr marL="0" indent="0" algn="ctr">
              <a:buNone/>
            </a:pPr>
            <a:r>
              <a:rPr lang="en-PH" dirty="0"/>
              <a:t>WHO recommendations for microbiological</a:t>
            </a:r>
            <a:r>
              <a:rPr lang="en-PH" dirty="0">
                <a:solidFill>
                  <a:srgbClr val="FFFF00"/>
                </a:solidFill>
              </a:rPr>
              <a:t> screening of TB in pregnancy for high HIV and TB-burden antenatal </a:t>
            </a:r>
            <a:r>
              <a:rPr lang="en-PH" dirty="0" smtClean="0">
                <a:solidFill>
                  <a:srgbClr val="FFFF00"/>
                </a:solidFill>
              </a:rPr>
              <a:t>clinics</a:t>
            </a:r>
            <a:r>
              <a:rPr lang="en-PH" dirty="0" smtClean="0"/>
              <a:t>: </a:t>
            </a:r>
          </a:p>
          <a:p>
            <a:pPr marL="0" indent="0" algn="ctr">
              <a:buNone/>
            </a:pPr>
            <a:endParaRPr lang="en-PH" dirty="0"/>
          </a:p>
          <a:p>
            <a:pPr marL="0" indent="0" algn="ctr">
              <a:buNone/>
            </a:pPr>
            <a:r>
              <a:rPr lang="en-PH" dirty="0" smtClean="0"/>
              <a:t>National </a:t>
            </a:r>
            <a:r>
              <a:rPr lang="en-PH" dirty="0"/>
              <a:t>TB Programmes (NTPs) should make a </a:t>
            </a:r>
            <a:r>
              <a:rPr lang="en-PH" dirty="0" smtClean="0"/>
              <a:t>concerted effort </a:t>
            </a:r>
            <a:r>
              <a:rPr lang="en-PH" dirty="0"/>
              <a:t>to capture pregnancy-associated TB and to follow-up </a:t>
            </a:r>
            <a:r>
              <a:rPr lang="en-PH" dirty="0" smtClean="0"/>
              <a:t>on perinatal </a:t>
            </a:r>
            <a:r>
              <a:rPr lang="en-PH" dirty="0"/>
              <a:t>outcomes.</a:t>
            </a:r>
          </a:p>
        </p:txBody>
      </p:sp>
      <p:sp>
        <p:nvSpPr>
          <p:cNvPr id="4" name="Rectangle 3"/>
          <p:cNvSpPr/>
          <p:nvPr/>
        </p:nvSpPr>
        <p:spPr>
          <a:xfrm>
            <a:off x="4419600" y="6096000"/>
            <a:ext cx="4400550" cy="461665"/>
          </a:xfrm>
          <a:prstGeom prst="rect">
            <a:avLst/>
          </a:prstGeom>
        </p:spPr>
        <p:txBody>
          <a:bodyPr wrap="square">
            <a:spAutoFit/>
          </a:bodyPr>
          <a:lstStyle/>
          <a:p>
            <a:pPr algn="r"/>
            <a:r>
              <a:rPr lang="en-PH" sz="1200" dirty="0"/>
              <a:t>M. Bates </a:t>
            </a:r>
            <a:r>
              <a:rPr lang="en-PH" sz="1200" dirty="0" smtClean="0"/>
              <a:t>et </a:t>
            </a:r>
            <a:r>
              <a:rPr lang="en-PH" sz="1200" dirty="0"/>
              <a:t>al. Perspectives on tuberculosis in </a:t>
            </a:r>
            <a:r>
              <a:rPr lang="en-PH" sz="1200" dirty="0" smtClean="0"/>
              <a:t>pregnancy.  </a:t>
            </a:r>
            <a:r>
              <a:rPr lang="en-PH" sz="1200" dirty="0"/>
              <a:t>International Journal of Infectious Diseases 32 (2015) </a:t>
            </a:r>
            <a:r>
              <a:rPr lang="en-PH" sz="1200" dirty="0" smtClean="0"/>
              <a:t>124–127.</a:t>
            </a:r>
            <a:endParaRPr lang="en-PH" sz="1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51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normAutofit fontScale="90000"/>
          </a:bodyPr>
          <a:lstStyle/>
          <a:p>
            <a:r>
              <a:rPr lang="en-PH" dirty="0" smtClean="0"/>
              <a:t>July 2014 Philippine HIV and AIDS Registry </a:t>
            </a:r>
            <a:endParaRPr lang="en-PH" dirty="0"/>
          </a:p>
        </p:txBody>
      </p:sp>
      <p:sp>
        <p:nvSpPr>
          <p:cNvPr id="3" name="Content Placeholder 2"/>
          <p:cNvSpPr>
            <a:spLocks noGrp="1"/>
          </p:cNvSpPr>
          <p:nvPr>
            <p:ph idx="1"/>
          </p:nvPr>
        </p:nvSpPr>
        <p:spPr>
          <a:xfrm>
            <a:off x="2209800" y="1600200"/>
            <a:ext cx="6477000" cy="4525963"/>
          </a:xfrm>
        </p:spPr>
        <p:txBody>
          <a:bodyPr>
            <a:normAutofit/>
          </a:bodyPr>
          <a:lstStyle/>
          <a:p>
            <a:r>
              <a:rPr lang="en-PH" dirty="0" smtClean="0"/>
              <a:t>585 new HIV cases posted in July</a:t>
            </a:r>
          </a:p>
          <a:p>
            <a:r>
              <a:rPr lang="en-PH" dirty="0" smtClean="0"/>
              <a:t>36 of the new HIV cases progressed into full-blown AIDS</a:t>
            </a:r>
          </a:p>
          <a:p>
            <a:r>
              <a:rPr lang="en-PH" dirty="0" smtClean="0"/>
              <a:t>Seventeen deaths due to AIDS were accounted, and all were male.</a:t>
            </a:r>
          </a:p>
        </p:txBody>
      </p:sp>
      <p:sp>
        <p:nvSpPr>
          <p:cNvPr id="4" name="Rectangle 3"/>
          <p:cNvSpPr/>
          <p:nvPr/>
        </p:nvSpPr>
        <p:spPr>
          <a:xfrm>
            <a:off x="2209800" y="6324600"/>
            <a:ext cx="6629400" cy="276999"/>
          </a:xfrm>
          <a:prstGeom prst="rect">
            <a:avLst/>
          </a:prstGeom>
        </p:spPr>
        <p:txBody>
          <a:bodyPr wrap="square">
            <a:spAutoFit/>
          </a:bodyPr>
          <a:lstStyle/>
          <a:p>
            <a:r>
              <a:rPr lang="en-PH" sz="1200" dirty="0"/>
              <a:t>http://newsinfo.inquirer.net/633519/585-new-hiv-cases-posted-in-july-17-deaths-recorded-doh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504813"/>
            <a:ext cx="2251364" cy="1651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04813"/>
            <a:ext cx="3048000" cy="1641987"/>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477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324600" cy="1143000"/>
          </a:xfrm>
        </p:spPr>
        <p:txBody>
          <a:bodyPr>
            <a:normAutofit/>
          </a:bodyPr>
          <a:lstStyle/>
          <a:p>
            <a:r>
              <a:rPr lang="en-PH" sz="3600" b="1" dirty="0" smtClean="0">
                <a:solidFill>
                  <a:srgbClr val="FFFF00"/>
                </a:solidFill>
              </a:rPr>
              <a:t>TUBERCULOSIS ON PREGNANCY</a:t>
            </a:r>
            <a:endParaRPr lang="en-PH" sz="3600" b="1" dirty="0">
              <a:solidFill>
                <a:srgbClr val="FFFF00"/>
              </a:solidFill>
            </a:endParaRPr>
          </a:p>
        </p:txBody>
      </p:sp>
      <p:sp>
        <p:nvSpPr>
          <p:cNvPr id="3" name="Content Placeholder 2"/>
          <p:cNvSpPr>
            <a:spLocks noGrp="1"/>
          </p:cNvSpPr>
          <p:nvPr>
            <p:ph idx="1"/>
          </p:nvPr>
        </p:nvSpPr>
        <p:spPr>
          <a:xfrm>
            <a:off x="2514600" y="1600200"/>
            <a:ext cx="6172200" cy="4525963"/>
          </a:xfrm>
        </p:spPr>
        <p:txBody>
          <a:bodyPr>
            <a:normAutofit/>
          </a:bodyPr>
          <a:lstStyle/>
          <a:p>
            <a:pPr marL="0" indent="0">
              <a:buNone/>
            </a:pPr>
            <a:r>
              <a:rPr lang="en-PH" dirty="0" smtClean="0"/>
              <a:t>Obstetric complications:</a:t>
            </a:r>
          </a:p>
          <a:p>
            <a:r>
              <a:rPr lang="en-PH" dirty="0" smtClean="0"/>
              <a:t>higher </a:t>
            </a:r>
            <a:r>
              <a:rPr lang="en-PH" dirty="0"/>
              <a:t>rate of spontaneous </a:t>
            </a:r>
            <a:r>
              <a:rPr lang="en-PH" dirty="0" smtClean="0"/>
              <a:t>abortion</a:t>
            </a:r>
            <a:endParaRPr lang="en-PH" dirty="0"/>
          </a:p>
          <a:p>
            <a:r>
              <a:rPr lang="en-PH" dirty="0" smtClean="0"/>
              <a:t>suboptimal </a:t>
            </a:r>
            <a:r>
              <a:rPr lang="en-PH" dirty="0"/>
              <a:t>weight gain in pregnancy</a:t>
            </a:r>
          </a:p>
          <a:p>
            <a:r>
              <a:rPr lang="en-PH" dirty="0" smtClean="0"/>
              <a:t>preterm </a:t>
            </a:r>
            <a:r>
              <a:rPr lang="en-PH" dirty="0" err="1" smtClean="0"/>
              <a:t>labor</a:t>
            </a:r>
            <a:endParaRPr lang="en-PH" dirty="0" smtClean="0"/>
          </a:p>
          <a:p>
            <a:r>
              <a:rPr lang="en-PH" dirty="0" smtClean="0"/>
              <a:t>low birth weight</a:t>
            </a:r>
          </a:p>
          <a:p>
            <a:r>
              <a:rPr lang="en-PH" dirty="0" smtClean="0"/>
              <a:t>increased </a:t>
            </a:r>
            <a:r>
              <a:rPr lang="en-PH" dirty="0"/>
              <a:t>neonatal </a:t>
            </a:r>
            <a:r>
              <a:rPr lang="en-PH" dirty="0" smtClean="0"/>
              <a:t>mortality</a:t>
            </a:r>
            <a:endParaRPr lang="en-PH" dirty="0"/>
          </a:p>
        </p:txBody>
      </p:sp>
      <p:sp>
        <p:nvSpPr>
          <p:cNvPr id="4" name="Rectangle 3"/>
          <p:cNvSpPr/>
          <p:nvPr/>
        </p:nvSpPr>
        <p:spPr>
          <a:xfrm>
            <a:off x="762000" y="6248400"/>
            <a:ext cx="7848600" cy="276999"/>
          </a:xfrm>
          <a:prstGeom prst="rect">
            <a:avLst/>
          </a:prstGeom>
        </p:spPr>
        <p:txBody>
          <a:bodyPr wrap="square">
            <a:spAutoFit/>
          </a:bodyPr>
          <a:lstStyle/>
          <a:p>
            <a:pPr algn="r"/>
            <a:r>
              <a:rPr lang="en-PH" sz="1200" dirty="0" err="1"/>
              <a:t>Loto</a:t>
            </a:r>
            <a:r>
              <a:rPr lang="en-PH" sz="1200" dirty="0"/>
              <a:t>, O. M., &amp; </a:t>
            </a:r>
            <a:r>
              <a:rPr lang="en-PH" sz="1200" dirty="0" err="1"/>
              <a:t>Awowole</a:t>
            </a:r>
            <a:r>
              <a:rPr lang="en-PH" sz="1200" dirty="0"/>
              <a:t>, I. (2012). Tuberculosis in pregnancy: A review. Journal of Pregnancy, 2012.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2406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274638"/>
            <a:ext cx="6400800" cy="1143000"/>
          </a:xfrm>
        </p:spPr>
        <p:txBody>
          <a:bodyPr/>
          <a:lstStyle/>
          <a:p>
            <a:r>
              <a:rPr lang="en-PH" dirty="0" smtClean="0"/>
              <a:t>To Treat or Not to Treat?</a:t>
            </a:r>
            <a:endParaRPr lang="en-PH" dirty="0"/>
          </a:p>
        </p:txBody>
      </p:sp>
      <p:sp>
        <p:nvSpPr>
          <p:cNvPr id="3" name="Content Placeholder 2"/>
          <p:cNvSpPr>
            <a:spLocks noGrp="1"/>
          </p:cNvSpPr>
          <p:nvPr>
            <p:ph idx="1"/>
          </p:nvPr>
        </p:nvSpPr>
        <p:spPr>
          <a:xfrm>
            <a:off x="2362200" y="2057400"/>
            <a:ext cx="6324600" cy="4068763"/>
          </a:xfrm>
        </p:spPr>
        <p:txBody>
          <a:bodyPr>
            <a:normAutofit/>
          </a:bodyPr>
          <a:lstStyle/>
          <a:p>
            <a:pPr marL="0" indent="0" algn="ctr">
              <a:buNone/>
            </a:pPr>
            <a:r>
              <a:rPr lang="en-PH" sz="4000" i="1" dirty="0">
                <a:solidFill>
                  <a:srgbClr val="FFFF00"/>
                </a:solidFill>
              </a:rPr>
              <a:t>“Untreated tuberculosis represents a far greater hazard to </a:t>
            </a:r>
            <a:r>
              <a:rPr lang="en-PH" sz="4000" i="1" dirty="0" smtClean="0">
                <a:solidFill>
                  <a:srgbClr val="FFFF00"/>
                </a:solidFill>
              </a:rPr>
              <a:t>a pregnant </a:t>
            </a:r>
            <a:r>
              <a:rPr lang="en-PH" sz="4000" i="1" dirty="0">
                <a:solidFill>
                  <a:srgbClr val="FFFF00"/>
                </a:solidFill>
              </a:rPr>
              <a:t>woman and her </a:t>
            </a:r>
            <a:r>
              <a:rPr lang="en-PH" sz="4000" i="1" dirty="0" err="1">
                <a:solidFill>
                  <a:srgbClr val="FFFF00"/>
                </a:solidFill>
              </a:rPr>
              <a:t>fetus</a:t>
            </a:r>
            <a:r>
              <a:rPr lang="en-PH" sz="4000" i="1" dirty="0">
                <a:solidFill>
                  <a:srgbClr val="FFFF00"/>
                </a:solidFill>
              </a:rPr>
              <a:t> than does treatment of </a:t>
            </a:r>
            <a:r>
              <a:rPr lang="en-PH" sz="4000" i="1" dirty="0" smtClean="0">
                <a:solidFill>
                  <a:srgbClr val="FFFF00"/>
                </a:solidFill>
              </a:rPr>
              <a:t>the disease</a:t>
            </a:r>
            <a:r>
              <a:rPr lang="en-PH" sz="4000" i="1" dirty="0">
                <a:solidFill>
                  <a:srgbClr val="FFFF00"/>
                </a:solidFill>
              </a:rPr>
              <a:t>”</a:t>
            </a:r>
          </a:p>
        </p:txBody>
      </p:sp>
      <p:sp>
        <p:nvSpPr>
          <p:cNvPr id="5" name="Rectangle 4"/>
          <p:cNvSpPr/>
          <p:nvPr/>
        </p:nvSpPr>
        <p:spPr>
          <a:xfrm>
            <a:off x="457200" y="6144399"/>
            <a:ext cx="8153400" cy="276999"/>
          </a:xfrm>
          <a:prstGeom prst="rect">
            <a:avLst/>
          </a:prstGeom>
        </p:spPr>
        <p:txBody>
          <a:bodyPr wrap="square">
            <a:spAutoFit/>
          </a:bodyPr>
          <a:lstStyle/>
          <a:p>
            <a:pPr algn="r"/>
            <a:r>
              <a:rPr lang="en-PH" sz="1200" dirty="0"/>
              <a:t>Centre for Disease Control, “Treatment of tuberculosis</a:t>
            </a:r>
            <a:r>
              <a:rPr lang="en-PH" sz="1200" dirty="0" smtClean="0"/>
              <a:t>,” MMWR, vol. 52, no. RR-11, pp. 1–77, 2003</a:t>
            </a:r>
            <a:endParaRPr lang="en-PH" sz="1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8394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733800" cy="1630362"/>
          </a:xfrm>
        </p:spPr>
        <p:txBody>
          <a:bodyPr>
            <a:normAutofit fontScale="90000"/>
          </a:bodyPr>
          <a:lstStyle/>
          <a:p>
            <a:r>
              <a:rPr lang="en-PH" dirty="0" smtClean="0">
                <a:solidFill>
                  <a:srgbClr val="FFFF00"/>
                </a:solidFill>
              </a:rPr>
              <a:t>PREGNANCY ON TUBERCULOSIS</a:t>
            </a:r>
            <a:endParaRPr lang="en-PH" dirty="0">
              <a:solidFill>
                <a:srgbClr val="FFFF00"/>
              </a:solidFill>
            </a:endParaRPr>
          </a:p>
        </p:txBody>
      </p:sp>
      <p:sp>
        <p:nvSpPr>
          <p:cNvPr id="8" name="Content Placeholder 2"/>
          <p:cNvSpPr>
            <a:spLocks noGrp="1"/>
          </p:cNvSpPr>
          <p:nvPr>
            <p:ph idx="1"/>
          </p:nvPr>
        </p:nvSpPr>
        <p:spPr>
          <a:xfrm>
            <a:off x="252252" y="2971800"/>
            <a:ext cx="3762375" cy="2392363"/>
          </a:xfrm>
        </p:spPr>
        <p:txBody>
          <a:bodyPr/>
          <a:lstStyle/>
          <a:p>
            <a:pPr marL="0" indent="0" algn="ctr">
              <a:buNone/>
            </a:pPr>
            <a:r>
              <a:rPr lang="en-PH" dirty="0" smtClean="0"/>
              <a:t>Natural History of TB</a:t>
            </a:r>
            <a:endParaRPr lang="en-PH"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123" t="19292" r="31223" b="12424"/>
          <a:stretch/>
        </p:blipFill>
        <p:spPr bwMode="auto">
          <a:xfrm>
            <a:off x="4343400" y="313630"/>
            <a:ext cx="4114800" cy="641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4800" y="5486400"/>
            <a:ext cx="3733800" cy="646331"/>
          </a:xfrm>
          <a:prstGeom prst="rect">
            <a:avLst/>
          </a:prstGeom>
        </p:spPr>
        <p:txBody>
          <a:bodyPr wrap="square">
            <a:spAutoFit/>
          </a:bodyPr>
          <a:lstStyle/>
          <a:p>
            <a:pPr algn="r"/>
            <a:r>
              <a:rPr lang="en-PH" sz="1200" dirty="0" err="1"/>
              <a:t>Amita</a:t>
            </a:r>
            <a:r>
              <a:rPr lang="en-PH" sz="1200" dirty="0"/>
              <a:t>, A., </a:t>
            </a:r>
            <a:r>
              <a:rPr lang="en-PH" sz="1200" dirty="0" err="1"/>
              <a:t>Ketan</a:t>
            </a:r>
            <a:r>
              <a:rPr lang="en-PH" sz="1200" dirty="0"/>
              <a:t>, M., &amp; John, G. (2010). Review Diagnosis and management of tuberculosis in pregnancy Learning objectives : Ethical issues :, 163–171.</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6011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419850" cy="1143000"/>
          </a:xfrm>
        </p:spPr>
        <p:txBody>
          <a:bodyPr/>
          <a:lstStyle/>
          <a:p>
            <a:r>
              <a:rPr lang="en-PH" dirty="0" smtClean="0"/>
              <a:t>Pregnancy on Tuberculosis</a:t>
            </a:r>
            <a:endParaRPr lang="en-PH" dirty="0"/>
          </a:p>
        </p:txBody>
      </p:sp>
      <p:sp>
        <p:nvSpPr>
          <p:cNvPr id="3" name="Content Placeholder 2"/>
          <p:cNvSpPr>
            <a:spLocks noGrp="1"/>
          </p:cNvSpPr>
          <p:nvPr>
            <p:ph idx="1"/>
          </p:nvPr>
        </p:nvSpPr>
        <p:spPr>
          <a:xfrm>
            <a:off x="2286000" y="1600200"/>
            <a:ext cx="6400800" cy="4525963"/>
          </a:xfrm>
        </p:spPr>
        <p:txBody>
          <a:bodyPr>
            <a:normAutofit/>
          </a:bodyPr>
          <a:lstStyle/>
          <a:p>
            <a:r>
              <a:rPr lang="en-PH" dirty="0" smtClean="0"/>
              <a:t>111 pregnant women diagnosed with TB</a:t>
            </a:r>
          </a:p>
          <a:p>
            <a:r>
              <a:rPr lang="en-PH" dirty="0" smtClean="0"/>
              <a:t>Pregnancy </a:t>
            </a:r>
            <a:r>
              <a:rPr lang="en-PH" dirty="0"/>
              <a:t>had no effect on the course of TB as regards </a:t>
            </a:r>
            <a:endParaRPr lang="en-PH" dirty="0" smtClean="0"/>
          </a:p>
          <a:p>
            <a:pPr lvl="1"/>
            <a:r>
              <a:rPr lang="en-PH" dirty="0" smtClean="0"/>
              <a:t>sputum conversion</a:t>
            </a:r>
          </a:p>
          <a:p>
            <a:pPr lvl="1"/>
            <a:r>
              <a:rPr lang="en-PH" dirty="0" smtClean="0"/>
              <a:t>stabilization </a:t>
            </a:r>
            <a:r>
              <a:rPr lang="en-PH" dirty="0"/>
              <a:t>of the </a:t>
            </a:r>
            <a:r>
              <a:rPr lang="en-PH" dirty="0" smtClean="0"/>
              <a:t>disease</a:t>
            </a:r>
          </a:p>
          <a:p>
            <a:pPr lvl="1"/>
            <a:r>
              <a:rPr lang="en-PH" dirty="0" smtClean="0"/>
              <a:t>relapse rate</a:t>
            </a:r>
            <a:endParaRPr lang="en-PH" dirty="0"/>
          </a:p>
        </p:txBody>
      </p:sp>
      <p:sp>
        <p:nvSpPr>
          <p:cNvPr id="4" name="Rectangle 3"/>
          <p:cNvSpPr/>
          <p:nvPr/>
        </p:nvSpPr>
        <p:spPr>
          <a:xfrm>
            <a:off x="762000" y="6324600"/>
            <a:ext cx="8077200" cy="276999"/>
          </a:xfrm>
          <a:prstGeom prst="rect">
            <a:avLst/>
          </a:prstGeom>
        </p:spPr>
        <p:txBody>
          <a:bodyPr wrap="square">
            <a:spAutoFit/>
          </a:bodyPr>
          <a:lstStyle/>
          <a:p>
            <a:pPr algn="r"/>
            <a:r>
              <a:rPr lang="en-PH" sz="1200" dirty="0" err="1"/>
              <a:t>Tripathy</a:t>
            </a:r>
            <a:r>
              <a:rPr lang="en-PH" sz="1200" dirty="0"/>
              <a:t> SN, </a:t>
            </a:r>
            <a:r>
              <a:rPr lang="en-PH" sz="1200" dirty="0" err="1"/>
              <a:t>Tripathy</a:t>
            </a:r>
            <a:r>
              <a:rPr lang="en-PH" sz="1200" dirty="0"/>
              <a:t> SN. Tuberculosis and pregnancy. </a:t>
            </a:r>
            <a:r>
              <a:rPr lang="en-PH" sz="1200" i="1" dirty="0" err="1"/>
              <a:t>Int</a:t>
            </a:r>
            <a:r>
              <a:rPr lang="en-PH" sz="1200" i="1" dirty="0"/>
              <a:t> J </a:t>
            </a:r>
            <a:r>
              <a:rPr lang="en-PH" sz="1200" i="1" dirty="0" err="1" smtClean="0"/>
              <a:t>Gynaecol</a:t>
            </a:r>
            <a:r>
              <a:rPr lang="en-PH" sz="1200" i="1" dirty="0"/>
              <a:t> </a:t>
            </a:r>
            <a:r>
              <a:rPr lang="en-PH" sz="1200" i="1" dirty="0" err="1" smtClean="0"/>
              <a:t>Obstet</a:t>
            </a:r>
            <a:r>
              <a:rPr lang="en-PH" sz="1200" i="1" dirty="0" smtClean="0"/>
              <a:t> </a:t>
            </a:r>
            <a:r>
              <a:rPr lang="en-PH" sz="1200" dirty="0"/>
              <a:t>2003;80:247–53.</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9181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274638"/>
            <a:ext cx="6400800" cy="1143000"/>
          </a:xfrm>
        </p:spPr>
        <p:txBody>
          <a:bodyPr/>
          <a:lstStyle/>
          <a:p>
            <a:r>
              <a:rPr lang="en-PH" dirty="0" smtClean="0"/>
              <a:t>CASE FINDING</a:t>
            </a:r>
            <a:endParaRPr lang="en-PH" dirty="0"/>
          </a:p>
        </p:txBody>
      </p:sp>
      <p:sp>
        <p:nvSpPr>
          <p:cNvPr id="8" name="Content Placeholder 7"/>
          <p:cNvSpPr>
            <a:spLocks noGrp="1"/>
          </p:cNvSpPr>
          <p:nvPr>
            <p:ph idx="1"/>
          </p:nvPr>
        </p:nvSpPr>
        <p:spPr>
          <a:xfrm>
            <a:off x="2286000" y="1600200"/>
            <a:ext cx="6400800" cy="4525963"/>
          </a:xfrm>
        </p:spPr>
        <p:txBody>
          <a:bodyPr/>
          <a:lstStyle/>
          <a:p>
            <a:r>
              <a:rPr lang="en-PH" dirty="0" smtClean="0"/>
              <a:t>Case finding is the identification and diagnosis of TB cases among individuals with signs and symptoms presumptive of tuberculosis. </a:t>
            </a:r>
            <a:endParaRPr lang="en-PH"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377283"/>
            <a:ext cx="2209800" cy="16552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651" y="4377283"/>
            <a:ext cx="1833949" cy="1655217"/>
          </a:xfrm>
          <a:prstGeom prst="rect">
            <a:avLst/>
          </a:prstGeom>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6400800"/>
            <a:ext cx="62484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9191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274638"/>
            <a:ext cx="6400800" cy="1143000"/>
          </a:xfrm>
        </p:spPr>
        <p:txBody>
          <a:bodyPr>
            <a:normAutofit fontScale="90000"/>
          </a:bodyPr>
          <a:lstStyle/>
          <a:p>
            <a:r>
              <a:rPr lang="en-PH" dirty="0" smtClean="0"/>
              <a:t>DIRECT SPUTUM SMEAR MICROSCOPY (DSSM)</a:t>
            </a:r>
            <a:endParaRPr lang="en-PH" dirty="0"/>
          </a:p>
        </p:txBody>
      </p:sp>
      <p:sp>
        <p:nvSpPr>
          <p:cNvPr id="8" name="Content Placeholder 7"/>
          <p:cNvSpPr>
            <a:spLocks noGrp="1"/>
          </p:cNvSpPr>
          <p:nvPr>
            <p:ph idx="1"/>
          </p:nvPr>
        </p:nvSpPr>
        <p:spPr>
          <a:xfrm>
            <a:off x="2286000" y="1905000"/>
            <a:ext cx="4724400" cy="4144963"/>
          </a:xfrm>
        </p:spPr>
        <p:txBody>
          <a:bodyPr/>
          <a:lstStyle/>
          <a:p>
            <a:pPr marL="514350" indent="-514350">
              <a:buFont typeface="+mj-lt"/>
              <a:buAutoNum type="arabicPeriod"/>
            </a:pPr>
            <a:r>
              <a:rPr lang="en-PH" dirty="0" smtClean="0"/>
              <a:t>It provides a definitive diagnosis of active TB</a:t>
            </a:r>
          </a:p>
          <a:p>
            <a:pPr marL="514350" indent="-514350">
              <a:buFont typeface="+mj-lt"/>
              <a:buAutoNum type="arabicPeriod"/>
            </a:pPr>
            <a:r>
              <a:rPr lang="en-PH" dirty="0" smtClean="0"/>
              <a:t>the procedure is simple</a:t>
            </a:r>
          </a:p>
          <a:p>
            <a:pPr marL="514350" indent="-514350">
              <a:buFont typeface="+mj-lt"/>
              <a:buAutoNum type="arabicPeriod"/>
            </a:pPr>
            <a:r>
              <a:rPr lang="en-PH" dirty="0" smtClean="0"/>
              <a:t>it is economical; and,</a:t>
            </a:r>
          </a:p>
          <a:p>
            <a:pPr marL="514350" indent="-514350">
              <a:buFont typeface="+mj-lt"/>
              <a:buAutoNum type="arabicPeriod"/>
            </a:pPr>
            <a:r>
              <a:rPr lang="en-PH" dirty="0" smtClean="0"/>
              <a:t>a microscopy </a:t>
            </a:r>
            <a:r>
              <a:rPr lang="en-PH" dirty="0" err="1" smtClean="0"/>
              <a:t>center</a:t>
            </a:r>
            <a:r>
              <a:rPr lang="en-PH" dirty="0" smtClean="0"/>
              <a:t> could be put up even in remote areas.</a:t>
            </a:r>
            <a:endParaRPr lang="en-PH"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648" y="3810000"/>
            <a:ext cx="1778000" cy="1143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929" y="2514600"/>
            <a:ext cx="1784048" cy="1123950"/>
          </a:xfrm>
          <a:prstGeom prst="rect">
            <a:avLst/>
          </a:prstGeom>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4360" y="6359932"/>
            <a:ext cx="62484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2737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274638"/>
            <a:ext cx="6400800" cy="1143000"/>
          </a:xfrm>
        </p:spPr>
        <p:txBody>
          <a:bodyPr>
            <a:normAutofit/>
          </a:bodyPr>
          <a:lstStyle/>
          <a:p>
            <a:r>
              <a:rPr lang="en-PH" dirty="0" smtClean="0"/>
              <a:t>CHEST XRAY</a:t>
            </a:r>
            <a:endParaRPr lang="en-PH" dirty="0"/>
          </a:p>
        </p:txBody>
      </p:sp>
      <p:sp>
        <p:nvSpPr>
          <p:cNvPr id="8" name="Content Placeholder 7"/>
          <p:cNvSpPr>
            <a:spLocks noGrp="1"/>
          </p:cNvSpPr>
          <p:nvPr>
            <p:ph idx="1"/>
          </p:nvPr>
        </p:nvSpPr>
        <p:spPr>
          <a:xfrm>
            <a:off x="2286000" y="1905000"/>
            <a:ext cx="4724400" cy="4144963"/>
          </a:xfrm>
        </p:spPr>
        <p:txBody>
          <a:bodyPr>
            <a:normAutofit/>
          </a:bodyPr>
          <a:lstStyle/>
          <a:p>
            <a:pPr marL="0" indent="0" algn="ctr">
              <a:buNone/>
            </a:pPr>
            <a:r>
              <a:rPr lang="en-PH" sz="2800" dirty="0" smtClean="0"/>
              <a:t>Chest X-ray is used to complement bacteriologic testing in making a diagnosis. However, it has low specificity and does not differentiate drug-susceptible from drug-resistant disease</a:t>
            </a:r>
            <a:endParaRPr lang="en-PH"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2362200"/>
            <a:ext cx="1683327" cy="2057400"/>
          </a:xfrm>
          <a:prstGeom prst="rect">
            <a:avLst/>
          </a:prstGeom>
        </p:spPr>
      </p:pic>
      <p:sp>
        <p:nvSpPr>
          <p:cNvPr id="10" name="Rectangle 9"/>
          <p:cNvSpPr/>
          <p:nvPr/>
        </p:nvSpPr>
        <p:spPr>
          <a:xfrm>
            <a:off x="2291137" y="6167717"/>
            <a:ext cx="6248400" cy="276999"/>
          </a:xfrm>
          <a:prstGeom prst="rect">
            <a:avLst/>
          </a:prstGeom>
        </p:spPr>
        <p:txBody>
          <a:bodyPr wrap="square">
            <a:spAutoFit/>
          </a:bodyPr>
          <a:lstStyle/>
          <a:p>
            <a:pPr algn="r"/>
            <a:r>
              <a:rPr lang="en-PH" sz="1200" dirty="0"/>
              <a:t>2013 Manual of Procedures for the National TB Control Program. (2013</a:t>
            </a:r>
            <a:r>
              <a:rPr lang="en-PH" sz="1200" dirty="0" smtClean="0"/>
              <a:t>)</a:t>
            </a:r>
            <a:endParaRPr lang="en-PH" sz="1200" dirty="0">
              <a:effectLs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6266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324600" cy="1143000"/>
          </a:xfrm>
        </p:spPr>
        <p:txBody>
          <a:bodyPr>
            <a:normAutofit/>
          </a:bodyPr>
          <a:lstStyle/>
          <a:p>
            <a:r>
              <a:rPr lang="en-PH" dirty="0"/>
              <a:t>The aims </a:t>
            </a:r>
            <a:r>
              <a:rPr lang="en-PH" dirty="0" smtClean="0"/>
              <a:t>of treatment:</a:t>
            </a:r>
            <a:endParaRPr lang="en-PH" dirty="0"/>
          </a:p>
        </p:txBody>
      </p:sp>
      <p:sp>
        <p:nvSpPr>
          <p:cNvPr id="3" name="Content Placeholder 2"/>
          <p:cNvSpPr>
            <a:spLocks noGrp="1"/>
          </p:cNvSpPr>
          <p:nvPr>
            <p:ph idx="1"/>
          </p:nvPr>
        </p:nvSpPr>
        <p:spPr>
          <a:xfrm>
            <a:off x="2286000" y="1600200"/>
            <a:ext cx="6629400" cy="4525963"/>
          </a:xfrm>
        </p:spPr>
        <p:txBody>
          <a:bodyPr>
            <a:normAutofit/>
          </a:bodyPr>
          <a:lstStyle/>
          <a:p>
            <a:r>
              <a:rPr lang="en-PH" dirty="0" smtClean="0"/>
              <a:t>achieve </a:t>
            </a:r>
            <a:r>
              <a:rPr lang="en-PH" dirty="0"/>
              <a:t>cure without relapse</a:t>
            </a:r>
          </a:p>
          <a:p>
            <a:r>
              <a:rPr lang="en-PH" dirty="0" smtClean="0"/>
              <a:t>prevent </a:t>
            </a:r>
            <a:r>
              <a:rPr lang="en-PH" dirty="0"/>
              <a:t>progression of the disease or </a:t>
            </a:r>
            <a:r>
              <a:rPr lang="en-PH" dirty="0" smtClean="0"/>
              <a:t>occurrence of </a:t>
            </a:r>
            <a:r>
              <a:rPr lang="en-PH" dirty="0"/>
              <a:t>complications</a:t>
            </a:r>
          </a:p>
          <a:p>
            <a:r>
              <a:rPr lang="en-PH" dirty="0" smtClean="0"/>
              <a:t>stop </a:t>
            </a:r>
            <a:r>
              <a:rPr lang="en-PH" dirty="0"/>
              <a:t>transmission to other </a:t>
            </a:r>
            <a:r>
              <a:rPr lang="en-PH" dirty="0" smtClean="0"/>
              <a:t>individuals, healthcare </a:t>
            </a:r>
            <a:r>
              <a:rPr lang="en-PH" dirty="0"/>
              <a:t>professionals or </a:t>
            </a:r>
            <a:r>
              <a:rPr lang="en-PH" dirty="0" err="1" smtClean="0"/>
              <a:t>newborns</a:t>
            </a:r>
            <a:endParaRPr lang="en-PH" dirty="0" smtClean="0"/>
          </a:p>
          <a:p>
            <a:r>
              <a:rPr lang="en-PH" dirty="0" smtClean="0"/>
              <a:t>prevent </a:t>
            </a:r>
            <a:r>
              <a:rPr lang="en-PH" dirty="0"/>
              <a:t>emergence of drug </a:t>
            </a:r>
            <a:r>
              <a:rPr lang="en-PH" dirty="0" smtClean="0"/>
              <a:t>resistance</a:t>
            </a:r>
            <a:endParaRPr lang="en-PH" dirty="0"/>
          </a:p>
        </p:txBody>
      </p:sp>
      <p:sp>
        <p:nvSpPr>
          <p:cNvPr id="4" name="Rectangle 3"/>
          <p:cNvSpPr/>
          <p:nvPr/>
        </p:nvSpPr>
        <p:spPr>
          <a:xfrm>
            <a:off x="2743200" y="6174432"/>
            <a:ext cx="6096000" cy="461665"/>
          </a:xfrm>
          <a:prstGeom prst="rect">
            <a:avLst/>
          </a:prstGeom>
        </p:spPr>
        <p:txBody>
          <a:bodyPr wrap="square">
            <a:spAutoFit/>
          </a:bodyPr>
          <a:lstStyle/>
          <a:p>
            <a:pPr algn="r"/>
            <a:r>
              <a:rPr lang="en-PH" sz="1200" dirty="0" err="1"/>
              <a:t>Amita</a:t>
            </a:r>
            <a:r>
              <a:rPr lang="en-PH" sz="1200" dirty="0"/>
              <a:t>, A., </a:t>
            </a:r>
            <a:r>
              <a:rPr lang="en-PH" sz="1200" dirty="0" err="1"/>
              <a:t>Ketan</a:t>
            </a:r>
            <a:r>
              <a:rPr lang="en-PH" sz="1200" dirty="0"/>
              <a:t>, M., &amp; John, G. (2010). Review Diagnosis and management of tuberculosis in pregnancy Learning objectives </a:t>
            </a:r>
            <a:r>
              <a:rPr lang="en-PH" sz="1200" dirty="0" smtClean="0"/>
              <a:t>: Ethical </a:t>
            </a:r>
            <a:r>
              <a:rPr lang="en-PH" sz="1200" dirty="0"/>
              <a:t>issues :, 163–171.</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4701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lstStyle/>
          <a:p>
            <a:r>
              <a:rPr lang="en-PH" dirty="0" smtClean="0"/>
              <a:t>DOTS</a:t>
            </a:r>
            <a:endParaRPr lang="en-PH" dirty="0"/>
          </a:p>
        </p:txBody>
      </p:sp>
      <p:sp>
        <p:nvSpPr>
          <p:cNvPr id="3" name="Content Placeholder 2"/>
          <p:cNvSpPr>
            <a:spLocks noGrp="1"/>
          </p:cNvSpPr>
          <p:nvPr>
            <p:ph idx="1"/>
          </p:nvPr>
        </p:nvSpPr>
        <p:spPr>
          <a:xfrm>
            <a:off x="2514600" y="1600200"/>
            <a:ext cx="6172200" cy="4525963"/>
          </a:xfrm>
        </p:spPr>
        <p:txBody>
          <a:bodyPr>
            <a:normAutofit/>
          </a:bodyPr>
          <a:lstStyle/>
          <a:p>
            <a:r>
              <a:rPr lang="en-PH" dirty="0"/>
              <a:t>All </a:t>
            </a:r>
            <a:r>
              <a:rPr lang="en-PH" dirty="0" smtClean="0"/>
              <a:t>treatment </a:t>
            </a:r>
            <a:r>
              <a:rPr lang="en-PH" dirty="0"/>
              <a:t>regimens should be administered under </a:t>
            </a:r>
            <a:r>
              <a:rPr lang="en-PH" dirty="0" smtClean="0"/>
              <a:t>directly observed </a:t>
            </a:r>
            <a:r>
              <a:rPr lang="en-PH" dirty="0"/>
              <a:t>therapy (DOT) for the total duration of </a:t>
            </a:r>
            <a:r>
              <a:rPr lang="en-PH" dirty="0" smtClean="0"/>
              <a:t>the treatment, within </a:t>
            </a:r>
            <a:r>
              <a:rPr lang="en-PH" dirty="0"/>
              <a:t>the context of a DOTS program</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416842"/>
            <a:ext cx="58642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6592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lstStyle/>
          <a:p>
            <a:r>
              <a:rPr lang="en-PH" dirty="0" smtClean="0"/>
              <a:t>TB/HIV Co-Infection </a:t>
            </a:r>
            <a:endParaRPr lang="en-PH" dirty="0"/>
          </a:p>
        </p:txBody>
      </p:sp>
      <p:sp>
        <p:nvSpPr>
          <p:cNvPr id="3" name="Content Placeholder 2"/>
          <p:cNvSpPr>
            <a:spLocks noGrp="1"/>
          </p:cNvSpPr>
          <p:nvPr>
            <p:ph idx="1"/>
          </p:nvPr>
        </p:nvSpPr>
        <p:spPr>
          <a:xfrm>
            <a:off x="2514600" y="1600200"/>
            <a:ext cx="6172200" cy="4525963"/>
          </a:xfrm>
        </p:spPr>
        <p:txBody>
          <a:bodyPr>
            <a:normAutofit/>
          </a:bodyPr>
          <a:lstStyle/>
          <a:p>
            <a:r>
              <a:rPr lang="en-PH" dirty="0" smtClean="0"/>
              <a:t>HIV-infected pregnant women </a:t>
            </a:r>
            <a:r>
              <a:rPr lang="en-PH" dirty="0"/>
              <a:t>who are suspected of having </a:t>
            </a:r>
            <a:r>
              <a:rPr lang="en-PH" dirty="0" smtClean="0"/>
              <a:t>TB disease </a:t>
            </a:r>
            <a:r>
              <a:rPr lang="en-PH" dirty="0"/>
              <a:t>should be treated without delay. </a:t>
            </a:r>
            <a:endParaRPr lang="en-PH" dirty="0" smtClean="0"/>
          </a:p>
          <a:p>
            <a:r>
              <a:rPr lang="en-PH" dirty="0" smtClean="0"/>
              <a:t>TB treatment </a:t>
            </a:r>
            <a:r>
              <a:rPr lang="en-PH" dirty="0"/>
              <a:t>regimens for HIV-infected </a:t>
            </a:r>
            <a:r>
              <a:rPr lang="en-PH" dirty="0" smtClean="0"/>
              <a:t>pregnant women </a:t>
            </a:r>
            <a:r>
              <a:rPr lang="en-PH" dirty="0"/>
              <a:t>should include a </a:t>
            </a:r>
            <a:r>
              <a:rPr lang="en-PH" dirty="0" err="1"/>
              <a:t>rifamycin</a:t>
            </a:r>
            <a:r>
              <a:rPr lang="en-PH" dirty="0"/>
              <a:t>. </a:t>
            </a:r>
            <a:endParaRPr lang="en-PH"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416842"/>
            <a:ext cx="58642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590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48200"/>
            <a:ext cx="6648146" cy="1280890"/>
          </a:xfrm>
        </p:spPr>
        <p:txBody>
          <a:bodyPr>
            <a:normAutofit/>
          </a:bodyPr>
          <a:lstStyle/>
          <a:p>
            <a:pPr algn="ctr"/>
            <a:r>
              <a:rPr lang="en-PH" sz="3200" dirty="0" smtClean="0"/>
              <a:t>Region 10 is #8 in terms of regional distribution of reported HIV cases</a:t>
            </a:r>
            <a:endParaRPr lang="en-PH" sz="3200" dirty="0"/>
          </a:p>
        </p:txBody>
      </p:sp>
      <p:pic>
        <p:nvPicPr>
          <p:cNvPr id="4" name="Content Placeholder 3"/>
          <p:cNvPicPr>
            <a:picLocks noGrp="1" noChangeAspect="1"/>
          </p:cNvPicPr>
          <p:nvPr>
            <p:ph idx="1"/>
          </p:nvPr>
        </p:nvPicPr>
        <p:blipFill>
          <a:blip r:embed="rId2"/>
          <a:stretch>
            <a:fillRect/>
          </a:stretch>
        </p:blipFill>
        <p:spPr>
          <a:xfrm>
            <a:off x="3276600" y="1524000"/>
            <a:ext cx="4979495" cy="4577639"/>
          </a:xfrm>
          <a:prstGeom prst="rect">
            <a:avLst/>
          </a:prstGeom>
        </p:spPr>
      </p:pic>
      <p:pic>
        <p:nvPicPr>
          <p:cNvPr id="3" name="Picture 2"/>
          <p:cNvPicPr>
            <a:picLocks noChangeAspect="1"/>
          </p:cNvPicPr>
          <p:nvPr/>
        </p:nvPicPr>
        <p:blipFill>
          <a:blip r:embed="rId3"/>
          <a:stretch>
            <a:fillRect/>
          </a:stretch>
        </p:blipFill>
        <p:spPr>
          <a:xfrm>
            <a:off x="3376684" y="6358085"/>
            <a:ext cx="5767316" cy="499915"/>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3473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lstStyle/>
          <a:p>
            <a:r>
              <a:rPr lang="en-PH" dirty="0" smtClean="0"/>
              <a:t>TB DOTS REGIMEN</a:t>
            </a:r>
            <a:endParaRPr lang="en-PH" dirty="0"/>
          </a:p>
        </p:txBody>
      </p:sp>
      <p:sp>
        <p:nvSpPr>
          <p:cNvPr id="3" name="Content Placeholder 2"/>
          <p:cNvSpPr>
            <a:spLocks noGrp="1"/>
          </p:cNvSpPr>
          <p:nvPr>
            <p:ph idx="1"/>
          </p:nvPr>
        </p:nvSpPr>
        <p:spPr>
          <a:xfrm>
            <a:off x="2286000" y="1600200"/>
            <a:ext cx="6400800" cy="4525963"/>
          </a:xfrm>
        </p:spPr>
        <p:txBody>
          <a:bodyPr>
            <a:normAutofit lnSpcReduction="10000"/>
          </a:bodyPr>
          <a:lstStyle/>
          <a:p>
            <a:r>
              <a:rPr lang="en-PH" dirty="0" smtClean="0"/>
              <a:t>2 months intensive phase – HRZE</a:t>
            </a:r>
          </a:p>
          <a:p>
            <a:pPr lvl="1"/>
            <a:r>
              <a:rPr lang="en-PH" dirty="0" smtClean="0"/>
              <a:t>Isoniazid (INH)</a:t>
            </a:r>
          </a:p>
          <a:p>
            <a:pPr lvl="1"/>
            <a:r>
              <a:rPr lang="en-PH" dirty="0" smtClean="0"/>
              <a:t>Rifampicin (RIF)</a:t>
            </a:r>
          </a:p>
          <a:p>
            <a:pPr lvl="1"/>
            <a:r>
              <a:rPr lang="en-PH" dirty="0" smtClean="0"/>
              <a:t>Pyrazinamide (PZA)</a:t>
            </a:r>
          </a:p>
          <a:p>
            <a:pPr lvl="1"/>
            <a:r>
              <a:rPr lang="en-PH" dirty="0" err="1" smtClean="0"/>
              <a:t>Ethambutol</a:t>
            </a:r>
            <a:r>
              <a:rPr lang="en-PH" dirty="0" smtClean="0"/>
              <a:t> (EMB)</a:t>
            </a:r>
          </a:p>
          <a:p>
            <a:endParaRPr lang="en-PH" dirty="0" smtClean="0"/>
          </a:p>
          <a:p>
            <a:r>
              <a:rPr lang="en-PH" dirty="0" smtClean="0"/>
              <a:t>4 months maintenance phase – RH</a:t>
            </a:r>
          </a:p>
          <a:p>
            <a:pPr lvl="1"/>
            <a:r>
              <a:rPr lang="en-PH" dirty="0" smtClean="0"/>
              <a:t>Isoniazid (INH)</a:t>
            </a:r>
          </a:p>
          <a:p>
            <a:pPr lvl="1"/>
            <a:r>
              <a:rPr lang="en-PH" dirty="0" smtClean="0"/>
              <a:t>Rifampicin (RIF)</a:t>
            </a:r>
          </a:p>
          <a:p>
            <a:endParaRPr lang="en-PH"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416842"/>
            <a:ext cx="58642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025" y="2438400"/>
            <a:ext cx="2435225" cy="1559931"/>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4564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245" y="533400"/>
            <a:ext cx="6172200" cy="1143000"/>
          </a:xfrm>
        </p:spPr>
        <p:txBody>
          <a:bodyPr>
            <a:normAutofit fontScale="90000"/>
          </a:bodyPr>
          <a:lstStyle/>
          <a:p>
            <a:r>
              <a:rPr lang="en-PH" dirty="0" smtClean="0"/>
              <a:t>PZA in TB treatment among pregnant women</a:t>
            </a:r>
            <a:endParaRPr lang="en-PH" dirty="0"/>
          </a:p>
        </p:txBody>
      </p:sp>
      <p:sp>
        <p:nvSpPr>
          <p:cNvPr id="3" name="Content Placeholder 2"/>
          <p:cNvSpPr>
            <a:spLocks noGrp="1"/>
          </p:cNvSpPr>
          <p:nvPr>
            <p:ph idx="1"/>
          </p:nvPr>
        </p:nvSpPr>
        <p:spPr>
          <a:xfrm>
            <a:off x="2514600" y="2362200"/>
            <a:ext cx="6172200" cy="3763963"/>
          </a:xfrm>
        </p:spPr>
        <p:txBody>
          <a:bodyPr>
            <a:normAutofit/>
          </a:bodyPr>
          <a:lstStyle/>
          <a:p>
            <a:r>
              <a:rPr lang="en-PH" dirty="0" smtClean="0"/>
              <a:t>The </a:t>
            </a:r>
            <a:r>
              <a:rPr lang="en-PH" dirty="0"/>
              <a:t>benefits of a TB treatment regimen </a:t>
            </a:r>
            <a:r>
              <a:rPr lang="en-PH" dirty="0" smtClean="0"/>
              <a:t>that includes </a:t>
            </a:r>
            <a:r>
              <a:rPr lang="en-PH" dirty="0"/>
              <a:t>PZA for HIV-infected pregnant </a:t>
            </a:r>
            <a:r>
              <a:rPr lang="en-PH" dirty="0" smtClean="0"/>
              <a:t>women may </a:t>
            </a:r>
            <a:r>
              <a:rPr lang="en-PH" dirty="0"/>
              <a:t>outweigh the undetermined </a:t>
            </a:r>
            <a:r>
              <a:rPr lang="en-PH" dirty="0" smtClean="0"/>
              <a:t>potential risks </a:t>
            </a:r>
            <a:r>
              <a:rPr lang="en-PH" dirty="0"/>
              <a:t>to the </a:t>
            </a:r>
            <a:r>
              <a:rPr lang="en-PH" dirty="0" err="1"/>
              <a:t>fetus</a:t>
            </a:r>
            <a:r>
              <a:rPr lang="en-PH" dirty="0"/>
              <a: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416842"/>
            <a:ext cx="58642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8099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noAutofit/>
          </a:bodyPr>
          <a:lstStyle/>
          <a:p>
            <a:r>
              <a:rPr lang="en-PH" sz="2800" dirty="0" smtClean="0"/>
              <a:t>Recommended Dosages for Daily Administration (mg/kg body weight)</a:t>
            </a:r>
            <a:endParaRPr lang="en-PH"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2799613"/>
              </p:ext>
            </p:extLst>
          </p:nvPr>
        </p:nvGraphicFramePr>
        <p:xfrm>
          <a:off x="2398712" y="1600200"/>
          <a:ext cx="6172200" cy="2651760"/>
        </p:xfrm>
        <a:graphic>
          <a:graphicData uri="http://schemas.openxmlformats.org/drawingml/2006/table">
            <a:tbl>
              <a:tblPr firstRow="1" bandRow="1">
                <a:tableStyleId>{5C22544A-7EE6-4342-B048-85BDC9FD1C3A}</a:tableStyleId>
              </a:tblPr>
              <a:tblGrid>
                <a:gridCol w="2057400"/>
                <a:gridCol w="2057400"/>
                <a:gridCol w="2057400"/>
              </a:tblGrid>
              <a:tr h="370840">
                <a:tc>
                  <a:txBody>
                    <a:bodyPr/>
                    <a:lstStyle/>
                    <a:p>
                      <a:pPr algn="ctr"/>
                      <a:r>
                        <a:rPr lang="en-PH" sz="2400" dirty="0" smtClean="0"/>
                        <a:t>Drugs</a:t>
                      </a:r>
                      <a:endParaRPr lang="en-PH" sz="2400" dirty="0"/>
                    </a:p>
                  </a:txBody>
                  <a:tcPr/>
                </a:tc>
                <a:tc>
                  <a:txBody>
                    <a:bodyPr/>
                    <a:lstStyle/>
                    <a:p>
                      <a:pPr algn="ctr"/>
                      <a:r>
                        <a:rPr lang="en-PH" sz="2400" dirty="0" smtClean="0"/>
                        <a:t>Daily</a:t>
                      </a:r>
                      <a:r>
                        <a:rPr lang="en-PH" sz="2400" baseline="0" dirty="0" smtClean="0"/>
                        <a:t> (range)</a:t>
                      </a:r>
                      <a:endParaRPr lang="en-PH" sz="2400" dirty="0"/>
                    </a:p>
                  </a:txBody>
                  <a:tcPr/>
                </a:tc>
                <a:tc>
                  <a:txBody>
                    <a:bodyPr/>
                    <a:lstStyle/>
                    <a:p>
                      <a:pPr algn="ctr"/>
                      <a:r>
                        <a:rPr lang="en-PH" sz="2400" dirty="0" smtClean="0"/>
                        <a:t>Thrice weekly (range)</a:t>
                      </a:r>
                      <a:endParaRPr lang="en-PH" sz="2400" dirty="0"/>
                    </a:p>
                  </a:txBody>
                  <a:tcPr/>
                </a:tc>
              </a:tr>
              <a:tr h="370840">
                <a:tc>
                  <a:txBody>
                    <a:bodyPr/>
                    <a:lstStyle/>
                    <a:p>
                      <a:pPr algn="ctr"/>
                      <a:r>
                        <a:rPr lang="en-PH" sz="2400" dirty="0" smtClean="0"/>
                        <a:t>Isoniazid</a:t>
                      </a:r>
                      <a:endParaRPr lang="en-PH" sz="2400" dirty="0"/>
                    </a:p>
                  </a:txBody>
                  <a:tcPr/>
                </a:tc>
                <a:tc>
                  <a:txBody>
                    <a:bodyPr/>
                    <a:lstStyle/>
                    <a:p>
                      <a:pPr algn="ctr"/>
                      <a:r>
                        <a:rPr lang="en-PH" sz="2400" dirty="0" smtClean="0"/>
                        <a:t>10</a:t>
                      </a:r>
                      <a:endParaRPr lang="en-PH" sz="2400" dirty="0"/>
                    </a:p>
                  </a:txBody>
                  <a:tcPr/>
                </a:tc>
                <a:tc>
                  <a:txBody>
                    <a:bodyPr/>
                    <a:lstStyle/>
                    <a:p>
                      <a:pPr algn="ctr"/>
                      <a:endParaRPr lang="en-PH" sz="2400" dirty="0"/>
                    </a:p>
                  </a:txBody>
                  <a:tcPr/>
                </a:tc>
              </a:tr>
              <a:tr h="370840">
                <a:tc>
                  <a:txBody>
                    <a:bodyPr/>
                    <a:lstStyle/>
                    <a:p>
                      <a:pPr algn="ctr"/>
                      <a:r>
                        <a:rPr lang="en-PH" sz="2400" dirty="0" smtClean="0"/>
                        <a:t>Rifampicin</a:t>
                      </a:r>
                      <a:endParaRPr lang="en-PH" sz="2400" dirty="0"/>
                    </a:p>
                  </a:txBody>
                  <a:tcPr/>
                </a:tc>
                <a:tc>
                  <a:txBody>
                    <a:bodyPr/>
                    <a:lstStyle/>
                    <a:p>
                      <a:pPr algn="ctr"/>
                      <a:r>
                        <a:rPr lang="en-PH" sz="2400" dirty="0" smtClean="0"/>
                        <a:t>10 (8-12)</a:t>
                      </a:r>
                      <a:endParaRPr lang="en-PH" sz="2400" dirty="0"/>
                    </a:p>
                  </a:txBody>
                  <a:tcPr/>
                </a:tc>
                <a:tc>
                  <a:txBody>
                    <a:bodyPr/>
                    <a:lstStyle/>
                    <a:p>
                      <a:pPr algn="ctr"/>
                      <a:r>
                        <a:rPr lang="en-PH" sz="2400" dirty="0" smtClean="0"/>
                        <a:t>10 (8-12)</a:t>
                      </a:r>
                      <a:endParaRPr lang="en-PH" sz="2400" dirty="0"/>
                    </a:p>
                  </a:txBody>
                  <a:tcPr/>
                </a:tc>
              </a:tr>
              <a:tr h="370840">
                <a:tc>
                  <a:txBody>
                    <a:bodyPr/>
                    <a:lstStyle/>
                    <a:p>
                      <a:pPr algn="ctr"/>
                      <a:r>
                        <a:rPr lang="en-PH" sz="2400" dirty="0" smtClean="0"/>
                        <a:t>Pyrazinamide</a:t>
                      </a:r>
                      <a:endParaRPr lang="en-PH" sz="2400" dirty="0"/>
                    </a:p>
                  </a:txBody>
                  <a:tcPr/>
                </a:tc>
                <a:tc>
                  <a:txBody>
                    <a:bodyPr/>
                    <a:lstStyle/>
                    <a:p>
                      <a:pPr algn="ctr"/>
                      <a:r>
                        <a:rPr lang="en-PH" sz="2400" dirty="0" smtClean="0"/>
                        <a:t>25 (20-30)</a:t>
                      </a:r>
                      <a:endParaRPr lang="en-PH" sz="2400" dirty="0"/>
                    </a:p>
                  </a:txBody>
                  <a:tcPr/>
                </a:tc>
                <a:tc>
                  <a:txBody>
                    <a:bodyPr/>
                    <a:lstStyle/>
                    <a:p>
                      <a:pPr algn="ctr"/>
                      <a:r>
                        <a:rPr lang="en-PH" sz="2400" dirty="0" smtClean="0"/>
                        <a:t>35 (30-40)</a:t>
                      </a:r>
                      <a:endParaRPr lang="en-PH" sz="2400" dirty="0"/>
                    </a:p>
                  </a:txBody>
                  <a:tcPr/>
                </a:tc>
              </a:tr>
              <a:tr h="370840">
                <a:tc>
                  <a:txBody>
                    <a:bodyPr/>
                    <a:lstStyle/>
                    <a:p>
                      <a:pPr algn="ctr"/>
                      <a:r>
                        <a:rPr lang="en-PH" sz="2400" dirty="0" err="1" smtClean="0"/>
                        <a:t>Ethambutol</a:t>
                      </a:r>
                      <a:endParaRPr lang="en-PH" sz="2400" dirty="0"/>
                    </a:p>
                  </a:txBody>
                  <a:tcPr/>
                </a:tc>
                <a:tc>
                  <a:txBody>
                    <a:bodyPr/>
                    <a:lstStyle/>
                    <a:p>
                      <a:pPr algn="ctr"/>
                      <a:r>
                        <a:rPr lang="en-PH" sz="2400" dirty="0" smtClean="0"/>
                        <a:t>15 (15-20)</a:t>
                      </a:r>
                      <a:endParaRPr lang="en-PH" sz="2400" dirty="0"/>
                    </a:p>
                  </a:txBody>
                  <a:tcPr/>
                </a:tc>
                <a:tc>
                  <a:txBody>
                    <a:bodyPr/>
                    <a:lstStyle/>
                    <a:p>
                      <a:pPr algn="ctr"/>
                      <a:r>
                        <a:rPr lang="en-PH" sz="2400" dirty="0" smtClean="0"/>
                        <a:t>30 (25-35)</a:t>
                      </a:r>
                      <a:endParaRPr lang="en-PH" sz="2400" dirty="0"/>
                    </a:p>
                  </a:txBody>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4717550"/>
            <a:ext cx="1644650" cy="12319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399" y="4717550"/>
            <a:ext cx="3401795" cy="1238749"/>
          </a:xfrm>
          <a:prstGeom prst="rect">
            <a:avLst/>
          </a:prstGeom>
        </p:spPr>
      </p:pic>
      <p:sp>
        <p:nvSpPr>
          <p:cNvPr id="10" name="Rectangle 9"/>
          <p:cNvSpPr/>
          <p:nvPr/>
        </p:nvSpPr>
        <p:spPr>
          <a:xfrm>
            <a:off x="2291137" y="6167717"/>
            <a:ext cx="6248400" cy="276999"/>
          </a:xfrm>
          <a:prstGeom prst="rect">
            <a:avLst/>
          </a:prstGeom>
        </p:spPr>
        <p:txBody>
          <a:bodyPr wrap="square">
            <a:spAutoFit/>
          </a:bodyPr>
          <a:lstStyle/>
          <a:p>
            <a:pPr algn="r"/>
            <a:r>
              <a:rPr lang="en-PH" sz="1200" dirty="0"/>
              <a:t>2013 Manual of Procedures for the National TB Control Program. (2013</a:t>
            </a:r>
            <a:r>
              <a:rPr lang="en-PH" sz="1200" dirty="0" smtClean="0"/>
              <a:t>)</a:t>
            </a:r>
            <a:endParaRPr lang="en-PH" sz="1200" dirty="0">
              <a:effectLst/>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093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235" y="533400"/>
            <a:ext cx="6324600" cy="1401762"/>
          </a:xfrm>
        </p:spPr>
        <p:txBody>
          <a:bodyPr>
            <a:normAutofit fontScale="90000"/>
          </a:bodyPr>
          <a:lstStyle/>
          <a:p>
            <a:r>
              <a:rPr lang="en-PH" sz="6000" dirty="0" smtClean="0"/>
              <a:t>2HRZE/4HR</a:t>
            </a:r>
            <a:r>
              <a:rPr lang="en-PH" dirty="0" smtClean="0"/>
              <a:t/>
            </a:r>
            <a:br>
              <a:rPr lang="en-PH" dirty="0" smtClean="0"/>
            </a:br>
            <a:r>
              <a:rPr lang="en-PH" dirty="0" smtClean="0"/>
              <a:t>Fixed Dose Combinations</a:t>
            </a:r>
            <a:endParaRPr lang="en-PH"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32" t="45654" r="12539" b="20510"/>
          <a:stretch/>
        </p:blipFill>
        <p:spPr bwMode="auto">
          <a:xfrm>
            <a:off x="2088170" y="2667000"/>
            <a:ext cx="681533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91137" y="6167717"/>
            <a:ext cx="6248400" cy="276999"/>
          </a:xfrm>
          <a:prstGeom prst="rect">
            <a:avLst/>
          </a:prstGeom>
        </p:spPr>
        <p:txBody>
          <a:bodyPr wrap="square">
            <a:spAutoFit/>
          </a:bodyPr>
          <a:lstStyle/>
          <a:p>
            <a:pPr algn="r"/>
            <a:r>
              <a:rPr lang="en-PH" sz="1200" dirty="0"/>
              <a:t>2013 Manual of Procedures for the National TB Control Program. (2013</a:t>
            </a:r>
            <a:r>
              <a:rPr lang="en-PH" sz="1200" dirty="0" smtClean="0"/>
              <a:t>)</a:t>
            </a:r>
            <a:endParaRPr lang="en-PH" sz="1200" dirty="0">
              <a:effectLs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7956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a:lstStyle/>
          <a:p>
            <a:r>
              <a:rPr lang="en-PH" dirty="0" smtClean="0"/>
              <a:t>Contraindications</a:t>
            </a:r>
            <a:endParaRPr lang="en-PH" dirty="0"/>
          </a:p>
        </p:txBody>
      </p:sp>
      <p:sp>
        <p:nvSpPr>
          <p:cNvPr id="3" name="Content Placeholder 2"/>
          <p:cNvSpPr>
            <a:spLocks noGrp="1"/>
          </p:cNvSpPr>
          <p:nvPr>
            <p:ph idx="1"/>
          </p:nvPr>
        </p:nvSpPr>
        <p:spPr>
          <a:xfrm>
            <a:off x="2514600" y="1600200"/>
            <a:ext cx="6172200" cy="4525963"/>
          </a:xfrm>
        </p:spPr>
        <p:txBody>
          <a:bodyPr>
            <a:normAutofit/>
          </a:bodyPr>
          <a:lstStyle/>
          <a:p>
            <a:r>
              <a:rPr lang="en-PH" dirty="0"/>
              <a:t>The following </a:t>
            </a:r>
            <a:r>
              <a:rPr lang="en-PH" dirty="0" smtClean="0"/>
              <a:t>anti-tuberculosis </a:t>
            </a:r>
            <a:r>
              <a:rPr lang="en-PH" dirty="0"/>
              <a:t>drugs </a:t>
            </a:r>
            <a:r>
              <a:rPr lang="en-PH" dirty="0" smtClean="0"/>
              <a:t>are contraindicated </a:t>
            </a:r>
            <a:r>
              <a:rPr lang="en-PH" dirty="0"/>
              <a:t>in pregnant women:</a:t>
            </a:r>
          </a:p>
          <a:p>
            <a:pPr lvl="1"/>
            <a:r>
              <a:rPr lang="en-PH" dirty="0" smtClean="0"/>
              <a:t>Streptomycin</a:t>
            </a:r>
          </a:p>
          <a:p>
            <a:pPr lvl="1"/>
            <a:r>
              <a:rPr lang="en-PH" dirty="0" smtClean="0"/>
              <a:t>Kanamycin</a:t>
            </a:r>
          </a:p>
          <a:p>
            <a:pPr lvl="1"/>
            <a:r>
              <a:rPr lang="en-PH" dirty="0" err="1" smtClean="0"/>
              <a:t>Amikacin</a:t>
            </a:r>
            <a:endParaRPr lang="en-PH" dirty="0"/>
          </a:p>
          <a:p>
            <a:pPr lvl="1"/>
            <a:r>
              <a:rPr lang="en-PH" dirty="0" err="1" smtClean="0"/>
              <a:t>Capreomycin</a:t>
            </a:r>
            <a:endParaRPr lang="en-PH" dirty="0"/>
          </a:p>
          <a:p>
            <a:pPr lvl="1"/>
            <a:r>
              <a:rPr lang="en-PH" dirty="0" err="1" smtClean="0"/>
              <a:t>Fluoroquinolones</a:t>
            </a:r>
            <a:endParaRPr lang="en-PH" dirty="0"/>
          </a:p>
        </p:txBody>
      </p:sp>
      <p:sp>
        <p:nvSpPr>
          <p:cNvPr id="4" name="Rectangle 3"/>
          <p:cNvSpPr/>
          <p:nvPr/>
        </p:nvSpPr>
        <p:spPr>
          <a:xfrm>
            <a:off x="2514600" y="6019800"/>
            <a:ext cx="5867400" cy="276999"/>
          </a:xfrm>
          <a:prstGeom prst="rect">
            <a:avLst/>
          </a:prstGeom>
        </p:spPr>
        <p:txBody>
          <a:bodyPr wrap="square">
            <a:spAutoFit/>
          </a:bodyPr>
          <a:lstStyle/>
          <a:p>
            <a:pPr algn="r"/>
            <a:r>
              <a:rPr lang="en-PH" sz="1200" dirty="0"/>
              <a:t>http://www.cdc.gov/tb/publications/factsheets/specpop/pregnancy.pdf</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429000"/>
            <a:ext cx="2209800" cy="1994438"/>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4895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Considerations</a:t>
            </a:r>
            <a:endParaRPr lang="en-PH" dirty="0"/>
          </a:p>
        </p:txBody>
      </p:sp>
      <p:sp>
        <p:nvSpPr>
          <p:cNvPr id="3" name="Content Placeholder 2"/>
          <p:cNvSpPr>
            <a:spLocks noGrp="1"/>
          </p:cNvSpPr>
          <p:nvPr>
            <p:ph idx="1"/>
          </p:nvPr>
        </p:nvSpPr>
        <p:spPr>
          <a:xfrm>
            <a:off x="2514600" y="1600200"/>
            <a:ext cx="4267200" cy="4525963"/>
          </a:xfrm>
        </p:spPr>
        <p:txBody>
          <a:bodyPr>
            <a:normAutofit fontScale="92500"/>
          </a:bodyPr>
          <a:lstStyle/>
          <a:p>
            <a:r>
              <a:rPr lang="en-PH" dirty="0" smtClean="0"/>
              <a:t>Women </a:t>
            </a:r>
            <a:r>
              <a:rPr lang="en-PH" dirty="0"/>
              <a:t>who are being treated for </a:t>
            </a:r>
            <a:r>
              <a:rPr lang="en-PH" dirty="0" smtClean="0"/>
              <a:t>drug-resistant TB </a:t>
            </a:r>
            <a:r>
              <a:rPr lang="en-PH" dirty="0"/>
              <a:t>should receive </a:t>
            </a:r>
            <a:r>
              <a:rPr lang="en-PH" dirty="0" err="1"/>
              <a:t>counseling</a:t>
            </a:r>
            <a:r>
              <a:rPr lang="en-PH" dirty="0"/>
              <a:t> concerning the </a:t>
            </a:r>
            <a:r>
              <a:rPr lang="en-PH" dirty="0" smtClean="0"/>
              <a:t>risk to </a:t>
            </a:r>
            <a:r>
              <a:rPr lang="en-PH" dirty="0"/>
              <a:t>the </a:t>
            </a:r>
            <a:r>
              <a:rPr lang="en-PH" dirty="0" err="1"/>
              <a:t>fetus</a:t>
            </a:r>
            <a:r>
              <a:rPr lang="en-PH" dirty="0"/>
              <a:t> because of the known </a:t>
            </a:r>
            <a:r>
              <a:rPr lang="en-PH" dirty="0" smtClean="0"/>
              <a:t>and unknown risks </a:t>
            </a:r>
            <a:r>
              <a:rPr lang="en-PH" dirty="0"/>
              <a:t>of second-line </a:t>
            </a:r>
            <a:r>
              <a:rPr lang="en-PH" dirty="0" err="1"/>
              <a:t>antituberculosis</a:t>
            </a:r>
            <a:r>
              <a:rPr lang="en-PH" dirty="0"/>
              <a:t> drugs.</a:t>
            </a:r>
          </a:p>
        </p:txBody>
      </p:sp>
      <p:sp>
        <p:nvSpPr>
          <p:cNvPr id="4" name="Rectangle 3"/>
          <p:cNvSpPr/>
          <p:nvPr/>
        </p:nvSpPr>
        <p:spPr>
          <a:xfrm>
            <a:off x="2550560" y="6400800"/>
            <a:ext cx="5867400" cy="276999"/>
          </a:xfrm>
          <a:prstGeom prst="rect">
            <a:avLst/>
          </a:prstGeom>
        </p:spPr>
        <p:txBody>
          <a:bodyPr wrap="square">
            <a:spAutoFit/>
          </a:bodyPr>
          <a:lstStyle/>
          <a:p>
            <a:pPr algn="r"/>
            <a:r>
              <a:rPr lang="en-PH" sz="1200" dirty="0"/>
              <a:t>http://www.cdc.gov/tb/publications/factsheets/specpop/pregnancy.pdf</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8747" y="2667000"/>
            <a:ext cx="1886447" cy="198120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0691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3581400"/>
            <a:ext cx="6172200" cy="2544763"/>
          </a:xfrm>
        </p:spPr>
        <p:txBody>
          <a:bodyPr>
            <a:normAutofit/>
          </a:bodyPr>
          <a:lstStyle/>
          <a:p>
            <a:r>
              <a:rPr lang="en-PH" dirty="0" smtClean="0"/>
              <a:t>Ascertain whether or not a woman is pregnant before she starts TB treatment. </a:t>
            </a:r>
          </a:p>
          <a:p>
            <a:endParaRPr lang="en-PH" dirty="0" smtClean="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86" t="46442" r="25674" b="11314"/>
          <a:stretch/>
        </p:blipFill>
        <p:spPr bwMode="auto">
          <a:xfrm>
            <a:off x="2971800" y="374152"/>
            <a:ext cx="5155915" cy="2524074"/>
          </a:xfrm>
          <a:prstGeom prst="rect">
            <a:avLst/>
          </a:prstGeom>
          <a:noFill/>
          <a:ln w="9525">
            <a:solidFill>
              <a:schemeClr val="accent1"/>
            </a:solidFill>
            <a:miter lim="800000"/>
            <a:headEnd/>
            <a:tailEnd/>
          </a:ln>
          <a:effectLst/>
        </p:spPr>
      </p:pic>
      <p:sp>
        <p:nvSpPr>
          <p:cNvPr id="7" name="Rectangle 6"/>
          <p:cNvSpPr/>
          <p:nvPr/>
        </p:nvSpPr>
        <p:spPr>
          <a:xfrm>
            <a:off x="2286000" y="6096000"/>
            <a:ext cx="6400800" cy="276999"/>
          </a:xfrm>
          <a:prstGeom prst="rect">
            <a:avLst/>
          </a:prstGeom>
        </p:spPr>
        <p:txBody>
          <a:bodyPr wrap="square">
            <a:spAutoFit/>
          </a:bodyPr>
          <a:lstStyle/>
          <a:p>
            <a:pPr algn="r"/>
            <a:r>
              <a:rPr lang="en-PH" sz="1200" dirty="0"/>
              <a:t>http://thepafp.org/wp-content/downloads/cpg/ntp2013.pdf</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4773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lstStyle/>
          <a:p>
            <a:r>
              <a:rPr lang="en-PH" dirty="0" smtClean="0"/>
              <a:t>PREGNANCY</a:t>
            </a:r>
            <a:endParaRPr lang="en-PH" dirty="0"/>
          </a:p>
        </p:txBody>
      </p:sp>
      <p:sp>
        <p:nvSpPr>
          <p:cNvPr id="3" name="Content Placeholder 2"/>
          <p:cNvSpPr>
            <a:spLocks noGrp="1"/>
          </p:cNvSpPr>
          <p:nvPr>
            <p:ph idx="1"/>
          </p:nvPr>
        </p:nvSpPr>
        <p:spPr>
          <a:xfrm>
            <a:off x="2438400" y="1600200"/>
            <a:ext cx="6248400" cy="4525963"/>
          </a:xfrm>
        </p:spPr>
        <p:txBody>
          <a:bodyPr>
            <a:normAutofit/>
          </a:bodyPr>
          <a:lstStyle/>
          <a:p>
            <a:r>
              <a:rPr lang="en-PH" dirty="0" smtClean="0"/>
              <a:t>Most anti-tuberculosis drugs are safe for pregnant women, except streptomycin, which is ototoxic to the </a:t>
            </a:r>
            <a:r>
              <a:rPr lang="en-PH" dirty="0" err="1" smtClean="0"/>
              <a:t>fetus</a:t>
            </a:r>
            <a:r>
              <a:rPr lang="en-PH" dirty="0" smtClean="0"/>
              <a:t>. </a:t>
            </a:r>
          </a:p>
          <a:p>
            <a:r>
              <a:rPr lang="en-PH" dirty="0" smtClean="0"/>
              <a:t>Pregnant women taking isoniazid should be given pyridoxine (Vitamin B6) at 25mg/day.</a:t>
            </a:r>
            <a:endParaRPr lang="en-PH" dirty="0"/>
          </a:p>
        </p:txBody>
      </p:sp>
      <p:sp>
        <p:nvSpPr>
          <p:cNvPr id="6" name="Rectangle 5"/>
          <p:cNvSpPr/>
          <p:nvPr/>
        </p:nvSpPr>
        <p:spPr>
          <a:xfrm>
            <a:off x="2291137" y="6167717"/>
            <a:ext cx="6248400" cy="276999"/>
          </a:xfrm>
          <a:prstGeom prst="rect">
            <a:avLst/>
          </a:prstGeom>
        </p:spPr>
        <p:txBody>
          <a:bodyPr wrap="square">
            <a:spAutoFit/>
          </a:bodyPr>
          <a:lstStyle/>
          <a:p>
            <a:pPr algn="r"/>
            <a:r>
              <a:rPr lang="en-PH" sz="1200" dirty="0"/>
              <a:t>2013 Manual of Procedures for the National TB Control Program. (2013</a:t>
            </a:r>
            <a:r>
              <a:rPr lang="en-PH" sz="1200" dirty="0" smtClean="0"/>
              <a:t>)</a:t>
            </a:r>
            <a:endParaRPr lang="en-PH" sz="1200" dirty="0">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6093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lstStyle/>
          <a:p>
            <a:r>
              <a:rPr lang="en-PH" dirty="0" smtClean="0"/>
              <a:t>BREASTFEEDING</a:t>
            </a:r>
            <a:endParaRPr lang="en-PH" dirty="0"/>
          </a:p>
        </p:txBody>
      </p:sp>
      <p:sp>
        <p:nvSpPr>
          <p:cNvPr id="3" name="Content Placeholder 2"/>
          <p:cNvSpPr>
            <a:spLocks noGrp="1"/>
          </p:cNvSpPr>
          <p:nvPr>
            <p:ph idx="1"/>
          </p:nvPr>
        </p:nvSpPr>
        <p:spPr>
          <a:xfrm>
            <a:off x="2362200" y="1600200"/>
            <a:ext cx="6324600" cy="4525963"/>
          </a:xfrm>
        </p:spPr>
        <p:txBody>
          <a:bodyPr>
            <a:normAutofit/>
          </a:bodyPr>
          <a:lstStyle/>
          <a:p>
            <a:r>
              <a:rPr lang="en-PH" dirty="0" smtClean="0"/>
              <a:t>A breastfeeding woman afflicted with TB should receive a full course of TB treatment. </a:t>
            </a:r>
          </a:p>
          <a:p>
            <a:r>
              <a:rPr lang="en-PH" dirty="0" smtClean="0"/>
              <a:t>Timely and properly applied chemotherapy is the best way to prevent transmission of tubercle bacilli to the baby. </a:t>
            </a:r>
            <a:endParaRPr lang="en-PH" dirty="0"/>
          </a:p>
        </p:txBody>
      </p:sp>
      <p:sp>
        <p:nvSpPr>
          <p:cNvPr id="6" name="Rectangle 5"/>
          <p:cNvSpPr/>
          <p:nvPr/>
        </p:nvSpPr>
        <p:spPr>
          <a:xfrm>
            <a:off x="2291137" y="6167717"/>
            <a:ext cx="6248400" cy="276999"/>
          </a:xfrm>
          <a:prstGeom prst="rect">
            <a:avLst/>
          </a:prstGeom>
        </p:spPr>
        <p:txBody>
          <a:bodyPr wrap="square">
            <a:spAutoFit/>
          </a:bodyPr>
          <a:lstStyle/>
          <a:p>
            <a:pPr algn="r"/>
            <a:r>
              <a:rPr lang="en-PH" sz="1200" dirty="0"/>
              <a:t>2013 Manual of Procedures for the National TB Control Program. (2013</a:t>
            </a:r>
            <a:r>
              <a:rPr lang="en-PH" sz="1200" dirty="0" smtClean="0"/>
              <a:t>)</a:t>
            </a:r>
            <a:endParaRPr lang="en-PH" sz="1200" dirty="0">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6005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lstStyle/>
          <a:p>
            <a:r>
              <a:rPr lang="en-PH" dirty="0" smtClean="0"/>
              <a:t>BREASTFEEDING</a:t>
            </a:r>
            <a:endParaRPr lang="en-PH" dirty="0"/>
          </a:p>
        </p:txBody>
      </p:sp>
      <p:sp>
        <p:nvSpPr>
          <p:cNvPr id="3" name="Content Placeholder 2"/>
          <p:cNvSpPr>
            <a:spLocks noGrp="1"/>
          </p:cNvSpPr>
          <p:nvPr>
            <p:ph idx="1"/>
          </p:nvPr>
        </p:nvSpPr>
        <p:spPr>
          <a:xfrm>
            <a:off x="2514600" y="1600200"/>
            <a:ext cx="6172200" cy="4525963"/>
          </a:xfrm>
        </p:spPr>
        <p:txBody>
          <a:bodyPr>
            <a:normAutofit/>
          </a:bodyPr>
          <a:lstStyle/>
          <a:p>
            <a:r>
              <a:rPr lang="en-PH" dirty="0" smtClean="0"/>
              <a:t>In lactating mothers on treatment, most anti-tuberculosis drugs will be found in the breast milk in concentrations equal to only a small fraction of the therapeutic dose used in infants. </a:t>
            </a:r>
          </a:p>
          <a:p>
            <a:endParaRPr lang="en-PH" dirty="0"/>
          </a:p>
        </p:txBody>
      </p:sp>
      <p:sp>
        <p:nvSpPr>
          <p:cNvPr id="6" name="Rectangle 5"/>
          <p:cNvSpPr/>
          <p:nvPr/>
        </p:nvSpPr>
        <p:spPr>
          <a:xfrm>
            <a:off x="2291137" y="6167717"/>
            <a:ext cx="6248400" cy="276999"/>
          </a:xfrm>
          <a:prstGeom prst="rect">
            <a:avLst/>
          </a:prstGeom>
        </p:spPr>
        <p:txBody>
          <a:bodyPr wrap="square">
            <a:spAutoFit/>
          </a:bodyPr>
          <a:lstStyle/>
          <a:p>
            <a:pPr algn="r"/>
            <a:r>
              <a:rPr lang="en-PH" sz="1200" dirty="0"/>
              <a:t>2013 Manual of Procedures for the National TB Control Program. (2013</a:t>
            </a:r>
            <a:r>
              <a:rPr lang="en-PH" sz="1200" dirty="0" smtClean="0"/>
              <a:t>)</a:t>
            </a:r>
            <a:endParaRPr lang="en-PH" sz="1200" dirty="0">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263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533400"/>
            <a:ext cx="6788728" cy="1178005"/>
          </a:xfrm>
        </p:spPr>
        <p:txBody>
          <a:bodyPr>
            <a:normAutofit fontScale="90000"/>
          </a:bodyPr>
          <a:lstStyle/>
          <a:p>
            <a:pPr algn="ctr"/>
            <a:r>
              <a:rPr lang="en-PH" dirty="0" smtClean="0"/>
              <a:t>Philippine HIV testing </a:t>
            </a:r>
            <a:r>
              <a:rPr lang="en-PH" dirty="0" err="1" smtClean="0"/>
              <a:t>centers</a:t>
            </a:r>
            <a:r>
              <a:rPr lang="en-PH" dirty="0" smtClean="0"/>
              <a:t> on </a:t>
            </a:r>
            <a:r>
              <a:rPr lang="en-PH" dirty="0" err="1" smtClean="0"/>
              <a:t>googlemaps</a:t>
            </a:r>
            <a:endParaRPr lang="en-PH" dirty="0"/>
          </a:p>
        </p:txBody>
      </p:sp>
      <p:pic>
        <p:nvPicPr>
          <p:cNvPr id="4" name="Content Placeholder 3"/>
          <p:cNvPicPr>
            <a:picLocks noGrp="1" noChangeAspect="1"/>
          </p:cNvPicPr>
          <p:nvPr>
            <p:ph idx="1"/>
          </p:nvPr>
        </p:nvPicPr>
        <p:blipFill>
          <a:blip r:embed="rId2"/>
          <a:stretch>
            <a:fillRect/>
          </a:stretch>
        </p:blipFill>
        <p:spPr>
          <a:xfrm>
            <a:off x="3733800" y="1921193"/>
            <a:ext cx="3352800" cy="4327207"/>
          </a:xfrm>
          <a:prstGeom prst="rect">
            <a:avLst/>
          </a:prstGeom>
        </p:spPr>
      </p:pic>
      <p:sp>
        <p:nvSpPr>
          <p:cNvPr id="3" name="Rectangle 2"/>
          <p:cNvSpPr/>
          <p:nvPr/>
        </p:nvSpPr>
        <p:spPr>
          <a:xfrm>
            <a:off x="2133599" y="6248400"/>
            <a:ext cx="6781801" cy="246221"/>
          </a:xfrm>
          <a:prstGeom prst="rect">
            <a:avLst/>
          </a:prstGeom>
        </p:spPr>
        <p:txBody>
          <a:bodyPr wrap="square">
            <a:spAutoFit/>
          </a:bodyPr>
          <a:lstStyle/>
          <a:p>
            <a:pPr algn="r"/>
            <a:r>
              <a:rPr lang="en-PH" sz="1000" dirty="0"/>
              <a:t>https://www.google.com.ph/maps/search/hiv+testing+center+philippines/@11.6978351,122.6217542,6z/data=!3m1!4b1</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8050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lstStyle/>
          <a:p>
            <a:r>
              <a:rPr lang="en-PH" dirty="0" smtClean="0"/>
              <a:t>BREASTFEEDING</a:t>
            </a:r>
            <a:endParaRPr lang="en-PH" dirty="0"/>
          </a:p>
        </p:txBody>
      </p:sp>
      <p:sp>
        <p:nvSpPr>
          <p:cNvPr id="3" name="Content Placeholder 2"/>
          <p:cNvSpPr>
            <a:spLocks noGrp="1"/>
          </p:cNvSpPr>
          <p:nvPr>
            <p:ph idx="1"/>
          </p:nvPr>
        </p:nvSpPr>
        <p:spPr>
          <a:xfrm>
            <a:off x="2590800" y="1600200"/>
            <a:ext cx="6096000" cy="4525963"/>
          </a:xfrm>
        </p:spPr>
        <p:txBody>
          <a:bodyPr>
            <a:normAutofit/>
          </a:bodyPr>
          <a:lstStyle/>
          <a:p>
            <a:r>
              <a:rPr lang="en-PH" dirty="0" smtClean="0"/>
              <a:t>It is recommended that lactating mothers feed their infants before taking medications.</a:t>
            </a:r>
          </a:p>
          <a:p>
            <a:r>
              <a:rPr lang="en-PH" dirty="0" smtClean="0"/>
              <a:t>Supplemental pyridoxine (i.e., vitamin B6) should be given to the infant who is taking INH or whose breastfeeding mother is taking INH.</a:t>
            </a:r>
            <a:endParaRPr lang="en-PH" dirty="0"/>
          </a:p>
        </p:txBody>
      </p:sp>
      <p:sp>
        <p:nvSpPr>
          <p:cNvPr id="6" name="Rectangle 5"/>
          <p:cNvSpPr/>
          <p:nvPr/>
        </p:nvSpPr>
        <p:spPr>
          <a:xfrm>
            <a:off x="2291137" y="6167717"/>
            <a:ext cx="6248400" cy="276999"/>
          </a:xfrm>
          <a:prstGeom prst="rect">
            <a:avLst/>
          </a:prstGeom>
        </p:spPr>
        <p:txBody>
          <a:bodyPr wrap="square">
            <a:spAutoFit/>
          </a:bodyPr>
          <a:lstStyle/>
          <a:p>
            <a:pPr algn="r"/>
            <a:r>
              <a:rPr lang="en-PH" sz="1200" dirty="0"/>
              <a:t>2013 Manual of Procedures for the National TB Control Program. (2013</a:t>
            </a:r>
            <a:r>
              <a:rPr lang="en-PH" sz="1200" dirty="0" smtClean="0"/>
              <a:t>)</a:t>
            </a:r>
            <a:endParaRPr lang="en-PH" sz="1200" dirty="0">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3475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lstStyle/>
          <a:p>
            <a:r>
              <a:rPr lang="en-PH" dirty="0" smtClean="0"/>
              <a:t>Congenital TB</a:t>
            </a:r>
            <a:endParaRPr lang="en-PH" dirty="0"/>
          </a:p>
        </p:txBody>
      </p:sp>
      <p:sp>
        <p:nvSpPr>
          <p:cNvPr id="3" name="Content Placeholder 2"/>
          <p:cNvSpPr>
            <a:spLocks noGrp="1"/>
          </p:cNvSpPr>
          <p:nvPr>
            <p:ph idx="1"/>
          </p:nvPr>
        </p:nvSpPr>
        <p:spPr>
          <a:xfrm>
            <a:off x="2514600" y="1600200"/>
            <a:ext cx="6172200" cy="4525963"/>
          </a:xfrm>
        </p:spPr>
        <p:txBody>
          <a:bodyPr>
            <a:normAutofit/>
          </a:bodyPr>
          <a:lstStyle/>
          <a:p>
            <a:r>
              <a:rPr lang="en-PH" dirty="0" smtClean="0"/>
              <a:t>Few </a:t>
            </a:r>
            <a:r>
              <a:rPr lang="en-PH" dirty="0"/>
              <a:t>neonates born to mothers who have active TB disease will contract TB congenitally </a:t>
            </a:r>
            <a:endParaRPr lang="en-PH" dirty="0" smtClean="0"/>
          </a:p>
          <a:p>
            <a:r>
              <a:rPr lang="en-PH" dirty="0" smtClean="0"/>
              <a:t>Congenital TB may be subclinical or associated with a range of birth defects.</a:t>
            </a:r>
          </a:p>
        </p:txBody>
      </p:sp>
      <p:sp>
        <p:nvSpPr>
          <p:cNvPr id="5" name="Rectangle 4"/>
          <p:cNvSpPr/>
          <p:nvPr/>
        </p:nvSpPr>
        <p:spPr>
          <a:xfrm>
            <a:off x="2286000" y="6096000"/>
            <a:ext cx="6477000" cy="461665"/>
          </a:xfrm>
          <a:prstGeom prst="rect">
            <a:avLst/>
          </a:prstGeom>
        </p:spPr>
        <p:txBody>
          <a:bodyPr wrap="square">
            <a:spAutoFit/>
          </a:bodyPr>
          <a:lstStyle/>
          <a:p>
            <a:pPr algn="r"/>
            <a:r>
              <a:rPr lang="en-PH" sz="1200" dirty="0"/>
              <a:t>Bates, M., Ahmed, Y., </a:t>
            </a:r>
            <a:r>
              <a:rPr lang="en-PH" sz="1200" dirty="0" err="1"/>
              <a:t>Kapata</a:t>
            </a:r>
            <a:r>
              <a:rPr lang="en-PH" sz="1200" dirty="0"/>
              <a:t>, N., </a:t>
            </a:r>
            <a:r>
              <a:rPr lang="en-PH" sz="1200" dirty="0" err="1"/>
              <a:t>Maeurer</a:t>
            </a:r>
            <a:r>
              <a:rPr lang="en-PH" sz="1200" dirty="0"/>
              <a:t>, M., </a:t>
            </a:r>
            <a:r>
              <a:rPr lang="en-PH" sz="1200" dirty="0" err="1"/>
              <a:t>Mwaba</a:t>
            </a:r>
            <a:r>
              <a:rPr lang="en-PH" sz="1200" dirty="0"/>
              <a:t>, P., &amp; </a:t>
            </a:r>
            <a:r>
              <a:rPr lang="en-PH" sz="1200" dirty="0" err="1"/>
              <a:t>Zumla</a:t>
            </a:r>
            <a:r>
              <a:rPr lang="en-PH" sz="1200" dirty="0"/>
              <a:t>, A. (2015). Perspectives on tuberculosis in pregnancy. </a:t>
            </a:r>
            <a:r>
              <a:rPr lang="en-PH" sz="1200" i="1" dirty="0"/>
              <a:t>International Journal of Infectious Diseases</a:t>
            </a:r>
            <a:r>
              <a:rPr lang="en-PH" sz="1200" dirty="0"/>
              <a:t>, </a:t>
            </a:r>
            <a:r>
              <a:rPr lang="en-PH" sz="1200" i="1" dirty="0"/>
              <a:t>32</a:t>
            </a:r>
            <a:r>
              <a:rPr lang="en-PH" sz="1200" dirty="0"/>
              <a:t>, 124–127. </a:t>
            </a:r>
            <a:endParaRPr lang="en-PH" sz="1200" dirty="0">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3534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lstStyle/>
          <a:p>
            <a:r>
              <a:rPr lang="en-PH" dirty="0" smtClean="0"/>
              <a:t>Perinatal TB</a:t>
            </a:r>
            <a:endParaRPr lang="en-PH" dirty="0"/>
          </a:p>
        </p:txBody>
      </p:sp>
      <p:sp>
        <p:nvSpPr>
          <p:cNvPr id="3" name="Content Placeholder 2"/>
          <p:cNvSpPr>
            <a:spLocks noGrp="1"/>
          </p:cNvSpPr>
          <p:nvPr>
            <p:ph idx="1"/>
          </p:nvPr>
        </p:nvSpPr>
        <p:spPr>
          <a:xfrm>
            <a:off x="2514600" y="1600200"/>
            <a:ext cx="6172200" cy="4525963"/>
          </a:xfrm>
        </p:spPr>
        <p:txBody>
          <a:bodyPr>
            <a:normAutofit/>
          </a:bodyPr>
          <a:lstStyle/>
          <a:p>
            <a:r>
              <a:rPr lang="en-PH" dirty="0" smtClean="0"/>
              <a:t>Adjusted </a:t>
            </a:r>
            <a:r>
              <a:rPr lang="en-PH" dirty="0"/>
              <a:t>perinatal mortality rate attributable to TB of </a:t>
            </a:r>
            <a:r>
              <a:rPr lang="en-PH" dirty="0">
                <a:solidFill>
                  <a:srgbClr val="FFFF00"/>
                </a:solidFill>
              </a:rPr>
              <a:t>65.2/1000 </a:t>
            </a:r>
            <a:r>
              <a:rPr lang="en-PH" dirty="0"/>
              <a:t>among HIV-infected </a:t>
            </a:r>
            <a:r>
              <a:rPr lang="en-PH" dirty="0" smtClean="0"/>
              <a:t>women</a:t>
            </a:r>
          </a:p>
          <a:p>
            <a:r>
              <a:rPr lang="en-PH" dirty="0" smtClean="0"/>
              <a:t>Maternal </a:t>
            </a:r>
            <a:r>
              <a:rPr lang="en-PH" dirty="0"/>
              <a:t>TB </a:t>
            </a:r>
            <a:r>
              <a:rPr lang="en-PH" dirty="0" smtClean="0"/>
              <a:t>associated </a:t>
            </a:r>
            <a:r>
              <a:rPr lang="en-PH" dirty="0"/>
              <a:t>with increased morbidity, lower birth weight, and an increased risk of death</a:t>
            </a:r>
          </a:p>
        </p:txBody>
      </p:sp>
      <p:sp>
        <p:nvSpPr>
          <p:cNvPr id="5" name="Rectangle 4"/>
          <p:cNvSpPr/>
          <p:nvPr/>
        </p:nvSpPr>
        <p:spPr>
          <a:xfrm>
            <a:off x="2286000" y="6096000"/>
            <a:ext cx="6477000" cy="461665"/>
          </a:xfrm>
          <a:prstGeom prst="rect">
            <a:avLst/>
          </a:prstGeom>
        </p:spPr>
        <p:txBody>
          <a:bodyPr wrap="square">
            <a:spAutoFit/>
          </a:bodyPr>
          <a:lstStyle/>
          <a:p>
            <a:pPr algn="r"/>
            <a:r>
              <a:rPr lang="en-PH" sz="1200" dirty="0"/>
              <a:t>Bates, M., Ahmed, Y., </a:t>
            </a:r>
            <a:r>
              <a:rPr lang="en-PH" sz="1200" dirty="0" err="1"/>
              <a:t>Kapata</a:t>
            </a:r>
            <a:r>
              <a:rPr lang="en-PH" sz="1200" dirty="0"/>
              <a:t>, N., </a:t>
            </a:r>
            <a:r>
              <a:rPr lang="en-PH" sz="1200" dirty="0" err="1"/>
              <a:t>Maeurer</a:t>
            </a:r>
            <a:r>
              <a:rPr lang="en-PH" sz="1200" dirty="0"/>
              <a:t>, M., </a:t>
            </a:r>
            <a:r>
              <a:rPr lang="en-PH" sz="1200" dirty="0" err="1"/>
              <a:t>Mwaba</a:t>
            </a:r>
            <a:r>
              <a:rPr lang="en-PH" sz="1200" dirty="0"/>
              <a:t>, P., &amp; </a:t>
            </a:r>
            <a:r>
              <a:rPr lang="en-PH" sz="1200" dirty="0" err="1"/>
              <a:t>Zumla</a:t>
            </a:r>
            <a:r>
              <a:rPr lang="en-PH" sz="1200" dirty="0"/>
              <a:t>, A. (2015). Perspectives on tuberculosis in pregnancy. </a:t>
            </a:r>
            <a:r>
              <a:rPr lang="en-PH" sz="1200" i="1" dirty="0"/>
              <a:t>International Journal of Infectious Diseases</a:t>
            </a:r>
            <a:r>
              <a:rPr lang="en-PH" sz="1200" dirty="0"/>
              <a:t>, </a:t>
            </a:r>
            <a:r>
              <a:rPr lang="en-PH" sz="1200" i="1" dirty="0"/>
              <a:t>32</a:t>
            </a:r>
            <a:r>
              <a:rPr lang="en-PH" sz="1200" dirty="0"/>
              <a:t>, 124–127. </a:t>
            </a:r>
            <a:endParaRPr lang="en-PH" sz="1200" dirty="0">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250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953000"/>
            <a:ext cx="6939802"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374901" y="-3094038"/>
            <a:ext cx="304800"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ctrTitle"/>
          </p:nvPr>
        </p:nvSpPr>
        <p:spPr>
          <a:xfrm>
            <a:off x="2280862" y="2130425"/>
            <a:ext cx="6558338" cy="1470025"/>
          </a:xfrm>
        </p:spPr>
        <p:txBody>
          <a:bodyPr>
            <a:noAutofit/>
          </a:bodyPr>
          <a:lstStyle/>
          <a:p>
            <a:r>
              <a:rPr lang="en-PH" sz="2800" dirty="0" smtClean="0"/>
              <a:t>@</a:t>
            </a:r>
            <a:r>
              <a:rPr lang="en-PH" sz="2800" dirty="0" err="1" smtClean="0"/>
              <a:t>helenvmadamba</a:t>
            </a:r>
            <a:r>
              <a:rPr lang="en-PH" sz="2800" dirty="0" smtClean="0"/>
              <a:t/>
            </a:r>
            <a:br>
              <a:rPr lang="en-PH" sz="2800" dirty="0" smtClean="0"/>
            </a:br>
            <a:r>
              <a:rPr lang="en-PH" sz="2800" dirty="0" smtClean="0"/>
              <a:t>www.helenvmadamba.blogspot.com</a:t>
            </a:r>
            <a:br>
              <a:rPr lang="en-PH" sz="2800" dirty="0" smtClean="0"/>
            </a:br>
            <a:r>
              <a:rPr lang="en-PH" sz="2800" dirty="0" smtClean="0"/>
              <a:t>#</a:t>
            </a:r>
            <a:r>
              <a:rPr lang="en-PH" sz="2800" dirty="0" err="1" smtClean="0"/>
              <a:t>HealthXPH</a:t>
            </a:r>
            <a:r>
              <a:rPr lang="en-PH" sz="2800" dirty="0" smtClean="0"/>
              <a:t> </a:t>
            </a:r>
            <a:r>
              <a:rPr lang="en-PH" sz="2800" dirty="0" err="1" smtClean="0"/>
              <a:t>tweetchat</a:t>
            </a:r>
            <a:r>
              <a:rPr lang="en-PH" sz="2800" dirty="0" smtClean="0"/>
              <a:t> every Saturday 9PM</a:t>
            </a:r>
            <a:endParaRPr lang="en-PH" sz="2800" dirty="0"/>
          </a:p>
        </p:txBody>
      </p:sp>
    </p:spTree>
    <p:extLst>
      <p:ext uri="{BB962C8B-B14F-4D97-AF65-F5344CB8AC3E}">
        <p14:creationId xmlns:p14="http://schemas.microsoft.com/office/powerpoint/2010/main" val="13905074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133600"/>
            <a:ext cx="5791200" cy="1470025"/>
          </a:xfrm>
        </p:spPr>
        <p:txBody>
          <a:bodyPr>
            <a:normAutofit/>
          </a:bodyPr>
          <a:lstStyle/>
          <a:p>
            <a:pPr algn="ctr"/>
            <a:r>
              <a:rPr lang="en-PH" dirty="0" smtClean="0"/>
              <a:t>HIV and TB in Pregnancy</a:t>
            </a:r>
            <a:endParaRPr lang="en-PH" dirty="0"/>
          </a:p>
        </p:txBody>
      </p:sp>
      <p:sp>
        <p:nvSpPr>
          <p:cNvPr id="3" name="Subtitle 2"/>
          <p:cNvSpPr>
            <a:spLocks noGrp="1"/>
          </p:cNvSpPr>
          <p:nvPr>
            <p:ph type="subTitle" idx="1"/>
          </p:nvPr>
        </p:nvSpPr>
        <p:spPr>
          <a:xfrm>
            <a:off x="2209800" y="3276600"/>
            <a:ext cx="6705600" cy="1752600"/>
          </a:xfrm>
        </p:spPr>
        <p:txBody>
          <a:bodyPr>
            <a:normAutofit/>
          </a:bodyPr>
          <a:lstStyle/>
          <a:p>
            <a:pPr algn="ctr"/>
            <a:r>
              <a:rPr lang="en-PH" sz="2400" dirty="0" smtClean="0"/>
              <a:t>Helen V. Madamba, MD MPH-TM FPOGS FPIDSOG</a:t>
            </a:r>
          </a:p>
          <a:p>
            <a:pPr algn="ctr"/>
            <a:r>
              <a:rPr lang="en-PH" sz="2400" dirty="0" smtClean="0"/>
              <a:t>September 4, 2015 </a:t>
            </a:r>
          </a:p>
          <a:p>
            <a:pPr algn="ctr"/>
            <a:r>
              <a:rPr lang="en-PH" sz="2400" dirty="0" smtClean="0"/>
              <a:t>Cagayan De Oro City, Philippines</a:t>
            </a:r>
            <a:endParaRPr lang="en-PH"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953000"/>
            <a:ext cx="6939802"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374901" y="-3094038"/>
            <a:ext cx="304800"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06560" y="1143000"/>
            <a:ext cx="4241482"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364422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994913"/>
            <a:ext cx="6591985" cy="3777622"/>
          </a:xfrm>
        </p:spPr>
        <p:txBody>
          <a:bodyPr>
            <a:noAutofit/>
          </a:bodyPr>
          <a:lstStyle/>
          <a:p>
            <a:r>
              <a:rPr lang="en-PH" sz="3600" dirty="0"/>
              <a:t>There are many other notable advocates working to stop the HIV epidemic to achieve the goal of GETTING TO </a:t>
            </a:r>
            <a:r>
              <a:rPr lang="en-PH" sz="3600" dirty="0" smtClean="0"/>
              <a:t>ZERO:</a:t>
            </a:r>
          </a:p>
          <a:p>
            <a:pPr lvl="1"/>
            <a:r>
              <a:rPr lang="en-PH" sz="3400" dirty="0" smtClean="0"/>
              <a:t>zero </a:t>
            </a:r>
            <a:r>
              <a:rPr lang="en-PH" sz="3400" dirty="0"/>
              <a:t>new infections, </a:t>
            </a:r>
            <a:endParaRPr lang="en-PH" sz="3400" dirty="0" smtClean="0"/>
          </a:p>
          <a:p>
            <a:pPr lvl="1"/>
            <a:r>
              <a:rPr lang="en-PH" sz="3400" dirty="0" smtClean="0"/>
              <a:t>zero </a:t>
            </a:r>
            <a:r>
              <a:rPr lang="en-PH" sz="3400" dirty="0"/>
              <a:t>AIDS-related </a:t>
            </a:r>
            <a:r>
              <a:rPr lang="en-PH" sz="3400" dirty="0" smtClean="0"/>
              <a:t>deaths</a:t>
            </a:r>
          </a:p>
          <a:p>
            <a:pPr lvl="1"/>
            <a:r>
              <a:rPr lang="en-PH" sz="3400" dirty="0" smtClean="0"/>
              <a:t>zero </a:t>
            </a:r>
            <a:r>
              <a:rPr lang="en-PH" sz="3400" dirty="0"/>
              <a:t>discrimination.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376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066800"/>
            <a:ext cx="8743124" cy="4419600"/>
          </a:xfrm>
          <a:ln>
            <a:solidFill>
              <a:schemeClr val="bg1"/>
            </a:solidFill>
          </a:ln>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492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719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TotalTime>
  <Words>3441</Words>
  <Application>Microsoft Office PowerPoint</Application>
  <PresentationFormat>On-screen Show (4:3)</PresentationFormat>
  <Paragraphs>387</Paragraphs>
  <Slides>74</Slides>
  <Notes>6</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HIV and TB in Pregnancy</vt:lpstr>
      <vt:lpstr>UN Millenium Development Goals</vt:lpstr>
      <vt:lpstr>UN Millenium Development Goals</vt:lpstr>
      <vt:lpstr>Unprotected penetrative sex and IV drug use are main modes of HIV transmission</vt:lpstr>
      <vt:lpstr>July 2014 Philippine HIV and AIDS Registry </vt:lpstr>
      <vt:lpstr>Region 10 is #8 in terms of regional distribution of reported HIV cases</vt:lpstr>
      <vt:lpstr>Philippine HIV testing centers on googlemaps</vt:lpstr>
      <vt:lpstr>PowerPoint Presentation</vt:lpstr>
      <vt:lpstr>PowerPoint Presentation</vt:lpstr>
      <vt:lpstr>PowerPoint Presentation</vt:lpstr>
      <vt:lpstr>Philippine Obstetrical and Gynecological Society (Foundation) Inc  Clinical Practice Recommendation on Prevention of Mother to Child Transmission of HIV Infection</vt:lpstr>
      <vt:lpstr>HIV Screening</vt:lpstr>
      <vt:lpstr>HIV Screening Preliminary Counselling Dialogue</vt:lpstr>
      <vt:lpstr>HIV Screening Post-test counselling</vt:lpstr>
      <vt:lpstr>HIV Screening Post-test counselling</vt:lpstr>
      <vt:lpstr>HIV Screening Post-test counselling</vt:lpstr>
      <vt:lpstr>HIV Screening Post-test counselling</vt:lpstr>
      <vt:lpstr>Anti-retroviral (ARV) Drugs</vt:lpstr>
      <vt:lpstr>Anti-retroviral (ARV) Drugs</vt:lpstr>
      <vt:lpstr>Eligibility Criteria for initiating ART or ARV prophylaxis in HIV-infected pregnant women based n CD4 count and WHO clinical stage</vt:lpstr>
      <vt:lpstr>Anti-retroviral (ARV) Drugs</vt:lpstr>
      <vt:lpstr>Anti-retroviral (ARV) Drugs Different Clinical Scenarios</vt:lpstr>
      <vt:lpstr>Anti-retroviral (ARV) Drugs Eligibility for ARV Prophylaxis</vt:lpstr>
      <vt:lpstr>Anti-retroviral (ARV) Drugs Advantages of Option B+</vt:lpstr>
      <vt:lpstr>PowerPoint Presentation</vt:lpstr>
      <vt:lpstr>Anti-retroviral (ARV) Drugs Advantages of Option B+</vt:lpstr>
      <vt:lpstr>Anti-retroviral (ARV) Drugs</vt:lpstr>
      <vt:lpstr>Anti-retroviral (ARV) Drugs HIV Treatment Hubs in Philippines</vt:lpstr>
      <vt:lpstr>Management of Delivery</vt:lpstr>
      <vt:lpstr>Management of Delivery Essential Intrapartum Newborn Care (EINC)</vt:lpstr>
      <vt:lpstr>Infant Feeding</vt:lpstr>
      <vt:lpstr>Contraception</vt:lpstr>
      <vt:lpstr>Contraception</vt:lpstr>
      <vt:lpstr>Contraception</vt:lpstr>
      <vt:lpstr>Prevention of HIV Infection of Health Care Workers</vt:lpstr>
      <vt:lpstr>Prevention of Mother to Child Transmission of HIV</vt:lpstr>
      <vt:lpstr>HIV and TB: DOUBLE TROUBLE</vt:lpstr>
      <vt:lpstr>Management of TB/HIV Co-infection </vt:lpstr>
      <vt:lpstr>PowerPoint Presentation</vt:lpstr>
      <vt:lpstr>Global Burden of Disease</vt:lpstr>
      <vt:lpstr>PowerPoint Presentation</vt:lpstr>
      <vt:lpstr>PowerPoint Presentation</vt:lpstr>
      <vt:lpstr>1922 – Observations of Dr David Stewart, a medical superintendent of a women’s TB sanatorium:</vt:lpstr>
      <vt:lpstr>Challenges for TB in pregnancy</vt:lpstr>
      <vt:lpstr>Prevalence of TB in pregnancy</vt:lpstr>
      <vt:lpstr>Prevalence of TB in pregnancy</vt:lpstr>
      <vt:lpstr>Effects on Immunity</vt:lpstr>
      <vt:lpstr>TB as a cause of maternal deaths </vt:lpstr>
      <vt:lpstr>PowerPoint Presentation</vt:lpstr>
      <vt:lpstr>TUBERCULOSIS ON PREGNANCY</vt:lpstr>
      <vt:lpstr>To Treat or Not to Treat?</vt:lpstr>
      <vt:lpstr>PREGNANCY ON TUBERCULOSIS</vt:lpstr>
      <vt:lpstr>Pregnancy on Tuberculosis</vt:lpstr>
      <vt:lpstr>CASE FINDING</vt:lpstr>
      <vt:lpstr>DIRECT SPUTUM SMEAR MICROSCOPY (DSSM)</vt:lpstr>
      <vt:lpstr>CHEST XRAY</vt:lpstr>
      <vt:lpstr>The aims of treatment:</vt:lpstr>
      <vt:lpstr>DOTS</vt:lpstr>
      <vt:lpstr>TB/HIV Co-Infection </vt:lpstr>
      <vt:lpstr>TB DOTS REGIMEN</vt:lpstr>
      <vt:lpstr>PZA in TB treatment among pregnant women</vt:lpstr>
      <vt:lpstr>Recommended Dosages for Daily Administration (mg/kg body weight)</vt:lpstr>
      <vt:lpstr>2HRZE/4HR Fixed Dose Combinations</vt:lpstr>
      <vt:lpstr>Contraindications</vt:lpstr>
      <vt:lpstr>Considerations</vt:lpstr>
      <vt:lpstr>PowerPoint Presentation</vt:lpstr>
      <vt:lpstr>PREGNANCY</vt:lpstr>
      <vt:lpstr>BREASTFEEDING</vt:lpstr>
      <vt:lpstr>BREASTFEEDING</vt:lpstr>
      <vt:lpstr>BREASTFEEDING</vt:lpstr>
      <vt:lpstr>Congenital TB</vt:lpstr>
      <vt:lpstr>Perinatal TB</vt:lpstr>
      <vt:lpstr>@helenvmadamba www.helenvmadamba.blogspot.com #HealthXPH tweetchat every Saturday 9PM</vt:lpstr>
      <vt:lpstr>HIV and TB in Pregnancy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PTB in Pregnancy</dc:title>
  <dc:creator>Helen Madamba</dc:creator>
  <cp:lastModifiedBy>Helen Madamba</cp:lastModifiedBy>
  <cp:revision>42</cp:revision>
  <dcterms:created xsi:type="dcterms:W3CDTF">2006-08-16T00:00:00Z</dcterms:created>
  <dcterms:modified xsi:type="dcterms:W3CDTF">2015-09-04T17:53:54Z</dcterms:modified>
</cp:coreProperties>
</file>