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3"/>
  </p:notesMasterIdLst>
  <p:sldIdLst>
    <p:sldId id="256" r:id="rId2"/>
    <p:sldId id="337" r:id="rId3"/>
    <p:sldId id="339" r:id="rId4"/>
    <p:sldId id="338" r:id="rId5"/>
    <p:sldId id="349" r:id="rId6"/>
    <p:sldId id="350" r:id="rId7"/>
    <p:sldId id="258" r:id="rId8"/>
    <p:sldId id="301" r:id="rId9"/>
    <p:sldId id="340" r:id="rId10"/>
    <p:sldId id="302" r:id="rId11"/>
    <p:sldId id="303" r:id="rId12"/>
    <p:sldId id="305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7" r:id="rId24"/>
    <p:sldId id="361" r:id="rId25"/>
    <p:sldId id="259" r:id="rId26"/>
    <p:sldId id="261" r:id="rId27"/>
    <p:sldId id="262" r:id="rId28"/>
    <p:sldId id="306" r:id="rId29"/>
    <p:sldId id="264" r:id="rId30"/>
    <p:sldId id="307" r:id="rId31"/>
    <p:sldId id="290" r:id="rId32"/>
    <p:sldId id="341" r:id="rId33"/>
    <p:sldId id="265" r:id="rId34"/>
    <p:sldId id="266" r:id="rId35"/>
    <p:sldId id="312" r:id="rId36"/>
    <p:sldId id="365" r:id="rId37"/>
    <p:sldId id="267" r:id="rId38"/>
    <p:sldId id="366" r:id="rId39"/>
    <p:sldId id="268" r:id="rId40"/>
    <p:sldId id="342" r:id="rId41"/>
    <p:sldId id="269" r:id="rId42"/>
    <p:sldId id="270" r:id="rId43"/>
    <p:sldId id="271" r:id="rId44"/>
    <p:sldId id="272" r:id="rId45"/>
    <p:sldId id="273" r:id="rId46"/>
    <p:sldId id="274" r:id="rId47"/>
    <p:sldId id="364" r:id="rId48"/>
    <p:sldId id="310" r:id="rId49"/>
    <p:sldId id="343" r:id="rId50"/>
    <p:sldId id="277" r:id="rId51"/>
    <p:sldId id="278" r:id="rId52"/>
    <p:sldId id="309" r:id="rId53"/>
    <p:sldId id="308" r:id="rId54"/>
    <p:sldId id="344" r:id="rId55"/>
    <p:sldId id="280" r:id="rId56"/>
    <p:sldId id="346" r:id="rId57"/>
    <p:sldId id="283" r:id="rId58"/>
    <p:sldId id="311" r:id="rId59"/>
    <p:sldId id="345" r:id="rId60"/>
    <p:sldId id="284" r:id="rId61"/>
    <p:sldId id="36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2542" autoAdjust="0"/>
  </p:normalViewPr>
  <p:slideViewPr>
    <p:cSldViewPr>
      <p:cViewPr varScale="1">
        <p:scale>
          <a:sx n="71" d="100"/>
          <a:sy n="71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C4BC-8462-4589-8C66-B7D13755CA86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99B4-FB0A-4A98-9A9B-3180864DA9A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98CC2-2BF3-46E9-8DBD-349E9D7364CE}" type="slidenum">
              <a:rPr lang="en-US"/>
              <a:pPr/>
              <a:t>13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DF599-FA6D-402B-8A83-775FDE7EB295}" type="slidenum">
              <a:rPr lang="en-US"/>
              <a:pPr/>
              <a:t>14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EC064-2FD5-4313-A532-E1330D0089EC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DC62-9B85-4C76-B51F-78090F8EDA4D}" type="slidenum">
              <a:rPr lang="en-US"/>
              <a:pPr/>
              <a:t>31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299B4-FB0A-4A98-9A9B-3180864DA9A7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299B4-FB0A-4A98-9A9B-3180864DA9A7}" type="slidenum">
              <a:rPr lang="en-IN" smtClean="0"/>
              <a:pPr/>
              <a:t>54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14375" y="892969"/>
            <a:ext cx="7715250" cy="50720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6F6A5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3425" y="1981200"/>
            <a:ext cx="3979863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5688" y="1981200"/>
            <a:ext cx="3981450" cy="38100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33425" y="1981200"/>
            <a:ext cx="3979863" cy="38100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5688" y="1981200"/>
            <a:ext cx="398145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4840-9E85-4AF7-BDD5-0F12ED6090DE}" type="datetimeFigureOut">
              <a:rPr lang="en-IN" smtClean="0"/>
              <a:pPr/>
              <a:t>05-06-2015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8D36-5A11-48B9-AD14-A2CEDEEF896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b="1" dirty="0" smtClean="0"/>
              <a:t>HIV RELATED LUNG DISORDERS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Anand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umar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ansal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Junior Resident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ulmonary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edicine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CD4+ cell count and respiratory tract infection</a:t>
            </a:r>
            <a:endParaRPr lang="en-IN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Any CD4 cell count</a:t>
            </a:r>
          </a:p>
          <a:p>
            <a:pPr>
              <a:buNone/>
            </a:pPr>
            <a:r>
              <a:rPr lang="en-US" sz="2400" dirty="0" smtClean="0"/>
              <a:t>	-  Upper respiratory tract illness</a:t>
            </a:r>
          </a:p>
          <a:p>
            <a:pPr>
              <a:buNone/>
            </a:pPr>
            <a:r>
              <a:rPr lang="en-US" sz="2400" dirty="0" smtClean="0"/>
              <a:t>		       </a:t>
            </a:r>
            <a:r>
              <a:rPr lang="en-US" sz="2000" dirty="0" smtClean="0"/>
              <a:t>Upper respiratory tract infection (URI)</a:t>
            </a:r>
          </a:p>
          <a:p>
            <a:pPr>
              <a:buNone/>
            </a:pPr>
            <a:r>
              <a:rPr lang="en-US" sz="2000" dirty="0" smtClean="0"/>
              <a:t>		        Sinusitis</a:t>
            </a:r>
          </a:p>
          <a:p>
            <a:pPr>
              <a:buNone/>
            </a:pPr>
            <a:r>
              <a:rPr lang="en-US" sz="2000" dirty="0" smtClean="0"/>
              <a:t>	  	        </a:t>
            </a:r>
            <a:r>
              <a:rPr lang="en-US" sz="2000" dirty="0" err="1" smtClean="0"/>
              <a:t>Pharyngitis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     -   Acute Bronchitis</a:t>
            </a:r>
          </a:p>
          <a:p>
            <a:pPr>
              <a:buNone/>
            </a:pPr>
            <a:r>
              <a:rPr lang="en-US" sz="2000" dirty="0" smtClean="0"/>
              <a:t>	   Obstructive airway disease</a:t>
            </a:r>
          </a:p>
          <a:p>
            <a:pPr>
              <a:buNone/>
            </a:pPr>
            <a:r>
              <a:rPr lang="en-US" sz="2000" dirty="0" smtClean="0"/>
              <a:t>	   Bacterial pneumonia</a:t>
            </a:r>
          </a:p>
          <a:p>
            <a:pPr>
              <a:buNone/>
            </a:pPr>
            <a:r>
              <a:rPr lang="en-US" sz="2000" dirty="0" smtClean="0"/>
              <a:t>	   Tuberculosis </a:t>
            </a:r>
          </a:p>
          <a:p>
            <a:pPr>
              <a:buNone/>
            </a:pPr>
            <a:r>
              <a:rPr lang="en-US" sz="2000" dirty="0" smtClean="0"/>
              <a:t>	   Non-Hodgkin’s lymphoma</a:t>
            </a:r>
          </a:p>
          <a:p>
            <a:pPr>
              <a:buNone/>
            </a:pPr>
            <a:r>
              <a:rPr lang="en-US" sz="2000" dirty="0" smtClean="0"/>
              <a:t>	   Pulmonary embolus</a:t>
            </a:r>
          </a:p>
          <a:p>
            <a:pPr>
              <a:buNone/>
            </a:pPr>
            <a:r>
              <a:rPr lang="en-US" sz="2000" dirty="0" smtClean="0"/>
              <a:t>	   </a:t>
            </a:r>
            <a:r>
              <a:rPr lang="en-US" sz="2000" dirty="0" err="1" smtClean="0"/>
              <a:t>Bronchogenic</a:t>
            </a:r>
            <a:r>
              <a:rPr lang="en-US" sz="2000" dirty="0" smtClean="0"/>
              <a:t> carcinoma</a:t>
            </a:r>
            <a:endParaRPr lang="en-IN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CD4 cell count &lt;= 500 cells/</a:t>
            </a:r>
            <a:r>
              <a:rPr lang="en-US" sz="2600" b="1" dirty="0" err="1" smtClean="0"/>
              <a:t>ul</a:t>
            </a:r>
            <a:endParaRPr lang="en-US" sz="2600" b="1" dirty="0" smtClean="0"/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Bacterial pneumonia (recurrent) </a:t>
            </a:r>
          </a:p>
          <a:p>
            <a:pPr lvl="1"/>
            <a:r>
              <a:rPr lang="en-US" sz="2400" dirty="0" smtClean="0"/>
              <a:t> Pulmonary </a:t>
            </a:r>
            <a:r>
              <a:rPr lang="en-US" sz="2400" dirty="0" err="1" smtClean="0"/>
              <a:t>mycobacterial</a:t>
            </a:r>
            <a:r>
              <a:rPr lang="en-US" sz="2400" dirty="0" smtClean="0"/>
              <a:t> pneumonia                 (</a:t>
            </a:r>
            <a:r>
              <a:rPr lang="en-US" sz="2400" dirty="0" err="1" smtClean="0"/>
              <a:t>nontuberculous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 Tuberculosis</a:t>
            </a:r>
          </a:p>
          <a:p>
            <a:r>
              <a:rPr lang="en-US" sz="2400" b="1" dirty="0" smtClean="0"/>
              <a:t>CD4 cell count &lt;= 200 cells/</a:t>
            </a:r>
            <a:r>
              <a:rPr lang="en-US" sz="2400" b="1" dirty="0" err="1" smtClean="0"/>
              <a:t>ul</a:t>
            </a:r>
            <a:endParaRPr lang="en-US" sz="2400" b="1" dirty="0" smtClean="0"/>
          </a:p>
          <a:p>
            <a:pPr lvl="1"/>
            <a:r>
              <a:rPr lang="en-US" sz="2400" dirty="0" err="1" smtClean="0"/>
              <a:t>Pneumocystis</a:t>
            </a:r>
            <a:r>
              <a:rPr lang="en-US" sz="2400" dirty="0" smtClean="0"/>
              <a:t> </a:t>
            </a:r>
            <a:r>
              <a:rPr lang="en-US" sz="2400" dirty="0" err="1" smtClean="0"/>
              <a:t>jiroveci</a:t>
            </a:r>
            <a:r>
              <a:rPr lang="en-US" sz="2400" dirty="0" smtClean="0"/>
              <a:t> pneumonia</a:t>
            </a:r>
          </a:p>
          <a:p>
            <a:pPr lvl="1"/>
            <a:r>
              <a:rPr lang="en-US" sz="2400" dirty="0" err="1" smtClean="0"/>
              <a:t>cryptococcus</a:t>
            </a:r>
            <a:r>
              <a:rPr lang="en-US" sz="2400" dirty="0" smtClean="0"/>
              <a:t> </a:t>
            </a:r>
            <a:r>
              <a:rPr lang="en-US" sz="2400" dirty="0" err="1" smtClean="0"/>
              <a:t>neoformans</a:t>
            </a:r>
            <a:r>
              <a:rPr lang="en-US" sz="2400" dirty="0" smtClean="0"/>
              <a:t> pneumonia/</a:t>
            </a:r>
            <a:r>
              <a:rPr lang="en-US" sz="2400" dirty="0" err="1" smtClean="0"/>
              <a:t>pneumonitis</a:t>
            </a:r>
            <a:endParaRPr lang="en-US" sz="2400" dirty="0" smtClean="0"/>
          </a:p>
          <a:p>
            <a:pPr lvl="1"/>
            <a:r>
              <a:rPr lang="en-US" sz="2400" dirty="0" smtClean="0"/>
              <a:t>Bacterial pneumonia (associated with </a:t>
            </a:r>
            <a:r>
              <a:rPr lang="en-US" sz="2400" dirty="0" err="1" smtClean="0"/>
              <a:t>bacteremia</a:t>
            </a:r>
            <a:r>
              <a:rPr lang="en-US" sz="2400" dirty="0" smtClean="0"/>
              <a:t>/sepsis)</a:t>
            </a:r>
          </a:p>
          <a:p>
            <a:pPr lvl="1"/>
            <a:r>
              <a:rPr lang="en-US" sz="2400" dirty="0" smtClean="0"/>
              <a:t>Disseminated or </a:t>
            </a:r>
            <a:r>
              <a:rPr lang="en-US" sz="2400" dirty="0" err="1" smtClean="0"/>
              <a:t>extrapulmonary</a:t>
            </a:r>
            <a:r>
              <a:rPr lang="en-US" sz="2400" dirty="0" smtClean="0"/>
              <a:t> tuberculosis </a:t>
            </a:r>
            <a:endParaRPr lang="en-IN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IN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/>
              <a:t>     CD4 cell count &lt;= 100 cells/</a:t>
            </a:r>
            <a:r>
              <a:rPr lang="en-US" sz="2800" b="1" dirty="0" err="1" smtClean="0"/>
              <a:t>ul</a:t>
            </a:r>
            <a:endParaRPr lang="en-US" sz="2800" b="1" dirty="0" smtClean="0"/>
          </a:p>
          <a:p>
            <a:pPr lvl="1">
              <a:buNone/>
            </a:pPr>
            <a:r>
              <a:rPr lang="en-US" sz="2400" dirty="0" smtClean="0"/>
              <a:t>   Pulmonary </a:t>
            </a:r>
            <a:r>
              <a:rPr lang="en-US" sz="2400" dirty="0" err="1" smtClean="0"/>
              <a:t>kaposi</a:t>
            </a:r>
            <a:r>
              <a:rPr lang="en-US" sz="2400" dirty="0" smtClean="0"/>
              <a:t> sarcoma</a:t>
            </a:r>
          </a:p>
          <a:p>
            <a:pPr lvl="1">
              <a:buNone/>
            </a:pPr>
            <a:r>
              <a:rPr lang="en-US" sz="2400" dirty="0" smtClean="0"/>
              <a:t>   T</a:t>
            </a:r>
            <a:r>
              <a:rPr lang="en-IN" sz="2400" dirty="0" err="1" smtClean="0"/>
              <a:t>oxoplama</a:t>
            </a:r>
            <a:r>
              <a:rPr lang="en-IN" sz="2400" dirty="0" smtClean="0"/>
              <a:t> </a:t>
            </a:r>
            <a:r>
              <a:rPr lang="en-IN" sz="2400" dirty="0" err="1" smtClean="0"/>
              <a:t>pneumonitis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Bacterial pneumonia (gram –</a:t>
            </a:r>
            <a:r>
              <a:rPr lang="en-US" sz="2400" dirty="0" err="1" smtClean="0"/>
              <a:t>ve</a:t>
            </a:r>
            <a:r>
              <a:rPr lang="en-US" sz="2400" dirty="0" smtClean="0"/>
              <a:t> bacilli and staph </a:t>
            </a:r>
            <a:r>
              <a:rPr lang="en-US" sz="2400" dirty="0" err="1" smtClean="0"/>
              <a:t>aureus</a:t>
            </a:r>
            <a:r>
              <a:rPr lang="en-US" sz="2400" dirty="0" smtClean="0"/>
              <a:t> increased)</a:t>
            </a:r>
            <a:r>
              <a:rPr lang="en-IN" sz="2400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CD4 cell count &lt;= 50 cells/</a:t>
            </a:r>
            <a:r>
              <a:rPr lang="en-US" b="1" dirty="0" err="1" smtClean="0"/>
              <a:t>ul</a:t>
            </a: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  </a:t>
            </a:r>
            <a:r>
              <a:rPr lang="en-US" sz="2400" dirty="0" smtClean="0"/>
              <a:t>Disseminated </a:t>
            </a:r>
            <a:r>
              <a:rPr lang="en-US" sz="2400" dirty="0" err="1" smtClean="0"/>
              <a:t>histoplasma</a:t>
            </a:r>
            <a:r>
              <a:rPr lang="en-US" sz="2400" dirty="0" smtClean="0"/>
              <a:t> </a:t>
            </a:r>
            <a:r>
              <a:rPr lang="en-US" sz="2400" dirty="0" err="1" smtClean="0"/>
              <a:t>capsulatum</a:t>
            </a: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  </a:t>
            </a:r>
            <a:r>
              <a:rPr lang="en-US" sz="2400" dirty="0" smtClean="0"/>
              <a:t>Disseminated</a:t>
            </a:r>
            <a:r>
              <a:rPr lang="en-US" sz="2400" b="1" dirty="0" smtClean="0"/>
              <a:t> </a:t>
            </a:r>
            <a:r>
              <a:rPr lang="en-US" sz="2400" dirty="0" err="1" smtClean="0"/>
              <a:t>coccidiodes</a:t>
            </a:r>
            <a:r>
              <a:rPr lang="en-US" sz="2400" dirty="0" smtClean="0"/>
              <a:t> </a:t>
            </a:r>
            <a:r>
              <a:rPr lang="en-US" sz="2400" dirty="0" err="1" smtClean="0"/>
              <a:t>immitis</a:t>
            </a: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  </a:t>
            </a:r>
            <a:r>
              <a:rPr lang="en-US" sz="2400" dirty="0" smtClean="0"/>
              <a:t>Cytomegalovirus </a:t>
            </a:r>
            <a:r>
              <a:rPr lang="en-US" sz="2400" dirty="0" err="1" smtClean="0"/>
              <a:t>pneumonitis</a:t>
            </a: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  </a:t>
            </a:r>
            <a:r>
              <a:rPr lang="en-US" sz="2400" dirty="0" smtClean="0"/>
              <a:t>Disseminated mycobacterium </a:t>
            </a:r>
            <a:r>
              <a:rPr lang="en-US" sz="2400" dirty="0" err="1" smtClean="0"/>
              <a:t>avium</a:t>
            </a:r>
            <a:r>
              <a:rPr lang="en-US" sz="2400" dirty="0" smtClean="0"/>
              <a:t> complex</a:t>
            </a:r>
          </a:p>
          <a:p>
            <a:pPr lvl="1">
              <a:buNone/>
            </a:pPr>
            <a:r>
              <a:rPr lang="en-US" sz="2400" b="1" dirty="0" smtClean="0"/>
              <a:t>  </a:t>
            </a:r>
            <a:r>
              <a:rPr lang="en-US" sz="2400" dirty="0" smtClean="0"/>
              <a:t>Disseminated mycobacterium (</a:t>
            </a:r>
            <a:r>
              <a:rPr lang="en-US" sz="2400" dirty="0" err="1" smtClean="0"/>
              <a:t>nontuberculous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sz="2400" b="1" dirty="0" smtClean="0"/>
              <a:t>  </a:t>
            </a:r>
            <a:r>
              <a:rPr lang="en-US" sz="2400" dirty="0" err="1" smtClean="0"/>
              <a:t>Aspergillus</a:t>
            </a:r>
            <a:r>
              <a:rPr lang="en-US" sz="2400" dirty="0" smtClean="0"/>
              <a:t> species pneumonia</a:t>
            </a:r>
          </a:p>
          <a:p>
            <a:pPr lvl="1">
              <a:buNone/>
            </a:pPr>
            <a:r>
              <a:rPr lang="en-US" sz="2400" b="1" dirty="0" smtClean="0"/>
              <a:t>  </a:t>
            </a:r>
            <a:r>
              <a:rPr lang="en-US" sz="2400" dirty="0" smtClean="0"/>
              <a:t>Candida species pneumonia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43975" cy="1462087"/>
          </a:xfrm>
        </p:spPr>
        <p:txBody>
          <a:bodyPr/>
          <a:lstStyle/>
          <a:p>
            <a:pPr algn="ctr"/>
            <a:r>
              <a:rPr lang="en-US" dirty="0"/>
              <a:t>TB and </a:t>
            </a:r>
            <a:r>
              <a:rPr lang="en-US" dirty="0" smtClean="0"/>
              <a:t>HIV (Interaction &amp; Co-infection)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04263" cy="48688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TB  is the most common opportunistic infection in HIV-infected people in </a:t>
            </a:r>
            <a:r>
              <a:rPr lang="en-US" sz="2000" dirty="0" err="1" smtClean="0"/>
              <a:t>india</a:t>
            </a:r>
            <a:endParaRPr lang="en-US" sz="2000" dirty="0" smtClean="0"/>
          </a:p>
          <a:p>
            <a:r>
              <a:rPr lang="en-US" sz="2000" dirty="0" smtClean="0"/>
              <a:t>Pulmonary TB remains the commonest form of TB</a:t>
            </a:r>
          </a:p>
          <a:p>
            <a:r>
              <a:rPr lang="en-US" sz="2000" dirty="0" smtClean="0"/>
              <a:t>TB </a:t>
            </a:r>
            <a:r>
              <a:rPr lang="en-US" sz="2000" dirty="0"/>
              <a:t>occurs by </a:t>
            </a:r>
          </a:p>
          <a:p>
            <a:pPr lvl="1"/>
            <a:r>
              <a:rPr lang="en-US" sz="2000" dirty="0"/>
              <a:t>reactivation of latent infection  </a:t>
            </a:r>
          </a:p>
          <a:p>
            <a:pPr lvl="1"/>
            <a:r>
              <a:rPr lang="en-US" sz="2000" dirty="0"/>
              <a:t>newly acquired </a:t>
            </a:r>
            <a:r>
              <a:rPr lang="en-US" sz="2000" dirty="0" smtClean="0"/>
              <a:t>infection</a:t>
            </a:r>
          </a:p>
          <a:p>
            <a:r>
              <a:rPr lang="en-US" sz="2000" dirty="0" smtClean="0"/>
              <a:t>HIV </a:t>
            </a:r>
            <a:r>
              <a:rPr lang="en-US" sz="2000" dirty="0"/>
              <a:t>increases the </a:t>
            </a:r>
            <a:r>
              <a:rPr lang="en-US" sz="2000" dirty="0" smtClean="0"/>
              <a:t>risk </a:t>
            </a:r>
            <a:r>
              <a:rPr lang="en-US" sz="2000" dirty="0"/>
              <a:t>of TB progression</a:t>
            </a:r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/>
              <a:t>HIV increases the </a:t>
            </a:r>
            <a:r>
              <a:rPr lang="en-US" sz="2000" dirty="0" smtClean="0"/>
              <a:t>rate </a:t>
            </a:r>
            <a:r>
              <a:rPr lang="en-US" sz="2000" dirty="0"/>
              <a:t>of TB progression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TB </a:t>
            </a:r>
            <a:r>
              <a:rPr lang="en-US" sz="2000" dirty="0"/>
              <a:t>may speed the progression of HIV </a:t>
            </a:r>
            <a:r>
              <a:rPr lang="en-US" sz="2000" dirty="0" smtClean="0"/>
              <a:t>disease</a:t>
            </a: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Among HIV-infected individuals, lifetime risk of developing active TB is 30-50%, compared to 5-10% in persons who are not HIV-infected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ART </a:t>
            </a:r>
            <a:r>
              <a:rPr lang="en-US" sz="2000" dirty="0">
                <a:cs typeface="Times New Roman" pitchFamily="18" charset="0"/>
              </a:rPr>
              <a:t>reduces the incidence of TB in </a:t>
            </a:r>
            <a:r>
              <a:rPr lang="en-US" sz="2000" dirty="0" smtClean="0">
                <a:cs typeface="Times New Roman" pitchFamily="18" charset="0"/>
              </a:rPr>
              <a:t>PLWHA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1462087"/>
          </a:xfrm>
        </p:spPr>
        <p:txBody>
          <a:bodyPr/>
          <a:lstStyle/>
          <a:p>
            <a:pPr algn="ctr"/>
            <a:r>
              <a:rPr lang="en-US"/>
              <a:t>Clinical Presentation of TB in HIV Patients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167688" cy="4392612"/>
          </a:xfrm>
        </p:spPr>
        <p:txBody>
          <a:bodyPr>
            <a:normAutofit/>
          </a:bodyPr>
          <a:lstStyle/>
          <a:p>
            <a:r>
              <a:rPr lang="en-US" sz="2000" dirty="0"/>
              <a:t>Depends on immune status of patient</a:t>
            </a:r>
          </a:p>
          <a:p>
            <a:pPr lvl="1"/>
            <a:r>
              <a:rPr lang="en-US" sz="2000" dirty="0"/>
              <a:t>In early HIV disease, presentation tends to be typical pulmonary </a:t>
            </a:r>
            <a:r>
              <a:rPr lang="en-US" sz="2000" dirty="0" smtClean="0"/>
              <a:t>TB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dirty="0"/>
              <a:t>immune system deteriorates </a:t>
            </a:r>
            <a:r>
              <a:rPr lang="en-US" sz="2000" dirty="0" err="1"/>
              <a:t>mycobacterial</a:t>
            </a:r>
            <a:r>
              <a:rPr lang="en-US" sz="2000" dirty="0"/>
              <a:t> infection more likely to </a:t>
            </a:r>
            <a:r>
              <a:rPr lang="en-US" sz="2000" dirty="0" smtClean="0"/>
              <a:t>disseminate</a:t>
            </a:r>
          </a:p>
          <a:p>
            <a:pPr lvl="3"/>
            <a:endParaRPr lang="en-US" dirty="0"/>
          </a:p>
          <a:p>
            <a:r>
              <a:rPr lang="en-US" sz="2000" dirty="0" err="1" smtClean="0"/>
              <a:t>Extrapulmonary</a:t>
            </a:r>
            <a:r>
              <a:rPr lang="en-US" sz="2000" dirty="0" smtClean="0"/>
              <a:t> TB is more common in HIV-infected people</a:t>
            </a:r>
          </a:p>
          <a:p>
            <a:pPr lvl="1"/>
            <a:r>
              <a:rPr lang="en-US" sz="2000" dirty="0" smtClean="0"/>
              <a:t>Pleural effusion, </a:t>
            </a:r>
            <a:r>
              <a:rPr lang="en-US" sz="2000" dirty="0" err="1" smtClean="0"/>
              <a:t>lymphadenopathy</a:t>
            </a:r>
            <a:r>
              <a:rPr lang="en-US" sz="2000" dirty="0" smtClean="0"/>
              <a:t>, pericardial disease, </a:t>
            </a:r>
            <a:r>
              <a:rPr lang="en-US" sz="2000" dirty="0" err="1" smtClean="0"/>
              <a:t>miliary</a:t>
            </a:r>
            <a:r>
              <a:rPr lang="en-US" sz="2000" dirty="0" smtClean="0"/>
              <a:t> TB, TB meningitis, peritoneal and spinal TB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086600" cy="1143000"/>
          </a:xfrm>
        </p:spPr>
        <p:txBody>
          <a:bodyPr/>
          <a:lstStyle/>
          <a:p>
            <a:r>
              <a:rPr lang="en-US" sz="3200" b="1" dirty="0">
                <a:cs typeface="Times New Roman" pitchFamily="18" charset="0"/>
              </a:rPr>
              <a:t>Pulmonary Tuberculosis:</a:t>
            </a:r>
            <a:br>
              <a:rPr lang="en-US" sz="3200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Clinical 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400" dirty="0" smtClean="0"/>
              <a:t>Cough </a:t>
            </a:r>
            <a:r>
              <a:rPr lang="en-US" sz="2400" dirty="0"/>
              <a:t>for </a:t>
            </a:r>
            <a:r>
              <a:rPr lang="en-US" sz="2400" dirty="0" smtClean="0"/>
              <a:t>&gt;2 </a:t>
            </a:r>
            <a:r>
              <a:rPr lang="en-US" sz="2400" dirty="0"/>
              <a:t>weeks </a:t>
            </a:r>
          </a:p>
          <a:p>
            <a:r>
              <a:rPr lang="en-US" sz="2400" dirty="0"/>
              <a:t>Fever</a:t>
            </a:r>
          </a:p>
          <a:p>
            <a:r>
              <a:rPr lang="en-US" sz="2400" dirty="0"/>
              <a:t>Night sweats</a:t>
            </a:r>
          </a:p>
          <a:p>
            <a:r>
              <a:rPr lang="en-US" sz="2400" dirty="0"/>
              <a:t>Chest pain</a:t>
            </a:r>
          </a:p>
          <a:p>
            <a:r>
              <a:rPr lang="en-US" sz="2400" dirty="0"/>
              <a:t>Weight loss</a:t>
            </a:r>
          </a:p>
          <a:p>
            <a:r>
              <a:rPr lang="en-US" sz="2400" dirty="0"/>
              <a:t>Signs – wasting, </a:t>
            </a:r>
            <a:r>
              <a:rPr lang="en-US" sz="2400" dirty="0" err="1"/>
              <a:t>crepitations</a:t>
            </a:r>
            <a:r>
              <a:rPr lang="en-US" sz="2400" dirty="0"/>
              <a:t>, consolidation, effusion </a:t>
            </a:r>
            <a:r>
              <a:rPr lang="en-US" sz="2400" dirty="0" smtClean="0"/>
              <a:t>etc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Diagnosis of Pulmonary TB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5029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Sputum examination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Negative Sputum does not exclude </a:t>
            </a:r>
            <a:r>
              <a:rPr lang="en-US" sz="2000" dirty="0" smtClean="0"/>
              <a:t>TB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Sputum negative PTB more common in HIV+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</a:t>
            </a:r>
            <a:r>
              <a:rPr lang="en-US" sz="2000" b="1" dirty="0"/>
              <a:t>50%</a:t>
            </a:r>
            <a:r>
              <a:rPr lang="en-US" sz="2000" dirty="0"/>
              <a:t> sensitive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Chest </a:t>
            </a:r>
            <a:r>
              <a:rPr lang="en-US" sz="2000" dirty="0"/>
              <a:t>radiograph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 “typical” TB X-ray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TB can create almost any abnormality, or even none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562600" y="152400"/>
          <a:ext cx="3200400" cy="3040063"/>
        </p:xfrm>
        <a:graphic>
          <a:graphicData uri="http://schemas.openxmlformats.org/presentationml/2006/ole">
            <p:oleObj spid="_x0000_s109570" name="PhotoImpact" r:id="rId3" imgW="949333" imgH="795227" progId="">
              <p:embed/>
            </p:oleObj>
          </a:graphicData>
        </a:graphic>
      </p:graphicFrame>
      <p:pic>
        <p:nvPicPr>
          <p:cNvPr id="6" name="Picture 2" descr="Pneumocystis pneumo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3024336" cy="31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1462087"/>
          </a:xfrm>
        </p:spPr>
        <p:txBody>
          <a:bodyPr/>
          <a:lstStyle/>
          <a:p>
            <a:pPr algn="ctr"/>
            <a:r>
              <a:rPr lang="en-US" b="1">
                <a:cs typeface="Times New Roman" pitchFamily="18" charset="0"/>
              </a:rPr>
              <a:t>Extrapulmonary Tuberculosis:</a:t>
            </a:r>
            <a:br>
              <a:rPr lang="en-US" b="1">
                <a:cs typeface="Times New Roman" pitchFamily="18" charset="0"/>
              </a:rPr>
            </a:br>
            <a:r>
              <a:rPr lang="en-US" b="1">
                <a:cs typeface="Times New Roman" pitchFamily="18" charset="0"/>
              </a:rPr>
              <a:t>Clinical presentation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9788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Often </a:t>
            </a:r>
            <a:r>
              <a:rPr lang="en-US" sz="2000" b="1" dirty="0"/>
              <a:t>no focal signs </a:t>
            </a:r>
            <a:r>
              <a:rPr lang="en-US" sz="2000" dirty="0"/>
              <a:t>in HIV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Fever, weight loss and lethargy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Can </a:t>
            </a:r>
            <a:r>
              <a:rPr lang="en-US" sz="2000" dirty="0"/>
              <a:t>have </a:t>
            </a:r>
            <a:r>
              <a:rPr lang="en-US" sz="2000" dirty="0" smtClean="0"/>
              <a:t>following focal </a:t>
            </a:r>
            <a:r>
              <a:rPr lang="en-US" sz="2000" dirty="0"/>
              <a:t>signs: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Focal </a:t>
            </a:r>
            <a:r>
              <a:rPr lang="en-US" sz="2000" dirty="0" err="1"/>
              <a:t>lymphadenopathy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Hepatosplenomegaly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Septic arthritis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Signs of meningitis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Pericarditis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Peritonitis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Disseminated </a:t>
            </a:r>
            <a:r>
              <a:rPr lang="en-US" sz="2000" dirty="0"/>
              <a:t>multi-system TB can be clinically indistinguishable from “HIV Wasting Syndrome”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3200" dirty="0"/>
              <a:t>Diagnosis of </a:t>
            </a:r>
            <a:r>
              <a:rPr lang="en-US" sz="3200" dirty="0" err="1"/>
              <a:t>Extrapulmonary</a:t>
            </a:r>
            <a:r>
              <a:rPr lang="en-US" sz="3200" dirty="0"/>
              <a:t> TB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50288" cy="4114800"/>
          </a:xfrm>
        </p:spPr>
        <p:txBody>
          <a:bodyPr>
            <a:normAutofit/>
          </a:bodyPr>
          <a:lstStyle/>
          <a:p>
            <a:r>
              <a:rPr lang="en-US" sz="2000" dirty="0"/>
              <a:t>Often very difficult </a:t>
            </a:r>
          </a:p>
          <a:p>
            <a:pPr lvl="1"/>
            <a:r>
              <a:rPr lang="en-US" sz="2000" dirty="0"/>
              <a:t>CXR often normal and sputum if available is negative</a:t>
            </a:r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lymph nodes enlarged - aspirate</a:t>
            </a:r>
          </a:p>
          <a:p>
            <a:endParaRPr lang="en-US" sz="2000" dirty="0" smtClean="0"/>
          </a:p>
          <a:p>
            <a:r>
              <a:rPr lang="en-US" sz="2000" dirty="0" smtClean="0"/>
              <a:t>If septic arthritis or abscess - aspirate</a:t>
            </a:r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 err="1"/>
              <a:t>meningism</a:t>
            </a:r>
            <a:r>
              <a:rPr lang="en-US" sz="2000" b="1" dirty="0"/>
              <a:t> </a:t>
            </a:r>
            <a:r>
              <a:rPr lang="en-US" sz="2000" dirty="0"/>
              <a:t>present - lumbar </a:t>
            </a:r>
            <a:r>
              <a:rPr lang="en-US" sz="2000" dirty="0" smtClean="0"/>
              <a:t>puncture</a:t>
            </a:r>
          </a:p>
          <a:p>
            <a:endParaRPr lang="en-US" sz="2000" dirty="0" smtClean="0"/>
          </a:p>
          <a:p>
            <a:r>
              <a:rPr lang="en-US" sz="2000" dirty="0" smtClean="0"/>
              <a:t>Always </a:t>
            </a:r>
            <a:r>
              <a:rPr lang="en-US" sz="2000" dirty="0"/>
              <a:t>request ZN Stains on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Diagnosis of Extrapulmonary TB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216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Often diagnosed on clinical suspicion alone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dramatic response to a </a:t>
            </a:r>
            <a:r>
              <a:rPr lang="en-US" sz="2000" b="1" dirty="0"/>
              <a:t>“therapeutic trial”</a:t>
            </a:r>
            <a:r>
              <a:rPr lang="en-US" sz="2000" dirty="0"/>
              <a:t> of anti-TB drugs is diagnostic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Greatly Under-diagnosed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“An HIV positive patient who is deteriorating, with profound weight loss and fever, should not be allowed to die without a therapeutic trial of TB treatment”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NB</a:t>
            </a:r>
            <a:r>
              <a:rPr lang="en-US" sz="2000" dirty="0"/>
              <a:t>: </a:t>
            </a:r>
            <a:r>
              <a:rPr lang="en-US" sz="2000" dirty="0" smtClean="0"/>
              <a:t>If considered therapeutic trial of treatment should be completed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3970784" cy="44973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IN" dirty="0" smtClean="0"/>
              <a:t>HIV-1 and HIV-2 </a:t>
            </a:r>
          </a:p>
          <a:p>
            <a:pPr>
              <a:buClr>
                <a:schemeClr val="accent2"/>
              </a:buClr>
              <a:buNone/>
            </a:pPr>
            <a:endParaRPr lang="en-IN" dirty="0" smtClean="0"/>
          </a:p>
          <a:p>
            <a:pPr>
              <a:buClr>
                <a:schemeClr val="accent2"/>
              </a:buClr>
            </a:pPr>
            <a:r>
              <a:rPr lang="en-IN" dirty="0" smtClean="0"/>
              <a:t>HIV-1 global and HIV-2 discovered in West Africa and found principally in</a:t>
            </a:r>
          </a:p>
          <a:p>
            <a:pPr>
              <a:buClr>
                <a:schemeClr val="accent2"/>
              </a:buClr>
              <a:buNone/>
            </a:pPr>
            <a:r>
              <a:rPr lang="en-IN" dirty="0" smtClean="0"/>
              <a:t>    West Africa </a:t>
            </a:r>
          </a:p>
          <a:p>
            <a:pPr>
              <a:buClr>
                <a:schemeClr val="accent2"/>
              </a:buClr>
              <a:buNone/>
            </a:pPr>
            <a:endParaRPr lang="en-IN" dirty="0" smtClean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IN" dirty="0" smtClean="0"/>
              <a:t>HIV-2 more virulent, associated with faster</a:t>
            </a:r>
          </a:p>
          <a:p>
            <a:pPr>
              <a:buClr>
                <a:schemeClr val="accent2"/>
              </a:buClr>
              <a:buNone/>
            </a:pPr>
            <a:r>
              <a:rPr lang="en-IN" dirty="0" smtClean="0"/>
              <a:t>     progression and greater morbidity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4275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W046599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5181600" cy="6553200"/>
          </a:xfrm>
          <a:noFill/>
          <a:ln/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943600" y="2362200"/>
            <a:ext cx="2438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A Patient with HIV Wasting Syndrome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This can be clinically indistinguishable from advanced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dirty="0" smtClean="0"/>
              <a:t>TB Treatment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79796"/>
          <a:ext cx="8229600" cy="5933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44718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CRITERIA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 –TB TREATMENT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ART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671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Extrapulmonary</a:t>
                      </a:r>
                      <a:r>
                        <a:rPr lang="en-US" dirty="0" smtClean="0"/>
                        <a:t> TB</a:t>
                      </a:r>
                    </a:p>
                    <a:p>
                      <a:r>
                        <a:rPr lang="en-US" dirty="0" smtClean="0"/>
                        <a:t>(irrespective</a:t>
                      </a:r>
                      <a:r>
                        <a:rPr lang="en-US" baseline="0" dirty="0" smtClean="0"/>
                        <a:t>  of CD4 count)</a:t>
                      </a:r>
                      <a:endParaRPr lang="en-IN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Pulmonary TB</a:t>
                      </a:r>
                    </a:p>
                    <a:p>
                      <a:r>
                        <a:rPr lang="en-US" baseline="0" dirty="0" smtClean="0"/>
                        <a:t>(CD4 count &lt; 200/</a:t>
                      </a:r>
                      <a:r>
                        <a:rPr lang="en-US" baseline="0" dirty="0" err="1" smtClean="0"/>
                        <a:t>ul</a:t>
                      </a:r>
                      <a:r>
                        <a:rPr lang="en-US" baseline="0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Start immediately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ART</a:t>
                      </a:r>
                      <a:r>
                        <a:rPr lang="en-US" baseline="0" dirty="0" smtClean="0"/>
                        <a:t> as soon as TB treatment is tolerated </a:t>
                      </a:r>
                    </a:p>
                    <a:p>
                      <a:r>
                        <a:rPr lang="en-US" baseline="0" dirty="0" smtClean="0"/>
                        <a:t>(between 2 weeks to 2 months)</a:t>
                      </a:r>
                      <a:endParaRPr lang="en-IN" dirty="0"/>
                    </a:p>
                  </a:txBody>
                  <a:tcPr/>
                </a:tc>
              </a:tr>
              <a:tr h="19204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Pulmonary TB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(CD4 count 200-350/</a:t>
                      </a:r>
                      <a:r>
                        <a:rPr lang="en-US" baseline="0" dirty="0" err="1" smtClean="0"/>
                        <a:t>ul</a:t>
                      </a:r>
                      <a:r>
                        <a:rPr lang="en-US" baseline="0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Start immediately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ART</a:t>
                      </a:r>
                      <a:r>
                        <a:rPr lang="en-US" baseline="0" dirty="0" smtClean="0"/>
                        <a:t> after completion of </a:t>
                      </a:r>
                      <a:r>
                        <a:rPr lang="en-US" baseline="0" dirty="0" err="1" smtClean="0"/>
                        <a:t>intial</a:t>
                      </a:r>
                      <a:r>
                        <a:rPr lang="en-US" baseline="0" dirty="0" smtClean="0"/>
                        <a:t> TB treatment phase</a:t>
                      </a:r>
                    </a:p>
                    <a:p>
                      <a:r>
                        <a:rPr lang="en-US" baseline="0" dirty="0" smtClean="0"/>
                        <a:t>(if </a:t>
                      </a:r>
                      <a:r>
                        <a:rPr lang="en-US" baseline="0" dirty="0" err="1" smtClean="0"/>
                        <a:t>severly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immunocompromised</a:t>
                      </a:r>
                      <a:r>
                        <a:rPr lang="en-US" baseline="0" dirty="0" smtClean="0"/>
                        <a:t> start earlier)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19434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Pulmonary TB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(CD4 count &gt; 350/</a:t>
                      </a:r>
                      <a:r>
                        <a:rPr lang="en-US" baseline="0" dirty="0" err="1" smtClean="0"/>
                        <a:t>ul</a:t>
                      </a:r>
                      <a:r>
                        <a:rPr lang="en-US" baseline="0" dirty="0" smtClean="0"/>
                        <a:t>)</a:t>
                      </a:r>
                      <a:endParaRPr lang="en-IN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Start immediately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 CD4</a:t>
                      </a:r>
                      <a:r>
                        <a:rPr lang="en-US" baseline="0" dirty="0" smtClean="0"/>
                        <a:t> count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Consider ART if CD4 count drops below &lt;350/</a:t>
                      </a:r>
                      <a:r>
                        <a:rPr lang="en-US" baseline="0" dirty="0" err="1" smtClean="0"/>
                        <a:t>ul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217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line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 Regimen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Combination of 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ARV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drug classes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Combination of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ARV drugs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21701">
                <a:tc>
                  <a:txBody>
                    <a:bodyPr/>
                    <a:lstStyle/>
                    <a:p>
                      <a:r>
                        <a:rPr lang="en-US" dirty="0" smtClean="0"/>
                        <a:t>Preferential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NRTIs</a:t>
                      </a:r>
                      <a:r>
                        <a:rPr lang="en-US" baseline="0" dirty="0" smtClean="0"/>
                        <a:t> + 1 NNRTI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ZDV (or</a:t>
                      </a:r>
                      <a:r>
                        <a:rPr lang="en-US" baseline="0" dirty="0" smtClean="0"/>
                        <a:t> TDF) </a:t>
                      </a:r>
                      <a:r>
                        <a:rPr lang="en-IN" baseline="0" dirty="0" smtClean="0"/>
                        <a:t>+ 3TC (or FTC) + EFV</a:t>
                      </a:r>
                      <a:endParaRPr lang="en-US" baseline="0" dirty="0" smtClean="0"/>
                    </a:p>
                  </a:txBody>
                  <a:tcPr/>
                </a:tc>
              </a:tr>
              <a:tr h="1521701"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NRTIs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ZDV </a:t>
                      </a:r>
                      <a:r>
                        <a:rPr lang="en-IN" baseline="0" dirty="0" smtClean="0"/>
                        <a:t>+ 3TC + ABC </a:t>
                      </a:r>
                      <a:r>
                        <a:rPr lang="en-US" dirty="0" smtClean="0"/>
                        <a:t>(or</a:t>
                      </a:r>
                      <a:r>
                        <a:rPr lang="en-US" baseline="0" dirty="0" smtClean="0"/>
                        <a:t> TDF) 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Efavirenz</a:t>
            </a:r>
            <a:r>
              <a:rPr lang="en-US" sz="2000" dirty="0" smtClean="0"/>
              <a:t> can be used with </a:t>
            </a:r>
            <a:r>
              <a:rPr lang="en-US" sz="2000" dirty="0" err="1" smtClean="0"/>
              <a:t>Rifampicin</a:t>
            </a:r>
            <a:r>
              <a:rPr lang="en-US" sz="2000" dirty="0" smtClean="0"/>
              <a:t> thus preferred in the intensive phase 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PIs and NVP should not be combined with </a:t>
            </a:r>
            <a:r>
              <a:rPr lang="en-US" sz="2000" dirty="0" err="1" smtClean="0"/>
              <a:t>Rifampicin</a:t>
            </a:r>
            <a:r>
              <a:rPr lang="en-US" sz="2000" dirty="0" smtClean="0"/>
              <a:t> because of drug interactions. NVP reduced to sub-therapeutic levels by </a:t>
            </a:r>
            <a:r>
              <a:rPr lang="en-US" sz="2000" dirty="0" err="1" smtClean="0"/>
              <a:t>Rifampicin</a:t>
            </a:r>
            <a:r>
              <a:rPr lang="en-US" sz="2000" dirty="0" smtClean="0"/>
              <a:t> therefore these two should not be combined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In early pregnancy the choice of ART may be a problem as </a:t>
            </a:r>
            <a:r>
              <a:rPr lang="en-US" sz="2000" dirty="0" err="1" smtClean="0"/>
              <a:t>Efavirenz</a:t>
            </a:r>
            <a:r>
              <a:rPr lang="en-US" sz="2000" dirty="0" smtClean="0"/>
              <a:t> is </a:t>
            </a:r>
            <a:r>
              <a:rPr lang="en-US" sz="2000" dirty="0" err="1" smtClean="0"/>
              <a:t>teratogenic</a:t>
            </a:r>
            <a:r>
              <a:rPr lang="en-US" sz="2000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TB/HIV: Conclusion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4153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TB is </a:t>
            </a:r>
            <a:r>
              <a:rPr lang="en-US" sz="2000" dirty="0"/>
              <a:t>a major cause of morbidity and mortality in HIV patients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TB </a:t>
            </a:r>
            <a:r>
              <a:rPr lang="en-US" sz="2000" dirty="0"/>
              <a:t>occurs at any stage of HIV infection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EPTB/atypical </a:t>
            </a:r>
            <a:r>
              <a:rPr lang="en-US" sz="2000" dirty="0"/>
              <a:t>presentations of TB more common in severe HIV disease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All </a:t>
            </a:r>
            <a:r>
              <a:rPr lang="en-US" sz="2000" dirty="0"/>
              <a:t>co-infected patients should be started on </a:t>
            </a:r>
            <a:r>
              <a:rPr lang="en-US" sz="2000" dirty="0" err="1"/>
              <a:t>cotrimoxazole</a:t>
            </a:r>
            <a:r>
              <a:rPr lang="en-US" sz="2000" dirty="0"/>
              <a:t> prophylaxis as it reduces mortality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HIV </a:t>
            </a:r>
            <a:r>
              <a:rPr lang="en-US" sz="2000" dirty="0"/>
              <a:t>patients on ART remain at risk of developing TB; active case </a:t>
            </a:r>
            <a:r>
              <a:rPr lang="en-US" sz="2000" dirty="0" smtClean="0"/>
              <a:t>detection is therefore important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56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/>
              <a:t>Bacterial Pneumonias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268149" indent="-268149" algn="just" defTabSz="373783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Rate of development is inversely related to CD4 count</a:t>
            </a:r>
          </a:p>
          <a:p>
            <a:pPr marL="268149" indent="-268149" algn="just" defTabSz="373783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/>
              <a:t>Injection </a:t>
            </a:r>
            <a:r>
              <a:rPr sz="2400" dirty="0"/>
              <a:t>drug use more than doubles the risk of bacterial lower respiratory track infections compared with those who acquired HIV through sexual exposure</a:t>
            </a:r>
            <a:r>
              <a:rPr sz="2400" dirty="0" smtClean="0"/>
              <a:t>.</a:t>
            </a:r>
            <a:endParaRPr lang="en-US" sz="2400" dirty="0" smtClean="0"/>
          </a:p>
          <a:p>
            <a:pPr marL="268149" indent="-268149" algn="just" defTabSz="373783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Two major differences compared with HIV controls</a:t>
            </a:r>
          </a:p>
          <a:p>
            <a:pPr marL="668199" lvl="1" indent="-268149" algn="just" defTabSz="373783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/>
              <a:t>Higher </a:t>
            </a:r>
            <a:r>
              <a:rPr lang="en-US" sz="2200" dirty="0" err="1" smtClean="0"/>
              <a:t>freuency</a:t>
            </a:r>
            <a:r>
              <a:rPr lang="en-US" sz="2200" dirty="0" smtClean="0"/>
              <a:t> of </a:t>
            </a:r>
            <a:r>
              <a:rPr lang="en-US" sz="2200" dirty="0" err="1" smtClean="0"/>
              <a:t>bacteremia</a:t>
            </a:r>
            <a:endParaRPr lang="en-US" sz="2200" dirty="0" smtClean="0"/>
          </a:p>
          <a:p>
            <a:pPr marL="668199" lvl="1" indent="-268149" algn="just" defTabSz="373783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/>
              <a:t>Higher recurrence rate – Relapse, Recrudescence, Re-infection</a:t>
            </a:r>
          </a:p>
          <a:p>
            <a:pPr marL="268149" indent="-268149" defTabSz="373783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lang="en-IN" sz="2200" dirty="0" smtClean="0"/>
              <a:t>The most common identified pathogen in HIV-related bacterial pneumonia is Streptococcus </a:t>
            </a:r>
            <a:r>
              <a:rPr lang="en-IN" sz="2200" dirty="0" err="1" smtClean="0"/>
              <a:t>pneumoniae</a:t>
            </a:r>
            <a:r>
              <a:rPr lang="en-IN" sz="2200" dirty="0" smtClean="0"/>
              <a:t>, generally followed by </a:t>
            </a:r>
            <a:r>
              <a:rPr lang="en-IN" sz="2200" dirty="0" err="1" smtClean="0"/>
              <a:t>Haemophilus</a:t>
            </a:r>
            <a:r>
              <a:rPr lang="en-IN" sz="2200" dirty="0" smtClean="0"/>
              <a:t> </a:t>
            </a:r>
            <a:r>
              <a:rPr lang="en-IN" sz="2200" dirty="0" err="1" smtClean="0"/>
              <a:t>influenzae</a:t>
            </a:r>
            <a:endParaRPr lang="en-IN" sz="2200" dirty="0" smtClean="0"/>
          </a:p>
          <a:p>
            <a:pPr marL="668199" lvl="1" indent="-268149" algn="just" defTabSz="373783">
              <a:spcBef>
                <a:spcPts val="1898"/>
              </a:spcBef>
              <a:buNone/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6F6A5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2789" indent="-232789" algn="just" defTabSz="324493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2200" dirty="0" smtClean="0"/>
              <a:t>Gram-negative </a:t>
            </a:r>
            <a:r>
              <a:rPr sz="2200" dirty="0"/>
              <a:t>bacilli and Staphylococcus </a:t>
            </a:r>
            <a:r>
              <a:rPr sz="2200" dirty="0" err="1"/>
              <a:t>aureus</a:t>
            </a:r>
            <a:r>
              <a:rPr sz="2200" dirty="0"/>
              <a:t> assume increasing importance as </a:t>
            </a:r>
            <a:r>
              <a:rPr sz="2200" dirty="0" err="1"/>
              <a:t>immunosuppression</a:t>
            </a:r>
            <a:r>
              <a:rPr sz="2200" dirty="0"/>
              <a:t> worsens, presumably </a:t>
            </a:r>
            <a:r>
              <a:rPr sz="2200" dirty="0" smtClean="0"/>
              <a:t>due</a:t>
            </a:r>
            <a:r>
              <a:rPr lang="en-US" sz="2200" dirty="0" smtClean="0"/>
              <a:t> </a:t>
            </a:r>
            <a:r>
              <a:rPr sz="2200" dirty="0" smtClean="0"/>
              <a:t>to</a:t>
            </a:r>
            <a:r>
              <a:rPr lang="en-US" sz="2200" dirty="0" smtClean="0"/>
              <a:t> both</a:t>
            </a:r>
            <a:r>
              <a:rPr sz="2200" dirty="0" smtClean="0"/>
              <a:t> </a:t>
            </a:r>
            <a:r>
              <a:rPr sz="2200" dirty="0" err="1"/>
              <a:t>neutrophil</a:t>
            </a:r>
            <a:r>
              <a:rPr sz="2200" dirty="0"/>
              <a:t> dysfunction and selective pressure of other antimicrobials</a:t>
            </a:r>
          </a:p>
          <a:p>
            <a:pPr marL="232789" indent="-232789" algn="just" defTabSz="324493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2200" dirty="0"/>
              <a:t>Pseudomonas </a:t>
            </a:r>
            <a:r>
              <a:rPr sz="2200" dirty="0" err="1"/>
              <a:t>aeruginosa</a:t>
            </a:r>
            <a:r>
              <a:rPr sz="2200" dirty="0"/>
              <a:t> has been associated with </a:t>
            </a:r>
            <a:r>
              <a:rPr sz="2200" dirty="0" err="1"/>
              <a:t>neutropenia</a:t>
            </a:r>
            <a:r>
              <a:rPr sz="2200" dirty="0"/>
              <a:t>, prior treatment with </a:t>
            </a:r>
            <a:r>
              <a:rPr sz="2200" dirty="0" err="1"/>
              <a:t>cephalosporins</a:t>
            </a:r>
            <a:r>
              <a:rPr sz="2200" dirty="0"/>
              <a:t>, and CD4 cell counts less than 50 </a:t>
            </a:r>
            <a:r>
              <a:rPr sz="2200" dirty="0" smtClean="0"/>
              <a:t>cells/</a:t>
            </a:r>
            <a:r>
              <a:rPr lang="en-US" sz="2200" dirty="0" err="1" smtClean="0"/>
              <a:t>ul</a:t>
            </a:r>
            <a:r>
              <a:rPr sz="2200" dirty="0" smtClean="0"/>
              <a:t> </a:t>
            </a:r>
            <a:r>
              <a:rPr sz="2200" dirty="0"/>
              <a:t>(Like individuals with structural lung disease, </a:t>
            </a:r>
            <a:r>
              <a:rPr sz="2200" dirty="0" err="1"/>
              <a:t>pseudomonal</a:t>
            </a:r>
            <a:r>
              <a:rPr sz="2200" dirty="0"/>
              <a:t> respiratory infections in HIV-infected patients have a tendency to relapse and chronic colonization typically ensues, with relapse rates after therapy between 25 and 86 </a:t>
            </a:r>
            <a:r>
              <a:rPr sz="2200" dirty="0" smtClean="0"/>
              <a:t>percent)</a:t>
            </a:r>
            <a:endParaRPr lang="en-US" sz="2200" dirty="0" smtClean="0"/>
          </a:p>
          <a:p>
            <a:pPr marL="232789" lvl="0" indent="-232789" algn="just" defTabSz="324493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lang="en-IN" sz="2200" dirty="0" smtClean="0"/>
              <a:t>Pneumococcal vaccine is recommended for all HIV patients who have a CD4 cell count greater than 200 cells/</a:t>
            </a:r>
            <a:r>
              <a:rPr lang="en-IN" sz="2200" dirty="0" err="1" smtClean="0"/>
              <a:t>ul</a:t>
            </a:r>
            <a:r>
              <a:rPr lang="en-IN" sz="2200" dirty="0" smtClean="0"/>
              <a:t> and the influenza vaccine should be given annually to all patients, regardless of CD4 cell count</a:t>
            </a:r>
          </a:p>
          <a:p>
            <a:pPr marL="232789" indent="-232789" algn="just" defTabSz="324493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6F6A5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/>
              <a:t>MRSA pneumonia can be quite severe and commonly leads to </a:t>
            </a:r>
            <a:r>
              <a:rPr sz="2400" dirty="0" err="1"/>
              <a:t>cavitation</a:t>
            </a:r>
            <a:endParaRPr sz="2400" dirty="0"/>
          </a:p>
        </p:txBody>
      </p:sp>
      <p:pic>
        <p:nvPicPr>
          <p:cNvPr id="71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99792" y="2636912"/>
            <a:ext cx="3462419" cy="341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Pneumocystis</a:t>
            </a:r>
            <a:r>
              <a:rPr lang="en-IN" dirty="0" smtClean="0"/>
              <a:t> </a:t>
            </a:r>
            <a:r>
              <a:rPr lang="en-IN" dirty="0" err="1" smtClean="0"/>
              <a:t>jiroveci</a:t>
            </a:r>
            <a:r>
              <a:rPr lang="en-IN" dirty="0" smtClean="0"/>
              <a:t> pneumonia (PCP)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5050904" cy="45693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P. </a:t>
            </a:r>
            <a:r>
              <a:rPr lang="en-US" sz="2000" dirty="0" err="1" smtClean="0"/>
              <a:t>Carinii</a:t>
            </a:r>
            <a:r>
              <a:rPr lang="en-US" sz="2000" dirty="0" smtClean="0"/>
              <a:t> pneumonia has been renamed P. </a:t>
            </a:r>
            <a:r>
              <a:rPr lang="en-US" sz="2000" dirty="0" err="1" smtClean="0"/>
              <a:t>jiroveci</a:t>
            </a:r>
            <a:r>
              <a:rPr lang="en-US" sz="2000" dirty="0" smtClean="0"/>
              <a:t> although the eponym PCP is retained. Causal agent is a fungus. </a:t>
            </a:r>
          </a:p>
          <a:p>
            <a:pPr algn="just"/>
            <a:r>
              <a:rPr lang="en-US" sz="2000" dirty="0" smtClean="0"/>
              <a:t>People at risk of PCP have defects in cellular and </a:t>
            </a:r>
            <a:r>
              <a:rPr lang="en-US" sz="2000" dirty="0" err="1" smtClean="0"/>
              <a:t>humoral</a:t>
            </a:r>
            <a:r>
              <a:rPr lang="en-US" sz="2000" dirty="0" smtClean="0"/>
              <a:t> immunity including malnourished children, primary immunodeficiency states, use of </a:t>
            </a:r>
            <a:r>
              <a:rPr lang="en-US" sz="2000" dirty="0" err="1" smtClean="0"/>
              <a:t>steriods</a:t>
            </a:r>
            <a:r>
              <a:rPr lang="en-US" sz="2000" dirty="0" smtClean="0"/>
              <a:t> and in HIV. </a:t>
            </a:r>
          </a:p>
          <a:p>
            <a:pPr algn="just"/>
            <a:r>
              <a:rPr lang="en-US" sz="2000" dirty="0" smtClean="0"/>
              <a:t>Incidence of PCP rises dramatically when CD4 count falls &lt; 200. </a:t>
            </a:r>
          </a:p>
          <a:p>
            <a:pPr algn="just"/>
            <a:r>
              <a:rPr lang="en-US" sz="2000" dirty="0" smtClean="0"/>
              <a:t>Transmission is by airborne inhalation.</a:t>
            </a:r>
          </a:p>
          <a:p>
            <a:pPr algn="just"/>
            <a:r>
              <a:rPr lang="en-IN" sz="2000" dirty="0" smtClean="0"/>
              <a:t>PCP in patients with HIV infection usually presents </a:t>
            </a:r>
            <a:r>
              <a:rPr lang="en-IN" sz="2000" dirty="0" err="1" smtClean="0"/>
              <a:t>subacutely</a:t>
            </a:r>
            <a:r>
              <a:rPr lang="en-IN" sz="2000" dirty="0" smtClean="0"/>
              <a:t> with progressive </a:t>
            </a:r>
            <a:r>
              <a:rPr lang="en-IN" sz="2000" dirty="0" err="1" smtClean="0"/>
              <a:t>dyspnea</a:t>
            </a:r>
            <a:r>
              <a:rPr lang="en-IN" sz="2000" dirty="0" smtClean="0"/>
              <a:t>, non-productive cough, and fever. </a:t>
            </a:r>
          </a:p>
          <a:p>
            <a:pPr algn="just"/>
            <a:r>
              <a:rPr lang="en-IN" sz="2000" dirty="0" err="1" smtClean="0"/>
              <a:t>Tachypnea</a:t>
            </a:r>
            <a:r>
              <a:rPr lang="en-IN" sz="2000" dirty="0" smtClean="0"/>
              <a:t> is the most common sign.</a:t>
            </a:r>
          </a:p>
          <a:p>
            <a:pPr algn="just"/>
            <a:endParaRPr lang="en-IN" sz="22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endParaRPr lang="en-IN" dirty="0"/>
          </a:p>
        </p:txBody>
      </p:sp>
      <p:pic>
        <p:nvPicPr>
          <p:cNvPr id="147457" name="Picture 1" descr="C:\Users\ANAND\Downloads\230px-Pneumocys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219075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56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5300" dirty="0">
              <a:solidFill>
                <a:srgbClr val="6F6A5A"/>
              </a:solidFill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Lungs are generally clear on auscultation.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 err="1" smtClean="0"/>
              <a:t>Pleuritic</a:t>
            </a:r>
            <a:r>
              <a:rPr sz="2000" dirty="0" smtClean="0"/>
              <a:t> </a:t>
            </a:r>
            <a:r>
              <a:rPr sz="2000" dirty="0"/>
              <a:t>chest pain or acute worsening of symptoms is an unusual manifestation of PCP in patients with HIV unless complicated by the development of a </a:t>
            </a:r>
            <a:r>
              <a:rPr sz="2000" dirty="0" err="1"/>
              <a:t>pneumothorax</a:t>
            </a:r>
            <a:r>
              <a:rPr sz="2000" dirty="0"/>
              <a:t>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Diagnosis</a:t>
            </a:r>
            <a:r>
              <a:rPr sz="2000" dirty="0"/>
              <a:t>: Induced sputum - 55% sensitivity                                                                                                                     </a:t>
            </a:r>
            <a:r>
              <a:rPr lang="en-US" sz="2000" dirty="0" smtClean="0"/>
              <a:t>					     </a:t>
            </a:r>
            <a:r>
              <a:rPr sz="2000" dirty="0" smtClean="0"/>
              <a:t>BAL </a:t>
            </a:r>
            <a:r>
              <a:rPr sz="2000" dirty="0"/>
              <a:t>- 95% sensitivity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The organisms are best seen on staining with </a:t>
            </a:r>
            <a:r>
              <a:rPr lang="en-US" sz="2000" dirty="0" err="1" smtClean="0"/>
              <a:t>Gomori</a:t>
            </a:r>
            <a:r>
              <a:rPr lang="en-US" sz="2000" dirty="0" smtClean="0"/>
              <a:t> </a:t>
            </a:r>
            <a:r>
              <a:rPr lang="en-US" sz="2000" dirty="0" err="1" smtClean="0"/>
              <a:t>methenamine</a:t>
            </a:r>
            <a:r>
              <a:rPr lang="en-US" sz="2000" dirty="0" smtClean="0"/>
              <a:t> silver stain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LDH estimation and </a:t>
            </a:r>
            <a:r>
              <a:rPr lang="en-US" sz="2000" dirty="0" err="1" smtClean="0"/>
              <a:t>desaturation</a:t>
            </a:r>
            <a:r>
              <a:rPr lang="en-US" sz="2000" dirty="0" smtClean="0"/>
              <a:t> with exercise are both sensitive, but not specific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Newer </a:t>
            </a:r>
            <a:r>
              <a:rPr sz="2000" dirty="0"/>
              <a:t>diagnostic techniques under investigation include polymerase chain reaction of saliva or sputum, as well as blood tests measuring levels of S-</a:t>
            </a:r>
            <a:r>
              <a:rPr sz="2000" dirty="0" err="1"/>
              <a:t>adenosylmethionine</a:t>
            </a:r>
            <a:r>
              <a:rPr sz="2000" dirty="0"/>
              <a:t>, a metabolite used exclusively by </a:t>
            </a:r>
            <a:r>
              <a:rPr sz="2000" dirty="0" err="1"/>
              <a:t>Pneumocystis</a:t>
            </a:r>
            <a:r>
              <a:rPr sz="2000" dirty="0"/>
              <a:t> </a:t>
            </a:r>
            <a:r>
              <a:rPr sz="2000" dirty="0" err="1"/>
              <a:t>jiroveci</a:t>
            </a:r>
            <a:r>
              <a:rPr sz="2000" dirty="0"/>
              <a:t> and hence lowered in patients with active </a:t>
            </a:r>
            <a:r>
              <a:rPr sz="2000" dirty="0" smtClean="0"/>
              <a:t>disease</a:t>
            </a:r>
            <a:r>
              <a:rPr lang="en-IN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100" b="1" dirty="0" smtClean="0"/>
              <a:t>Routes of spread</a:t>
            </a:r>
          </a:p>
          <a:p>
            <a:pPr>
              <a:buClr>
                <a:srgbClr val="FFC000"/>
              </a:buClr>
            </a:pPr>
            <a:endParaRPr lang="en-IN" sz="2400" dirty="0" smtClean="0"/>
          </a:p>
          <a:p>
            <a:pPr>
              <a:buClr>
                <a:srgbClr val="FFC000"/>
              </a:buClr>
            </a:pPr>
            <a:r>
              <a:rPr lang="en-IN" sz="2400" dirty="0" smtClean="0"/>
              <a:t>Sexual Contact – 75%  </a:t>
            </a:r>
          </a:p>
          <a:p>
            <a:pPr>
              <a:buClr>
                <a:srgbClr val="FFC000"/>
              </a:buClr>
            </a:pPr>
            <a:r>
              <a:rPr lang="en-IN" sz="2400" dirty="0" smtClean="0"/>
              <a:t>Parental Inoculation – intravenous drug abusers and recipients of blood and blood products. </a:t>
            </a:r>
          </a:p>
          <a:p>
            <a:pPr>
              <a:buClr>
                <a:srgbClr val="FFC000"/>
              </a:buClr>
            </a:pPr>
            <a:r>
              <a:rPr lang="en-IN" sz="2400" dirty="0" smtClean="0"/>
              <a:t>Passage of virus from Infected mothers to children through the placenta or through breast milk.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IN" sz="24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100" b="1" dirty="0" smtClean="0"/>
              <a:t>HIGH RISK GROUPS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dirty="0" smtClean="0"/>
              <a:t>Homosexuals/ Bisexuals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dirty="0" smtClean="0"/>
              <a:t> Intravenous drug users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dirty="0" smtClean="0"/>
              <a:t> Infants born to infected mothers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dirty="0" smtClean="0"/>
              <a:t> Blood &amp; Blood component recipients (through Transfusion)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dirty="0" smtClean="0"/>
              <a:t> Hemophiliacs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3682752" cy="4425355"/>
          </a:xfrm>
        </p:spPr>
        <p:txBody>
          <a:bodyPr>
            <a:normAutofit/>
          </a:bodyPr>
          <a:lstStyle/>
          <a:p>
            <a:pPr marL="150281" indent="-150281" algn="just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Chest imaging typically demonstrates bilateral diffuse interstitial shadows but may be normal in 10% of patients</a:t>
            </a:r>
          </a:p>
          <a:p>
            <a:pPr marL="150281" indent="-150281" algn="just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marL="150281" indent="-150281" algn="just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On HRCT, the typical appearance is bilateral patchy areas of ground-glass attenuation with a background of interlobular </a:t>
            </a:r>
            <a:r>
              <a:rPr lang="en-IN" sz="2000" dirty="0" err="1" smtClean="0"/>
              <a:t>septal</a:t>
            </a:r>
            <a:r>
              <a:rPr lang="en-IN" sz="2000" dirty="0" smtClean="0"/>
              <a:t> thickening</a:t>
            </a:r>
            <a:endParaRPr lang="en-IN" sz="20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364088" y="1556792"/>
          <a:ext cx="2808312" cy="2376264"/>
        </p:xfrm>
        <a:graphic>
          <a:graphicData uri="http://schemas.openxmlformats.org/presentationml/2006/ole">
            <p:oleObj spid="_x0000_s34818" name="PI3" r:id="rId3" imgW="5476190" imgH="5685714" progId="">
              <p:embed/>
            </p:oleObj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181446" cy="26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5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cs typeface="Times New Roman" pitchFamily="18" charset="0"/>
              </a:rPr>
              <a:t>Management</a:t>
            </a:r>
            <a:r>
              <a:rPr lang="en-US" sz="6000" dirty="0" smtClean="0">
                <a:cs typeface="Times New Roman" pitchFamily="18" charset="0"/>
              </a:rPr>
              <a:t> </a:t>
            </a:r>
            <a:endParaRPr lang="en-US" sz="6000" dirty="0">
              <a:cs typeface="Times New Roman" pitchFamily="18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569913" y="1752600"/>
            <a:ext cx="8574087" cy="38465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smtClean="0">
                <a:cs typeface="Times New Roman" pitchFamily="18" charset="0"/>
              </a:rPr>
              <a:t>High </a:t>
            </a:r>
            <a:r>
              <a:rPr lang="en-US" sz="2200" dirty="0">
                <a:cs typeface="Times New Roman" pitchFamily="18" charset="0"/>
              </a:rPr>
              <a:t>dose </a:t>
            </a:r>
            <a:r>
              <a:rPr lang="en-US" sz="2200" dirty="0" err="1">
                <a:cs typeface="Times New Roman" pitchFamily="18" charset="0"/>
              </a:rPr>
              <a:t>cotrimoxazole</a:t>
            </a:r>
            <a:r>
              <a:rPr lang="en-US" sz="2200" dirty="0">
                <a:cs typeface="Times New Roman" pitchFamily="18" charset="0"/>
              </a:rPr>
              <a:t> for 21 days	</a:t>
            </a:r>
            <a:r>
              <a:rPr lang="en-US" dirty="0">
                <a:cs typeface="Times New Roman" pitchFamily="18" charset="0"/>
              </a:rPr>
              <a:t>	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120 mg/kg </a:t>
            </a:r>
            <a:r>
              <a:rPr lang="en-US" sz="2000" dirty="0">
                <a:cs typeface="Times New Roman" pitchFamily="18" charset="0"/>
              </a:rPr>
              <a:t>per day in 3-4 doses</a:t>
            </a:r>
            <a:r>
              <a:rPr lang="en-US" sz="2000" b="1" dirty="0">
                <a:cs typeface="Times New Roman" pitchFamily="18" charset="0"/>
              </a:rPr>
              <a:t> </a:t>
            </a:r>
            <a:endParaRPr lang="en-US" sz="2000" b="1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200" dirty="0" smtClean="0">
                <a:cs typeface="Times New Roman" pitchFamily="18" charset="0"/>
              </a:rPr>
              <a:t>If allergic or </a:t>
            </a:r>
            <a:r>
              <a:rPr lang="en-US" sz="2200" dirty="0">
                <a:cs typeface="Times New Roman" pitchFamily="18" charset="0"/>
              </a:rPr>
              <a:t>intolerant </a:t>
            </a:r>
            <a:r>
              <a:rPr lang="en-US" sz="2200" dirty="0" smtClean="0">
                <a:cs typeface="Times New Roman" pitchFamily="18" charset="0"/>
              </a:rPr>
              <a:t>to </a:t>
            </a:r>
            <a:r>
              <a:rPr lang="en-US" sz="2200" dirty="0" err="1" smtClean="0">
                <a:cs typeface="Times New Roman" pitchFamily="18" charset="0"/>
              </a:rPr>
              <a:t>cotrimoxazole</a:t>
            </a:r>
            <a:endParaRPr lang="en-US" sz="22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Clindamycin</a:t>
            </a:r>
            <a:r>
              <a:rPr lang="en-US" sz="2000" dirty="0" smtClean="0">
                <a:cs typeface="Times New Roman" pitchFamily="18" charset="0"/>
              </a:rPr>
              <a:t> 900 mg iv 8 hourly plus </a:t>
            </a:r>
            <a:r>
              <a:rPr lang="en-US" sz="2000" dirty="0" err="1" smtClean="0">
                <a:cs typeface="Times New Roman" pitchFamily="18" charset="0"/>
              </a:rPr>
              <a:t>primaquine</a:t>
            </a:r>
            <a:r>
              <a:rPr lang="en-US" sz="2000" dirty="0" smtClean="0">
                <a:cs typeface="Times New Roman" pitchFamily="18" charset="0"/>
              </a:rPr>
              <a:t> 30 mg orally/day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Clindamycin</a:t>
            </a:r>
            <a:r>
              <a:rPr lang="en-US" sz="2000" dirty="0" smtClean="0">
                <a:cs typeface="Times New Roman" pitchFamily="18" charset="0"/>
              </a:rPr>
              <a:t> may also be given orally at a dose of 600 mg 6 hourly</a:t>
            </a:r>
          </a:p>
          <a:p>
            <a:pPr algn="just">
              <a:lnSpc>
                <a:spcPct val="80000"/>
              </a:lnSpc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Corticosteroids are useful in moderate to severe disease</a:t>
            </a:r>
          </a:p>
          <a:p>
            <a:pPr algn="just">
              <a:lnSpc>
                <a:spcPct val="80000"/>
              </a:lnSpc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They significantly improve gas exchange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	 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Oral Prednisone is beneficial if PaO2 &lt; 70 mm Hg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	 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Dose- 20mg BD, 40mg OD for 5 days or 20mg OD for 11 days</a:t>
            </a:r>
          </a:p>
          <a:p>
            <a:pPr lvl="2">
              <a:lnSpc>
                <a:spcPct val="90000"/>
              </a:lnSpc>
              <a:buNone/>
            </a:pP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 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200" dirty="0" smtClean="0"/>
              <a:t>Primary prophylaxis is used in </a:t>
            </a:r>
            <a:r>
              <a:rPr lang="en-IN" sz="2200" dirty="0" err="1" smtClean="0"/>
              <a:t>immunocompromised</a:t>
            </a:r>
            <a:r>
              <a:rPr lang="en-IN" sz="2200" dirty="0" smtClean="0"/>
              <a:t> patients without a history of PCP. Secondary prophylaxis is used in patients with a prior bout of PCP.</a:t>
            </a:r>
          </a:p>
          <a:p>
            <a:endParaRPr lang="en-IN" sz="2200" dirty="0" smtClean="0"/>
          </a:p>
          <a:p>
            <a:r>
              <a:rPr lang="en-IN" sz="2200" dirty="0" smtClean="0"/>
              <a:t>For </a:t>
            </a:r>
            <a:r>
              <a:rPr lang="en-IN" sz="2200" dirty="0" err="1" smtClean="0"/>
              <a:t>cotrimoxazole</a:t>
            </a:r>
            <a:r>
              <a:rPr lang="en-IN" sz="2200" dirty="0" smtClean="0"/>
              <a:t>, the normal dosage is one double-strength tablet (160 mg TMP to 800 mg SMX) daily. One single-strength tablet (80 mg TMP to 400 mg SMX) daily is also effective. </a:t>
            </a:r>
          </a:p>
          <a:p>
            <a:endParaRPr lang="en-IN" sz="2200" dirty="0" smtClean="0"/>
          </a:p>
          <a:p>
            <a:r>
              <a:rPr lang="en-IN" sz="2200" dirty="0" smtClean="0"/>
              <a:t>Prophylaxis may be discontinued in patients with HIV infection whose CD4 count exceeds 200/µL for 3 consecutive months while on HAART. Prophylaxis should be restarted if the CD4 count drops below 200/µL. Prophylaxis should be continued for life in patients who developed PCP while their CD4 level exceeded 200/µL.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/>
              <a:t>Endemic Fungi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2400" dirty="0" err="1" smtClean="0"/>
              <a:t>Histoplasma</a:t>
            </a:r>
            <a:r>
              <a:rPr lang="en-IN" sz="2400" dirty="0" smtClean="0"/>
              <a:t> </a:t>
            </a:r>
            <a:r>
              <a:rPr lang="en-IN" sz="2400" dirty="0" err="1" smtClean="0"/>
              <a:t>capsulatum</a:t>
            </a:r>
            <a:r>
              <a:rPr sz="2400" dirty="0" smtClean="0"/>
              <a:t>,</a:t>
            </a:r>
            <a:r>
              <a:rPr lang="en-US" sz="2400" dirty="0" smtClean="0"/>
              <a:t> </a:t>
            </a:r>
            <a:r>
              <a:rPr lang="en-IN" sz="2400" dirty="0" err="1" smtClean="0"/>
              <a:t>Coccidioides</a:t>
            </a:r>
            <a:r>
              <a:rPr lang="en-IN" sz="2400" dirty="0" smtClean="0"/>
              <a:t> </a:t>
            </a:r>
            <a:r>
              <a:rPr lang="en-IN" sz="2400" dirty="0" err="1" smtClean="0"/>
              <a:t>immitis</a:t>
            </a:r>
            <a:r>
              <a:rPr sz="2400" dirty="0" smtClean="0"/>
              <a:t>, </a:t>
            </a:r>
            <a:r>
              <a:rPr sz="2400" dirty="0" err="1"/>
              <a:t>blastomycosis</a:t>
            </a:r>
            <a:r>
              <a:rPr sz="2400" dirty="0"/>
              <a:t>, and </a:t>
            </a:r>
            <a:r>
              <a:rPr lang="en-IN" sz="2400" dirty="0" err="1" smtClean="0"/>
              <a:t>Penicillium</a:t>
            </a:r>
            <a:r>
              <a:rPr lang="en-IN" sz="2400" dirty="0" smtClean="0"/>
              <a:t> </a:t>
            </a:r>
            <a:r>
              <a:rPr lang="en-IN" sz="2400" dirty="0" err="1" smtClean="0"/>
              <a:t>marneffi</a:t>
            </a:r>
            <a:r>
              <a:rPr sz="2400" dirty="0" smtClean="0"/>
              <a:t> </a:t>
            </a:r>
            <a:r>
              <a:rPr sz="2400" dirty="0"/>
              <a:t>are dimorphic fungi that are endemic to </a:t>
            </a:r>
            <a:r>
              <a:rPr sz="2400"/>
              <a:t>distinct </a:t>
            </a:r>
            <a:r>
              <a:rPr sz="2400" smtClean="0"/>
              <a:t>regions</a:t>
            </a:r>
            <a:r>
              <a:rPr lang="en-US" sz="2400" smtClean="0"/>
              <a:t> </a:t>
            </a:r>
            <a:r>
              <a:rPr sz="2400" smtClean="0"/>
              <a:t>but </a:t>
            </a:r>
            <a:r>
              <a:rPr sz="2400" dirty="0"/>
              <a:t>that may reactivate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R</a:t>
            </a:r>
            <a:r>
              <a:rPr sz="2400" dirty="0" smtClean="0"/>
              <a:t>arely </a:t>
            </a:r>
            <a:r>
              <a:rPr sz="2400" dirty="0"/>
              <a:t>causes disease in patients with HIV until the patient is significantly </a:t>
            </a:r>
            <a:r>
              <a:rPr sz="2400" dirty="0" err="1"/>
              <a:t>immunosuppressed</a:t>
            </a:r>
            <a:r>
              <a:rPr sz="2400" dirty="0"/>
              <a:t> (CD4 </a:t>
            </a:r>
            <a:r>
              <a:rPr lang="en-US" sz="2400" dirty="0" smtClean="0"/>
              <a:t>&lt;</a:t>
            </a:r>
            <a:r>
              <a:rPr sz="2400" dirty="0" smtClean="0"/>
              <a:t>50 cells/</a:t>
            </a:r>
            <a:r>
              <a:rPr lang="en-US" sz="2400" dirty="0" err="1" smtClean="0"/>
              <a:t>ul</a:t>
            </a:r>
            <a:r>
              <a:rPr sz="2400" dirty="0" smtClean="0"/>
              <a:t>)</a:t>
            </a:r>
            <a:endParaRPr lang="en-US" sz="24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6F6A5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78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err="1"/>
              <a:t>Histoplasma</a:t>
            </a:r>
            <a:r>
              <a:rPr sz="4800" dirty="0"/>
              <a:t> </a:t>
            </a:r>
            <a:r>
              <a:rPr sz="4800" dirty="0" err="1"/>
              <a:t>capsulatum</a:t>
            </a:r>
            <a:endParaRPr sz="4800" dirty="0"/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5410944" cy="449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/>
              <a:t>H</a:t>
            </a:r>
            <a:r>
              <a:rPr sz="2000" dirty="0" err="1" smtClean="0"/>
              <a:t>istoplasmosis</a:t>
            </a:r>
            <a:r>
              <a:rPr sz="2000" dirty="0" smtClean="0"/>
              <a:t> </a:t>
            </a:r>
            <a:r>
              <a:rPr sz="2000" dirty="0"/>
              <a:t>most commonly presents with disseminated disease in an individual with a CD4 cell </a:t>
            </a:r>
            <a:r>
              <a:rPr sz="2000" dirty="0" smtClean="0"/>
              <a:t>count</a:t>
            </a:r>
            <a:r>
              <a:rPr lang="en-US" sz="2000" dirty="0" smtClean="0"/>
              <a:t> &lt;</a:t>
            </a:r>
            <a:r>
              <a:rPr sz="2000" dirty="0" smtClean="0"/>
              <a:t>50 cells/</a:t>
            </a:r>
            <a:r>
              <a:rPr lang="en-US" sz="2000" dirty="0" err="1" smtClean="0"/>
              <a:t>ul</a:t>
            </a:r>
            <a:r>
              <a:rPr sz="2000" dirty="0" smtClean="0"/>
              <a:t>.</a:t>
            </a:r>
            <a:endParaRPr sz="2000" dirty="0"/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fever, weight loss, </a:t>
            </a:r>
            <a:r>
              <a:rPr lang="en-US" sz="2000" dirty="0" err="1" smtClean="0"/>
              <a:t>lymph</a:t>
            </a:r>
            <a:r>
              <a:rPr sz="2000" dirty="0" err="1" smtClean="0"/>
              <a:t>adenopathy</a:t>
            </a:r>
            <a:r>
              <a:rPr sz="2000" dirty="0"/>
              <a:t>, </a:t>
            </a:r>
            <a:r>
              <a:rPr sz="2000" dirty="0" smtClean="0"/>
              <a:t>diarrhea,</a:t>
            </a:r>
            <a:r>
              <a:rPr lang="en-US" sz="2000" dirty="0" smtClean="0"/>
              <a:t> </a:t>
            </a:r>
            <a:r>
              <a:rPr sz="2000" dirty="0" smtClean="0"/>
              <a:t>and</a:t>
            </a:r>
            <a:r>
              <a:rPr lang="en-US" sz="2000" dirty="0" smtClean="0"/>
              <a:t> </a:t>
            </a:r>
            <a:r>
              <a:rPr sz="2000" dirty="0" smtClean="0"/>
              <a:t>mucosal </a:t>
            </a:r>
            <a:r>
              <a:rPr sz="2000" dirty="0"/>
              <a:t>lesions.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occasionally occurs in person with HIV and preserved CD4 counts (greater than 350 cells/mm3)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 err="1"/>
              <a:t>Histoplasma</a:t>
            </a:r>
            <a:r>
              <a:rPr sz="2000" dirty="0"/>
              <a:t> </a:t>
            </a:r>
            <a:r>
              <a:rPr sz="2000" dirty="0" err="1"/>
              <a:t>capsulatum</a:t>
            </a:r>
            <a:r>
              <a:rPr sz="2000" dirty="0"/>
              <a:t> can produce a sepsis syndrome </a:t>
            </a:r>
            <a:r>
              <a:rPr sz="2000" dirty="0" smtClean="0"/>
              <a:t>with </a:t>
            </a:r>
            <a:r>
              <a:rPr sz="2000" dirty="0"/>
              <a:t>fever, hypotension, and </a:t>
            </a:r>
            <a:r>
              <a:rPr sz="2000" dirty="0" err="1"/>
              <a:t>multiorgan</a:t>
            </a:r>
            <a:r>
              <a:rPr sz="2000" dirty="0"/>
              <a:t> system failure.</a:t>
            </a:r>
          </a:p>
          <a:p>
            <a:pPr marL="150281" indent="-150281" defTabSz="209482">
              <a:spcBef>
                <a:spcPts val="1055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6F6A5A"/>
                </a:solidFill>
              </a:rPr>
              <a:t>.</a:t>
            </a:r>
            <a:endParaRPr sz="2000" dirty="0">
              <a:solidFill>
                <a:srgbClr val="6F6A5A"/>
              </a:solidFill>
            </a:endParaRPr>
          </a:p>
        </p:txBody>
      </p:sp>
      <p:pic>
        <p:nvPicPr>
          <p:cNvPr id="161795" name="Picture 3" descr="C:\Users\ANAND\Downloads\hcap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300" y="1556792"/>
            <a:ext cx="3177671" cy="2376264"/>
          </a:xfrm>
          <a:prstGeom prst="rect">
            <a:avLst/>
          </a:prstGeom>
          <a:noFill/>
        </p:spPr>
      </p:pic>
      <p:pic>
        <p:nvPicPr>
          <p:cNvPr id="161796" name="Picture 4" descr="C:\Users\ANAND\Downloads\800px-Histoplasma_in_granuloma_pas-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3041915" cy="22814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2792" cy="4209331"/>
          </a:xfrm>
        </p:spPr>
        <p:txBody>
          <a:bodyPr>
            <a:normAutofit/>
          </a:bodyPr>
          <a:lstStyle/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The presence of </a:t>
            </a:r>
            <a:r>
              <a:rPr lang="en-IN" sz="2000" dirty="0" err="1" smtClean="0"/>
              <a:t>hilar</a:t>
            </a:r>
            <a:r>
              <a:rPr lang="en-IN" sz="2000" dirty="0" smtClean="0"/>
              <a:t> or </a:t>
            </a:r>
            <a:r>
              <a:rPr lang="en-IN" sz="2000" dirty="0" err="1" smtClean="0"/>
              <a:t>mediastinal</a:t>
            </a:r>
            <a:r>
              <a:rPr lang="en-IN" sz="2000" dirty="0" smtClean="0"/>
              <a:t> </a:t>
            </a:r>
            <a:r>
              <a:rPr lang="en-IN" sz="2000" dirty="0" err="1" smtClean="0"/>
              <a:t>lymphadenopathy</a:t>
            </a:r>
            <a:r>
              <a:rPr lang="en-IN" sz="2000" dirty="0" smtClean="0"/>
              <a:t> may help distinguish </a:t>
            </a:r>
            <a:r>
              <a:rPr lang="en-IN" sz="2000" dirty="0" err="1" smtClean="0"/>
              <a:t>histoplasmosis</a:t>
            </a:r>
            <a:r>
              <a:rPr lang="en-IN" sz="2000" dirty="0" smtClean="0"/>
              <a:t> from </a:t>
            </a:r>
            <a:r>
              <a:rPr lang="en-IN" sz="2000" dirty="0" err="1" smtClean="0"/>
              <a:t>Pneumocystis</a:t>
            </a:r>
            <a:r>
              <a:rPr lang="en-IN" sz="2000" dirty="0" smtClean="0"/>
              <a:t> </a:t>
            </a:r>
            <a:r>
              <a:rPr lang="en-IN" sz="2000" dirty="0" err="1" smtClean="0"/>
              <a:t>jiroveci</a:t>
            </a:r>
            <a:r>
              <a:rPr lang="en-IN" sz="2000" dirty="0" smtClean="0"/>
              <a:t>, as the clinical presentation in susceptible hosts overlap significantly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Chest x-rays are normal in 40–70% of cases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endParaRPr lang="en-IN" dirty="0" smtClean="0">
              <a:solidFill>
                <a:srgbClr val="6F6A5A"/>
              </a:solidFill>
            </a:endParaRP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endParaRPr lang="en-IN" dirty="0"/>
          </a:p>
        </p:txBody>
      </p:sp>
      <p:pic>
        <p:nvPicPr>
          <p:cNvPr id="162818" name="Picture 2" descr="C:\Users\ANAND\Downloads\0801JRDRICF1-484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047644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Diagnosis: detection of polysaccharide antigen in urine or blood, where urine testing has been shown to be positive in up to 95 percent of patients with disseminated disease and AIDS.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Treatment: </a:t>
            </a:r>
            <a:r>
              <a:rPr lang="en-IN" sz="2000" dirty="0" err="1" smtClean="0"/>
              <a:t>Amphotericin</a:t>
            </a:r>
            <a:r>
              <a:rPr lang="en-IN" sz="2000" dirty="0" smtClean="0"/>
              <a:t> B is currently considered the drug of choice for severe or disseminated </a:t>
            </a:r>
            <a:r>
              <a:rPr lang="en-IN" sz="2000" dirty="0" err="1" smtClean="0"/>
              <a:t>histoplasmosis</a:t>
            </a:r>
            <a:r>
              <a:rPr lang="en-IN" sz="2000" dirty="0" smtClean="0"/>
              <a:t> in HIV-positive patients and should be continued for 3 to 10 days until clear clinical improvement has occurred before patients are switched to oral </a:t>
            </a:r>
            <a:r>
              <a:rPr lang="en-IN" sz="2000" dirty="0" err="1" smtClean="0"/>
              <a:t>itraconazole</a:t>
            </a:r>
            <a:r>
              <a:rPr lang="en-IN" sz="2000" dirty="0" smtClean="0"/>
              <a:t> to complete a total of 3 months of therapy. Patients with HIV infection be maintained on suppressive doses of </a:t>
            </a:r>
            <a:r>
              <a:rPr lang="en-IN" sz="2000" dirty="0" err="1" smtClean="0"/>
              <a:t>itraconazole</a:t>
            </a:r>
            <a:r>
              <a:rPr lang="en-IN" sz="2000" dirty="0" smtClean="0"/>
              <a:t> indefinitely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Chronic </a:t>
            </a:r>
            <a:r>
              <a:rPr lang="en-IN" sz="2000" dirty="0" err="1" smtClean="0"/>
              <a:t>histoplasmosis</a:t>
            </a:r>
            <a:r>
              <a:rPr lang="en-IN" sz="2000" dirty="0" smtClean="0"/>
              <a:t> cases can resemble </a:t>
            </a:r>
            <a:r>
              <a:rPr lang="en-IN" sz="2000" u="sng" dirty="0" smtClean="0"/>
              <a:t>tuberculosis</a:t>
            </a:r>
          </a:p>
          <a:p>
            <a:endParaRPr lang="en-IN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 err="1"/>
              <a:t>Coccidioides</a:t>
            </a:r>
            <a:r>
              <a:rPr sz="5500" dirty="0"/>
              <a:t> </a:t>
            </a:r>
            <a:r>
              <a:rPr sz="5500" dirty="0" err="1"/>
              <a:t>immitis</a:t>
            </a:r>
            <a:endParaRPr sz="5500" dirty="0"/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320480" cy="4853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The presence of </a:t>
            </a:r>
            <a:r>
              <a:rPr sz="2000" dirty="0" err="1"/>
              <a:t>hilar</a:t>
            </a:r>
            <a:r>
              <a:rPr sz="2000" dirty="0"/>
              <a:t> </a:t>
            </a:r>
            <a:r>
              <a:rPr lang="en-US" sz="2000" dirty="0" err="1" smtClean="0"/>
              <a:t>lymph</a:t>
            </a:r>
            <a:r>
              <a:rPr sz="2000" dirty="0" err="1" smtClean="0"/>
              <a:t>adenopathy</a:t>
            </a:r>
            <a:r>
              <a:rPr sz="2000" dirty="0"/>
              <a:t>, </a:t>
            </a:r>
            <a:r>
              <a:rPr sz="2000" dirty="0" err="1"/>
              <a:t>eosinophilia</a:t>
            </a:r>
            <a:r>
              <a:rPr sz="2000" dirty="0"/>
              <a:t>, or lack of response to conventional antibiotics should prompt consideration of pulmonary </a:t>
            </a:r>
            <a:r>
              <a:rPr sz="2000" dirty="0" err="1"/>
              <a:t>coccidiomycosis</a:t>
            </a:r>
            <a:r>
              <a:rPr sz="2000" dirty="0"/>
              <a:t> in patients from endemic areas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Radiology: </a:t>
            </a:r>
            <a:r>
              <a:rPr sz="2000" dirty="0" smtClean="0"/>
              <a:t>diverse</a:t>
            </a:r>
            <a:r>
              <a:rPr lang="en-US" sz="2000" dirty="0" smtClean="0"/>
              <a:t>, </a:t>
            </a:r>
            <a:r>
              <a:rPr sz="2000" dirty="0" smtClean="0"/>
              <a:t>and </a:t>
            </a:r>
            <a:r>
              <a:rPr sz="2000" dirty="0"/>
              <a:t>may include </a:t>
            </a:r>
            <a:r>
              <a:rPr sz="2000" dirty="0" err="1"/>
              <a:t>reticulonodular</a:t>
            </a:r>
            <a:r>
              <a:rPr sz="2000" dirty="0"/>
              <a:t> disease, alveolar infiltrates, </a:t>
            </a:r>
            <a:r>
              <a:rPr sz="2000" dirty="0" smtClean="0"/>
              <a:t>nodules,</a:t>
            </a:r>
            <a:r>
              <a:rPr lang="en-US" sz="2000" dirty="0" smtClean="0"/>
              <a:t> </a:t>
            </a:r>
            <a:r>
              <a:rPr lang="en-US" sz="2000" dirty="0" err="1" smtClean="0"/>
              <a:t>lymph</a:t>
            </a:r>
            <a:r>
              <a:rPr sz="2000" dirty="0" err="1" smtClean="0"/>
              <a:t>adenopathy</a:t>
            </a:r>
            <a:r>
              <a:rPr sz="2000" dirty="0"/>
              <a:t>, </a:t>
            </a:r>
            <a:r>
              <a:rPr sz="2000" dirty="0" smtClean="0"/>
              <a:t>cavities</a:t>
            </a:r>
            <a:r>
              <a:rPr lang="en-US" sz="2000" dirty="0" smtClean="0"/>
              <a:t> </a:t>
            </a:r>
            <a:r>
              <a:rPr sz="2000" dirty="0" smtClean="0"/>
              <a:t>and </a:t>
            </a:r>
            <a:r>
              <a:rPr sz="2000" dirty="0"/>
              <a:t>pleural effusions.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Diagnosis: </a:t>
            </a:r>
            <a:r>
              <a:rPr sz="2000" dirty="0" smtClean="0"/>
              <a:t>I</a:t>
            </a:r>
            <a:r>
              <a:rPr lang="en-US" sz="2000" dirty="0" smtClean="0"/>
              <a:t>s</a:t>
            </a:r>
            <a:r>
              <a:rPr sz="2000" dirty="0" smtClean="0"/>
              <a:t>olation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organsims</a:t>
            </a:r>
            <a:r>
              <a:rPr sz="2000" dirty="0" smtClean="0"/>
              <a:t> </a:t>
            </a:r>
            <a:r>
              <a:rPr sz="2000" dirty="0"/>
              <a:t>in respiratory secretions (</a:t>
            </a:r>
            <a:r>
              <a:rPr sz="2000" dirty="0" err="1"/>
              <a:t>Bronchoscopy</a:t>
            </a:r>
            <a:r>
              <a:rPr sz="2000" dirty="0" smtClean="0"/>
              <a:t>)</a:t>
            </a:r>
            <a:endParaRPr sz="2000" dirty="0"/>
          </a:p>
        </p:txBody>
      </p:sp>
      <p:pic>
        <p:nvPicPr>
          <p:cNvPr id="163842" name="Picture 2" descr="C:\Users\ANAND\Downloads\Coccidioides_immitis_on_Sabouraud's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1"/>
            <a:ext cx="2664296" cy="3073350"/>
          </a:xfrm>
          <a:prstGeom prst="rect">
            <a:avLst/>
          </a:prstGeom>
          <a:noFill/>
        </p:spPr>
      </p:pic>
      <p:pic>
        <p:nvPicPr>
          <p:cNvPr id="163843" name="Picture 3" descr="C:\Users\ANAND\Downloads\Coccidioides_immitis_micros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1800200" cy="23123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err="1" smtClean="0"/>
              <a:t>Coccidioides</a:t>
            </a:r>
            <a:r>
              <a:rPr lang="en-IN" sz="2000" dirty="0" smtClean="0"/>
              <a:t> </a:t>
            </a:r>
            <a:r>
              <a:rPr lang="en-IN" sz="2000" dirty="0" err="1" smtClean="0"/>
              <a:t>immitis</a:t>
            </a:r>
            <a:r>
              <a:rPr lang="en-IN" sz="2000" dirty="0" smtClean="0"/>
              <a:t> serology has a more established role in monitoring response to therapy (sensitivity in diagnosis is 70%)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DOC: (Without </a:t>
            </a:r>
            <a:r>
              <a:rPr lang="en-IN" sz="2000" dirty="0" err="1" smtClean="0"/>
              <a:t>meningeal</a:t>
            </a:r>
            <a:r>
              <a:rPr lang="en-IN" sz="2000" dirty="0" smtClean="0"/>
              <a:t> involvement) </a:t>
            </a:r>
            <a:r>
              <a:rPr lang="en-IN" sz="2000" dirty="0" err="1" smtClean="0"/>
              <a:t>Amphotericin</a:t>
            </a:r>
            <a:r>
              <a:rPr lang="en-IN" sz="2000" dirty="0" smtClean="0"/>
              <a:t> B. Treatment should be continued until clear clinical improvement has been demonstrated, at which time patients may be switched over to oral </a:t>
            </a:r>
            <a:r>
              <a:rPr lang="en-IN" sz="2000" dirty="0" err="1" smtClean="0"/>
              <a:t>itraconazole</a:t>
            </a:r>
            <a:r>
              <a:rPr lang="en-IN" sz="2000" dirty="0" smtClean="0"/>
              <a:t> or </a:t>
            </a:r>
            <a:r>
              <a:rPr lang="en-IN" sz="2000" dirty="0" err="1" smtClean="0"/>
              <a:t>fluconazole</a:t>
            </a:r>
            <a:r>
              <a:rPr lang="en-IN" sz="2000" dirty="0" smtClean="0"/>
              <a:t>. 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(With </a:t>
            </a:r>
            <a:r>
              <a:rPr lang="en-IN" sz="2000" dirty="0" err="1" smtClean="0"/>
              <a:t>meningeal</a:t>
            </a:r>
            <a:r>
              <a:rPr lang="en-IN" sz="2000" dirty="0" smtClean="0"/>
              <a:t> involvement): high-dose </a:t>
            </a:r>
            <a:r>
              <a:rPr lang="en-IN" sz="2000" dirty="0" err="1" smtClean="0"/>
              <a:t>fluconazole</a:t>
            </a:r>
            <a:r>
              <a:rPr lang="en-IN" sz="2000" dirty="0" smtClean="0"/>
              <a:t>, therapy should be continued indefinitely.</a:t>
            </a:r>
          </a:p>
          <a:p>
            <a:endParaRPr lang="en-IN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 err="1"/>
              <a:t>Penicillium</a:t>
            </a:r>
            <a:r>
              <a:rPr sz="5400" dirty="0"/>
              <a:t> </a:t>
            </a:r>
            <a:r>
              <a:rPr sz="5400" dirty="0" err="1"/>
              <a:t>marneffi</a:t>
            </a:r>
            <a:endParaRPr sz="5400" dirty="0"/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5050904" cy="45693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sz="2000" dirty="0" err="1"/>
              <a:t>Penicillium</a:t>
            </a:r>
            <a:r>
              <a:rPr sz="2000" dirty="0"/>
              <a:t> </a:t>
            </a:r>
            <a:r>
              <a:rPr sz="2000" dirty="0" err="1"/>
              <a:t>marneffei</a:t>
            </a:r>
            <a:r>
              <a:rPr sz="2000" dirty="0"/>
              <a:t> is generally seen in patients with advanced </a:t>
            </a:r>
            <a:r>
              <a:rPr sz="2000" dirty="0" smtClean="0"/>
              <a:t>AIDS</a:t>
            </a:r>
            <a:r>
              <a:rPr lang="en-US" sz="2000" dirty="0" smtClean="0"/>
              <a:t> </a:t>
            </a:r>
            <a:r>
              <a:rPr sz="2000" dirty="0" smtClean="0"/>
              <a:t>(</a:t>
            </a:r>
            <a:r>
              <a:rPr sz="2000" dirty="0"/>
              <a:t>CD4 </a:t>
            </a:r>
            <a:r>
              <a:rPr lang="en-US" sz="2000" dirty="0" smtClean="0"/>
              <a:t>&lt;</a:t>
            </a:r>
            <a:r>
              <a:rPr sz="2000" dirty="0" smtClean="0"/>
              <a:t>50 cell/</a:t>
            </a:r>
            <a:r>
              <a:rPr lang="en-US" sz="2000" dirty="0" err="1" smtClean="0"/>
              <a:t>ul</a:t>
            </a:r>
            <a:r>
              <a:rPr sz="2000" dirty="0" smtClean="0"/>
              <a:t>), </a:t>
            </a:r>
            <a:r>
              <a:rPr sz="2000" dirty="0"/>
              <a:t>where it commonly </a:t>
            </a:r>
            <a:r>
              <a:rPr sz="2000" dirty="0" smtClean="0"/>
              <a:t>presents</a:t>
            </a:r>
            <a:r>
              <a:rPr lang="en-US" sz="2000" dirty="0" smtClean="0"/>
              <a:t> </a:t>
            </a:r>
            <a:r>
              <a:rPr sz="2000" dirty="0" smtClean="0"/>
              <a:t>with </a:t>
            </a:r>
            <a:r>
              <a:rPr sz="2000" dirty="0" err="1"/>
              <a:t>extrapulmonary</a:t>
            </a:r>
            <a:r>
              <a:rPr sz="2000" dirty="0"/>
              <a:t> symptoms (fevers, weight loss, sweats, </a:t>
            </a:r>
            <a:r>
              <a:rPr sz="2000" dirty="0" err="1"/>
              <a:t>hepatosplenomegaly</a:t>
            </a:r>
            <a:r>
              <a:rPr sz="2000" dirty="0"/>
              <a:t>, and hematologic abnormalities).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/>
              <a:t>C</a:t>
            </a:r>
            <a:r>
              <a:rPr sz="2000" dirty="0" err="1" smtClean="0"/>
              <a:t>utaneous</a:t>
            </a:r>
            <a:r>
              <a:rPr sz="2000" dirty="0" smtClean="0"/>
              <a:t> </a:t>
            </a:r>
            <a:r>
              <a:rPr sz="2000" dirty="0"/>
              <a:t>findings, particularly umbilical papules that may be confused with either </a:t>
            </a:r>
            <a:r>
              <a:rPr sz="2000" dirty="0" err="1"/>
              <a:t>cryptococcosis</a:t>
            </a:r>
            <a:r>
              <a:rPr sz="2000" dirty="0"/>
              <a:t> or </a:t>
            </a:r>
            <a:r>
              <a:rPr sz="2000" dirty="0" err="1"/>
              <a:t>molluscum</a:t>
            </a:r>
            <a:r>
              <a:rPr sz="2000" dirty="0"/>
              <a:t> </a:t>
            </a:r>
            <a:r>
              <a:rPr sz="2000" dirty="0" err="1"/>
              <a:t>contagiosum</a:t>
            </a:r>
            <a:endParaRPr sz="2000" dirty="0"/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M</a:t>
            </a:r>
            <a:r>
              <a:rPr sz="2000" dirty="0" smtClean="0"/>
              <a:t>uch </a:t>
            </a:r>
            <a:r>
              <a:rPr sz="2000" dirty="0"/>
              <a:t>more commonly associated with systemic disease, then isolated pneumonia</a:t>
            </a:r>
            <a:r>
              <a:rPr sz="2000" dirty="0" smtClean="0"/>
              <a:t>.</a:t>
            </a:r>
            <a:endParaRPr sz="2000" dirty="0"/>
          </a:p>
        </p:txBody>
      </p:sp>
      <p:pic>
        <p:nvPicPr>
          <p:cNvPr id="159747" name="Picture 3" descr="C:\Users\ANAND\Downloads\Penicillium_marneffei_co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623467" cy="2448272"/>
          </a:xfrm>
          <a:prstGeom prst="rect">
            <a:avLst/>
          </a:prstGeom>
          <a:noFill/>
        </p:spPr>
      </p:pic>
      <p:pic>
        <p:nvPicPr>
          <p:cNvPr id="159750" name="Picture 6" descr="C:\Users\ANAND\Downloads\P_mar_y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3144837" cy="23129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 of HIV </a:t>
            </a:r>
            <a:r>
              <a:rPr lang="en-US" dirty="0" err="1" smtClean="0"/>
              <a:t>virion</a:t>
            </a:r>
            <a:r>
              <a:rPr lang="en-US" dirty="0" smtClean="0"/>
              <a:t> to T-cells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Chest radiographs demonstrate interstitial changes though nodules, </a:t>
            </a:r>
            <a:r>
              <a:rPr lang="en-IN" sz="2000" dirty="0" err="1" smtClean="0"/>
              <a:t>cavitation</a:t>
            </a:r>
            <a:r>
              <a:rPr lang="en-IN" sz="2000" dirty="0" smtClean="0"/>
              <a:t> and pleural disease have all been reported previously.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Diagnosis requires isolation of the organism from blood, skin, </a:t>
            </a:r>
            <a:r>
              <a:rPr lang="en-IN" sz="2000" dirty="0" err="1" smtClean="0"/>
              <a:t>bonemarrow</a:t>
            </a:r>
            <a:r>
              <a:rPr lang="en-IN" sz="2000" dirty="0" smtClean="0"/>
              <a:t>, or </a:t>
            </a:r>
            <a:r>
              <a:rPr lang="en-IN" sz="2000" dirty="0" err="1" smtClean="0"/>
              <a:t>lymphnodes</a:t>
            </a:r>
            <a:r>
              <a:rPr lang="en-IN" sz="2000" dirty="0" smtClean="0"/>
              <a:t>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In patients with disseminated infection, </a:t>
            </a:r>
            <a:r>
              <a:rPr lang="en-IN" sz="2000" dirty="0" err="1" smtClean="0"/>
              <a:t>amphotericin</a:t>
            </a:r>
            <a:r>
              <a:rPr lang="en-IN" sz="2000" dirty="0" smtClean="0"/>
              <a:t> B should be used to control the infection. Patients who have demonstrated clear clinical improvement can be switched to oral </a:t>
            </a:r>
            <a:r>
              <a:rPr lang="en-IN" sz="2000" dirty="0" err="1" smtClean="0"/>
              <a:t>itraconazole</a:t>
            </a:r>
            <a:r>
              <a:rPr lang="en-IN" sz="2000" dirty="0" smtClean="0"/>
              <a:t> to complete a 3 month treatment course. Secondary prophylaxis with daily </a:t>
            </a:r>
            <a:r>
              <a:rPr lang="en-IN" sz="2000" dirty="0" err="1" smtClean="0"/>
              <a:t>itraconazole</a:t>
            </a:r>
            <a:r>
              <a:rPr lang="en-IN" sz="2000" dirty="0" smtClean="0"/>
              <a:t> should be maintained until patients have achieved a CD4 count of greater than 200 cells/</a:t>
            </a:r>
            <a:r>
              <a:rPr lang="en-IN" sz="2000" dirty="0" err="1" smtClean="0"/>
              <a:t>ul</a:t>
            </a:r>
            <a:r>
              <a:rPr lang="en-IN" sz="900" dirty="0" smtClean="0"/>
              <a:t> </a:t>
            </a:r>
            <a:r>
              <a:rPr lang="en-IN" sz="2000" dirty="0" smtClean="0"/>
              <a:t>for at least 6 months.</a:t>
            </a:r>
          </a:p>
          <a:p>
            <a:pPr marL="150281" indent="-150281" defTabSz="209482">
              <a:spcBef>
                <a:spcPts val="105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err="1" smtClean="0"/>
              <a:t>Fluconazole</a:t>
            </a:r>
            <a:r>
              <a:rPr lang="en-IN" sz="2000" dirty="0" smtClean="0"/>
              <a:t> does not have activity against </a:t>
            </a:r>
            <a:r>
              <a:rPr lang="en-IN" sz="2000" dirty="0" err="1" smtClean="0"/>
              <a:t>Penicillium</a:t>
            </a:r>
            <a:r>
              <a:rPr lang="en-IN" sz="2000" dirty="0" smtClean="0"/>
              <a:t> </a:t>
            </a:r>
            <a:r>
              <a:rPr lang="en-IN" sz="2000" dirty="0" err="1" smtClean="0"/>
              <a:t>marneffei</a:t>
            </a:r>
            <a:r>
              <a:rPr lang="en-IN" sz="2000" dirty="0" smtClean="0"/>
              <a:t>.</a:t>
            </a:r>
          </a:p>
          <a:p>
            <a:endParaRPr lang="en-IN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 err="1"/>
              <a:t>Aspergillosis</a:t>
            </a:r>
            <a:endParaRPr sz="55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895" indent="-226895" defTabSz="316278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1900" dirty="0"/>
              <a:t>exclusively in those with advanced </a:t>
            </a:r>
            <a:r>
              <a:rPr sz="1900" dirty="0" err="1" smtClean="0"/>
              <a:t>immunosuppression</a:t>
            </a:r>
            <a:r>
              <a:rPr lang="en-US" sz="1900" dirty="0" smtClean="0"/>
              <a:t> </a:t>
            </a:r>
            <a:r>
              <a:rPr sz="1900" dirty="0" smtClean="0"/>
              <a:t>(</a:t>
            </a:r>
            <a:r>
              <a:rPr sz="1900" dirty="0"/>
              <a:t>CD4 cell </a:t>
            </a:r>
            <a:r>
              <a:rPr sz="1900" dirty="0" smtClean="0"/>
              <a:t>count</a:t>
            </a:r>
            <a:r>
              <a:rPr lang="en-US" sz="1900" dirty="0" smtClean="0"/>
              <a:t> &lt;</a:t>
            </a:r>
            <a:r>
              <a:rPr sz="1900" dirty="0" smtClean="0"/>
              <a:t>50 cells/</a:t>
            </a:r>
            <a:r>
              <a:rPr lang="en-US" sz="1900" dirty="0" err="1" smtClean="0"/>
              <a:t>ul</a:t>
            </a:r>
            <a:r>
              <a:rPr lang="en-US" sz="1900" dirty="0" smtClean="0"/>
              <a:t>)</a:t>
            </a:r>
            <a:r>
              <a:rPr sz="1900" baseline="31999" dirty="0" smtClean="0"/>
              <a:t>.</a:t>
            </a:r>
            <a:endParaRPr sz="1900" baseline="31999" dirty="0"/>
          </a:p>
          <a:p>
            <a:pPr marL="226895" indent="-226895" defTabSz="316278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1900" dirty="0"/>
              <a:t>Patients with AIDS who are diagnosed with invasive disease often have other risk factors for </a:t>
            </a:r>
            <a:r>
              <a:rPr sz="1900" dirty="0" err="1"/>
              <a:t>aspergillosis</a:t>
            </a:r>
            <a:r>
              <a:rPr sz="1900" dirty="0"/>
              <a:t>, such as receipt of corticosteroids or </a:t>
            </a:r>
            <a:r>
              <a:rPr sz="1900" dirty="0" err="1"/>
              <a:t>neutropenia</a:t>
            </a:r>
            <a:r>
              <a:rPr sz="1900" dirty="0"/>
              <a:t>.</a:t>
            </a:r>
          </a:p>
          <a:p>
            <a:pPr marL="226895" indent="-226895" defTabSz="316278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Aspergillus</a:t>
            </a:r>
            <a:r>
              <a:rPr sz="1900" dirty="0"/>
              <a:t> </a:t>
            </a:r>
            <a:r>
              <a:rPr sz="1900" dirty="0" err="1"/>
              <a:t>fumigatus</a:t>
            </a:r>
            <a:r>
              <a:rPr sz="1900" dirty="0"/>
              <a:t>, and to a lesser extent </a:t>
            </a:r>
            <a:r>
              <a:rPr sz="1900" dirty="0" err="1"/>
              <a:t>Aspergillus</a:t>
            </a:r>
            <a:r>
              <a:rPr sz="1900" dirty="0"/>
              <a:t> </a:t>
            </a:r>
            <a:r>
              <a:rPr sz="1900" dirty="0" err="1"/>
              <a:t>niger</a:t>
            </a:r>
            <a:r>
              <a:rPr sz="1900" dirty="0"/>
              <a:t> are the most common causes of invasive </a:t>
            </a:r>
            <a:r>
              <a:rPr sz="1900" dirty="0" err="1"/>
              <a:t>aspergillosis</a:t>
            </a:r>
            <a:r>
              <a:rPr sz="1900" dirty="0"/>
              <a:t>.</a:t>
            </a:r>
          </a:p>
          <a:p>
            <a:pPr marL="226895" indent="-226895" defTabSz="316278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1900" dirty="0"/>
              <a:t>Respiratory tract disease is the most common manifestation of </a:t>
            </a:r>
            <a:r>
              <a:rPr sz="1900" dirty="0" err="1"/>
              <a:t>aspergillosis</a:t>
            </a:r>
            <a:r>
              <a:rPr sz="1900" dirty="0"/>
              <a:t> and both </a:t>
            </a:r>
            <a:r>
              <a:rPr sz="1900" dirty="0" err="1"/>
              <a:t>tracheitis</a:t>
            </a:r>
            <a:r>
              <a:rPr sz="1900" dirty="0"/>
              <a:t> and invasive </a:t>
            </a:r>
            <a:r>
              <a:rPr sz="1900" dirty="0" err="1"/>
              <a:t>pneumonitis</a:t>
            </a:r>
            <a:r>
              <a:rPr sz="1900" dirty="0"/>
              <a:t> may develop</a:t>
            </a:r>
          </a:p>
          <a:p>
            <a:pPr marL="226895" indent="-226895" defTabSz="316278">
              <a:spcBef>
                <a:spcPts val="1617"/>
              </a:spcBef>
              <a:defRPr sz="1800">
                <a:solidFill>
                  <a:srgbClr val="000000"/>
                </a:solidFill>
              </a:defRPr>
            </a:pPr>
            <a:r>
              <a:rPr sz="1900" dirty="0"/>
              <a:t>The diagnosis is established when endoscopic examination reveals an </a:t>
            </a:r>
            <a:r>
              <a:rPr sz="1900" dirty="0" err="1"/>
              <a:t>exudative</a:t>
            </a:r>
            <a:r>
              <a:rPr sz="1900" dirty="0"/>
              <a:t> </a:t>
            </a:r>
            <a:r>
              <a:rPr sz="1900" dirty="0" err="1"/>
              <a:t>pseudomembrane</a:t>
            </a:r>
            <a:r>
              <a:rPr sz="1900" dirty="0"/>
              <a:t> adherent to the tracheal wall</a:t>
            </a:r>
            <a:r>
              <a:rPr sz="1900" dirty="0" smtClean="0"/>
              <a:t>.</a:t>
            </a:r>
            <a:endParaRPr sz="1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4042" indent="-274042" defTabSz="381998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Radiographic abnormalities in both of these forms overlap, and can show diffuse infiltrates, cavities, and focal wedge-shaped abnormalities reflecting pulmonary infarction.</a:t>
            </a:r>
          </a:p>
          <a:p>
            <a:pPr marL="274042" indent="-274042" defTabSz="381998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Despite </a:t>
            </a:r>
            <a:r>
              <a:rPr sz="2000" dirty="0"/>
              <a:t>the predilection for the organism to invade blood vessel walls and disseminate, focal CNS disease due to </a:t>
            </a:r>
            <a:r>
              <a:rPr sz="2000" dirty="0" err="1"/>
              <a:t>aspergillus</a:t>
            </a:r>
            <a:r>
              <a:rPr sz="2000" dirty="0"/>
              <a:t> in AIDS patients appears to arise more commonly from contiguous spread from the sinuses, orbits, and ears.</a:t>
            </a:r>
          </a:p>
          <a:p>
            <a:pPr marL="274042" indent="-274042" defTabSz="381998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It is important to note, </a:t>
            </a:r>
            <a:r>
              <a:rPr lang="en-US" sz="2000" dirty="0" smtClean="0"/>
              <a:t>t</a:t>
            </a:r>
            <a:r>
              <a:rPr sz="2000" dirty="0" smtClean="0"/>
              <a:t>hat </a:t>
            </a:r>
            <a:r>
              <a:rPr sz="2000" dirty="0" err="1"/>
              <a:t>aspergillus</a:t>
            </a:r>
            <a:r>
              <a:rPr sz="2000" dirty="0"/>
              <a:t> is a common colonizer of diseased airways, so definitive diagnosis requires documentation of tissue </a:t>
            </a:r>
            <a:r>
              <a:rPr sz="2000" dirty="0" smtClean="0"/>
              <a:t>invasion</a:t>
            </a:r>
            <a:r>
              <a:rPr lang="en-IN" sz="2000" dirty="0" smtClean="0"/>
              <a:t>.</a:t>
            </a:r>
          </a:p>
          <a:p>
            <a:pPr marL="274042" indent="-274042" defTabSz="381998">
              <a:spcBef>
                <a:spcPts val="1898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err="1" smtClean="0"/>
              <a:t>Voriconazole</a:t>
            </a:r>
            <a:r>
              <a:rPr lang="en-IN" sz="2000" dirty="0" smtClean="0"/>
              <a:t> as the agent of choice for invasive </a:t>
            </a:r>
            <a:r>
              <a:rPr lang="en-IN" sz="2000" dirty="0" err="1" smtClean="0"/>
              <a:t>aspergillosis</a:t>
            </a:r>
            <a:r>
              <a:rPr lang="en-IN" sz="2000" dirty="0" smtClean="0"/>
              <a:t>, although potential drug-drug interactions in patients receiving antiretroviral medications should be closely monitored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7746057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2882" indent="-282882" algn="just" defTabSz="394320">
              <a:spcBef>
                <a:spcPts val="1969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There </a:t>
            </a:r>
            <a:r>
              <a:rPr sz="2000" dirty="0"/>
              <a:t>are no formal recommendations for length of treatment or prophylaxis (secondary or primary), although every effort should be made to provide effective antiretroviral therapy, to correct </a:t>
            </a:r>
            <a:r>
              <a:rPr sz="2000" dirty="0" err="1"/>
              <a:t>neutropenia</a:t>
            </a:r>
            <a:r>
              <a:rPr sz="2000" dirty="0"/>
              <a:t> by discontinuing offending agents or by using stimulatory cytokines, and to eliminate exogenous </a:t>
            </a:r>
            <a:r>
              <a:rPr sz="2000" dirty="0" err="1"/>
              <a:t>immunosuppression</a:t>
            </a:r>
            <a:r>
              <a:rPr sz="2000" dirty="0"/>
              <a:t> by discontinuing corticosteroids.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912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/>
              <a:t>Viral Pneumonia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endParaRPr lang="en-US" sz="2400" dirty="0" smtClean="0"/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n-US" sz="2400" dirty="0" smtClean="0"/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400" dirty="0" smtClean="0"/>
              <a:t>Although </a:t>
            </a:r>
            <a:r>
              <a:rPr sz="2400" dirty="0"/>
              <a:t>many respiratory viruses produce disease in patients with HIV, only cytomegalovirus is an AIDS-defining opportunistic infection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/>
              <a:t>Cytomegalovirus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5050904" cy="4497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06268" indent="-206268" defTabSz="287526">
              <a:spcBef>
                <a:spcPts val="1477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Asymptomatic persons with CMV infection excrete the virus in saliva, respiratory secretions, urine, and </a:t>
            </a:r>
            <a:r>
              <a:rPr sz="2000" dirty="0" smtClean="0"/>
              <a:t>semen</a:t>
            </a:r>
            <a:r>
              <a:rPr lang="en-US" sz="2000" dirty="0" smtClean="0"/>
              <a:t>.</a:t>
            </a:r>
            <a:endParaRPr sz="2000" dirty="0"/>
          </a:p>
          <a:p>
            <a:pPr marL="206268" indent="-206268" defTabSz="287526">
              <a:spcBef>
                <a:spcPts val="1477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Clinically significant HIV-related CMV infection is associated with severe </a:t>
            </a:r>
            <a:r>
              <a:rPr sz="2000" dirty="0" err="1"/>
              <a:t>immunosuppression</a:t>
            </a:r>
            <a:r>
              <a:rPr sz="2000" dirty="0"/>
              <a:t> (CD4 </a:t>
            </a:r>
            <a:r>
              <a:rPr lang="en-US" sz="2000" dirty="0" smtClean="0"/>
              <a:t>&lt;</a:t>
            </a:r>
            <a:r>
              <a:rPr sz="2000" dirty="0" smtClean="0"/>
              <a:t>50 cells/</a:t>
            </a:r>
            <a:r>
              <a:rPr lang="en-US" sz="2000" dirty="0" err="1" smtClean="0"/>
              <a:t>ul</a:t>
            </a:r>
            <a:r>
              <a:rPr sz="2000" dirty="0" smtClean="0"/>
              <a:t>)</a:t>
            </a:r>
            <a:r>
              <a:rPr lang="en-US" sz="2000" dirty="0" smtClean="0"/>
              <a:t>.</a:t>
            </a:r>
            <a:endParaRPr sz="2000" dirty="0"/>
          </a:p>
          <a:p>
            <a:pPr marL="206268" indent="-206268" defTabSz="287526">
              <a:spcBef>
                <a:spcPts val="1477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CMV-associated syndromes most commonly seen in patients with AIDS are retinitis and enteritis (colitis or </a:t>
            </a:r>
            <a:r>
              <a:rPr lang="en-US" sz="2000" dirty="0" err="1" smtClean="0"/>
              <a:t>o</a:t>
            </a:r>
            <a:r>
              <a:rPr sz="2000" dirty="0" err="1" smtClean="0"/>
              <a:t>esophagitis</a:t>
            </a:r>
            <a:r>
              <a:rPr sz="2000" dirty="0"/>
              <a:t>).</a:t>
            </a:r>
          </a:p>
          <a:p>
            <a:pPr marL="206268" indent="-206268" defTabSz="287526">
              <a:spcBef>
                <a:spcPts val="1477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A variety of CMV-related neurologic complications have been described, including </a:t>
            </a:r>
            <a:r>
              <a:rPr sz="2000" dirty="0" err="1"/>
              <a:t>polyradiculitis</a:t>
            </a:r>
            <a:r>
              <a:rPr sz="2000" dirty="0"/>
              <a:t>, </a:t>
            </a:r>
            <a:r>
              <a:rPr sz="2000" dirty="0" err="1"/>
              <a:t>ventriculitis</a:t>
            </a:r>
            <a:r>
              <a:rPr sz="2000" dirty="0"/>
              <a:t>, and </a:t>
            </a:r>
            <a:r>
              <a:rPr sz="2000" dirty="0" err="1"/>
              <a:t>mononeuritis</a:t>
            </a:r>
            <a:r>
              <a:rPr sz="2000" dirty="0"/>
              <a:t> multiplex</a:t>
            </a:r>
            <a:r>
              <a:rPr sz="2000" dirty="0" smtClean="0"/>
              <a:t>.</a:t>
            </a:r>
            <a:endParaRPr sz="2000" dirty="0"/>
          </a:p>
        </p:txBody>
      </p:sp>
      <p:pic>
        <p:nvPicPr>
          <p:cNvPr id="4" name="Picture 5" descr="481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733800"/>
            <a:ext cx="32766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ytomegalovirus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86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14375" y="548680"/>
            <a:ext cx="4793729" cy="58326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When disease is limited to the chest, definitive diagnosis requires demonstration of </a:t>
            </a:r>
            <a:r>
              <a:rPr lang="en-IN" sz="2000" dirty="0" err="1" smtClean="0"/>
              <a:t>cytopathic</a:t>
            </a:r>
            <a:r>
              <a:rPr lang="en-IN" sz="2000" dirty="0" smtClean="0"/>
              <a:t> change on histopathology (usually obtained via </a:t>
            </a:r>
            <a:r>
              <a:rPr lang="en-IN" sz="2000" dirty="0" err="1" smtClean="0"/>
              <a:t>transbronchial</a:t>
            </a:r>
            <a:r>
              <a:rPr lang="en-IN" sz="2000" dirty="0" smtClean="0"/>
              <a:t> biopsy or VATS).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Chest x-ray – Usually presents as bilateral disease. CT findings -Interstitial changes are most common.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Differentiation of this infection from PCP on the basis of radiographic findings may not be possible</a:t>
            </a:r>
            <a:endParaRPr lang="en-IN" sz="2000" dirty="0" smtClean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In most studies,</a:t>
            </a:r>
            <a:r>
              <a:rPr lang="en-US" sz="2000" dirty="0" smtClean="0"/>
              <a:t> even</a:t>
            </a:r>
            <a:r>
              <a:rPr sz="2000" dirty="0" smtClean="0"/>
              <a:t> patients with positive BAL cultures for CMV have evidence of a more likely alternative diagnosis (especially PCP or bacterial pneumonia), and may improve without specific therapy directed at CMV.</a:t>
            </a:r>
            <a:r>
              <a:rPr lang="en-US" sz="2000" dirty="0" smtClean="0"/>
              <a:t>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800" dirty="0"/>
          </a:p>
        </p:txBody>
      </p:sp>
      <p:pic>
        <p:nvPicPr>
          <p:cNvPr id="5" name="Picture 3" descr="F17.mediu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57225"/>
            <a:ext cx="2743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7.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89040"/>
            <a:ext cx="29051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Nonetheless, in a patient with advanced HIV disease (CD4 cell count less than 50 cells/mm</a:t>
            </a:r>
            <a:r>
              <a:rPr lang="en-IN" sz="1000" dirty="0" smtClean="0"/>
              <a:t>3</a:t>
            </a:r>
            <a:r>
              <a:rPr lang="en-IN" sz="2000" dirty="0" smtClean="0"/>
              <a:t>), interstitial infiltrates on chest radiograph, and no alternative organism isolated, CMV </a:t>
            </a:r>
            <a:r>
              <a:rPr lang="en-IN" sz="2000" dirty="0" err="1" smtClean="0"/>
              <a:t>pneumonitis</a:t>
            </a:r>
            <a:r>
              <a:rPr lang="en-IN" sz="2000" dirty="0" smtClean="0"/>
              <a:t> may be the sole responsible pathogen.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The agents of choice for the treatment of established CMV </a:t>
            </a:r>
            <a:r>
              <a:rPr lang="en-IN" sz="2000" dirty="0" err="1" smtClean="0"/>
              <a:t>pneumonitis</a:t>
            </a:r>
            <a:r>
              <a:rPr lang="en-IN" sz="2000" dirty="0" smtClean="0"/>
              <a:t> is oral </a:t>
            </a:r>
            <a:r>
              <a:rPr lang="en-IN" sz="2000" dirty="0" err="1" smtClean="0"/>
              <a:t>valganciclovir</a:t>
            </a:r>
            <a:r>
              <a:rPr lang="en-IN" sz="2000" dirty="0" smtClean="0"/>
              <a:t> for 2-3 weeks.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For refractory disease, </a:t>
            </a:r>
            <a:r>
              <a:rPr lang="en-IN" sz="2000" dirty="0" err="1" smtClean="0"/>
              <a:t>foscarnet</a:t>
            </a:r>
            <a:r>
              <a:rPr lang="en-IN" sz="2000" dirty="0" smtClean="0"/>
              <a:t> would be an appropriate alternative, although its use is associated with high rates of renal dysfunction and other metabolic abnormalities.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Unlike CMV retinitis, there is no standard secondary prophylaxis for CMV </a:t>
            </a:r>
            <a:r>
              <a:rPr lang="en-IN" sz="2000" dirty="0" err="1" smtClean="0"/>
              <a:t>pneumonitis</a:t>
            </a:r>
            <a:r>
              <a:rPr lang="en-IN" sz="2000" dirty="0" smtClean="0"/>
              <a:t>. However, as with other opportunistic infections, the antiretroviral therapy with restoration of the CD4 cell count plays a critical role in preventing recurrences.</a:t>
            </a:r>
          </a:p>
          <a:p>
            <a:endParaRPr lang="en-IN" dirty="0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/>
              <a:t>Parasitic Infections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258816" cy="45693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2585" indent="-202585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lang="en-US" sz="2000" b="1" dirty="0" smtClean="0"/>
              <a:t>Toxoplasmosis</a:t>
            </a:r>
            <a:r>
              <a:rPr lang="en-US" sz="2000" dirty="0" smtClean="0"/>
              <a:t> is the most common parasitic infection, caused by protozoan </a:t>
            </a:r>
            <a:r>
              <a:rPr lang="en-US" sz="2000" dirty="0" err="1" smtClean="0"/>
              <a:t>Toxoplasma</a:t>
            </a:r>
            <a:r>
              <a:rPr lang="en-US" sz="2000" dirty="0" smtClean="0"/>
              <a:t> </a:t>
            </a:r>
            <a:r>
              <a:rPr lang="en-US" sz="2000" dirty="0" err="1" smtClean="0"/>
              <a:t>gondii</a:t>
            </a:r>
            <a:r>
              <a:rPr lang="en-US" sz="2000" i="1" dirty="0" smtClean="0"/>
              <a:t>,</a:t>
            </a:r>
            <a:r>
              <a:rPr lang="en-US" sz="2000" dirty="0" smtClean="0"/>
              <a:t> an obligate intracellular parasite</a:t>
            </a:r>
          </a:p>
          <a:p>
            <a:pPr marL="202585" indent="-202585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CD4 </a:t>
            </a:r>
            <a:r>
              <a:rPr lang="en-US" sz="2000" dirty="0" smtClean="0"/>
              <a:t>&lt;10</a:t>
            </a:r>
            <a:r>
              <a:rPr sz="2000" dirty="0" smtClean="0"/>
              <a:t>0 cells/</a:t>
            </a:r>
            <a:r>
              <a:rPr lang="en-US" sz="2000" dirty="0" err="1" smtClean="0"/>
              <a:t>ul</a:t>
            </a:r>
            <a:r>
              <a:rPr sz="2000" dirty="0" smtClean="0"/>
              <a:t> </a:t>
            </a:r>
            <a:endParaRPr sz="2000" dirty="0"/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The clinical presentation of pulmonary toxoplasmosis is similar to that of PCP, but unlike PCP it may be accompanied by a sepsis-like syndrome with hypotension. </a:t>
            </a:r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As </a:t>
            </a:r>
            <a:r>
              <a:rPr sz="2000" dirty="0"/>
              <a:t>with PCP, an elevated LDH is a commonly reported laboratory finding. </a:t>
            </a:r>
            <a:endParaRPr lang="en-US" sz="2000" dirty="0" smtClean="0"/>
          </a:p>
        </p:txBody>
      </p:sp>
      <p:pic>
        <p:nvPicPr>
          <p:cNvPr id="5" name="Picture 3" descr="toxoplasma-gondii-kunkel-20659ag-w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287216" cy="24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6" name="AutoShape 2" descr="http://img.medscape.com/pi/emed/ckb/infectious_diseases/211212-229969-30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5108" name="AutoShape 4" descr="http://img.medscape.com/pi/emed/ckb/infectious_diseases/211212-229969-30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5109" name="Picture 5" descr="C:\Users\ANAND\Download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238500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Radiographic abnormalities are diverse- interstitial infiltrates, but also nodules, effusions, or mass lesions. </a:t>
            </a:r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Diagnosis may be established by identification of </a:t>
            </a:r>
            <a:r>
              <a:rPr lang="en-IN" sz="2000" dirty="0" err="1" smtClean="0"/>
              <a:t>toxoplasma</a:t>
            </a:r>
            <a:r>
              <a:rPr lang="en-IN" sz="2000" dirty="0" smtClean="0"/>
              <a:t> </a:t>
            </a:r>
            <a:r>
              <a:rPr lang="en-IN" sz="2000" dirty="0" err="1" smtClean="0"/>
              <a:t>tachyzoites</a:t>
            </a:r>
            <a:r>
              <a:rPr lang="en-IN" sz="2000" dirty="0" smtClean="0"/>
              <a:t> on </a:t>
            </a:r>
            <a:r>
              <a:rPr lang="en-IN" sz="2000" dirty="0" err="1" smtClean="0"/>
              <a:t>Giemsa</a:t>
            </a:r>
            <a:r>
              <a:rPr lang="en-IN" sz="2000" dirty="0" smtClean="0"/>
              <a:t> stain of BAL fluid or tissue obtained on biopsy. </a:t>
            </a:r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Treatment- </a:t>
            </a:r>
            <a:r>
              <a:rPr lang="en-IN" sz="2000" dirty="0" err="1" smtClean="0"/>
              <a:t>Pyrimethamine</a:t>
            </a:r>
            <a:r>
              <a:rPr lang="en-IN" sz="2000" dirty="0" smtClean="0"/>
              <a:t> plus sulfadiazine x 6 weeks is the first-line treatment</a:t>
            </a:r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Prophylaxis with double strength TMP/SMX (</a:t>
            </a:r>
            <a:r>
              <a:rPr lang="en-IN" sz="2000" dirty="0" err="1" smtClean="0"/>
              <a:t>cotrimoxazole</a:t>
            </a:r>
            <a:r>
              <a:rPr lang="en-IN" sz="2000" dirty="0" smtClean="0"/>
              <a:t>) once daily in HIV-positive patients with CD4 counts less than 100 cell/</a:t>
            </a:r>
            <a:r>
              <a:rPr lang="en-IN" sz="2000" dirty="0" err="1" smtClean="0"/>
              <a:t>ul</a:t>
            </a:r>
            <a:endParaRPr lang="en-IN" sz="600" dirty="0" smtClean="0"/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endParaRPr lang="en-IN" sz="2000" dirty="0" smtClean="0"/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lang="en-IN" sz="2000" dirty="0" smtClean="0"/>
              <a:t>and secondary prophylaxis until their CD4 count is greater than 200 cell/</a:t>
            </a:r>
            <a:r>
              <a:rPr lang="en-IN" sz="2000" dirty="0" err="1" smtClean="0"/>
              <a:t>ul</a:t>
            </a:r>
            <a:r>
              <a:rPr lang="en-IN" sz="1000" dirty="0" smtClean="0"/>
              <a:t> </a:t>
            </a:r>
            <a:r>
              <a:rPr lang="en-IN" sz="2000" dirty="0" smtClean="0"/>
              <a:t>for over 6 months. </a:t>
            </a:r>
            <a:endParaRPr lang="en-IN" sz="1600" dirty="0" smtClean="0"/>
          </a:p>
          <a:p>
            <a:pPr marL="162067" indent="-162067" defTabSz="225913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Antiretroviral drugs (ARVs)</a:t>
            </a:r>
            <a:br>
              <a:rPr lang="en-US" b="1" dirty="0" smtClean="0"/>
            </a:br>
            <a:r>
              <a:rPr lang="en-US" b="1" dirty="0" smtClean="0"/>
              <a:t>classification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 smtClean="0"/>
              <a:t>Nucleoside Reverse Transcriptase Inhibitors (NRTIs)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Abacavir</a:t>
            </a:r>
            <a:r>
              <a:rPr lang="en-IN" sz="2900" dirty="0" smtClean="0"/>
              <a:t> (ABC)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Didanosine</a:t>
            </a:r>
            <a:r>
              <a:rPr lang="en-IN" sz="2900" dirty="0" smtClean="0"/>
              <a:t> (</a:t>
            </a:r>
            <a:r>
              <a:rPr lang="en-IN" sz="2900" dirty="0" err="1" smtClean="0"/>
              <a:t>ddI</a:t>
            </a:r>
            <a:r>
              <a:rPr lang="en-IN" sz="29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Emtricitabine</a:t>
            </a:r>
            <a:r>
              <a:rPr lang="en-IN" sz="2900" dirty="0" smtClean="0"/>
              <a:t> (FTC)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Lamivudine</a:t>
            </a:r>
            <a:r>
              <a:rPr lang="en-IN" sz="2900" dirty="0" smtClean="0"/>
              <a:t> (3TC)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Stavudine</a:t>
            </a:r>
            <a:r>
              <a:rPr lang="en-IN" sz="2900" dirty="0" smtClean="0"/>
              <a:t> (d4T)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Tenofovir</a:t>
            </a:r>
            <a:r>
              <a:rPr lang="en-IN" sz="2900" dirty="0" smtClean="0"/>
              <a:t> (TDF)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Zalcitabine</a:t>
            </a:r>
            <a:r>
              <a:rPr lang="en-IN" sz="2900" dirty="0" smtClean="0"/>
              <a:t> (</a:t>
            </a:r>
            <a:r>
              <a:rPr lang="en-IN" sz="2900" dirty="0" err="1" smtClean="0"/>
              <a:t>ddC</a:t>
            </a:r>
            <a:r>
              <a:rPr lang="en-IN" sz="2900" dirty="0" smtClean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dirty="0" err="1" smtClean="0"/>
              <a:t>Zidovudine</a:t>
            </a:r>
            <a:r>
              <a:rPr lang="en-IN" sz="2900" dirty="0" smtClean="0"/>
              <a:t> (ZDV)</a:t>
            </a:r>
          </a:p>
          <a:p>
            <a:endParaRPr lang="en-IN" b="1" dirty="0" smtClean="0"/>
          </a:p>
          <a:p>
            <a:r>
              <a:rPr lang="en-IN" b="1" smtClean="0"/>
              <a:t>Non-nucleoside Reverse Transcriptase Inhibitors (NNRTIs)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smtClean="0"/>
              <a:t>Delavirdine (DLV)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smtClean="0"/>
              <a:t>Efavirenz (EFV) 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smtClean="0"/>
              <a:t>Etravirine (ETR) 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smtClean="0"/>
              <a:t>Nevirapine (NVP) </a:t>
            </a:r>
          </a:p>
          <a:p>
            <a:pPr lvl="2">
              <a:buFont typeface="Wingdings" pitchFamily="2" charset="2"/>
              <a:buChar char="Ø"/>
            </a:pPr>
            <a:r>
              <a:rPr lang="en-IN" sz="2900" smtClean="0"/>
              <a:t>Rilpivirine ( RPV)</a:t>
            </a:r>
          </a:p>
          <a:p>
            <a:pPr lvl="1"/>
            <a:endParaRPr lang="en-IN" sz="2000" dirty="0" smtClean="0"/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67359">
              <a:defRPr sz="62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smtClean="0"/>
              <a:t>Non</a:t>
            </a:r>
            <a:r>
              <a:rPr lang="en-US" sz="4400" dirty="0" smtClean="0"/>
              <a:t>-I</a:t>
            </a:r>
            <a:r>
              <a:rPr sz="4400" dirty="0" smtClean="0"/>
              <a:t>nfectious</a:t>
            </a:r>
            <a:r>
              <a:rPr lang="en-US" sz="4400" dirty="0" smtClean="0"/>
              <a:t> C</a:t>
            </a:r>
            <a:r>
              <a:rPr sz="4400" dirty="0" smtClean="0"/>
              <a:t>omplications </a:t>
            </a:r>
            <a:r>
              <a:rPr sz="4400" dirty="0"/>
              <a:t>of HIV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Kaposi sarcoma </a:t>
            </a:r>
          </a:p>
          <a:p>
            <a:r>
              <a:rPr lang="en-US" dirty="0" smtClean="0"/>
              <a:t>AIDS- related lymphoma</a:t>
            </a:r>
          </a:p>
          <a:p>
            <a:pPr lvl="1"/>
            <a:r>
              <a:rPr lang="en-US" sz="2400" dirty="0" smtClean="0"/>
              <a:t>Non-Hodgkin’s lymphoma</a:t>
            </a:r>
          </a:p>
          <a:p>
            <a:pPr lvl="1"/>
            <a:r>
              <a:rPr lang="en-US" sz="2400" dirty="0" smtClean="0"/>
              <a:t>Primary effusion lymphoma</a:t>
            </a:r>
          </a:p>
          <a:p>
            <a:r>
              <a:rPr lang="en-US" dirty="0" smtClean="0"/>
              <a:t>HIV-related lung cancer</a:t>
            </a:r>
          </a:p>
          <a:p>
            <a:r>
              <a:rPr lang="en-US" dirty="0" smtClean="0"/>
              <a:t>HIV-related pulmonary hypertension</a:t>
            </a:r>
          </a:p>
          <a:p>
            <a:r>
              <a:rPr lang="en-IN" dirty="0" smtClean="0"/>
              <a:t>Lymphocytic Interstitial Pneumonia</a:t>
            </a:r>
            <a:endParaRPr lang="en-US" dirty="0" smtClean="0"/>
          </a:p>
          <a:p>
            <a:r>
              <a:rPr lang="en-US" dirty="0" err="1" smtClean="0"/>
              <a:t>Thromboembolic</a:t>
            </a:r>
            <a:r>
              <a:rPr lang="en-US" dirty="0" smtClean="0"/>
              <a:t> disorders</a:t>
            </a:r>
          </a:p>
          <a:p>
            <a:r>
              <a:rPr lang="en-US" dirty="0" smtClean="0"/>
              <a:t>Pulmonary complications associated with HAART</a:t>
            </a:r>
          </a:p>
          <a:p>
            <a:pPr lvl="1"/>
            <a:r>
              <a:rPr lang="en-US" sz="2400" dirty="0" smtClean="0"/>
              <a:t>Immune reconstitution Inflammatory syndrome (IRIS)</a:t>
            </a:r>
            <a:endParaRPr lang="en-IN" sz="2400" dirty="0" smtClean="0"/>
          </a:p>
          <a:p>
            <a:pPr lvl="1"/>
            <a:r>
              <a:rPr lang="en-IN" sz="2400" dirty="0" err="1" smtClean="0"/>
              <a:t>Abacavir</a:t>
            </a:r>
            <a:r>
              <a:rPr lang="en-IN" sz="2400" dirty="0" smtClean="0"/>
              <a:t> Hypersensitivity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 smtClean="0"/>
              <a:t>Kapo</a:t>
            </a:r>
            <a:r>
              <a:rPr lang="en-US" sz="5500" dirty="0" smtClean="0"/>
              <a:t>si</a:t>
            </a:r>
            <a:r>
              <a:rPr sz="5500" dirty="0" smtClean="0"/>
              <a:t> </a:t>
            </a:r>
            <a:r>
              <a:rPr sz="5500" dirty="0"/>
              <a:t>Sarcoma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smtClean="0"/>
              <a:t>Most frequent tumor associated with HIV 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1800" dirty="0" smtClean="0"/>
              <a:t>Endothelial </a:t>
            </a:r>
            <a:r>
              <a:rPr sz="1800" dirty="0"/>
              <a:t>cells latently infected with HHV8 are activated by HIV, which </a:t>
            </a:r>
            <a:r>
              <a:rPr lang="en-US" sz="1800" dirty="0" smtClean="0"/>
              <a:t>acts as a trigger for </a:t>
            </a:r>
            <a:r>
              <a:rPr sz="1800" dirty="0" smtClean="0"/>
              <a:t>angiogenesis</a:t>
            </a:r>
            <a:r>
              <a:rPr lang="en-US" sz="1800" dirty="0" smtClean="0"/>
              <a:t>, </a:t>
            </a:r>
            <a:r>
              <a:rPr sz="1800" dirty="0" smtClean="0"/>
              <a:t>characteristic </a:t>
            </a:r>
            <a:r>
              <a:rPr sz="1800" dirty="0"/>
              <a:t>of this vascular </a:t>
            </a:r>
            <a:r>
              <a:rPr lang="en-US" sz="1800" dirty="0" smtClean="0"/>
              <a:t>tumor</a:t>
            </a:r>
            <a:endParaRPr sz="1800" dirty="0"/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1800" dirty="0"/>
              <a:t>KS may develop in patients with preserved CD4 counts, although the pulmonary involvement is most commonly seen in advanced disease (CD4 less than 100 cells/mm</a:t>
            </a:r>
            <a:r>
              <a:rPr sz="1800" baseline="31999" dirty="0"/>
              <a:t>3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1800" dirty="0"/>
              <a:t>Pulmonary KS may be asymptomatic even in patients with extensive abnormalities on chest radiograph.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smtClean="0"/>
              <a:t>On CXR: bilateral central or </a:t>
            </a:r>
            <a:r>
              <a:rPr lang="en-US" sz="1800" dirty="0" err="1" smtClean="0"/>
              <a:t>perihilar</a:t>
            </a:r>
            <a:r>
              <a:rPr lang="en-US" sz="1800" dirty="0" smtClean="0"/>
              <a:t> chest infiltrates, pleural effusions</a:t>
            </a:r>
            <a:endParaRPr sz="1800" dirty="0"/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1800" dirty="0"/>
              <a:t>Diagnosis is generally made through direct </a:t>
            </a:r>
            <a:r>
              <a:rPr sz="1800" dirty="0" err="1"/>
              <a:t>visualisation</a:t>
            </a:r>
            <a:r>
              <a:rPr sz="1800" dirty="0"/>
              <a:t> of </a:t>
            </a:r>
            <a:r>
              <a:rPr sz="1800" dirty="0" smtClean="0"/>
              <a:t>characteristic</a:t>
            </a:r>
            <a:r>
              <a:rPr lang="en-US" sz="1800" dirty="0" smtClean="0"/>
              <a:t> red or</a:t>
            </a:r>
            <a:r>
              <a:rPr sz="1800" dirty="0" smtClean="0"/>
              <a:t> </a:t>
            </a:r>
            <a:r>
              <a:rPr sz="1800" dirty="0"/>
              <a:t>purplish plaques on </a:t>
            </a:r>
            <a:r>
              <a:rPr sz="1800" dirty="0" err="1"/>
              <a:t>bronchoscopy</a:t>
            </a:r>
            <a:endParaRPr sz="1800" dirty="0"/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1800" dirty="0"/>
              <a:t>Chemotherapy is indicated for </a:t>
            </a:r>
            <a:r>
              <a:rPr sz="1800" dirty="0" smtClean="0"/>
              <a:t>symptomatic</a:t>
            </a:r>
            <a:r>
              <a:rPr lang="en-US" sz="1800" dirty="0" smtClean="0"/>
              <a:t> </a:t>
            </a:r>
            <a:r>
              <a:rPr sz="1800" dirty="0" smtClean="0"/>
              <a:t>pulmonary </a:t>
            </a:r>
            <a:r>
              <a:rPr sz="1800" dirty="0"/>
              <a:t>disease</a:t>
            </a:r>
          </a:p>
          <a:p>
            <a:pPr marL="173854" indent="-173854" defTabSz="242342">
              <a:spcBef>
                <a:spcPts val="1195"/>
              </a:spcBef>
              <a:defRPr sz="1800">
                <a:solidFill>
                  <a:srgbClr val="000000"/>
                </a:solidFill>
              </a:defRPr>
            </a:pPr>
            <a:r>
              <a:rPr sz="1800" dirty="0"/>
              <a:t>However, as with </a:t>
            </a:r>
            <a:r>
              <a:rPr sz="1800" dirty="0" err="1"/>
              <a:t>cutaneous</a:t>
            </a:r>
            <a:r>
              <a:rPr sz="1800" dirty="0"/>
              <a:t> KS, potent antiretroviral therapy can induce significant improvement in pulmonary KS, as well as sustained remissions.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Non-Hodgkin’s lymphoma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Second most common HIV-associated malignancy </a:t>
            </a:r>
          </a:p>
          <a:p>
            <a:r>
              <a:rPr lang="en-US" sz="2000" dirty="0" smtClean="0"/>
              <a:t>500 times more risk as compared to the normal population</a:t>
            </a:r>
          </a:p>
          <a:p>
            <a:r>
              <a:rPr lang="en-US" sz="2000" dirty="0" smtClean="0"/>
              <a:t>Typically high grade of B-cell origin</a:t>
            </a:r>
          </a:p>
          <a:p>
            <a:r>
              <a:rPr lang="en-US" sz="2000" dirty="0" smtClean="0"/>
              <a:t>EBV may be implicated in pathogenesis of many cases</a:t>
            </a:r>
          </a:p>
          <a:p>
            <a:r>
              <a:rPr lang="en-US" sz="2000" dirty="0" smtClean="0"/>
              <a:t>NHL occurs in patients at all CD4 counts </a:t>
            </a:r>
          </a:p>
          <a:p>
            <a:r>
              <a:rPr lang="en-US" sz="2000" dirty="0" smtClean="0"/>
              <a:t>Approximately one-third of patients have thoracic involvement</a:t>
            </a:r>
          </a:p>
          <a:p>
            <a:r>
              <a:rPr lang="en-US" sz="2000" dirty="0" smtClean="0"/>
              <a:t>Pleural effusions are most common thoracic manifestations, usually with </a:t>
            </a:r>
            <a:r>
              <a:rPr lang="en-US" sz="2000" dirty="0" err="1" smtClean="0"/>
              <a:t>parenchymal</a:t>
            </a:r>
            <a:r>
              <a:rPr lang="en-US" sz="2000" dirty="0" smtClean="0"/>
              <a:t> involvement</a:t>
            </a:r>
          </a:p>
          <a:p>
            <a:r>
              <a:rPr lang="en-US" sz="2000" dirty="0" smtClean="0"/>
              <a:t>Chest radiographs usually demonstrate isolated or multiple peripheral nodules with effusions</a:t>
            </a:r>
          </a:p>
          <a:p>
            <a:r>
              <a:rPr lang="en-US" sz="2000" dirty="0" smtClean="0"/>
              <a:t>Diagnosis: pleural cytological study, </a:t>
            </a:r>
            <a:r>
              <a:rPr lang="en-US" sz="2000" dirty="0" err="1" smtClean="0"/>
              <a:t>transbronchial</a:t>
            </a:r>
            <a:r>
              <a:rPr lang="en-US" sz="2000" dirty="0" smtClean="0"/>
              <a:t> biopsy, </a:t>
            </a:r>
            <a:r>
              <a:rPr lang="en-US" sz="2000" dirty="0" err="1" smtClean="0"/>
              <a:t>percutaneous</a:t>
            </a:r>
            <a:r>
              <a:rPr lang="en-US" sz="2000" dirty="0" smtClean="0"/>
              <a:t> needle biopsy or open-lung biopsy</a:t>
            </a:r>
          </a:p>
          <a:p>
            <a:r>
              <a:rPr lang="en-US" sz="2000" dirty="0" smtClean="0"/>
              <a:t>Treatment is by chemotherapy</a:t>
            </a:r>
            <a:endParaRPr lang="en-IN" sz="2000" dirty="0" smtClean="0"/>
          </a:p>
          <a:p>
            <a:endParaRPr lang="en-US" sz="2000" dirty="0" smtClean="0"/>
          </a:p>
          <a:p>
            <a:endParaRPr lang="en-IN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effusion lymphoma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Associated with HHV 8</a:t>
            </a:r>
          </a:p>
          <a:p>
            <a:endParaRPr lang="en-IN" sz="2000" dirty="0" smtClean="0"/>
          </a:p>
          <a:p>
            <a:r>
              <a:rPr lang="en-IN" sz="2000" dirty="0" err="1" smtClean="0"/>
              <a:t>Coinfection</a:t>
            </a:r>
            <a:r>
              <a:rPr lang="en-IN" sz="2000" dirty="0" smtClean="0"/>
              <a:t> with EBV is present in 90-100% of the cases</a:t>
            </a:r>
          </a:p>
          <a:p>
            <a:endParaRPr lang="en-US" sz="2000" dirty="0" smtClean="0"/>
          </a:p>
          <a:p>
            <a:r>
              <a:rPr lang="en-US" sz="2000" dirty="0" smtClean="0"/>
              <a:t>Pleural effusions are the most common manifestations; peritoneal and pericardial effusions also occur</a:t>
            </a:r>
          </a:p>
          <a:p>
            <a:endParaRPr lang="en-US" sz="2000" dirty="0" smtClean="0"/>
          </a:p>
          <a:p>
            <a:r>
              <a:rPr lang="en-US" sz="2000" dirty="0" smtClean="0"/>
              <a:t>CD4 counts are usually less than 150 cells/</a:t>
            </a:r>
            <a:r>
              <a:rPr lang="en-US" sz="2000" dirty="0" err="1" smtClean="0"/>
              <a:t>ul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Diagnosed by cytology or biopsy</a:t>
            </a:r>
          </a:p>
          <a:p>
            <a:endParaRPr lang="en-US" sz="2000" dirty="0" smtClean="0"/>
          </a:p>
          <a:p>
            <a:r>
              <a:rPr lang="en-US" sz="2000" dirty="0" smtClean="0"/>
              <a:t>Very poor prognosis</a:t>
            </a:r>
          </a:p>
          <a:p>
            <a:endParaRPr lang="en-IN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/>
              <a:t>Lung Cancer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Increased incidence of lung cancer in persons with HIV (2 to 10 fold)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Majority have smoking as risk factor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Disease occurs at younger 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More aggressive locally and metastatic disease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Poor response to therapy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Unlike with KS or NHL, the CD4 counts tend to be well preserved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/>
              <a:t>Pulmonary Hypertension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0375" indent="-200375" defTabSz="279311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Incidence is </a:t>
            </a:r>
            <a:r>
              <a:rPr lang="en-US" sz="2000" dirty="0" err="1" smtClean="0"/>
              <a:t>appox</a:t>
            </a:r>
            <a:r>
              <a:rPr lang="en-US" sz="2000" dirty="0" smtClean="0"/>
              <a:t>. 0.5%, which is 2500 times greater than that in general population</a:t>
            </a:r>
          </a:p>
          <a:p>
            <a:pPr marL="200375" indent="-200375" defTabSz="279311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000" dirty="0" smtClean="0"/>
              <a:t>The </a:t>
            </a:r>
            <a:r>
              <a:rPr sz="2000" dirty="0"/>
              <a:t>most common hypothesis for the association of HIV and pulmonary HTN is an alteration in pulmonary cytokine profile that increases expression of </a:t>
            </a:r>
            <a:r>
              <a:rPr sz="2000" dirty="0" err="1"/>
              <a:t>vasoactive</a:t>
            </a:r>
            <a:r>
              <a:rPr sz="2000" dirty="0"/>
              <a:t> substances such as endothelin-1</a:t>
            </a:r>
          </a:p>
          <a:p>
            <a:pPr marL="200375" indent="-200375" defTabSz="279311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HIV-related pulmonary hypertension (HRPH) is a diagnosis of exclusion and can only be made after other secondary causes of pulmonary hypertension have been excluded.</a:t>
            </a:r>
          </a:p>
          <a:p>
            <a:pPr marL="200375" indent="-200375" defTabSz="279311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Management of pulmonary hypertension is as for HIV-negative hosts, with prostaglandin agonists </a:t>
            </a:r>
            <a:r>
              <a:rPr sz="2000" dirty="0" smtClean="0"/>
              <a:t>(</a:t>
            </a:r>
            <a:r>
              <a:rPr lang="en-US" sz="2000" dirty="0" smtClean="0"/>
              <a:t>such as </a:t>
            </a:r>
            <a:r>
              <a:rPr sz="2000" dirty="0" err="1" smtClean="0"/>
              <a:t>epoprostenol</a:t>
            </a:r>
            <a:r>
              <a:rPr sz="2000" dirty="0"/>
              <a:t>), diuretics, and anticoagulation. </a:t>
            </a:r>
            <a:r>
              <a:rPr sz="2000" dirty="0" err="1"/>
              <a:t>Sildenafil</a:t>
            </a:r>
            <a:r>
              <a:rPr sz="2000" dirty="0"/>
              <a:t> may also have a role, but it is associated with potential </a:t>
            </a:r>
            <a:r>
              <a:rPr sz="2000" dirty="0" smtClean="0"/>
              <a:t>drug</a:t>
            </a:r>
            <a:r>
              <a:rPr lang="en-US" sz="2000" dirty="0" smtClean="0"/>
              <a:t>-drug</a:t>
            </a:r>
            <a:r>
              <a:rPr sz="2000" dirty="0" smtClean="0"/>
              <a:t> </a:t>
            </a:r>
            <a:r>
              <a:rPr sz="2000" dirty="0"/>
              <a:t>interactions in patients receiving </a:t>
            </a:r>
            <a:r>
              <a:rPr sz="2000" dirty="0" smtClean="0"/>
              <a:t>protease </a:t>
            </a:r>
            <a:r>
              <a:rPr sz="2000" dirty="0"/>
              <a:t>inhibitors</a:t>
            </a:r>
          </a:p>
          <a:p>
            <a:pPr marL="200375" indent="-200375" defTabSz="279311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/>
              <a:t>studies</a:t>
            </a:r>
            <a:r>
              <a:rPr sz="2000" dirty="0" smtClean="0"/>
              <a:t> </a:t>
            </a:r>
            <a:r>
              <a:rPr sz="2000" dirty="0"/>
              <a:t>have not shown a consistent beneficial response of this condition to antiretroviral therapy.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/>
              <a:t>Lymphocytic Interstitial  Pneumonia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50469" indent="-250469" defTabSz="349138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More </a:t>
            </a:r>
            <a:r>
              <a:rPr sz="2400" dirty="0" smtClean="0"/>
              <a:t>common </a:t>
            </a:r>
            <a:r>
              <a:rPr sz="2400" dirty="0"/>
              <a:t>in HIV-infected children, adults may rarely develop this complication as well. </a:t>
            </a:r>
            <a:endParaRPr lang="en-US" sz="2400" dirty="0" smtClean="0"/>
          </a:p>
          <a:p>
            <a:pPr marL="250469" indent="-250469" defTabSz="349138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/>
              <a:t>LIP </a:t>
            </a:r>
            <a:r>
              <a:rPr sz="2400" dirty="0"/>
              <a:t>is </a:t>
            </a:r>
            <a:r>
              <a:rPr sz="2400" dirty="0" err="1"/>
              <a:t>characterised</a:t>
            </a:r>
            <a:r>
              <a:rPr sz="2400" dirty="0"/>
              <a:t> by </a:t>
            </a:r>
            <a:r>
              <a:rPr sz="2400" dirty="0" smtClean="0"/>
              <a:t>polyclonal </a:t>
            </a:r>
            <a:r>
              <a:rPr sz="2400" dirty="0"/>
              <a:t>inflammatory lymphoid proliferation of bronchus associated lymphoid tissue (BALT).</a:t>
            </a:r>
          </a:p>
          <a:p>
            <a:pPr marL="250469" indent="-250469" defTabSz="349138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Diffuse </a:t>
            </a:r>
            <a:r>
              <a:rPr sz="2400" dirty="0" err="1"/>
              <a:t>reticulonodular</a:t>
            </a:r>
            <a:r>
              <a:rPr sz="2400" dirty="0"/>
              <a:t> or interstitial infiltrates are seen on chest imaging, making differentiation from PCP difficult</a:t>
            </a:r>
          </a:p>
          <a:p>
            <a:pPr marL="250469" indent="-250469" defTabSz="349138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Diagnosis is made by </a:t>
            </a:r>
            <a:r>
              <a:rPr lang="en-US" sz="2400" dirty="0" err="1" smtClean="0"/>
              <a:t>thoracoscopic</a:t>
            </a:r>
            <a:r>
              <a:rPr lang="en-US" sz="2400" dirty="0" smtClean="0"/>
              <a:t> biopsy</a:t>
            </a:r>
          </a:p>
          <a:p>
            <a:pPr marL="250469" indent="-250469" defTabSz="349138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/>
              <a:t>Several </a:t>
            </a:r>
            <a:r>
              <a:rPr sz="2400" dirty="0"/>
              <a:t>case reports have demonstrated that antiretroviral therapy may lead to substantial improvement in LIP</a:t>
            </a:r>
          </a:p>
          <a:p>
            <a:pPr marL="250469" indent="-250469" defTabSz="349138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For unresponsive cases, corticosteroids may be effective.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 err="1"/>
              <a:t>Thromboembolism</a:t>
            </a:r>
            <a:endParaRPr sz="5500" dirty="0"/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/>
              <a:t>Patients </a:t>
            </a:r>
            <a:r>
              <a:rPr sz="2400" dirty="0"/>
              <a:t>with HIV infection are at </a:t>
            </a:r>
            <a:r>
              <a:rPr lang="en-US" sz="2400" dirty="0" smtClean="0"/>
              <a:t>2</a:t>
            </a:r>
            <a:r>
              <a:rPr sz="2400" dirty="0" smtClean="0"/>
              <a:t> </a:t>
            </a:r>
            <a:r>
              <a:rPr sz="2400" dirty="0"/>
              <a:t>to </a:t>
            </a:r>
            <a:r>
              <a:rPr lang="en-US" sz="2400" dirty="0" smtClean="0"/>
              <a:t>10 f</a:t>
            </a:r>
            <a:r>
              <a:rPr sz="2400" dirty="0" smtClean="0"/>
              <a:t>old </a:t>
            </a:r>
            <a:r>
              <a:rPr sz="2400" dirty="0"/>
              <a:t>increased risk of </a:t>
            </a:r>
            <a:r>
              <a:rPr sz="2400" dirty="0" err="1"/>
              <a:t>thromboembolic</a:t>
            </a:r>
            <a:r>
              <a:rPr sz="2400" dirty="0"/>
              <a:t> </a:t>
            </a:r>
            <a:r>
              <a:rPr sz="2400" dirty="0" smtClean="0"/>
              <a:t>di</a:t>
            </a:r>
            <a:r>
              <a:rPr lang="en-US" sz="2400" dirty="0" smtClean="0"/>
              <a:t>sorders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Immune reconstitution Inflammatory syndrome (IRIS)</a:t>
            </a:r>
            <a:endParaRPr lang="en-IN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sz="3100" dirty="0" smtClean="0"/>
              <a:t>It is a condition in which the immune system begins to recover, but then responds to a previously acquired opportunistic infection with an overwhelming inflammatory response that paradoxically makes the symptoms of infection worse </a:t>
            </a:r>
          </a:p>
          <a:p>
            <a:endParaRPr lang="en-US" sz="3100" dirty="0" smtClean="0"/>
          </a:p>
          <a:p>
            <a:r>
              <a:rPr lang="en-US" sz="3100" dirty="0" smtClean="0"/>
              <a:t>It appears that patients most likely to develop this syndrome are</a:t>
            </a:r>
          </a:p>
          <a:p>
            <a:pPr lvl="1"/>
            <a:r>
              <a:rPr lang="en-US" sz="2600" dirty="0" smtClean="0"/>
              <a:t>Patients with CD4 counts &lt; 50 cells/</a:t>
            </a:r>
            <a:r>
              <a:rPr lang="en-US" sz="2600" dirty="0" err="1" smtClean="0"/>
              <a:t>ul</a:t>
            </a:r>
            <a:endParaRPr lang="en-US" sz="2600" dirty="0" smtClean="0"/>
          </a:p>
          <a:p>
            <a:pPr lvl="1"/>
            <a:r>
              <a:rPr lang="en-US" sz="2600" dirty="0" smtClean="0"/>
              <a:t>High viral loads</a:t>
            </a:r>
            <a:r>
              <a:rPr lang="en-IN" sz="2600" dirty="0" smtClean="0"/>
              <a:t> (&gt; 1 </a:t>
            </a:r>
            <a:r>
              <a:rPr lang="en-IN" sz="2600" dirty="0" err="1" smtClean="0"/>
              <a:t>lakh</a:t>
            </a:r>
            <a:r>
              <a:rPr lang="en-IN" sz="2600" dirty="0" smtClean="0"/>
              <a:t> copies/</a:t>
            </a:r>
            <a:r>
              <a:rPr lang="en-IN" sz="2600" dirty="0" err="1" smtClean="0"/>
              <a:t>ul</a:t>
            </a:r>
            <a:r>
              <a:rPr lang="en-IN" sz="2600" dirty="0" smtClean="0"/>
              <a:t>)</a:t>
            </a:r>
          </a:p>
          <a:p>
            <a:pPr lvl="1"/>
            <a:r>
              <a:rPr lang="en-US" sz="2600" dirty="0" smtClean="0"/>
              <a:t>Good </a:t>
            </a:r>
            <a:r>
              <a:rPr lang="en-US" sz="2600" dirty="0" err="1" smtClean="0"/>
              <a:t>virological</a:t>
            </a:r>
            <a:r>
              <a:rPr lang="en-US" sz="2600" dirty="0" smtClean="0"/>
              <a:t> response to ART</a:t>
            </a:r>
          </a:p>
          <a:p>
            <a:pPr lvl="1"/>
            <a:r>
              <a:rPr lang="en-US" sz="2600" dirty="0" smtClean="0"/>
              <a:t>Latent opportunistic infection</a:t>
            </a:r>
          </a:p>
          <a:p>
            <a:endParaRPr lang="en-US" sz="8000" dirty="0" smtClean="0"/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syndrome may manifest in the first few days after the initiation of ART when the viral loads has fallen but before the CD4 count has increased</a:t>
            </a:r>
          </a:p>
          <a:p>
            <a:endParaRPr lang="en-US" sz="2000" dirty="0" smtClean="0"/>
          </a:p>
          <a:p>
            <a:r>
              <a:rPr lang="en-US" sz="2000" dirty="0" smtClean="0"/>
              <a:t>It results as an improvement in qualitative T-cell function which leads to a more robust response against organisms or antigens</a:t>
            </a:r>
          </a:p>
          <a:p>
            <a:endParaRPr lang="en-IN" sz="2000" dirty="0" smtClean="0"/>
          </a:p>
          <a:p>
            <a:r>
              <a:rPr lang="en-IN" sz="2000" dirty="0" smtClean="0"/>
              <a:t>Infections most commonly associated with IRIS include mycobacterium tuberculosis and </a:t>
            </a:r>
            <a:r>
              <a:rPr lang="en-IN" sz="2000" dirty="0" err="1" smtClean="0"/>
              <a:t>cryptococcal</a:t>
            </a:r>
            <a:r>
              <a:rPr lang="en-IN" sz="2000" dirty="0" smtClean="0"/>
              <a:t> meningitis</a:t>
            </a:r>
          </a:p>
          <a:p>
            <a:endParaRPr lang="en-US" sz="2000" dirty="0" smtClean="0"/>
          </a:p>
          <a:p>
            <a:r>
              <a:rPr lang="en-US" sz="2000" dirty="0" smtClean="0"/>
              <a:t>Most cases of IRIS are self limiting. ATT and ART should not be stopped, but for very severe reactions</a:t>
            </a:r>
            <a:endParaRPr lang="en-IN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Protease inhibitors (PIs)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Atazanavir</a:t>
            </a:r>
            <a:r>
              <a:rPr lang="en-IN" sz="2000" dirty="0" smtClean="0"/>
              <a:t> (ATV)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Darunavir</a:t>
            </a:r>
            <a:r>
              <a:rPr lang="en-IN" sz="2000" dirty="0" smtClean="0"/>
              <a:t> (DRV)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Fosamprenavir</a:t>
            </a:r>
            <a:r>
              <a:rPr lang="en-IN" sz="2000" dirty="0" smtClean="0"/>
              <a:t> (FPV)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Indinavir</a:t>
            </a:r>
            <a:r>
              <a:rPr lang="en-IN" sz="2000" dirty="0" smtClean="0"/>
              <a:t> (IDV)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Nelfinavir</a:t>
            </a:r>
            <a:r>
              <a:rPr lang="en-IN" sz="2000" dirty="0" smtClean="0"/>
              <a:t> (NFV)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Ritonavir</a:t>
            </a:r>
            <a:r>
              <a:rPr lang="en-IN" sz="2000" dirty="0" smtClean="0"/>
              <a:t> (RTV)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Saquinavir</a:t>
            </a:r>
            <a:r>
              <a:rPr lang="en-IN" sz="2000" dirty="0" smtClean="0"/>
              <a:t> (SQV)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err="1" smtClean="0"/>
              <a:t>Tipranavir</a:t>
            </a:r>
            <a:r>
              <a:rPr lang="en-IN" sz="2000" dirty="0" smtClean="0"/>
              <a:t> (TPV)</a:t>
            </a:r>
            <a:r>
              <a:rPr lang="en-IN" sz="600" dirty="0" smtClean="0"/>
              <a:t> </a:t>
            </a:r>
            <a:endParaRPr lang="en-IN" sz="500" dirty="0" smtClean="0"/>
          </a:p>
          <a:p>
            <a:pPr lvl="1">
              <a:buNone/>
            </a:pPr>
            <a:endParaRPr lang="en-IN" sz="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sz="2000" b="1" dirty="0" smtClean="0"/>
              <a:t>Fusion Inhibitors</a:t>
            </a:r>
          </a:p>
          <a:p>
            <a:pPr lvl="2">
              <a:buFont typeface="Wingdings" pitchFamily="2" charset="2"/>
              <a:buChar char="Ø"/>
            </a:pPr>
            <a:r>
              <a:rPr lang="en-IN" u="sng" dirty="0" err="1" smtClean="0"/>
              <a:t>Enfuvirtide</a:t>
            </a:r>
            <a:r>
              <a:rPr lang="en-IN" dirty="0" smtClean="0"/>
              <a:t> (T-20)</a:t>
            </a:r>
          </a:p>
          <a:p>
            <a:endParaRPr lang="en-IN" sz="1800" dirty="0" smtClean="0"/>
          </a:p>
          <a:p>
            <a:r>
              <a:rPr lang="en-IN" sz="2000" b="1" dirty="0" smtClean="0"/>
              <a:t>Entry Inhibitors</a:t>
            </a:r>
          </a:p>
          <a:p>
            <a:pPr lvl="2">
              <a:buFont typeface="Wingdings" pitchFamily="2" charset="2"/>
              <a:buChar char="Ø"/>
            </a:pPr>
            <a:r>
              <a:rPr lang="en-IN" u="sng" dirty="0" err="1" smtClean="0"/>
              <a:t>Maraviroc</a:t>
            </a:r>
            <a:r>
              <a:rPr lang="en-IN" dirty="0" smtClean="0"/>
              <a:t> (MVC)</a:t>
            </a:r>
            <a:endParaRPr lang="en-IN" sz="1600" b="1" dirty="0" smtClean="0"/>
          </a:p>
          <a:p>
            <a:endParaRPr lang="en-IN" sz="1200" b="1" dirty="0" smtClean="0"/>
          </a:p>
          <a:p>
            <a:r>
              <a:rPr lang="en-IN" sz="2000" b="1" dirty="0" err="1" smtClean="0"/>
              <a:t>Integrase</a:t>
            </a:r>
            <a:r>
              <a:rPr lang="en-IN" sz="2000" b="1" dirty="0" smtClean="0"/>
              <a:t> Inhibitors</a:t>
            </a:r>
            <a:r>
              <a:rPr lang="en-IN" sz="1800" b="1" dirty="0" smtClean="0"/>
              <a:t>	</a:t>
            </a:r>
          </a:p>
          <a:p>
            <a:pPr lvl="2">
              <a:buFont typeface="Wingdings" pitchFamily="2" charset="2"/>
              <a:buChar char="Ø"/>
            </a:pPr>
            <a:r>
              <a:rPr lang="en-IN" u="sng" dirty="0" err="1" smtClean="0"/>
              <a:t>Dolutegravir</a:t>
            </a:r>
            <a:r>
              <a:rPr lang="en-IN" dirty="0" smtClean="0"/>
              <a:t> (DTG) </a:t>
            </a:r>
          </a:p>
          <a:p>
            <a:pPr lvl="2">
              <a:buFont typeface="Wingdings" pitchFamily="2" charset="2"/>
              <a:buChar char="Ø"/>
            </a:pPr>
            <a:r>
              <a:rPr lang="en-IN" u="sng" dirty="0" err="1" smtClean="0"/>
              <a:t>Elvitegravir</a:t>
            </a:r>
            <a:r>
              <a:rPr lang="en-IN" u="sng" dirty="0" smtClean="0"/>
              <a:t> </a:t>
            </a:r>
            <a:r>
              <a:rPr lang="en-IN" dirty="0" smtClean="0"/>
              <a:t>(EVG)</a:t>
            </a:r>
          </a:p>
          <a:p>
            <a:pPr lvl="2">
              <a:buFont typeface="Wingdings" pitchFamily="2" charset="2"/>
              <a:buChar char="Ø"/>
            </a:pPr>
            <a:r>
              <a:rPr lang="en-IN" dirty="0" err="1" smtClean="0"/>
              <a:t>Raltegravir</a:t>
            </a:r>
            <a:r>
              <a:rPr lang="en-IN" dirty="0" smtClean="0"/>
              <a:t> (RAL)</a:t>
            </a:r>
            <a:endParaRPr lang="en-IN" b="1" dirty="0" smtClean="0"/>
          </a:p>
          <a:p>
            <a:pPr lvl="2"/>
            <a:endParaRPr lang="en-US" sz="105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/>
              <a:t>Abacavir</a:t>
            </a:r>
            <a:r>
              <a:rPr sz="4400" dirty="0"/>
              <a:t> Hypersensitivity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94482" indent="-194482" defTabSz="271096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5% individuals</a:t>
            </a:r>
          </a:p>
          <a:p>
            <a:pPr marL="194482" indent="-194482" defTabSz="271096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Symptoms of the </a:t>
            </a:r>
            <a:r>
              <a:rPr sz="2000" dirty="0" err="1"/>
              <a:t>abacavir</a:t>
            </a:r>
            <a:r>
              <a:rPr sz="2000" dirty="0"/>
              <a:t> HSR usually appear in the first 6 weeks of treatment and include fever, rash, malaise, GI upset, </a:t>
            </a:r>
            <a:r>
              <a:rPr sz="2000" dirty="0" err="1"/>
              <a:t>myalgia</a:t>
            </a:r>
            <a:r>
              <a:rPr sz="2000" dirty="0"/>
              <a:t>, and </a:t>
            </a:r>
            <a:r>
              <a:rPr sz="2000" dirty="0" err="1"/>
              <a:t>arthralgias</a:t>
            </a:r>
            <a:r>
              <a:rPr sz="2000" dirty="0"/>
              <a:t>. Cough and </a:t>
            </a:r>
            <a:r>
              <a:rPr sz="2000" dirty="0" err="1" smtClean="0"/>
              <a:t>dyspnea</a:t>
            </a:r>
            <a:r>
              <a:rPr sz="2000" dirty="0" smtClean="0"/>
              <a:t> may</a:t>
            </a:r>
            <a:r>
              <a:rPr lang="en-US" sz="2000" dirty="0" smtClean="0"/>
              <a:t> also</a:t>
            </a:r>
            <a:r>
              <a:rPr sz="2000" dirty="0" smtClean="0"/>
              <a:t> </a:t>
            </a:r>
            <a:r>
              <a:rPr sz="2000" dirty="0"/>
              <a:t>occur and may mimic bronchitis or pneumonia.</a:t>
            </a:r>
          </a:p>
          <a:p>
            <a:pPr marL="194482" indent="-194482" defTabSz="271096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It is critical that clinicians evaluating patients who have recently been started on </a:t>
            </a:r>
            <a:r>
              <a:rPr sz="2000" dirty="0" err="1"/>
              <a:t>abacavir</a:t>
            </a:r>
            <a:r>
              <a:rPr sz="2000" dirty="0"/>
              <a:t> who present with fever and respiratory symptoms consider </a:t>
            </a:r>
            <a:r>
              <a:rPr sz="2000" dirty="0" err="1"/>
              <a:t>abacavir</a:t>
            </a:r>
            <a:r>
              <a:rPr sz="2000" dirty="0"/>
              <a:t> hypersensitivity in the differential diagnosis, as continued </a:t>
            </a:r>
            <a:r>
              <a:rPr sz="2000" dirty="0" err="1"/>
              <a:t>abacavir</a:t>
            </a:r>
            <a:r>
              <a:rPr sz="2000" dirty="0"/>
              <a:t> treatment in the face of this reaction can be fatal</a:t>
            </a:r>
          </a:p>
          <a:p>
            <a:pPr marL="194482" indent="-194482" defTabSz="271096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Symptoms resolve after cessation of drug.</a:t>
            </a:r>
          </a:p>
          <a:p>
            <a:pPr marL="194482" indent="-194482" defTabSz="271096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2000" dirty="0"/>
              <a:t>Never resume </a:t>
            </a:r>
            <a:r>
              <a:rPr sz="2000" dirty="0" err="1"/>
              <a:t>abacavir</a:t>
            </a:r>
            <a:r>
              <a:rPr sz="2000" dirty="0"/>
              <a:t>, as </a:t>
            </a:r>
            <a:r>
              <a:rPr sz="2000" dirty="0" smtClean="0"/>
              <a:t>there </a:t>
            </a:r>
            <a:r>
              <a:rPr sz="2000" dirty="0"/>
              <a:t>might be immediate and life threatening recurrence of hypersensitivity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77200" cy="56997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r>
              <a:rPr lang="en-US" sz="6600" dirty="0" smtClean="0"/>
              <a:t>Thank You!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3B2B-B9CB-481B-B8FA-51313F6E295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>
                <a:solidFill>
                  <a:srgbClr val="6F6A5A"/>
                </a:solidFill>
              </a:rPr>
              <a:t>“</a:t>
            </a:r>
            <a:r>
              <a:rPr sz="4700" dirty="0"/>
              <a:t>HIV and Lung Diseases” Significance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17867" indent="-117867" algn="just" defTabSz="32145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17867" indent="-117867" algn="just" defTabSz="32145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rPr>
              <a:t>Ever since the first description of HIV infection, the lung has been the most commonly affected organ. </a:t>
            </a:r>
            <a:endParaRPr lang="en-US" sz="2400" dirty="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17867" indent="-117867" algn="just" defTabSz="32145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rgbClr val="2F2A2B"/>
              </a:solidFill>
              <a:ea typeface="Helvetica"/>
              <a:cs typeface="Helvetica"/>
              <a:sym typeface="Helvetica"/>
            </a:endParaRPr>
          </a:p>
          <a:p>
            <a:pPr marL="117867" indent="-117867" algn="just" defTabSz="32145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2F2A2B"/>
                </a:solidFill>
                <a:ea typeface="Helvetica"/>
                <a:cs typeface="Helvetica"/>
                <a:sym typeface="Helvetica"/>
              </a:rPr>
              <a:t>Pulmonary </a:t>
            </a:r>
            <a:r>
              <a:rPr sz="2400" dirty="0">
                <a:solidFill>
                  <a:srgbClr val="2F2A2B"/>
                </a:solidFill>
                <a:ea typeface="Helvetica"/>
                <a:cs typeface="Helvetica"/>
                <a:sym typeface="Helvetica"/>
              </a:rPr>
              <a:t>complaints are often the sentinel event that leads to the diagnosis of HIV infection in persons who are unaware of their HIV status.</a:t>
            </a:r>
          </a:p>
          <a:p>
            <a:pPr marL="73667" indent="-73667" algn="just" defTabSz="32145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rgbClr val="2F2A2B"/>
              </a:solidFill>
              <a:ea typeface="Helvetica"/>
              <a:cs typeface="Helvetica"/>
              <a:sym typeface="Helvetica"/>
            </a:endParaRPr>
          </a:p>
          <a:p>
            <a:pPr marL="73667" indent="-73667" algn="just" defTabSz="32145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2F2A2B"/>
                </a:solidFill>
                <a:ea typeface="Helvetica"/>
                <a:cs typeface="Helvetica"/>
                <a:sym typeface="Helvetica"/>
              </a:rPr>
              <a:t>Respiratory </a:t>
            </a:r>
            <a:r>
              <a:rPr sz="2400" dirty="0">
                <a:solidFill>
                  <a:srgbClr val="2F2A2B"/>
                </a:solidFill>
                <a:ea typeface="Helvetica"/>
                <a:cs typeface="Helvetica"/>
                <a:sym typeface="Helvetica"/>
              </a:rPr>
              <a:t>complications remain a common cause of adverse outcomes in HIV-infected individuals.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Effects of HIV in the lung</a:t>
            </a:r>
            <a:endParaRPr lang="en-IN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Direct infection of pulmonary macrophages and lymphocytes</a:t>
            </a:r>
          </a:p>
          <a:p>
            <a:r>
              <a:rPr lang="en-US" sz="2400" dirty="0" smtClean="0"/>
              <a:t>Progression of HIV infection decreases lung CD4+ T cells</a:t>
            </a:r>
          </a:p>
          <a:p>
            <a:r>
              <a:rPr lang="en-US" sz="2400" dirty="0" smtClean="0"/>
              <a:t>Intense infiltration of CD8+ T cells may occur within the lung with up-regulation of cytokines</a:t>
            </a:r>
          </a:p>
          <a:p>
            <a:r>
              <a:rPr lang="en-US" sz="2400" dirty="0" smtClean="0"/>
              <a:t>Defects in </a:t>
            </a:r>
            <a:r>
              <a:rPr lang="en-US" sz="2400" dirty="0" err="1" smtClean="0"/>
              <a:t>humoral</a:t>
            </a:r>
            <a:r>
              <a:rPr lang="en-US" sz="2400" dirty="0" smtClean="0"/>
              <a:t> immunity lead to impaired antigen-specific responses</a:t>
            </a:r>
          </a:p>
          <a:p>
            <a:r>
              <a:rPr lang="en-US" sz="2400" dirty="0" smtClean="0"/>
              <a:t>Viral compartmentalization may occur in lung</a:t>
            </a:r>
          </a:p>
          <a:p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Assessment of risk factors for specific pulmonary diseases in HIV patients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800" dirty="0" smtClean="0"/>
              <a:t>Geographical distribution</a:t>
            </a:r>
          </a:p>
          <a:p>
            <a:r>
              <a:rPr lang="en-US" sz="2800" dirty="0" smtClean="0"/>
              <a:t>Severity of </a:t>
            </a:r>
            <a:r>
              <a:rPr lang="en-US" sz="2800" dirty="0" err="1" smtClean="0"/>
              <a:t>immunocompromise</a:t>
            </a:r>
            <a:endParaRPr lang="en-US" sz="2800" dirty="0" smtClean="0"/>
          </a:p>
          <a:p>
            <a:r>
              <a:rPr lang="en-US" sz="2800" dirty="0" smtClean="0"/>
              <a:t>Use of disease prophylaxis</a:t>
            </a:r>
          </a:p>
          <a:p>
            <a:r>
              <a:rPr lang="en-US" sz="2800" dirty="0" smtClean="0"/>
              <a:t>Use of anti-</a:t>
            </a:r>
            <a:r>
              <a:rPr lang="en-US" sz="2800" dirty="0" err="1" smtClean="0"/>
              <a:t>retrovirals</a:t>
            </a:r>
            <a:r>
              <a:rPr lang="en-US" sz="2800" dirty="0" smtClean="0"/>
              <a:t> (ARVs)</a:t>
            </a:r>
            <a:endParaRPr lang="en-IN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3646</Words>
  <Application>Microsoft Office PowerPoint</Application>
  <PresentationFormat>On-screen Show (4:3)</PresentationFormat>
  <Paragraphs>490</Paragraphs>
  <Slides>61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PhotoImpact</vt:lpstr>
      <vt:lpstr>PI3</vt:lpstr>
      <vt:lpstr>HIV RELATED LUNG DISORDERS</vt:lpstr>
      <vt:lpstr>Slide 2</vt:lpstr>
      <vt:lpstr>Slide 3</vt:lpstr>
      <vt:lpstr>Transmission of HIV virion to T-cells</vt:lpstr>
      <vt:lpstr>Antiretroviral drugs (ARVs) classification</vt:lpstr>
      <vt:lpstr>Slide 6</vt:lpstr>
      <vt:lpstr>“HIV and Lung Diseases” Significance</vt:lpstr>
      <vt:lpstr>Effects of HIV in the lung</vt:lpstr>
      <vt:lpstr>Assessment of risk factors for specific pulmonary diseases in HIV patients</vt:lpstr>
      <vt:lpstr>CD4+ cell count and respiratory tract infection</vt:lpstr>
      <vt:lpstr>Slide 11</vt:lpstr>
      <vt:lpstr>Slide 12</vt:lpstr>
      <vt:lpstr>TB and HIV (Interaction &amp; Co-infection)</vt:lpstr>
      <vt:lpstr>Clinical Presentation of TB in HIV Patients</vt:lpstr>
      <vt:lpstr>Pulmonary Tuberculosis: Clinical Presentation</vt:lpstr>
      <vt:lpstr> Diagnosis of Pulmonary TB</vt:lpstr>
      <vt:lpstr>Extrapulmonary Tuberculosis: Clinical presentation</vt:lpstr>
      <vt:lpstr>Diagnosis of Extrapulmonary TB</vt:lpstr>
      <vt:lpstr>Diagnosis of Extrapulmonary TB</vt:lpstr>
      <vt:lpstr>Slide 20</vt:lpstr>
      <vt:lpstr>TB Treatment </vt:lpstr>
      <vt:lpstr>Slide 22</vt:lpstr>
      <vt:lpstr>Slide 23</vt:lpstr>
      <vt:lpstr>TB/HIV: Conclusion</vt:lpstr>
      <vt:lpstr>Bacterial Pneumonias</vt:lpstr>
      <vt:lpstr>Slide 26</vt:lpstr>
      <vt:lpstr>Slide 27</vt:lpstr>
      <vt:lpstr>Pneumocystis jiroveci pneumonia (PCP)</vt:lpstr>
      <vt:lpstr>Slide 29</vt:lpstr>
      <vt:lpstr>Slide 30</vt:lpstr>
      <vt:lpstr>Management </vt:lpstr>
      <vt:lpstr>PCP Prophylaxis</vt:lpstr>
      <vt:lpstr>Endemic Fungi</vt:lpstr>
      <vt:lpstr>Histoplasma capsulatum</vt:lpstr>
      <vt:lpstr>Slide 35</vt:lpstr>
      <vt:lpstr>Slide 36</vt:lpstr>
      <vt:lpstr>Coccidioides immitis</vt:lpstr>
      <vt:lpstr>Slide 38</vt:lpstr>
      <vt:lpstr>Penicillium marneffi</vt:lpstr>
      <vt:lpstr>Slide 40</vt:lpstr>
      <vt:lpstr>Aspergillosis</vt:lpstr>
      <vt:lpstr>Slide 42</vt:lpstr>
      <vt:lpstr>Slide 43</vt:lpstr>
      <vt:lpstr>Viral Pneumonia</vt:lpstr>
      <vt:lpstr>Cytomegalovirus</vt:lpstr>
      <vt:lpstr>Slide 46</vt:lpstr>
      <vt:lpstr>Slide 47</vt:lpstr>
      <vt:lpstr>Parasitic Infections</vt:lpstr>
      <vt:lpstr>Slide 49</vt:lpstr>
      <vt:lpstr>Non-Infectious Complications of HIV</vt:lpstr>
      <vt:lpstr>Kaposi Sarcoma</vt:lpstr>
      <vt:lpstr>Non-Hodgkin’s lymphoma</vt:lpstr>
      <vt:lpstr>Primary effusion lymphoma</vt:lpstr>
      <vt:lpstr>Lung Cancer</vt:lpstr>
      <vt:lpstr>Pulmonary Hypertension</vt:lpstr>
      <vt:lpstr>Lymphocytic Interstitial  Pneumonia</vt:lpstr>
      <vt:lpstr>Thromboembolism</vt:lpstr>
      <vt:lpstr>Immune reconstitution Inflammatory syndrome (IRIS)</vt:lpstr>
      <vt:lpstr>Slide 59</vt:lpstr>
      <vt:lpstr>Abacavir Hypersensitivity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RELATED LUNG DISORDERS</dc:title>
  <dc:creator>ANAND</dc:creator>
  <cp:lastModifiedBy>ANAND</cp:lastModifiedBy>
  <cp:revision>121</cp:revision>
  <dcterms:created xsi:type="dcterms:W3CDTF">2015-05-04T12:54:44Z</dcterms:created>
  <dcterms:modified xsi:type="dcterms:W3CDTF">2015-06-05T15:54:30Z</dcterms:modified>
</cp:coreProperties>
</file>