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346" r:id="rId8"/>
    <p:sldId id="348" r:id="rId9"/>
    <p:sldId id="264" r:id="rId10"/>
    <p:sldId id="265" r:id="rId11"/>
    <p:sldId id="266" r:id="rId12"/>
    <p:sldId id="267" r:id="rId13"/>
    <p:sldId id="352" r:id="rId14"/>
    <p:sldId id="353" r:id="rId15"/>
    <p:sldId id="354" r:id="rId16"/>
    <p:sldId id="349" r:id="rId17"/>
    <p:sldId id="350" r:id="rId18"/>
    <p:sldId id="351" r:id="rId19"/>
    <p:sldId id="270" r:id="rId20"/>
    <p:sldId id="356" r:id="rId21"/>
    <p:sldId id="273" r:id="rId22"/>
    <p:sldId id="355" r:id="rId23"/>
    <p:sldId id="378" r:id="rId24"/>
    <p:sldId id="276" r:id="rId25"/>
    <p:sldId id="277" r:id="rId26"/>
    <p:sldId id="280" r:id="rId27"/>
    <p:sldId id="281" r:id="rId28"/>
    <p:sldId id="380" r:id="rId29"/>
    <p:sldId id="382" r:id="rId30"/>
    <p:sldId id="383" r:id="rId31"/>
    <p:sldId id="282" r:id="rId32"/>
    <p:sldId id="384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337" r:id="rId42"/>
    <p:sldId id="291" r:id="rId43"/>
    <p:sldId id="292" r:id="rId44"/>
    <p:sldId id="293" r:id="rId45"/>
    <p:sldId id="357" r:id="rId46"/>
    <p:sldId id="294" r:id="rId47"/>
    <p:sldId id="295" r:id="rId48"/>
    <p:sldId id="296" r:id="rId49"/>
    <p:sldId id="358" r:id="rId50"/>
    <p:sldId id="297" r:id="rId51"/>
    <p:sldId id="359" r:id="rId52"/>
    <p:sldId id="361" r:id="rId53"/>
    <p:sldId id="360" r:id="rId54"/>
    <p:sldId id="367" r:id="rId55"/>
    <p:sldId id="366" r:id="rId56"/>
    <p:sldId id="36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72" r:id="rId66"/>
    <p:sldId id="324" r:id="rId67"/>
    <p:sldId id="325" r:id="rId68"/>
    <p:sldId id="373" r:id="rId69"/>
    <p:sldId id="326" r:id="rId70"/>
    <p:sldId id="327" r:id="rId71"/>
    <p:sldId id="368" r:id="rId72"/>
    <p:sldId id="369" r:id="rId73"/>
    <p:sldId id="370" r:id="rId74"/>
    <p:sldId id="328" r:id="rId75"/>
    <p:sldId id="371" r:id="rId76"/>
    <p:sldId id="332" r:id="rId77"/>
    <p:sldId id="333" r:id="rId78"/>
    <p:sldId id="334" r:id="rId79"/>
    <p:sldId id="374" r:id="rId80"/>
    <p:sldId id="375" r:id="rId81"/>
    <p:sldId id="385" r:id="rId82"/>
    <p:sldId id="376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  <a:srgbClr val="0000CC"/>
    <a:srgbClr val="6600CC"/>
    <a:srgbClr val="000066"/>
    <a:srgbClr val="00FF00"/>
    <a:srgbClr val="080808"/>
    <a:srgbClr val="FF9900"/>
    <a:srgbClr val="0066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716" autoAdjust="0"/>
    <p:restoredTop sz="94660"/>
  </p:normalViewPr>
  <p:slideViewPr>
    <p:cSldViewPr>
      <p:cViewPr varScale="1">
        <p:scale>
          <a:sx n="66" d="100"/>
          <a:sy n="66" d="100"/>
        </p:scale>
        <p:origin x="-139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5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4581-7033-4DAB-B5E0-594A658573EA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E58-5EAD-48DA-92BC-36DF67215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39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4581-7033-4DAB-B5E0-594A658573EA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E58-5EAD-48DA-92BC-36DF67215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90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4581-7033-4DAB-B5E0-594A658573EA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E58-5EAD-48DA-92BC-36DF67215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945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4581-7033-4DAB-B5E0-594A658573EA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E58-5EAD-48DA-92BC-36DF67215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316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4581-7033-4DAB-B5E0-594A658573EA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E58-5EAD-48DA-92BC-36DF67215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418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4581-7033-4DAB-B5E0-594A658573EA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E58-5EAD-48DA-92BC-36DF67215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242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4581-7033-4DAB-B5E0-594A658573EA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E58-5EAD-48DA-92BC-36DF67215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8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4581-7033-4DAB-B5E0-594A658573EA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E58-5EAD-48DA-92BC-36DF67215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129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4581-7033-4DAB-B5E0-594A658573EA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E58-5EAD-48DA-92BC-36DF67215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893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4581-7033-4DAB-B5E0-594A658573EA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E58-5EAD-48DA-92BC-36DF67215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608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4581-7033-4DAB-B5E0-594A658573EA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E58-5EAD-48DA-92BC-36DF67215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283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84581-7033-4DAB-B5E0-594A658573EA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F4E58-5EAD-48DA-92BC-36DF67215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460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//upload.wikimedia.org/wikipedia/commons/7/7a/070522-aspergillus_009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57224" y="3071810"/>
            <a:ext cx="7358114" cy="2000264"/>
          </a:xfrm>
          <a:solidFill>
            <a:srgbClr val="000099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Allergic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Broncho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Pulmonary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Aspergillosis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(ABPA)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714612" y="5286388"/>
            <a:ext cx="3571900" cy="1357322"/>
          </a:xfrm>
          <a:solidFill>
            <a:srgbClr val="000066"/>
          </a:solidFill>
          <a:ln>
            <a:solidFill>
              <a:srgbClr val="00B0F0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en-US" sz="5100" b="1" dirty="0" smtClean="0">
                <a:solidFill>
                  <a:srgbClr val="00FF00"/>
                </a:solidFill>
              </a:rPr>
              <a:t>Dr.Tinku Joseph</a:t>
            </a:r>
          </a:p>
          <a:p>
            <a:r>
              <a:rPr lang="en-US" sz="4200" b="1" dirty="0" smtClean="0">
                <a:solidFill>
                  <a:schemeClr val="bg1"/>
                </a:solidFill>
              </a:rPr>
              <a:t>Resident</a:t>
            </a:r>
          </a:p>
          <a:p>
            <a:r>
              <a:rPr lang="en-US" sz="4200" b="1" dirty="0" smtClean="0">
                <a:solidFill>
                  <a:schemeClr val="bg1"/>
                </a:solidFill>
              </a:rPr>
              <a:t>Dept.  Of Pulmonary Medicine</a:t>
            </a:r>
          </a:p>
          <a:p>
            <a:r>
              <a:rPr lang="en-US" sz="4200" b="1" dirty="0" smtClean="0">
                <a:solidFill>
                  <a:schemeClr val="bg1"/>
                </a:solidFill>
              </a:rPr>
              <a:t>AIMS, Kochi.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ser\Desktop\Fungal infections\lung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000792" cy="3000372"/>
          </a:xfrm>
          <a:prstGeom prst="rect">
            <a:avLst/>
          </a:prstGeom>
          <a:noFill/>
        </p:spPr>
      </p:pic>
      <p:pic>
        <p:nvPicPr>
          <p:cNvPr id="4" name="Picture 2" descr="C:\Users\ser\Desktop\Fungal infections\microscope_pic.JPG"/>
          <p:cNvPicPr>
            <a:picLocks noChangeAspect="1" noChangeArrowheads="1"/>
          </p:cNvPicPr>
          <p:nvPr/>
        </p:nvPicPr>
        <p:blipFill>
          <a:blip r:embed="rId3"/>
          <a:srcRect r="-3709" b="22656"/>
          <a:stretch>
            <a:fillRect/>
          </a:stretch>
        </p:blipFill>
        <p:spPr bwMode="auto">
          <a:xfrm>
            <a:off x="0" y="5286388"/>
            <a:ext cx="2000232" cy="1571612"/>
          </a:xfrm>
          <a:prstGeom prst="rect">
            <a:avLst/>
          </a:prstGeom>
          <a:noFill/>
        </p:spPr>
      </p:pic>
      <p:pic>
        <p:nvPicPr>
          <p:cNvPr id="6" name="Picture 2" descr="C:\Users\ser\Desktop\Fungal infections\microscope_pic.JPG"/>
          <p:cNvPicPr>
            <a:picLocks noChangeAspect="1" noChangeArrowheads="1"/>
          </p:cNvPicPr>
          <p:nvPr/>
        </p:nvPicPr>
        <p:blipFill>
          <a:blip r:embed="rId3"/>
          <a:srcRect r="-3709" b="22656"/>
          <a:stretch>
            <a:fillRect/>
          </a:stretch>
        </p:blipFill>
        <p:spPr bwMode="auto">
          <a:xfrm>
            <a:off x="7143768" y="5286388"/>
            <a:ext cx="2000232" cy="1571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745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796908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Epidemiology of ABPA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24" cy="4525963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Most cases occur between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to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decade.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May also present during childhood.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In some patients , starts early in life and continued , unrecognized , until adulthood.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Familial cases have been reported.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6559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796908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Epidemiology of ABPA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7400948" cy="3829064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In a specialist unit ABPA was found after detailed investigation in 8.3% of a population of outpatients with severe asthma.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50% of patients given a diagnosis of pulmonary eosinophilia have ABPA.</a:t>
            </a:r>
            <a:r>
              <a:rPr lang="en-US" sz="2800" b="1" dirty="0" smtClean="0"/>
              <a:t>(3)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4" name="مستطيل 3"/>
          <p:cNvSpPr/>
          <p:nvPr/>
        </p:nvSpPr>
        <p:spPr>
          <a:xfrm>
            <a:off x="214282" y="5786455"/>
            <a:ext cx="8715436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FF00"/>
                </a:solidFill>
              </a:rPr>
              <a:t>(3)-</a:t>
            </a:r>
            <a:r>
              <a:rPr lang="en-US" i="1" dirty="0" err="1">
                <a:solidFill>
                  <a:srgbClr val="00FF00"/>
                </a:solidFill>
              </a:rPr>
              <a:t>Champman</a:t>
            </a:r>
            <a:r>
              <a:rPr lang="en-US" i="1" dirty="0">
                <a:solidFill>
                  <a:srgbClr val="00FF00"/>
                </a:solidFill>
              </a:rPr>
              <a:t> BJ, </a:t>
            </a:r>
            <a:r>
              <a:rPr lang="en-US" i="1" dirty="0" err="1">
                <a:solidFill>
                  <a:srgbClr val="00FF00"/>
                </a:solidFill>
              </a:rPr>
              <a:t>Capewell</a:t>
            </a:r>
            <a:r>
              <a:rPr lang="en-US" i="1" dirty="0">
                <a:solidFill>
                  <a:srgbClr val="00FF00"/>
                </a:solidFill>
              </a:rPr>
              <a:t> S, Gibson R, Greening AP, Crampton GK. Pulmonary </a:t>
            </a:r>
            <a:r>
              <a:rPr lang="en-US" i="1" dirty="0" err="1">
                <a:solidFill>
                  <a:srgbClr val="00FF00"/>
                </a:solidFill>
              </a:rPr>
              <a:t>esinophilia</a:t>
            </a:r>
            <a:endParaRPr lang="en-US" i="1" dirty="0">
              <a:solidFill>
                <a:srgbClr val="00FF00"/>
              </a:solidFill>
            </a:endParaRPr>
          </a:p>
          <a:p>
            <a:r>
              <a:rPr lang="en-US" i="1" dirty="0">
                <a:solidFill>
                  <a:srgbClr val="00FF00"/>
                </a:solidFill>
              </a:rPr>
              <a:t>      with and without allergic </a:t>
            </a:r>
            <a:r>
              <a:rPr lang="en-US" i="1" dirty="0" err="1">
                <a:solidFill>
                  <a:srgbClr val="00FF00"/>
                </a:solidFill>
              </a:rPr>
              <a:t>bronchopulmonary</a:t>
            </a:r>
            <a:r>
              <a:rPr lang="en-US" i="1" dirty="0">
                <a:solidFill>
                  <a:srgbClr val="00FF00"/>
                </a:solidFill>
              </a:rPr>
              <a:t> </a:t>
            </a:r>
            <a:r>
              <a:rPr lang="en-US" i="1" dirty="0" err="1">
                <a:solidFill>
                  <a:srgbClr val="00FF00"/>
                </a:solidFill>
              </a:rPr>
              <a:t>aspergillosis</a:t>
            </a:r>
            <a:r>
              <a:rPr lang="en-US" i="1" dirty="0">
                <a:solidFill>
                  <a:srgbClr val="00FF00"/>
                </a:solidFill>
              </a:rPr>
              <a:t>. Thorax 1989; 44:919.</a:t>
            </a:r>
          </a:p>
        </p:txBody>
      </p:sp>
    </p:spTree>
    <p:extLst>
      <p:ext uri="{BB962C8B-B14F-4D97-AF65-F5344CB8AC3E}">
        <p14:creationId xmlns="" xmlns:p14="http://schemas.microsoft.com/office/powerpoint/2010/main" val="40200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5972188" cy="642942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bg1"/>
                </a:solidFill>
              </a:rPr>
              <a:t>Pathogenesis of ABPA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0436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Exposure to large concentrations of spores of A. </a:t>
            </a:r>
            <a:r>
              <a:rPr lang="en-US" sz="2800" dirty="0" err="1" smtClean="0"/>
              <a:t>Fumigatus</a:t>
            </a:r>
            <a:r>
              <a:rPr lang="en-US" sz="2800" dirty="0" smtClean="0"/>
              <a:t> may cause ABPA </a:t>
            </a:r>
            <a:r>
              <a:rPr lang="en-US" sz="2800" b="1" dirty="0" smtClean="0"/>
              <a:t>(4)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8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Spores colonize the airway , proliferate , and result in chronic antigenic stimulation of the airway , and tissue injury.</a:t>
            </a:r>
            <a:endParaRPr lang="en-US" sz="2800" dirty="0"/>
          </a:p>
        </p:txBody>
      </p:sp>
      <p:sp>
        <p:nvSpPr>
          <p:cNvPr id="4" name="مستطيل 3"/>
          <p:cNvSpPr/>
          <p:nvPr/>
        </p:nvSpPr>
        <p:spPr>
          <a:xfrm>
            <a:off x="214282" y="5929330"/>
            <a:ext cx="8429684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FF00"/>
                </a:solidFill>
              </a:rPr>
              <a:t>(4)-Hinson KFW, Moon AJ, Plummer NS. Broncho-pulmonary </a:t>
            </a:r>
            <a:r>
              <a:rPr lang="en-US" i="1" dirty="0" err="1">
                <a:solidFill>
                  <a:srgbClr val="00FF00"/>
                </a:solidFill>
              </a:rPr>
              <a:t>aspergillosis</a:t>
            </a:r>
            <a:r>
              <a:rPr lang="en-US" i="1" dirty="0">
                <a:solidFill>
                  <a:srgbClr val="00FF00"/>
                </a:solidFill>
              </a:rPr>
              <a:t>; a review and</a:t>
            </a:r>
          </a:p>
          <a:p>
            <a:r>
              <a:rPr lang="en-US" i="1" dirty="0">
                <a:solidFill>
                  <a:srgbClr val="00FF00"/>
                </a:solidFill>
              </a:rPr>
              <a:t>      a report of eight new  cases. Thorax 1952; 7:317-333</a:t>
            </a:r>
          </a:p>
        </p:txBody>
      </p:sp>
    </p:spTree>
    <p:extLst>
      <p:ext uri="{BB962C8B-B14F-4D97-AF65-F5344CB8AC3E}">
        <p14:creationId xmlns="" xmlns:p14="http://schemas.microsoft.com/office/powerpoint/2010/main" val="31880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pe31.jpg (21558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643338" cy="53228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1142984"/>
            <a:ext cx="4500594" cy="415498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 smtClean="0"/>
              <a:t>Fungal </a:t>
            </a:r>
            <a:r>
              <a:rPr lang="en-US" sz="2400" dirty="0" err="1" smtClean="0"/>
              <a:t>spors</a:t>
            </a:r>
            <a:r>
              <a:rPr lang="en-US" sz="2400" dirty="0" smtClean="0"/>
              <a:t>(conidia) 2.5-3.5mm</a:t>
            </a:r>
          </a:p>
          <a:p>
            <a:pPr>
              <a:buClr>
                <a:srgbClr val="CC0000"/>
              </a:buClr>
            </a:pPr>
            <a:r>
              <a:rPr lang="en-US" sz="2400" dirty="0" smtClean="0"/>
              <a:t>are inhaled into the lower airway &amp; alveoli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 smtClean="0"/>
              <a:t>Aspergillus</a:t>
            </a:r>
            <a:r>
              <a:rPr lang="en-US" sz="2400" dirty="0" smtClean="0"/>
              <a:t> grows through the  product of </a:t>
            </a:r>
            <a:r>
              <a:rPr lang="en-US" sz="2400" dirty="0" err="1" smtClean="0"/>
              <a:t>hyphae</a:t>
            </a:r>
            <a:r>
              <a:rPr lang="en-US" sz="2400" dirty="0" smtClean="0"/>
              <a:t> from sprout </a:t>
            </a:r>
          </a:p>
          <a:p>
            <a:pPr>
              <a:buClr>
                <a:srgbClr val="CC0000"/>
              </a:buClr>
            </a:pPr>
            <a:r>
              <a:rPr lang="en-US" sz="2400" dirty="0" smtClean="0"/>
              <a:t>conidiophores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 smtClean="0"/>
              <a:t>Aspergillus</a:t>
            </a:r>
            <a:r>
              <a:rPr lang="en-US" sz="2400" dirty="0" smtClean="0"/>
              <a:t> secrete </a:t>
            </a:r>
            <a:r>
              <a:rPr lang="en-US" sz="2400" dirty="0" err="1" smtClean="0"/>
              <a:t>proteolytic</a:t>
            </a:r>
            <a:r>
              <a:rPr lang="en-US" sz="2400" dirty="0" smtClean="0"/>
              <a:t> </a:t>
            </a:r>
            <a:r>
              <a:rPr lang="en-US" sz="2400" dirty="0" err="1" smtClean="0"/>
              <a:t>enz</a:t>
            </a:r>
            <a:r>
              <a:rPr lang="en-US" sz="2400" dirty="0" smtClean="0"/>
              <a:t>.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 smtClean="0"/>
              <a:t>Adherence  of conidia to  resp. </a:t>
            </a:r>
            <a:r>
              <a:rPr lang="en-US" sz="2400" dirty="0" err="1" smtClean="0"/>
              <a:t>epith</a:t>
            </a:r>
            <a:r>
              <a:rPr lang="en-US" sz="2400" dirty="0" smtClean="0"/>
              <a:t>. cells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214290"/>
            <a:ext cx="3643338" cy="642942"/>
          </a:xfrm>
          <a:prstGeom prst="rect">
            <a:avLst/>
          </a:prstGeom>
          <a:solidFill>
            <a:srgbClr val="0000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Pathogenesis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1142984"/>
            <a:ext cx="135732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2143108" y="5000636"/>
            <a:ext cx="1285884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2857488" y="6429396"/>
            <a:ext cx="628651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FF00"/>
                </a:solidFill>
              </a:rPr>
              <a:t>JO A. DOUGLASS et al .Middleton’s allergy ; 8th edition 2013:1000-13</a:t>
            </a:r>
            <a:endParaRPr lang="th-TH" sz="1600" i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654032"/>
          </a:xfrm>
          <a:solidFill>
            <a:srgbClr val="000099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Pathogenesis And Etiology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5786" y="1428736"/>
            <a:ext cx="7715304" cy="714380"/>
          </a:xfrm>
          <a:prstGeom prst="roundRect">
            <a:avLst>
              <a:gd name="adj" fmla="val 16667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Adherence of conidia to respiratory epithelial cells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57224" y="2714620"/>
            <a:ext cx="7715304" cy="500066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Cellular dysfunction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57224" y="3643314"/>
            <a:ext cx="7715304" cy="64294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Initially </a:t>
            </a:r>
            <a:r>
              <a:rPr lang="en-US" sz="2000" b="1" dirty="0" err="1" smtClean="0">
                <a:solidFill>
                  <a:schemeClr val="bg1"/>
                </a:solidFill>
              </a:rPr>
              <a:t>cilial</a:t>
            </a:r>
            <a:r>
              <a:rPr lang="en-US" sz="2000" b="1" dirty="0" smtClean="0">
                <a:solidFill>
                  <a:schemeClr val="bg1"/>
                </a:solidFill>
              </a:rPr>
              <a:t> disruption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7224" y="4643446"/>
            <a:ext cx="7786742" cy="92869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                 The fungal colony grows,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Hyphae</a:t>
            </a:r>
            <a:r>
              <a:rPr lang="en-US" sz="2000" b="1" dirty="0" smtClean="0">
                <a:solidFill>
                  <a:schemeClr val="bg1"/>
                </a:solidFill>
              </a:rPr>
              <a:t> are produced  invade between &amp; through epithelial cells</a:t>
            </a:r>
          </a:p>
          <a:p>
            <a:pPr algn="ctr"/>
            <a:endParaRPr lang="th-TH" dirty="0"/>
          </a:p>
        </p:txBody>
      </p:sp>
      <p:sp>
        <p:nvSpPr>
          <p:cNvPr id="9" name="Rounded Rectangle 8"/>
          <p:cNvSpPr/>
          <p:nvPr/>
        </p:nvSpPr>
        <p:spPr>
          <a:xfrm>
            <a:off x="857224" y="6072206"/>
            <a:ext cx="7715304" cy="42862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Leading to substantial tissue disruption</a:t>
            </a:r>
            <a:endParaRPr lang="en-US" sz="2000" b="1" dirty="0" smtClean="0"/>
          </a:p>
          <a:p>
            <a:pPr algn="ctr"/>
            <a:endParaRPr lang="th-TH" dirty="0"/>
          </a:p>
        </p:txBody>
      </p:sp>
      <p:sp>
        <p:nvSpPr>
          <p:cNvPr id="10" name="Down Arrow 9"/>
          <p:cNvSpPr/>
          <p:nvPr/>
        </p:nvSpPr>
        <p:spPr>
          <a:xfrm>
            <a:off x="4286248" y="2214554"/>
            <a:ext cx="428628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Down Arrow 10"/>
          <p:cNvSpPr/>
          <p:nvPr/>
        </p:nvSpPr>
        <p:spPr>
          <a:xfrm>
            <a:off x="4286248" y="3214686"/>
            <a:ext cx="357190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Down Arrow 11"/>
          <p:cNvSpPr/>
          <p:nvPr/>
        </p:nvSpPr>
        <p:spPr>
          <a:xfrm>
            <a:off x="4286248" y="4286256"/>
            <a:ext cx="484632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Down Arrow 12"/>
          <p:cNvSpPr/>
          <p:nvPr/>
        </p:nvSpPr>
        <p:spPr>
          <a:xfrm>
            <a:off x="4286248" y="5572140"/>
            <a:ext cx="500066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Content Placeholder 13"/>
          <p:cNvSpPr txBox="1">
            <a:spLocks noGrp="1"/>
          </p:cNvSpPr>
          <p:nvPr>
            <p:ph idx="1"/>
          </p:nvPr>
        </p:nvSpPr>
        <p:spPr>
          <a:xfrm>
            <a:off x="2857488" y="6500834"/>
            <a:ext cx="628651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FFFF"/>
                </a:solidFill>
              </a:rPr>
              <a:t>JO A. DOUGLASS et al .Middleton’s allergy ; 8th edition 2013:1000-13</a:t>
            </a:r>
            <a:endParaRPr lang="th-TH" sz="16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22" cy="725470"/>
          </a:xfrm>
          <a:solidFill>
            <a:srgbClr val="000099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Pathogenesis And Etiology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Inhalation of fungal spores is ubiquitous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i="1" dirty="0" err="1" smtClean="0"/>
              <a:t>Aspergillus</a:t>
            </a:r>
            <a:r>
              <a:rPr lang="en-US" sz="2800" i="1" dirty="0" smtClean="0"/>
              <a:t> </a:t>
            </a:r>
            <a:r>
              <a:rPr lang="en-US" sz="2800" dirty="0" smtClean="0"/>
              <a:t>colonization and infection only occur in some patients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Predisposing factors must enable </a:t>
            </a:r>
            <a:r>
              <a:rPr lang="en-US" sz="2800" i="1" dirty="0" err="1" smtClean="0"/>
              <a:t>Aspergillus</a:t>
            </a:r>
            <a:r>
              <a:rPr lang="en-US" sz="2800" i="1" dirty="0" smtClean="0"/>
              <a:t> </a:t>
            </a:r>
            <a:r>
              <a:rPr lang="en-US" sz="2800" dirty="0" smtClean="0"/>
              <a:t>proliferation up to a high antigen burden.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Pre-existing lung diseases : bronchiectasis, </a:t>
            </a:r>
            <a:r>
              <a:rPr lang="en-US" sz="2800" dirty="0" err="1" smtClean="0"/>
              <a:t>ciliary</a:t>
            </a:r>
            <a:r>
              <a:rPr lang="en-US" sz="2800" dirty="0" smtClean="0"/>
              <a:t> dysfunction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4612" y="6357958"/>
            <a:ext cx="628651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FF00"/>
                </a:solidFill>
              </a:rPr>
              <a:t>JO A. DOUGLASS et al .Middleton’s allergy ; 8th edition 2013:1000-13</a:t>
            </a:r>
            <a:endParaRPr lang="th-TH" sz="1600" i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582594"/>
          </a:xfrm>
          <a:solidFill>
            <a:srgbClr val="0000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Genetic associations with ABPA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0066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00FF00"/>
                </a:solidFill>
              </a:rPr>
              <a:t>Miller and coworkers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bg1"/>
                </a:solidFill>
              </a:rPr>
              <a:t> Demonstrated a higher prevalence of cystic fibrosis </a:t>
            </a:r>
            <a:r>
              <a:rPr lang="en-US" sz="3000" dirty="0" err="1" smtClean="0">
                <a:solidFill>
                  <a:schemeClr val="bg1"/>
                </a:solidFill>
              </a:rPr>
              <a:t>transmembrane</a:t>
            </a:r>
            <a:r>
              <a:rPr lang="en-US" sz="3000" dirty="0" smtClean="0">
                <a:solidFill>
                  <a:schemeClr val="bg1"/>
                </a:solidFill>
              </a:rPr>
              <a:t> conductance regulator </a:t>
            </a:r>
            <a:r>
              <a:rPr lang="en-US" dirty="0" smtClean="0">
                <a:solidFill>
                  <a:srgbClr val="FFFF00"/>
                </a:solidFill>
              </a:rPr>
              <a:t>(CFTR) </a:t>
            </a:r>
            <a:r>
              <a:rPr lang="en-US" dirty="0" smtClean="0">
                <a:solidFill>
                  <a:schemeClr val="bg1"/>
                </a:solidFill>
              </a:rPr>
              <a:t>mutations in ABPA patients than healthy controls.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 transgenic mice </a:t>
            </a:r>
            <a:r>
              <a:rPr lang="en-US" dirty="0" smtClean="0">
                <a:solidFill>
                  <a:schemeClr val="bg1"/>
                </a:solidFill>
              </a:rPr>
              <a:t>models the HLA-DR2 genotype, particularly DRB1 1503, appears to convey enhanced susceptibility to the pulmonary </a:t>
            </a:r>
            <a:r>
              <a:rPr lang="en-US" dirty="0" err="1" smtClean="0">
                <a:solidFill>
                  <a:schemeClr val="bg1"/>
                </a:solidFill>
              </a:rPr>
              <a:t>eosinophilic</a:t>
            </a:r>
            <a:r>
              <a:rPr lang="en-US" dirty="0" smtClean="0">
                <a:solidFill>
                  <a:schemeClr val="bg1"/>
                </a:solidFill>
              </a:rPr>
              <a:t> inflammation associated with ABPA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6215082"/>
            <a:ext cx="600079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FF00"/>
                </a:solidFill>
              </a:rPr>
              <a:t>JO A. DOUGLASS et al .Middleton’s allergy ; 8th edition 2013:1000-13</a:t>
            </a:r>
            <a:endParaRPr lang="th-TH" sz="16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000924" cy="714380"/>
          </a:xfrm>
          <a:solidFill>
            <a:srgbClr val="0000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Genetic associations with ABPA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16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Other specific associations with ABPA have been found in </a:t>
            </a:r>
          </a:p>
          <a:p>
            <a:pPr>
              <a:buNone/>
            </a:pPr>
            <a:r>
              <a:rPr lang="en-US" sz="2800" dirty="0" smtClean="0"/>
              <a:t>       -IL-4 receptor polymorphisms</a:t>
            </a:r>
          </a:p>
          <a:p>
            <a:pPr>
              <a:buNone/>
            </a:pPr>
            <a:r>
              <a:rPr lang="en-US" sz="2800" dirty="0" smtClean="0"/>
              <a:t>       -IL-13 polymorphisms </a:t>
            </a:r>
          </a:p>
          <a:p>
            <a:pPr>
              <a:buNone/>
            </a:pPr>
            <a:r>
              <a:rPr lang="en-US" sz="2800" dirty="0" smtClean="0"/>
              <a:t>       -tumor necrosis factor-α polymorphisms </a:t>
            </a:r>
          </a:p>
          <a:p>
            <a:pPr>
              <a:buNone/>
            </a:pPr>
            <a:r>
              <a:rPr lang="en-US" sz="2800" dirty="0" smtClean="0"/>
              <a:t>       -IL-10 polymorphisms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57422" y="6286520"/>
            <a:ext cx="628651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FF00"/>
                </a:solidFill>
              </a:rPr>
              <a:t>JO A. DOUGLASS et al .Middleton’s allergy ; 8th edition 2013:1000-13</a:t>
            </a:r>
            <a:endParaRPr lang="th-TH" sz="1600" i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654032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u="sng" dirty="0" smtClean="0">
                <a:solidFill>
                  <a:srgbClr val="008000"/>
                </a:solidFill>
              </a:rPr>
              <a:t>The pathogenesis of ABPA remains incompletely understood.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In healthy individuals-: Normally low level of </a:t>
            </a:r>
            <a:r>
              <a:rPr lang="en-US" sz="2400" dirty="0" err="1" smtClean="0"/>
              <a:t>IgG</a:t>
            </a:r>
            <a:r>
              <a:rPr lang="en-US" sz="2400" dirty="0" smtClean="0"/>
              <a:t> against fungal antigens in the circulation and the low antifungal </a:t>
            </a:r>
            <a:r>
              <a:rPr lang="en-US" sz="2400" dirty="0" err="1" smtClean="0"/>
              <a:t>secretory</a:t>
            </a:r>
            <a:r>
              <a:rPr lang="en-US" sz="2400" dirty="0" smtClean="0"/>
              <a:t> </a:t>
            </a:r>
            <a:r>
              <a:rPr lang="en-US" sz="2400" dirty="0" err="1" smtClean="0"/>
              <a:t>IgA</a:t>
            </a:r>
            <a:r>
              <a:rPr lang="en-US" sz="2400" dirty="0" smtClean="0"/>
              <a:t> in </a:t>
            </a:r>
            <a:r>
              <a:rPr lang="en-US" sz="2400" dirty="0" err="1" smtClean="0"/>
              <a:t>bronchoalveolar</a:t>
            </a:r>
            <a:r>
              <a:rPr lang="en-US" sz="2400" dirty="0" smtClean="0"/>
              <a:t> fluid. (Less chance for ABPA).  Effectively eliminate fungal spores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Th2 CD4+ cell responses to </a:t>
            </a:r>
            <a:r>
              <a:rPr lang="en-US" sz="2400" i="1" dirty="0" err="1" smtClean="0"/>
              <a:t>Aspergillus</a:t>
            </a:r>
            <a:r>
              <a:rPr lang="en-US" sz="2400" dirty="0" smtClean="0"/>
              <a:t> antigens.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i="1" dirty="0" err="1" smtClean="0"/>
              <a:t>Aspergillus</a:t>
            </a:r>
            <a:r>
              <a:rPr lang="en-US" sz="2400" dirty="0" smtClean="0"/>
              <a:t>-responsive T cells generate cytokines interleukin (IL)-4, IL-5, and IL-13 -: accounts for the increases in blood and airway </a:t>
            </a:r>
            <a:r>
              <a:rPr lang="en-US" sz="2400" dirty="0" err="1" smtClean="0"/>
              <a:t>eosinophils</a:t>
            </a:r>
            <a:r>
              <a:rPr lang="en-US" sz="2400" dirty="0" smtClean="0"/>
              <a:t> and </a:t>
            </a:r>
            <a:r>
              <a:rPr lang="en-US" sz="2400" dirty="0" err="1" smtClean="0"/>
              <a:t>IgE</a:t>
            </a:r>
            <a:r>
              <a:rPr lang="en-US" sz="2400" dirty="0" smtClean="0"/>
              <a:t> in ABPA.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033150" cy="595444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/>
            </a:r>
            <a:br>
              <a:rPr lang="en-US" sz="4000" b="1" dirty="0" smtClean="0">
                <a:solidFill>
                  <a:prstClr val="black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Pathogenesis </a:t>
            </a:r>
            <a:r>
              <a:rPr lang="en-US" sz="4000" b="1" dirty="0">
                <a:solidFill>
                  <a:schemeClr val="bg1"/>
                </a:solidFill>
              </a:rPr>
              <a:t>of ABPA</a:t>
            </a:r>
            <a:r>
              <a:rPr lang="en-US" sz="4000" b="1" dirty="0">
                <a:solidFill>
                  <a:prstClr val="black"/>
                </a:solidFill>
              </a:rPr>
              <a:t/>
            </a:r>
            <a:br>
              <a:rPr lang="en-US" sz="4000" b="1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The condition has immunologic features of: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000" b="1" dirty="0" smtClean="0">
                <a:solidFill>
                  <a:srgbClr val="008000"/>
                </a:solidFill>
              </a:rPr>
              <a:t>Immediate hypersensitivity [type I]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smtClean="0"/>
              <a:t>( the elevated serum levels of total and </a:t>
            </a:r>
            <a:r>
              <a:rPr lang="en-US" sz="3000" dirty="0" err="1" smtClean="0"/>
              <a:t>Aspergillus</a:t>
            </a:r>
            <a:r>
              <a:rPr lang="en-US" sz="3000" dirty="0" smtClean="0"/>
              <a:t>-specific </a:t>
            </a:r>
            <a:r>
              <a:rPr lang="en-US" sz="3000" dirty="0" err="1" smtClean="0"/>
              <a:t>IgE</a:t>
            </a:r>
            <a:r>
              <a:rPr lang="en-US" sz="3000" dirty="0" smtClean="0"/>
              <a:t> ).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000" b="1" dirty="0" smtClean="0">
                <a:solidFill>
                  <a:srgbClr val="008000"/>
                </a:solidFill>
              </a:rPr>
              <a:t>Antigen-Antibody complex [type III] </a:t>
            </a:r>
            <a:r>
              <a:rPr lang="en-US" sz="3000" dirty="0" smtClean="0"/>
              <a:t>( presence of </a:t>
            </a:r>
            <a:r>
              <a:rPr lang="en-US" sz="3000" dirty="0" err="1" smtClean="0"/>
              <a:t>Aspergillus</a:t>
            </a:r>
            <a:r>
              <a:rPr lang="en-US" sz="3000" dirty="0" smtClean="0"/>
              <a:t> precipitin and circulating immune complexes during disease exacerbations) 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000" b="1" dirty="0" smtClean="0">
                <a:solidFill>
                  <a:srgbClr val="008000"/>
                </a:solidFill>
              </a:rPr>
              <a:t>Cell mediated immunity [type IV] </a:t>
            </a:r>
            <a:r>
              <a:rPr lang="en-US" sz="3000" dirty="0" smtClean="0"/>
              <a:t>dual                           ( immediate and delayed) cutaneous reactions.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30068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6072230" cy="654032"/>
          </a:xfrm>
          <a:solidFill>
            <a:srgbClr val="00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Pulmonary </a:t>
            </a:r>
            <a:r>
              <a:rPr lang="en-US" b="1" dirty="0" err="1" smtClean="0">
                <a:solidFill>
                  <a:schemeClr val="bg1"/>
                </a:solidFill>
              </a:rPr>
              <a:t>Aspergillosis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0" t="1299" r="870" b="5195"/>
          <a:stretch>
            <a:fillRect/>
          </a:stretch>
        </p:blipFill>
        <p:spPr bwMode="auto">
          <a:xfrm>
            <a:off x="500034" y="1142984"/>
            <a:ext cx="8072494" cy="542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57422" y="3857628"/>
            <a:ext cx="914400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63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ser\Desktop\Fungal infections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572428" cy="5143512"/>
          </a:xfrm>
          <a:prstGeom prst="rect">
            <a:avLst/>
          </a:prstGeom>
          <a:noFill/>
        </p:spPr>
      </p:pic>
      <p:pic>
        <p:nvPicPr>
          <p:cNvPr id="5123" name="Picture 3" descr="C:\Users\ser\Desktop\Fungal infections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143512"/>
            <a:ext cx="5953125" cy="17144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6578" y="6286520"/>
            <a:ext cx="214314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FFFF"/>
                </a:solidFill>
              </a:rPr>
              <a:t>CHEST  ABPA 2009</a:t>
            </a:r>
            <a:endParaRPr lang="en-US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796908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/>
            </a:r>
            <a:br>
              <a:rPr lang="en-US" sz="4000" b="1" dirty="0" smtClean="0">
                <a:solidFill>
                  <a:prstClr val="black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Pathology of </a:t>
            </a:r>
            <a:r>
              <a:rPr lang="en-US" sz="4000" b="1" dirty="0">
                <a:solidFill>
                  <a:schemeClr val="bg1"/>
                </a:solidFill>
              </a:rPr>
              <a:t>ABPA</a:t>
            </a:r>
            <a:r>
              <a:rPr lang="en-US" sz="4000" b="1" dirty="0">
                <a:solidFill>
                  <a:prstClr val="black"/>
                </a:solidFill>
              </a:rPr>
              <a:t/>
            </a:r>
            <a:br>
              <a:rPr lang="en-US" sz="4000" b="1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5400684" cy="4929222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Pathology varies from: patient to patient and in different areas of the lung in the same patient.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 </a:t>
            </a:r>
            <a:r>
              <a:rPr lang="en-US" sz="2800" dirty="0" err="1" smtClean="0"/>
              <a:t>Mucoid</a:t>
            </a:r>
            <a:r>
              <a:rPr lang="en-US" sz="2800" dirty="0" smtClean="0"/>
              <a:t> impaction of the bronchi, </a:t>
            </a:r>
            <a:r>
              <a:rPr lang="en-US" sz="2800" dirty="0" err="1" smtClean="0"/>
              <a:t>eosinophilic</a:t>
            </a:r>
            <a:r>
              <a:rPr lang="en-US" sz="2800" dirty="0" smtClean="0"/>
              <a:t> pneumonia, and </a:t>
            </a:r>
            <a:r>
              <a:rPr lang="en-US" sz="2800" dirty="0" err="1" smtClean="0"/>
              <a:t>bronchocentric</a:t>
            </a:r>
            <a:r>
              <a:rPr lang="en-US" sz="2800" dirty="0" smtClean="0"/>
              <a:t> </a:t>
            </a:r>
            <a:r>
              <a:rPr lang="en-US" sz="2800" dirty="0" err="1" smtClean="0"/>
              <a:t>granulomatosis</a:t>
            </a:r>
            <a:r>
              <a:rPr lang="en-US" sz="2800" dirty="0" smtClean="0"/>
              <a:t> in addition to the </a:t>
            </a:r>
            <a:r>
              <a:rPr lang="en-US" sz="2800" dirty="0" err="1" smtClean="0"/>
              <a:t>histologic</a:t>
            </a:r>
            <a:r>
              <a:rPr lang="en-US" sz="2800" dirty="0" smtClean="0"/>
              <a:t> features of asthma.</a:t>
            </a:r>
          </a:p>
        </p:txBody>
      </p:sp>
      <p:pic>
        <p:nvPicPr>
          <p:cNvPr id="1026" name="Picture 2" descr="C:\Users\ser\Desktop\Fungal infections\patholo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071678"/>
            <a:ext cx="2714612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71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24" cy="4525963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Histological examination: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CC"/>
                </a:solidFill>
              </a:rPr>
              <a:t>  Reveals the presence of :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Mucus fibrin, </a:t>
            </a:r>
            <a:r>
              <a:rPr lang="en-US" sz="2800" dirty="0" err="1" smtClean="0"/>
              <a:t>Curschmann</a:t>
            </a:r>
            <a:r>
              <a:rPr lang="en-US" sz="2800" dirty="0" smtClean="0"/>
              <a:t> spirals, Charcot-Leyden crystals, and inflammatory cells.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Scanty </a:t>
            </a:r>
            <a:r>
              <a:rPr lang="en-US" sz="2800" dirty="0" err="1" smtClean="0"/>
              <a:t>hyphae</a:t>
            </a:r>
            <a:r>
              <a:rPr lang="en-US" sz="2800" dirty="0" smtClean="0"/>
              <a:t> can often be demonstrated in the </a:t>
            </a:r>
            <a:r>
              <a:rPr lang="en-US" sz="2800" dirty="0" err="1" smtClean="0"/>
              <a:t>bronchiectatic</a:t>
            </a:r>
            <a:r>
              <a:rPr lang="en-US" sz="2800" dirty="0" smtClean="0"/>
              <a:t> cavities.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The bronchial wall in ABPA is usually infiltrated by inflammatory cells, primarily the </a:t>
            </a:r>
            <a:r>
              <a:rPr lang="en-US" sz="2800" dirty="0" err="1" smtClean="0"/>
              <a:t>eosinophils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654032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/>
            </a:r>
            <a:br>
              <a:rPr lang="en-US" sz="4000" b="1" dirty="0" smtClean="0">
                <a:solidFill>
                  <a:prstClr val="black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Pathology of </a:t>
            </a:r>
            <a:r>
              <a:rPr lang="en-US" sz="4000" b="1" dirty="0">
                <a:solidFill>
                  <a:schemeClr val="bg1"/>
                </a:solidFill>
              </a:rPr>
              <a:t>ABPA</a:t>
            </a:r>
            <a:r>
              <a:rPr lang="en-US" sz="4000" b="1" dirty="0">
                <a:solidFill>
                  <a:prstClr val="black"/>
                </a:solidFill>
              </a:rPr>
              <a:t/>
            </a:r>
            <a:br>
              <a:rPr lang="en-US" sz="4000" b="1" dirty="0">
                <a:solidFill>
                  <a:prstClr val="black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4942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5143512"/>
            <a:ext cx="3786214" cy="1200329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The bronchi of this </a:t>
            </a:r>
            <a:r>
              <a:rPr lang="en-US" sz="1800" b="1" dirty="0" err="1" smtClean="0">
                <a:solidFill>
                  <a:schemeClr val="bg1"/>
                </a:solidFill>
              </a:rPr>
              <a:t>resected</a:t>
            </a:r>
            <a:r>
              <a:rPr lang="en-US" sz="1800" b="1" dirty="0" smtClean="0">
                <a:solidFill>
                  <a:schemeClr val="bg1"/>
                </a:solidFill>
              </a:rPr>
              <a:t> lobe are markedly distended with mucous. This is a manifestation of allergic </a:t>
            </a:r>
            <a:r>
              <a:rPr lang="en-US" sz="1800" b="1" dirty="0" err="1" smtClean="0">
                <a:solidFill>
                  <a:schemeClr val="bg1"/>
                </a:solidFill>
              </a:rPr>
              <a:t>bronchopulmonary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aspergillosis</a:t>
            </a:r>
            <a:endParaRPr lang="th-TH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0"/>
            <a:ext cx="385762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654032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Clinical Features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556792"/>
            <a:ext cx="8629680" cy="4464496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No gender predilection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Family history of ABPA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ABPA occurs predominantly in patients with pre-existing asthma/cystic fibrosis.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Features: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-low-grade fever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-wheezing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-breathlessness,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-hemoptysis , or productive cough of bronchial casts.</a:t>
            </a:r>
          </a:p>
          <a:p>
            <a:pPr marL="0" indent="0">
              <a:buNone/>
            </a:pPr>
            <a:r>
              <a:rPr lang="en-US" dirty="0" smtClean="0"/>
              <a:t>        -expectoration of brownish black mucus plugs-  31-69% 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patients</a:t>
            </a:r>
            <a:r>
              <a:rPr lang="en-US" sz="1900" b="1" dirty="0" smtClean="0"/>
              <a:t>(5)</a:t>
            </a:r>
            <a:endParaRPr lang="en-US" sz="1900" b="1" dirty="0"/>
          </a:p>
        </p:txBody>
      </p:sp>
      <p:sp>
        <p:nvSpPr>
          <p:cNvPr id="4" name="مستطيل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(5) </a:t>
            </a:r>
            <a:r>
              <a:rPr lang="en-US" i="1" dirty="0" err="1">
                <a:solidFill>
                  <a:srgbClr val="00FF00"/>
                </a:solidFill>
              </a:rPr>
              <a:t>Chakrabarri</a:t>
            </a:r>
            <a:r>
              <a:rPr lang="en-US" i="1" dirty="0">
                <a:solidFill>
                  <a:srgbClr val="00FF00"/>
                </a:solidFill>
              </a:rPr>
              <a:t> A, </a:t>
            </a:r>
            <a:r>
              <a:rPr lang="en-US" i="1" dirty="0" err="1">
                <a:solidFill>
                  <a:srgbClr val="00FF00"/>
                </a:solidFill>
              </a:rPr>
              <a:t>Sethi</a:t>
            </a:r>
            <a:r>
              <a:rPr lang="en-US" i="1" dirty="0">
                <a:solidFill>
                  <a:srgbClr val="00FF00"/>
                </a:solidFill>
              </a:rPr>
              <a:t> S, Raman DS, et al. Eight-years study of allergic </a:t>
            </a:r>
            <a:r>
              <a:rPr lang="en-US" i="1" dirty="0" err="1">
                <a:solidFill>
                  <a:srgbClr val="00FF00"/>
                </a:solidFill>
              </a:rPr>
              <a:t>bronchopulmonary</a:t>
            </a:r>
            <a:endParaRPr lang="en-US" i="1" dirty="0">
              <a:solidFill>
                <a:srgbClr val="00FF00"/>
              </a:solidFill>
            </a:endParaRPr>
          </a:p>
          <a:p>
            <a:r>
              <a:rPr lang="en-US" i="1" dirty="0">
                <a:solidFill>
                  <a:srgbClr val="00FF00"/>
                </a:solidFill>
              </a:rPr>
              <a:t>      </a:t>
            </a:r>
            <a:r>
              <a:rPr lang="en-US" i="1" dirty="0" err="1">
                <a:solidFill>
                  <a:srgbClr val="00FF00"/>
                </a:solidFill>
              </a:rPr>
              <a:t>aspergillosis</a:t>
            </a:r>
            <a:r>
              <a:rPr lang="en-US" i="1" dirty="0">
                <a:solidFill>
                  <a:srgbClr val="00FF00"/>
                </a:solidFill>
              </a:rPr>
              <a:t> in </a:t>
            </a:r>
            <a:r>
              <a:rPr lang="en-US" i="1" dirty="0" err="1">
                <a:solidFill>
                  <a:srgbClr val="00FF00"/>
                </a:solidFill>
              </a:rPr>
              <a:t>ana</a:t>
            </a:r>
            <a:r>
              <a:rPr lang="en-US" i="1" dirty="0">
                <a:solidFill>
                  <a:srgbClr val="00FF00"/>
                </a:solidFill>
              </a:rPr>
              <a:t> Indian teaching hospital. Mycoses 2002; 45:295-299</a:t>
            </a:r>
          </a:p>
        </p:txBody>
      </p:sp>
    </p:spTree>
    <p:extLst>
      <p:ext uri="{BB962C8B-B14F-4D97-AF65-F5344CB8AC3E}">
        <p14:creationId xmlns="" xmlns:p14="http://schemas.microsoft.com/office/powerpoint/2010/main" val="21191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72547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Clinical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5900750" cy="4525963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History of pulmonary opacities in an asthmatic patient suggest ABPA.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Usually diagnosed on routine screening of asthmatic patient.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8000"/>
                </a:solidFill>
              </a:rPr>
              <a:t>Physical examination: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/>
              <a:t>Clubbing is rare, 16% of patients.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Normal or may reveal polyphonic </a:t>
            </a:r>
            <a:r>
              <a:rPr lang="en-US" sz="2800" dirty="0" err="1" smtClean="0"/>
              <a:t>rhonchi</a:t>
            </a:r>
            <a:endParaRPr lang="en-US" sz="2800" dirty="0" smtClean="0"/>
          </a:p>
          <a:p>
            <a:r>
              <a:rPr lang="en-US" sz="2800" dirty="0" smtClean="0"/>
              <a:t>Coarse crackles can be heard in 15% of patients. </a:t>
            </a:r>
            <a:endParaRPr lang="en-US" sz="2800" dirty="0"/>
          </a:p>
        </p:txBody>
      </p:sp>
      <p:pic>
        <p:nvPicPr>
          <p:cNvPr id="61443" name="Picture 3" descr="C:\Users\ser\Desktop\Fungal infections\Physical_exami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500306"/>
            <a:ext cx="2346301" cy="2971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87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5900782" cy="796908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Laboratory investigations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285860"/>
            <a:ext cx="5286412" cy="5214974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en-US" dirty="0" smtClean="0"/>
              <a:t>Microscopic examination of sputum for fungal hyphae of A. </a:t>
            </a:r>
            <a:r>
              <a:rPr lang="en-US" dirty="0" err="1" smtClean="0"/>
              <a:t>fumigatus</a:t>
            </a:r>
            <a:endParaRPr lang="en-US" dirty="0" smtClean="0"/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en-US" dirty="0"/>
              <a:t>Sputum culture for A </a:t>
            </a:r>
            <a:r>
              <a:rPr lang="en-US" dirty="0" err="1" smtClean="0"/>
              <a:t>fumigatus</a:t>
            </a:r>
            <a:endParaRPr lang="en-US" dirty="0" smtClean="0"/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en-US" dirty="0"/>
              <a:t>Peripheral </a:t>
            </a:r>
            <a:r>
              <a:rPr lang="en-US" dirty="0" smtClean="0"/>
              <a:t>eosinophilia</a:t>
            </a:r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en-US" dirty="0" smtClean="0"/>
              <a:t>Prick skin test to an extract of A </a:t>
            </a:r>
            <a:r>
              <a:rPr lang="en-US" dirty="0" err="1" smtClean="0"/>
              <a:t>fumigatus</a:t>
            </a:r>
            <a:endParaRPr lang="en-US" dirty="0" smtClean="0"/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en-US" dirty="0"/>
              <a:t>Serum Ig E </a:t>
            </a:r>
            <a:r>
              <a:rPr lang="en-US" dirty="0" smtClean="0"/>
              <a:t>levels</a:t>
            </a:r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en-US" dirty="0" smtClean="0"/>
              <a:t>Serum Ig E &amp; Ig G antibodies specific to A </a:t>
            </a:r>
            <a:r>
              <a:rPr lang="en-US" dirty="0" err="1" smtClean="0"/>
              <a:t>fumigatus</a:t>
            </a:r>
            <a:r>
              <a:rPr lang="en-US" dirty="0" smtClean="0"/>
              <a:t>.</a:t>
            </a:r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en-US" dirty="0" smtClean="0"/>
              <a:t>Serum precipitins against A </a:t>
            </a:r>
            <a:r>
              <a:rPr lang="en-US" dirty="0" err="1" smtClean="0"/>
              <a:t>fumigatus</a:t>
            </a:r>
            <a:endParaRPr lang="en-US" dirty="0" smtClean="0"/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en-US" dirty="0" smtClean="0"/>
              <a:t>Radiological </a:t>
            </a:r>
            <a:r>
              <a:rPr lang="en-US" dirty="0"/>
              <a:t>investigations</a:t>
            </a:r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en-US" dirty="0" smtClean="0"/>
              <a:t>Pulmonary function tests</a:t>
            </a:r>
          </a:p>
        </p:txBody>
      </p:sp>
      <p:pic>
        <p:nvPicPr>
          <p:cNvPr id="2050" name="Picture 2" descr="C:\Users\ser\Desktop\Fungal infections\343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500306"/>
            <a:ext cx="3000396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94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86808" cy="107157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>
                <a:solidFill>
                  <a:schemeClr val="bg1"/>
                </a:solidFill>
              </a:rPr>
              <a:t>Microscopic </a:t>
            </a:r>
            <a:r>
              <a:rPr lang="en-US" sz="3200" b="1" dirty="0">
                <a:solidFill>
                  <a:schemeClr val="bg1"/>
                </a:solidFill>
              </a:rPr>
              <a:t>examination of sputum for fungal hyphae of A </a:t>
            </a:r>
            <a:r>
              <a:rPr lang="en-US" sz="3200" b="1" dirty="0" err="1">
                <a:solidFill>
                  <a:schemeClr val="bg1"/>
                </a:solidFill>
              </a:rPr>
              <a:t>fumigatus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6600"/>
                </a:solidFill>
              </a:rPr>
              <a:t>Mycological examination of sputum </a:t>
            </a:r>
            <a:r>
              <a:rPr lang="en-US" dirty="0" smtClean="0">
                <a:solidFill>
                  <a:srgbClr val="006600"/>
                </a:solidFill>
              </a:rPr>
              <a:t>: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Visualization of </a:t>
            </a:r>
            <a:r>
              <a:rPr lang="en-US" sz="2800" dirty="0" err="1" smtClean="0"/>
              <a:t>aspergillus</a:t>
            </a:r>
            <a:r>
              <a:rPr lang="en-US" sz="2800" dirty="0" smtClean="0"/>
              <a:t> </a:t>
            </a:r>
            <a:r>
              <a:rPr lang="en-US" sz="2800" dirty="0" err="1" smtClean="0"/>
              <a:t>hyphae</a:t>
            </a:r>
            <a:r>
              <a:rPr lang="en-US" sz="2800" dirty="0" smtClean="0"/>
              <a:t> in sputum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800" dirty="0" smtClean="0"/>
              <a:t>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It is recommended that the 24-hour volume produced on 3 consecutive days should be examined by experienced mycologist to detect A </a:t>
            </a:r>
            <a:r>
              <a:rPr lang="en-US" sz="2800" dirty="0" err="1" smtClean="0"/>
              <a:t>fumigatus</a:t>
            </a:r>
            <a:r>
              <a:rPr lang="en-US" sz="2800" dirty="0" smtClean="0"/>
              <a:t>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43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4979194" cy="5219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72132" y="1214422"/>
            <a:ext cx="3357586" cy="3143272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Oppotunistic</a:t>
            </a:r>
            <a:r>
              <a:rPr lang="en-US" sz="2800" b="1" dirty="0" smtClean="0">
                <a:solidFill>
                  <a:srgbClr val="FFFF00"/>
                </a:solidFill>
              </a:rPr>
              <a:t> mycosis</a:t>
            </a:r>
          </a:p>
          <a:p>
            <a:r>
              <a:rPr lang="en-US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Aspergillus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fumigatus</a:t>
            </a:r>
            <a:endParaRPr lang="en-US" sz="2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Aspergillus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flavus</a:t>
            </a:r>
            <a:endParaRPr lang="en-US" sz="2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Aspergillus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niger</a:t>
            </a:r>
            <a:endParaRPr lang="en-US" sz="2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Aspergillus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terreus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6550223"/>
            <a:ext cx="535785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FF00"/>
                </a:solidFill>
              </a:rPr>
              <a:t>Dr. Patrick R. Murray et al Medical Microbiology;7</a:t>
            </a:r>
            <a:r>
              <a:rPr lang="en-US" sz="1400" i="1" baseline="30000" dirty="0" smtClean="0">
                <a:solidFill>
                  <a:srgbClr val="00FF00"/>
                </a:solidFill>
              </a:rPr>
              <a:t> </a:t>
            </a:r>
            <a:r>
              <a:rPr lang="en-US" sz="1400" i="1" dirty="0" err="1" smtClean="0">
                <a:solidFill>
                  <a:srgbClr val="00FF00"/>
                </a:solidFill>
              </a:rPr>
              <a:t>th</a:t>
            </a:r>
            <a:r>
              <a:rPr lang="en-US" sz="1400" i="1" dirty="0" smtClean="0">
                <a:solidFill>
                  <a:srgbClr val="00FF00"/>
                </a:solidFill>
              </a:rPr>
              <a:t> edition 2012</a:t>
            </a:r>
            <a:endParaRPr lang="th-TH" sz="1400" i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87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30" y="483961"/>
            <a:ext cx="5364956" cy="5657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57884" y="2071678"/>
            <a:ext cx="3048000" cy="1669143"/>
          </a:xfrm>
          <a:prstGeom prst="rect">
            <a:avLst/>
          </a:prstGeom>
          <a:solidFill>
            <a:srgbClr val="00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Aspergillus</a:t>
            </a:r>
            <a:r>
              <a:rPr lang="en-US" sz="2400" dirty="0" smtClean="0"/>
              <a:t> </a:t>
            </a:r>
            <a:r>
              <a:rPr lang="en-US" sz="2400" dirty="0" err="1" smtClean="0"/>
              <a:t>fumigatus</a:t>
            </a:r>
            <a:r>
              <a:rPr lang="en-US" sz="2400" dirty="0" smtClean="0"/>
              <a:t>. </a:t>
            </a:r>
            <a:r>
              <a:rPr lang="en-US" sz="2400" dirty="0" err="1" smtClean="0"/>
              <a:t>Lactophenol</a:t>
            </a:r>
            <a:r>
              <a:rPr lang="en-US" sz="2400" dirty="0" smtClean="0"/>
              <a:t> cotton blue preparation show conidial head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6550223"/>
            <a:ext cx="535785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FF00"/>
                </a:solidFill>
              </a:rPr>
              <a:t>Dr. Patrick R. Murray et al Medical Microbiology;7</a:t>
            </a:r>
            <a:r>
              <a:rPr lang="en-US" sz="1400" i="1" baseline="30000" dirty="0" smtClean="0">
                <a:solidFill>
                  <a:srgbClr val="00FF00"/>
                </a:solidFill>
              </a:rPr>
              <a:t> </a:t>
            </a:r>
            <a:r>
              <a:rPr lang="en-US" sz="1400" i="1" dirty="0" err="1" smtClean="0">
                <a:solidFill>
                  <a:srgbClr val="00FF00"/>
                </a:solidFill>
              </a:rPr>
              <a:t>th</a:t>
            </a:r>
            <a:r>
              <a:rPr lang="en-US" sz="1400" i="1" dirty="0" smtClean="0">
                <a:solidFill>
                  <a:srgbClr val="00FF00"/>
                </a:solidFill>
              </a:rPr>
              <a:t> edition 2012</a:t>
            </a:r>
            <a:endParaRPr lang="th-TH" sz="1400" i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77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725470"/>
          </a:xfrm>
          <a:solidFill>
            <a:srgbClr val="00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Pulmonary </a:t>
            </a:r>
            <a:r>
              <a:rPr lang="en-US" b="1" dirty="0" err="1" smtClean="0">
                <a:solidFill>
                  <a:schemeClr val="bg1"/>
                </a:solidFill>
              </a:rPr>
              <a:t>Aspergillosis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54" r="851"/>
          <a:stretch>
            <a:fillRect/>
          </a:stretch>
        </p:blipFill>
        <p:spPr bwMode="auto">
          <a:xfrm>
            <a:off x="357158" y="1357298"/>
            <a:ext cx="8429684" cy="5240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661247"/>
            <a:ext cx="1368151" cy="92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661248"/>
            <a:ext cx="1440160" cy="92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61248"/>
            <a:ext cx="1296144" cy="86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582" y="5661247"/>
            <a:ext cx="1230263" cy="92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61247"/>
            <a:ext cx="1440160" cy="93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65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31" y="902381"/>
            <a:ext cx="5000625" cy="4733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5008" y="2071678"/>
            <a:ext cx="3048000" cy="1669143"/>
          </a:xfrm>
          <a:prstGeom prst="rect">
            <a:avLst/>
          </a:prstGeom>
          <a:solidFill>
            <a:srgbClr val="00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Aspergillus</a:t>
            </a:r>
            <a:r>
              <a:rPr lang="en-US" sz="2400" dirty="0" smtClean="0"/>
              <a:t> </a:t>
            </a:r>
            <a:r>
              <a:rPr lang="en-US" sz="2400" dirty="0" err="1" smtClean="0"/>
              <a:t>terreus</a:t>
            </a:r>
            <a:r>
              <a:rPr lang="en-US" sz="2400" dirty="0" smtClean="0"/>
              <a:t>. </a:t>
            </a:r>
            <a:r>
              <a:rPr lang="en-US" sz="2400" dirty="0" err="1" smtClean="0"/>
              <a:t>Lactophenol</a:t>
            </a:r>
            <a:r>
              <a:rPr lang="en-US" sz="2400" dirty="0" smtClean="0"/>
              <a:t> cotton blue preparation show conidial head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6550223"/>
            <a:ext cx="535785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FF00"/>
                </a:solidFill>
              </a:rPr>
              <a:t>Dr. Patrick R. Murray et al Medical Microbiology;7</a:t>
            </a:r>
            <a:r>
              <a:rPr lang="en-US" sz="1400" i="1" baseline="30000" dirty="0" smtClean="0">
                <a:solidFill>
                  <a:srgbClr val="00FF00"/>
                </a:solidFill>
              </a:rPr>
              <a:t> </a:t>
            </a:r>
            <a:r>
              <a:rPr lang="en-US" sz="1400" i="1" dirty="0" err="1" smtClean="0">
                <a:solidFill>
                  <a:srgbClr val="00FF00"/>
                </a:solidFill>
              </a:rPr>
              <a:t>th</a:t>
            </a:r>
            <a:r>
              <a:rPr lang="en-US" sz="1400" i="1" dirty="0" smtClean="0">
                <a:solidFill>
                  <a:srgbClr val="00FF00"/>
                </a:solidFill>
              </a:rPr>
              <a:t> edition 2012</a:t>
            </a:r>
            <a:endParaRPr lang="th-TH" sz="1400" i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8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bg1"/>
                </a:solidFill>
              </a:rPr>
              <a:t>Sputum </a:t>
            </a:r>
            <a:r>
              <a:rPr lang="en-US" b="1" dirty="0">
                <a:solidFill>
                  <a:schemeClr val="bg1"/>
                </a:solidFill>
              </a:rPr>
              <a:t>culture for A </a:t>
            </a:r>
            <a:r>
              <a:rPr lang="en-US" b="1" dirty="0" err="1">
                <a:solidFill>
                  <a:schemeClr val="bg1"/>
                </a:solidFill>
              </a:rPr>
              <a:t>fumigatus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Culture of A </a:t>
            </a:r>
            <a:r>
              <a:rPr lang="en-US" sz="2800" dirty="0" err="1" smtClean="0"/>
              <a:t>fumigatus</a:t>
            </a:r>
            <a:r>
              <a:rPr lang="en-US" sz="2800" dirty="0" smtClean="0"/>
              <a:t> in the sputum is supportive but not diagnostic.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8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The fungus can also be grown in patients with other pulmonary diseases due to the ubiquitous nature of the fungi.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8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Sputum culture for diagnosis is usually rarely done.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7215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 descr="File:070522-aspergillus 00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5286412" cy="492922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215074" y="571480"/>
            <a:ext cx="2428892" cy="4214842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FF00"/>
                </a:solidFill>
              </a:rPr>
              <a:t>The colonies of </a:t>
            </a:r>
            <a:r>
              <a:rPr lang="en-US" sz="2400" i="1" dirty="0" err="1" smtClean="0">
                <a:solidFill>
                  <a:srgbClr val="FFFF00"/>
                </a:solidFill>
              </a:rPr>
              <a:t>Aspergillus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may be black, brown, green, yellow, white, or other colors, depending upon the species 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26" cy="72547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bg1"/>
                </a:solidFill>
              </a:rPr>
              <a:t>Peripheral </a:t>
            </a:r>
            <a:r>
              <a:rPr lang="en-US" b="1" dirty="0">
                <a:solidFill>
                  <a:schemeClr val="bg1"/>
                </a:solidFill>
              </a:rPr>
              <a:t>eosinophilia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A blood AEC 1,000 cells/mm</a:t>
            </a:r>
            <a:r>
              <a:rPr lang="en-US" sz="2400" b="1" dirty="0" smtClean="0"/>
              <a:t>3</a:t>
            </a:r>
            <a:r>
              <a:rPr lang="en-US" sz="2400" dirty="0" smtClean="0"/>
              <a:t> is also a major criteria.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Peripheral eosinophilia are often very high &gt;2,000 cells/mm</a:t>
            </a:r>
            <a:r>
              <a:rPr lang="en-US" sz="2400" b="1" dirty="0" smtClean="0"/>
              <a:t>3</a:t>
            </a:r>
            <a:r>
              <a:rPr lang="en-US" sz="2400" dirty="0" smtClean="0"/>
              <a:t> at time when transient radiological abnormalities are present on the CXR.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4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i="1" dirty="0" smtClean="0">
                <a:solidFill>
                  <a:srgbClr val="C00000"/>
                </a:solidFill>
              </a:rPr>
              <a:t>In one study 53% of patients had an absolute eosinophil count&lt; 1.000 cell/mm</a:t>
            </a:r>
            <a:r>
              <a:rPr lang="en-US" sz="2400" b="1" i="1" dirty="0" smtClean="0">
                <a:solidFill>
                  <a:srgbClr val="C00000"/>
                </a:solidFill>
              </a:rPr>
              <a:t>3</a:t>
            </a:r>
            <a:r>
              <a:rPr lang="en-US" sz="2400" i="1" dirty="0" smtClean="0">
                <a:solidFill>
                  <a:srgbClr val="C00000"/>
                </a:solidFill>
              </a:rPr>
              <a:t>, and thus a low eosinophil count does not exclude the diagnosis of ABPA.</a:t>
            </a:r>
          </a:p>
          <a:p>
            <a:pPr algn="r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i="1" dirty="0" smtClean="0">
                <a:solidFill>
                  <a:srgbClr val="008000"/>
                </a:solidFill>
              </a:rPr>
              <a:t>(Thorax 2002)</a:t>
            </a:r>
            <a:endParaRPr lang="en-US" sz="24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5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9378" cy="72547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Aspergillus</a:t>
            </a:r>
            <a:r>
              <a:rPr lang="en-US" b="1" dirty="0" smtClean="0">
                <a:solidFill>
                  <a:schemeClr val="bg1"/>
                </a:solidFill>
              </a:rPr>
              <a:t> prick skin test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Performed using an A </a:t>
            </a:r>
            <a:r>
              <a:rPr lang="en-US" dirty="0" err="1" smtClean="0"/>
              <a:t>fumigatus</a:t>
            </a:r>
            <a:r>
              <a:rPr lang="en-US" dirty="0" smtClean="0"/>
              <a:t> antigen. Either commercial (</a:t>
            </a:r>
            <a:r>
              <a:rPr lang="en-US" sz="2000" dirty="0" smtClean="0"/>
              <a:t>e.g. Aspergillin; Hollister-</a:t>
            </a:r>
            <a:r>
              <a:rPr lang="en-US" sz="2000" dirty="0" err="1" smtClean="0"/>
              <a:t>Stier</a:t>
            </a:r>
            <a:r>
              <a:rPr lang="en-US" sz="2000" dirty="0" smtClean="0"/>
              <a:t> laboratories ; Spokane, WA </a:t>
            </a:r>
            <a:r>
              <a:rPr lang="en-US" dirty="0" smtClean="0"/>
              <a:t>) or locally prepared.</a:t>
            </a:r>
          </a:p>
          <a:p>
            <a:pPr marL="0" indent="0"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The test read every 15 min for 1 hour and then after 6 to 8 hrs.</a:t>
            </a:r>
          </a:p>
          <a:p>
            <a:pPr marL="0" indent="0"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b="1" dirty="0" smtClean="0"/>
              <a:t>The reaction are classified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b="1" dirty="0" smtClean="0"/>
              <a:t>1-Type I</a:t>
            </a:r>
            <a:r>
              <a:rPr lang="en-US" dirty="0" smtClean="0"/>
              <a:t>: If a weal and erythema developed within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1 min, reached  a maximum after 10 to 20 min 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resolves within 1 to 2 hrs.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b="1" dirty="0" smtClean="0"/>
              <a:t>2-Type III </a:t>
            </a:r>
            <a:r>
              <a:rPr lang="en-US" dirty="0" smtClean="0"/>
              <a:t>: Is read after 6 hrs and any amount 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subcutaneous edema is considered a positive result.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09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796908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Aspergillus</a:t>
            </a:r>
            <a:r>
              <a:rPr lang="en-US" b="1" dirty="0">
                <a:solidFill>
                  <a:schemeClr val="bg1"/>
                </a:solidFill>
              </a:rPr>
              <a:t> prick skin test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An immediate cutaneous hypersensitivity to A </a:t>
            </a:r>
            <a:r>
              <a:rPr lang="en-US" dirty="0" err="1" smtClean="0"/>
              <a:t>fumigatus</a:t>
            </a:r>
            <a:r>
              <a:rPr lang="en-US" dirty="0" smtClean="0"/>
              <a:t> antigen is   a </a:t>
            </a:r>
            <a:r>
              <a:rPr lang="en-US" dirty="0" err="1" smtClean="0"/>
              <a:t>characterisitic</a:t>
            </a:r>
            <a:r>
              <a:rPr lang="en-US" dirty="0" smtClean="0"/>
              <a:t> finding of ABPA.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This represents the presence of A </a:t>
            </a:r>
            <a:r>
              <a:rPr lang="en-US" dirty="0" err="1" smtClean="0"/>
              <a:t>fumigatus</a:t>
            </a:r>
            <a:r>
              <a:rPr lang="en-US" dirty="0" smtClean="0"/>
              <a:t> specific </a:t>
            </a:r>
            <a:r>
              <a:rPr lang="en-US" dirty="0" err="1" smtClean="0"/>
              <a:t>IgE</a:t>
            </a:r>
            <a:r>
              <a:rPr lang="en-US" dirty="0" smtClean="0"/>
              <a:t> antibodies, whereas a type III skin reaction probably represents the immune complex hypersensitivity reaction.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A positive immediate weal and flare reaction to </a:t>
            </a:r>
            <a:r>
              <a:rPr lang="en-US" dirty="0" err="1" smtClean="0"/>
              <a:t>aspergillus</a:t>
            </a:r>
            <a:r>
              <a:rPr lang="en-US" dirty="0" smtClean="0"/>
              <a:t> skin test is pre-request for establishing a diagnosis of ABPA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Skin tests to other common allergens (pollens, house dust mites, animal </a:t>
            </a:r>
            <a:r>
              <a:rPr lang="en-US" dirty="0" err="1" smtClean="0"/>
              <a:t>danders</a:t>
            </a:r>
            <a:r>
              <a:rPr lang="en-US" dirty="0" smtClean="0"/>
              <a:t> ,</a:t>
            </a:r>
            <a:r>
              <a:rPr lang="en-US" dirty="0" err="1" smtClean="0"/>
              <a:t>etc</a:t>
            </a:r>
            <a:r>
              <a:rPr lang="en-US" dirty="0" smtClean="0"/>
              <a:t> ) are frequently negative.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323528" y="6211669"/>
            <a:ext cx="860619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FF00"/>
                </a:solidFill>
              </a:rPr>
              <a:t>(8)-McCarthy DS, Pepys J . Allergic </a:t>
            </a:r>
            <a:r>
              <a:rPr lang="en-US" i="1" dirty="0" err="1">
                <a:solidFill>
                  <a:srgbClr val="00FF00"/>
                </a:solidFill>
              </a:rPr>
              <a:t>bronchopulmonary</a:t>
            </a:r>
            <a:r>
              <a:rPr lang="en-US" i="1" dirty="0">
                <a:solidFill>
                  <a:srgbClr val="00FF00"/>
                </a:solidFill>
              </a:rPr>
              <a:t> </a:t>
            </a:r>
            <a:r>
              <a:rPr lang="en-US" i="1" dirty="0" err="1">
                <a:solidFill>
                  <a:srgbClr val="00FF00"/>
                </a:solidFill>
              </a:rPr>
              <a:t>aspergillosis</a:t>
            </a:r>
            <a:r>
              <a:rPr lang="en-US" i="1" dirty="0">
                <a:solidFill>
                  <a:srgbClr val="00FF00"/>
                </a:solidFill>
              </a:rPr>
              <a:t>. </a:t>
            </a:r>
            <a:r>
              <a:rPr lang="en-US" i="1" dirty="0" err="1">
                <a:solidFill>
                  <a:srgbClr val="00FF00"/>
                </a:solidFill>
              </a:rPr>
              <a:t>Clin</a:t>
            </a:r>
            <a:r>
              <a:rPr lang="en-US" i="1" dirty="0">
                <a:solidFill>
                  <a:srgbClr val="00FF00"/>
                </a:solidFill>
              </a:rPr>
              <a:t> </a:t>
            </a:r>
            <a:r>
              <a:rPr lang="en-US" i="1" dirty="0" err="1">
                <a:solidFill>
                  <a:srgbClr val="00FF00"/>
                </a:solidFill>
              </a:rPr>
              <a:t>Immun</a:t>
            </a:r>
            <a:r>
              <a:rPr lang="en-US" i="1" dirty="0">
                <a:solidFill>
                  <a:srgbClr val="00FF00"/>
                </a:solidFill>
              </a:rPr>
              <a:t> ; (2). Skin ,</a:t>
            </a:r>
          </a:p>
          <a:p>
            <a:r>
              <a:rPr lang="en-US" i="1" dirty="0">
                <a:solidFill>
                  <a:srgbClr val="00FF00"/>
                </a:solidFill>
              </a:rPr>
              <a:t>       nasal and bronchial tests. </a:t>
            </a:r>
            <a:r>
              <a:rPr lang="en-US" i="1" dirty="0" err="1">
                <a:solidFill>
                  <a:srgbClr val="00FF00"/>
                </a:solidFill>
              </a:rPr>
              <a:t>Clin</a:t>
            </a:r>
            <a:r>
              <a:rPr lang="en-US" i="1" dirty="0">
                <a:solidFill>
                  <a:srgbClr val="00FF00"/>
                </a:solidFill>
              </a:rPr>
              <a:t> Allergy 1971; 1:415.</a:t>
            </a:r>
          </a:p>
        </p:txBody>
      </p:sp>
    </p:spTree>
    <p:extLst>
      <p:ext uri="{BB962C8B-B14F-4D97-AF65-F5344CB8AC3E}">
        <p14:creationId xmlns="" xmlns:p14="http://schemas.microsoft.com/office/powerpoint/2010/main" val="22597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72547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bg1"/>
                </a:solidFill>
              </a:rPr>
              <a:t>Serum </a:t>
            </a:r>
            <a:r>
              <a:rPr lang="en-US" b="1" dirty="0">
                <a:solidFill>
                  <a:schemeClr val="bg1"/>
                </a:solidFill>
              </a:rPr>
              <a:t>Ig E levels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CC"/>
                </a:solidFill>
              </a:rPr>
              <a:t>Total serum </a:t>
            </a:r>
            <a:r>
              <a:rPr lang="en-US" b="1" dirty="0" err="1" smtClean="0">
                <a:solidFill>
                  <a:srgbClr val="0000CC"/>
                </a:solidFill>
              </a:rPr>
              <a:t>IgE</a:t>
            </a:r>
            <a:r>
              <a:rPr lang="en-US" b="1" dirty="0" smtClean="0">
                <a:solidFill>
                  <a:srgbClr val="0000CC"/>
                </a:solidFill>
              </a:rPr>
              <a:t> levels: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6600CC"/>
                </a:solidFill>
              </a:rPr>
              <a:t>Most useful test for diagnosis and follow-up of ABPA.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Normal serum </a:t>
            </a:r>
            <a:r>
              <a:rPr lang="en-US" dirty="0" err="1" smtClean="0"/>
              <a:t>IgE</a:t>
            </a:r>
            <a:r>
              <a:rPr lang="en-US" dirty="0" smtClean="0"/>
              <a:t> level excludes ABPA as the cause(except patient on glucocorticoid therapy).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After treatment with glucocorticoid, the serum levels decline, and a 35 to 50% decrease is taken as a criteria for remission.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The serum </a:t>
            </a:r>
            <a:r>
              <a:rPr lang="en-US" dirty="0" err="1" smtClean="0"/>
              <a:t>IgE</a:t>
            </a:r>
            <a:r>
              <a:rPr lang="en-US" dirty="0" smtClean="0"/>
              <a:t> determination is also used for follow-up and a doubling of the patient’s baseline </a:t>
            </a:r>
            <a:r>
              <a:rPr lang="en-US" dirty="0" err="1" smtClean="0"/>
              <a:t>IgE</a:t>
            </a:r>
            <a:r>
              <a:rPr lang="en-US" dirty="0" smtClean="0"/>
              <a:t> levels indicates relapse of ABPA.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498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>
                <a:solidFill>
                  <a:schemeClr val="bg1"/>
                </a:solidFill>
              </a:rPr>
              <a:t>Serum </a:t>
            </a:r>
            <a:r>
              <a:rPr lang="en-US" sz="2800" b="1" dirty="0">
                <a:solidFill>
                  <a:schemeClr val="bg1"/>
                </a:solidFill>
              </a:rPr>
              <a:t>Ig E &amp; Ig G antibodies specific to A </a:t>
            </a:r>
            <a:r>
              <a:rPr lang="en-US" sz="2800" b="1" dirty="0" err="1" smtClean="0">
                <a:solidFill>
                  <a:schemeClr val="bg1"/>
                </a:solidFill>
              </a:rPr>
              <a:t>fumigatus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 fontScale="850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Elevated level of A </a:t>
            </a:r>
            <a:r>
              <a:rPr lang="en-US" dirty="0" err="1" smtClean="0"/>
              <a:t>fumigatus</a:t>
            </a:r>
            <a:r>
              <a:rPr lang="en-US" dirty="0" smtClean="0"/>
              <a:t> antibodies (measured by fluorescent enzyme immunoassay) is considered the hallmark of ABPA.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ELISA technique for measuring </a:t>
            </a:r>
            <a:r>
              <a:rPr lang="en-US" dirty="0" err="1" smtClean="0"/>
              <a:t>IgE</a:t>
            </a:r>
            <a:r>
              <a:rPr lang="en-US" dirty="0" smtClean="0"/>
              <a:t> &amp; IgG antibodies against A </a:t>
            </a:r>
            <a:r>
              <a:rPr lang="en-US" dirty="0" err="1" smtClean="0"/>
              <a:t>fumigatus</a:t>
            </a:r>
            <a:r>
              <a:rPr lang="en-US" dirty="0" smtClean="0"/>
              <a:t> has been shown to be effective in distinguishing patient with ABPA from asthmatic patients with positive A </a:t>
            </a:r>
            <a:r>
              <a:rPr lang="en-US" dirty="0" err="1" smtClean="0"/>
              <a:t>fumigatus</a:t>
            </a:r>
            <a:r>
              <a:rPr lang="en-US" dirty="0" smtClean="0"/>
              <a:t> skin test only </a:t>
            </a:r>
            <a:r>
              <a:rPr lang="en-US" sz="1900" b="1" dirty="0" smtClean="0"/>
              <a:t>(9).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A cutoff value of IgG/</a:t>
            </a:r>
            <a:r>
              <a:rPr lang="en-US" dirty="0" err="1" smtClean="0"/>
              <a:t>IgE</a:t>
            </a:r>
            <a:r>
              <a:rPr lang="en-US" dirty="0" smtClean="0"/>
              <a:t> more than twice the pooled serum samples from patients with asthma can greatly helpful in the differentiation of ABPA from other conditions.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0" y="6195014"/>
            <a:ext cx="8964488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FF00"/>
                </a:solidFill>
              </a:rPr>
              <a:t>(9)-Faux JA , Shale DJ , Lane DJ , Precipitins and specific </a:t>
            </a:r>
            <a:r>
              <a:rPr lang="en-US" i="1" dirty="0" err="1">
                <a:solidFill>
                  <a:srgbClr val="00FF00"/>
                </a:solidFill>
              </a:rPr>
              <a:t>IgE</a:t>
            </a:r>
            <a:r>
              <a:rPr lang="en-US" i="1" dirty="0">
                <a:solidFill>
                  <a:srgbClr val="00FF00"/>
                </a:solidFill>
              </a:rPr>
              <a:t> antibody  to </a:t>
            </a:r>
            <a:r>
              <a:rPr lang="en-US" i="1" dirty="0" err="1">
                <a:solidFill>
                  <a:srgbClr val="00FF00"/>
                </a:solidFill>
              </a:rPr>
              <a:t>aspergillus</a:t>
            </a:r>
            <a:r>
              <a:rPr lang="en-US" i="1" dirty="0">
                <a:solidFill>
                  <a:srgbClr val="00FF00"/>
                </a:solidFill>
              </a:rPr>
              <a:t> </a:t>
            </a:r>
            <a:r>
              <a:rPr lang="en-US" i="1" dirty="0" err="1">
                <a:solidFill>
                  <a:srgbClr val="00FF00"/>
                </a:solidFill>
              </a:rPr>
              <a:t>fumigatus</a:t>
            </a:r>
            <a:endParaRPr lang="en-US" i="1" dirty="0">
              <a:solidFill>
                <a:srgbClr val="00FF00"/>
              </a:solidFill>
            </a:endParaRPr>
          </a:p>
          <a:p>
            <a:r>
              <a:rPr lang="en-US" i="1" dirty="0">
                <a:solidFill>
                  <a:srgbClr val="00FF00"/>
                </a:solidFill>
              </a:rPr>
              <a:t>    in a chest unit population. Thorax 1992; 47:48.</a:t>
            </a:r>
          </a:p>
        </p:txBody>
      </p:sp>
    </p:spTree>
    <p:extLst>
      <p:ext uri="{BB962C8B-B14F-4D97-AF65-F5344CB8AC3E}">
        <p14:creationId xmlns="" xmlns:p14="http://schemas.microsoft.com/office/powerpoint/2010/main" val="3163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bg1"/>
                </a:solidFill>
              </a:rPr>
              <a:t>Serum </a:t>
            </a:r>
            <a:r>
              <a:rPr lang="en-US" b="1" dirty="0">
                <a:solidFill>
                  <a:schemeClr val="bg1"/>
                </a:solidFill>
              </a:rPr>
              <a:t>precipitins against A </a:t>
            </a:r>
            <a:r>
              <a:rPr lang="en-US" b="1" dirty="0" err="1">
                <a:solidFill>
                  <a:schemeClr val="bg1"/>
                </a:solidFill>
              </a:rPr>
              <a:t>fumigatus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29196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 fontScale="700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The precipitating IgG antibodies are elicited from crude extracts of A </a:t>
            </a:r>
            <a:r>
              <a:rPr lang="en-US" dirty="0" err="1" smtClean="0"/>
              <a:t>fumigatus</a:t>
            </a:r>
            <a:r>
              <a:rPr lang="en-US" dirty="0" smtClean="0"/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Can be demonstrated using the double gel diffusion technique.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Precipitating  Ab of IgG types is present in 70% of patients and is less sensitive investigation than A </a:t>
            </a:r>
            <a:r>
              <a:rPr lang="en-US" dirty="0" err="1" smtClean="0"/>
              <a:t>fumigatus</a:t>
            </a:r>
            <a:r>
              <a:rPr lang="en-US" dirty="0" smtClean="0"/>
              <a:t>  skin test.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Precipitins have been found in 3% of healthy office workers, 12% of patients with allergic asthma , and 27% of patients with farmer’s lung.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Because they are present in other pulmonary disorders and thus represent supportive not diagnostic evidence for ABPA.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79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54032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bg1"/>
                </a:solidFill>
              </a:rPr>
              <a:t>Radiological investigations: Chest X Ray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Shows wide range of radiographic appearances.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6600"/>
                </a:solidFill>
              </a:rPr>
              <a:t>Transient changes: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Common</a:t>
            </a:r>
            <a:r>
              <a:rPr lang="en-US" sz="2800" dirty="0" smtClean="0"/>
              <a:t> – Patchy areas of consolidation.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Radiologic infiltrates: toothpaste and gloved finger shadows due to mucoid impaction in dilated bronchi.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Collapse: lobar or segmental.</a:t>
            </a:r>
          </a:p>
        </p:txBody>
      </p:sp>
    </p:spTree>
    <p:extLst>
      <p:ext uri="{BB962C8B-B14F-4D97-AF65-F5344CB8AC3E}">
        <p14:creationId xmlns="" xmlns:p14="http://schemas.microsoft.com/office/powerpoint/2010/main" val="29917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81896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Allergic </a:t>
            </a:r>
            <a:r>
              <a:rPr lang="en-US" sz="4000" b="1" dirty="0" err="1" smtClean="0">
                <a:solidFill>
                  <a:schemeClr val="bg1"/>
                </a:solidFill>
              </a:rPr>
              <a:t>Broncho</a:t>
            </a:r>
            <a:r>
              <a:rPr lang="en-US" sz="4000" b="1" dirty="0" smtClean="0">
                <a:solidFill>
                  <a:schemeClr val="bg1"/>
                </a:solidFill>
              </a:rPr>
              <a:t> Pulmonary </a:t>
            </a:r>
            <a:r>
              <a:rPr lang="en-US" sz="4000" b="1" dirty="0" err="1" smtClean="0">
                <a:solidFill>
                  <a:schemeClr val="bg1"/>
                </a:solidFill>
              </a:rPr>
              <a:t>Aspergillosis</a:t>
            </a:r>
            <a:r>
              <a:rPr lang="en-US" sz="4000" b="1" dirty="0" smtClean="0">
                <a:solidFill>
                  <a:schemeClr val="bg1"/>
                </a:solidFill>
              </a:rPr>
              <a:t>                                        </a:t>
            </a:r>
            <a:r>
              <a:rPr lang="en-US" b="1" dirty="0">
                <a:solidFill>
                  <a:schemeClr val="bg1"/>
                </a:solidFill>
              </a:rPr>
              <a:t>(ABPA)</a:t>
            </a:r>
          </a:p>
        </p:txBody>
      </p:sp>
      <p:pic>
        <p:nvPicPr>
          <p:cNvPr id="2050" name="Picture 2" descr="C:\Users\ser\Desktop\Fungal infections\opportunistic-fungal-infections-4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7"/>
            <a:ext cx="6934200" cy="5072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15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72547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> Chest </a:t>
            </a:r>
            <a:r>
              <a:rPr lang="en-US" sz="3600" b="1" dirty="0">
                <a:solidFill>
                  <a:schemeClr val="bg1"/>
                </a:solidFill>
              </a:rPr>
              <a:t>X Ray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3321" y="4653136"/>
            <a:ext cx="8354959" cy="1836245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Chest radiograph showing transient pulmonary opacities in the right lower lobe (A) in a patient with ABPA that have spontaneously disappeared (B)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544615" cy="316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652120" y="4077072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(B)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915816" y="4077072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(A) </a:t>
            </a:r>
          </a:p>
        </p:txBody>
      </p:sp>
    </p:spTree>
    <p:extLst>
      <p:ext uri="{BB962C8B-B14F-4D97-AF65-F5344CB8AC3E}">
        <p14:creationId xmlns="" xmlns:p14="http://schemas.microsoft.com/office/powerpoint/2010/main" val="18444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796908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Chest X Ray of a patient with ABPA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5024933"/>
            <a:ext cx="8229600" cy="1618777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A-bilateral  </a:t>
            </a:r>
            <a:r>
              <a:rPr lang="en-US" dirty="0" err="1" smtClean="0"/>
              <a:t>bronchiectasis</a:t>
            </a:r>
            <a:r>
              <a:rPr lang="en-US" dirty="0" smtClean="0"/>
              <a:t> with internal mucus filling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in the right lung .</a:t>
            </a:r>
          </a:p>
          <a:p>
            <a:pPr marL="0" indent="0">
              <a:buNone/>
            </a:pPr>
            <a:r>
              <a:rPr lang="en-US" dirty="0" smtClean="0"/>
              <a:t>B-Mucous plugging and fleeting nature of infiltrates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are shown.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5"/>
            <a:ext cx="554461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897768" y="4581129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5" name="مستطيل 4"/>
          <p:cNvSpPr/>
          <p:nvPr/>
        </p:nvSpPr>
        <p:spPr>
          <a:xfrm>
            <a:off x="5580112" y="457737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</a:t>
            </a:r>
          </a:p>
        </p:txBody>
      </p:sp>
    </p:spTree>
    <p:extLst>
      <p:ext uri="{BB962C8B-B14F-4D97-AF65-F5344CB8AC3E}">
        <p14:creationId xmlns="" xmlns:p14="http://schemas.microsoft.com/office/powerpoint/2010/main" val="23003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654032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>Chest </a:t>
            </a:r>
            <a:r>
              <a:rPr lang="en-US" sz="3600" b="1" dirty="0">
                <a:solidFill>
                  <a:schemeClr val="bg1"/>
                </a:solidFill>
              </a:rPr>
              <a:t>X Ray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Uncommon: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Bronchial wall thickening.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Air-fluid levels from dilated central bronchi filled with fluid.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err="1" smtClean="0"/>
              <a:t>Perihilar</a:t>
            </a:r>
            <a:r>
              <a:rPr lang="en-US" sz="2400" dirty="0" smtClean="0"/>
              <a:t> infiltrates simulating adenopathy.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Massive consolidation: unilateral or bilateral.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Small nodules.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Pleural effusion.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7306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Close-up CXR of RUL obtained in a patient with asthma and ABPA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357686" y="1700809"/>
            <a:ext cx="4545138" cy="3371265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High-attenuation mucoid impaction (mucus visually denser than the </a:t>
            </a:r>
            <a:r>
              <a:rPr lang="en-US" sz="2400" dirty="0" err="1" smtClean="0"/>
              <a:t>paraspinal</a:t>
            </a:r>
            <a:r>
              <a:rPr lang="en-US" sz="2400" dirty="0" smtClean="0"/>
              <a:t> muscle) is a pathognomonic finding encountered in patients with ABPA.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0" y="1700808"/>
            <a:ext cx="355031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421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72547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/>
            </a:r>
            <a:br>
              <a:rPr lang="en-US" sz="3600" b="1" dirty="0" smtClean="0">
                <a:solidFill>
                  <a:prstClr val="black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Chest </a:t>
            </a:r>
            <a:r>
              <a:rPr lang="en-US" sz="3600" b="1" dirty="0">
                <a:solidFill>
                  <a:schemeClr val="bg1"/>
                </a:solidFill>
              </a:rPr>
              <a:t>X Ray</a:t>
            </a:r>
            <a:r>
              <a:rPr lang="en-US" sz="3600" b="1" dirty="0">
                <a:solidFill>
                  <a:prstClr val="black"/>
                </a:solidFill>
              </a:rPr>
              <a:t/>
            </a:r>
            <a:br>
              <a:rPr lang="en-US" sz="3600" b="1" dirty="0">
                <a:solidFill>
                  <a:prstClr val="black"/>
                </a:solidFill>
              </a:rPr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6615130" cy="4972072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6600"/>
                </a:solidFill>
              </a:rPr>
              <a:t>Permanent changes: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Common:</a:t>
            </a:r>
          </a:p>
          <a:p>
            <a:pPr>
              <a:buClr>
                <a:srgbClr val="0000CC"/>
              </a:buClr>
              <a:buFont typeface="Wingdings" pitchFamily="2" charset="2"/>
              <a:buChar char="§"/>
            </a:pPr>
            <a:r>
              <a:rPr lang="en-US" dirty="0" smtClean="0"/>
              <a:t>Parallel-line shadows representing bronchial thickening.</a:t>
            </a:r>
          </a:p>
          <a:p>
            <a:pPr>
              <a:buClr>
                <a:srgbClr val="0000CC"/>
              </a:buClr>
              <a:buFont typeface="Wingdings" pitchFamily="2" charset="2"/>
              <a:buChar char="§"/>
            </a:pPr>
            <a:r>
              <a:rPr lang="en-US" dirty="0" smtClean="0"/>
              <a:t>Ring-shadow 1-2 cm in diameter representing dilated bronchi </a:t>
            </a:r>
            <a:r>
              <a:rPr lang="en-US" dirty="0" err="1" smtClean="0"/>
              <a:t>en</a:t>
            </a:r>
            <a:r>
              <a:rPr lang="en-US" dirty="0" smtClean="0"/>
              <a:t> face.</a:t>
            </a:r>
          </a:p>
          <a:p>
            <a:pPr>
              <a:buClr>
                <a:srgbClr val="0000CC"/>
              </a:buClr>
              <a:buFont typeface="Wingdings" pitchFamily="2" charset="2"/>
              <a:buChar char="§"/>
            </a:pPr>
            <a:r>
              <a:rPr lang="en-US" dirty="0" smtClean="0"/>
              <a:t>Pulmonary fibrosis: fibrotic scarred upper lobes with cavitation.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Uncommon:</a:t>
            </a:r>
          </a:p>
          <a:p>
            <a:pPr>
              <a:buClr>
                <a:srgbClr val="0000CC"/>
              </a:buClr>
              <a:buFont typeface="Wingdings" pitchFamily="2" charset="2"/>
              <a:buChar char="§"/>
            </a:pPr>
            <a:r>
              <a:rPr lang="en-US" dirty="0" smtClean="0"/>
              <a:t>Pleural thickening.</a:t>
            </a:r>
          </a:p>
          <a:p>
            <a:pPr>
              <a:buClr>
                <a:srgbClr val="0000CC"/>
              </a:buClr>
              <a:buFont typeface="Wingdings" pitchFamily="2" charset="2"/>
              <a:buChar char="§"/>
            </a:pPr>
            <a:r>
              <a:rPr lang="en-US" dirty="0" err="1" smtClean="0"/>
              <a:t>Mycetoma</a:t>
            </a:r>
            <a:r>
              <a:rPr lang="en-US" dirty="0" smtClean="0"/>
              <a:t> formation.</a:t>
            </a:r>
          </a:p>
          <a:p>
            <a:pPr>
              <a:buClr>
                <a:srgbClr val="0000CC"/>
              </a:buClr>
              <a:buFont typeface="Wingdings" pitchFamily="2" charset="2"/>
              <a:buChar char="§"/>
            </a:pPr>
            <a:r>
              <a:rPr lang="en-US" dirty="0" smtClean="0"/>
              <a:t>Linear scars.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23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68" y="4357695"/>
            <a:ext cx="1543032" cy="1214446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CHEST 2009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ser\Desktop\Fungal infections\Cap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00892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654032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/>
            </a:r>
            <a:br>
              <a:rPr lang="en-US" sz="3200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HRCT</a:t>
            </a:r>
            <a:r>
              <a:rPr lang="en-US" sz="3200" b="1" dirty="0">
                <a:solidFill>
                  <a:prstClr val="black"/>
                </a:solidFill>
              </a:rPr>
              <a:t/>
            </a:r>
            <a:br>
              <a:rPr lang="en-US" sz="3200" b="1" dirty="0">
                <a:solidFill>
                  <a:prstClr val="black"/>
                </a:solidFill>
              </a:rPr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900634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Common: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Central bronchiectasis.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Mucoid plugging with </a:t>
            </a:r>
            <a:r>
              <a:rPr lang="en-US" sz="2400" dirty="0" err="1" smtClean="0"/>
              <a:t>bronchoceles</a:t>
            </a:r>
            <a:r>
              <a:rPr lang="en-US" sz="2400" dirty="0" smtClean="0"/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Consolidation.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err="1" smtClean="0"/>
              <a:t>Centrilobular</a:t>
            </a:r>
            <a:r>
              <a:rPr lang="en-US" sz="2400" dirty="0" smtClean="0"/>
              <a:t> nodules with          tree-in-bud opacities.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Bronchial wall thickening.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Areas of </a:t>
            </a:r>
            <a:r>
              <a:rPr lang="en-US" sz="2400" dirty="0" err="1" smtClean="0"/>
              <a:t>atelactasis</a:t>
            </a:r>
            <a:r>
              <a:rPr lang="en-US" sz="2400" dirty="0" smtClean="0"/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Mosaic perfusion with air      trapping on expiration.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19352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214942" y="4459064"/>
            <a:ext cx="3378372" cy="1200329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Bilateral central bronchiectasis with </a:t>
            </a:r>
            <a:r>
              <a:rPr lang="en-US" b="1" dirty="0" err="1">
                <a:solidFill>
                  <a:schemeClr val="bg1"/>
                </a:solidFill>
              </a:rPr>
              <a:t>centrilobular</a:t>
            </a:r>
            <a:r>
              <a:rPr lang="en-US" b="1" dirty="0">
                <a:solidFill>
                  <a:schemeClr val="bg1"/>
                </a:solidFill>
              </a:rPr>
              <a:t> nodules and tree-in-bud opacities in the left lung</a:t>
            </a:r>
          </a:p>
        </p:txBody>
      </p:sp>
    </p:spTree>
    <p:extLst>
      <p:ext uri="{BB962C8B-B14F-4D97-AF65-F5344CB8AC3E}">
        <p14:creationId xmlns="" xmlns:p14="http://schemas.microsoft.com/office/powerpoint/2010/main" val="5944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654032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2900" b="1" dirty="0" smtClean="0">
                <a:solidFill>
                  <a:prstClr val="black"/>
                </a:solidFill>
              </a:rPr>
              <a:t/>
            </a:r>
            <a:br>
              <a:rPr lang="en-US" sz="2900" b="1" dirty="0" smtClean="0">
                <a:solidFill>
                  <a:prstClr val="black"/>
                </a:solidFill>
              </a:rPr>
            </a:br>
            <a:r>
              <a:rPr lang="en-US" sz="2900" b="1" dirty="0" smtClean="0">
                <a:solidFill>
                  <a:schemeClr val="bg1"/>
                </a:solidFill>
              </a:rPr>
              <a:t>HRCT</a:t>
            </a:r>
            <a:r>
              <a:rPr lang="en-US" sz="2900" b="1" dirty="0">
                <a:solidFill>
                  <a:prstClr val="black"/>
                </a:solidFill>
              </a:rPr>
              <a:t/>
            </a:r>
            <a:br>
              <a:rPr lang="en-US" sz="2900" b="1" dirty="0">
                <a:solidFill>
                  <a:prstClr val="black"/>
                </a:solidFill>
              </a:rPr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1196" y="4293096"/>
            <a:ext cx="8229600" cy="1944216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Top right: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Bilateral central opacities with </a:t>
            </a:r>
            <a:r>
              <a:rPr lang="en-US" dirty="0" err="1" smtClean="0"/>
              <a:t>centrilobular</a:t>
            </a:r>
            <a:r>
              <a:rPr lang="en-US" dirty="0" smtClean="0"/>
              <a:t> nodules and              tree-in-bud opacities in left lung.</a:t>
            </a:r>
          </a:p>
          <a:p>
            <a:pPr marL="0" indent="0">
              <a:buNone/>
            </a:pPr>
            <a:r>
              <a:rPr lang="en-US" b="1" dirty="0" smtClean="0"/>
              <a:t>Top left: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Bilateral central bronchiectasis with many mucus-filled bronchi.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97666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943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654032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2600" b="1" dirty="0" smtClean="0">
                <a:solidFill>
                  <a:prstClr val="black"/>
                </a:solidFill>
              </a:rPr>
              <a:t/>
            </a:r>
            <a:br>
              <a:rPr lang="en-US" sz="2600" b="1" dirty="0" smtClean="0">
                <a:solidFill>
                  <a:prstClr val="black"/>
                </a:solidFill>
              </a:rPr>
            </a:br>
            <a:r>
              <a:rPr lang="en-US" sz="2600" b="1" dirty="0" smtClean="0">
                <a:solidFill>
                  <a:prstClr val="black"/>
                </a:solidFill>
              </a:rPr>
              <a:t/>
            </a:r>
            <a:br>
              <a:rPr lang="en-US" sz="2600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HRCT</a:t>
            </a:r>
            <a:r>
              <a:rPr lang="en-US" b="1" dirty="0">
                <a:solidFill>
                  <a:prstClr val="black"/>
                </a:solidFill>
              </a:rPr>
              <a:t/>
            </a:r>
            <a:br>
              <a:rPr lang="en-US" b="1" dirty="0">
                <a:solidFill>
                  <a:prstClr val="black"/>
                </a:solidFill>
              </a:rPr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525963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Uncommon:</a:t>
            </a:r>
          </a:p>
          <a:p>
            <a:pPr>
              <a:buClr>
                <a:srgbClr val="0000CC"/>
              </a:buClr>
              <a:buFont typeface="Wingdings" pitchFamily="2" charset="2"/>
              <a:buChar char="§"/>
            </a:pPr>
            <a:r>
              <a:rPr lang="en-US" sz="2400" dirty="0" smtClean="0"/>
              <a:t>High-attenuation mucus (filling most helpful in differential diagnosis).</a:t>
            </a:r>
          </a:p>
          <a:p>
            <a:pPr>
              <a:buClr>
                <a:srgbClr val="0000CC"/>
              </a:buClr>
              <a:buFont typeface="Wingdings" pitchFamily="2" charset="2"/>
              <a:buChar char="§"/>
            </a:pPr>
            <a:r>
              <a:rPr lang="en-US" sz="2400" dirty="0" smtClean="0"/>
              <a:t>Pleural involvement.</a:t>
            </a:r>
          </a:p>
          <a:p>
            <a:pPr>
              <a:buClr>
                <a:srgbClr val="0000CC"/>
              </a:buClr>
              <a:buFont typeface="Wingdings" pitchFamily="2" charset="2"/>
              <a:buChar char="§"/>
            </a:pPr>
            <a:r>
              <a:rPr lang="en-US" sz="2400" dirty="0" smtClean="0"/>
              <a:t>Randomly scattered     nodular opacities.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7" y="908720"/>
            <a:ext cx="323162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734634" y="5307785"/>
            <a:ext cx="3294112" cy="1477328"/>
          </a:xfrm>
          <a:prstGeom prst="rect">
            <a:avLst/>
          </a:prstGeom>
          <a:solidFill>
            <a:srgbClr val="C00000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CT chest shows high-attenuation mucoid impaction, the mucoid impaction in the right lung is visually denser than the </a:t>
            </a:r>
            <a:r>
              <a:rPr lang="en-US" b="1" dirty="0" err="1">
                <a:solidFill>
                  <a:schemeClr val="bg1"/>
                </a:solidFill>
              </a:rPr>
              <a:t>paraspinal</a:t>
            </a:r>
            <a:r>
              <a:rPr lang="en-US" b="1" dirty="0">
                <a:solidFill>
                  <a:schemeClr val="bg1"/>
                </a:solidFill>
              </a:rPr>
              <a:t> skeletal muscle.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65" y="3212097"/>
            <a:ext cx="3231627" cy="20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31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 descr="C:\Users\ser\Desktop\Fungal infections\Captur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5562626" cy="47149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43164" cy="72547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/>
            </a:r>
            <a:br>
              <a:rPr lang="en-US" sz="3200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HRCT</a:t>
            </a:r>
            <a:r>
              <a:rPr lang="en-US" sz="3200" b="1" dirty="0">
                <a:solidFill>
                  <a:prstClr val="black"/>
                </a:solidFill>
              </a:rPr>
              <a:t/>
            </a:r>
            <a:br>
              <a:rPr lang="en-US" sz="3200" b="1" dirty="0">
                <a:solidFill>
                  <a:prstClr val="black"/>
                </a:solidFill>
              </a:rPr>
            </a:b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43768" y="4357695"/>
            <a:ext cx="1543032" cy="1214446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CHEST 2009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757610" cy="785818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Contents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4972072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None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Definition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Historical perspective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Epidemiology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Pathogenesis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Clinical Features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Diagnosis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Treatment</a:t>
            </a:r>
            <a:endParaRPr lang="en-US" sz="2800" dirty="0"/>
          </a:p>
        </p:txBody>
      </p:sp>
      <p:pic>
        <p:nvPicPr>
          <p:cNvPr id="4" name="Picture 3" descr="C:\Users\ser\Desktop\arterial line\New folder\content-wri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571876"/>
            <a:ext cx="2571736" cy="2743200"/>
          </a:xfrm>
          <a:prstGeom prst="rect">
            <a:avLst/>
          </a:prstGeom>
          <a:noFill/>
        </p:spPr>
      </p:pic>
      <p:pic>
        <p:nvPicPr>
          <p:cNvPr id="3074" name="Picture 2" descr="C:\Users\ser\Desktop\Fungal infections\ABPA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28604"/>
            <a:ext cx="1841500" cy="2374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57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72547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>
                <a:solidFill>
                  <a:schemeClr val="bg1"/>
                </a:solidFill>
              </a:rPr>
              <a:t>Pulmonary </a:t>
            </a:r>
            <a:r>
              <a:rPr lang="en-US" sz="4000" b="1" dirty="0">
                <a:solidFill>
                  <a:schemeClr val="bg1"/>
                </a:solidFill>
              </a:rPr>
              <a:t>function tests</a:t>
            </a:r>
            <a:br>
              <a:rPr lang="en-US" sz="4000" b="1" dirty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4614866" cy="5286412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These tests help categorize the severity of the lung disease but have no diagnostic value in ABPA.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8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Need not constitute the basis for screening of ABPA.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8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The usual finding is an obstructive defect of varying severity.</a:t>
            </a:r>
            <a:endParaRPr lang="en-US" sz="2800" dirty="0"/>
          </a:p>
        </p:txBody>
      </p:sp>
      <p:pic>
        <p:nvPicPr>
          <p:cNvPr id="6146" name="Picture 2" descr="C:\Users\ser\Desktop\Fungal infections\image%5Cmedia%5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214554"/>
            <a:ext cx="3643306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278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6644" y="5214951"/>
            <a:ext cx="1400156" cy="428628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rgbClr val="FFFF00"/>
                </a:solidFill>
              </a:rPr>
              <a:t>Uptodate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486" r="146" b="25361"/>
          <a:stretch>
            <a:fillRect/>
          </a:stretch>
        </p:blipFill>
        <p:spPr bwMode="auto">
          <a:xfrm>
            <a:off x="0" y="0"/>
            <a:ext cx="72152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ser\Desktop\Fungal infections\Slavin_abpa_dx_criter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685804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0"/>
            <a:ext cx="3990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714612" y="571480"/>
            <a:ext cx="3357586" cy="1928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eft Arrow Callout 6"/>
          <p:cNvSpPr/>
          <p:nvPr/>
        </p:nvSpPr>
        <p:spPr>
          <a:xfrm>
            <a:off x="5786446" y="1000108"/>
            <a:ext cx="2786082" cy="1285884"/>
          </a:xfrm>
          <a:prstGeom prst="left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smtClean="0">
              <a:solidFill>
                <a:schemeClr val="bg2"/>
              </a:solidFill>
            </a:endParaRPr>
          </a:p>
          <a:p>
            <a:pPr algn="ctr"/>
            <a:r>
              <a:rPr lang="en-US" sz="2000" i="1" dirty="0" err="1" smtClean="0">
                <a:solidFill>
                  <a:schemeClr val="tx1"/>
                </a:solidFill>
              </a:rPr>
              <a:t>a.Rosenberg</a:t>
            </a:r>
            <a:r>
              <a:rPr lang="en-US" sz="2000" i="1" dirty="0" smtClean="0">
                <a:solidFill>
                  <a:schemeClr val="tx1"/>
                </a:solidFill>
              </a:rPr>
              <a:t> M, Patterson R, </a:t>
            </a:r>
            <a:r>
              <a:rPr lang="en-US" sz="2000" i="1" dirty="0" err="1" smtClean="0">
                <a:solidFill>
                  <a:schemeClr val="tx1"/>
                </a:solidFill>
              </a:rPr>
              <a:t>Mintzer</a:t>
            </a:r>
            <a:r>
              <a:rPr lang="en-US" sz="2000" i="1" dirty="0" smtClean="0">
                <a:solidFill>
                  <a:schemeClr val="tx1"/>
                </a:solidFill>
              </a:rPr>
              <a:t> R, et al</a:t>
            </a:r>
          </a:p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1977</a:t>
            </a:r>
          </a:p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4612" y="2500306"/>
            <a:ext cx="3429024" cy="271464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eft Arrow Callout 8"/>
          <p:cNvSpPr/>
          <p:nvPr/>
        </p:nvSpPr>
        <p:spPr>
          <a:xfrm>
            <a:off x="5715008" y="3429000"/>
            <a:ext cx="3214710" cy="1714512"/>
          </a:xfrm>
          <a:prstGeom prst="leftArrowCallou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solidFill>
                  <a:schemeClr val="tx1"/>
                </a:solidFill>
              </a:rPr>
              <a:t>b.Schwartz</a:t>
            </a:r>
            <a:r>
              <a:rPr lang="en-US" sz="2000" i="1" dirty="0" smtClean="0">
                <a:solidFill>
                  <a:schemeClr val="tx1"/>
                </a:solidFill>
              </a:rPr>
              <a:t> HJ, Greenberger PA</a:t>
            </a:r>
          </a:p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1991</a:t>
            </a:r>
          </a:p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c.Greenberger</a:t>
            </a:r>
            <a:r>
              <a:rPr lang="en-US" sz="2000" i="1" dirty="0" smtClean="0">
                <a:solidFill>
                  <a:schemeClr val="tx1"/>
                </a:solidFill>
              </a:rPr>
              <a:t> PA. </a:t>
            </a:r>
          </a:p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1994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4612" y="5214950"/>
            <a:ext cx="3500462" cy="1643050"/>
          </a:xfrm>
          <a:prstGeom prst="rect">
            <a:avLst/>
          </a:prstGeom>
          <a:noFill/>
          <a:ln>
            <a:solidFill>
              <a:srgbClr val="22E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Left Arrow Callout 10"/>
          <p:cNvSpPr/>
          <p:nvPr/>
        </p:nvSpPr>
        <p:spPr>
          <a:xfrm>
            <a:off x="6215074" y="5429264"/>
            <a:ext cx="2571768" cy="1143008"/>
          </a:xfrm>
          <a:prstGeom prst="leftArrowCallout">
            <a:avLst/>
          </a:prstGeom>
          <a:solidFill>
            <a:schemeClr val="bg1"/>
          </a:solidFill>
          <a:ln>
            <a:solidFill>
              <a:srgbClr val="22E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d.Agarwal</a:t>
            </a:r>
            <a:r>
              <a:rPr lang="en-US" sz="1800" i="1" dirty="0" smtClean="0">
                <a:solidFill>
                  <a:schemeClr val="tx1"/>
                </a:solidFill>
              </a:rPr>
              <a:t> R, Khan A, Gupta D, et al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2010</a:t>
            </a:r>
            <a:endParaRPr lang="th-TH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678768" cy="1000132"/>
          </a:xfrm>
          <a:solidFill>
            <a:srgbClr val="000066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ABPA has been classified into 5 stages </a:t>
            </a:r>
            <a:r>
              <a:rPr lang="en-US" sz="1800" dirty="0" smtClean="0">
                <a:solidFill>
                  <a:schemeClr val="bg1"/>
                </a:solidFill>
              </a:rPr>
              <a:t>(6,7)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556793"/>
            <a:ext cx="8686800" cy="380103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Stage I</a:t>
            </a:r>
            <a:r>
              <a:rPr lang="en-US" dirty="0" smtClean="0"/>
              <a:t> (acute) ABPA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Stage II </a:t>
            </a:r>
            <a:r>
              <a:rPr lang="en-US" dirty="0" smtClean="0"/>
              <a:t>(remission ) ABPA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Stage III </a:t>
            </a:r>
            <a:r>
              <a:rPr lang="en-US" dirty="0" smtClean="0"/>
              <a:t>(exacerbation ) ABPA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Stage IV </a:t>
            </a:r>
            <a:r>
              <a:rPr lang="en-US" dirty="0" smtClean="0"/>
              <a:t>(corticosteroid-dependent asthma) ABPA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Stage V</a:t>
            </a:r>
            <a:r>
              <a:rPr lang="en-US" dirty="0" smtClean="0"/>
              <a:t> (fibrotic end stage) ABPA.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467544" y="1196752"/>
            <a:ext cx="770485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These stages used in an attempt to aid in diagnosis and management of ABPA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0" y="5626457"/>
            <a:ext cx="9124682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FF00"/>
                </a:solidFill>
              </a:rPr>
              <a:t>(6)-Patterson R, Greenberger PA, </a:t>
            </a:r>
            <a:r>
              <a:rPr lang="en-US" i="1" dirty="0" err="1">
                <a:solidFill>
                  <a:srgbClr val="00FF00"/>
                </a:solidFill>
              </a:rPr>
              <a:t>Radin</a:t>
            </a:r>
            <a:r>
              <a:rPr lang="en-US" i="1" dirty="0">
                <a:solidFill>
                  <a:srgbClr val="00FF00"/>
                </a:solidFill>
              </a:rPr>
              <a:t> RC, Roberts M. Allergic </a:t>
            </a:r>
            <a:r>
              <a:rPr lang="en-US" i="1" dirty="0" err="1">
                <a:solidFill>
                  <a:srgbClr val="00FF00"/>
                </a:solidFill>
              </a:rPr>
              <a:t>bronchopulmonary</a:t>
            </a:r>
            <a:r>
              <a:rPr lang="en-US" i="1" dirty="0">
                <a:solidFill>
                  <a:srgbClr val="00FF00"/>
                </a:solidFill>
              </a:rPr>
              <a:t> </a:t>
            </a:r>
            <a:r>
              <a:rPr lang="en-US" i="1" dirty="0" err="1">
                <a:solidFill>
                  <a:srgbClr val="00FF00"/>
                </a:solidFill>
              </a:rPr>
              <a:t>aspergillosis</a:t>
            </a:r>
            <a:r>
              <a:rPr lang="en-US" i="1" dirty="0">
                <a:solidFill>
                  <a:srgbClr val="00FF00"/>
                </a:solidFill>
              </a:rPr>
              <a:t> ;</a:t>
            </a:r>
          </a:p>
          <a:p>
            <a:r>
              <a:rPr lang="en-US" i="1" dirty="0">
                <a:solidFill>
                  <a:srgbClr val="00FF00"/>
                </a:solidFill>
              </a:rPr>
              <a:t>     staging as an aid to management. Ann Intern Med 1982 ; 96: 286.</a:t>
            </a:r>
          </a:p>
          <a:p>
            <a:r>
              <a:rPr lang="en-US" i="1" dirty="0">
                <a:solidFill>
                  <a:srgbClr val="00FF00"/>
                </a:solidFill>
              </a:rPr>
              <a:t>(7)-Greenberger Pa , Patterson R, Allergic </a:t>
            </a:r>
            <a:r>
              <a:rPr lang="en-US" i="1" dirty="0" err="1">
                <a:solidFill>
                  <a:srgbClr val="00FF00"/>
                </a:solidFill>
              </a:rPr>
              <a:t>bronchopulmonary</a:t>
            </a:r>
            <a:r>
              <a:rPr lang="en-US" i="1" dirty="0">
                <a:solidFill>
                  <a:srgbClr val="00FF00"/>
                </a:solidFill>
              </a:rPr>
              <a:t> </a:t>
            </a:r>
            <a:r>
              <a:rPr lang="en-US" i="1" dirty="0" err="1">
                <a:solidFill>
                  <a:srgbClr val="00FF00"/>
                </a:solidFill>
              </a:rPr>
              <a:t>aspergillosis</a:t>
            </a:r>
            <a:r>
              <a:rPr lang="en-US" i="1" dirty="0">
                <a:solidFill>
                  <a:srgbClr val="00FF00"/>
                </a:solidFill>
              </a:rPr>
              <a:t> and evaluation of the</a:t>
            </a:r>
          </a:p>
          <a:p>
            <a:r>
              <a:rPr lang="en-US" i="1" dirty="0">
                <a:solidFill>
                  <a:srgbClr val="00FF00"/>
                </a:solidFill>
              </a:rPr>
              <a:t>       patient with asthma. J Allergy </a:t>
            </a:r>
            <a:r>
              <a:rPr lang="en-US" i="1" dirty="0" err="1">
                <a:solidFill>
                  <a:srgbClr val="00FF00"/>
                </a:solidFill>
              </a:rPr>
              <a:t>Clin</a:t>
            </a:r>
            <a:r>
              <a:rPr lang="en-US" i="1" dirty="0">
                <a:solidFill>
                  <a:srgbClr val="00FF00"/>
                </a:solidFill>
              </a:rPr>
              <a:t> </a:t>
            </a:r>
            <a:r>
              <a:rPr lang="en-US" i="1" dirty="0" err="1">
                <a:solidFill>
                  <a:srgbClr val="00FF00"/>
                </a:solidFill>
              </a:rPr>
              <a:t>immunol</a:t>
            </a:r>
            <a:r>
              <a:rPr lang="en-US" i="1" dirty="0">
                <a:solidFill>
                  <a:srgbClr val="00FF00"/>
                </a:solidFill>
              </a:rPr>
              <a:t> 1988; 81:646.</a:t>
            </a:r>
          </a:p>
        </p:txBody>
      </p:sp>
    </p:spTree>
    <p:extLst>
      <p:ext uri="{BB962C8B-B14F-4D97-AF65-F5344CB8AC3E}">
        <p14:creationId xmlns="" xmlns:p14="http://schemas.microsoft.com/office/powerpoint/2010/main" val="13894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5296"/>
          <a:stretch>
            <a:fillRect/>
          </a:stretch>
        </p:blipFill>
        <p:spPr bwMode="auto">
          <a:xfrm>
            <a:off x="1" y="0"/>
            <a:ext cx="80724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796908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Treatment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5757874" cy="4525963"/>
          </a:xfrm>
          <a:solidFill>
            <a:schemeClr val="bg1"/>
          </a:solidFill>
          <a:ln>
            <a:solidFill>
              <a:srgbClr val="0000CC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6600"/>
                </a:solidFill>
              </a:rPr>
              <a:t>Includes 3 important aspects: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dirty="0" smtClean="0"/>
              <a:t> </a:t>
            </a:r>
            <a:r>
              <a:rPr lang="en-US" sz="2800" dirty="0" smtClean="0"/>
              <a:t>Institution of steroids to control the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immunologic activity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2</a:t>
            </a:r>
            <a:r>
              <a:rPr lang="en-US" sz="2800" dirty="0" smtClean="0"/>
              <a:t> Close monitoring for detection of relapses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3</a:t>
            </a:r>
            <a:r>
              <a:rPr lang="en-US" sz="2800" dirty="0" smtClean="0"/>
              <a:t> Use of antifungal to attenuate the fungal burden secondary to the fungal colonization in the airways.</a:t>
            </a:r>
            <a:endParaRPr lang="en-US" sz="2800" dirty="0"/>
          </a:p>
        </p:txBody>
      </p:sp>
      <p:pic>
        <p:nvPicPr>
          <p:cNvPr id="4" name="Picture 2" descr="C:\Users\ser\Desktop\Hepatopulmonary syndrome\New folder\downloa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357430"/>
            <a:ext cx="2819400" cy="2238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0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06" cy="939784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Treatment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773876" y="3458408"/>
            <a:ext cx="205852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Management of ABPA</a:t>
            </a:r>
          </a:p>
        </p:txBody>
      </p:sp>
      <p:sp>
        <p:nvSpPr>
          <p:cNvPr id="5" name="سهم للأسفل 4"/>
          <p:cNvSpPr/>
          <p:nvPr/>
        </p:nvSpPr>
        <p:spPr>
          <a:xfrm>
            <a:off x="4572000" y="4429132"/>
            <a:ext cx="591745" cy="84214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سهم للأسفل 5"/>
          <p:cNvSpPr/>
          <p:nvPr/>
        </p:nvSpPr>
        <p:spPr>
          <a:xfrm rot="5400000">
            <a:off x="3008247" y="3324705"/>
            <a:ext cx="294154" cy="124242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سهم للأسفل 6"/>
          <p:cNvSpPr/>
          <p:nvPr/>
        </p:nvSpPr>
        <p:spPr>
          <a:xfrm rot="16200000">
            <a:off x="6232606" y="3420075"/>
            <a:ext cx="274877" cy="107096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250159" y="3214686"/>
            <a:ext cx="2282590" cy="1143008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Inhaled corticosteroids</a:t>
            </a:r>
          </a:p>
        </p:txBody>
      </p:sp>
      <p:sp>
        <p:nvSpPr>
          <p:cNvPr id="9" name="شكل بيضاوي 8"/>
          <p:cNvSpPr/>
          <p:nvPr/>
        </p:nvSpPr>
        <p:spPr>
          <a:xfrm>
            <a:off x="3453378" y="5293403"/>
            <a:ext cx="2699516" cy="144016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Systemic glucocorticoid therapy</a:t>
            </a:r>
          </a:p>
        </p:txBody>
      </p:sp>
      <p:sp>
        <p:nvSpPr>
          <p:cNvPr id="10" name="شكل بيضاوي 9"/>
          <p:cNvSpPr/>
          <p:nvPr/>
        </p:nvSpPr>
        <p:spPr>
          <a:xfrm>
            <a:off x="6905526" y="3286124"/>
            <a:ext cx="1517532" cy="1357321"/>
          </a:xfrm>
          <a:prstGeom prst="ellipse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Other therapies</a:t>
            </a:r>
          </a:p>
        </p:txBody>
      </p:sp>
      <p:sp>
        <p:nvSpPr>
          <p:cNvPr id="11" name="سهم للأسفل 10"/>
          <p:cNvSpPr/>
          <p:nvPr/>
        </p:nvSpPr>
        <p:spPr>
          <a:xfrm rot="10800000">
            <a:off x="4560819" y="2465330"/>
            <a:ext cx="484632" cy="9784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3776043" y="1285860"/>
            <a:ext cx="2058520" cy="1162887"/>
          </a:xfrm>
          <a:prstGeom prst="ellipse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Oral </a:t>
            </a:r>
            <a:r>
              <a:rPr lang="en-US" sz="2000" b="1" dirty="0" err="1" smtClean="0">
                <a:solidFill>
                  <a:schemeClr val="bg1"/>
                </a:solidFill>
              </a:rPr>
              <a:t>Antifungals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8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939784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Systemic glucocorticoid therapy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643470"/>
          </a:xfrm>
          <a:solidFill>
            <a:schemeClr val="bg1"/>
          </a:solidFill>
          <a:ln>
            <a:solidFill>
              <a:srgbClr val="0000CC"/>
            </a:solidFill>
          </a:ln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Oral corticosteroid are the treatment of choice for ABPA.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suppress the immune hyper-function/ anti-inflammatory.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No data to guide the dose and duration of </a:t>
            </a:r>
            <a:r>
              <a:rPr lang="en-US" sz="2800" dirty="0" err="1" smtClean="0"/>
              <a:t>glucocorticoids</a:t>
            </a:r>
            <a:r>
              <a:rPr lang="en-US" sz="2800" dirty="0" smtClean="0"/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Different regimens of glucocorticoids have been used, selection is a  matter of personal preference.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Higher dosage of </a:t>
            </a:r>
            <a:r>
              <a:rPr lang="en-US" sz="2800" dirty="0" err="1" smtClean="0"/>
              <a:t>glucocorticoids</a:t>
            </a:r>
            <a:r>
              <a:rPr lang="en-US" sz="2800" dirty="0" smtClean="0"/>
              <a:t> for a longer duration and observed higher remission rates </a:t>
            </a:r>
            <a:r>
              <a:rPr lang="en-US" sz="2800" b="1" dirty="0" smtClean="0"/>
              <a:t>(15) . </a:t>
            </a:r>
            <a:endParaRPr lang="en-US" sz="2800" b="1" dirty="0"/>
          </a:p>
        </p:txBody>
      </p:sp>
      <p:sp>
        <p:nvSpPr>
          <p:cNvPr id="4" name="مستطيل 3"/>
          <p:cNvSpPr/>
          <p:nvPr/>
        </p:nvSpPr>
        <p:spPr>
          <a:xfrm>
            <a:off x="0" y="6197268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FF00"/>
                </a:solidFill>
              </a:rPr>
              <a:t>(15)-</a:t>
            </a:r>
            <a:r>
              <a:rPr lang="en-US" i="1" dirty="0" err="1">
                <a:solidFill>
                  <a:srgbClr val="00FF00"/>
                </a:solidFill>
              </a:rPr>
              <a:t>Agrwal</a:t>
            </a:r>
            <a:r>
              <a:rPr lang="en-US" i="1" dirty="0">
                <a:solidFill>
                  <a:srgbClr val="00FF00"/>
                </a:solidFill>
              </a:rPr>
              <a:t> R , Gupta D, Aggarwal AN , et al . ABPA : lessons from 126 patients attending a chest</a:t>
            </a:r>
          </a:p>
          <a:p>
            <a:r>
              <a:rPr lang="en-US" i="1" dirty="0">
                <a:solidFill>
                  <a:srgbClr val="00FF00"/>
                </a:solidFill>
              </a:rPr>
              <a:t>         clinic in North India. Chest 2006; 130:442-448. </a:t>
            </a:r>
          </a:p>
        </p:txBody>
      </p:sp>
    </p:spTree>
    <p:extLst>
      <p:ext uri="{BB962C8B-B14F-4D97-AF65-F5344CB8AC3E}">
        <p14:creationId xmlns="" xmlns:p14="http://schemas.microsoft.com/office/powerpoint/2010/main" val="18911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868346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What is ABPA?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525963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An idiopathic inflammatory lung disease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Complex hypersensitivity reaction in response to colonization of the airways with </a:t>
            </a:r>
            <a:r>
              <a:rPr lang="en-US" sz="2800" dirty="0" err="1" smtClean="0"/>
              <a:t>Aspergillus</a:t>
            </a:r>
            <a:r>
              <a:rPr lang="en-US" sz="2800" dirty="0" smtClean="0"/>
              <a:t> 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fumigatus</a:t>
            </a:r>
            <a:r>
              <a:rPr lang="en-US" sz="2800" i="1" dirty="0" smtClean="0"/>
              <a:t>) </a:t>
            </a:r>
            <a:r>
              <a:rPr lang="en-US" sz="2800" dirty="0" smtClean="0"/>
              <a:t>or other fungi in the lung.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1266" name="Picture 2" descr="C:\Users\ser\Desktop\Fungal infections\Icon_Download_0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500174"/>
            <a:ext cx="2143140" cy="2286016"/>
          </a:xfrm>
          <a:prstGeom prst="rect">
            <a:avLst/>
          </a:prstGeom>
          <a:noFill/>
        </p:spPr>
      </p:pic>
      <p:pic>
        <p:nvPicPr>
          <p:cNvPr id="11267" name="Picture 3" descr="C:\Users\ser\Desktop\Fungal infection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143381"/>
            <a:ext cx="1914525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124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0000CC"/>
            </a:solidFill>
          </a:ln>
        </p:spPr>
        <p:txBody>
          <a:bodyPr>
            <a:normAutofit fontScale="85000"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Effectiveness of steroid therapy is reflected by marked decreases in the patient’s total serum </a:t>
            </a:r>
            <a:r>
              <a:rPr lang="en-US" dirty="0" err="1" smtClean="0"/>
              <a:t>IgE</a:t>
            </a:r>
            <a:r>
              <a:rPr lang="en-US" dirty="0" smtClean="0"/>
              <a:t> levels </a:t>
            </a:r>
            <a:r>
              <a:rPr lang="en-US" sz="2000" dirty="0" smtClean="0"/>
              <a:t> </a:t>
            </a:r>
            <a:r>
              <a:rPr lang="en-US" dirty="0" smtClean="0"/>
              <a:t>along with symptom and radiologic improvements.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The goal of therapy is not to attempt normalization of </a:t>
            </a:r>
            <a:r>
              <a:rPr lang="en-US" dirty="0" err="1" smtClean="0"/>
              <a:t>IgE</a:t>
            </a:r>
            <a:r>
              <a:rPr lang="en-US" dirty="0" smtClean="0"/>
              <a:t> levels but to decrease the </a:t>
            </a:r>
            <a:r>
              <a:rPr lang="en-US" dirty="0" err="1" smtClean="0"/>
              <a:t>IgE</a:t>
            </a:r>
            <a:r>
              <a:rPr lang="en-US" dirty="0" smtClean="0"/>
              <a:t> levels by 35 to 50%, which leads to clinical and radiological improvement.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One should also establish a stable serum level of total </a:t>
            </a:r>
            <a:r>
              <a:rPr lang="en-US" dirty="0" err="1" smtClean="0"/>
              <a:t>IgE</a:t>
            </a:r>
            <a:r>
              <a:rPr lang="en-US" dirty="0" smtClean="0"/>
              <a:t> to serve as guide to future detection of relapse.</a:t>
            </a:r>
            <a:endParaRPr lang="en-US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868346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Systemic glucocorticoid therapy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56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5186370" cy="113191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2900" b="1" dirty="0" smtClean="0">
                <a:solidFill>
                  <a:prstClr val="black"/>
                </a:solidFill>
              </a:rPr>
              <a:t/>
            </a:r>
            <a:br>
              <a:rPr lang="en-US" sz="2900" b="1" dirty="0" smtClean="0">
                <a:solidFill>
                  <a:prstClr val="black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Systemic </a:t>
            </a:r>
            <a:r>
              <a:rPr lang="en-US" sz="3600" b="1" dirty="0">
                <a:solidFill>
                  <a:schemeClr val="bg1"/>
                </a:solidFill>
              </a:rPr>
              <a:t>glucocorticoid therapy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bg1"/>
          </a:solidFill>
          <a:ln>
            <a:solidFill>
              <a:srgbClr val="0000CC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Oral glucocorticoids: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300" b="1" dirty="0" smtClean="0">
                <a:solidFill>
                  <a:srgbClr val="006600"/>
                </a:solidFill>
              </a:rPr>
              <a:t>Regime 1: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000" dirty="0" smtClean="0"/>
              <a:t>Prednisolone  0.5 mg/kg/day for 1-2 weeks , then on alternate days for 6-8 weeks.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30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000" dirty="0" smtClean="0"/>
              <a:t>Then taper  by 5-10 mg every 2 week and discontinue.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30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000" dirty="0" smtClean="0"/>
              <a:t>Repeat the total serum </a:t>
            </a:r>
            <a:r>
              <a:rPr lang="en-US" sz="3000" dirty="0" err="1" smtClean="0"/>
              <a:t>IgE</a:t>
            </a:r>
            <a:r>
              <a:rPr lang="en-US" sz="3000" dirty="0" smtClean="0"/>
              <a:t> concentration and CXR in 6 to 8 weeks.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3667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00" b="1" dirty="0">
                <a:solidFill>
                  <a:prstClr val="black"/>
                </a:solidFill>
              </a:rPr>
              <a:t/>
            </a:r>
            <a:br>
              <a:rPr lang="en-US" sz="2600" b="1" dirty="0">
                <a:solidFill>
                  <a:prstClr val="black"/>
                </a:solidFill>
              </a:rPr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bg1"/>
          </a:solidFill>
          <a:ln>
            <a:solidFill>
              <a:srgbClr val="0000CC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600" b="1" dirty="0">
                <a:solidFill>
                  <a:srgbClr val="0000CC"/>
                </a:solidFill>
              </a:rPr>
              <a:t>Oral </a:t>
            </a:r>
            <a:r>
              <a:rPr lang="en-US" sz="4600" b="1" dirty="0" smtClean="0">
                <a:solidFill>
                  <a:srgbClr val="0000CC"/>
                </a:solidFill>
              </a:rPr>
              <a:t>glucocorticoids</a:t>
            </a:r>
            <a:r>
              <a:rPr lang="en-US" sz="4600" dirty="0" smtClean="0">
                <a:solidFill>
                  <a:srgbClr val="0000CC"/>
                </a:solidFill>
              </a:rPr>
              <a:t>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6600"/>
                </a:solidFill>
              </a:rPr>
              <a:t>Regime 2: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400" dirty="0" smtClean="0"/>
              <a:t>Prednisolone 0.75 mg/kg/day for 6 weeks , 0.5 mg/kg/day for 6 weeks, then tapered by 5 mg every 6 weeks to continue for a total of at least 6 to 12 months.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34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400" dirty="0" smtClean="0"/>
              <a:t>The total </a:t>
            </a:r>
            <a:r>
              <a:rPr lang="en-US" sz="3400" dirty="0" err="1" smtClean="0"/>
              <a:t>IgE</a:t>
            </a:r>
            <a:r>
              <a:rPr lang="en-US" sz="3400" dirty="0" smtClean="0"/>
              <a:t> levels are repeated every 6 to 8 weeks for        1 year to determine the baseline </a:t>
            </a:r>
            <a:r>
              <a:rPr lang="en-US" sz="3400" dirty="0" err="1" smtClean="0"/>
              <a:t>IgE</a:t>
            </a:r>
            <a:r>
              <a:rPr lang="en-US" sz="3400" dirty="0" smtClean="0"/>
              <a:t> concentration.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34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400" dirty="0" smtClean="0"/>
              <a:t>The patients are followed up with a medical history and physical examination, CXR , and measurement of total </a:t>
            </a:r>
            <a:r>
              <a:rPr lang="en-US" sz="3400" dirty="0" err="1" smtClean="0"/>
              <a:t>IgE</a:t>
            </a:r>
            <a:r>
              <a:rPr lang="en-US" sz="3400" dirty="0" smtClean="0"/>
              <a:t> levels every 6 weeks to demonstrate decline in </a:t>
            </a:r>
            <a:r>
              <a:rPr lang="en-US" sz="3400" dirty="0" err="1" smtClean="0"/>
              <a:t>IgE</a:t>
            </a:r>
            <a:r>
              <a:rPr lang="en-US" sz="3400" dirty="0" smtClean="0"/>
              <a:t> levels and clearing of the chest radiograph.  </a:t>
            </a:r>
            <a:endParaRPr lang="en-US" sz="3400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57200" y="285728"/>
            <a:ext cx="5186370" cy="1071570"/>
          </a:xfrm>
          <a:prstGeom prst="rect">
            <a:avLst/>
          </a:prstGeom>
          <a:solidFill>
            <a:srgbClr val="000099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Systemic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glucocorticoid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therapy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18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  <a:solidFill>
            <a:schemeClr val="bg1"/>
          </a:solidFill>
          <a:ln>
            <a:solidFill>
              <a:srgbClr val="0000CC"/>
            </a:solidFill>
          </a:ln>
        </p:spPr>
        <p:txBody>
          <a:bodyPr>
            <a:normAutofit fontScale="700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A 35% decline in </a:t>
            </a:r>
            <a:r>
              <a:rPr lang="en-US" dirty="0" err="1" smtClean="0"/>
              <a:t>IgE</a:t>
            </a:r>
            <a:r>
              <a:rPr lang="en-US" dirty="0" smtClean="0"/>
              <a:t> level signifies satisfactory response to therapy.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Doubling of the baseline </a:t>
            </a:r>
            <a:r>
              <a:rPr lang="en-US" dirty="0" err="1" smtClean="0"/>
              <a:t>IgE</a:t>
            </a:r>
            <a:r>
              <a:rPr lang="en-US" dirty="0" smtClean="0"/>
              <a:t> value can signify a silent ABPA exacerbation.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If the patient can not be tapered off prednisolone, the disease has evolved into stage IV.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Management should be attempted with alternate-day prednisolone with the least possible dose.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Monitor for adverse effects (e.g. hypertension , secondary DM)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Prophylaxis for </a:t>
            </a:r>
            <a:r>
              <a:rPr lang="en-US" dirty="0" err="1" smtClean="0"/>
              <a:t>osteporosis</a:t>
            </a:r>
            <a:r>
              <a:rPr lang="en-US" dirty="0" smtClean="0"/>
              <a:t>: oral calcium and </a:t>
            </a:r>
            <a:r>
              <a:rPr lang="en-US" dirty="0" err="1" smtClean="0"/>
              <a:t>bisphosponates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عنوان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4686304" cy="868346"/>
          </a:xfrm>
          <a:prstGeom prst="rect">
            <a:avLst/>
          </a:prstGeom>
          <a:solidFill>
            <a:srgbClr val="000099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Systemic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glucocorticoid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therapy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87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22" cy="939784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Inhaled corticosteroids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4" cy="4525963"/>
          </a:xfrm>
          <a:solidFill>
            <a:schemeClr val="bg1"/>
          </a:solidFill>
          <a:ln>
            <a:solidFill>
              <a:srgbClr val="0000CC"/>
            </a:solidFill>
          </a:ln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Inhaled corticosteroid only for the control of asthma once the oral prednisolone doses= is reduced to 10 mg/day.</a:t>
            </a:r>
          </a:p>
          <a:p>
            <a:pPr marL="0" indent="0">
              <a:buClr>
                <a:srgbClr val="C00000"/>
              </a:buClr>
              <a:buFont typeface="Wingdings" pitchFamily="2" charset="2"/>
              <a:buChar char="§"/>
            </a:pPr>
            <a:endParaRPr lang="en-US" sz="2800" dirty="0"/>
          </a:p>
        </p:txBody>
      </p:sp>
      <p:pic>
        <p:nvPicPr>
          <p:cNvPr id="5122" name="Picture 2" descr="C:\Users\ser\Desktop\Fungal infections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285992"/>
            <a:ext cx="2928958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09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6" cy="72547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Antifungal Therapy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4357718" cy="4572032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Reserve it for-: who are unable to taper oral </a:t>
            </a:r>
            <a:r>
              <a:rPr lang="en-US" sz="2800" dirty="0" err="1" smtClean="0"/>
              <a:t>glucocorticoids</a:t>
            </a:r>
            <a:r>
              <a:rPr lang="en-US" sz="2800" dirty="0" smtClean="0"/>
              <a:t> or have an exacerbation of ABPA </a:t>
            </a:r>
            <a:r>
              <a:rPr lang="en-US" sz="2800" i="1" dirty="0" smtClean="0">
                <a:solidFill>
                  <a:srgbClr val="0000CC"/>
                </a:solidFill>
              </a:rPr>
              <a:t>(</a:t>
            </a:r>
            <a:r>
              <a:rPr lang="en-US" sz="2800" i="1" dirty="0" err="1" smtClean="0">
                <a:solidFill>
                  <a:srgbClr val="0000CC"/>
                </a:solidFill>
              </a:rPr>
              <a:t>Uptodate</a:t>
            </a:r>
            <a:r>
              <a:rPr lang="en-US" sz="2800" i="1" dirty="0" smtClean="0">
                <a:solidFill>
                  <a:srgbClr val="0000CC"/>
                </a:solidFill>
              </a:rPr>
              <a:t> 2016).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Initial therapy for acute ABPA </a:t>
            </a:r>
            <a:r>
              <a:rPr lang="en-US" sz="2800" i="1" dirty="0" smtClean="0">
                <a:solidFill>
                  <a:srgbClr val="0000CC"/>
                </a:solidFill>
              </a:rPr>
              <a:t>(IDSA).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Common agents-: </a:t>
            </a:r>
            <a:r>
              <a:rPr lang="en-US" sz="2800" dirty="0" err="1" smtClean="0"/>
              <a:t>Itraconazole</a:t>
            </a:r>
            <a:r>
              <a:rPr lang="en-US" sz="2800" dirty="0" smtClean="0"/>
              <a:t>, </a:t>
            </a:r>
            <a:r>
              <a:rPr lang="en-US" sz="2800" dirty="0" err="1" smtClean="0"/>
              <a:t>Voriconazole</a:t>
            </a:r>
            <a:r>
              <a:rPr lang="en-US" sz="2800" dirty="0" smtClean="0"/>
              <a:t>, </a:t>
            </a:r>
            <a:r>
              <a:rPr lang="en-US" sz="2800" dirty="0" err="1" smtClean="0"/>
              <a:t>Posaconazole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6146" name="Picture 2" descr="C:\Users\ser\Desktop\Fungal infections\biotrFeb1512_b413913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00174"/>
            <a:ext cx="428624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796908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Itraconazole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Dose:</a:t>
            </a:r>
            <a:r>
              <a:rPr lang="en-US" sz="2800" dirty="0" smtClean="0"/>
              <a:t> 200 mg three times a day for three days, then</a:t>
            </a:r>
          </a:p>
          <a:p>
            <a:r>
              <a:rPr lang="en-US" sz="2800" dirty="0" smtClean="0"/>
              <a:t>200 mg twice a day for 16 weeks then once a day for 16 weeks.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Indications:                                                                    </a:t>
            </a:r>
            <a:r>
              <a:rPr lang="en-US" sz="2800" dirty="0" smtClean="0"/>
              <a:t>-First relapse of ABPA or                                                 -</a:t>
            </a:r>
            <a:r>
              <a:rPr lang="en-US" sz="2800" dirty="0" err="1" smtClean="0"/>
              <a:t>Glucocorticoid</a:t>
            </a:r>
            <a:r>
              <a:rPr lang="en-US" sz="2800" dirty="0" smtClean="0"/>
              <a:t>-dependent ABPA.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Follow-up and monitoring</a:t>
            </a:r>
          </a:p>
          <a:p>
            <a:r>
              <a:rPr lang="en-US" sz="2800" dirty="0" smtClean="0"/>
              <a:t>Monitor for adverse effects (e.g. </a:t>
            </a:r>
            <a:r>
              <a:rPr lang="en-US" sz="2800" dirty="0" err="1" smtClean="0"/>
              <a:t>nusea</a:t>
            </a:r>
            <a:r>
              <a:rPr lang="en-US" sz="2800" dirty="0" smtClean="0"/>
              <a:t>, vomiting ,diarrhea, and elevated liver enzymes).</a:t>
            </a:r>
          </a:p>
          <a:p>
            <a:r>
              <a:rPr lang="en-US" sz="2800" dirty="0" smtClean="0"/>
              <a:t>Monitor clinical response based on clinical course , radiography and total </a:t>
            </a:r>
            <a:r>
              <a:rPr lang="en-US" sz="2800" dirty="0" err="1" smtClean="0"/>
              <a:t>IgE</a:t>
            </a:r>
            <a:r>
              <a:rPr lang="en-US" sz="2800" dirty="0" smtClean="0"/>
              <a:t> levels.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2140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868346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Itraconazole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Reduces antigenic stimulus for bronchial inflammation.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Inhibits the metabolism of </a:t>
            </a:r>
            <a:r>
              <a:rPr lang="en-US" sz="2800" dirty="0" err="1" smtClean="0"/>
              <a:t>methylprednisolone</a:t>
            </a:r>
            <a:r>
              <a:rPr lang="en-US" sz="2800" dirty="0" smtClean="0"/>
              <a:t> (but not </a:t>
            </a:r>
            <a:r>
              <a:rPr lang="en-US" sz="2800" dirty="0" err="1" smtClean="0"/>
              <a:t>prednisolone</a:t>
            </a:r>
            <a:r>
              <a:rPr lang="en-US" sz="2800" dirty="0" smtClean="0"/>
              <a:t>) with resultant increased frequency of steroid side effects including adrenal insufficiency.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err="1" smtClean="0"/>
              <a:t>Itraconazole</a:t>
            </a:r>
            <a:r>
              <a:rPr lang="en-US" sz="2800" dirty="0" smtClean="0"/>
              <a:t> could significantly decrease the total </a:t>
            </a:r>
            <a:r>
              <a:rPr lang="en-US" sz="2800" dirty="0" err="1" smtClean="0"/>
              <a:t>IgE</a:t>
            </a:r>
            <a:r>
              <a:rPr lang="en-US" sz="2800" dirty="0" smtClean="0"/>
              <a:t> levels by 25%.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1707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72547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Voriconazole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5643602" cy="2357454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Loading doses of 400 mg orally every 12 hours for two doses.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Maintenance dose of 200 mg twice daily.</a:t>
            </a:r>
            <a:endParaRPr lang="en-US" sz="2800" dirty="0"/>
          </a:p>
        </p:txBody>
      </p:sp>
      <p:pic>
        <p:nvPicPr>
          <p:cNvPr id="7170" name="Picture 2" descr="C:\Users\ser\Desktop\Fungal infections\Voriconazole Table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143380"/>
            <a:ext cx="4684713" cy="229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72547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Other therapies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There are three case reports of ABPA treated with </a:t>
            </a:r>
            <a:r>
              <a:rPr lang="en-US" sz="2800" dirty="0" smtClean="0">
                <a:solidFill>
                  <a:srgbClr val="0000CC"/>
                </a:solidFill>
              </a:rPr>
              <a:t>inhaled </a:t>
            </a:r>
            <a:r>
              <a:rPr lang="en-US" sz="2800" dirty="0" err="1" smtClean="0">
                <a:solidFill>
                  <a:srgbClr val="0000CC"/>
                </a:solidFill>
              </a:rPr>
              <a:t>amphotericin</a:t>
            </a:r>
            <a:r>
              <a:rPr lang="en-US" sz="2800" dirty="0" smtClean="0">
                <a:solidFill>
                  <a:srgbClr val="0000CC"/>
                </a:solidFill>
              </a:rPr>
              <a:t> B </a:t>
            </a:r>
            <a:r>
              <a:rPr lang="en-US" sz="2800" dirty="0" smtClean="0"/>
              <a:t>and </a:t>
            </a:r>
            <a:r>
              <a:rPr lang="en-US" sz="2800" dirty="0" err="1" smtClean="0"/>
              <a:t>budesonide</a:t>
            </a:r>
            <a:r>
              <a:rPr lang="en-US" sz="2800" dirty="0" smtClean="0"/>
              <a:t>. (CF-ABPA)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CC"/>
                </a:solidFill>
              </a:rPr>
              <a:t>Pulse doses of iv </a:t>
            </a:r>
            <a:r>
              <a:rPr lang="en-US" sz="2800" dirty="0" err="1" smtClean="0">
                <a:solidFill>
                  <a:srgbClr val="0000CC"/>
                </a:solidFill>
              </a:rPr>
              <a:t>methylprednisolone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smtClean="0"/>
              <a:t>for the treatment of severe ABPA.</a:t>
            </a:r>
            <a:endParaRPr lang="en-US" sz="2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use of </a:t>
            </a:r>
            <a:r>
              <a:rPr lang="en-US" sz="2800" dirty="0" err="1" smtClean="0">
                <a:solidFill>
                  <a:srgbClr val="0000CC"/>
                </a:solidFill>
              </a:rPr>
              <a:t>Omalizumab</a:t>
            </a:r>
            <a:r>
              <a:rPr lang="en-US" sz="2800" dirty="0" smtClean="0"/>
              <a:t> for the management of ABPA. (Excellent results)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CC"/>
                </a:solidFill>
              </a:rPr>
              <a:t>Immunotherapy</a:t>
            </a:r>
            <a:r>
              <a:rPr lang="en-US" sz="2800" dirty="0" smtClean="0"/>
              <a:t> with fungal allergens.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CC"/>
                </a:solidFill>
              </a:rPr>
              <a:t>Reducing exposure </a:t>
            </a:r>
            <a:r>
              <a:rPr lang="en-US" sz="2800" dirty="0" smtClean="0"/>
              <a:t>to environmental sources of </a:t>
            </a:r>
            <a:r>
              <a:rPr lang="en-US" sz="2800" i="1" dirty="0" err="1" smtClean="0"/>
              <a:t>Aspergillus</a:t>
            </a:r>
            <a:r>
              <a:rPr lang="en-US" sz="2800" i="1" dirty="0" smtClean="0"/>
              <a:t>.</a:t>
            </a: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05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5114932" cy="642942"/>
          </a:xfrm>
          <a:solidFill>
            <a:srgbClr val="0000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 Historical perspective 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00108"/>
            <a:ext cx="7786742" cy="2786083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 fontScale="70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000" dirty="0" smtClean="0"/>
              <a:t>Asthma and “</a:t>
            </a:r>
            <a:r>
              <a:rPr lang="en-US" sz="3000" dirty="0" err="1" smtClean="0"/>
              <a:t>aspergillosis</a:t>
            </a:r>
            <a:r>
              <a:rPr lang="en-US" sz="3000" dirty="0" smtClean="0"/>
              <a:t>” were first associated by </a:t>
            </a:r>
            <a:r>
              <a:rPr lang="en-US" sz="3000" dirty="0" err="1" smtClean="0"/>
              <a:t>Renon</a:t>
            </a:r>
            <a:r>
              <a:rPr lang="en-US" sz="3000" dirty="0" smtClean="0"/>
              <a:t> in 1897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000" dirty="0" smtClean="0"/>
              <a:t>1st report of ABPA was published in 1952 by Hinson and colleagues described 3 pts with    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</a:t>
            </a:r>
          </a:p>
          <a:p>
            <a:pPr>
              <a:buNone/>
            </a:pPr>
            <a:r>
              <a:rPr lang="en-US" dirty="0" smtClean="0">
                <a:solidFill>
                  <a:srgbClr val="0000CC"/>
                </a:solidFill>
              </a:rPr>
              <a:t>       </a:t>
            </a:r>
            <a:r>
              <a:rPr lang="en-US" sz="2600" dirty="0" smtClean="0">
                <a:solidFill>
                  <a:srgbClr val="0000CC"/>
                </a:solidFill>
              </a:rPr>
              <a:t>-</a:t>
            </a:r>
            <a:r>
              <a:rPr lang="en-US" sz="2600" b="1" dirty="0" smtClean="0">
                <a:solidFill>
                  <a:srgbClr val="0000CC"/>
                </a:solidFill>
              </a:rPr>
              <a:t>Recurrent episodes of “wheezy bronchitis”                 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0000CC"/>
                </a:solidFill>
              </a:rPr>
              <a:t>        -Serum </a:t>
            </a:r>
            <a:r>
              <a:rPr lang="en-US" sz="2600" b="1" dirty="0" err="1" smtClean="0">
                <a:solidFill>
                  <a:srgbClr val="0000CC"/>
                </a:solidFill>
              </a:rPr>
              <a:t>eosinophilia</a:t>
            </a:r>
            <a:endParaRPr lang="en-US" sz="2600" b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0000CC"/>
                </a:solidFill>
              </a:rPr>
              <a:t>        -Sputum production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0000CC"/>
                </a:solidFill>
              </a:rPr>
              <a:t>        -Fever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0000CC"/>
                </a:solidFill>
              </a:rPr>
              <a:t>        -Infiltrates on chest x-ray films.</a:t>
            </a:r>
          </a:p>
          <a:p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6357958"/>
            <a:ext cx="628651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FF00"/>
                </a:solidFill>
              </a:rPr>
              <a:t>JO A. DOUGLASS et al .Middleton’s allergy ; 8th edition 2013:1000-13</a:t>
            </a:r>
            <a:endParaRPr lang="th-TH" sz="1600" b="1" dirty="0">
              <a:solidFill>
                <a:srgbClr val="00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929066"/>
            <a:ext cx="6000792" cy="2357454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242" name="Picture 2" descr="C:\Users\ser\Desktop\Fungal infections\tnpsc-history-of-india.png"/>
          <p:cNvPicPr>
            <a:picLocks noChangeAspect="1" noChangeArrowheads="1"/>
          </p:cNvPicPr>
          <p:nvPr/>
        </p:nvPicPr>
        <p:blipFill>
          <a:blip r:embed="rId3"/>
          <a:srcRect r="85" b="35050"/>
          <a:stretch>
            <a:fillRect/>
          </a:stretch>
        </p:blipFill>
        <p:spPr bwMode="auto">
          <a:xfrm>
            <a:off x="5786446" y="0"/>
            <a:ext cx="3357554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796908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Differential Diagnosis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5686436" cy="4525963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err="1" smtClean="0"/>
              <a:t>Aspergillus</a:t>
            </a:r>
            <a:r>
              <a:rPr lang="en-US" sz="2800" dirty="0" smtClean="0"/>
              <a:t> hypersensitivity bronchial asthma.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Infections-: TB, CAP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Pulmonary </a:t>
            </a:r>
            <a:r>
              <a:rPr lang="en-US" sz="2800" dirty="0" err="1" smtClean="0"/>
              <a:t>Eosinophilia</a:t>
            </a:r>
            <a:r>
              <a:rPr lang="en-US" sz="2800" dirty="0" smtClean="0"/>
              <a:t> and raised </a:t>
            </a:r>
            <a:r>
              <a:rPr lang="en-US" sz="2800" dirty="0" err="1" smtClean="0"/>
              <a:t>IgE</a:t>
            </a:r>
            <a:r>
              <a:rPr lang="en-US" sz="2800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Chronic Pulmonary </a:t>
            </a:r>
            <a:r>
              <a:rPr lang="en-US" sz="2800" dirty="0" err="1" smtClean="0"/>
              <a:t>Aspergillosis</a:t>
            </a: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err="1" smtClean="0"/>
              <a:t>Mucoid</a:t>
            </a:r>
            <a:r>
              <a:rPr lang="en-US" sz="2800" dirty="0" smtClean="0"/>
              <a:t> Impaction and </a:t>
            </a:r>
            <a:r>
              <a:rPr lang="en-US" sz="2800" dirty="0" err="1" smtClean="0"/>
              <a:t>Bronchocentric</a:t>
            </a:r>
            <a:r>
              <a:rPr lang="en-US" sz="2800" dirty="0" smtClean="0"/>
              <a:t> </a:t>
            </a:r>
            <a:r>
              <a:rPr lang="en-US" sz="2800" dirty="0" err="1" smtClean="0"/>
              <a:t>granulomatosis</a:t>
            </a:r>
            <a:r>
              <a:rPr lang="en-US" sz="2800" dirty="0" smtClean="0"/>
              <a:t>.</a:t>
            </a:r>
          </a:p>
        </p:txBody>
      </p:sp>
      <p:pic>
        <p:nvPicPr>
          <p:cNvPr id="8194" name="Picture 2" descr="C:\Users\ser\Desktop\Fungal infections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428868"/>
            <a:ext cx="2428877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48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57620" cy="642918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Differentials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r="-3722" b="36178"/>
          <a:stretch>
            <a:fillRect/>
          </a:stretch>
        </p:blipFill>
        <p:spPr bwMode="auto">
          <a:xfrm>
            <a:off x="0" y="714356"/>
            <a:ext cx="7572396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758" t="63822" r="1999" b="8477"/>
          <a:stretch>
            <a:fillRect/>
          </a:stretch>
        </p:blipFill>
        <p:spPr bwMode="auto">
          <a:xfrm>
            <a:off x="0" y="1571588"/>
            <a:ext cx="7286676" cy="5286412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00354" cy="72547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Differentials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r="-843" b="12368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868346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Complications of ABPA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6115064" cy="4829196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Recurrent asthma exacerbations.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u="sng" dirty="0" smtClean="0"/>
              <a:t>If ABPA untreated the development of: </a:t>
            </a:r>
          </a:p>
          <a:p>
            <a:pPr>
              <a:buNone/>
            </a:pPr>
            <a:r>
              <a:rPr lang="en-US" sz="2800" dirty="0" smtClean="0"/>
              <a:t>    Bronchiectasis, </a:t>
            </a:r>
          </a:p>
          <a:p>
            <a:pPr>
              <a:buNone/>
            </a:pPr>
            <a:r>
              <a:rPr lang="en-US" sz="2800" dirty="0" smtClean="0"/>
              <a:t>    Pulmonary fibrosis (stage 5) -: PAH and Respiratory failure.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Acute invasive pulmonary </a:t>
            </a:r>
            <a:r>
              <a:rPr lang="en-US" sz="2800" dirty="0" err="1" smtClean="0"/>
              <a:t>aspergillosis</a:t>
            </a:r>
            <a:r>
              <a:rPr lang="en-US" sz="2800" dirty="0" smtClean="0"/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err="1" smtClean="0"/>
              <a:t>Aspergilloma</a:t>
            </a:r>
            <a:endParaRPr lang="en-US" sz="2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Chronic pulmonary </a:t>
            </a:r>
            <a:r>
              <a:rPr lang="en-US" sz="2800" dirty="0" err="1" smtClean="0"/>
              <a:t>aspergillosis</a:t>
            </a:r>
            <a:endParaRPr lang="en-US" sz="2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Problems related to bronchiectasis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C:\Users\ser\Desktop\Fungal infections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3225" y="2786058"/>
            <a:ext cx="2390775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7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Consensus Conference Proposed Diagnostic Criteria for ABPA in CF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7158" y="1285860"/>
            <a:ext cx="4429156" cy="4901580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00CC"/>
                </a:solidFill>
              </a:rPr>
              <a:t>Classic diagnostic criteria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Acute or </a:t>
            </a:r>
            <a:r>
              <a:rPr lang="en-US" sz="2000" dirty="0" err="1" smtClean="0"/>
              <a:t>subacute</a:t>
            </a:r>
            <a:r>
              <a:rPr lang="en-US" sz="2000" dirty="0" smtClean="0"/>
              <a:t> clinical deterioration  not explained by another etiology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000" dirty="0" smtClean="0"/>
              <a:t>Total IgE </a:t>
            </a:r>
            <a:r>
              <a:rPr lang="da-DK" sz="2000" dirty="0" smtClean="0">
                <a:solidFill>
                  <a:srgbClr val="FF0000"/>
                </a:solidFill>
              </a:rPr>
              <a:t>&gt; 1,000 </a:t>
            </a:r>
            <a:r>
              <a:rPr lang="da-DK" sz="2000" dirty="0" smtClean="0"/>
              <a:t>IU/mL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Immediate </a:t>
            </a:r>
            <a:r>
              <a:rPr lang="en-US" sz="2000" dirty="0" err="1" smtClean="0"/>
              <a:t>cutaneous</a:t>
            </a:r>
            <a:r>
              <a:rPr lang="en-US" sz="2000" dirty="0" smtClean="0"/>
              <a:t> reactivity to </a:t>
            </a:r>
            <a:r>
              <a:rPr lang="en-US" sz="2000" dirty="0" err="1" smtClean="0"/>
              <a:t>Aspergillus</a:t>
            </a:r>
            <a:r>
              <a:rPr lang="en-US" sz="2000" dirty="0" smtClean="0"/>
              <a:t> or presence of serum </a:t>
            </a:r>
            <a:r>
              <a:rPr lang="en-US" sz="2000" dirty="0" err="1" smtClean="0"/>
              <a:t>IgE</a:t>
            </a:r>
            <a:r>
              <a:rPr lang="en-US" sz="2000" dirty="0" smtClean="0"/>
              <a:t>  to </a:t>
            </a:r>
            <a:r>
              <a:rPr lang="en-US" sz="2000" i="1" dirty="0" smtClean="0"/>
              <a:t>A </a:t>
            </a:r>
            <a:r>
              <a:rPr lang="en-US" sz="2000" i="1" dirty="0" err="1" smtClean="0"/>
              <a:t>fumigatus</a:t>
            </a:r>
            <a:endParaRPr lang="en-US" sz="2000" i="1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Precipitating </a:t>
            </a:r>
            <a:r>
              <a:rPr lang="en-US" sz="2000" dirty="0" err="1" smtClean="0"/>
              <a:t>Ab</a:t>
            </a:r>
            <a:r>
              <a:rPr lang="en-US" sz="2000" dirty="0" smtClean="0"/>
              <a:t> to </a:t>
            </a:r>
            <a:r>
              <a:rPr lang="en-US" sz="2000" i="1" dirty="0" smtClean="0"/>
              <a:t>A </a:t>
            </a:r>
            <a:r>
              <a:rPr lang="en-US" sz="2000" i="1" dirty="0" err="1" smtClean="0"/>
              <a:t>fumigatus</a:t>
            </a:r>
            <a:r>
              <a:rPr lang="en-US" sz="2000" i="1" dirty="0" smtClean="0"/>
              <a:t> or serum </a:t>
            </a:r>
            <a:r>
              <a:rPr lang="en-US" sz="2000" i="1" dirty="0" err="1" smtClean="0"/>
              <a:t>IgG</a:t>
            </a:r>
            <a:r>
              <a:rPr lang="en-US" sz="2000" i="1" dirty="0" smtClean="0"/>
              <a:t>  </a:t>
            </a:r>
            <a:r>
              <a:rPr lang="en-US" sz="2000" dirty="0" smtClean="0"/>
              <a:t>to </a:t>
            </a:r>
            <a:r>
              <a:rPr lang="en-US" sz="2000" i="1" dirty="0" smtClean="0"/>
              <a:t>A </a:t>
            </a:r>
            <a:r>
              <a:rPr lang="en-US" sz="2000" i="1" dirty="0" err="1" smtClean="0"/>
              <a:t>fumigatus</a:t>
            </a:r>
            <a:endParaRPr lang="en-US" sz="2000" i="1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New or recent abnormalities on chest radiograph or chest CT scan that not cleared with ATB and standard physiotherapy</a:t>
            </a:r>
            <a:endParaRPr lang="th-TH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00628" y="1285860"/>
            <a:ext cx="3686172" cy="4840303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800" b="1" dirty="0" smtClean="0">
                <a:solidFill>
                  <a:srgbClr val="0000CC"/>
                </a:solidFill>
              </a:rPr>
              <a:t>Minimal diagnostic criteria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900" dirty="0" smtClean="0"/>
              <a:t>Acute or </a:t>
            </a:r>
            <a:r>
              <a:rPr lang="en-US" sz="2900" dirty="0" err="1" smtClean="0"/>
              <a:t>subacute</a:t>
            </a:r>
            <a:r>
              <a:rPr lang="en-US" sz="2900" dirty="0" smtClean="0"/>
              <a:t> clinical deterioration not explained by another etiology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900" dirty="0" smtClean="0"/>
              <a:t>Total </a:t>
            </a:r>
            <a:r>
              <a:rPr lang="en-US" sz="2900" dirty="0" err="1" smtClean="0"/>
              <a:t>IgE</a:t>
            </a:r>
            <a:r>
              <a:rPr lang="en-US" sz="2900" dirty="0" smtClean="0"/>
              <a:t>  </a:t>
            </a:r>
            <a:r>
              <a:rPr lang="en-US" sz="2900" dirty="0" smtClean="0">
                <a:solidFill>
                  <a:srgbClr val="FF0000"/>
                </a:solidFill>
              </a:rPr>
              <a:t>&gt; 500 </a:t>
            </a:r>
            <a:r>
              <a:rPr lang="en-US" sz="2900" dirty="0" smtClean="0"/>
              <a:t>IU/</a:t>
            </a:r>
            <a:r>
              <a:rPr lang="en-US" sz="2900" dirty="0" err="1" smtClean="0"/>
              <a:t>mL.</a:t>
            </a:r>
            <a:r>
              <a:rPr lang="en-US" sz="2900" dirty="0" smtClean="0"/>
              <a:t> If total </a:t>
            </a:r>
            <a:r>
              <a:rPr lang="en-US" sz="2900" dirty="0" err="1" smtClean="0"/>
              <a:t>IgE</a:t>
            </a:r>
            <a:r>
              <a:rPr lang="en-US" sz="2900" dirty="0" smtClean="0"/>
              <a:t> 200–500 IU/</a:t>
            </a:r>
            <a:r>
              <a:rPr lang="en-US" sz="2900" dirty="0" err="1" smtClean="0"/>
              <a:t>mL</a:t>
            </a:r>
            <a:r>
              <a:rPr lang="en-US" sz="2900" dirty="0" smtClean="0"/>
              <a:t>, repeat testing in 1–3 mo is recommended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900" dirty="0" smtClean="0"/>
              <a:t>Immediate </a:t>
            </a:r>
            <a:r>
              <a:rPr lang="en-US" sz="2900" dirty="0" err="1" smtClean="0"/>
              <a:t>cutaneous</a:t>
            </a:r>
            <a:r>
              <a:rPr lang="en-US" sz="2900" dirty="0" smtClean="0"/>
              <a:t> reactivity to </a:t>
            </a:r>
            <a:r>
              <a:rPr lang="en-US" sz="2900" dirty="0" err="1" smtClean="0"/>
              <a:t>Aspergillus</a:t>
            </a:r>
            <a:r>
              <a:rPr lang="en-US" sz="2900" dirty="0" smtClean="0"/>
              <a:t> or presence of serum </a:t>
            </a:r>
            <a:r>
              <a:rPr lang="en-US" sz="2900" dirty="0" err="1" smtClean="0"/>
              <a:t>IgE</a:t>
            </a:r>
            <a:r>
              <a:rPr lang="en-US" sz="2900" dirty="0" smtClean="0"/>
              <a:t> to </a:t>
            </a:r>
            <a:r>
              <a:rPr lang="en-US" sz="2900" i="1" dirty="0" smtClean="0"/>
              <a:t>A </a:t>
            </a:r>
            <a:r>
              <a:rPr lang="en-US" sz="2900" i="1" dirty="0" err="1" smtClean="0"/>
              <a:t>fumigatus</a:t>
            </a:r>
            <a:endParaRPr lang="en-US" sz="2900" i="1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900" dirty="0" smtClean="0"/>
              <a:t>One of  following: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900" dirty="0" smtClean="0"/>
              <a:t>(1) precipitins to </a:t>
            </a:r>
            <a:r>
              <a:rPr lang="en-US" sz="2900" i="1" dirty="0" smtClean="0"/>
              <a:t>A </a:t>
            </a:r>
            <a:r>
              <a:rPr lang="en-US" sz="2900" i="1" dirty="0" err="1" smtClean="0"/>
              <a:t>fumigatus</a:t>
            </a:r>
            <a:r>
              <a:rPr lang="en-US" sz="2900" i="1" dirty="0" smtClean="0"/>
              <a:t> or </a:t>
            </a:r>
            <a:r>
              <a:rPr lang="en-US" sz="2900" dirty="0" smtClean="0"/>
              <a:t>demonstration of </a:t>
            </a:r>
            <a:r>
              <a:rPr lang="en-US" sz="2900" dirty="0" err="1" smtClean="0"/>
              <a:t>IgG</a:t>
            </a:r>
            <a:r>
              <a:rPr lang="en-US" sz="2900" dirty="0" smtClean="0"/>
              <a:t>  to </a:t>
            </a:r>
            <a:r>
              <a:rPr lang="en-US" sz="2900" i="1" dirty="0" smtClean="0"/>
              <a:t>A </a:t>
            </a:r>
            <a:r>
              <a:rPr lang="en-US" sz="2900" i="1" dirty="0" err="1" smtClean="0"/>
              <a:t>fumigatus</a:t>
            </a:r>
            <a:r>
              <a:rPr lang="en-US" sz="2900" i="1" dirty="0" smtClean="0"/>
              <a:t>; or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900" i="1" dirty="0" smtClean="0"/>
              <a:t>(2) new or </a:t>
            </a:r>
            <a:r>
              <a:rPr lang="en-US" sz="2900" dirty="0" smtClean="0"/>
              <a:t>recent abnormalities on chest radiography  or chest CT scan that  not cleared with ATB and standard physiotherapy</a:t>
            </a:r>
            <a:endParaRPr lang="th-TH" sz="2900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6215082"/>
            <a:ext cx="3500462" cy="6771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FF00"/>
                </a:solidFill>
              </a:rPr>
              <a:t>CHEST 2009; 135:805–826 </a:t>
            </a:r>
            <a:endParaRPr lang="th-TH" sz="2000" dirty="0" smtClean="0">
              <a:solidFill>
                <a:srgbClr val="00FF00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796908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ABPA without Bronchial Asthma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435280" cy="5312632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ABPA may occasionally develop in an individual without preexisting bronchial asthma.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0000CC"/>
                </a:solidFill>
              </a:rPr>
              <a:t>In total they include 36 cases reported across the globe.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Most of the cases demonstrated hypersensitivity to A </a:t>
            </a:r>
            <a:r>
              <a:rPr lang="en-US" sz="2400" dirty="0" err="1" smtClean="0"/>
              <a:t>fumigatus</a:t>
            </a:r>
            <a:r>
              <a:rPr lang="en-US" sz="2400" dirty="0" smtClean="0"/>
              <a:t> , but 3 cases showed </a:t>
            </a:r>
            <a:r>
              <a:rPr lang="en-US" sz="2400" dirty="0" err="1" smtClean="0"/>
              <a:t>hypersisitivity</a:t>
            </a:r>
            <a:r>
              <a:rPr lang="en-US" sz="2400" dirty="0" smtClean="0"/>
              <a:t> to </a:t>
            </a:r>
            <a:r>
              <a:rPr lang="en-US" sz="2400" dirty="0" err="1" smtClean="0"/>
              <a:t>Helminthosporium</a:t>
            </a:r>
            <a:r>
              <a:rPr lang="en-US" sz="2400" dirty="0" smtClean="0"/>
              <a:t> and 2 cases to </a:t>
            </a:r>
            <a:r>
              <a:rPr lang="en-US" sz="2400" dirty="0" err="1" smtClean="0"/>
              <a:t>Aspergillus</a:t>
            </a:r>
            <a:r>
              <a:rPr lang="en-US" sz="2400" dirty="0" smtClean="0"/>
              <a:t> </a:t>
            </a:r>
            <a:r>
              <a:rPr lang="en-US" sz="2400" dirty="0" err="1" smtClean="0"/>
              <a:t>niger</a:t>
            </a:r>
            <a:r>
              <a:rPr lang="en-US" sz="2400" dirty="0" smtClean="0"/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Because of the absence of bronchial asthma , these cases are often mistaken initially for other pulmonary disorders like bronchogenic carcinoma or pulmonary TB.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035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ABPA complicating other conditions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CC"/>
                </a:solidFill>
              </a:rPr>
              <a:t>Coexistence of ABPA and </a:t>
            </a:r>
            <a:r>
              <a:rPr lang="en-US" b="1" dirty="0" err="1" smtClean="0">
                <a:solidFill>
                  <a:srgbClr val="0000CC"/>
                </a:solidFill>
              </a:rPr>
              <a:t>aspergilloma</a:t>
            </a:r>
            <a:r>
              <a:rPr lang="en-US" b="1" dirty="0" smtClean="0">
                <a:solidFill>
                  <a:srgbClr val="0000CC"/>
                </a:solidFill>
              </a:rPr>
              <a:t>: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The serology findings of ABPA  have also been reported in patients with </a:t>
            </a:r>
            <a:r>
              <a:rPr lang="en-US" dirty="0" err="1" smtClean="0"/>
              <a:t>aspergilloma</a:t>
            </a:r>
            <a:r>
              <a:rPr lang="en-US" dirty="0" smtClean="0"/>
              <a:t> and chronic necrotizing pulmonary </a:t>
            </a:r>
            <a:r>
              <a:rPr lang="en-US" dirty="0" err="1" smtClean="0"/>
              <a:t>asperillosis</a:t>
            </a:r>
            <a:r>
              <a:rPr lang="en-US" dirty="0" smtClean="0"/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This ABPA-like syndrome probably represents a true hypersensitivity reaction consequent to the colonization of </a:t>
            </a:r>
            <a:r>
              <a:rPr lang="en-US" dirty="0" err="1" smtClean="0"/>
              <a:t>Aspergillus</a:t>
            </a:r>
            <a:r>
              <a:rPr lang="en-US" dirty="0" smtClean="0"/>
              <a:t> in long-standing pulmonary cavities and the continuous release of </a:t>
            </a:r>
            <a:r>
              <a:rPr lang="en-US" dirty="0" err="1" smtClean="0"/>
              <a:t>Aspergillus</a:t>
            </a:r>
            <a:r>
              <a:rPr lang="en-US" dirty="0" smtClean="0"/>
              <a:t> </a:t>
            </a:r>
            <a:r>
              <a:rPr lang="en-US" dirty="0" err="1" smtClean="0"/>
              <a:t>Ags</a:t>
            </a:r>
            <a:r>
              <a:rPr lang="en-US" dirty="0" smtClean="0"/>
              <a:t> that leads to immunologic activation.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Most patients show a brisk response to steroids.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62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ABPA and allergic </a:t>
            </a:r>
            <a:r>
              <a:rPr lang="en-US" b="1" dirty="0" err="1" smtClean="0">
                <a:solidFill>
                  <a:schemeClr val="bg1"/>
                </a:solidFill>
              </a:rPr>
              <a:t>Asperigllus</a:t>
            </a:r>
            <a:r>
              <a:rPr lang="en-US" b="1" dirty="0" smtClean="0">
                <a:solidFill>
                  <a:schemeClr val="bg1"/>
                </a:solidFill>
              </a:rPr>
              <a:t> sinusitis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It is a clinical entity in which mucoid impaction due ABPA occurs in the paranasal sinuses.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8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The pathogenesis is also similar to ABPA and represents an allergic hypersensitivity response to the presence of fungi within the sinus cavity.</a:t>
            </a:r>
          </a:p>
          <a:p>
            <a:pPr>
              <a:buClr>
                <a:srgbClr val="C00000"/>
              </a:buClr>
              <a:buNone/>
            </a:pPr>
            <a:endParaRPr lang="en-US" sz="28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The patient is often asymptomatic or can manifest with symptoms of nasal obstruction, rhinorrhea, headache, and epistaxis.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9885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654032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86436" cy="4972072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ABPA is common manifestation in chronic allergic asthma and cystic fibrosis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Th2 cytokine mediated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Diagnostic criteria</a:t>
            </a:r>
          </a:p>
          <a:p>
            <a:pPr lvl="1"/>
            <a:r>
              <a:rPr lang="en-US" sz="2900" dirty="0" smtClean="0"/>
              <a:t> Asthma</a:t>
            </a:r>
          </a:p>
          <a:p>
            <a:pPr lvl="1"/>
            <a:r>
              <a:rPr lang="en-US" sz="2900" dirty="0" smtClean="0"/>
              <a:t>pulmonary opacities</a:t>
            </a:r>
          </a:p>
          <a:p>
            <a:pPr lvl="1"/>
            <a:r>
              <a:rPr lang="en-US" sz="2900" dirty="0" smtClean="0"/>
              <a:t>Skin test positive for </a:t>
            </a:r>
            <a:r>
              <a:rPr lang="en-US" sz="2900" dirty="0" err="1" smtClean="0"/>
              <a:t>Aspergillus</a:t>
            </a:r>
            <a:r>
              <a:rPr lang="en-US" sz="2900" dirty="0" smtClean="0"/>
              <a:t> </a:t>
            </a:r>
          </a:p>
          <a:p>
            <a:pPr lvl="1"/>
            <a:r>
              <a:rPr lang="en-US" sz="2900" dirty="0" err="1" smtClean="0"/>
              <a:t>Eosinophilia</a:t>
            </a:r>
            <a:endParaRPr lang="en-US" sz="2900" dirty="0" smtClean="0"/>
          </a:p>
          <a:p>
            <a:pPr lvl="1"/>
            <a:r>
              <a:rPr lang="en-US" sz="2900" dirty="0" smtClean="0"/>
              <a:t>Precipitating Abs (</a:t>
            </a:r>
            <a:r>
              <a:rPr lang="en-US" sz="2900" dirty="0" err="1" smtClean="0"/>
              <a:t>IgG</a:t>
            </a:r>
            <a:r>
              <a:rPr lang="en-US" sz="2900" dirty="0" smtClean="0"/>
              <a:t>) in serum</a:t>
            </a:r>
          </a:p>
          <a:p>
            <a:pPr lvl="1"/>
            <a:r>
              <a:rPr lang="en-US" sz="2900" dirty="0" err="1" smtClean="0"/>
              <a:t>IgE</a:t>
            </a:r>
            <a:r>
              <a:rPr lang="en-US" sz="2900" dirty="0" smtClean="0"/>
              <a:t>  &gt; 1,000 IU/</a:t>
            </a:r>
            <a:r>
              <a:rPr lang="en-US" sz="2900" dirty="0" err="1" smtClean="0"/>
              <a:t>mL</a:t>
            </a:r>
            <a:endParaRPr lang="en-US" sz="2900" dirty="0" smtClean="0"/>
          </a:p>
          <a:p>
            <a:pPr lvl="1"/>
            <a:r>
              <a:rPr lang="en-US" sz="2900" dirty="0" smtClean="0"/>
              <a:t>Central </a:t>
            </a:r>
            <a:r>
              <a:rPr lang="en-US" sz="2900" dirty="0" err="1" smtClean="0"/>
              <a:t>bronchiectasis</a:t>
            </a:r>
            <a:endParaRPr lang="en-US" sz="2900" dirty="0" smtClean="0"/>
          </a:p>
          <a:p>
            <a:pPr lvl="1"/>
            <a:r>
              <a:rPr lang="en-US" sz="2900" dirty="0" smtClean="0"/>
              <a:t>Serums </a:t>
            </a:r>
            <a:r>
              <a:rPr lang="en-US" sz="2900" i="1" dirty="0" smtClean="0"/>
              <a:t>A </a:t>
            </a:r>
            <a:r>
              <a:rPr lang="en-US" sz="2900" i="1" dirty="0" err="1" smtClean="0"/>
              <a:t>fumigatus</a:t>
            </a:r>
            <a:r>
              <a:rPr lang="en-US" sz="2900" i="1" dirty="0" smtClean="0"/>
              <a:t>-specific </a:t>
            </a:r>
            <a:r>
              <a:rPr lang="en-US" sz="2900" i="1" dirty="0" err="1" smtClean="0"/>
              <a:t>IgG</a:t>
            </a:r>
            <a:r>
              <a:rPr lang="en-US" sz="2900" i="1" dirty="0" smtClean="0"/>
              <a:t> and </a:t>
            </a:r>
            <a:r>
              <a:rPr lang="en-US" sz="2900" i="1" dirty="0" err="1" smtClean="0"/>
              <a:t>IgE</a:t>
            </a:r>
            <a:r>
              <a:rPr lang="en-US" sz="2900" i="1" dirty="0" smtClean="0"/>
              <a:t> </a:t>
            </a:r>
            <a:endParaRPr lang="th-TH" sz="2900" dirty="0" smtClean="0"/>
          </a:p>
          <a:p>
            <a:endParaRPr lang="th-TH" dirty="0"/>
          </a:p>
        </p:txBody>
      </p:sp>
      <p:pic>
        <p:nvPicPr>
          <p:cNvPr id="3074" name="Picture 2" descr="C:\Users\ser\Desktop\Fungal infections\tcftc_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571744"/>
            <a:ext cx="278608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857784" cy="511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282" y="6286520"/>
            <a:ext cx="6929486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00FF00"/>
                </a:solidFill>
              </a:rPr>
              <a:t>Hinson KFW, Moon A </a:t>
            </a:r>
            <a:r>
              <a:rPr lang="en-US" sz="1600" b="1" i="1" dirty="0" err="1" smtClean="0">
                <a:solidFill>
                  <a:srgbClr val="00FF00"/>
                </a:solidFill>
              </a:rPr>
              <a:t>Broncho­pulmonary</a:t>
            </a:r>
            <a:r>
              <a:rPr lang="en-US" sz="1600" b="1" i="1" dirty="0" smtClean="0">
                <a:solidFill>
                  <a:srgbClr val="00FF00"/>
                </a:solidFill>
              </a:rPr>
              <a:t> </a:t>
            </a:r>
            <a:r>
              <a:rPr lang="en-US" sz="1600" b="1" i="1" dirty="0" err="1" smtClean="0">
                <a:solidFill>
                  <a:srgbClr val="00FF00"/>
                </a:solidFill>
              </a:rPr>
              <a:t>aspergillosis</a:t>
            </a:r>
            <a:r>
              <a:rPr lang="en-US" sz="1600" b="1" i="1" dirty="0" smtClean="0">
                <a:solidFill>
                  <a:srgbClr val="00FF00"/>
                </a:solidFill>
              </a:rPr>
              <a:t>. Thorax 1952;7:317-33</a:t>
            </a:r>
            <a:endParaRPr lang="th-TH" sz="1600" b="1" i="1" dirty="0">
              <a:solidFill>
                <a:srgbClr val="00FF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5000660" cy="725470"/>
          </a:xfrm>
          <a:solidFill>
            <a:srgbClr val="0000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 Historical perspective 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357299"/>
            <a:ext cx="378618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3257544" cy="642942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Conclusion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71990" cy="2686056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Treatment</a:t>
            </a:r>
          </a:p>
          <a:p>
            <a:pPr lvl="1"/>
            <a:r>
              <a:rPr lang="en-US" dirty="0" smtClean="0"/>
              <a:t>Corticosteroid : drug of choice </a:t>
            </a:r>
          </a:p>
          <a:p>
            <a:pPr lvl="1"/>
            <a:r>
              <a:rPr lang="en-US" dirty="0" err="1" smtClean="0"/>
              <a:t>Itraconazole</a:t>
            </a:r>
            <a:r>
              <a:rPr lang="en-US" dirty="0" smtClean="0"/>
              <a:t>/</a:t>
            </a:r>
            <a:r>
              <a:rPr lang="en-US" dirty="0" err="1" smtClean="0"/>
              <a:t>Voriconazole</a:t>
            </a:r>
            <a:r>
              <a:rPr lang="en-US" dirty="0" smtClean="0"/>
              <a:t> : adjunctive therapy</a:t>
            </a:r>
            <a:endParaRPr lang="th-TH" dirty="0"/>
          </a:p>
        </p:txBody>
      </p:sp>
      <p:pic>
        <p:nvPicPr>
          <p:cNvPr id="4098" name="Picture 2" descr="C:\Users\ser\Desktop\Fungal infections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57166"/>
            <a:ext cx="1981200" cy="2314575"/>
          </a:xfrm>
          <a:prstGeom prst="rect">
            <a:avLst/>
          </a:prstGeom>
          <a:noFill/>
        </p:spPr>
      </p:pic>
      <p:pic>
        <p:nvPicPr>
          <p:cNvPr id="4099" name="Picture 3" descr="C:\Users\ser\Desktop\Fungal infections\Oo-w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14752"/>
            <a:ext cx="4071934" cy="2857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er\Documents\Lung House\lung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5" name="Picture 5" descr="C:\Users\ser\Desktop\arterial line\New folder\thanks-clipart-thank-you-kids-SFF-thanks-Colour-t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0"/>
            <a:ext cx="5429256" cy="6858000"/>
          </a:xfrm>
          <a:prstGeom prst="rect">
            <a:avLst/>
          </a:prstGeom>
          <a:noFill/>
        </p:spPr>
      </p:pic>
      <p:pic>
        <p:nvPicPr>
          <p:cNvPr id="2052" name="Picture 4" descr="C:\Users\ser\Documents\Motivational Quotes\yuiu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576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5643602" cy="785818"/>
          </a:xfrm>
          <a:solidFill>
            <a:srgbClr val="000066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Epidemiology of ABPA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643470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First described by Hinson et al in 1952 in the UK </a:t>
            </a:r>
            <a:r>
              <a:rPr lang="en-US" sz="2800" b="1" dirty="0" smtClean="0"/>
              <a:t>(1)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Prevalence </a:t>
            </a:r>
            <a:r>
              <a:rPr lang="en-US" sz="2800" b="1" dirty="0" smtClean="0"/>
              <a:t>(2)</a:t>
            </a:r>
            <a:r>
              <a:rPr lang="en-US" sz="2800" dirty="0" smtClean="0"/>
              <a:t> :</a:t>
            </a:r>
          </a:p>
          <a:p>
            <a:pPr marL="0" indent="0">
              <a:buNone/>
            </a:pPr>
            <a:r>
              <a:rPr lang="en-US" sz="2800" dirty="0" smtClean="0"/>
              <a:t>          -1 to 2% in patients with asthma and</a:t>
            </a:r>
          </a:p>
          <a:p>
            <a:pPr marL="0" indent="0">
              <a:buNone/>
            </a:pPr>
            <a:r>
              <a:rPr lang="en-US" sz="2800" dirty="0" smtClean="0"/>
              <a:t>          -2 to 9% in patients with </a:t>
            </a:r>
            <a:r>
              <a:rPr lang="en-US" sz="2800" dirty="0"/>
              <a:t>C</a:t>
            </a:r>
            <a:r>
              <a:rPr lang="en-US" sz="2800" dirty="0" smtClean="0"/>
              <a:t>ystic Fibrosis.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Last 2 decades , increased in the number of cases of ABPA due to :</a:t>
            </a:r>
          </a:p>
          <a:p>
            <a:pPr marL="0" indent="0">
              <a:buNone/>
            </a:pPr>
            <a:r>
              <a:rPr lang="en-US" sz="2800" dirty="0" smtClean="0"/>
              <a:t>         -Heightened physician awareness and</a:t>
            </a:r>
          </a:p>
          <a:p>
            <a:pPr marL="0" indent="0">
              <a:buNone/>
            </a:pPr>
            <a:r>
              <a:rPr lang="en-US" sz="2800" dirty="0" smtClean="0"/>
              <a:t>         -widespread availability of serologic assays.</a:t>
            </a:r>
            <a:endParaRPr lang="en-US" sz="2800" dirty="0"/>
          </a:p>
        </p:txBody>
      </p:sp>
      <p:sp>
        <p:nvSpPr>
          <p:cNvPr id="4" name="مستطيل 3"/>
          <p:cNvSpPr/>
          <p:nvPr/>
        </p:nvSpPr>
        <p:spPr>
          <a:xfrm>
            <a:off x="258340" y="6119336"/>
            <a:ext cx="8885660" cy="73866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FF00"/>
                </a:solidFill>
              </a:rPr>
              <a:t>(1)-Hinson KFW, Moon AJ, Plummer NS. Broncho-pulmonary </a:t>
            </a:r>
            <a:r>
              <a:rPr lang="en-US" sz="1400" b="1" i="1" dirty="0" err="1">
                <a:solidFill>
                  <a:srgbClr val="00FF00"/>
                </a:solidFill>
              </a:rPr>
              <a:t>aspergillosis</a:t>
            </a:r>
            <a:r>
              <a:rPr lang="en-US" sz="1400" b="1" i="1" dirty="0">
                <a:solidFill>
                  <a:srgbClr val="00FF00"/>
                </a:solidFill>
              </a:rPr>
              <a:t>; a review and a report of eight new  cases.</a:t>
            </a:r>
          </a:p>
          <a:p>
            <a:r>
              <a:rPr lang="en-US" sz="1400" b="1" i="1" dirty="0">
                <a:solidFill>
                  <a:srgbClr val="00FF00"/>
                </a:solidFill>
              </a:rPr>
              <a:t>      Thorax 1952; 7:317-333</a:t>
            </a:r>
          </a:p>
          <a:p>
            <a:r>
              <a:rPr lang="en-US" sz="1400" b="1" i="1" dirty="0">
                <a:solidFill>
                  <a:srgbClr val="00FF00"/>
                </a:solidFill>
              </a:rPr>
              <a:t>(2)-Greenberger PA. Clinical aspects of allergic </a:t>
            </a:r>
            <a:r>
              <a:rPr lang="en-US" sz="1400" b="1" i="1" dirty="0" err="1">
                <a:solidFill>
                  <a:srgbClr val="00FF00"/>
                </a:solidFill>
              </a:rPr>
              <a:t>bronchopulmonary</a:t>
            </a:r>
            <a:r>
              <a:rPr lang="en-US" sz="1400" b="1" i="1" dirty="0">
                <a:solidFill>
                  <a:srgbClr val="00FF00"/>
                </a:solidFill>
              </a:rPr>
              <a:t> </a:t>
            </a:r>
            <a:r>
              <a:rPr lang="en-US" sz="1400" b="1" i="1" dirty="0" err="1">
                <a:solidFill>
                  <a:srgbClr val="00FF00"/>
                </a:solidFill>
              </a:rPr>
              <a:t>aspergillosis</a:t>
            </a:r>
            <a:r>
              <a:rPr lang="en-US" sz="1400" b="1" i="1" dirty="0">
                <a:solidFill>
                  <a:srgbClr val="00FF00"/>
                </a:solidFill>
              </a:rPr>
              <a:t>. Front </a:t>
            </a:r>
            <a:r>
              <a:rPr lang="en-US" sz="1400" b="1" i="1" dirty="0" err="1">
                <a:solidFill>
                  <a:srgbClr val="00FF00"/>
                </a:solidFill>
              </a:rPr>
              <a:t>Biosci</a:t>
            </a:r>
            <a:r>
              <a:rPr lang="en-US" sz="1400" b="1" i="1" dirty="0">
                <a:solidFill>
                  <a:srgbClr val="00FF00"/>
                </a:solidFill>
              </a:rPr>
              <a:t> 2003; 8S119-S127. </a:t>
            </a:r>
          </a:p>
        </p:txBody>
      </p:sp>
    </p:spTree>
    <p:extLst>
      <p:ext uri="{BB962C8B-B14F-4D97-AF65-F5344CB8AC3E}">
        <p14:creationId xmlns="" xmlns:p14="http://schemas.microsoft.com/office/powerpoint/2010/main" val="13681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3261</TotalTime>
  <Words>3589</Words>
  <Application>Microsoft Office PowerPoint</Application>
  <PresentationFormat>On-screen Show (4:3)</PresentationFormat>
  <Paragraphs>471</Paragraphs>
  <Slides>82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نسق Office</vt:lpstr>
      <vt:lpstr>Allergic Broncho Pulmonary Aspergillosis (ABPA)</vt:lpstr>
      <vt:lpstr>Pulmonary Aspergillosis</vt:lpstr>
      <vt:lpstr>Pulmonary Aspergillosis</vt:lpstr>
      <vt:lpstr>Allergic Broncho Pulmonary Aspergillosis                                        (ABPA)</vt:lpstr>
      <vt:lpstr>Contents </vt:lpstr>
      <vt:lpstr>What is ABPA?</vt:lpstr>
      <vt:lpstr>   Historical perspective  </vt:lpstr>
      <vt:lpstr>   Historical perspective  </vt:lpstr>
      <vt:lpstr>Epidemiology of ABPA</vt:lpstr>
      <vt:lpstr>Epidemiology of ABPA</vt:lpstr>
      <vt:lpstr>Epidemiology of ABPA</vt:lpstr>
      <vt:lpstr> Pathogenesis of ABPA </vt:lpstr>
      <vt:lpstr>Slide 13</vt:lpstr>
      <vt:lpstr>Pathogenesis And Etiology</vt:lpstr>
      <vt:lpstr>Pathogenesis And Etiology</vt:lpstr>
      <vt:lpstr>Genetic associations with ABPA</vt:lpstr>
      <vt:lpstr>Genetic associations with ABPA</vt:lpstr>
      <vt:lpstr>Pathogenesis</vt:lpstr>
      <vt:lpstr> Pathogenesis of ABPA </vt:lpstr>
      <vt:lpstr>Slide 20</vt:lpstr>
      <vt:lpstr> Pathology of ABPA </vt:lpstr>
      <vt:lpstr> Pathology of ABPA </vt:lpstr>
      <vt:lpstr>Slide 23</vt:lpstr>
      <vt:lpstr>Clinical Features</vt:lpstr>
      <vt:lpstr>Clinical Features</vt:lpstr>
      <vt:lpstr>Laboratory investigations</vt:lpstr>
      <vt:lpstr> Microscopic examination of sputum for fungal hyphae of A fumigatus </vt:lpstr>
      <vt:lpstr>Slide 28</vt:lpstr>
      <vt:lpstr>Slide 29</vt:lpstr>
      <vt:lpstr>Slide 30</vt:lpstr>
      <vt:lpstr> Sputum culture for A fumigatus </vt:lpstr>
      <vt:lpstr>Slide 32</vt:lpstr>
      <vt:lpstr> Peripheral eosinophilia </vt:lpstr>
      <vt:lpstr>Aspergillus prick skin test</vt:lpstr>
      <vt:lpstr>Aspergillus prick skin test</vt:lpstr>
      <vt:lpstr> Serum Ig E levels </vt:lpstr>
      <vt:lpstr> Serum Ig E &amp; Ig G antibodies specific to A fumigatus </vt:lpstr>
      <vt:lpstr> Serum precipitins against A fumigatus </vt:lpstr>
      <vt:lpstr> Radiological investigations: Chest X Ray </vt:lpstr>
      <vt:lpstr>  Chest X Ray </vt:lpstr>
      <vt:lpstr>Chest X Ray of a patient with ABPA </vt:lpstr>
      <vt:lpstr> Chest X Ray </vt:lpstr>
      <vt:lpstr>Close-up CXR of RUL obtained in a patient with asthma and ABPA </vt:lpstr>
      <vt:lpstr> Chest X Ray </vt:lpstr>
      <vt:lpstr>Slide 45</vt:lpstr>
      <vt:lpstr> HRCT </vt:lpstr>
      <vt:lpstr> HRCT </vt:lpstr>
      <vt:lpstr>  HRCT </vt:lpstr>
      <vt:lpstr> HRCT </vt:lpstr>
      <vt:lpstr> Pulmonary function tests </vt:lpstr>
      <vt:lpstr>Slide 51</vt:lpstr>
      <vt:lpstr>Slide 52</vt:lpstr>
      <vt:lpstr>Slide 53</vt:lpstr>
      <vt:lpstr>Slide 54</vt:lpstr>
      <vt:lpstr>ABPA has been classified into 5 stages (6,7)</vt:lpstr>
      <vt:lpstr>Slide 56</vt:lpstr>
      <vt:lpstr>Treatment</vt:lpstr>
      <vt:lpstr>Treatment</vt:lpstr>
      <vt:lpstr>Systemic glucocorticoid therapy</vt:lpstr>
      <vt:lpstr>Systemic glucocorticoid therapy</vt:lpstr>
      <vt:lpstr> Systemic glucocorticoid therapy </vt:lpstr>
      <vt:lpstr> </vt:lpstr>
      <vt:lpstr> Systemic glucocorticoid therapy </vt:lpstr>
      <vt:lpstr>Inhaled corticosteroids</vt:lpstr>
      <vt:lpstr>Antifungal Therapy</vt:lpstr>
      <vt:lpstr>Itraconazole</vt:lpstr>
      <vt:lpstr>Itraconazole</vt:lpstr>
      <vt:lpstr>Voriconazole</vt:lpstr>
      <vt:lpstr>Other therapies</vt:lpstr>
      <vt:lpstr>Differential Diagnosis</vt:lpstr>
      <vt:lpstr>Differentials</vt:lpstr>
      <vt:lpstr>Differentials</vt:lpstr>
      <vt:lpstr>Slide 73</vt:lpstr>
      <vt:lpstr>Complications of ABPA</vt:lpstr>
      <vt:lpstr>Consensus Conference Proposed Diagnostic Criteria for ABPA in CF</vt:lpstr>
      <vt:lpstr>ABPA without Bronchial Asthma</vt:lpstr>
      <vt:lpstr>ABPA complicating other conditions</vt:lpstr>
      <vt:lpstr>ABPA and allergic Asperigllus sinusitis</vt:lpstr>
      <vt:lpstr>Conclusion </vt:lpstr>
      <vt:lpstr>Conclusion </vt:lpstr>
      <vt:lpstr>Slide 81</vt:lpstr>
      <vt:lpstr>Slide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ali</dc:creator>
  <cp:lastModifiedBy>ser</cp:lastModifiedBy>
  <cp:revision>191</cp:revision>
  <dcterms:created xsi:type="dcterms:W3CDTF">2015-05-03T11:53:38Z</dcterms:created>
  <dcterms:modified xsi:type="dcterms:W3CDTF">2016-07-10T15:52:41Z</dcterms:modified>
</cp:coreProperties>
</file>