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68" r:id="rId1"/>
  </p:sldMasterIdLst>
  <p:notesMasterIdLst>
    <p:notesMasterId r:id="rId62"/>
  </p:notesMasterIdLst>
  <p:sldIdLst>
    <p:sldId id="256" r:id="rId2"/>
    <p:sldId id="257" r:id="rId3"/>
    <p:sldId id="265" r:id="rId4"/>
    <p:sldId id="258" r:id="rId5"/>
    <p:sldId id="263" r:id="rId6"/>
    <p:sldId id="264" r:id="rId7"/>
    <p:sldId id="266" r:id="rId8"/>
    <p:sldId id="259" r:id="rId9"/>
    <p:sldId id="260" r:id="rId10"/>
    <p:sldId id="309" r:id="rId11"/>
    <p:sldId id="261" r:id="rId12"/>
    <p:sldId id="313" r:id="rId13"/>
    <p:sldId id="262" r:id="rId14"/>
    <p:sldId id="267" r:id="rId15"/>
    <p:sldId id="268" r:id="rId16"/>
    <p:sldId id="312" r:id="rId17"/>
    <p:sldId id="269" r:id="rId18"/>
    <p:sldId id="270" r:id="rId19"/>
    <p:sldId id="271" r:id="rId20"/>
    <p:sldId id="272" r:id="rId21"/>
    <p:sldId id="273" r:id="rId22"/>
    <p:sldId id="274" r:id="rId23"/>
    <p:sldId id="275" r:id="rId24"/>
    <p:sldId id="277" r:id="rId25"/>
    <p:sldId id="278" r:id="rId26"/>
    <p:sldId id="276" r:id="rId27"/>
    <p:sldId id="279" r:id="rId28"/>
    <p:sldId id="280" r:id="rId29"/>
    <p:sldId id="281" r:id="rId30"/>
    <p:sldId id="282" r:id="rId31"/>
    <p:sldId id="283" r:id="rId32"/>
    <p:sldId id="284" r:id="rId33"/>
    <p:sldId id="310" r:id="rId34"/>
    <p:sldId id="311" r:id="rId35"/>
    <p:sldId id="285" r:id="rId36"/>
    <p:sldId id="286" r:id="rId37"/>
    <p:sldId id="287" r:id="rId38"/>
    <p:sldId id="288" r:id="rId39"/>
    <p:sldId id="289" r:id="rId40"/>
    <p:sldId id="290" r:id="rId41"/>
    <p:sldId id="314" r:id="rId42"/>
    <p:sldId id="291" r:id="rId43"/>
    <p:sldId id="292" r:id="rId44"/>
    <p:sldId id="293" r:id="rId45"/>
    <p:sldId id="294" r:id="rId46"/>
    <p:sldId id="295" r:id="rId47"/>
    <p:sldId id="296" r:id="rId48"/>
    <p:sldId id="297" r:id="rId49"/>
    <p:sldId id="298" r:id="rId50"/>
    <p:sldId id="299" r:id="rId51"/>
    <p:sldId id="300" r:id="rId52"/>
    <p:sldId id="301" r:id="rId53"/>
    <p:sldId id="303" r:id="rId54"/>
    <p:sldId id="304" r:id="rId55"/>
    <p:sldId id="306" r:id="rId56"/>
    <p:sldId id="307" r:id="rId57"/>
    <p:sldId id="308" r:id="rId58"/>
    <p:sldId id="302" r:id="rId59"/>
    <p:sldId id="305" r:id="rId60"/>
    <p:sldId id="315"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4" d="100"/>
          <a:sy n="74" d="100"/>
        </p:scale>
        <p:origin x="-103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1A5A07-8A48-41F0-9BF9-C713E6A61BC8}" type="datetimeFigureOut">
              <a:rPr lang="en-US" smtClean="0"/>
              <a:pPr/>
              <a:t>3/16/2009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45E41E-890A-4BB7-A1CD-E656E7AC2B3D}"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LD₅₀-suggest that 10,000 spores are required to produce lethal disease in 50% of animals</a:t>
            </a:r>
            <a:r>
              <a:rPr lang="en-US" baseline="0" dirty="0" smtClean="0"/>
              <a:t> exposed to this dose</a:t>
            </a:r>
            <a:endParaRPr lang="en-US" dirty="0"/>
          </a:p>
        </p:txBody>
      </p:sp>
      <p:sp>
        <p:nvSpPr>
          <p:cNvPr id="4" name="Slide Number Placeholder 3"/>
          <p:cNvSpPr>
            <a:spLocks noGrp="1"/>
          </p:cNvSpPr>
          <p:nvPr>
            <p:ph type="sldNum" sz="quarter" idx="10"/>
          </p:nvPr>
        </p:nvSpPr>
        <p:spPr/>
        <p:txBody>
          <a:bodyPr/>
          <a:lstStyle/>
          <a:p>
            <a:fld id="{0E45E41E-890A-4BB7-A1CD-E656E7AC2B3D}" type="slidenum">
              <a:rPr lang="en-US" smtClean="0"/>
              <a:pPr/>
              <a:t>8</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Removal of clothes reduces </a:t>
            </a:r>
            <a:r>
              <a:rPr lang="en-US" dirty="0" err="1" smtClean="0"/>
              <a:t>decontam</a:t>
            </a:r>
            <a:r>
              <a:rPr lang="en-US" baseline="0" dirty="0" smtClean="0"/>
              <a:t> by 80-90%</a:t>
            </a:r>
            <a:endParaRPr lang="en-US" dirty="0"/>
          </a:p>
        </p:txBody>
      </p:sp>
      <p:sp>
        <p:nvSpPr>
          <p:cNvPr id="4" name="Slide Number Placeholder 3"/>
          <p:cNvSpPr>
            <a:spLocks noGrp="1"/>
          </p:cNvSpPr>
          <p:nvPr>
            <p:ph type="sldNum" sz="quarter" idx="10"/>
          </p:nvPr>
        </p:nvSpPr>
        <p:spPr/>
        <p:txBody>
          <a:bodyPr/>
          <a:lstStyle/>
          <a:p>
            <a:fld id="{0E45E41E-890A-4BB7-A1CD-E656E7AC2B3D}" type="slidenum">
              <a:rPr lang="en-US" smtClean="0"/>
              <a:pPr/>
              <a:t>53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AVA:- cell free culture</a:t>
            </a:r>
            <a:r>
              <a:rPr lang="en-US" baseline="0" dirty="0" smtClean="0"/>
              <a:t> </a:t>
            </a:r>
            <a:r>
              <a:rPr lang="en-US" baseline="0" dirty="0" err="1" smtClean="0"/>
              <a:t>supernatent</a:t>
            </a:r>
            <a:r>
              <a:rPr lang="en-US" baseline="0" dirty="0" smtClean="0"/>
              <a:t> of an </a:t>
            </a:r>
            <a:r>
              <a:rPr lang="en-US" baseline="0" dirty="0" err="1" smtClean="0"/>
              <a:t>attentuated</a:t>
            </a:r>
            <a:r>
              <a:rPr lang="en-US" baseline="0" dirty="0" smtClean="0"/>
              <a:t> , </a:t>
            </a:r>
            <a:r>
              <a:rPr lang="en-US" baseline="0" dirty="0" err="1" smtClean="0"/>
              <a:t>nonencapsulated</a:t>
            </a:r>
            <a:r>
              <a:rPr lang="en-US" baseline="0" dirty="0" smtClean="0"/>
              <a:t> strain of </a:t>
            </a:r>
            <a:r>
              <a:rPr lang="en-US" baseline="0" dirty="0" err="1" smtClean="0"/>
              <a:t>B.anthracis</a:t>
            </a:r>
            <a:r>
              <a:rPr lang="en-US" baseline="0" dirty="0" smtClean="0"/>
              <a:t> ( stern strain )</a:t>
            </a:r>
            <a:endParaRPr lang="en-US" dirty="0"/>
          </a:p>
        </p:txBody>
      </p:sp>
      <p:sp>
        <p:nvSpPr>
          <p:cNvPr id="4" name="Slide Number Placeholder 3"/>
          <p:cNvSpPr>
            <a:spLocks noGrp="1"/>
          </p:cNvSpPr>
          <p:nvPr>
            <p:ph type="sldNum" sz="quarter" idx="10"/>
          </p:nvPr>
        </p:nvSpPr>
        <p:spPr/>
        <p:txBody>
          <a:bodyPr/>
          <a:lstStyle/>
          <a:p>
            <a:fld id="{0E45E41E-890A-4BB7-A1CD-E656E7AC2B3D}" type="slidenum">
              <a:rPr lang="en-US" smtClean="0"/>
              <a:pPr/>
              <a:t>13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Incubation period :</a:t>
            </a:r>
            <a:r>
              <a:rPr lang="en-US" baseline="0" dirty="0" smtClean="0"/>
              <a:t> 1-6 days</a:t>
            </a:r>
            <a:endParaRPr lang="en-US" dirty="0"/>
          </a:p>
        </p:txBody>
      </p:sp>
      <p:sp>
        <p:nvSpPr>
          <p:cNvPr id="4" name="Slide Number Placeholder 3"/>
          <p:cNvSpPr>
            <a:spLocks noGrp="1"/>
          </p:cNvSpPr>
          <p:nvPr>
            <p:ph type="sldNum" sz="quarter" idx="10"/>
          </p:nvPr>
        </p:nvSpPr>
        <p:spPr/>
        <p:txBody>
          <a:bodyPr/>
          <a:lstStyle/>
          <a:p>
            <a:fld id="{0E45E41E-890A-4BB7-A1CD-E656E7AC2B3D}" type="slidenum">
              <a:rPr lang="en-US" smtClean="0"/>
              <a:pPr/>
              <a:t>14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Incub.period</a:t>
            </a:r>
            <a:r>
              <a:rPr lang="en-US" dirty="0" smtClean="0"/>
              <a:t>: 7-17 days</a:t>
            </a:r>
            <a:endParaRPr lang="en-US" dirty="0"/>
          </a:p>
        </p:txBody>
      </p:sp>
      <p:sp>
        <p:nvSpPr>
          <p:cNvPr id="4" name="Slide Number Placeholder 3"/>
          <p:cNvSpPr>
            <a:spLocks noGrp="1"/>
          </p:cNvSpPr>
          <p:nvPr>
            <p:ph type="sldNum" sz="quarter" idx="10"/>
          </p:nvPr>
        </p:nvSpPr>
        <p:spPr/>
        <p:txBody>
          <a:bodyPr/>
          <a:lstStyle/>
          <a:p>
            <a:fld id="{0E45E41E-890A-4BB7-A1CD-E656E7AC2B3D}" type="slidenum">
              <a:rPr lang="en-US" smtClean="0"/>
              <a:pPr/>
              <a:t>18</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I.c</a:t>
            </a:r>
            <a:r>
              <a:rPr lang="en-US" dirty="0" smtClean="0"/>
              <a:t>: 1-14 days</a:t>
            </a:r>
            <a:endParaRPr lang="en-US" dirty="0"/>
          </a:p>
        </p:txBody>
      </p:sp>
      <p:sp>
        <p:nvSpPr>
          <p:cNvPr id="4" name="Slide Number Placeholder 3"/>
          <p:cNvSpPr>
            <a:spLocks noGrp="1"/>
          </p:cNvSpPr>
          <p:nvPr>
            <p:ph type="sldNum" sz="quarter" idx="10"/>
          </p:nvPr>
        </p:nvSpPr>
        <p:spPr/>
        <p:txBody>
          <a:bodyPr/>
          <a:lstStyle/>
          <a:p>
            <a:fld id="{0E45E41E-890A-4BB7-A1CD-E656E7AC2B3D}" type="slidenum">
              <a:rPr lang="en-US" smtClean="0"/>
              <a:pPr/>
              <a:t>21</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I.c</a:t>
            </a:r>
            <a:r>
              <a:rPr lang="en-US" dirty="0" smtClean="0"/>
              <a:t>: 2-21 days</a:t>
            </a:r>
            <a:endParaRPr lang="en-US" dirty="0"/>
          </a:p>
        </p:txBody>
      </p:sp>
      <p:sp>
        <p:nvSpPr>
          <p:cNvPr id="4" name="Slide Number Placeholder 3"/>
          <p:cNvSpPr>
            <a:spLocks noGrp="1"/>
          </p:cNvSpPr>
          <p:nvPr>
            <p:ph type="sldNum" sz="quarter" idx="10"/>
          </p:nvPr>
        </p:nvSpPr>
        <p:spPr/>
        <p:txBody>
          <a:bodyPr/>
          <a:lstStyle/>
          <a:p>
            <a:fld id="{0E45E41E-890A-4BB7-A1CD-E656E7AC2B3D}" type="slidenum">
              <a:rPr lang="en-US" smtClean="0"/>
              <a:pPr/>
              <a:t>24</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i.c</a:t>
            </a:r>
            <a:r>
              <a:rPr lang="en-US" dirty="0" smtClean="0"/>
              <a:t>: 12-72hrs</a:t>
            </a:r>
            <a:endParaRPr lang="en-US" dirty="0"/>
          </a:p>
        </p:txBody>
      </p:sp>
      <p:sp>
        <p:nvSpPr>
          <p:cNvPr id="4" name="Slide Number Placeholder 3"/>
          <p:cNvSpPr>
            <a:spLocks noGrp="1"/>
          </p:cNvSpPr>
          <p:nvPr>
            <p:ph type="sldNum" sz="quarter" idx="10"/>
          </p:nvPr>
        </p:nvSpPr>
        <p:spPr/>
        <p:txBody>
          <a:bodyPr/>
          <a:lstStyle/>
          <a:p>
            <a:fld id="{0E45E41E-890A-4BB7-A1CD-E656E7AC2B3D}" type="slidenum">
              <a:rPr lang="en-US" smtClean="0"/>
              <a:pPr/>
              <a:t>26</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Tokyo-where 12 deaths were reported</a:t>
            </a:r>
            <a:endParaRPr lang="en-US" dirty="0"/>
          </a:p>
        </p:txBody>
      </p:sp>
      <p:sp>
        <p:nvSpPr>
          <p:cNvPr id="4" name="Slide Number Placeholder 3"/>
          <p:cNvSpPr>
            <a:spLocks noGrp="1"/>
          </p:cNvSpPr>
          <p:nvPr>
            <p:ph type="sldNum" sz="quarter" idx="10"/>
          </p:nvPr>
        </p:nvSpPr>
        <p:spPr/>
        <p:txBody>
          <a:bodyPr/>
          <a:lstStyle/>
          <a:p>
            <a:fld id="{0E45E41E-890A-4BB7-A1CD-E656E7AC2B3D}" type="slidenum">
              <a:rPr lang="en-US" smtClean="0"/>
              <a:pPr/>
              <a:t>29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sort out patients into</a:t>
            </a:r>
            <a:r>
              <a:rPr lang="en-US" baseline="0" dirty="0" smtClean="0"/>
              <a:t> groups accordng to severity ,so that severely injured individuals can get better rx..</a:t>
            </a:r>
            <a:r>
              <a:rPr lang="en-US" baseline="0" dirty="0" err="1" smtClean="0"/>
              <a:t>regist</a:t>
            </a:r>
            <a:r>
              <a:rPr lang="en-US" baseline="0" dirty="0" smtClean="0"/>
              <a:t>-with disaster response team</a:t>
            </a:r>
            <a:endParaRPr lang="en-US" dirty="0"/>
          </a:p>
        </p:txBody>
      </p:sp>
      <p:sp>
        <p:nvSpPr>
          <p:cNvPr id="4" name="Slide Number Placeholder 3"/>
          <p:cNvSpPr>
            <a:spLocks noGrp="1"/>
          </p:cNvSpPr>
          <p:nvPr>
            <p:ph type="sldNum" sz="quarter" idx="10"/>
          </p:nvPr>
        </p:nvSpPr>
        <p:spPr/>
        <p:txBody>
          <a:bodyPr/>
          <a:lstStyle/>
          <a:p>
            <a:fld id="{0E45E41E-890A-4BB7-A1CD-E656E7AC2B3D}" type="slidenum">
              <a:rPr lang="en-US" smtClean="0"/>
              <a:pPr/>
              <a:t>52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E6962562-F3C7-4C0F-ADA2-54BD317F0EA9}" type="datetimeFigureOut">
              <a:rPr lang="en-US" smtClean="0"/>
              <a:pPr/>
              <a:t>3/16/2009</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328E5176-66B8-455D-9EAC-BA100E76EA72}"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962562-F3C7-4C0F-ADA2-54BD317F0EA9}" type="datetimeFigureOut">
              <a:rPr lang="en-US" smtClean="0"/>
              <a:pPr/>
              <a:t>3/16/2009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8E5176-66B8-455D-9EAC-BA100E76EA7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E6962562-F3C7-4C0F-ADA2-54BD317F0EA9}" type="datetimeFigureOut">
              <a:rPr lang="en-US" smtClean="0"/>
              <a:pPr/>
              <a:t>3/16/2009</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328E5176-66B8-455D-9EAC-BA100E76EA72}"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6962562-F3C7-4C0F-ADA2-54BD317F0EA9}" type="datetimeFigureOut">
              <a:rPr lang="en-US" smtClean="0"/>
              <a:pPr/>
              <a:t>3/16/2009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328E5176-66B8-455D-9EAC-BA100E76EA72}"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6962562-F3C7-4C0F-ADA2-54BD317F0EA9}" type="datetimeFigureOut">
              <a:rPr lang="en-US" smtClean="0"/>
              <a:pPr/>
              <a:t>3/16/2009</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328E5176-66B8-455D-9EAC-BA100E76EA72}"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E6962562-F3C7-4C0F-ADA2-54BD317F0EA9}" type="datetimeFigureOut">
              <a:rPr lang="en-US" smtClean="0"/>
              <a:pPr/>
              <a:t>3/16/2009</a:t>
            </a:fld>
            <a:endParaRPr lang="en-US" dirty="0"/>
          </a:p>
        </p:txBody>
      </p:sp>
      <p:sp>
        <p:nvSpPr>
          <p:cNvPr id="10" name="Slide Number Placeholder 9"/>
          <p:cNvSpPr>
            <a:spLocks noGrp="1"/>
          </p:cNvSpPr>
          <p:nvPr>
            <p:ph type="sldNum" sz="quarter" idx="16"/>
          </p:nvPr>
        </p:nvSpPr>
        <p:spPr/>
        <p:txBody>
          <a:bodyPr rtlCol="0"/>
          <a:lstStyle/>
          <a:p>
            <a:fld id="{328E5176-66B8-455D-9EAC-BA100E76EA72}" type="slidenum">
              <a:rPr lang="en-US" smtClean="0"/>
              <a:pPr/>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E6962562-F3C7-4C0F-ADA2-54BD317F0EA9}" type="datetimeFigureOut">
              <a:rPr lang="en-US" smtClean="0"/>
              <a:pPr/>
              <a:t>3/16/2009</a:t>
            </a:fld>
            <a:endParaRPr lang="en-US" dirty="0"/>
          </a:p>
        </p:txBody>
      </p:sp>
      <p:sp>
        <p:nvSpPr>
          <p:cNvPr id="12" name="Slide Number Placeholder 11"/>
          <p:cNvSpPr>
            <a:spLocks noGrp="1"/>
          </p:cNvSpPr>
          <p:nvPr>
            <p:ph type="sldNum" sz="quarter" idx="16"/>
          </p:nvPr>
        </p:nvSpPr>
        <p:spPr/>
        <p:txBody>
          <a:bodyPr rtlCol="0"/>
          <a:lstStyle/>
          <a:p>
            <a:fld id="{328E5176-66B8-455D-9EAC-BA100E76EA72}" type="slidenum">
              <a:rPr lang="en-US" smtClean="0"/>
              <a:pPr/>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6962562-F3C7-4C0F-ADA2-54BD317F0EA9}" type="datetimeFigureOut">
              <a:rPr lang="en-US" smtClean="0"/>
              <a:pPr/>
              <a:t>3/16/2009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328E5176-66B8-455D-9EAC-BA100E76EA7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962562-F3C7-4C0F-ADA2-54BD317F0EA9}" type="datetimeFigureOut">
              <a:rPr lang="en-US" smtClean="0"/>
              <a:pPr/>
              <a:t>3/16/2009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328E5176-66B8-455D-9EAC-BA100E76EA7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6962562-F3C7-4C0F-ADA2-54BD317F0EA9}" type="datetimeFigureOut">
              <a:rPr lang="en-US" smtClean="0"/>
              <a:pPr/>
              <a:t>3/16/2009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328E5176-66B8-455D-9EAC-BA100E76EA72}"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E6962562-F3C7-4C0F-ADA2-54BD317F0EA9}" type="datetimeFigureOut">
              <a:rPr lang="en-US" smtClean="0"/>
              <a:pPr/>
              <a:t>3/16/2009</a:t>
            </a:fld>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328E5176-66B8-455D-9EAC-BA100E76EA72}" type="slidenum">
              <a:rPr lang="en-US" smtClean="0"/>
              <a:pPr/>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E6962562-F3C7-4C0F-ADA2-54BD317F0EA9}" type="datetimeFigureOut">
              <a:rPr lang="en-US" smtClean="0"/>
              <a:pPr/>
              <a:t>3/16/2009</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328E5176-66B8-455D-9EAC-BA100E76EA7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369" r:id="rId1"/>
    <p:sldLayoutId id="2147484370" r:id="rId2"/>
    <p:sldLayoutId id="2147484371" r:id="rId3"/>
    <p:sldLayoutId id="2147484372" r:id="rId4"/>
    <p:sldLayoutId id="2147484373" r:id="rId5"/>
    <p:sldLayoutId id="2147484374" r:id="rId6"/>
    <p:sldLayoutId id="2147484375" r:id="rId7"/>
    <p:sldLayoutId id="2147484376" r:id="rId8"/>
    <p:sldLayoutId id="2147484377" r:id="rId9"/>
    <p:sldLayoutId id="2147484378" r:id="rId10"/>
    <p:sldLayoutId id="2147484379"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057400"/>
            <a:ext cx="8458200" cy="1222375"/>
          </a:xfrm>
        </p:spPr>
        <p:txBody>
          <a:bodyPr>
            <a:normAutofit fontScale="90000"/>
          </a:bodyPr>
          <a:lstStyle/>
          <a:p>
            <a:r>
              <a:rPr lang="en-US" sz="8000" dirty="0" smtClean="0">
                <a:latin typeface="Chiller" pitchFamily="82" charset="0"/>
              </a:rPr>
              <a:t>B I O </a:t>
            </a:r>
            <a:r>
              <a:rPr lang="en-US" sz="8000" dirty="0">
                <a:latin typeface="Chiller" pitchFamily="82" charset="0"/>
              </a:rPr>
              <a:t>T</a:t>
            </a:r>
            <a:r>
              <a:rPr lang="en-US" sz="8000" dirty="0" smtClean="0">
                <a:latin typeface="Chiller" pitchFamily="82" charset="0"/>
              </a:rPr>
              <a:t> </a:t>
            </a:r>
            <a:r>
              <a:rPr lang="en-US" sz="8000" dirty="0">
                <a:latin typeface="Chiller" pitchFamily="82" charset="0"/>
              </a:rPr>
              <a:t>E</a:t>
            </a:r>
            <a:r>
              <a:rPr lang="en-US" sz="8000" dirty="0" smtClean="0">
                <a:latin typeface="Chiller" pitchFamily="82" charset="0"/>
              </a:rPr>
              <a:t> </a:t>
            </a:r>
            <a:r>
              <a:rPr lang="en-US" sz="8000" dirty="0">
                <a:latin typeface="Chiller" pitchFamily="82" charset="0"/>
              </a:rPr>
              <a:t>R</a:t>
            </a:r>
            <a:r>
              <a:rPr lang="en-US" sz="8000" dirty="0" smtClean="0">
                <a:latin typeface="Chiller" pitchFamily="82" charset="0"/>
              </a:rPr>
              <a:t> </a:t>
            </a:r>
            <a:r>
              <a:rPr lang="en-US" sz="8000" dirty="0" err="1">
                <a:latin typeface="Chiller" pitchFamily="82" charset="0"/>
              </a:rPr>
              <a:t>R</a:t>
            </a:r>
            <a:r>
              <a:rPr lang="en-US" sz="8000" dirty="0" smtClean="0">
                <a:latin typeface="Chiller" pitchFamily="82" charset="0"/>
              </a:rPr>
              <a:t> O R I S </a:t>
            </a:r>
            <a:r>
              <a:rPr lang="en-US" sz="8000" dirty="0">
                <a:latin typeface="Chiller" pitchFamily="82" charset="0"/>
              </a:rPr>
              <a:t>M</a:t>
            </a:r>
          </a:p>
        </p:txBody>
      </p:sp>
      <p:sp>
        <p:nvSpPr>
          <p:cNvPr id="3" name="TextBox 2"/>
          <p:cNvSpPr txBox="1"/>
          <p:nvPr/>
        </p:nvSpPr>
        <p:spPr>
          <a:xfrm>
            <a:off x="5257800" y="4648200"/>
            <a:ext cx="4953000" cy="1015663"/>
          </a:xfrm>
          <a:prstGeom prst="rect">
            <a:avLst/>
          </a:prstGeom>
          <a:noFill/>
        </p:spPr>
        <p:txBody>
          <a:bodyPr wrap="square" rtlCol="0">
            <a:spAutoFit/>
          </a:bodyPr>
          <a:lstStyle/>
          <a:p>
            <a:r>
              <a:rPr lang="en-US" sz="6000" dirty="0" smtClean="0">
                <a:latin typeface="Chiller" pitchFamily="82" charset="0"/>
              </a:rPr>
              <a:t>Dr. </a:t>
            </a:r>
            <a:r>
              <a:rPr lang="en-US" sz="6000" dirty="0" err="1" smtClean="0">
                <a:latin typeface="Chiller" pitchFamily="82" charset="0"/>
              </a:rPr>
              <a:t>Amit</a:t>
            </a:r>
            <a:r>
              <a:rPr lang="en-US" sz="6000" dirty="0" smtClean="0">
                <a:latin typeface="Chiller" pitchFamily="82" charset="0"/>
              </a:rPr>
              <a:t> </a:t>
            </a:r>
            <a:r>
              <a:rPr lang="en-US" sz="6000" dirty="0" err="1" smtClean="0">
                <a:latin typeface="Chiller" pitchFamily="82" charset="0"/>
              </a:rPr>
              <a:t>Apte</a:t>
            </a:r>
            <a:r>
              <a:rPr lang="en-US" sz="6000" dirty="0" smtClean="0">
                <a:latin typeface="Chiller" pitchFamily="82" charset="0"/>
              </a:rPr>
              <a:t> </a:t>
            </a:r>
            <a:endParaRPr lang="en-US" sz="6000" dirty="0">
              <a:latin typeface="Chiller" pitchFamily="8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28600" y="2514600"/>
            <a:ext cx="4019550" cy="40386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4648200" y="2514600"/>
            <a:ext cx="4019550" cy="4048125"/>
          </a:xfrm>
          <a:prstGeom prst="rect">
            <a:avLst/>
          </a:prstGeom>
          <a:noFill/>
          <a:ln w="9525">
            <a:noFill/>
            <a:miter lim="800000"/>
            <a:headEnd/>
            <a:tailEnd/>
          </a:ln>
          <a:effectLst/>
        </p:spPr>
      </p:pic>
      <p:sp>
        <p:nvSpPr>
          <p:cNvPr id="9" name="TextBox 8"/>
          <p:cNvSpPr txBox="1"/>
          <p:nvPr/>
        </p:nvSpPr>
        <p:spPr>
          <a:xfrm>
            <a:off x="228600" y="1828800"/>
            <a:ext cx="4038600" cy="646331"/>
          </a:xfrm>
          <a:prstGeom prst="rect">
            <a:avLst/>
          </a:prstGeom>
          <a:noFill/>
        </p:spPr>
        <p:txBody>
          <a:bodyPr wrap="square" rtlCol="0">
            <a:spAutoFit/>
          </a:bodyPr>
          <a:lstStyle/>
          <a:p>
            <a:r>
              <a:rPr lang="en-US" dirty="0" err="1" smtClean="0"/>
              <a:t>Cutaneous</a:t>
            </a:r>
            <a:r>
              <a:rPr lang="en-US" dirty="0" smtClean="0"/>
              <a:t> anthrax showing vesicular eruption </a:t>
            </a:r>
            <a:endParaRPr lang="en-US" dirty="0"/>
          </a:p>
        </p:txBody>
      </p:sp>
      <p:sp>
        <p:nvSpPr>
          <p:cNvPr id="10" name="TextBox 9"/>
          <p:cNvSpPr txBox="1"/>
          <p:nvPr/>
        </p:nvSpPr>
        <p:spPr>
          <a:xfrm>
            <a:off x="4648200" y="1828800"/>
            <a:ext cx="3886200" cy="369332"/>
          </a:xfrm>
          <a:prstGeom prst="rect">
            <a:avLst/>
          </a:prstGeom>
          <a:noFill/>
        </p:spPr>
        <p:txBody>
          <a:bodyPr wrap="square" rtlCol="0">
            <a:spAutoFit/>
          </a:bodyPr>
          <a:lstStyle/>
          <a:p>
            <a:r>
              <a:rPr lang="en-US" dirty="0" smtClean="0"/>
              <a:t>Necrotic stage showing black </a:t>
            </a:r>
            <a:r>
              <a:rPr lang="en-US" dirty="0" err="1" smtClean="0"/>
              <a:t>escar</a:t>
            </a:r>
            <a:r>
              <a:rPr lang="en-US" dirty="0" smtClean="0"/>
              <a:t> </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152400"/>
            <a:ext cx="8763000" cy="6477000"/>
          </a:xfrm>
        </p:spPr>
        <p:txBody>
          <a:bodyPr/>
          <a:lstStyle/>
          <a:p>
            <a:pPr>
              <a:buNone/>
            </a:pPr>
            <a:r>
              <a:rPr lang="en-US" dirty="0" smtClean="0">
                <a:latin typeface="Arial" pitchFamily="34" charset="0"/>
                <a:cs typeface="Arial" pitchFamily="34" charset="0"/>
              </a:rPr>
              <a:t>  </a:t>
            </a:r>
            <a:r>
              <a:rPr lang="en-US" sz="2000" b="1" dirty="0" smtClean="0">
                <a:latin typeface="Arial" pitchFamily="34" charset="0"/>
                <a:cs typeface="Arial" pitchFamily="34" charset="0"/>
              </a:rPr>
              <a:t>investigations : </a:t>
            </a:r>
          </a:p>
          <a:p>
            <a:pPr marL="457200" indent="-457200">
              <a:lnSpc>
                <a:spcPct val="150000"/>
              </a:lnSpc>
              <a:buFont typeface="+mj-lt"/>
              <a:buAutoNum type="arabicPeriod"/>
            </a:pPr>
            <a:r>
              <a:rPr lang="en-US" sz="2000" dirty="0" err="1" smtClean="0">
                <a:latin typeface="Arial" pitchFamily="34" charset="0"/>
                <a:cs typeface="Arial" pitchFamily="34" charset="0"/>
              </a:rPr>
              <a:t>Haemat</a:t>
            </a:r>
            <a:r>
              <a:rPr lang="en-US" sz="2000" dirty="0" smtClean="0">
                <a:latin typeface="Arial" pitchFamily="34" charset="0"/>
                <a:cs typeface="Arial" pitchFamily="34" charset="0"/>
              </a:rPr>
              <a:t> : </a:t>
            </a:r>
          </a:p>
          <a:p>
            <a:pPr marL="457200" indent="-457200">
              <a:lnSpc>
                <a:spcPct val="150000"/>
              </a:lnSpc>
              <a:buNone/>
            </a:pPr>
            <a:r>
              <a:rPr lang="en-US" sz="2000" dirty="0">
                <a:latin typeface="Arial" pitchFamily="34" charset="0"/>
                <a:cs typeface="Arial" pitchFamily="34" charset="0"/>
              </a:rPr>
              <a:t> </a:t>
            </a:r>
            <a:r>
              <a:rPr lang="en-US" sz="2000" dirty="0" smtClean="0">
                <a:latin typeface="Arial" pitchFamily="34" charset="0"/>
                <a:cs typeface="Arial" pitchFamily="34" charset="0"/>
              </a:rPr>
              <a:t>        raised TLC , and </a:t>
            </a:r>
            <a:r>
              <a:rPr lang="en-US" sz="2000" dirty="0" err="1" smtClean="0">
                <a:latin typeface="Arial" pitchFamily="34" charset="0"/>
                <a:cs typeface="Arial" pitchFamily="34" charset="0"/>
              </a:rPr>
              <a:t>transaminase</a:t>
            </a:r>
            <a:r>
              <a:rPr lang="en-US" sz="2000" dirty="0" smtClean="0">
                <a:latin typeface="Arial" pitchFamily="34" charset="0"/>
                <a:cs typeface="Arial" pitchFamily="34" charset="0"/>
              </a:rPr>
              <a:t> levels </a:t>
            </a:r>
          </a:p>
          <a:p>
            <a:pPr marL="457200" indent="-457200">
              <a:lnSpc>
                <a:spcPct val="150000"/>
              </a:lnSpc>
              <a:buFont typeface="+mj-lt"/>
              <a:buAutoNum type="arabicPeriod" startAt="2"/>
            </a:pPr>
            <a:r>
              <a:rPr lang="en-US" sz="2000" dirty="0" smtClean="0">
                <a:latin typeface="Arial" pitchFamily="34" charset="0"/>
                <a:cs typeface="Arial" pitchFamily="34" charset="0"/>
              </a:rPr>
              <a:t>X-ray findings : </a:t>
            </a:r>
          </a:p>
          <a:p>
            <a:pPr marL="457200" indent="-457200">
              <a:lnSpc>
                <a:spcPct val="150000"/>
              </a:lnSpc>
              <a:buNone/>
            </a:pPr>
            <a:r>
              <a:rPr lang="en-US" sz="2000" dirty="0">
                <a:latin typeface="Arial" pitchFamily="34" charset="0"/>
                <a:cs typeface="Arial" pitchFamily="34" charset="0"/>
              </a:rPr>
              <a:t> </a:t>
            </a:r>
            <a:r>
              <a:rPr lang="en-US" sz="2000" dirty="0" smtClean="0">
                <a:latin typeface="Arial" pitchFamily="34" charset="0"/>
                <a:cs typeface="Arial" pitchFamily="34" charset="0"/>
              </a:rPr>
              <a:t>       bilateral pulmonary infiltrates, </a:t>
            </a:r>
            <a:r>
              <a:rPr lang="en-US" sz="2000" dirty="0" err="1" smtClean="0">
                <a:latin typeface="Arial" pitchFamily="34" charset="0"/>
                <a:cs typeface="Arial" pitchFamily="34" charset="0"/>
              </a:rPr>
              <a:t>mediastenal</a:t>
            </a:r>
            <a:r>
              <a:rPr lang="en-US" sz="2000" dirty="0" smtClean="0">
                <a:latin typeface="Arial" pitchFamily="34" charset="0"/>
                <a:cs typeface="Arial" pitchFamily="34" charset="0"/>
              </a:rPr>
              <a:t> widening and </a:t>
            </a:r>
            <a:r>
              <a:rPr lang="en-US" sz="2000" dirty="0" err="1" smtClean="0">
                <a:latin typeface="Arial" pitchFamily="34" charset="0"/>
                <a:cs typeface="Arial" pitchFamily="34" charset="0"/>
              </a:rPr>
              <a:t>haemorrhagic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plueral</a:t>
            </a:r>
            <a:r>
              <a:rPr lang="en-US" sz="2000" dirty="0">
                <a:latin typeface="Arial" pitchFamily="34" charset="0"/>
                <a:cs typeface="Arial" pitchFamily="34" charset="0"/>
              </a:rPr>
              <a:t> </a:t>
            </a:r>
            <a:r>
              <a:rPr lang="en-US" sz="2000" dirty="0" smtClean="0">
                <a:latin typeface="Arial" pitchFamily="34" charset="0"/>
                <a:cs typeface="Arial" pitchFamily="34" charset="0"/>
              </a:rPr>
              <a:t>effusions may be seen</a:t>
            </a:r>
            <a:endParaRPr lang="en-U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0"/>
            <a:ext cx="4295775" cy="3552825"/>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4857750" y="0"/>
            <a:ext cx="4286250" cy="3552825"/>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a:srcRect/>
          <a:stretch>
            <a:fillRect/>
          </a:stretch>
        </p:blipFill>
        <p:spPr bwMode="auto">
          <a:xfrm>
            <a:off x="2514600" y="3810000"/>
            <a:ext cx="3981450" cy="304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152400"/>
            <a:ext cx="8763000" cy="6553200"/>
          </a:xfrm>
        </p:spPr>
        <p:txBody>
          <a:bodyPr>
            <a:normAutofit/>
          </a:bodyPr>
          <a:lstStyle/>
          <a:p>
            <a:pPr>
              <a:buNone/>
            </a:pPr>
            <a:r>
              <a:rPr lang="en-US" dirty="0" smtClean="0"/>
              <a:t>    </a:t>
            </a:r>
            <a:r>
              <a:rPr lang="en-US" sz="2000" b="1" dirty="0" smtClean="0"/>
              <a:t>TREATMENT : </a:t>
            </a:r>
          </a:p>
          <a:p>
            <a:pPr marL="457200" indent="-457200">
              <a:lnSpc>
                <a:spcPct val="150000"/>
              </a:lnSpc>
              <a:buFont typeface="+mj-lt"/>
              <a:buAutoNum type="arabicPeriod"/>
            </a:pPr>
            <a:r>
              <a:rPr lang="en-US" sz="2000" dirty="0" smtClean="0">
                <a:latin typeface="Arial" pitchFamily="34" charset="0"/>
                <a:cs typeface="Arial" pitchFamily="34" charset="0"/>
              </a:rPr>
              <a:t>POSTEXPOSURE : </a:t>
            </a:r>
          </a:p>
          <a:p>
            <a:pPr marL="457200" indent="-457200">
              <a:lnSpc>
                <a:spcPct val="150000"/>
              </a:lnSpc>
              <a:buNone/>
            </a:pPr>
            <a:r>
              <a:rPr lang="en-US" sz="2000" dirty="0">
                <a:latin typeface="Arial" pitchFamily="34" charset="0"/>
                <a:cs typeface="Arial" pitchFamily="34" charset="0"/>
              </a:rPr>
              <a:t> </a:t>
            </a:r>
            <a:r>
              <a:rPr lang="en-US" sz="2000" dirty="0" smtClean="0">
                <a:latin typeface="Arial" pitchFamily="34" charset="0"/>
                <a:cs typeface="Arial" pitchFamily="34" charset="0"/>
              </a:rPr>
              <a:t>        ciprofloxacin 500mg ,PO bid – 60 days  or </a:t>
            </a:r>
          </a:p>
          <a:p>
            <a:pPr marL="457200" indent="-457200">
              <a:lnSpc>
                <a:spcPct val="150000"/>
              </a:lnSpc>
              <a:buNone/>
            </a:pPr>
            <a:r>
              <a:rPr lang="en-US" sz="2000" dirty="0">
                <a:latin typeface="Arial" pitchFamily="34" charset="0"/>
                <a:cs typeface="Arial" pitchFamily="34" charset="0"/>
              </a:rPr>
              <a:t> </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doxycycline</a:t>
            </a:r>
            <a:r>
              <a:rPr lang="en-US" sz="2000" dirty="0" smtClean="0">
                <a:latin typeface="Arial" pitchFamily="34" charset="0"/>
                <a:cs typeface="Arial" pitchFamily="34" charset="0"/>
              </a:rPr>
              <a:t> 100mg, PO bid– 60 days also, </a:t>
            </a:r>
          </a:p>
          <a:p>
            <a:pPr marL="457200" indent="-457200">
              <a:lnSpc>
                <a:spcPct val="150000"/>
              </a:lnSpc>
              <a:buNone/>
            </a:pPr>
            <a:r>
              <a:rPr lang="en-US" sz="2000" dirty="0">
                <a:latin typeface="Arial" pitchFamily="34" charset="0"/>
                <a:cs typeface="Arial" pitchFamily="34" charset="0"/>
              </a:rPr>
              <a:t> </a:t>
            </a:r>
            <a:r>
              <a:rPr lang="en-US" sz="2000" dirty="0" smtClean="0">
                <a:latin typeface="Arial" pitchFamily="34" charset="0"/>
                <a:cs typeface="Arial" pitchFamily="34" charset="0"/>
              </a:rPr>
              <a:t>        amoxicillin 500mg, POq8h if strain is Penicillin sensitive  </a:t>
            </a:r>
          </a:p>
          <a:p>
            <a:pPr marL="457200" indent="-457200">
              <a:lnSpc>
                <a:spcPct val="150000"/>
              </a:lnSpc>
              <a:buFont typeface="+mj-lt"/>
              <a:buAutoNum type="arabicPeriod" startAt="2"/>
            </a:pPr>
            <a:r>
              <a:rPr lang="en-US" sz="2000" dirty="0" smtClean="0">
                <a:latin typeface="Arial" pitchFamily="34" charset="0"/>
                <a:cs typeface="Arial" pitchFamily="34" charset="0"/>
              </a:rPr>
              <a:t> ACTIVE DISEASE : </a:t>
            </a:r>
          </a:p>
          <a:p>
            <a:pPr marL="457200" indent="-457200">
              <a:lnSpc>
                <a:spcPct val="150000"/>
              </a:lnSpc>
              <a:buNone/>
            </a:pPr>
            <a:r>
              <a:rPr lang="en-US" sz="2000" dirty="0">
                <a:latin typeface="Arial" pitchFamily="34" charset="0"/>
                <a:cs typeface="Arial" pitchFamily="34" charset="0"/>
              </a:rPr>
              <a:t> </a:t>
            </a:r>
            <a:r>
              <a:rPr lang="en-US" sz="2000" dirty="0" smtClean="0">
                <a:latin typeface="Arial" pitchFamily="34" charset="0"/>
                <a:cs typeface="Arial" pitchFamily="34" charset="0"/>
              </a:rPr>
              <a:t>        Ciprofloxacin 400mg, IV q12h  or</a:t>
            </a:r>
          </a:p>
          <a:p>
            <a:pPr marL="457200" indent="-457200">
              <a:lnSpc>
                <a:spcPct val="150000"/>
              </a:lnSpc>
              <a:buNone/>
            </a:pPr>
            <a:r>
              <a:rPr lang="en-US" sz="2000" dirty="0">
                <a:latin typeface="Arial" pitchFamily="34" charset="0"/>
                <a:cs typeface="Arial" pitchFamily="34" charset="0"/>
              </a:rPr>
              <a:t> </a:t>
            </a:r>
            <a:r>
              <a:rPr lang="en-US" sz="2000" dirty="0" smtClean="0">
                <a:latin typeface="Arial" pitchFamily="34" charset="0"/>
                <a:cs typeface="Arial" pitchFamily="34" charset="0"/>
              </a:rPr>
              <a:t>        Doxycycline 100mg, IV q 12h    plus  </a:t>
            </a:r>
          </a:p>
          <a:p>
            <a:pPr marL="457200" indent="-457200">
              <a:lnSpc>
                <a:spcPct val="150000"/>
              </a:lnSpc>
              <a:buNone/>
            </a:pPr>
            <a:r>
              <a:rPr lang="en-US" sz="2000" dirty="0" smtClean="0">
                <a:latin typeface="Arial" pitchFamily="34" charset="0"/>
                <a:cs typeface="Arial" pitchFamily="34" charset="0"/>
              </a:rPr>
              <a:t>         Clindamycin 900mg, IV q8h and/or      </a:t>
            </a:r>
          </a:p>
          <a:p>
            <a:pPr marL="457200" indent="-457200">
              <a:lnSpc>
                <a:spcPct val="150000"/>
              </a:lnSpc>
              <a:buNone/>
            </a:pPr>
            <a:r>
              <a:rPr lang="en-US" sz="2000" dirty="0">
                <a:latin typeface="Arial" pitchFamily="34" charset="0"/>
                <a:cs typeface="Arial" pitchFamily="34" charset="0"/>
              </a:rPr>
              <a:t> </a:t>
            </a:r>
            <a:r>
              <a:rPr lang="en-US" sz="2000" dirty="0" smtClean="0">
                <a:latin typeface="Arial" pitchFamily="34" charset="0"/>
                <a:cs typeface="Arial" pitchFamily="34" charset="0"/>
              </a:rPr>
              <a:t>        Rifampin 300mg, IV q12h,switched to PO when pt is stable– 60 days  </a:t>
            </a:r>
          </a:p>
          <a:p>
            <a:pPr marL="457200" indent="-457200">
              <a:lnSpc>
                <a:spcPct val="150000"/>
              </a:lnSpc>
              <a:buNone/>
            </a:pPr>
            <a:r>
              <a:rPr lang="en-US" sz="2000" dirty="0">
                <a:latin typeface="Arial" pitchFamily="34" charset="0"/>
                <a:cs typeface="Arial" pitchFamily="34" charset="0"/>
              </a:rPr>
              <a:t> </a:t>
            </a:r>
            <a:r>
              <a:rPr lang="en-US" sz="2000" dirty="0" smtClean="0">
                <a:latin typeface="Arial" pitchFamily="34" charset="0"/>
                <a:cs typeface="Arial" pitchFamily="34" charset="0"/>
              </a:rPr>
              <a:t>         </a:t>
            </a:r>
            <a:r>
              <a:rPr lang="en-US" sz="2000" b="1" dirty="0" smtClean="0">
                <a:latin typeface="Arial" pitchFamily="34" charset="0"/>
                <a:cs typeface="Arial" pitchFamily="34" charset="0"/>
              </a:rPr>
              <a:t>Prophylaxis : </a:t>
            </a:r>
          </a:p>
          <a:p>
            <a:pPr marL="457200" indent="-457200">
              <a:lnSpc>
                <a:spcPct val="150000"/>
              </a:lnSpc>
              <a:buNone/>
            </a:pPr>
            <a:r>
              <a:rPr lang="en-US" sz="2000" b="1" dirty="0">
                <a:latin typeface="Arial" pitchFamily="34" charset="0"/>
                <a:cs typeface="Arial" pitchFamily="34" charset="0"/>
              </a:rPr>
              <a:t> </a:t>
            </a:r>
            <a:r>
              <a:rPr lang="en-US" sz="2000" b="1" dirty="0" smtClean="0">
                <a:latin typeface="Arial" pitchFamily="34" charset="0"/>
                <a:cs typeface="Arial" pitchFamily="34" charset="0"/>
              </a:rPr>
              <a:t>         </a:t>
            </a:r>
            <a:r>
              <a:rPr lang="en-US" sz="2000" dirty="0" smtClean="0">
                <a:latin typeface="Arial" pitchFamily="34" charset="0"/>
                <a:cs typeface="Arial" pitchFamily="34" charset="0"/>
              </a:rPr>
              <a:t>Anthrax vaccine adsorbed ( AVA ) :prudent to use within 60 days</a:t>
            </a:r>
          </a:p>
          <a:p>
            <a:pPr marL="457200" indent="-457200">
              <a:lnSpc>
                <a:spcPct val="150000"/>
              </a:lnSpc>
              <a:buNone/>
            </a:pPr>
            <a:endParaRPr lang="en-US" sz="20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0"/>
            <a:ext cx="8763000" cy="6858000"/>
          </a:xfrm>
        </p:spPr>
        <p:txBody>
          <a:bodyPr>
            <a:normAutofit fontScale="92500" lnSpcReduction="10000"/>
          </a:bodyPr>
          <a:lstStyle/>
          <a:p>
            <a:r>
              <a:rPr lang="en-US" sz="2000" b="1" dirty="0" smtClean="0"/>
              <a:t>YERSINIA PESTIS </a:t>
            </a:r>
            <a:r>
              <a:rPr lang="en-US" sz="2000" dirty="0" smtClean="0"/>
              <a:t>: </a:t>
            </a:r>
          </a:p>
          <a:p>
            <a:pPr>
              <a:lnSpc>
                <a:spcPct val="150000"/>
              </a:lnSpc>
              <a:buFont typeface="Wingdings" pitchFamily="2" charset="2"/>
              <a:buChar char="Ø"/>
            </a:pPr>
            <a:r>
              <a:rPr lang="en-US" sz="2000" dirty="0" smtClean="0">
                <a:latin typeface="Arial" pitchFamily="34" charset="0"/>
                <a:cs typeface="Arial" pitchFamily="34" charset="0"/>
              </a:rPr>
              <a:t>Causative agent of plague  </a:t>
            </a:r>
          </a:p>
          <a:p>
            <a:pPr>
              <a:lnSpc>
                <a:spcPct val="150000"/>
              </a:lnSpc>
              <a:buFont typeface="Wingdings" pitchFamily="2" charset="2"/>
              <a:buChar char="Ø"/>
            </a:pPr>
            <a:r>
              <a:rPr lang="en-US" sz="2000" dirty="0" smtClean="0">
                <a:latin typeface="Arial" pitchFamily="34" charset="0"/>
                <a:cs typeface="Arial" pitchFamily="34" charset="0"/>
              </a:rPr>
              <a:t>to ideal agent of bioterrorism as it is highly contagious </a:t>
            </a:r>
            <a:r>
              <a:rPr lang="en-US" sz="2000" dirty="0">
                <a:latin typeface="Arial" pitchFamily="34" charset="0"/>
                <a:cs typeface="Arial" pitchFamily="34" charset="0"/>
              </a:rPr>
              <a:t> </a:t>
            </a:r>
            <a:r>
              <a:rPr lang="en-US" sz="2000" dirty="0" smtClean="0">
                <a:latin typeface="Arial" pitchFamily="34" charset="0"/>
                <a:cs typeface="Arial" pitchFamily="34" charset="0"/>
              </a:rPr>
              <a:t>and has high mortality </a:t>
            </a:r>
          </a:p>
          <a:p>
            <a:pPr>
              <a:lnSpc>
                <a:spcPct val="150000"/>
              </a:lnSpc>
              <a:buFont typeface="Wingdings" pitchFamily="2" charset="2"/>
              <a:buChar char="Ø"/>
            </a:pP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nonmotile</a:t>
            </a:r>
            <a:r>
              <a:rPr lang="en-US" sz="2000" dirty="0" smtClean="0">
                <a:latin typeface="Arial" pitchFamily="34" charset="0"/>
                <a:cs typeface="Arial" pitchFamily="34" charset="0"/>
              </a:rPr>
              <a:t>, gram-negative bacillus that </a:t>
            </a:r>
            <a:r>
              <a:rPr lang="en-US" sz="2000" dirty="0" err="1" smtClean="0">
                <a:latin typeface="Arial" pitchFamily="34" charset="0"/>
                <a:cs typeface="Arial" pitchFamily="34" charset="0"/>
              </a:rPr>
              <a:t>exhibit"safety</a:t>
            </a:r>
            <a:r>
              <a:rPr lang="en-US" sz="2000" dirty="0" smtClean="0">
                <a:latin typeface="Arial" pitchFamily="34" charset="0"/>
                <a:cs typeface="Arial" pitchFamily="34" charset="0"/>
              </a:rPr>
              <a:t> pin," staining with Wright, </a:t>
            </a:r>
            <a:r>
              <a:rPr lang="en-US" sz="2000" dirty="0" err="1" smtClean="0">
                <a:latin typeface="Arial" pitchFamily="34" charset="0"/>
                <a:cs typeface="Arial" pitchFamily="34" charset="0"/>
              </a:rPr>
              <a:t>Giemsa</a:t>
            </a:r>
            <a:r>
              <a:rPr lang="en-US" sz="2000" dirty="0" smtClean="0">
                <a:latin typeface="Arial" pitchFamily="34" charset="0"/>
                <a:cs typeface="Arial" pitchFamily="34" charset="0"/>
              </a:rPr>
              <a:t>, or </a:t>
            </a:r>
            <a:r>
              <a:rPr lang="en-US" sz="2000" dirty="0" err="1" smtClean="0">
                <a:latin typeface="Arial" pitchFamily="34" charset="0"/>
                <a:cs typeface="Arial" pitchFamily="34" charset="0"/>
              </a:rPr>
              <a:t>Wayson</a:t>
            </a:r>
            <a:r>
              <a:rPr lang="en-US" sz="2000" dirty="0" smtClean="0">
                <a:latin typeface="Arial" pitchFamily="34" charset="0"/>
                <a:cs typeface="Arial" pitchFamily="34" charset="0"/>
              </a:rPr>
              <a:t> stains.</a:t>
            </a:r>
          </a:p>
          <a:p>
            <a:pPr>
              <a:lnSpc>
                <a:spcPct val="150000"/>
              </a:lnSpc>
              <a:buNone/>
            </a:pPr>
            <a:r>
              <a:rPr lang="en-US" sz="2000" b="1" dirty="0" smtClean="0">
                <a:latin typeface="Arial" pitchFamily="34" charset="0"/>
                <a:cs typeface="Arial" pitchFamily="34" charset="0"/>
              </a:rPr>
              <a:t>       clinical features</a:t>
            </a:r>
          </a:p>
          <a:p>
            <a:pPr>
              <a:buNone/>
            </a:pPr>
            <a:r>
              <a:rPr lang="en-US" sz="2000" dirty="0">
                <a:latin typeface="Arial" pitchFamily="34" charset="0"/>
                <a:cs typeface="Arial" pitchFamily="34" charset="0"/>
              </a:rPr>
              <a:t> </a:t>
            </a:r>
            <a:r>
              <a:rPr lang="en-US" sz="2000" dirty="0" smtClean="0">
                <a:latin typeface="Arial" pitchFamily="34" charset="0"/>
                <a:cs typeface="Arial" pitchFamily="34" charset="0"/>
              </a:rPr>
              <a:t>      manifested as Bubonic or </a:t>
            </a:r>
            <a:r>
              <a:rPr lang="en-US" sz="2000" dirty="0" err="1" smtClean="0">
                <a:latin typeface="Arial" pitchFamily="34" charset="0"/>
                <a:cs typeface="Arial" pitchFamily="34" charset="0"/>
              </a:rPr>
              <a:t>pnuemonic</a:t>
            </a:r>
            <a:r>
              <a:rPr lang="en-US" sz="2000" dirty="0" smtClean="0">
                <a:latin typeface="Arial" pitchFamily="34" charset="0"/>
                <a:cs typeface="Arial" pitchFamily="34" charset="0"/>
              </a:rPr>
              <a:t> type </a:t>
            </a:r>
          </a:p>
          <a:p>
            <a:pPr marL="457200" indent="-457200">
              <a:buAutoNum type="arabicPeriod"/>
            </a:pPr>
            <a:r>
              <a:rPr lang="en-US" sz="1900" b="1" dirty="0" smtClean="0">
                <a:latin typeface="Arial" pitchFamily="34" charset="0"/>
                <a:cs typeface="Arial" pitchFamily="34" charset="0"/>
              </a:rPr>
              <a:t>Bubonic plague </a:t>
            </a:r>
            <a:r>
              <a:rPr lang="en-US" sz="2000" b="1" dirty="0" smtClean="0">
                <a:latin typeface="Arial" pitchFamily="34" charset="0"/>
                <a:cs typeface="Arial" pitchFamily="34" charset="0"/>
              </a:rPr>
              <a:t>: </a:t>
            </a:r>
          </a:p>
          <a:p>
            <a:pPr marL="457200" indent="-457200">
              <a:buFont typeface="Wingdings" pitchFamily="2" charset="2"/>
              <a:buChar char="Ø"/>
            </a:pPr>
            <a:r>
              <a:rPr lang="en-US" sz="2000" dirty="0" smtClean="0">
                <a:latin typeface="Arial" pitchFamily="34" charset="0"/>
                <a:cs typeface="Arial" pitchFamily="34" charset="0"/>
              </a:rPr>
              <a:t>Most common type due to flea bite </a:t>
            </a:r>
          </a:p>
          <a:p>
            <a:pPr marL="457200" indent="-457200">
              <a:lnSpc>
                <a:spcPct val="150000"/>
              </a:lnSpc>
              <a:buFont typeface="Wingdings" pitchFamily="2" charset="2"/>
              <a:buChar char="Ø"/>
            </a:pPr>
            <a:r>
              <a:rPr lang="en-US" sz="2000" dirty="0" smtClean="0">
                <a:latin typeface="Arial" pitchFamily="34" charset="0"/>
                <a:cs typeface="Arial" pitchFamily="34" charset="0"/>
              </a:rPr>
              <a:t>With inoculation of bacteria into the skin the organisms travel to regional </a:t>
            </a:r>
            <a:r>
              <a:rPr lang="en-US" sz="2000" dirty="0" err="1" smtClean="0">
                <a:latin typeface="Arial" pitchFamily="34" charset="0"/>
                <a:cs typeface="Arial" pitchFamily="34" charset="0"/>
              </a:rPr>
              <a:t>lymphnodes</a:t>
            </a:r>
            <a:r>
              <a:rPr lang="en-US" sz="2000" dirty="0" smtClean="0">
                <a:latin typeface="Arial" pitchFamily="34" charset="0"/>
                <a:cs typeface="Arial" pitchFamily="34" charset="0"/>
              </a:rPr>
              <a:t> and result into painful </a:t>
            </a:r>
            <a:r>
              <a:rPr lang="en-US" sz="2000" dirty="0" err="1" smtClean="0">
                <a:latin typeface="Arial" pitchFamily="34" charset="0"/>
                <a:cs typeface="Arial" pitchFamily="34" charset="0"/>
              </a:rPr>
              <a:t>lymphadenopathy</a:t>
            </a:r>
            <a:r>
              <a:rPr lang="en-US" sz="2000" dirty="0" smtClean="0">
                <a:latin typeface="Arial" pitchFamily="34" charset="0"/>
                <a:cs typeface="Arial" pitchFamily="34" charset="0"/>
              </a:rPr>
              <a:t> with necrosis, fever,</a:t>
            </a:r>
          </a:p>
          <a:p>
            <a:pPr marL="457200" indent="-457200">
              <a:lnSpc>
                <a:spcPct val="150000"/>
              </a:lnSpc>
              <a:buNone/>
            </a:pPr>
            <a:r>
              <a:rPr lang="en-US" sz="2000" dirty="0" smtClean="0">
                <a:latin typeface="Arial" pitchFamily="34" charset="0"/>
                <a:cs typeface="Arial" pitchFamily="34" charset="0"/>
              </a:rPr>
              <a:t>         septicemia, and death </a:t>
            </a:r>
          </a:p>
          <a:p>
            <a:pPr marL="457200" indent="-457200">
              <a:lnSpc>
                <a:spcPct val="150000"/>
              </a:lnSpc>
              <a:buFont typeface="Wingdings" pitchFamily="2" charset="2"/>
              <a:buChar char="Ø"/>
            </a:pPr>
            <a:r>
              <a:rPr lang="en-US" sz="2000" dirty="0" smtClean="0">
                <a:latin typeface="Arial" pitchFamily="34" charset="0"/>
                <a:cs typeface="Arial" pitchFamily="34" charset="0"/>
              </a:rPr>
              <a:t>Few patients may </a:t>
            </a:r>
            <a:r>
              <a:rPr lang="en-US" sz="2000" dirty="0" err="1" smtClean="0">
                <a:latin typeface="Arial" pitchFamily="34" charset="0"/>
                <a:cs typeface="Arial" pitchFamily="34" charset="0"/>
              </a:rPr>
              <a:t>devlop</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ecchymoses</a:t>
            </a:r>
            <a:r>
              <a:rPr lang="en-US" sz="2000" dirty="0" smtClean="0">
                <a:latin typeface="Arial" pitchFamily="34" charset="0"/>
                <a:cs typeface="Arial" pitchFamily="34" charset="0"/>
              </a:rPr>
              <a:t> and gangrene of digits and nose </a:t>
            </a:r>
          </a:p>
          <a:p>
            <a:pPr marL="457200" indent="-457200">
              <a:lnSpc>
                <a:spcPct val="150000"/>
              </a:lnSpc>
              <a:buFont typeface="Wingdings" pitchFamily="2" charset="2"/>
              <a:buChar char="Ø"/>
            </a:pPr>
            <a:r>
              <a:rPr lang="en-US" sz="2000" dirty="0" smtClean="0">
                <a:latin typeface="Arial" pitchFamily="34" charset="0"/>
                <a:cs typeface="Arial" pitchFamily="34" charset="0"/>
              </a:rPr>
              <a:t>These patients transmit  the agents to others via respiratory route</a:t>
            </a:r>
            <a:endParaRPr lang="en-U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228600"/>
            <a:ext cx="8763000" cy="6400800"/>
          </a:xfrm>
        </p:spPr>
        <p:txBody>
          <a:bodyPr>
            <a:noAutofit/>
          </a:bodyPr>
          <a:lstStyle/>
          <a:p>
            <a:pPr marL="514350" indent="-514350">
              <a:lnSpc>
                <a:spcPct val="160000"/>
              </a:lnSpc>
              <a:buNone/>
            </a:pPr>
            <a:r>
              <a:rPr lang="en-US" sz="2000" dirty="0" smtClean="0">
                <a:latin typeface="Arial" pitchFamily="34" charset="0"/>
                <a:cs typeface="Arial" pitchFamily="34" charset="0"/>
              </a:rPr>
              <a:t>        diagnosis:  -</a:t>
            </a:r>
          </a:p>
          <a:p>
            <a:pPr marL="514350" indent="-514350">
              <a:lnSpc>
                <a:spcPct val="160000"/>
              </a:lnSpc>
              <a:buNone/>
            </a:pPr>
            <a:r>
              <a:rPr lang="en-US" sz="2000" dirty="0" smtClean="0">
                <a:latin typeface="Arial" pitchFamily="34" charset="0"/>
                <a:cs typeface="Arial" pitchFamily="34" charset="0"/>
              </a:rPr>
              <a:t>         -peripheral smear : show bipolar staining of </a:t>
            </a:r>
            <a:r>
              <a:rPr lang="en-US" sz="2000" dirty="0" err="1" smtClean="0">
                <a:latin typeface="Arial" pitchFamily="34" charset="0"/>
                <a:cs typeface="Arial" pitchFamily="34" charset="0"/>
              </a:rPr>
              <a:t>Y.pestis</a:t>
            </a:r>
            <a:endParaRPr lang="en-US" sz="2000" dirty="0" smtClean="0">
              <a:latin typeface="Arial" pitchFamily="34" charset="0"/>
              <a:cs typeface="Arial" pitchFamily="34" charset="0"/>
            </a:endParaRPr>
          </a:p>
          <a:p>
            <a:pPr marL="514350" indent="-514350">
              <a:lnSpc>
                <a:spcPct val="160000"/>
              </a:lnSpc>
              <a:buNone/>
            </a:pPr>
            <a:r>
              <a:rPr lang="en-US" sz="2000" dirty="0" smtClean="0">
                <a:latin typeface="Arial" pitchFamily="34" charset="0"/>
                <a:cs typeface="Arial" pitchFamily="34" charset="0"/>
              </a:rPr>
              <a:t>         - culture of lymph node aspirate  </a:t>
            </a:r>
          </a:p>
          <a:p>
            <a:pPr marL="514350" indent="-514350">
              <a:lnSpc>
                <a:spcPct val="160000"/>
              </a:lnSpc>
              <a:buNone/>
            </a:pPr>
            <a:r>
              <a:rPr lang="en-US" sz="2000" dirty="0" smtClean="0">
                <a:latin typeface="Arial" pitchFamily="34" charset="0"/>
                <a:cs typeface="Arial" pitchFamily="34" charset="0"/>
              </a:rPr>
              <a:t>         -blood culture : with culture medias like Brain-heart infusion, </a:t>
            </a:r>
            <a:r>
              <a:rPr lang="en-US" sz="2000" dirty="0" err="1" smtClean="0">
                <a:latin typeface="Arial" pitchFamily="34" charset="0"/>
                <a:cs typeface="Arial" pitchFamily="34" charset="0"/>
              </a:rPr>
              <a:t>MacConkey</a:t>
            </a:r>
            <a:r>
              <a:rPr lang="en-US" sz="2000" dirty="0" smtClean="0">
                <a:latin typeface="Arial" pitchFamily="34" charset="0"/>
                <a:cs typeface="Arial" pitchFamily="34" charset="0"/>
              </a:rPr>
              <a:t> agar. </a:t>
            </a:r>
          </a:p>
          <a:p>
            <a:pPr marL="514350" indent="-514350">
              <a:lnSpc>
                <a:spcPct val="160000"/>
              </a:lnSpc>
              <a:buNone/>
            </a:pPr>
            <a:r>
              <a:rPr lang="en-US" sz="2000" dirty="0" smtClean="0">
                <a:latin typeface="Arial" pitchFamily="34" charset="0"/>
                <a:cs typeface="Arial" pitchFamily="34" charset="0"/>
              </a:rPr>
              <a:t>          one smear should with </a:t>
            </a:r>
            <a:r>
              <a:rPr lang="en-US" sz="2000" dirty="0" err="1" smtClean="0">
                <a:latin typeface="Arial" pitchFamily="34" charset="0"/>
                <a:cs typeface="Arial" pitchFamily="34" charset="0"/>
              </a:rPr>
              <a:t>Wayson</a:t>
            </a:r>
            <a:r>
              <a:rPr lang="en-US" sz="2000" dirty="0" smtClean="0">
                <a:latin typeface="Arial" pitchFamily="34" charset="0"/>
                <a:cs typeface="Arial" pitchFamily="34" charset="0"/>
              </a:rPr>
              <a:t> or </a:t>
            </a:r>
            <a:r>
              <a:rPr lang="en-US" sz="2000" dirty="0" err="1" smtClean="0">
                <a:latin typeface="Arial" pitchFamily="34" charset="0"/>
                <a:cs typeface="Arial" pitchFamily="34" charset="0"/>
              </a:rPr>
              <a:t>giemsa</a:t>
            </a:r>
            <a:r>
              <a:rPr lang="en-US" sz="2000" dirty="0" smtClean="0">
                <a:latin typeface="Arial" pitchFamily="34" charset="0"/>
                <a:cs typeface="Arial" pitchFamily="34" charset="0"/>
              </a:rPr>
              <a:t> stain and gram stain  and submitted for direct </a:t>
            </a:r>
            <a:r>
              <a:rPr lang="en-US" sz="2000" dirty="0" err="1" smtClean="0">
                <a:latin typeface="Arial" pitchFamily="34" charset="0"/>
                <a:cs typeface="Arial" pitchFamily="34" charset="0"/>
              </a:rPr>
              <a:t>flouroscent</a:t>
            </a:r>
            <a:r>
              <a:rPr lang="en-US" sz="2000" dirty="0" smtClean="0">
                <a:latin typeface="Arial" pitchFamily="34" charset="0"/>
                <a:cs typeface="Arial" pitchFamily="34" charset="0"/>
              </a:rPr>
              <a:t> antibody and PCR test. </a:t>
            </a:r>
          </a:p>
          <a:p>
            <a:pPr marL="514350" indent="-514350">
              <a:lnSpc>
                <a:spcPct val="160000"/>
              </a:lnSpc>
              <a:buNone/>
            </a:pPr>
            <a:r>
              <a:rPr lang="en-US" sz="2000" dirty="0" smtClean="0">
                <a:latin typeface="Arial" pitchFamily="34" charset="0"/>
                <a:cs typeface="Arial" pitchFamily="34" charset="0"/>
              </a:rPr>
              <a:t>          </a:t>
            </a:r>
          </a:p>
          <a:p>
            <a:pPr marL="514350" indent="-514350">
              <a:buFont typeface="+mj-lt"/>
              <a:buAutoNum type="arabicParenR" startAt="2"/>
            </a:pPr>
            <a:r>
              <a:rPr lang="en-US" sz="2000" dirty="0" err="1" smtClean="0">
                <a:latin typeface="Arial" pitchFamily="34" charset="0"/>
                <a:cs typeface="Arial" pitchFamily="34" charset="0"/>
              </a:rPr>
              <a:t>Pnuemonic</a:t>
            </a:r>
            <a:r>
              <a:rPr lang="en-US" sz="2000" dirty="0" smtClean="0">
                <a:latin typeface="Arial" pitchFamily="34" charset="0"/>
                <a:cs typeface="Arial" pitchFamily="34" charset="0"/>
              </a:rPr>
              <a:t> plague : </a:t>
            </a:r>
          </a:p>
          <a:p>
            <a:pPr marL="514350" indent="-514350">
              <a:lnSpc>
                <a:spcPct val="150000"/>
              </a:lnSpc>
              <a:buNone/>
            </a:pPr>
            <a:r>
              <a:rPr lang="en-US" sz="2000" dirty="0" smtClean="0">
                <a:latin typeface="Arial" pitchFamily="34" charset="0"/>
                <a:cs typeface="Arial" pitchFamily="34" charset="0"/>
              </a:rPr>
              <a:t>         most likely result of a bioterrorist attack due to spread of </a:t>
            </a:r>
            <a:r>
              <a:rPr lang="en-US" sz="2000" dirty="0" err="1" smtClean="0">
                <a:latin typeface="Arial" pitchFamily="34" charset="0"/>
                <a:cs typeface="Arial" pitchFamily="34" charset="0"/>
              </a:rPr>
              <a:t>aerosolised</a:t>
            </a:r>
            <a:r>
              <a:rPr lang="en-US" sz="2000" dirty="0" smtClean="0">
                <a:latin typeface="Arial" pitchFamily="34" charset="0"/>
                <a:cs typeface="Arial" pitchFamily="34" charset="0"/>
              </a:rPr>
              <a:t> bacteria </a:t>
            </a:r>
          </a:p>
          <a:p>
            <a:pPr marL="514350" indent="-514350">
              <a:lnSpc>
                <a:spcPct val="150000"/>
              </a:lnSpc>
              <a:buNone/>
            </a:pPr>
            <a:r>
              <a:rPr lang="en-US" sz="2000" dirty="0" smtClean="0">
                <a:latin typeface="Arial" pitchFamily="34" charset="0"/>
                <a:cs typeface="Arial" pitchFamily="34" charset="0"/>
              </a:rPr>
              <a:t>         in a wide densely populated region </a:t>
            </a:r>
          </a:p>
          <a:p>
            <a:pPr marL="514350" indent="-514350">
              <a:lnSpc>
                <a:spcPct val="150000"/>
              </a:lnSpc>
              <a:buNone/>
            </a:pPr>
            <a:r>
              <a:rPr lang="en-US" sz="2000" dirty="0" smtClean="0">
                <a:latin typeface="Arial" pitchFamily="34" charset="0"/>
                <a:cs typeface="Arial" pitchFamily="34" charset="0"/>
              </a:rPr>
              <a:t>         </a:t>
            </a:r>
            <a:r>
              <a:rPr lang="en-US" sz="2000" dirty="0" smtClean="0">
                <a:latin typeface="Arial" pitchFamily="34" charset="0"/>
                <a:cs typeface="Arial" pitchFamily="34" charset="0"/>
              </a:rPr>
              <a:t>          </a:t>
            </a:r>
            <a:endParaRPr lang="en-U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12648" y="457200"/>
            <a:ext cx="8153400" cy="5638800"/>
          </a:xfrm>
        </p:spPr>
        <p:txBody>
          <a:bodyPr/>
          <a:lstStyle/>
          <a:p>
            <a:pPr marL="514350" indent="-514350">
              <a:lnSpc>
                <a:spcPct val="150000"/>
              </a:lnSpc>
              <a:buNone/>
            </a:pPr>
            <a:r>
              <a:rPr lang="en-US" sz="2000" b="1" dirty="0" smtClean="0">
                <a:latin typeface="Arial" pitchFamily="34" charset="0"/>
                <a:cs typeface="Arial" pitchFamily="34" charset="0"/>
              </a:rPr>
              <a:t>clinical features </a:t>
            </a:r>
          </a:p>
          <a:p>
            <a:pPr marL="514350" indent="-514350">
              <a:lnSpc>
                <a:spcPct val="150000"/>
              </a:lnSpc>
              <a:buFont typeface="Wingdings" pitchFamily="2" charset="2"/>
              <a:buChar char="Ø"/>
            </a:pPr>
            <a:r>
              <a:rPr lang="en-US" sz="2000" dirty="0" smtClean="0">
                <a:latin typeface="Arial" pitchFamily="34" charset="0"/>
                <a:cs typeface="Arial" pitchFamily="34" charset="0"/>
              </a:rPr>
              <a:t>May present with fever, cough with </a:t>
            </a:r>
            <a:r>
              <a:rPr lang="en-US" sz="2000" dirty="0" err="1" smtClean="0">
                <a:latin typeface="Arial" pitchFamily="34" charset="0"/>
                <a:cs typeface="Arial" pitchFamily="34" charset="0"/>
              </a:rPr>
              <a:t>hemoptysis</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dyspnea</a:t>
            </a:r>
            <a:r>
              <a:rPr lang="en-US" sz="2000" dirty="0" smtClean="0">
                <a:latin typeface="Arial" pitchFamily="34" charset="0"/>
                <a:cs typeface="Arial" pitchFamily="34" charset="0"/>
              </a:rPr>
              <a:t>, and gastrointestinal </a:t>
            </a:r>
          </a:p>
          <a:p>
            <a:pPr marL="514350" indent="-514350">
              <a:lnSpc>
                <a:spcPct val="150000"/>
              </a:lnSpc>
              <a:buNone/>
            </a:pPr>
            <a:r>
              <a:rPr lang="en-US" sz="2000" dirty="0" smtClean="0">
                <a:latin typeface="Arial" pitchFamily="34" charset="0"/>
                <a:cs typeface="Arial" pitchFamily="34" charset="0"/>
              </a:rPr>
              <a:t>          symptoms </a:t>
            </a:r>
          </a:p>
          <a:p>
            <a:pPr marL="514350" indent="-514350">
              <a:lnSpc>
                <a:spcPct val="150000"/>
              </a:lnSpc>
              <a:buFont typeface="Wingdings" pitchFamily="2" charset="2"/>
              <a:buChar char="Ø"/>
            </a:pPr>
            <a:r>
              <a:rPr lang="en-US" sz="2000" dirty="0" smtClean="0">
                <a:latin typeface="Arial" pitchFamily="34" charset="0"/>
                <a:cs typeface="Arial" pitchFamily="34" charset="0"/>
              </a:rPr>
              <a:t>X-ray chest—show bilateral pulmonary infiltrates and consolidated patches</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8229600" cy="5745163"/>
          </a:xfrm>
        </p:spPr>
        <p:txBody>
          <a:bodyPr>
            <a:normAutofit/>
          </a:bodyPr>
          <a:lstStyle/>
          <a:p>
            <a:pPr>
              <a:buNone/>
            </a:pPr>
            <a:r>
              <a:rPr lang="en-US" sz="2000" dirty="0" smtClean="0"/>
              <a:t>Treatment </a:t>
            </a:r>
            <a:r>
              <a:rPr lang="en-US" sz="2000" dirty="0" smtClean="0"/>
              <a:t>:</a:t>
            </a:r>
          </a:p>
          <a:p>
            <a:pPr>
              <a:buNone/>
            </a:pPr>
            <a:r>
              <a:rPr lang="en-US" sz="2000" dirty="0" smtClean="0">
                <a:latin typeface="Arial" pitchFamily="34" charset="0"/>
                <a:cs typeface="Arial" pitchFamily="34" charset="0"/>
              </a:rPr>
              <a:t>      - </a:t>
            </a:r>
            <a:r>
              <a:rPr lang="en-US" sz="2000" dirty="0" err="1" smtClean="0">
                <a:latin typeface="Arial" pitchFamily="34" charset="0"/>
                <a:cs typeface="Arial" pitchFamily="34" charset="0"/>
              </a:rPr>
              <a:t>Gentamycin</a:t>
            </a:r>
            <a:r>
              <a:rPr lang="en-US" sz="2000" dirty="0" smtClean="0">
                <a:latin typeface="Arial" pitchFamily="34" charset="0"/>
                <a:cs typeface="Arial" pitchFamily="34" charset="0"/>
              </a:rPr>
              <a:t> : 2 mg/kg I.V. bolus and 1.7mg/kg  q8h I.V.  Or </a:t>
            </a:r>
          </a:p>
          <a:p>
            <a:pPr>
              <a:buNone/>
            </a:pPr>
            <a:r>
              <a:rPr lang="en-US" sz="2000" dirty="0" smtClean="0">
                <a:latin typeface="Arial" pitchFamily="34" charset="0"/>
                <a:cs typeface="Arial" pitchFamily="34" charset="0"/>
              </a:rPr>
              <a:t>      -streptomycin 1 g q12h I.M/I.V.</a:t>
            </a:r>
          </a:p>
          <a:p>
            <a:pPr>
              <a:buNone/>
            </a:pPr>
            <a:r>
              <a:rPr lang="en-US" sz="2000" dirty="0" smtClean="0">
                <a:latin typeface="Arial" pitchFamily="34" charset="0"/>
                <a:cs typeface="Arial" pitchFamily="34" charset="0"/>
              </a:rPr>
              <a:t>      -alternatives :- </a:t>
            </a:r>
            <a:r>
              <a:rPr lang="en-US" sz="2000" dirty="0" err="1" smtClean="0">
                <a:latin typeface="Arial" pitchFamily="34" charset="0"/>
                <a:cs typeface="Arial" pitchFamily="34" charset="0"/>
              </a:rPr>
              <a:t>doxycycline</a:t>
            </a:r>
            <a:r>
              <a:rPr lang="en-US" sz="2000" dirty="0" smtClean="0">
                <a:latin typeface="Arial" pitchFamily="34" charset="0"/>
                <a:cs typeface="Arial" pitchFamily="34" charset="0"/>
              </a:rPr>
              <a:t>  100mg bid PO or IV or</a:t>
            </a:r>
          </a:p>
          <a:p>
            <a:pPr>
              <a:buNone/>
            </a:pP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cholramphenicol</a:t>
            </a:r>
            <a:r>
              <a:rPr lang="en-US" sz="2000" dirty="0" smtClean="0">
                <a:latin typeface="Arial" pitchFamily="34" charset="0"/>
                <a:cs typeface="Arial" pitchFamily="34" charset="0"/>
              </a:rPr>
              <a:t> 500 mg </a:t>
            </a:r>
            <a:r>
              <a:rPr lang="en-US" sz="2000" dirty="0" err="1" smtClean="0">
                <a:latin typeface="Arial" pitchFamily="34" charset="0"/>
                <a:cs typeface="Arial" pitchFamily="34" charset="0"/>
              </a:rPr>
              <a:t>qid</a:t>
            </a:r>
            <a:r>
              <a:rPr lang="en-US" sz="2000" dirty="0" smtClean="0">
                <a:latin typeface="Arial" pitchFamily="34" charset="0"/>
                <a:cs typeface="Arial" pitchFamily="34" charset="0"/>
              </a:rPr>
              <a:t> PO or IV </a:t>
            </a:r>
          </a:p>
          <a:p>
            <a:pPr>
              <a:buNone/>
            </a:pPr>
            <a:endParaRPr lang="en-US" sz="2000" dirty="0" smtClean="0">
              <a:latin typeface="Arial" pitchFamily="34" charset="0"/>
              <a:cs typeface="Arial" pitchFamily="34" charset="0"/>
            </a:endParaRPr>
          </a:p>
          <a:p>
            <a:pPr>
              <a:buNone/>
            </a:pPr>
            <a:r>
              <a:rPr lang="en-US" sz="2000" dirty="0" smtClean="0">
                <a:latin typeface="Arial" pitchFamily="34" charset="0"/>
                <a:cs typeface="Arial" pitchFamily="34" charset="0"/>
              </a:rPr>
              <a:t>Prophylaxis : </a:t>
            </a:r>
          </a:p>
          <a:p>
            <a:pPr>
              <a:buNone/>
            </a:pPr>
            <a:r>
              <a:rPr lang="en-US" sz="2000" dirty="0" smtClean="0">
                <a:latin typeface="Arial" pitchFamily="34" charset="0"/>
                <a:cs typeface="Arial" pitchFamily="34" charset="0"/>
              </a:rPr>
              <a:t>       -Doxycycline 100mg PO bid</a:t>
            </a:r>
          </a:p>
          <a:p>
            <a:pPr>
              <a:buNone/>
            </a:pPr>
            <a:r>
              <a:rPr lang="en-US" sz="2000" dirty="0" smtClean="0">
                <a:latin typeface="Arial" pitchFamily="34" charset="0"/>
                <a:cs typeface="Arial" pitchFamily="34" charset="0"/>
              </a:rPr>
              <a:t>       -formalin fixed vaccine used for prevention of plague (not available)</a:t>
            </a:r>
          </a:p>
          <a:p>
            <a:endParaRPr lang="en-US" sz="2000" dirty="0" smtClean="0"/>
          </a:p>
          <a:p>
            <a:pPr>
              <a:buNone/>
            </a:pPr>
            <a:endParaRPr lang="en-US" sz="2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8229600" cy="6324600"/>
          </a:xfrm>
        </p:spPr>
        <p:txBody>
          <a:bodyPr>
            <a:normAutofit fontScale="92500" lnSpcReduction="10000"/>
          </a:bodyPr>
          <a:lstStyle/>
          <a:p>
            <a:pPr>
              <a:lnSpc>
                <a:spcPct val="150000"/>
              </a:lnSpc>
              <a:buNone/>
            </a:pPr>
            <a:r>
              <a:rPr lang="en-US" sz="2000" b="1" dirty="0" err="1" smtClean="0">
                <a:latin typeface="Arial" pitchFamily="34" charset="0"/>
                <a:cs typeface="Arial" pitchFamily="34" charset="0"/>
              </a:rPr>
              <a:t>Variola</a:t>
            </a:r>
            <a:r>
              <a:rPr lang="en-US" sz="2000" b="1" dirty="0" smtClean="0">
                <a:latin typeface="Arial" pitchFamily="34" charset="0"/>
                <a:cs typeface="Arial" pitchFamily="34" charset="0"/>
              </a:rPr>
              <a:t> virus </a:t>
            </a:r>
            <a:r>
              <a:rPr lang="en-US" sz="2000" b="1" dirty="0" smtClean="0"/>
              <a:t>: </a:t>
            </a:r>
          </a:p>
          <a:p>
            <a:pPr>
              <a:lnSpc>
                <a:spcPct val="150000"/>
              </a:lnSpc>
            </a:pPr>
            <a:r>
              <a:rPr lang="en-US" sz="2000" dirty="0" smtClean="0">
                <a:latin typeface="Arial" pitchFamily="34" charset="0"/>
                <a:cs typeface="Arial" pitchFamily="34" charset="0"/>
              </a:rPr>
              <a:t>Causative agent of small pox</a:t>
            </a:r>
          </a:p>
          <a:p>
            <a:pPr>
              <a:lnSpc>
                <a:spcPct val="150000"/>
              </a:lnSpc>
            </a:pPr>
            <a:r>
              <a:rPr lang="en-US" sz="2000" dirty="0" smtClean="0">
                <a:latin typeface="Arial" pitchFamily="34" charset="0"/>
                <a:cs typeface="Arial" pitchFamily="34" charset="0"/>
              </a:rPr>
              <a:t>Considered as a good agent of bioterrorism </a:t>
            </a:r>
          </a:p>
          <a:p>
            <a:pPr>
              <a:lnSpc>
                <a:spcPct val="150000"/>
              </a:lnSpc>
            </a:pPr>
            <a:r>
              <a:rPr lang="en-US" sz="2000" dirty="0" smtClean="0">
                <a:latin typeface="Arial" pitchFamily="34" charset="0"/>
                <a:cs typeface="Arial" pitchFamily="34" charset="0"/>
              </a:rPr>
              <a:t>Has 10-30% mortality in </a:t>
            </a:r>
            <a:r>
              <a:rPr lang="en-US" sz="2000" dirty="0" err="1" smtClean="0">
                <a:latin typeface="Arial" pitchFamily="34" charset="0"/>
                <a:cs typeface="Arial" pitchFamily="34" charset="0"/>
              </a:rPr>
              <a:t>unimmunised</a:t>
            </a:r>
            <a:r>
              <a:rPr lang="en-US" sz="2000" dirty="0" smtClean="0">
                <a:latin typeface="Arial" pitchFamily="34" charset="0"/>
                <a:cs typeface="Arial" pitchFamily="34" charset="0"/>
              </a:rPr>
              <a:t> individuals and has devastating effect on deliberate spread </a:t>
            </a:r>
          </a:p>
          <a:p>
            <a:pPr>
              <a:lnSpc>
                <a:spcPct val="150000"/>
              </a:lnSpc>
              <a:buNone/>
            </a:pPr>
            <a:r>
              <a:rPr lang="en-US" sz="2000" dirty="0" smtClean="0">
                <a:latin typeface="Arial" pitchFamily="34" charset="0"/>
                <a:cs typeface="Arial" pitchFamily="34" charset="0"/>
              </a:rPr>
              <a:t>Microbiology : </a:t>
            </a:r>
          </a:p>
          <a:p>
            <a:pPr>
              <a:lnSpc>
                <a:spcPct val="150000"/>
              </a:lnSpc>
            </a:pPr>
            <a:r>
              <a:rPr lang="en-US" sz="2000" dirty="0" smtClean="0">
                <a:latin typeface="Arial" pitchFamily="34" charset="0"/>
                <a:cs typeface="Arial" pitchFamily="34" charset="0"/>
              </a:rPr>
              <a:t>Caused by 2 variants </a:t>
            </a:r>
            <a:r>
              <a:rPr lang="en-US" sz="2000" dirty="0" err="1" smtClean="0">
                <a:latin typeface="Arial" pitchFamily="34" charset="0"/>
                <a:cs typeface="Arial" pitchFamily="34" charset="0"/>
              </a:rPr>
              <a:t>V.major</a:t>
            </a:r>
            <a:r>
              <a:rPr lang="en-US" sz="2000" dirty="0" smtClean="0">
                <a:latin typeface="Arial" pitchFamily="34" charset="0"/>
                <a:cs typeface="Arial" pitchFamily="34" charset="0"/>
              </a:rPr>
              <a:t> and </a:t>
            </a:r>
            <a:r>
              <a:rPr lang="en-US" sz="2000" dirty="0" err="1" smtClean="0">
                <a:latin typeface="Arial" pitchFamily="34" charset="0"/>
                <a:cs typeface="Arial" pitchFamily="34" charset="0"/>
              </a:rPr>
              <a:t>V.minor</a:t>
            </a:r>
            <a:endParaRPr lang="en-US" sz="2000" dirty="0" smtClean="0">
              <a:latin typeface="Arial" pitchFamily="34" charset="0"/>
              <a:cs typeface="Arial" pitchFamily="34" charset="0"/>
            </a:endParaRPr>
          </a:p>
          <a:p>
            <a:pPr>
              <a:lnSpc>
                <a:spcPct val="150000"/>
              </a:lnSpc>
            </a:pPr>
            <a:r>
              <a:rPr lang="en-US" sz="2000" dirty="0" smtClean="0">
                <a:latin typeface="Arial" pitchFamily="34" charset="0"/>
                <a:cs typeface="Arial" pitchFamily="34" charset="0"/>
              </a:rPr>
              <a:t>Double stranded  DNA virus of </a:t>
            </a:r>
            <a:r>
              <a:rPr lang="en-US" sz="2000" dirty="0" err="1" smtClean="0">
                <a:latin typeface="Arial" pitchFamily="34" charset="0"/>
                <a:cs typeface="Arial" pitchFamily="34" charset="0"/>
              </a:rPr>
              <a:t>orthopox</a:t>
            </a:r>
            <a:r>
              <a:rPr lang="en-US" sz="2000" dirty="0" smtClean="0">
                <a:latin typeface="Arial" pitchFamily="34" charset="0"/>
                <a:cs typeface="Arial" pitchFamily="34" charset="0"/>
              </a:rPr>
              <a:t> virus genus of pox </a:t>
            </a:r>
            <a:r>
              <a:rPr lang="en-US" sz="2000" dirty="0" err="1" smtClean="0">
                <a:latin typeface="Arial" pitchFamily="34" charset="0"/>
                <a:cs typeface="Arial" pitchFamily="34" charset="0"/>
              </a:rPr>
              <a:t>viriade</a:t>
            </a:r>
            <a:r>
              <a:rPr lang="en-US" sz="2000" dirty="0" smtClean="0">
                <a:latin typeface="Arial" pitchFamily="34" charset="0"/>
                <a:cs typeface="Arial" pitchFamily="34" charset="0"/>
              </a:rPr>
              <a:t> family</a:t>
            </a:r>
          </a:p>
          <a:p>
            <a:pPr>
              <a:lnSpc>
                <a:spcPct val="150000"/>
              </a:lnSpc>
            </a:pPr>
            <a:r>
              <a:rPr lang="en-US" sz="2000" dirty="0" err="1" smtClean="0">
                <a:latin typeface="Arial" pitchFamily="34" charset="0"/>
                <a:cs typeface="Arial" pitchFamily="34" charset="0"/>
              </a:rPr>
              <a:t>V.major</a:t>
            </a:r>
            <a:r>
              <a:rPr lang="en-US" sz="2000" dirty="0" smtClean="0">
                <a:latin typeface="Arial" pitchFamily="34" charset="0"/>
                <a:cs typeface="Arial" pitchFamily="34" charset="0"/>
              </a:rPr>
              <a:t> is the only considered viable bio weapon</a:t>
            </a:r>
          </a:p>
          <a:p>
            <a:pPr>
              <a:lnSpc>
                <a:spcPct val="150000"/>
              </a:lnSpc>
              <a:buNone/>
            </a:pPr>
            <a:r>
              <a:rPr lang="en-US" sz="2000" dirty="0" smtClean="0">
                <a:latin typeface="Arial" pitchFamily="34" charset="0"/>
                <a:cs typeface="Arial" pitchFamily="34" charset="0"/>
              </a:rPr>
              <a:t>Clinical features : </a:t>
            </a:r>
          </a:p>
          <a:p>
            <a:pPr>
              <a:lnSpc>
                <a:spcPct val="150000"/>
              </a:lnSpc>
            </a:pPr>
            <a:r>
              <a:rPr lang="en-US" sz="2000" dirty="0" smtClean="0">
                <a:latin typeface="Arial" pitchFamily="34" charset="0"/>
                <a:cs typeface="Arial" pitchFamily="34" charset="0"/>
              </a:rPr>
              <a:t>Infection with </a:t>
            </a:r>
            <a:r>
              <a:rPr lang="en-US" sz="2000" dirty="0" err="1" smtClean="0">
                <a:latin typeface="Arial" pitchFamily="34" charset="0"/>
                <a:cs typeface="Arial" pitchFamily="34" charset="0"/>
              </a:rPr>
              <a:t>V.major</a:t>
            </a:r>
            <a:r>
              <a:rPr lang="en-US" sz="2000" dirty="0" smtClean="0">
                <a:latin typeface="Arial" pitchFamily="34" charset="0"/>
                <a:cs typeface="Arial" pitchFamily="34" charset="0"/>
              </a:rPr>
              <a:t> occurs following contact with infected person after the </a:t>
            </a:r>
            <a:r>
              <a:rPr lang="en-US" sz="2000" dirty="0" err="1" smtClean="0">
                <a:latin typeface="Arial" pitchFamily="34" charset="0"/>
                <a:cs typeface="Arial" pitchFamily="34" charset="0"/>
              </a:rPr>
              <a:t>devlopment</a:t>
            </a:r>
            <a:r>
              <a:rPr lang="en-US" sz="2000" dirty="0" smtClean="0">
                <a:latin typeface="Arial" pitchFamily="34" charset="0"/>
                <a:cs typeface="Arial" pitchFamily="34" charset="0"/>
              </a:rPr>
              <a:t> of </a:t>
            </a:r>
            <a:r>
              <a:rPr lang="en-US" sz="2000" dirty="0" err="1" smtClean="0">
                <a:latin typeface="Arial" pitchFamily="34" charset="0"/>
                <a:cs typeface="Arial" pitchFamily="34" charset="0"/>
              </a:rPr>
              <a:t>maculopapular</a:t>
            </a:r>
            <a:r>
              <a:rPr lang="en-US" sz="2000" dirty="0" smtClean="0">
                <a:latin typeface="Arial" pitchFamily="34" charset="0"/>
                <a:cs typeface="Arial" pitchFamily="34" charset="0"/>
              </a:rPr>
              <a:t> rash on skin or </a:t>
            </a:r>
            <a:r>
              <a:rPr lang="en-US" sz="2000" dirty="0" err="1" smtClean="0">
                <a:latin typeface="Arial" pitchFamily="34" charset="0"/>
                <a:cs typeface="Arial" pitchFamily="34" charset="0"/>
              </a:rPr>
              <a:t>oropharynx</a:t>
            </a:r>
            <a:endParaRPr lang="en-US" sz="20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8229600" cy="6324600"/>
          </a:xfrm>
        </p:spPr>
        <p:txBody>
          <a:bodyPr>
            <a:normAutofit lnSpcReduction="10000"/>
          </a:bodyPr>
          <a:lstStyle/>
          <a:p>
            <a:pPr>
              <a:lnSpc>
                <a:spcPct val="150000"/>
              </a:lnSpc>
              <a:buNone/>
            </a:pPr>
            <a:r>
              <a:rPr lang="en-US" sz="2000" dirty="0" smtClean="0">
                <a:latin typeface="Arial" pitchFamily="34" charset="0"/>
                <a:cs typeface="Arial" pitchFamily="34" charset="0"/>
              </a:rPr>
              <a:t>      Which transmits infection through inhalation of saliva droplets.</a:t>
            </a:r>
          </a:p>
          <a:p>
            <a:pPr>
              <a:lnSpc>
                <a:spcPct val="150000"/>
              </a:lnSpc>
            </a:pPr>
            <a:r>
              <a:rPr lang="en-US" sz="2000" dirty="0" smtClean="0">
                <a:latin typeface="Arial" pitchFamily="34" charset="0"/>
                <a:cs typeface="Arial" pitchFamily="34" charset="0"/>
              </a:rPr>
              <a:t>Primary </a:t>
            </a:r>
            <a:r>
              <a:rPr lang="en-US" sz="2000" dirty="0" err="1" smtClean="0">
                <a:latin typeface="Arial" pitchFamily="34" charset="0"/>
                <a:cs typeface="Arial" pitchFamily="34" charset="0"/>
              </a:rPr>
              <a:t>viraemia</a:t>
            </a:r>
            <a:r>
              <a:rPr lang="en-US" sz="2000" dirty="0" smtClean="0">
                <a:latin typeface="Arial" pitchFamily="34" charset="0"/>
                <a:cs typeface="Arial" pitchFamily="34" charset="0"/>
              </a:rPr>
              <a:t>  on several days of exposure due to dissemination of virus to lymphoid tissue</a:t>
            </a:r>
          </a:p>
          <a:p>
            <a:pPr>
              <a:lnSpc>
                <a:spcPct val="150000"/>
              </a:lnSpc>
            </a:pPr>
            <a:r>
              <a:rPr lang="en-US" sz="2000" dirty="0" smtClean="0">
                <a:latin typeface="Arial" pitchFamily="34" charset="0"/>
                <a:cs typeface="Arial" pitchFamily="34" charset="0"/>
              </a:rPr>
              <a:t>Secondary </a:t>
            </a:r>
            <a:r>
              <a:rPr lang="en-US" sz="2000" dirty="0" err="1" smtClean="0">
                <a:latin typeface="Arial" pitchFamily="34" charset="0"/>
                <a:cs typeface="Arial" pitchFamily="34" charset="0"/>
              </a:rPr>
              <a:t>viremia</a:t>
            </a:r>
            <a:r>
              <a:rPr lang="en-US" sz="2000" dirty="0" smtClean="0">
                <a:latin typeface="Arial" pitchFamily="34" charset="0"/>
                <a:cs typeface="Arial" pitchFamily="34" charset="0"/>
              </a:rPr>
              <a:t> ~ 4 days later which leads to localization of infection to dermis </a:t>
            </a:r>
          </a:p>
          <a:p>
            <a:pPr>
              <a:lnSpc>
                <a:spcPct val="150000"/>
              </a:lnSpc>
            </a:pPr>
            <a:r>
              <a:rPr lang="en-US" sz="2000" dirty="0" smtClean="0">
                <a:latin typeface="Arial" pitchFamily="34" charset="0"/>
                <a:cs typeface="Arial" pitchFamily="34" charset="0"/>
              </a:rPr>
              <a:t>Patients presents with high grade fever, </a:t>
            </a:r>
            <a:r>
              <a:rPr lang="en-US" sz="2000" dirty="0" err="1" smtClean="0">
                <a:latin typeface="Arial" pitchFamily="34" charset="0"/>
                <a:cs typeface="Arial" pitchFamily="34" charset="0"/>
              </a:rPr>
              <a:t>vomitting</a:t>
            </a:r>
            <a:r>
              <a:rPr lang="en-US" sz="2000" dirty="0" smtClean="0">
                <a:latin typeface="Arial" pitchFamily="34" charset="0"/>
                <a:cs typeface="Arial" pitchFamily="34" charset="0"/>
              </a:rPr>
              <a:t>, headache, backache</a:t>
            </a:r>
          </a:p>
          <a:p>
            <a:pPr>
              <a:lnSpc>
                <a:spcPct val="150000"/>
              </a:lnSpc>
            </a:pPr>
            <a:r>
              <a:rPr lang="en-US" sz="2000" dirty="0" err="1" smtClean="0">
                <a:latin typeface="Arial" pitchFamily="34" charset="0"/>
                <a:cs typeface="Arial" pitchFamily="34" charset="0"/>
              </a:rPr>
              <a:t>Maculopapular</a:t>
            </a:r>
            <a:r>
              <a:rPr lang="en-US" sz="2000" dirty="0" smtClean="0">
                <a:latin typeface="Arial" pitchFamily="34" charset="0"/>
                <a:cs typeface="Arial" pitchFamily="34" charset="0"/>
              </a:rPr>
              <a:t> rash on face and extremities and spread to trunk  which evolves into vesicles, pustules and then scabs.</a:t>
            </a:r>
          </a:p>
          <a:p>
            <a:pPr>
              <a:lnSpc>
                <a:spcPct val="150000"/>
              </a:lnSpc>
            </a:pPr>
            <a:r>
              <a:rPr lang="en-US" sz="2000" dirty="0" smtClean="0">
                <a:latin typeface="Arial" pitchFamily="34" charset="0"/>
                <a:cs typeface="Arial" pitchFamily="34" charset="0"/>
              </a:rPr>
              <a:t>Two atypical forms </a:t>
            </a:r>
            <a:r>
              <a:rPr lang="en-US" sz="2000" dirty="0" err="1" smtClean="0">
                <a:latin typeface="Arial" pitchFamily="34" charset="0"/>
                <a:cs typeface="Arial" pitchFamily="34" charset="0"/>
              </a:rPr>
              <a:t>haemorrhagic</a:t>
            </a:r>
            <a:r>
              <a:rPr lang="en-US" sz="2000" dirty="0" smtClean="0">
                <a:latin typeface="Arial" pitchFamily="34" charset="0"/>
                <a:cs typeface="Arial" pitchFamily="34" charset="0"/>
              </a:rPr>
              <a:t> and malignant are seen in 5-10% of cases </a:t>
            </a:r>
          </a:p>
          <a:p>
            <a:pPr>
              <a:lnSpc>
                <a:spcPct val="150000"/>
              </a:lnSpc>
            </a:pPr>
            <a:r>
              <a:rPr lang="en-US" sz="2000" dirty="0" err="1" smtClean="0">
                <a:latin typeface="Arial" pitchFamily="34" charset="0"/>
                <a:cs typeface="Arial" pitchFamily="34" charset="0"/>
              </a:rPr>
              <a:t>Haemorrhagic</a:t>
            </a:r>
            <a:r>
              <a:rPr lang="en-US" sz="2000" dirty="0" smtClean="0">
                <a:latin typeface="Arial" pitchFamily="34" charset="0"/>
                <a:cs typeface="Arial" pitchFamily="34" charset="0"/>
              </a:rPr>
              <a:t> : abrupt onset seen with high grade fever severe headache and abdominal pain .</a:t>
            </a:r>
            <a:endParaRPr lang="en-U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152400"/>
            <a:ext cx="8534400" cy="6553200"/>
          </a:xfrm>
        </p:spPr>
        <p:txBody>
          <a:bodyPr>
            <a:normAutofit/>
          </a:bodyPr>
          <a:lstStyle/>
          <a:p>
            <a:pPr>
              <a:lnSpc>
                <a:spcPct val="150000"/>
              </a:lnSpc>
            </a:pPr>
            <a:r>
              <a:rPr lang="en-US" sz="2800" dirty="0" smtClean="0">
                <a:latin typeface="Arial" pitchFamily="34" charset="0"/>
                <a:cs typeface="Arial" pitchFamily="34" charset="0"/>
              </a:rPr>
              <a:t>Bioterrorism :</a:t>
            </a:r>
          </a:p>
          <a:p>
            <a:pPr>
              <a:buNone/>
            </a:pPr>
            <a:endParaRPr lang="en-US" sz="2800" dirty="0" smtClean="0">
              <a:latin typeface="Arial" pitchFamily="34" charset="0"/>
              <a:cs typeface="Arial" pitchFamily="34" charset="0"/>
            </a:endParaRPr>
          </a:p>
          <a:p>
            <a:pPr>
              <a:lnSpc>
                <a:spcPct val="150000"/>
              </a:lnSpc>
              <a:buFont typeface="Wingdings" pitchFamily="2" charset="2"/>
              <a:buChar char="Ø"/>
            </a:pPr>
            <a:r>
              <a:rPr lang="en-US" sz="2000" dirty="0" smtClean="0">
                <a:latin typeface="Arial" pitchFamily="34" charset="0"/>
                <a:cs typeface="Arial" pitchFamily="34" charset="0"/>
              </a:rPr>
              <a:t>primary goal – destroy the morale of society through fear and </a:t>
            </a:r>
            <a:r>
              <a:rPr lang="en-US" sz="2000" dirty="0" err="1" smtClean="0">
                <a:latin typeface="Arial" pitchFamily="34" charset="0"/>
                <a:cs typeface="Arial" pitchFamily="34" charset="0"/>
              </a:rPr>
              <a:t>uncertainity</a:t>
            </a:r>
            <a:r>
              <a:rPr lang="en-US" sz="2000" dirty="0" smtClean="0">
                <a:latin typeface="Arial" pitchFamily="34" charset="0"/>
                <a:cs typeface="Arial" pitchFamily="34" charset="0"/>
              </a:rPr>
              <a:t>   </a:t>
            </a:r>
          </a:p>
          <a:p>
            <a:pPr>
              <a:lnSpc>
                <a:spcPct val="150000"/>
              </a:lnSpc>
              <a:buFont typeface="Wingdings" pitchFamily="2" charset="2"/>
              <a:buChar char="Ø"/>
            </a:pPr>
            <a:r>
              <a:rPr lang="en-US" sz="2000" dirty="0" smtClean="0">
                <a:latin typeface="Arial" pitchFamily="34" charset="0"/>
                <a:cs typeface="Arial" pitchFamily="34" charset="0"/>
              </a:rPr>
              <a:t>Actual biologic impact of single attack is small &amp; degree of disruption is enormous</a:t>
            </a:r>
            <a:endParaRPr lang="en-US"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228600"/>
            <a:ext cx="8305800" cy="6477000"/>
          </a:xfrm>
        </p:spPr>
        <p:txBody>
          <a:bodyPr>
            <a:normAutofit/>
          </a:bodyPr>
          <a:lstStyle/>
          <a:p>
            <a:pPr>
              <a:lnSpc>
                <a:spcPct val="150000"/>
              </a:lnSpc>
            </a:pPr>
            <a:r>
              <a:rPr lang="en-US" sz="2000" dirty="0" err="1" smtClean="0">
                <a:latin typeface="Arial" pitchFamily="34" charset="0"/>
                <a:cs typeface="Arial" pitchFamily="34" charset="0"/>
              </a:rPr>
              <a:t>Cutaneous</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erythema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devlops</a:t>
            </a:r>
            <a:r>
              <a:rPr lang="en-US" sz="2000" dirty="0" smtClean="0">
                <a:latin typeface="Arial" pitchFamily="34" charset="0"/>
                <a:cs typeface="Arial" pitchFamily="34" charset="0"/>
              </a:rPr>
              <a:t> with </a:t>
            </a:r>
            <a:r>
              <a:rPr lang="en-US" sz="2000" dirty="0" err="1" smtClean="0">
                <a:latin typeface="Arial" pitchFamily="34" charset="0"/>
                <a:cs typeface="Arial" pitchFamily="34" charset="0"/>
              </a:rPr>
              <a:t>petechie</a:t>
            </a:r>
            <a:r>
              <a:rPr lang="en-US" sz="2000" dirty="0" smtClean="0">
                <a:latin typeface="Arial" pitchFamily="34" charset="0"/>
                <a:cs typeface="Arial" pitchFamily="34" charset="0"/>
              </a:rPr>
              <a:t> and hemorrhages into skin and mucus membrane</a:t>
            </a:r>
          </a:p>
          <a:p>
            <a:pPr>
              <a:lnSpc>
                <a:spcPct val="150000"/>
              </a:lnSpc>
            </a:pPr>
            <a:r>
              <a:rPr lang="en-US" sz="2000" dirty="0" smtClean="0">
                <a:latin typeface="Arial" pitchFamily="34" charset="0"/>
                <a:cs typeface="Arial" pitchFamily="34" charset="0"/>
              </a:rPr>
              <a:t>Death within 5-6 days </a:t>
            </a:r>
          </a:p>
          <a:p>
            <a:pPr>
              <a:lnSpc>
                <a:spcPct val="150000"/>
              </a:lnSpc>
            </a:pPr>
            <a:r>
              <a:rPr lang="en-US" sz="2000" dirty="0" smtClean="0">
                <a:latin typeface="Arial" pitchFamily="34" charset="0"/>
                <a:cs typeface="Arial" pitchFamily="34" charset="0"/>
              </a:rPr>
              <a:t>Malignant : frequently fatal with onset similar to hemorrhagic form but skin lesions never progress to </a:t>
            </a:r>
            <a:r>
              <a:rPr lang="en-US" sz="2000" dirty="0" err="1" smtClean="0">
                <a:latin typeface="Arial" pitchFamily="34" charset="0"/>
                <a:cs typeface="Arial" pitchFamily="34" charset="0"/>
              </a:rPr>
              <a:t>pustular</a:t>
            </a:r>
            <a:r>
              <a:rPr lang="en-US" sz="2000" dirty="0" smtClean="0">
                <a:latin typeface="Arial" pitchFamily="34" charset="0"/>
                <a:cs typeface="Arial" pitchFamily="34" charset="0"/>
              </a:rPr>
              <a:t> stage </a:t>
            </a:r>
          </a:p>
          <a:p>
            <a:pPr>
              <a:lnSpc>
                <a:spcPct val="150000"/>
              </a:lnSpc>
              <a:buNone/>
            </a:pPr>
            <a:r>
              <a:rPr lang="en-US" sz="2000" dirty="0" smtClean="0">
                <a:latin typeface="Arial" pitchFamily="34" charset="0"/>
                <a:cs typeface="Arial" pitchFamily="34" charset="0"/>
              </a:rPr>
              <a:t>Diagnosis : </a:t>
            </a:r>
          </a:p>
          <a:p>
            <a:pPr>
              <a:lnSpc>
                <a:spcPct val="150000"/>
              </a:lnSpc>
            </a:pPr>
            <a:r>
              <a:rPr lang="en-US" sz="2000" dirty="0" smtClean="0">
                <a:latin typeface="Arial" pitchFamily="34" charset="0"/>
                <a:cs typeface="Arial" pitchFamily="34" charset="0"/>
              </a:rPr>
              <a:t>Culture, electron microscopy , PCR </a:t>
            </a:r>
          </a:p>
          <a:p>
            <a:pPr>
              <a:lnSpc>
                <a:spcPct val="150000"/>
              </a:lnSpc>
              <a:buNone/>
            </a:pPr>
            <a:r>
              <a:rPr lang="en-US" sz="2000" dirty="0" smtClean="0">
                <a:latin typeface="Arial" pitchFamily="34" charset="0"/>
                <a:cs typeface="Arial" pitchFamily="34" charset="0"/>
              </a:rPr>
              <a:t>Treatment : </a:t>
            </a:r>
          </a:p>
          <a:p>
            <a:pPr>
              <a:lnSpc>
                <a:spcPct val="150000"/>
              </a:lnSpc>
            </a:pPr>
            <a:r>
              <a:rPr lang="en-US" sz="2000" dirty="0" smtClean="0">
                <a:latin typeface="Arial" pitchFamily="34" charset="0"/>
                <a:cs typeface="Arial" pitchFamily="34" charset="0"/>
              </a:rPr>
              <a:t>Supportive measures </a:t>
            </a:r>
          </a:p>
          <a:p>
            <a:pPr>
              <a:lnSpc>
                <a:spcPct val="150000"/>
              </a:lnSpc>
            </a:pPr>
            <a:r>
              <a:rPr lang="en-US" sz="2000" dirty="0" err="1" smtClean="0">
                <a:latin typeface="Arial" pitchFamily="34" charset="0"/>
                <a:cs typeface="Arial" pitchFamily="34" charset="0"/>
              </a:rPr>
              <a:t>Cidofovir</a:t>
            </a:r>
            <a:r>
              <a:rPr lang="en-US" sz="2000" dirty="0" smtClean="0">
                <a:latin typeface="Arial" pitchFamily="34" charset="0"/>
                <a:cs typeface="Arial" pitchFamily="34" charset="0"/>
              </a:rPr>
              <a:t> </a:t>
            </a:r>
          </a:p>
          <a:p>
            <a:pPr>
              <a:lnSpc>
                <a:spcPct val="150000"/>
              </a:lnSpc>
            </a:pPr>
            <a:r>
              <a:rPr lang="en-US" sz="2000" dirty="0" smtClean="0">
                <a:latin typeface="Arial" pitchFamily="34" charset="0"/>
                <a:cs typeface="Arial" pitchFamily="34" charset="0"/>
              </a:rPr>
              <a:t>Prophylaxis :  with </a:t>
            </a:r>
            <a:r>
              <a:rPr lang="en-US" sz="2000" dirty="0" err="1" smtClean="0">
                <a:latin typeface="Arial" pitchFamily="34" charset="0"/>
                <a:cs typeface="Arial" pitchFamily="34" charset="0"/>
              </a:rPr>
              <a:t>vaccinia</a:t>
            </a:r>
            <a:r>
              <a:rPr lang="en-US" sz="2000" dirty="0" smtClean="0">
                <a:latin typeface="Arial" pitchFamily="34" charset="0"/>
                <a:cs typeface="Arial" pitchFamily="34" charset="0"/>
              </a:rPr>
              <a:t> </a:t>
            </a:r>
            <a:endParaRPr lang="en-U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8229600" cy="6172200"/>
          </a:xfrm>
        </p:spPr>
        <p:txBody>
          <a:bodyPr>
            <a:normAutofit fontScale="92500" lnSpcReduction="20000"/>
          </a:bodyPr>
          <a:lstStyle/>
          <a:p>
            <a:pPr>
              <a:lnSpc>
                <a:spcPct val="150000"/>
              </a:lnSpc>
              <a:buNone/>
            </a:pPr>
            <a:r>
              <a:rPr lang="en-US" sz="2000" b="1" dirty="0" err="1" smtClean="0">
                <a:latin typeface="Arial" pitchFamily="34" charset="0"/>
                <a:cs typeface="Arial" pitchFamily="34" charset="0"/>
              </a:rPr>
              <a:t>Francisella</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tularensis</a:t>
            </a:r>
            <a:r>
              <a:rPr lang="en-US" sz="2000" b="1" dirty="0" smtClean="0">
                <a:latin typeface="Arial" pitchFamily="34" charset="0"/>
                <a:cs typeface="Arial" pitchFamily="34" charset="0"/>
              </a:rPr>
              <a:t> : </a:t>
            </a:r>
            <a:endParaRPr lang="en-US" sz="2000" dirty="0" smtClean="0">
              <a:latin typeface="Arial" pitchFamily="34" charset="0"/>
              <a:cs typeface="Arial" pitchFamily="34" charset="0"/>
            </a:endParaRPr>
          </a:p>
          <a:p>
            <a:pPr>
              <a:lnSpc>
                <a:spcPct val="150000"/>
              </a:lnSpc>
            </a:pPr>
            <a:r>
              <a:rPr lang="en-US" sz="2200" dirty="0" smtClean="0">
                <a:latin typeface="Arial" pitchFamily="34" charset="0"/>
                <a:cs typeface="Arial" pitchFamily="34" charset="0"/>
              </a:rPr>
              <a:t>Causative agent of tularemia </a:t>
            </a:r>
          </a:p>
          <a:p>
            <a:pPr>
              <a:lnSpc>
                <a:spcPct val="150000"/>
              </a:lnSpc>
            </a:pPr>
            <a:r>
              <a:rPr lang="en-US" sz="2200" dirty="0" smtClean="0">
                <a:latin typeface="Arial" pitchFamily="34" charset="0"/>
                <a:cs typeface="Arial" pitchFamily="34" charset="0"/>
              </a:rPr>
              <a:t>An extremely infectious organism with infections </a:t>
            </a:r>
            <a:r>
              <a:rPr lang="en-US" sz="2200" dirty="0" err="1" smtClean="0">
                <a:latin typeface="Arial" pitchFamily="34" charset="0"/>
                <a:cs typeface="Arial" pitchFamily="34" charset="0"/>
              </a:rPr>
              <a:t>occuring</a:t>
            </a:r>
            <a:r>
              <a:rPr lang="en-US" sz="2200" dirty="0" smtClean="0">
                <a:latin typeface="Arial" pitchFamily="34" charset="0"/>
                <a:cs typeface="Arial" pitchFamily="34" charset="0"/>
              </a:rPr>
              <a:t> by merely examining and uncovered </a:t>
            </a:r>
            <a:r>
              <a:rPr lang="en-US" sz="2200" dirty="0" err="1" smtClean="0">
                <a:latin typeface="Arial" pitchFamily="34" charset="0"/>
                <a:cs typeface="Arial" pitchFamily="34" charset="0"/>
              </a:rPr>
              <a:t>petri</a:t>
            </a:r>
            <a:r>
              <a:rPr lang="en-US" sz="2200" dirty="0" smtClean="0">
                <a:latin typeface="Arial" pitchFamily="34" charset="0"/>
                <a:cs typeface="Arial" pitchFamily="34" charset="0"/>
              </a:rPr>
              <a:t> dish with colonies </a:t>
            </a:r>
          </a:p>
          <a:p>
            <a:pPr>
              <a:lnSpc>
                <a:spcPct val="150000"/>
              </a:lnSpc>
            </a:pPr>
            <a:r>
              <a:rPr lang="en-US" sz="2200" dirty="0" smtClean="0">
                <a:latin typeface="Arial" pitchFamily="34" charset="0"/>
                <a:cs typeface="Arial" pitchFamily="34" charset="0"/>
              </a:rPr>
              <a:t>As few as 10 organisms can lead to establishment of infections </a:t>
            </a:r>
          </a:p>
          <a:p>
            <a:pPr>
              <a:lnSpc>
                <a:spcPct val="150000"/>
              </a:lnSpc>
            </a:pPr>
            <a:r>
              <a:rPr lang="en-US" sz="2200" dirty="0" smtClean="0">
                <a:latin typeface="Arial" pitchFamily="34" charset="0"/>
                <a:cs typeface="Arial" pitchFamily="34" charset="0"/>
              </a:rPr>
              <a:t>Might be used as </a:t>
            </a:r>
            <a:r>
              <a:rPr lang="en-US" sz="2200" dirty="0" err="1" smtClean="0">
                <a:latin typeface="Arial" pitchFamily="34" charset="0"/>
                <a:cs typeface="Arial" pitchFamily="34" charset="0"/>
              </a:rPr>
              <a:t>bioweapon</a:t>
            </a:r>
            <a:r>
              <a:rPr lang="en-US" sz="2200" dirty="0" smtClean="0">
                <a:latin typeface="Arial" pitchFamily="34" charset="0"/>
                <a:cs typeface="Arial" pitchFamily="34" charset="0"/>
              </a:rPr>
              <a:t> either through aerosol , contamination of food or drinking water </a:t>
            </a:r>
          </a:p>
          <a:p>
            <a:pPr>
              <a:lnSpc>
                <a:spcPct val="150000"/>
              </a:lnSpc>
            </a:pPr>
            <a:r>
              <a:rPr lang="en-US" sz="2200" dirty="0" err="1" smtClean="0">
                <a:latin typeface="Arial" pitchFamily="34" charset="0"/>
                <a:cs typeface="Arial" pitchFamily="34" charset="0"/>
              </a:rPr>
              <a:t>F.trularensis</a:t>
            </a:r>
            <a:r>
              <a:rPr lang="en-US" sz="2200" dirty="0" smtClean="0">
                <a:latin typeface="Arial" pitchFamily="34" charset="0"/>
                <a:cs typeface="Arial" pitchFamily="34" charset="0"/>
              </a:rPr>
              <a:t> – small, non motile, gram negative </a:t>
            </a:r>
            <a:r>
              <a:rPr lang="en-US" sz="2200" dirty="0" err="1" smtClean="0">
                <a:latin typeface="Arial" pitchFamily="34" charset="0"/>
                <a:cs typeface="Arial" pitchFamily="34" charset="0"/>
              </a:rPr>
              <a:t>cocco</a:t>
            </a:r>
            <a:r>
              <a:rPr lang="en-US" sz="2200" dirty="0" smtClean="0">
                <a:latin typeface="Arial" pitchFamily="34" charset="0"/>
                <a:cs typeface="Arial" pitchFamily="34" charset="0"/>
              </a:rPr>
              <a:t>-bacillus</a:t>
            </a:r>
          </a:p>
          <a:p>
            <a:pPr>
              <a:lnSpc>
                <a:spcPct val="150000"/>
              </a:lnSpc>
            </a:pPr>
            <a:r>
              <a:rPr lang="en-US" sz="2200" dirty="0" smtClean="0">
                <a:latin typeface="Arial" pitchFamily="34" charset="0"/>
                <a:cs typeface="Arial" pitchFamily="34" charset="0"/>
              </a:rPr>
              <a:t>Human infections often results from insect bites from ticks, flies or mosquitoes  </a:t>
            </a:r>
          </a:p>
          <a:p>
            <a:pPr>
              <a:lnSpc>
                <a:spcPct val="150000"/>
              </a:lnSpc>
            </a:pPr>
            <a:r>
              <a:rPr lang="en-US" sz="2200" dirty="0" smtClean="0">
                <a:latin typeface="Arial" pitchFamily="34" charset="0"/>
                <a:cs typeface="Arial" pitchFamily="34" charset="0"/>
              </a:rPr>
              <a:t>Most likely  mode of </a:t>
            </a:r>
            <a:r>
              <a:rPr lang="en-US" sz="2200" dirty="0" err="1" smtClean="0">
                <a:latin typeface="Arial" pitchFamily="34" charset="0"/>
                <a:cs typeface="Arial" pitchFamily="34" charset="0"/>
              </a:rPr>
              <a:t>disemmination</a:t>
            </a:r>
            <a:r>
              <a:rPr lang="en-US" sz="2200" dirty="0" smtClean="0">
                <a:latin typeface="Arial" pitchFamily="34" charset="0"/>
                <a:cs typeface="Arial" pitchFamily="34" charset="0"/>
              </a:rPr>
              <a:t> of tularemia as </a:t>
            </a:r>
            <a:r>
              <a:rPr lang="en-US" sz="2200" dirty="0" err="1" smtClean="0">
                <a:latin typeface="Arial" pitchFamily="34" charset="0"/>
                <a:cs typeface="Arial" pitchFamily="34" charset="0"/>
              </a:rPr>
              <a:t>bilogical</a:t>
            </a:r>
            <a:r>
              <a:rPr lang="en-US" sz="2200" dirty="0" smtClean="0">
                <a:latin typeface="Arial" pitchFamily="34" charset="0"/>
                <a:cs typeface="Arial" pitchFamily="34" charset="0"/>
              </a:rPr>
              <a:t> weapon is by aerosol</a:t>
            </a:r>
            <a:br>
              <a:rPr lang="en-US" sz="2200" dirty="0" smtClean="0">
                <a:latin typeface="Arial" pitchFamily="34" charset="0"/>
                <a:cs typeface="Arial" pitchFamily="34" charset="0"/>
              </a:rPr>
            </a:br>
            <a:endParaRPr lang="en-US" sz="22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8229600" cy="6477000"/>
          </a:xfrm>
        </p:spPr>
        <p:txBody>
          <a:bodyPr>
            <a:normAutofit lnSpcReduction="10000"/>
          </a:bodyPr>
          <a:lstStyle/>
          <a:p>
            <a:pPr>
              <a:lnSpc>
                <a:spcPct val="150000"/>
              </a:lnSpc>
              <a:buNone/>
            </a:pPr>
            <a:r>
              <a:rPr lang="en-US" sz="2000" dirty="0" smtClean="0">
                <a:latin typeface="Arial" pitchFamily="34" charset="0"/>
                <a:cs typeface="Arial" pitchFamily="34" charset="0"/>
              </a:rPr>
              <a:t>Clinical features : </a:t>
            </a:r>
          </a:p>
          <a:p>
            <a:pPr>
              <a:lnSpc>
                <a:spcPct val="150000"/>
              </a:lnSpc>
            </a:pPr>
            <a:r>
              <a:rPr lang="en-US" sz="2000" dirty="0" smtClean="0">
                <a:latin typeface="Arial" pitchFamily="34" charset="0"/>
                <a:cs typeface="Arial" pitchFamily="34" charset="0"/>
              </a:rPr>
              <a:t>Drinking of contaminated water can lead to </a:t>
            </a:r>
            <a:r>
              <a:rPr lang="en-US" sz="2000" dirty="0" err="1" smtClean="0">
                <a:latin typeface="Arial" pitchFamily="34" charset="0"/>
                <a:cs typeface="Arial" pitchFamily="34" charset="0"/>
              </a:rPr>
              <a:t>oropharyngeal</a:t>
            </a:r>
            <a:r>
              <a:rPr lang="en-US" sz="2000" dirty="0" smtClean="0">
                <a:latin typeface="Arial" pitchFamily="34" charset="0"/>
                <a:cs typeface="Arial" pitchFamily="34" charset="0"/>
              </a:rPr>
              <a:t> form with </a:t>
            </a:r>
            <a:r>
              <a:rPr lang="en-US" sz="2000" dirty="0" err="1" smtClean="0">
                <a:latin typeface="Arial" pitchFamily="34" charset="0"/>
                <a:cs typeface="Arial" pitchFamily="34" charset="0"/>
              </a:rPr>
              <a:t>pharyngitis</a:t>
            </a:r>
            <a:r>
              <a:rPr lang="en-US" sz="2000" dirty="0" smtClean="0">
                <a:latin typeface="Arial" pitchFamily="34" charset="0"/>
                <a:cs typeface="Arial" pitchFamily="34" charset="0"/>
              </a:rPr>
              <a:t> with </a:t>
            </a:r>
            <a:r>
              <a:rPr lang="en-US" sz="2000" dirty="0" err="1" smtClean="0">
                <a:latin typeface="Arial" pitchFamily="34" charset="0"/>
                <a:cs typeface="Arial" pitchFamily="34" charset="0"/>
              </a:rPr>
              <a:t>cervial</a:t>
            </a:r>
            <a:r>
              <a:rPr lang="en-US" sz="2000" dirty="0" smtClean="0">
                <a:latin typeface="Arial" pitchFamily="34" charset="0"/>
                <a:cs typeface="Arial" pitchFamily="34" charset="0"/>
              </a:rPr>
              <a:t> and retropharyngeal </a:t>
            </a:r>
            <a:r>
              <a:rPr lang="en-US" sz="2000" dirty="0" err="1" smtClean="0">
                <a:latin typeface="Arial" pitchFamily="34" charset="0"/>
                <a:cs typeface="Arial" pitchFamily="34" charset="0"/>
              </a:rPr>
              <a:t>lymphadenopathy</a:t>
            </a:r>
            <a:endParaRPr lang="en-US" sz="2000" dirty="0" smtClean="0">
              <a:latin typeface="Arial" pitchFamily="34" charset="0"/>
              <a:cs typeface="Arial" pitchFamily="34" charset="0"/>
            </a:endParaRPr>
          </a:p>
          <a:p>
            <a:pPr>
              <a:lnSpc>
                <a:spcPct val="150000"/>
              </a:lnSpc>
            </a:pPr>
            <a:r>
              <a:rPr lang="en-US" sz="2000" dirty="0" smtClean="0">
                <a:latin typeface="Arial" pitchFamily="34" charset="0"/>
                <a:cs typeface="Arial" pitchFamily="34" charset="0"/>
              </a:rPr>
              <a:t>Aerosol spread and cause inflammation of airways with </a:t>
            </a:r>
            <a:r>
              <a:rPr lang="en-US" sz="2000" dirty="0" err="1" smtClean="0">
                <a:latin typeface="Arial" pitchFamily="34" charset="0"/>
                <a:cs typeface="Arial" pitchFamily="34" charset="0"/>
              </a:rPr>
              <a:t>pharyngitis</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pleuritis</a:t>
            </a:r>
            <a:r>
              <a:rPr lang="en-US" sz="2000" dirty="0" smtClean="0">
                <a:latin typeface="Arial" pitchFamily="34" charset="0"/>
                <a:cs typeface="Arial" pitchFamily="34" charset="0"/>
              </a:rPr>
              <a:t> and bronchopneumonia </a:t>
            </a:r>
          </a:p>
          <a:p>
            <a:pPr>
              <a:lnSpc>
                <a:spcPct val="150000"/>
              </a:lnSpc>
            </a:pPr>
            <a:r>
              <a:rPr lang="en-US" sz="2000" dirty="0" smtClean="0">
                <a:latin typeface="Arial" pitchFamily="34" charset="0"/>
                <a:cs typeface="Arial" pitchFamily="34" charset="0"/>
              </a:rPr>
              <a:t>Patient present with fever, fatigue, chills , headache </a:t>
            </a:r>
          </a:p>
          <a:p>
            <a:pPr>
              <a:lnSpc>
                <a:spcPct val="150000"/>
              </a:lnSpc>
            </a:pPr>
            <a:r>
              <a:rPr lang="en-US" sz="2000" dirty="0" smtClean="0">
                <a:latin typeface="Arial" pitchFamily="34" charset="0"/>
                <a:cs typeface="Arial" pitchFamily="34" charset="0"/>
              </a:rPr>
              <a:t>Some patients have </a:t>
            </a:r>
            <a:r>
              <a:rPr lang="en-US" sz="2000" dirty="0" err="1" smtClean="0">
                <a:latin typeface="Arial" pitchFamily="34" charset="0"/>
                <a:cs typeface="Arial" pitchFamily="34" charset="0"/>
              </a:rPr>
              <a:t>conjnuctivitis</a:t>
            </a:r>
            <a:r>
              <a:rPr lang="en-US" sz="2000" dirty="0" smtClean="0">
                <a:latin typeface="Arial" pitchFamily="34" charset="0"/>
                <a:cs typeface="Arial" pitchFamily="34" charset="0"/>
              </a:rPr>
              <a:t> with ulceration or </a:t>
            </a:r>
            <a:r>
              <a:rPr lang="en-US" sz="2000" dirty="0" err="1" smtClean="0">
                <a:latin typeface="Arial" pitchFamily="34" charset="0"/>
                <a:cs typeface="Arial" pitchFamily="34" charset="0"/>
              </a:rPr>
              <a:t>cutaneous</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exanthens</a:t>
            </a:r>
            <a:endParaRPr lang="en-US" sz="2000" dirty="0" smtClean="0">
              <a:latin typeface="Arial" pitchFamily="34" charset="0"/>
              <a:cs typeface="Arial" pitchFamily="34" charset="0"/>
            </a:endParaRPr>
          </a:p>
          <a:p>
            <a:pPr>
              <a:lnSpc>
                <a:spcPct val="150000"/>
              </a:lnSpc>
            </a:pPr>
            <a:r>
              <a:rPr lang="en-US" sz="2000" dirty="0" smtClean="0">
                <a:latin typeface="Arial" pitchFamily="34" charset="0"/>
                <a:cs typeface="Arial" pitchFamily="34" charset="0"/>
              </a:rPr>
              <a:t>X-ray : 50% show pulmonary infiltrates with </a:t>
            </a:r>
            <a:r>
              <a:rPr lang="en-US" sz="2000" dirty="0" err="1" smtClean="0">
                <a:latin typeface="Arial" pitchFamily="34" charset="0"/>
                <a:cs typeface="Arial" pitchFamily="34" charset="0"/>
              </a:rPr>
              <a:t>hilar</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adenopathy</a:t>
            </a:r>
            <a:endParaRPr lang="en-US" sz="2000" dirty="0" smtClean="0">
              <a:latin typeface="Arial" pitchFamily="34" charset="0"/>
              <a:cs typeface="Arial" pitchFamily="34" charset="0"/>
            </a:endParaRPr>
          </a:p>
          <a:p>
            <a:pPr>
              <a:lnSpc>
                <a:spcPct val="150000"/>
              </a:lnSpc>
              <a:buNone/>
            </a:pPr>
            <a:r>
              <a:rPr lang="en-US" sz="2000" dirty="0" smtClean="0">
                <a:latin typeface="Arial" pitchFamily="34" charset="0"/>
                <a:cs typeface="Arial" pitchFamily="34" charset="0"/>
              </a:rPr>
              <a:t>LAB :  </a:t>
            </a:r>
          </a:p>
          <a:p>
            <a:pPr>
              <a:lnSpc>
                <a:spcPct val="150000"/>
              </a:lnSpc>
            </a:pPr>
            <a:r>
              <a:rPr lang="en-US" sz="2000" dirty="0" smtClean="0">
                <a:latin typeface="Arial" pitchFamily="34" charset="0"/>
                <a:cs typeface="Arial" pitchFamily="34" charset="0"/>
              </a:rPr>
              <a:t>Direct microscopic examination of tissue reveals </a:t>
            </a:r>
            <a:r>
              <a:rPr lang="en-US" sz="2000" dirty="0" err="1" smtClean="0">
                <a:latin typeface="Arial" pitchFamily="34" charset="0"/>
                <a:cs typeface="Arial" pitchFamily="34" charset="0"/>
              </a:rPr>
              <a:t>f.tularensis</a:t>
            </a:r>
            <a:r>
              <a:rPr lang="en-US" sz="2000" dirty="0" smtClean="0">
                <a:latin typeface="Arial" pitchFamily="34" charset="0"/>
                <a:cs typeface="Arial" pitchFamily="34" charset="0"/>
              </a:rPr>
              <a:t> both intra and extra cellular </a:t>
            </a:r>
          </a:p>
          <a:p>
            <a:pPr>
              <a:lnSpc>
                <a:spcPct val="150000"/>
              </a:lnSpc>
            </a:pPr>
            <a:r>
              <a:rPr lang="en-US" sz="2000" dirty="0" smtClean="0">
                <a:latin typeface="Arial" pitchFamily="34" charset="0"/>
                <a:cs typeface="Arial" pitchFamily="34" charset="0"/>
              </a:rPr>
              <a:t>Indirect </a:t>
            </a:r>
            <a:r>
              <a:rPr lang="en-US" sz="2000" dirty="0" err="1" smtClean="0">
                <a:latin typeface="Arial" pitchFamily="34" charset="0"/>
                <a:cs typeface="Arial" pitchFamily="34" charset="0"/>
              </a:rPr>
              <a:t>flouroscent</a:t>
            </a:r>
            <a:r>
              <a:rPr lang="en-US" sz="2000" dirty="0" smtClean="0">
                <a:latin typeface="Arial" pitchFamily="34" charset="0"/>
                <a:cs typeface="Arial" pitchFamily="34" charset="0"/>
              </a:rPr>
              <a:t> antibody test</a:t>
            </a:r>
            <a:endParaRPr lang="en-U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76200"/>
            <a:ext cx="8382000" cy="6705600"/>
          </a:xfrm>
        </p:spPr>
        <p:txBody>
          <a:bodyPr>
            <a:normAutofit lnSpcReduction="10000"/>
          </a:bodyPr>
          <a:lstStyle/>
          <a:p>
            <a:pPr>
              <a:lnSpc>
                <a:spcPct val="150000"/>
              </a:lnSpc>
            </a:pPr>
            <a:r>
              <a:rPr lang="en-US" sz="2000" dirty="0" smtClean="0">
                <a:latin typeface="Arial" pitchFamily="34" charset="0"/>
                <a:cs typeface="Arial" pitchFamily="34" charset="0"/>
              </a:rPr>
              <a:t>agglutination testing : </a:t>
            </a:r>
            <a:r>
              <a:rPr lang="en-US" sz="2000" dirty="0" err="1" smtClean="0">
                <a:latin typeface="Arial" pitchFamily="34" charset="0"/>
                <a:cs typeface="Arial" pitchFamily="34" charset="0"/>
              </a:rPr>
              <a:t>microagglutination</a:t>
            </a:r>
            <a:r>
              <a:rPr lang="en-US" sz="2000" dirty="0" smtClean="0">
                <a:latin typeface="Arial" pitchFamily="34" charset="0"/>
                <a:cs typeface="Arial" pitchFamily="34" charset="0"/>
              </a:rPr>
              <a:t> and tube agglutination commonly used to detect antibody to </a:t>
            </a:r>
            <a:r>
              <a:rPr lang="en-US" sz="2000" dirty="0" err="1" smtClean="0">
                <a:latin typeface="Arial" pitchFamily="34" charset="0"/>
                <a:cs typeface="Arial" pitchFamily="34" charset="0"/>
              </a:rPr>
              <a:t>f.tularensis</a:t>
            </a:r>
            <a:endParaRPr lang="en-US" sz="2000" dirty="0" smtClean="0">
              <a:latin typeface="Arial" pitchFamily="34" charset="0"/>
              <a:cs typeface="Arial" pitchFamily="34" charset="0"/>
            </a:endParaRPr>
          </a:p>
          <a:p>
            <a:pPr>
              <a:lnSpc>
                <a:spcPct val="150000"/>
              </a:lnSpc>
            </a:pPr>
            <a:r>
              <a:rPr lang="en-US" sz="2000" dirty="0" smtClean="0">
                <a:latin typeface="Arial" pitchFamily="34" charset="0"/>
                <a:cs typeface="Arial" pitchFamily="34" charset="0"/>
              </a:rPr>
              <a:t>ELISA : also useful in detecting antibodies and antigens </a:t>
            </a:r>
          </a:p>
          <a:p>
            <a:pPr>
              <a:lnSpc>
                <a:spcPct val="150000"/>
              </a:lnSpc>
            </a:pPr>
            <a:r>
              <a:rPr lang="en-US" sz="2000" dirty="0" smtClean="0">
                <a:latin typeface="Arial" pitchFamily="34" charset="0"/>
                <a:cs typeface="Arial" pitchFamily="34" charset="0"/>
              </a:rPr>
              <a:t>Urine analysis : </a:t>
            </a:r>
          </a:p>
          <a:p>
            <a:pPr>
              <a:lnSpc>
                <a:spcPct val="150000"/>
              </a:lnSpc>
            </a:pPr>
            <a:r>
              <a:rPr lang="en-US" sz="2000" dirty="0" smtClean="0">
                <a:latin typeface="Arial" pitchFamily="34" charset="0"/>
                <a:cs typeface="Arial" pitchFamily="34" charset="0"/>
              </a:rPr>
              <a:t>PCR : used to detect </a:t>
            </a:r>
            <a:r>
              <a:rPr lang="en-US" sz="2000" dirty="0" err="1" smtClean="0">
                <a:latin typeface="Arial" pitchFamily="34" charset="0"/>
                <a:cs typeface="Arial" pitchFamily="34" charset="0"/>
              </a:rPr>
              <a:t>f.tularensis</a:t>
            </a:r>
            <a:r>
              <a:rPr lang="en-US" sz="2000" dirty="0" smtClean="0">
                <a:latin typeface="Arial" pitchFamily="34" charset="0"/>
                <a:cs typeface="Arial" pitchFamily="34" charset="0"/>
              </a:rPr>
              <a:t> DNA </a:t>
            </a:r>
          </a:p>
          <a:p>
            <a:pPr>
              <a:lnSpc>
                <a:spcPct val="150000"/>
              </a:lnSpc>
              <a:buNone/>
            </a:pPr>
            <a:r>
              <a:rPr lang="en-US" sz="2000" dirty="0" smtClean="0">
                <a:latin typeface="Arial" pitchFamily="34" charset="0"/>
                <a:cs typeface="Arial" pitchFamily="34" charset="0"/>
              </a:rPr>
              <a:t>Treatment : </a:t>
            </a:r>
          </a:p>
          <a:p>
            <a:pPr>
              <a:lnSpc>
                <a:spcPct val="150000"/>
              </a:lnSpc>
            </a:pPr>
            <a:r>
              <a:rPr lang="en-US" sz="2000" dirty="0" smtClean="0">
                <a:latin typeface="Arial" pitchFamily="34" charset="0"/>
                <a:cs typeface="Arial" pitchFamily="34" charset="0"/>
              </a:rPr>
              <a:t>Streptomycin 1 g IM bid or </a:t>
            </a:r>
          </a:p>
          <a:p>
            <a:pPr>
              <a:lnSpc>
                <a:spcPct val="150000"/>
              </a:lnSpc>
              <a:buNone/>
            </a:pP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gentamycin</a:t>
            </a:r>
            <a:r>
              <a:rPr lang="en-US" sz="2000" dirty="0" smtClean="0">
                <a:latin typeface="Arial" pitchFamily="34" charset="0"/>
                <a:cs typeface="Arial" pitchFamily="34" charset="0"/>
              </a:rPr>
              <a:t> 5mg/kg per day IV for 14 days or </a:t>
            </a:r>
          </a:p>
          <a:p>
            <a:pPr>
              <a:lnSpc>
                <a:spcPct val="150000"/>
              </a:lnSpc>
              <a:buNone/>
            </a:pP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doxycycline</a:t>
            </a:r>
            <a:r>
              <a:rPr lang="en-US" sz="2000" dirty="0" smtClean="0">
                <a:latin typeface="Arial" pitchFamily="34" charset="0"/>
                <a:cs typeface="Arial" pitchFamily="34" charset="0"/>
              </a:rPr>
              <a:t> 100mg IV bid or </a:t>
            </a:r>
          </a:p>
          <a:p>
            <a:pPr>
              <a:lnSpc>
                <a:spcPct val="150000"/>
              </a:lnSpc>
              <a:buNone/>
            </a:pPr>
            <a:r>
              <a:rPr lang="en-US" sz="2000" dirty="0" smtClean="0">
                <a:latin typeface="Arial" pitchFamily="34" charset="0"/>
                <a:cs typeface="Arial" pitchFamily="34" charset="0"/>
              </a:rPr>
              <a:t>      ciprofloxacin 400 mg IV bid</a:t>
            </a:r>
          </a:p>
          <a:p>
            <a:pPr>
              <a:lnSpc>
                <a:spcPct val="150000"/>
              </a:lnSpc>
            </a:pPr>
            <a:r>
              <a:rPr lang="en-US" sz="2000" dirty="0" smtClean="0">
                <a:latin typeface="Arial" pitchFamily="34" charset="0"/>
                <a:cs typeface="Arial" pitchFamily="34" charset="0"/>
              </a:rPr>
              <a:t>Prophylaxis : </a:t>
            </a:r>
          </a:p>
          <a:p>
            <a:pPr>
              <a:lnSpc>
                <a:spcPct val="150000"/>
              </a:lnSpc>
              <a:buNone/>
            </a:pP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doxycycline</a:t>
            </a:r>
            <a:r>
              <a:rPr lang="en-US" sz="2000" dirty="0" smtClean="0">
                <a:latin typeface="Arial" pitchFamily="34" charset="0"/>
                <a:cs typeface="Arial" pitchFamily="34" charset="0"/>
              </a:rPr>
              <a:t> 100 mg PO bid - 14 days / ciprofloxacin 500 mg PO bid -14 days</a:t>
            </a:r>
            <a:endParaRPr lang="en-U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52400"/>
            <a:ext cx="8229600" cy="6553200"/>
          </a:xfrm>
        </p:spPr>
        <p:txBody>
          <a:bodyPr>
            <a:normAutofit fontScale="92500" lnSpcReduction="20000"/>
          </a:bodyPr>
          <a:lstStyle/>
          <a:p>
            <a:pPr>
              <a:lnSpc>
                <a:spcPct val="150000"/>
              </a:lnSpc>
              <a:buNone/>
            </a:pPr>
            <a:r>
              <a:rPr lang="en-US" sz="2000" b="1" dirty="0" smtClean="0">
                <a:latin typeface="Arial" pitchFamily="34" charset="0"/>
                <a:cs typeface="Arial" pitchFamily="34" charset="0"/>
              </a:rPr>
              <a:t>Hemorrhagic fever viruses : </a:t>
            </a:r>
          </a:p>
          <a:p>
            <a:pPr>
              <a:lnSpc>
                <a:spcPct val="150000"/>
              </a:lnSpc>
            </a:pPr>
            <a:r>
              <a:rPr lang="en-US" sz="2200" dirty="0" smtClean="0">
                <a:latin typeface="Arial" pitchFamily="34" charset="0"/>
                <a:cs typeface="Arial" pitchFamily="34" charset="0"/>
              </a:rPr>
              <a:t>Have been reported to be </a:t>
            </a:r>
            <a:r>
              <a:rPr lang="en-US" sz="2200" dirty="0" err="1" smtClean="0">
                <a:latin typeface="Arial" pitchFamily="34" charset="0"/>
                <a:cs typeface="Arial" pitchFamily="34" charset="0"/>
              </a:rPr>
              <a:t>weaponized</a:t>
            </a:r>
            <a:r>
              <a:rPr lang="en-US" sz="2200" dirty="0" smtClean="0">
                <a:latin typeface="Arial" pitchFamily="34" charset="0"/>
                <a:cs typeface="Arial" pitchFamily="34" charset="0"/>
              </a:rPr>
              <a:t> by soviet union and united states.</a:t>
            </a:r>
          </a:p>
          <a:p>
            <a:pPr>
              <a:lnSpc>
                <a:spcPct val="150000"/>
              </a:lnSpc>
            </a:pPr>
            <a:r>
              <a:rPr lang="en-US" sz="2200" dirty="0" smtClean="0">
                <a:latin typeface="Arial" pitchFamily="34" charset="0"/>
                <a:cs typeface="Arial" pitchFamily="34" charset="0"/>
              </a:rPr>
              <a:t>Excellent candidate of bio </a:t>
            </a:r>
            <a:r>
              <a:rPr lang="en-US" sz="2200" dirty="0" err="1" smtClean="0">
                <a:latin typeface="Arial" pitchFamily="34" charset="0"/>
                <a:cs typeface="Arial" pitchFamily="34" charset="0"/>
              </a:rPr>
              <a:t>terorrism</a:t>
            </a:r>
            <a:r>
              <a:rPr lang="en-US" sz="2200" dirty="0" smtClean="0">
                <a:latin typeface="Arial" pitchFamily="34" charset="0"/>
                <a:cs typeface="Arial" pitchFamily="34" charset="0"/>
              </a:rPr>
              <a:t> with mortality rate 90%</a:t>
            </a:r>
          </a:p>
          <a:p>
            <a:pPr>
              <a:lnSpc>
                <a:spcPct val="150000"/>
              </a:lnSpc>
            </a:pPr>
            <a:r>
              <a:rPr lang="en-US" sz="2200" dirty="0" smtClean="0">
                <a:latin typeface="Arial" pitchFamily="34" charset="0"/>
                <a:cs typeface="Arial" pitchFamily="34" charset="0"/>
              </a:rPr>
              <a:t>Highly infectious through aerosol preparations </a:t>
            </a:r>
          </a:p>
          <a:p>
            <a:pPr>
              <a:lnSpc>
                <a:spcPct val="150000"/>
              </a:lnSpc>
            </a:pPr>
            <a:r>
              <a:rPr lang="en-US" sz="2200" dirty="0" smtClean="0">
                <a:latin typeface="Arial" pitchFamily="34" charset="0"/>
                <a:cs typeface="Arial" pitchFamily="34" charset="0"/>
              </a:rPr>
              <a:t>E.g. Ebola virus , Marburg virus, rift </a:t>
            </a:r>
            <a:r>
              <a:rPr lang="en-US" sz="2200" dirty="0" err="1" smtClean="0">
                <a:latin typeface="Arial" pitchFamily="34" charset="0"/>
                <a:cs typeface="Arial" pitchFamily="34" charset="0"/>
              </a:rPr>
              <a:t>velly</a:t>
            </a:r>
            <a:r>
              <a:rPr lang="en-US" sz="2200" dirty="0" smtClean="0">
                <a:latin typeface="Arial" pitchFamily="34" charset="0"/>
                <a:cs typeface="Arial" pitchFamily="34" charset="0"/>
              </a:rPr>
              <a:t> virus , </a:t>
            </a:r>
            <a:r>
              <a:rPr lang="en-US" sz="2200" dirty="0" err="1" smtClean="0">
                <a:latin typeface="Arial" pitchFamily="34" charset="0"/>
                <a:cs typeface="Arial" pitchFamily="34" charset="0"/>
              </a:rPr>
              <a:t>lassa</a:t>
            </a:r>
            <a:r>
              <a:rPr lang="en-US" sz="2200" dirty="0" smtClean="0">
                <a:latin typeface="Arial" pitchFamily="34" charset="0"/>
                <a:cs typeface="Arial" pitchFamily="34" charset="0"/>
              </a:rPr>
              <a:t> virus, new world virus</a:t>
            </a:r>
          </a:p>
          <a:p>
            <a:pPr>
              <a:lnSpc>
                <a:spcPct val="150000"/>
              </a:lnSpc>
            </a:pPr>
            <a:r>
              <a:rPr lang="en-US" sz="2200" dirty="0" smtClean="0">
                <a:latin typeface="Arial" pitchFamily="34" charset="0"/>
                <a:cs typeface="Arial" pitchFamily="34" charset="0"/>
              </a:rPr>
              <a:t>Envelope single stranded RNA viruses depends upon rodents or insect host </a:t>
            </a:r>
            <a:r>
              <a:rPr lang="en-US" sz="2200" dirty="0" err="1" smtClean="0">
                <a:latin typeface="Arial" pitchFamily="34" charset="0"/>
                <a:cs typeface="Arial" pitchFamily="34" charset="0"/>
              </a:rPr>
              <a:t>reserviors</a:t>
            </a:r>
            <a:r>
              <a:rPr lang="en-US" sz="2200" dirty="0" smtClean="0">
                <a:latin typeface="Arial" pitchFamily="34" charset="0"/>
                <a:cs typeface="Arial" pitchFamily="34" charset="0"/>
              </a:rPr>
              <a:t> for long survival. </a:t>
            </a:r>
          </a:p>
          <a:p>
            <a:pPr>
              <a:lnSpc>
                <a:spcPct val="150000"/>
              </a:lnSpc>
            </a:pPr>
            <a:r>
              <a:rPr lang="en-US" sz="2200" dirty="0" smtClean="0">
                <a:latin typeface="Arial" pitchFamily="34" charset="0"/>
                <a:cs typeface="Arial" pitchFamily="34" charset="0"/>
              </a:rPr>
              <a:t>Transmission depends upon direct contact with virus containing body fluids </a:t>
            </a:r>
          </a:p>
          <a:p>
            <a:pPr>
              <a:lnSpc>
                <a:spcPct val="150000"/>
              </a:lnSpc>
              <a:buNone/>
            </a:pPr>
            <a:r>
              <a:rPr lang="en-US" sz="2200" dirty="0" smtClean="0">
                <a:latin typeface="Arial" pitchFamily="34" charset="0"/>
                <a:cs typeface="Arial" pitchFamily="34" charset="0"/>
              </a:rPr>
              <a:t>Clinical features  : </a:t>
            </a:r>
          </a:p>
          <a:p>
            <a:pPr>
              <a:lnSpc>
                <a:spcPct val="150000"/>
              </a:lnSpc>
            </a:pPr>
            <a:r>
              <a:rPr lang="en-US" sz="2200" dirty="0" smtClean="0">
                <a:latin typeface="Arial" pitchFamily="34" charset="0"/>
                <a:cs typeface="Arial" pitchFamily="34" charset="0"/>
              </a:rPr>
              <a:t>Fever, </a:t>
            </a:r>
            <a:r>
              <a:rPr lang="en-US" sz="2200" dirty="0" err="1" smtClean="0">
                <a:latin typeface="Arial" pitchFamily="34" charset="0"/>
                <a:cs typeface="Arial" pitchFamily="34" charset="0"/>
              </a:rPr>
              <a:t>myalgia</a:t>
            </a:r>
            <a:r>
              <a:rPr lang="en-US" sz="2200" dirty="0" smtClean="0">
                <a:latin typeface="Arial" pitchFamily="34" charset="0"/>
                <a:cs typeface="Arial" pitchFamily="34" charset="0"/>
              </a:rPr>
              <a:t> , prostration, DIC with thrombocytopenia and capillary hemorrhages.</a:t>
            </a:r>
            <a:endParaRPr lang="en-US" sz="2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8229600" cy="6172200"/>
          </a:xfrm>
        </p:spPr>
        <p:txBody>
          <a:bodyPr>
            <a:normAutofit/>
          </a:bodyPr>
          <a:lstStyle/>
          <a:p>
            <a:pPr>
              <a:lnSpc>
                <a:spcPct val="150000"/>
              </a:lnSpc>
            </a:pPr>
            <a:r>
              <a:rPr lang="en-US" sz="2000" dirty="0" err="1" smtClean="0">
                <a:latin typeface="Arial" pitchFamily="34" charset="0"/>
                <a:cs typeface="Arial" pitchFamily="34" charset="0"/>
              </a:rPr>
              <a:t>Leukopenia</a:t>
            </a:r>
            <a:r>
              <a:rPr lang="en-US" sz="2000" dirty="0" smtClean="0">
                <a:latin typeface="Arial" pitchFamily="34" charset="0"/>
                <a:cs typeface="Arial" pitchFamily="34" charset="0"/>
              </a:rPr>
              <a:t>, temp-pulse dissociation, renal failure and seizures seen in few patients </a:t>
            </a:r>
          </a:p>
          <a:p>
            <a:pPr>
              <a:lnSpc>
                <a:spcPct val="150000"/>
              </a:lnSpc>
              <a:buNone/>
            </a:pPr>
            <a:r>
              <a:rPr lang="en-US" sz="2000" dirty="0" smtClean="0">
                <a:latin typeface="Arial" pitchFamily="34" charset="0"/>
                <a:cs typeface="Arial" pitchFamily="34" charset="0"/>
              </a:rPr>
              <a:t>Diagnosis : </a:t>
            </a:r>
          </a:p>
          <a:p>
            <a:pPr>
              <a:lnSpc>
                <a:spcPct val="150000"/>
              </a:lnSpc>
            </a:pPr>
            <a:r>
              <a:rPr lang="en-US" sz="2000" dirty="0" smtClean="0">
                <a:latin typeface="Arial" pitchFamily="34" charset="0"/>
                <a:cs typeface="Arial" pitchFamily="34" charset="0"/>
              </a:rPr>
              <a:t>Suspected in cases with </a:t>
            </a:r>
            <a:r>
              <a:rPr lang="en-US" sz="2000" dirty="0" err="1" smtClean="0">
                <a:latin typeface="Arial" pitchFamily="34" charset="0"/>
                <a:cs typeface="Arial" pitchFamily="34" charset="0"/>
              </a:rPr>
              <a:t>temprature</a:t>
            </a:r>
            <a:r>
              <a:rPr lang="en-US" sz="2000" dirty="0" smtClean="0">
                <a:latin typeface="Arial" pitchFamily="34" charset="0"/>
                <a:cs typeface="Arial" pitchFamily="34" charset="0"/>
              </a:rPr>
              <a:t> &gt; 38.3 c for less than 3 weeks with </a:t>
            </a:r>
            <a:r>
              <a:rPr lang="en-US" sz="2000" dirty="0" err="1" smtClean="0">
                <a:latin typeface="Arial" pitchFamily="34" charset="0"/>
                <a:cs typeface="Arial" pitchFamily="34" charset="0"/>
              </a:rPr>
              <a:t>atleast</a:t>
            </a:r>
            <a:r>
              <a:rPr lang="en-US" sz="2000" dirty="0" smtClean="0">
                <a:latin typeface="Arial" pitchFamily="34" charset="0"/>
                <a:cs typeface="Arial" pitchFamily="34" charset="0"/>
              </a:rPr>
              <a:t> two of following features :   hemorrhagic or </a:t>
            </a:r>
            <a:r>
              <a:rPr lang="en-US" sz="2000" dirty="0" err="1" smtClean="0">
                <a:latin typeface="Arial" pitchFamily="34" charset="0"/>
                <a:cs typeface="Arial" pitchFamily="34" charset="0"/>
              </a:rPr>
              <a:t>purpuric</a:t>
            </a:r>
            <a:r>
              <a:rPr lang="en-US" sz="2000" dirty="0" smtClean="0">
                <a:latin typeface="Arial" pitchFamily="34" charset="0"/>
                <a:cs typeface="Arial" pitchFamily="34" charset="0"/>
              </a:rPr>
              <a:t> rash, </a:t>
            </a:r>
            <a:r>
              <a:rPr lang="en-US" sz="2000" dirty="0" err="1" smtClean="0">
                <a:latin typeface="Arial" pitchFamily="34" charset="0"/>
                <a:cs typeface="Arial" pitchFamily="34" charset="0"/>
              </a:rPr>
              <a:t>epistaxix</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hematemesis</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hemoptyisis</a:t>
            </a:r>
            <a:r>
              <a:rPr lang="en-US" sz="2000" dirty="0" smtClean="0">
                <a:latin typeface="Arial" pitchFamily="34" charset="0"/>
                <a:cs typeface="Arial" pitchFamily="34" charset="0"/>
              </a:rPr>
              <a:t> or </a:t>
            </a:r>
            <a:r>
              <a:rPr lang="en-US" sz="2000" dirty="0" err="1" smtClean="0">
                <a:latin typeface="Arial" pitchFamily="34" charset="0"/>
                <a:cs typeface="Arial" pitchFamily="34" charset="0"/>
              </a:rPr>
              <a:t>hematochezia</a:t>
            </a:r>
            <a:r>
              <a:rPr lang="en-US" sz="2000" dirty="0" smtClean="0">
                <a:latin typeface="Arial" pitchFamily="34" charset="0"/>
                <a:cs typeface="Arial" pitchFamily="34" charset="0"/>
              </a:rPr>
              <a:t> in absence of any other identifiable cause</a:t>
            </a:r>
          </a:p>
          <a:p>
            <a:pPr>
              <a:lnSpc>
                <a:spcPct val="150000"/>
              </a:lnSpc>
            </a:pPr>
            <a:r>
              <a:rPr lang="en-US" sz="2000" dirty="0" smtClean="0">
                <a:latin typeface="Arial" pitchFamily="34" charset="0"/>
                <a:cs typeface="Arial" pitchFamily="34" charset="0"/>
              </a:rPr>
              <a:t>Confirmed by labs of CDC and US army</a:t>
            </a:r>
          </a:p>
          <a:p>
            <a:pPr>
              <a:lnSpc>
                <a:spcPct val="150000"/>
              </a:lnSpc>
              <a:buNone/>
            </a:pPr>
            <a:r>
              <a:rPr lang="en-US" sz="2000" dirty="0" smtClean="0">
                <a:latin typeface="Arial" pitchFamily="34" charset="0"/>
                <a:cs typeface="Arial" pitchFamily="34" charset="0"/>
              </a:rPr>
              <a:t>Treatment : </a:t>
            </a:r>
          </a:p>
          <a:p>
            <a:pPr>
              <a:lnSpc>
                <a:spcPct val="150000"/>
              </a:lnSpc>
            </a:pPr>
            <a:r>
              <a:rPr lang="en-US" sz="2000" dirty="0" smtClean="0">
                <a:latin typeface="Arial" pitchFamily="34" charset="0"/>
                <a:cs typeface="Arial" pitchFamily="34" charset="0"/>
              </a:rPr>
              <a:t>Supportive measures </a:t>
            </a:r>
          </a:p>
          <a:p>
            <a:pPr>
              <a:lnSpc>
                <a:spcPct val="150000"/>
              </a:lnSpc>
            </a:pPr>
            <a:r>
              <a:rPr lang="en-US" sz="2000" dirty="0" err="1" smtClean="0">
                <a:latin typeface="Arial" pitchFamily="34" charset="0"/>
                <a:cs typeface="Arial" pitchFamily="34" charset="0"/>
              </a:rPr>
              <a:t>Ribavirin</a:t>
            </a:r>
            <a:r>
              <a:rPr lang="en-US" sz="2000" dirty="0" smtClean="0">
                <a:latin typeface="Arial" pitchFamily="34" charset="0"/>
                <a:cs typeface="Arial" pitchFamily="34" charset="0"/>
              </a:rPr>
              <a:t> 30mg/kg – </a:t>
            </a:r>
            <a:r>
              <a:rPr lang="en-US" sz="2000" dirty="0" err="1" smtClean="0">
                <a:latin typeface="Arial" pitchFamily="34" charset="0"/>
                <a:cs typeface="Arial" pitchFamily="34" charset="0"/>
              </a:rPr>
              <a:t>upto</a:t>
            </a:r>
            <a:r>
              <a:rPr lang="en-US" sz="2000" dirty="0" smtClean="0">
                <a:latin typeface="Arial" pitchFamily="34" charset="0"/>
                <a:cs typeface="Arial" pitchFamily="34" charset="0"/>
              </a:rPr>
              <a:t> 2 g – 1 day then 16 mg/kg IV – 4 days then 8 mg/kg IV -6 days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0"/>
            <a:ext cx="8229600" cy="6858000"/>
          </a:xfrm>
        </p:spPr>
        <p:txBody>
          <a:bodyPr>
            <a:normAutofit fontScale="92500" lnSpcReduction="10000"/>
          </a:bodyPr>
          <a:lstStyle/>
          <a:p>
            <a:pPr>
              <a:lnSpc>
                <a:spcPct val="150000"/>
              </a:lnSpc>
              <a:buNone/>
            </a:pPr>
            <a:r>
              <a:rPr lang="en-US" sz="2000" b="1" dirty="0" err="1" smtClean="0">
                <a:latin typeface="Arial" pitchFamily="34" charset="0"/>
                <a:cs typeface="Arial" pitchFamily="34" charset="0"/>
              </a:rPr>
              <a:t>Botulinum</a:t>
            </a:r>
            <a:r>
              <a:rPr lang="en-US" sz="2000" b="1" dirty="0" smtClean="0">
                <a:latin typeface="Arial" pitchFamily="34" charset="0"/>
                <a:cs typeface="Arial" pitchFamily="34" charset="0"/>
              </a:rPr>
              <a:t> toxin : </a:t>
            </a:r>
          </a:p>
          <a:p>
            <a:pPr>
              <a:lnSpc>
                <a:spcPct val="150000"/>
              </a:lnSpc>
            </a:pPr>
            <a:r>
              <a:rPr lang="en-US" sz="2200" dirty="0" smtClean="0">
                <a:latin typeface="Arial" pitchFamily="34" charset="0"/>
                <a:cs typeface="Arial" pitchFamily="34" charset="0"/>
              </a:rPr>
              <a:t>Dispersed as an aerosol or as contamination of food supply </a:t>
            </a:r>
          </a:p>
          <a:p>
            <a:pPr>
              <a:lnSpc>
                <a:spcPct val="150000"/>
              </a:lnSpc>
            </a:pPr>
            <a:r>
              <a:rPr lang="en-US" sz="2200" dirty="0" smtClean="0">
                <a:latin typeface="Arial" pitchFamily="34" charset="0"/>
                <a:cs typeface="Arial" pitchFamily="34" charset="0"/>
              </a:rPr>
              <a:t>1 g of toxin sufficient to kill 1 million individuals </a:t>
            </a:r>
          </a:p>
          <a:p>
            <a:pPr>
              <a:lnSpc>
                <a:spcPct val="150000"/>
              </a:lnSpc>
            </a:pPr>
            <a:r>
              <a:rPr lang="en-US" sz="2200" dirty="0" smtClean="0">
                <a:latin typeface="Arial" pitchFamily="34" charset="0"/>
                <a:cs typeface="Arial" pitchFamily="34" charset="0"/>
              </a:rPr>
              <a:t>Produced by clostridium </a:t>
            </a:r>
            <a:r>
              <a:rPr lang="en-US" sz="2200" dirty="0" err="1" smtClean="0">
                <a:latin typeface="Arial" pitchFamily="34" charset="0"/>
                <a:cs typeface="Arial" pitchFamily="34" charset="0"/>
              </a:rPr>
              <a:t>botulinum</a:t>
            </a:r>
            <a:r>
              <a:rPr lang="en-US" sz="2200" dirty="0" smtClean="0">
                <a:latin typeface="Arial" pitchFamily="34" charset="0"/>
                <a:cs typeface="Arial" pitchFamily="34" charset="0"/>
              </a:rPr>
              <a:t> – gram positive spore forming </a:t>
            </a:r>
            <a:r>
              <a:rPr lang="en-US" sz="2200" dirty="0" err="1" smtClean="0">
                <a:latin typeface="Arial" pitchFamily="34" charset="0"/>
                <a:cs typeface="Arial" pitchFamily="34" charset="0"/>
              </a:rPr>
              <a:t>anerobe</a:t>
            </a:r>
            <a:endParaRPr lang="en-US" sz="2200" dirty="0" smtClean="0">
              <a:latin typeface="Arial" pitchFamily="34" charset="0"/>
              <a:cs typeface="Arial" pitchFamily="34" charset="0"/>
            </a:endParaRPr>
          </a:p>
          <a:p>
            <a:pPr>
              <a:lnSpc>
                <a:spcPct val="150000"/>
              </a:lnSpc>
            </a:pPr>
            <a:r>
              <a:rPr lang="en-US" sz="2200" dirty="0" smtClean="0">
                <a:latin typeface="Arial" pitchFamily="34" charset="0"/>
                <a:cs typeface="Arial" pitchFamily="34" charset="0"/>
              </a:rPr>
              <a:t>7 antigenic distinct forms from A to G.</a:t>
            </a:r>
          </a:p>
          <a:p>
            <a:pPr>
              <a:lnSpc>
                <a:spcPct val="150000"/>
              </a:lnSpc>
            </a:pPr>
            <a:r>
              <a:rPr lang="en-US" sz="2200" dirty="0" smtClean="0">
                <a:latin typeface="Arial" pitchFamily="34" charset="0"/>
                <a:cs typeface="Arial" pitchFamily="34" charset="0"/>
              </a:rPr>
              <a:t>A,B and E involved in naturally </a:t>
            </a:r>
            <a:r>
              <a:rPr lang="en-US" sz="2200" dirty="0" err="1" smtClean="0">
                <a:latin typeface="Arial" pitchFamily="34" charset="0"/>
                <a:cs typeface="Arial" pitchFamily="34" charset="0"/>
              </a:rPr>
              <a:t>occuring</a:t>
            </a:r>
            <a:r>
              <a:rPr lang="en-US" sz="2200" dirty="0" smtClean="0">
                <a:latin typeface="Arial" pitchFamily="34" charset="0"/>
                <a:cs typeface="Arial" pitchFamily="34" charset="0"/>
              </a:rPr>
              <a:t> infections </a:t>
            </a:r>
          </a:p>
          <a:p>
            <a:pPr>
              <a:lnSpc>
                <a:spcPct val="150000"/>
              </a:lnSpc>
            </a:pPr>
            <a:r>
              <a:rPr lang="en-US" sz="2200" dirty="0" smtClean="0">
                <a:latin typeface="Arial" pitchFamily="34" charset="0"/>
                <a:cs typeface="Arial" pitchFamily="34" charset="0"/>
              </a:rPr>
              <a:t>Zinc containing protease which prevents  the intracellular fusion of </a:t>
            </a:r>
            <a:r>
              <a:rPr lang="en-US" sz="2200" dirty="0" err="1" smtClean="0">
                <a:latin typeface="Arial" pitchFamily="34" charset="0"/>
                <a:cs typeface="Arial" pitchFamily="34" charset="0"/>
              </a:rPr>
              <a:t>ACh</a:t>
            </a:r>
            <a:r>
              <a:rPr lang="en-US" sz="2200" dirty="0" smtClean="0">
                <a:latin typeface="Arial" pitchFamily="34" charset="0"/>
                <a:cs typeface="Arial" pitchFamily="34" charset="0"/>
              </a:rPr>
              <a:t> vesicles with motor neuron membrane and prevents release of Ach which leads to flaccid paralysis.</a:t>
            </a:r>
          </a:p>
          <a:p>
            <a:pPr>
              <a:lnSpc>
                <a:spcPct val="150000"/>
              </a:lnSpc>
            </a:pPr>
            <a:r>
              <a:rPr lang="en-US" sz="2200" dirty="0" smtClean="0">
                <a:latin typeface="Arial" pitchFamily="34" charset="0"/>
                <a:cs typeface="Arial" pitchFamily="34" charset="0"/>
              </a:rPr>
              <a:t>Botulism can result from infection in wound or the intestine, ingestion of contaminated food or inhalation of aerosolized toxin. </a:t>
            </a:r>
          </a:p>
          <a:p>
            <a:pPr>
              <a:lnSpc>
                <a:spcPct val="150000"/>
              </a:lnSpc>
            </a:pPr>
            <a:r>
              <a:rPr lang="en-US" sz="2200" dirty="0" smtClean="0">
                <a:latin typeface="Arial" pitchFamily="34" charset="0"/>
                <a:cs typeface="Arial" pitchFamily="34" charset="0"/>
              </a:rPr>
              <a:t>Food contamination and </a:t>
            </a:r>
            <a:r>
              <a:rPr lang="en-US" sz="2200" dirty="0" err="1" smtClean="0">
                <a:latin typeface="Arial" pitchFamily="34" charset="0"/>
                <a:cs typeface="Arial" pitchFamily="34" charset="0"/>
              </a:rPr>
              <a:t>aerosolization</a:t>
            </a:r>
            <a:r>
              <a:rPr lang="en-US" sz="2200" dirty="0" smtClean="0">
                <a:latin typeface="Arial" pitchFamily="34" charset="0"/>
                <a:cs typeface="Arial" pitchFamily="34" charset="0"/>
              </a:rPr>
              <a:t> are most likely source for bio terrorism.</a:t>
            </a:r>
          </a:p>
          <a:p>
            <a:pPr>
              <a:lnSpc>
                <a:spcPct val="150000"/>
              </a:lnSpc>
            </a:pPr>
            <a:endParaRPr lang="en-US" sz="20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229600" cy="6553200"/>
          </a:xfrm>
        </p:spPr>
        <p:txBody>
          <a:bodyPr>
            <a:normAutofit fontScale="92500"/>
          </a:bodyPr>
          <a:lstStyle/>
          <a:p>
            <a:pPr>
              <a:lnSpc>
                <a:spcPct val="150000"/>
              </a:lnSpc>
              <a:buNone/>
            </a:pPr>
            <a:r>
              <a:rPr lang="en-US" sz="2000" dirty="0" smtClean="0">
                <a:latin typeface="Arial" pitchFamily="34" charset="0"/>
                <a:cs typeface="Arial" pitchFamily="34" charset="0"/>
              </a:rPr>
              <a:t>Clinical features : </a:t>
            </a:r>
          </a:p>
          <a:p>
            <a:pPr>
              <a:lnSpc>
                <a:spcPct val="150000"/>
              </a:lnSpc>
            </a:pPr>
            <a:r>
              <a:rPr lang="en-US" sz="2000" dirty="0" smtClean="0">
                <a:latin typeface="Arial" pitchFamily="34" charset="0"/>
                <a:cs typeface="Arial" pitchFamily="34" charset="0"/>
              </a:rPr>
              <a:t>Initially multiple cranial nerve palsies, </a:t>
            </a:r>
            <a:r>
              <a:rPr lang="en-US" sz="2000" dirty="0" err="1" smtClean="0">
                <a:latin typeface="Arial" pitchFamily="34" charset="0"/>
                <a:cs typeface="Arial" pitchFamily="34" charset="0"/>
              </a:rPr>
              <a:t>diplopia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dysphagia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dysarthria</a:t>
            </a:r>
            <a:r>
              <a:rPr lang="en-US" sz="2000" dirty="0" smtClean="0">
                <a:latin typeface="Arial" pitchFamily="34" charset="0"/>
                <a:cs typeface="Arial" pitchFamily="34" charset="0"/>
              </a:rPr>
              <a:t>, dry mouth, </a:t>
            </a:r>
            <a:r>
              <a:rPr lang="en-US" sz="2000" dirty="0" err="1" smtClean="0">
                <a:latin typeface="Arial" pitchFamily="34" charset="0"/>
                <a:cs typeface="Arial" pitchFamily="34" charset="0"/>
              </a:rPr>
              <a:t>bulrring</a:t>
            </a:r>
            <a:r>
              <a:rPr lang="en-US" sz="2000" dirty="0" smtClean="0">
                <a:latin typeface="Arial" pitchFamily="34" charset="0"/>
                <a:cs typeface="Arial" pitchFamily="34" charset="0"/>
              </a:rPr>
              <a:t> of vision, </a:t>
            </a:r>
            <a:r>
              <a:rPr lang="en-US" sz="2000" dirty="0" err="1" smtClean="0">
                <a:latin typeface="Arial" pitchFamily="34" charset="0"/>
                <a:cs typeface="Arial" pitchFamily="34" charset="0"/>
              </a:rPr>
              <a:t>ptosis</a:t>
            </a:r>
            <a:r>
              <a:rPr lang="en-US" sz="2000" dirty="0" smtClean="0">
                <a:latin typeface="Arial" pitchFamily="34" charset="0"/>
                <a:cs typeface="Arial" pitchFamily="34" charset="0"/>
              </a:rPr>
              <a:t> which progress to flaccid paralysis</a:t>
            </a:r>
          </a:p>
          <a:p>
            <a:pPr>
              <a:lnSpc>
                <a:spcPct val="150000"/>
              </a:lnSpc>
            </a:pPr>
            <a:r>
              <a:rPr lang="en-US" sz="2000" dirty="0" smtClean="0">
                <a:latin typeface="Arial" pitchFamily="34" charset="0"/>
                <a:cs typeface="Arial" pitchFamily="34" charset="0"/>
              </a:rPr>
              <a:t>Few present with complete muscular collapse, loss of gag reflex,  and respiratory failure</a:t>
            </a:r>
          </a:p>
          <a:p>
            <a:pPr>
              <a:lnSpc>
                <a:spcPct val="150000"/>
              </a:lnSpc>
              <a:buNone/>
            </a:pPr>
            <a:r>
              <a:rPr lang="en-US" sz="2000" dirty="0" smtClean="0">
                <a:latin typeface="Arial" pitchFamily="34" charset="0"/>
                <a:cs typeface="Arial" pitchFamily="34" charset="0"/>
              </a:rPr>
              <a:t>Diagnosis : </a:t>
            </a:r>
          </a:p>
          <a:p>
            <a:pPr>
              <a:lnSpc>
                <a:spcPct val="150000"/>
              </a:lnSpc>
            </a:pPr>
            <a:r>
              <a:rPr lang="en-US" sz="2000" dirty="0" smtClean="0">
                <a:latin typeface="Arial" pitchFamily="34" charset="0"/>
                <a:cs typeface="Arial" pitchFamily="34" charset="0"/>
              </a:rPr>
              <a:t>Suspected on clinical grounds and confirmed by mouse bio-assay  or toxin immunoassay</a:t>
            </a:r>
          </a:p>
          <a:p>
            <a:pPr>
              <a:lnSpc>
                <a:spcPct val="150000"/>
              </a:lnSpc>
              <a:buNone/>
            </a:pPr>
            <a:r>
              <a:rPr lang="en-US" sz="2000" dirty="0" smtClean="0">
                <a:latin typeface="Arial" pitchFamily="34" charset="0"/>
                <a:cs typeface="Arial" pitchFamily="34" charset="0"/>
              </a:rPr>
              <a:t>Treatment : </a:t>
            </a:r>
          </a:p>
          <a:p>
            <a:pPr>
              <a:lnSpc>
                <a:spcPct val="150000"/>
              </a:lnSpc>
            </a:pPr>
            <a:r>
              <a:rPr lang="en-US" sz="2000" dirty="0" smtClean="0">
                <a:latin typeface="Arial" pitchFamily="34" charset="0"/>
                <a:cs typeface="Arial" pitchFamily="34" charset="0"/>
              </a:rPr>
              <a:t>Mainly supportive </a:t>
            </a:r>
          </a:p>
          <a:p>
            <a:pPr>
              <a:lnSpc>
                <a:spcPct val="150000"/>
              </a:lnSpc>
            </a:pPr>
            <a:r>
              <a:rPr lang="en-US" sz="2000" dirty="0" smtClean="0">
                <a:latin typeface="Arial" pitchFamily="34" charset="0"/>
                <a:cs typeface="Arial" pitchFamily="34" charset="0"/>
              </a:rPr>
              <a:t>May </a:t>
            </a:r>
            <a:r>
              <a:rPr lang="en-US" sz="2000" dirty="0" err="1" smtClean="0">
                <a:latin typeface="Arial" pitchFamily="34" charset="0"/>
                <a:cs typeface="Arial" pitchFamily="34" charset="0"/>
              </a:rPr>
              <a:t>recquire</a:t>
            </a:r>
            <a:r>
              <a:rPr lang="en-US" sz="2000" dirty="0" smtClean="0">
                <a:latin typeface="Arial" pitchFamily="34" charset="0"/>
                <a:cs typeface="Arial" pitchFamily="34" charset="0"/>
              </a:rPr>
              <a:t> intubation and mechanical ventilation </a:t>
            </a:r>
          </a:p>
          <a:p>
            <a:pPr>
              <a:lnSpc>
                <a:spcPct val="150000"/>
              </a:lnSpc>
            </a:pPr>
            <a:r>
              <a:rPr lang="en-US" sz="2000" dirty="0" smtClean="0">
                <a:latin typeface="Arial" pitchFamily="34" charset="0"/>
                <a:cs typeface="Arial" pitchFamily="34" charset="0"/>
              </a:rPr>
              <a:t>If diagnosed early equine anti-toxin may reduce extent of nerve injury.</a:t>
            </a:r>
          </a:p>
          <a:p>
            <a:pPr>
              <a:lnSpc>
                <a:spcPct val="150000"/>
              </a:lnSpc>
            </a:pPr>
            <a:endParaRPr lang="en-US" sz="2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229600" cy="5821363"/>
          </a:xfrm>
        </p:spPr>
        <p:txBody>
          <a:bodyPr>
            <a:normAutofit/>
          </a:bodyPr>
          <a:lstStyle/>
          <a:p>
            <a:pPr>
              <a:lnSpc>
                <a:spcPct val="150000"/>
              </a:lnSpc>
            </a:pPr>
            <a:r>
              <a:rPr lang="en-US" sz="2000" dirty="0" smtClean="0">
                <a:latin typeface="Arial" pitchFamily="34" charset="0"/>
                <a:cs typeface="Arial" pitchFamily="34" charset="0"/>
              </a:rPr>
              <a:t>Vaccination and prevention : </a:t>
            </a:r>
            <a:r>
              <a:rPr lang="en-US" sz="2000" dirty="0" err="1" smtClean="0">
                <a:latin typeface="Arial" pitchFamily="34" charset="0"/>
                <a:cs typeface="Arial" pitchFamily="34" charset="0"/>
              </a:rPr>
              <a:t>botulinum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toxoid</a:t>
            </a:r>
            <a:r>
              <a:rPr lang="en-US" sz="2000" dirty="0" smtClean="0">
                <a:latin typeface="Arial" pitchFamily="34" charset="0"/>
                <a:cs typeface="Arial" pitchFamily="34" charset="0"/>
              </a:rPr>
              <a:t> for high risk individual </a:t>
            </a:r>
          </a:p>
          <a:p>
            <a:pPr>
              <a:lnSpc>
                <a:spcPct val="150000"/>
              </a:lnSpc>
              <a:buNone/>
            </a:pPr>
            <a:endParaRPr lang="en-US" sz="2000" dirty="0" smtClean="0">
              <a:latin typeface="Arial" pitchFamily="34" charset="0"/>
              <a:cs typeface="Arial" pitchFamily="34" charset="0"/>
            </a:endParaRPr>
          </a:p>
          <a:p>
            <a:pPr>
              <a:lnSpc>
                <a:spcPct val="150000"/>
              </a:lnSpc>
              <a:buNone/>
            </a:pPr>
            <a:endParaRPr lang="en-US" sz="2000"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p:spPr>
        <p:txBody>
          <a:bodyPr>
            <a:normAutofit/>
          </a:bodyPr>
          <a:lstStyle/>
          <a:p>
            <a:r>
              <a:rPr lang="en-US" sz="2000" b="1" dirty="0" smtClean="0">
                <a:latin typeface="Arial" pitchFamily="34" charset="0"/>
                <a:cs typeface="Arial" pitchFamily="34" charset="0"/>
              </a:rPr>
              <a:t>Chemical bioterrorism </a:t>
            </a:r>
            <a:endParaRPr lang="en-US" sz="2000" b="1" dirty="0">
              <a:latin typeface="Arial" pitchFamily="34" charset="0"/>
              <a:cs typeface="Arial" pitchFamily="34" charset="0"/>
            </a:endParaRPr>
          </a:p>
        </p:txBody>
      </p:sp>
      <p:sp>
        <p:nvSpPr>
          <p:cNvPr id="3" name="Content Placeholder 2"/>
          <p:cNvSpPr>
            <a:spLocks noGrp="1"/>
          </p:cNvSpPr>
          <p:nvPr>
            <p:ph sz="quarter" idx="1"/>
          </p:nvPr>
        </p:nvSpPr>
        <p:spPr>
          <a:xfrm>
            <a:off x="381000" y="1066800"/>
            <a:ext cx="8305800" cy="5059363"/>
          </a:xfrm>
        </p:spPr>
        <p:txBody>
          <a:bodyPr>
            <a:normAutofit/>
          </a:bodyPr>
          <a:lstStyle/>
          <a:p>
            <a:pPr>
              <a:lnSpc>
                <a:spcPct val="150000"/>
              </a:lnSpc>
              <a:buNone/>
            </a:pPr>
            <a:r>
              <a:rPr lang="en-US" sz="2000" b="1" dirty="0" smtClean="0">
                <a:latin typeface="Arial" pitchFamily="34" charset="0"/>
                <a:cs typeface="Arial" pitchFamily="34" charset="0"/>
              </a:rPr>
              <a:t>                             Threats produced  from chemical means </a:t>
            </a:r>
          </a:p>
          <a:p>
            <a:pPr>
              <a:lnSpc>
                <a:spcPct val="150000"/>
              </a:lnSpc>
            </a:pPr>
            <a:r>
              <a:rPr lang="en-US" sz="2000" dirty="0" smtClean="0">
                <a:latin typeface="Arial" pitchFamily="34" charset="0"/>
                <a:cs typeface="Arial" pitchFamily="34" charset="0"/>
              </a:rPr>
              <a:t>Sulfur mustard and nerve agents  were used by Iraq against Iranian military </a:t>
            </a:r>
          </a:p>
          <a:p>
            <a:pPr>
              <a:lnSpc>
                <a:spcPct val="150000"/>
              </a:lnSpc>
            </a:pPr>
            <a:r>
              <a:rPr lang="en-US" sz="2000" dirty="0" smtClean="0">
                <a:latin typeface="Arial" pitchFamily="34" charset="0"/>
                <a:cs typeface="Arial" pitchFamily="34" charset="0"/>
              </a:rPr>
              <a:t>Use of sulfur mustard in WW1 against U.S troops  </a:t>
            </a:r>
          </a:p>
          <a:p>
            <a:pPr>
              <a:lnSpc>
                <a:spcPct val="150000"/>
              </a:lnSpc>
            </a:pPr>
            <a:r>
              <a:rPr lang="en-US" sz="2000" dirty="0" smtClean="0">
                <a:latin typeface="Arial" pitchFamily="34" charset="0"/>
                <a:cs typeface="Arial" pitchFamily="34" charset="0"/>
              </a:rPr>
              <a:t>Tokyo subway </a:t>
            </a:r>
            <a:r>
              <a:rPr lang="en-US" sz="2000" dirty="0" err="1" smtClean="0">
                <a:latin typeface="Arial" pitchFamily="34" charset="0"/>
                <a:cs typeface="Arial" pitchFamily="34" charset="0"/>
              </a:rPr>
              <a:t>sarin</a:t>
            </a:r>
            <a:r>
              <a:rPr lang="en-US" sz="2000" dirty="0" smtClean="0">
                <a:latin typeface="Arial" pitchFamily="34" charset="0"/>
                <a:cs typeface="Arial" pitchFamily="34" charset="0"/>
              </a:rPr>
              <a:t> incident in 1995 </a:t>
            </a:r>
            <a:endParaRPr lang="en-U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0"/>
            <a:ext cx="8458200" cy="6705600"/>
          </a:xfrm>
        </p:spPr>
        <p:txBody>
          <a:bodyPr>
            <a:normAutofit fontScale="25000" lnSpcReduction="20000"/>
          </a:bodyPr>
          <a:lstStyle/>
          <a:p>
            <a:pPr>
              <a:lnSpc>
                <a:spcPct val="170000"/>
              </a:lnSpc>
              <a:buNone/>
            </a:pPr>
            <a:r>
              <a:rPr lang="en-US" sz="6200" b="1" dirty="0"/>
              <a:t> </a:t>
            </a:r>
            <a:r>
              <a:rPr lang="en-US" sz="6200" b="1" dirty="0" smtClean="0"/>
              <a:t>       </a:t>
            </a:r>
            <a:r>
              <a:rPr lang="en-US" sz="8000" b="1" dirty="0" smtClean="0"/>
              <a:t>Key Features of Biologic Agents Used as </a:t>
            </a:r>
            <a:r>
              <a:rPr lang="en-US" sz="8000" b="1" dirty="0" err="1" smtClean="0"/>
              <a:t>Bioweapons</a:t>
            </a:r>
            <a:endParaRPr lang="en-US" sz="8000" b="1" dirty="0" smtClean="0"/>
          </a:p>
          <a:p>
            <a:pPr>
              <a:lnSpc>
                <a:spcPct val="170000"/>
              </a:lnSpc>
            </a:pPr>
            <a:r>
              <a:rPr lang="en-US" sz="8000" dirty="0" smtClean="0">
                <a:latin typeface="Arial" pitchFamily="34" charset="0"/>
                <a:cs typeface="Arial" pitchFamily="34" charset="0"/>
              </a:rPr>
              <a:t>High morbidity and mortality</a:t>
            </a:r>
          </a:p>
          <a:p>
            <a:pPr>
              <a:lnSpc>
                <a:spcPct val="170000"/>
              </a:lnSpc>
            </a:pPr>
            <a:r>
              <a:rPr lang="en-US" sz="8000" dirty="0" smtClean="0">
                <a:latin typeface="Arial" pitchFamily="34" charset="0"/>
                <a:cs typeface="Arial" pitchFamily="34" charset="0"/>
              </a:rPr>
              <a:t>Potential for person-to-person spread</a:t>
            </a:r>
          </a:p>
          <a:p>
            <a:pPr>
              <a:lnSpc>
                <a:spcPct val="170000"/>
              </a:lnSpc>
            </a:pPr>
            <a:r>
              <a:rPr lang="en-US" sz="8000" dirty="0" smtClean="0">
                <a:latin typeface="Arial" pitchFamily="34" charset="0"/>
                <a:cs typeface="Arial" pitchFamily="34" charset="0"/>
              </a:rPr>
              <a:t>Low infective dose and highly infectious by aerosol</a:t>
            </a:r>
          </a:p>
          <a:p>
            <a:pPr>
              <a:lnSpc>
                <a:spcPct val="170000"/>
              </a:lnSpc>
            </a:pPr>
            <a:r>
              <a:rPr lang="en-US" sz="8000" dirty="0" smtClean="0">
                <a:latin typeface="Arial" pitchFamily="34" charset="0"/>
                <a:cs typeface="Arial" pitchFamily="34" charset="0"/>
              </a:rPr>
              <a:t>Lack of rapid diagnostic capability</a:t>
            </a:r>
          </a:p>
          <a:p>
            <a:pPr>
              <a:lnSpc>
                <a:spcPct val="170000"/>
              </a:lnSpc>
            </a:pPr>
            <a:r>
              <a:rPr lang="en-US" sz="8000" dirty="0" smtClean="0">
                <a:latin typeface="Arial" pitchFamily="34" charset="0"/>
                <a:cs typeface="Arial" pitchFamily="34" charset="0"/>
              </a:rPr>
              <a:t>Lack of universally available effective vaccine</a:t>
            </a:r>
          </a:p>
          <a:p>
            <a:pPr>
              <a:lnSpc>
                <a:spcPct val="170000"/>
              </a:lnSpc>
            </a:pPr>
            <a:r>
              <a:rPr lang="en-US" sz="8000" dirty="0" smtClean="0">
                <a:latin typeface="Arial" pitchFamily="34" charset="0"/>
                <a:cs typeface="Arial" pitchFamily="34" charset="0"/>
              </a:rPr>
              <a:t>Potential to cause anxiety</a:t>
            </a:r>
          </a:p>
          <a:p>
            <a:pPr>
              <a:buNone/>
            </a:pPr>
            <a:endParaRPr lang="en-US" sz="8000" dirty="0">
              <a:latin typeface="Arial" pitchFamily="34" charset="0"/>
              <a:cs typeface="Arial" pitchFamily="34" charset="0"/>
            </a:endParaRPr>
          </a:p>
          <a:p>
            <a:r>
              <a:rPr lang="en-US" sz="8000" dirty="0" smtClean="0">
                <a:latin typeface="Arial" pitchFamily="34" charset="0"/>
                <a:cs typeface="Arial" pitchFamily="34" charset="0"/>
              </a:rPr>
              <a:t>Availability of pathogen and feasibility of production</a:t>
            </a:r>
          </a:p>
          <a:p>
            <a:pPr>
              <a:buNone/>
            </a:pPr>
            <a:endParaRPr lang="en-US" sz="8000" dirty="0" smtClean="0">
              <a:latin typeface="Arial" pitchFamily="34" charset="0"/>
              <a:cs typeface="Arial" pitchFamily="34" charset="0"/>
            </a:endParaRPr>
          </a:p>
          <a:p>
            <a:r>
              <a:rPr lang="en-US" sz="8000" dirty="0" smtClean="0">
                <a:latin typeface="Arial" pitchFamily="34" charset="0"/>
                <a:cs typeface="Arial" pitchFamily="34" charset="0"/>
              </a:rPr>
              <a:t>Environmental stability</a:t>
            </a:r>
          </a:p>
          <a:p>
            <a:endParaRPr lang="en-US" sz="8000" dirty="0" smtClean="0">
              <a:latin typeface="Arial" pitchFamily="34" charset="0"/>
              <a:cs typeface="Arial" pitchFamily="34" charset="0"/>
            </a:endParaRPr>
          </a:p>
          <a:p>
            <a:r>
              <a:rPr lang="en-US" sz="8000" dirty="0" smtClean="0">
                <a:latin typeface="Arial" pitchFamily="34" charset="0"/>
                <a:cs typeface="Arial" pitchFamily="34" charset="0"/>
              </a:rPr>
              <a:t>Database of prior research and development</a:t>
            </a:r>
          </a:p>
          <a:p>
            <a:pPr>
              <a:buNone/>
            </a:pPr>
            <a:endParaRPr lang="en-US" sz="8000" dirty="0" smtClean="0">
              <a:latin typeface="Arial" pitchFamily="34" charset="0"/>
              <a:cs typeface="Arial" pitchFamily="34" charset="0"/>
            </a:endParaRPr>
          </a:p>
          <a:p>
            <a:r>
              <a:rPr lang="en-US" sz="8000" dirty="0" smtClean="0">
                <a:latin typeface="Arial" pitchFamily="34" charset="0"/>
                <a:cs typeface="Arial" pitchFamily="34" charset="0"/>
              </a:rPr>
              <a:t>Potential to be "</a:t>
            </a:r>
            <a:r>
              <a:rPr lang="en-US" sz="8000" dirty="0" err="1" smtClean="0">
                <a:latin typeface="Arial" pitchFamily="34" charset="0"/>
                <a:cs typeface="Arial" pitchFamily="34" charset="0"/>
              </a:rPr>
              <a:t>weaponized</a:t>
            </a:r>
            <a:r>
              <a:rPr lang="en-US" sz="8000" dirty="0" smtClean="0"/>
              <a:t>"</a:t>
            </a:r>
          </a:p>
          <a:p>
            <a:endParaRPr lang="en-US" sz="8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76200"/>
            <a:ext cx="8229600" cy="6705600"/>
          </a:xfrm>
        </p:spPr>
        <p:txBody>
          <a:bodyPr>
            <a:normAutofit/>
          </a:bodyPr>
          <a:lstStyle/>
          <a:p>
            <a:pPr>
              <a:lnSpc>
                <a:spcPct val="150000"/>
              </a:lnSpc>
              <a:buNone/>
            </a:pPr>
            <a:r>
              <a:rPr lang="en-US" sz="2000" b="1" dirty="0" smtClean="0">
                <a:latin typeface="Arial" pitchFamily="34" charset="0"/>
                <a:cs typeface="Arial" pitchFamily="34" charset="0"/>
              </a:rPr>
              <a:t>Vesicants : </a:t>
            </a:r>
          </a:p>
          <a:p>
            <a:pPr>
              <a:lnSpc>
                <a:spcPct val="150000"/>
              </a:lnSpc>
              <a:buNone/>
            </a:pPr>
            <a:r>
              <a:rPr lang="en-US" sz="2000" b="1" dirty="0" smtClean="0">
                <a:latin typeface="Arial" pitchFamily="34" charset="0"/>
                <a:cs typeface="Arial" pitchFamily="34" charset="0"/>
              </a:rPr>
              <a:t>Sulfur mustard : </a:t>
            </a:r>
          </a:p>
          <a:p>
            <a:pPr>
              <a:lnSpc>
                <a:spcPct val="150000"/>
              </a:lnSpc>
            </a:pPr>
            <a:r>
              <a:rPr lang="en-US" sz="2000" dirty="0" smtClean="0">
                <a:latin typeface="Arial" pitchFamily="34" charset="0"/>
                <a:cs typeface="Arial" pitchFamily="34" charset="0"/>
              </a:rPr>
              <a:t>Has been a military threat since WW1 </a:t>
            </a:r>
          </a:p>
          <a:p>
            <a:pPr>
              <a:lnSpc>
                <a:spcPct val="150000"/>
              </a:lnSpc>
            </a:pPr>
            <a:r>
              <a:rPr lang="en-US" sz="2000" dirty="0" smtClean="0">
                <a:latin typeface="Arial" pitchFamily="34" charset="0"/>
                <a:cs typeface="Arial" pitchFamily="34" charset="0"/>
              </a:rPr>
              <a:t>Remains potential terrorist agent because of simplicity of manufacturing and extreme </a:t>
            </a:r>
            <a:r>
              <a:rPr lang="en-US" sz="2000" dirty="0" err="1" smtClean="0">
                <a:latin typeface="Arial" pitchFamily="34" charset="0"/>
                <a:cs typeface="Arial" pitchFamily="34" charset="0"/>
              </a:rPr>
              <a:t>effectivness</a:t>
            </a:r>
            <a:r>
              <a:rPr lang="en-US" sz="2000" dirty="0" smtClean="0">
                <a:latin typeface="Arial" pitchFamily="34" charset="0"/>
                <a:cs typeface="Arial" pitchFamily="34" charset="0"/>
              </a:rPr>
              <a:t> </a:t>
            </a:r>
          </a:p>
          <a:p>
            <a:pPr>
              <a:lnSpc>
                <a:spcPct val="150000"/>
              </a:lnSpc>
            </a:pPr>
            <a:r>
              <a:rPr lang="en-US" sz="2000" dirty="0" smtClean="0">
                <a:latin typeface="Arial" pitchFamily="34" charset="0"/>
                <a:cs typeface="Arial" pitchFamily="34" charset="0"/>
              </a:rPr>
              <a:t>Constitutes both </a:t>
            </a:r>
            <a:r>
              <a:rPr lang="en-US" sz="2000" dirty="0" err="1" smtClean="0">
                <a:latin typeface="Arial" pitchFamily="34" charset="0"/>
                <a:cs typeface="Arial" pitchFamily="34" charset="0"/>
              </a:rPr>
              <a:t>vapour</a:t>
            </a:r>
            <a:r>
              <a:rPr lang="en-US" sz="2000" dirty="0" smtClean="0">
                <a:latin typeface="Arial" pitchFamily="34" charset="0"/>
                <a:cs typeface="Arial" pitchFamily="34" charset="0"/>
              </a:rPr>
              <a:t> and liquid threat to epithelial surfaces </a:t>
            </a:r>
          </a:p>
          <a:p>
            <a:pPr>
              <a:lnSpc>
                <a:spcPct val="150000"/>
              </a:lnSpc>
            </a:pPr>
            <a:r>
              <a:rPr lang="en-US" sz="2000" dirty="0" smtClean="0">
                <a:latin typeface="Arial" pitchFamily="34" charset="0"/>
                <a:cs typeface="Arial" pitchFamily="34" charset="0"/>
              </a:rPr>
              <a:t>Organs most commonly affected are skin, eyes and airways </a:t>
            </a:r>
          </a:p>
          <a:p>
            <a:pPr>
              <a:lnSpc>
                <a:spcPct val="150000"/>
              </a:lnSpc>
            </a:pPr>
            <a:r>
              <a:rPr lang="en-US" sz="2000" dirty="0" smtClean="0">
                <a:latin typeface="Arial" pitchFamily="34" charset="0"/>
                <a:cs typeface="Arial" pitchFamily="34" charset="0"/>
              </a:rPr>
              <a:t>Mustard </a:t>
            </a:r>
            <a:r>
              <a:rPr lang="en-US" sz="2000" dirty="0" err="1" smtClean="0">
                <a:latin typeface="Arial" pitchFamily="34" charset="0"/>
                <a:cs typeface="Arial" pitchFamily="34" charset="0"/>
              </a:rPr>
              <a:t>disolves</a:t>
            </a:r>
            <a:r>
              <a:rPr lang="en-US" sz="2000" dirty="0" smtClean="0">
                <a:latin typeface="Arial" pitchFamily="34" charset="0"/>
                <a:cs typeface="Arial" pitchFamily="34" charset="0"/>
              </a:rPr>
              <a:t> slowly in aqueous media ( sweat) and forms reactive cyclic </a:t>
            </a:r>
            <a:r>
              <a:rPr lang="en-US" sz="2000" dirty="0" err="1" smtClean="0">
                <a:latin typeface="Arial" pitchFamily="34" charset="0"/>
                <a:cs typeface="Arial" pitchFamily="34" charset="0"/>
              </a:rPr>
              <a:t>ethylin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sulfonium</a:t>
            </a:r>
            <a:r>
              <a:rPr lang="en-US" sz="2000" dirty="0" smtClean="0">
                <a:latin typeface="Arial" pitchFamily="34" charset="0"/>
                <a:cs typeface="Arial" pitchFamily="34" charset="0"/>
              </a:rPr>
              <a:t> ions which reacts with cell proteins , cell membrane and DNA which causes radio mimetic changes</a:t>
            </a:r>
          </a:p>
          <a:p>
            <a:pPr>
              <a:lnSpc>
                <a:spcPct val="150000"/>
              </a:lnSpc>
            </a:pPr>
            <a:r>
              <a:rPr lang="en-US" sz="2000" dirty="0" smtClean="0">
                <a:latin typeface="Arial" pitchFamily="34" charset="0"/>
                <a:cs typeface="Arial" pitchFamily="34" charset="0"/>
              </a:rPr>
              <a:t>DNA alkylation and cross linking in rapidly dividing cells such as corneal </a:t>
            </a:r>
            <a:r>
              <a:rPr lang="en-US" sz="2000" dirty="0" err="1" smtClean="0">
                <a:latin typeface="Arial" pitchFamily="34" charset="0"/>
                <a:cs typeface="Arial" pitchFamily="34" charset="0"/>
              </a:rPr>
              <a:t>epithilum</a:t>
            </a:r>
            <a:r>
              <a:rPr lang="en-US" sz="2000" dirty="0" smtClean="0">
                <a:latin typeface="Arial" pitchFamily="34" charset="0"/>
                <a:cs typeface="Arial" pitchFamily="34" charset="0"/>
              </a:rPr>
              <a:t>, basal </a:t>
            </a:r>
            <a:r>
              <a:rPr lang="en-US" sz="2000" dirty="0" err="1" smtClean="0">
                <a:latin typeface="Arial" pitchFamily="34" charset="0"/>
                <a:cs typeface="Arial" pitchFamily="34" charset="0"/>
              </a:rPr>
              <a:t>keratinocytes</a:t>
            </a:r>
            <a:r>
              <a:rPr lang="en-US" sz="2000" dirty="0" smtClean="0">
                <a:latin typeface="Arial" pitchFamily="34" charset="0"/>
                <a:cs typeface="Arial" pitchFamily="34" charset="0"/>
              </a:rPr>
              <a:t>, bone marrow precursor cells lead to </a:t>
            </a:r>
            <a:r>
              <a:rPr lang="en-US" sz="2000" dirty="0" err="1" smtClean="0">
                <a:latin typeface="Arial" pitchFamily="34" charset="0"/>
                <a:cs typeface="Arial" pitchFamily="34" charset="0"/>
              </a:rPr>
              <a:t>ellular</a:t>
            </a:r>
            <a:r>
              <a:rPr lang="en-US" sz="2000" dirty="0" smtClean="0">
                <a:latin typeface="Arial" pitchFamily="34" charset="0"/>
                <a:cs typeface="Arial" pitchFamily="34" charset="0"/>
              </a:rPr>
              <a:t> death and inflammatory reactions</a:t>
            </a:r>
            <a:endParaRPr lang="en-U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8229600" cy="6324600"/>
          </a:xfrm>
        </p:spPr>
        <p:txBody>
          <a:bodyPr>
            <a:normAutofit/>
          </a:bodyPr>
          <a:lstStyle/>
          <a:p>
            <a:pPr>
              <a:lnSpc>
                <a:spcPct val="150000"/>
              </a:lnSpc>
              <a:buNone/>
            </a:pPr>
            <a:r>
              <a:rPr lang="en-US" sz="2000" dirty="0" smtClean="0">
                <a:latin typeface="Arial" pitchFamily="34" charset="0"/>
                <a:cs typeface="Arial" pitchFamily="34" charset="0"/>
              </a:rPr>
              <a:t>Clinical features : </a:t>
            </a:r>
          </a:p>
          <a:p>
            <a:pPr>
              <a:lnSpc>
                <a:spcPct val="150000"/>
              </a:lnSpc>
            </a:pPr>
            <a:r>
              <a:rPr lang="en-US" sz="2000" dirty="0" smtClean="0">
                <a:latin typeface="Arial" pitchFamily="34" charset="0"/>
                <a:cs typeface="Arial" pitchFamily="34" charset="0"/>
              </a:rPr>
              <a:t>Skin : </a:t>
            </a:r>
            <a:r>
              <a:rPr lang="en-US" sz="2000" dirty="0" err="1" smtClean="0">
                <a:latin typeface="Arial" pitchFamily="34" charset="0"/>
                <a:cs typeface="Arial" pitchFamily="34" charset="0"/>
              </a:rPr>
              <a:t>erythema</a:t>
            </a:r>
            <a:r>
              <a:rPr lang="en-US" sz="2000" dirty="0" smtClean="0">
                <a:latin typeface="Arial" pitchFamily="34" charset="0"/>
                <a:cs typeface="Arial" pitchFamily="34" charset="0"/>
              </a:rPr>
              <a:t> associated with </a:t>
            </a:r>
            <a:r>
              <a:rPr lang="en-US" sz="2000" dirty="0" err="1" smtClean="0">
                <a:latin typeface="Arial" pitchFamily="34" charset="0"/>
                <a:cs typeface="Arial" pitchFamily="34" charset="0"/>
              </a:rPr>
              <a:t>pruritus</a:t>
            </a:r>
            <a:r>
              <a:rPr lang="en-US" sz="2000" dirty="0" smtClean="0">
                <a:latin typeface="Arial" pitchFamily="34" charset="0"/>
                <a:cs typeface="Arial" pitchFamily="34" charset="0"/>
              </a:rPr>
              <a:t>, burning or stinging pain which </a:t>
            </a:r>
            <a:r>
              <a:rPr lang="en-US" sz="2000" dirty="0" err="1" smtClean="0">
                <a:latin typeface="Arial" pitchFamily="34" charset="0"/>
                <a:cs typeface="Arial" pitchFamily="34" charset="0"/>
              </a:rPr>
              <a:t>devlop</a:t>
            </a:r>
            <a:r>
              <a:rPr lang="en-US" sz="2000" dirty="0" smtClean="0">
                <a:latin typeface="Arial" pitchFamily="34" charset="0"/>
                <a:cs typeface="Arial" pitchFamily="34" charset="0"/>
              </a:rPr>
              <a:t> to form vesicles and coalesce to form </a:t>
            </a:r>
            <a:r>
              <a:rPr lang="en-US" sz="2000" dirty="0" err="1" smtClean="0">
                <a:latin typeface="Arial" pitchFamily="34" charset="0"/>
                <a:cs typeface="Arial" pitchFamily="34" charset="0"/>
              </a:rPr>
              <a:t>bullae</a:t>
            </a:r>
            <a:r>
              <a:rPr lang="en-US" sz="2000" dirty="0" smtClean="0">
                <a:latin typeface="Arial" pitchFamily="34" charset="0"/>
                <a:cs typeface="Arial" pitchFamily="34" charset="0"/>
              </a:rPr>
              <a:t> </a:t>
            </a:r>
          </a:p>
          <a:p>
            <a:pPr>
              <a:lnSpc>
                <a:spcPct val="150000"/>
              </a:lnSpc>
            </a:pPr>
            <a:r>
              <a:rPr lang="en-US" sz="2000" dirty="0" smtClean="0">
                <a:latin typeface="Arial" pitchFamily="34" charset="0"/>
                <a:cs typeface="Arial" pitchFamily="34" charset="0"/>
              </a:rPr>
              <a:t>Airway : necrosis of mucosa usually begins in upper airways and progress downwards due to exposure to </a:t>
            </a:r>
            <a:r>
              <a:rPr lang="en-US" sz="2000" dirty="0" err="1" smtClean="0">
                <a:latin typeface="Arial" pitchFamily="34" charset="0"/>
                <a:cs typeface="Arial" pitchFamily="34" charset="0"/>
              </a:rPr>
              <a:t>vapour</a:t>
            </a:r>
            <a:r>
              <a:rPr lang="en-US" sz="2000" dirty="0" smtClean="0">
                <a:latin typeface="Arial" pitchFamily="34" charset="0"/>
                <a:cs typeface="Arial" pitchFamily="34" charset="0"/>
              </a:rPr>
              <a:t> form </a:t>
            </a:r>
          </a:p>
          <a:p>
            <a:pPr>
              <a:lnSpc>
                <a:spcPct val="150000"/>
              </a:lnSpc>
              <a:buNone/>
            </a:pPr>
            <a:r>
              <a:rPr lang="en-US" sz="2000" dirty="0" smtClean="0">
                <a:latin typeface="Arial" pitchFamily="34" charset="0"/>
                <a:cs typeface="Arial" pitchFamily="34" charset="0"/>
              </a:rPr>
              <a:t>       1) irritation, </a:t>
            </a:r>
            <a:r>
              <a:rPr lang="en-US" sz="2000" dirty="0" err="1" smtClean="0">
                <a:latin typeface="Arial" pitchFamily="34" charset="0"/>
                <a:cs typeface="Arial" pitchFamily="34" charset="0"/>
              </a:rPr>
              <a:t>epistaxis</a:t>
            </a:r>
            <a:r>
              <a:rPr lang="en-US" sz="2000" dirty="0" smtClean="0">
                <a:latin typeface="Arial" pitchFamily="34" charset="0"/>
                <a:cs typeface="Arial" pitchFamily="34" charset="0"/>
              </a:rPr>
              <a:t> , sinus pain and pharyngeal pain, with low dose exposure</a:t>
            </a:r>
          </a:p>
          <a:p>
            <a:pPr>
              <a:lnSpc>
                <a:spcPct val="150000"/>
              </a:lnSpc>
              <a:buNone/>
            </a:pPr>
            <a:r>
              <a:rPr lang="en-US" sz="2000" dirty="0" smtClean="0">
                <a:latin typeface="Arial" pitchFamily="34" charset="0"/>
                <a:cs typeface="Arial" pitchFamily="34" charset="0"/>
              </a:rPr>
              <a:t>       2) </a:t>
            </a:r>
            <a:r>
              <a:rPr lang="en-US" sz="2000" dirty="0" err="1" smtClean="0">
                <a:latin typeface="Arial" pitchFamily="34" charset="0"/>
                <a:cs typeface="Arial" pitchFamily="34" charset="0"/>
              </a:rPr>
              <a:t>dyspnoea</a:t>
            </a:r>
            <a:r>
              <a:rPr lang="en-US" sz="2000" dirty="0" smtClean="0">
                <a:latin typeface="Arial" pitchFamily="34" charset="0"/>
                <a:cs typeface="Arial" pitchFamily="34" charset="0"/>
              </a:rPr>
              <a:t>, severe cough with increased exposure </a:t>
            </a:r>
          </a:p>
          <a:p>
            <a:pPr>
              <a:lnSpc>
                <a:spcPct val="150000"/>
              </a:lnSpc>
              <a:buNone/>
            </a:pPr>
            <a:r>
              <a:rPr lang="en-US" sz="2000" dirty="0" smtClean="0">
                <a:latin typeface="Arial" pitchFamily="34" charset="0"/>
                <a:cs typeface="Arial" pitchFamily="34" charset="0"/>
              </a:rPr>
              <a:t>       3) necrosis of airway mucosa which leads to pseudo membrane formation and obstruction of </a:t>
            </a:r>
            <a:r>
              <a:rPr lang="en-US" sz="2000" dirty="0" err="1" smtClean="0">
                <a:latin typeface="Arial" pitchFamily="34" charset="0"/>
                <a:cs typeface="Arial" pitchFamily="34" charset="0"/>
              </a:rPr>
              <a:t>brochi</a:t>
            </a:r>
            <a:r>
              <a:rPr lang="en-US" sz="2000" dirty="0" smtClean="0">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33400"/>
            <a:ext cx="8229600" cy="6096000"/>
          </a:xfrm>
        </p:spPr>
        <p:txBody>
          <a:bodyPr>
            <a:normAutofit/>
          </a:bodyPr>
          <a:lstStyle/>
          <a:p>
            <a:pPr>
              <a:lnSpc>
                <a:spcPct val="150000"/>
              </a:lnSpc>
            </a:pPr>
            <a:r>
              <a:rPr lang="en-US" sz="2000" dirty="0" smtClean="0">
                <a:latin typeface="Arial" pitchFamily="34" charset="0"/>
                <a:cs typeface="Arial" pitchFamily="34" charset="0"/>
              </a:rPr>
              <a:t>Eyes : most sensitive to mustard </a:t>
            </a:r>
            <a:r>
              <a:rPr lang="en-US" sz="2000" dirty="0" err="1" smtClean="0">
                <a:latin typeface="Arial" pitchFamily="34" charset="0"/>
                <a:cs typeface="Arial" pitchFamily="34" charset="0"/>
              </a:rPr>
              <a:t>vapour</a:t>
            </a:r>
            <a:r>
              <a:rPr lang="en-US" sz="2000" dirty="0" smtClean="0">
                <a:latin typeface="Arial" pitchFamily="34" charset="0"/>
                <a:cs typeface="Arial" pitchFamily="34" charset="0"/>
              </a:rPr>
              <a:t> injury ,</a:t>
            </a:r>
          </a:p>
          <a:p>
            <a:pPr marL="457200" indent="-457200">
              <a:lnSpc>
                <a:spcPct val="150000"/>
              </a:lnSpc>
              <a:buFont typeface="+mj-lt"/>
              <a:buAutoNum type="arabicPeriod"/>
            </a:pPr>
            <a:r>
              <a:rPr lang="en-US" sz="2000" dirty="0" smtClean="0">
                <a:latin typeface="Arial" pitchFamily="34" charset="0"/>
                <a:cs typeface="Arial" pitchFamily="34" charset="0"/>
              </a:rPr>
              <a:t> irritation </a:t>
            </a:r>
            <a:r>
              <a:rPr lang="en-US" sz="2000" dirty="0" err="1" smtClean="0">
                <a:latin typeface="Arial" pitchFamily="34" charset="0"/>
                <a:cs typeface="Arial" pitchFamily="34" charset="0"/>
              </a:rPr>
              <a:t>conujctivitis</a:t>
            </a:r>
            <a:r>
              <a:rPr lang="en-US" sz="2000" dirty="0" smtClean="0">
                <a:latin typeface="Arial" pitchFamily="34" charset="0"/>
                <a:cs typeface="Arial" pitchFamily="34" charset="0"/>
              </a:rPr>
              <a:t>, photophobia, </a:t>
            </a:r>
            <a:r>
              <a:rPr lang="en-US" sz="2000" dirty="0" err="1" smtClean="0">
                <a:latin typeface="Arial" pitchFamily="34" charset="0"/>
                <a:cs typeface="Arial" pitchFamily="34" charset="0"/>
              </a:rPr>
              <a:t>blephrospams</a:t>
            </a:r>
            <a:r>
              <a:rPr lang="en-US" sz="2000" dirty="0" smtClean="0">
                <a:latin typeface="Arial" pitchFamily="34" charset="0"/>
                <a:cs typeface="Arial" pitchFamily="34" charset="0"/>
              </a:rPr>
              <a:t>, corneal damage with low dose exposure </a:t>
            </a:r>
          </a:p>
          <a:p>
            <a:pPr marL="457200" indent="-457200">
              <a:lnSpc>
                <a:spcPct val="150000"/>
              </a:lnSpc>
              <a:buFont typeface="+mj-lt"/>
              <a:buAutoNum type="arabicPeriod"/>
            </a:pPr>
            <a:r>
              <a:rPr lang="en-US" sz="2000" dirty="0" smtClean="0">
                <a:latin typeface="Arial" pitchFamily="34" charset="0"/>
                <a:cs typeface="Arial" pitchFamily="34" charset="0"/>
              </a:rPr>
              <a:t>Extensive exposure to </a:t>
            </a:r>
            <a:r>
              <a:rPr lang="en-US" sz="2000" dirty="0" err="1" smtClean="0">
                <a:latin typeface="Arial" pitchFamily="34" charset="0"/>
                <a:cs typeface="Arial" pitchFamily="34" charset="0"/>
              </a:rPr>
              <a:t>vapour</a:t>
            </a:r>
            <a:r>
              <a:rPr lang="en-US" sz="2000" dirty="0" smtClean="0">
                <a:latin typeface="Arial" pitchFamily="34" charset="0"/>
                <a:cs typeface="Arial" pitchFamily="34" charset="0"/>
              </a:rPr>
              <a:t> leads to corneal perforation and blindness</a:t>
            </a:r>
          </a:p>
          <a:p>
            <a:pPr marL="457200" indent="-457200">
              <a:lnSpc>
                <a:spcPct val="150000"/>
              </a:lnSpc>
              <a:buFont typeface="+mj-lt"/>
              <a:buAutoNum type="arabicPeriod"/>
            </a:pPr>
            <a:r>
              <a:rPr lang="en-US" sz="2000" dirty="0" smtClean="0">
                <a:latin typeface="Arial" pitchFamily="34" charset="0"/>
                <a:cs typeface="Arial" pitchFamily="34" charset="0"/>
              </a:rPr>
              <a:t>Few have latent chronic </a:t>
            </a:r>
            <a:r>
              <a:rPr lang="en-US" sz="2000" dirty="0" err="1" smtClean="0">
                <a:latin typeface="Arial" pitchFamily="34" charset="0"/>
                <a:cs typeface="Arial" pitchFamily="34" charset="0"/>
              </a:rPr>
              <a:t>keratitis</a:t>
            </a:r>
            <a:r>
              <a:rPr lang="en-US" sz="2000" dirty="0" smtClean="0">
                <a:latin typeface="Arial" pitchFamily="34" charset="0"/>
                <a:cs typeface="Arial" pitchFamily="34" charset="0"/>
              </a:rPr>
              <a:t> with corneal ulceration</a:t>
            </a:r>
          </a:p>
          <a:p>
            <a:pPr marL="457200" indent="-457200">
              <a:lnSpc>
                <a:spcPct val="150000"/>
              </a:lnSpc>
            </a:pPr>
            <a:r>
              <a:rPr lang="en-US" sz="2000" dirty="0" smtClean="0">
                <a:latin typeface="Arial" pitchFamily="34" charset="0"/>
                <a:cs typeface="Arial" pitchFamily="34" charset="0"/>
              </a:rPr>
              <a:t>GI tract : </a:t>
            </a:r>
          </a:p>
          <a:p>
            <a:pPr marL="457200" indent="-457200">
              <a:lnSpc>
                <a:spcPct val="150000"/>
              </a:lnSpc>
              <a:buNone/>
            </a:pPr>
            <a:r>
              <a:rPr lang="en-US" sz="2000" dirty="0" smtClean="0">
                <a:latin typeface="Arial" pitchFamily="34" charset="0"/>
                <a:cs typeface="Arial" pitchFamily="34" charset="0"/>
              </a:rPr>
              <a:t>        nausea , </a:t>
            </a:r>
            <a:r>
              <a:rPr lang="en-US" sz="2000" dirty="0" err="1" smtClean="0">
                <a:latin typeface="Arial" pitchFamily="34" charset="0"/>
                <a:cs typeface="Arial" pitchFamily="34" charset="0"/>
              </a:rPr>
              <a:t>vomitting</a:t>
            </a:r>
            <a:endParaRPr lang="en-US" sz="2000" dirty="0" smtClean="0">
              <a:latin typeface="Arial" pitchFamily="34" charset="0"/>
              <a:cs typeface="Arial" pitchFamily="34" charset="0"/>
            </a:endParaRPr>
          </a:p>
          <a:p>
            <a:pPr marL="457200" indent="-457200">
              <a:lnSpc>
                <a:spcPct val="150000"/>
              </a:lnSpc>
            </a:pPr>
            <a:r>
              <a:rPr lang="en-US" sz="2000" dirty="0" smtClean="0">
                <a:latin typeface="Arial" pitchFamily="34" charset="0"/>
                <a:cs typeface="Arial" pitchFamily="34" charset="0"/>
              </a:rPr>
              <a:t>Cause of death in mustard </a:t>
            </a:r>
            <a:r>
              <a:rPr lang="en-US" sz="2000" dirty="0" err="1" smtClean="0">
                <a:latin typeface="Arial" pitchFamily="34" charset="0"/>
                <a:cs typeface="Arial" pitchFamily="34" charset="0"/>
              </a:rPr>
              <a:t>poisioning</a:t>
            </a:r>
            <a:r>
              <a:rPr lang="en-US" sz="2000" dirty="0" smtClean="0">
                <a:latin typeface="Arial" pitchFamily="34" charset="0"/>
                <a:cs typeface="Arial" pitchFamily="34" charset="0"/>
              </a:rPr>
              <a:t> cases is due to sepsis and respiratory failure. Sepsis secondary to bacterial invasion of denuded necrotic mucosa  and bone marrow </a:t>
            </a:r>
            <a:r>
              <a:rPr lang="en-US" sz="2000" dirty="0" err="1" smtClean="0">
                <a:latin typeface="Arial" pitchFamily="34" charset="0"/>
                <a:cs typeface="Arial" pitchFamily="34" charset="0"/>
              </a:rPr>
              <a:t>supression</a:t>
            </a:r>
            <a:r>
              <a:rPr lang="en-US" sz="2000" dirty="0" smtClean="0">
                <a:latin typeface="Arial" pitchFamily="34" charset="0"/>
                <a:cs typeface="Arial" pitchFamily="34" charset="0"/>
              </a:rPr>
              <a:t>.</a:t>
            </a:r>
            <a:endParaRPr lang="en-U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304800" y="228600"/>
            <a:ext cx="4314825" cy="2752725"/>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4572000" y="3352800"/>
            <a:ext cx="4276725" cy="3219450"/>
          </a:xfrm>
          <a:prstGeom prst="rect">
            <a:avLst/>
          </a:prstGeom>
          <a:noFill/>
          <a:ln w="9525">
            <a:noFill/>
            <a:miter lim="800000"/>
            <a:headEnd/>
            <a:tailEnd/>
          </a:ln>
          <a:effectLst/>
        </p:spPr>
      </p:pic>
      <p:sp>
        <p:nvSpPr>
          <p:cNvPr id="4" name="TextBox 3"/>
          <p:cNvSpPr txBox="1"/>
          <p:nvPr/>
        </p:nvSpPr>
        <p:spPr>
          <a:xfrm>
            <a:off x="4800600" y="304800"/>
            <a:ext cx="4038600" cy="707886"/>
          </a:xfrm>
          <a:prstGeom prst="rect">
            <a:avLst/>
          </a:prstGeom>
          <a:noFill/>
        </p:spPr>
        <p:txBody>
          <a:bodyPr wrap="square" rtlCol="0">
            <a:spAutoFit/>
          </a:bodyPr>
          <a:lstStyle/>
          <a:p>
            <a:r>
              <a:rPr lang="en-US" sz="2000" dirty="0" smtClean="0"/>
              <a:t>Large bulla formation </a:t>
            </a:r>
            <a:r>
              <a:rPr lang="en-US" sz="2000" dirty="0" err="1" smtClean="0"/>
              <a:t>mustrad</a:t>
            </a:r>
            <a:r>
              <a:rPr lang="en-US" sz="2000" dirty="0" smtClean="0"/>
              <a:t> burn in a pt </a:t>
            </a:r>
            <a:endParaRPr lang="en-US" sz="2000" dirty="0"/>
          </a:p>
        </p:txBody>
      </p:sp>
      <p:sp>
        <p:nvSpPr>
          <p:cNvPr id="5" name="TextBox 4"/>
          <p:cNvSpPr txBox="1"/>
          <p:nvPr/>
        </p:nvSpPr>
        <p:spPr>
          <a:xfrm>
            <a:off x="457200" y="5943600"/>
            <a:ext cx="4038600" cy="646331"/>
          </a:xfrm>
          <a:prstGeom prst="rect">
            <a:avLst/>
          </a:prstGeom>
          <a:noFill/>
        </p:spPr>
        <p:txBody>
          <a:bodyPr wrap="square" rtlCol="0">
            <a:spAutoFit/>
          </a:bodyPr>
          <a:lstStyle/>
          <a:p>
            <a:r>
              <a:rPr lang="en-US" dirty="0" smtClean="0"/>
              <a:t>Schematic diagram of </a:t>
            </a:r>
            <a:r>
              <a:rPr lang="en-US" dirty="0" err="1" smtClean="0"/>
              <a:t>pseudomembrane</a:t>
            </a:r>
            <a:r>
              <a:rPr lang="en-US" dirty="0" smtClean="0"/>
              <a:t> formation </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905000" y="1143000"/>
            <a:ext cx="5048250" cy="3324225"/>
          </a:xfrm>
          <a:prstGeom prst="rect">
            <a:avLst/>
          </a:prstGeom>
          <a:noFill/>
          <a:ln w="9525">
            <a:noFill/>
            <a:miter lim="800000"/>
            <a:headEnd/>
            <a:tailEnd/>
          </a:ln>
          <a:effectLst/>
        </p:spPr>
      </p:pic>
      <p:sp>
        <p:nvSpPr>
          <p:cNvPr id="3" name="TextBox 2"/>
          <p:cNvSpPr txBox="1"/>
          <p:nvPr/>
        </p:nvSpPr>
        <p:spPr>
          <a:xfrm>
            <a:off x="1905000" y="4800600"/>
            <a:ext cx="5486400" cy="707886"/>
          </a:xfrm>
          <a:prstGeom prst="rect">
            <a:avLst/>
          </a:prstGeom>
          <a:noFill/>
        </p:spPr>
        <p:txBody>
          <a:bodyPr wrap="square" rtlCol="0">
            <a:spAutoFit/>
          </a:bodyPr>
          <a:lstStyle/>
          <a:p>
            <a:r>
              <a:rPr lang="en-US" sz="2000" dirty="0" smtClean="0"/>
              <a:t>World war 1 photograph of troops exposed to sulfur mustard vapor </a:t>
            </a:r>
            <a:endParaRPr lang="en-US" sz="20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229600" cy="6400800"/>
          </a:xfrm>
        </p:spPr>
        <p:txBody>
          <a:bodyPr>
            <a:normAutofit/>
          </a:bodyPr>
          <a:lstStyle/>
          <a:p>
            <a:pPr>
              <a:lnSpc>
                <a:spcPct val="150000"/>
              </a:lnSpc>
              <a:buNone/>
            </a:pPr>
            <a:r>
              <a:rPr lang="en-US" sz="2000" dirty="0" smtClean="0">
                <a:latin typeface="Arial" pitchFamily="34" charset="0"/>
                <a:cs typeface="Arial" pitchFamily="34" charset="0"/>
              </a:rPr>
              <a:t>Treatment : </a:t>
            </a:r>
          </a:p>
          <a:p>
            <a:pPr>
              <a:lnSpc>
                <a:spcPct val="150000"/>
              </a:lnSpc>
            </a:pPr>
            <a:r>
              <a:rPr lang="en-US" sz="2000" dirty="0" smtClean="0">
                <a:latin typeface="Arial" pitchFamily="34" charset="0"/>
                <a:cs typeface="Arial" pitchFamily="34" charset="0"/>
              </a:rPr>
              <a:t>Supportive : liberal use of systemic analgesics , correction of  fluid and electrolyte imbalance</a:t>
            </a:r>
          </a:p>
          <a:p>
            <a:pPr>
              <a:lnSpc>
                <a:spcPct val="150000"/>
              </a:lnSpc>
            </a:pPr>
            <a:r>
              <a:rPr lang="en-US" sz="2000" dirty="0" smtClean="0">
                <a:latin typeface="Arial" pitchFamily="34" charset="0"/>
                <a:cs typeface="Arial" pitchFamily="34" charset="0"/>
              </a:rPr>
              <a:t>In Exposed person topical cortisone creams or lotions are beneficial which prevent denudation of parts of skin</a:t>
            </a:r>
          </a:p>
          <a:p>
            <a:pPr>
              <a:lnSpc>
                <a:spcPct val="150000"/>
              </a:lnSpc>
            </a:pPr>
            <a:r>
              <a:rPr lang="en-US" sz="2000" dirty="0" smtClean="0">
                <a:latin typeface="Arial" pitchFamily="34" charset="0"/>
                <a:cs typeface="Arial" pitchFamily="34" charset="0"/>
              </a:rPr>
              <a:t>Irrigation 3-4 times daily with saline, soapy water, and then covered with topical antibiotics </a:t>
            </a:r>
          </a:p>
          <a:p>
            <a:pPr>
              <a:lnSpc>
                <a:spcPct val="150000"/>
              </a:lnSpc>
            </a:pPr>
            <a:r>
              <a:rPr lang="en-US" sz="2000" dirty="0" smtClean="0">
                <a:latin typeface="Arial" pitchFamily="34" charset="0"/>
                <a:cs typeface="Arial" pitchFamily="34" charset="0"/>
              </a:rPr>
              <a:t>Large areas of vesication requires IV therapy and whirlpool bath irrigation </a:t>
            </a:r>
          </a:p>
          <a:p>
            <a:pPr>
              <a:lnSpc>
                <a:spcPct val="150000"/>
              </a:lnSpc>
            </a:pPr>
            <a:r>
              <a:rPr lang="en-US" sz="2000" dirty="0" smtClean="0">
                <a:latin typeface="Arial" pitchFamily="34" charset="0"/>
                <a:cs typeface="Arial" pitchFamily="34" charset="0"/>
              </a:rPr>
              <a:t>Conjunctival irrigation  with instillation of topical antibiotics in  </a:t>
            </a:r>
            <a:r>
              <a:rPr lang="en-US" sz="2000" dirty="0" err="1" smtClean="0">
                <a:latin typeface="Arial" pitchFamily="34" charset="0"/>
                <a:cs typeface="Arial" pitchFamily="34" charset="0"/>
              </a:rPr>
              <a:t>vapour</a:t>
            </a:r>
            <a:r>
              <a:rPr lang="en-US" sz="2000" dirty="0" smtClean="0">
                <a:latin typeface="Arial" pitchFamily="34" charset="0"/>
                <a:cs typeface="Arial" pitchFamily="34" charset="0"/>
              </a:rPr>
              <a:t> exposed individuals.</a:t>
            </a:r>
          </a:p>
          <a:p>
            <a:pPr>
              <a:lnSpc>
                <a:spcPct val="150000"/>
              </a:lnSpc>
            </a:pPr>
            <a:r>
              <a:rPr lang="en-US" sz="2000" dirty="0" smtClean="0">
                <a:latin typeface="Arial" pitchFamily="34" charset="0"/>
                <a:cs typeface="Arial" pitchFamily="34" charset="0"/>
              </a:rPr>
              <a:t>Vaseline applied regularly to edges of lids </a:t>
            </a:r>
          </a:p>
          <a:p>
            <a:pPr>
              <a:lnSpc>
                <a:spcPct val="150000"/>
              </a:lnSpc>
            </a:pPr>
            <a:endParaRPr lang="en-US" sz="2000"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8229600" cy="5897563"/>
          </a:xfrm>
        </p:spPr>
        <p:txBody>
          <a:bodyPr>
            <a:normAutofit/>
          </a:bodyPr>
          <a:lstStyle/>
          <a:p>
            <a:pPr>
              <a:lnSpc>
                <a:spcPct val="150000"/>
              </a:lnSpc>
            </a:pPr>
            <a:r>
              <a:rPr lang="en-US" sz="2000" dirty="0" smtClean="0">
                <a:latin typeface="Arial" pitchFamily="34" charset="0"/>
                <a:cs typeface="Arial" pitchFamily="34" charset="0"/>
              </a:rPr>
              <a:t>Intubation in cases of laryngeal spasm and edema </a:t>
            </a:r>
          </a:p>
          <a:p>
            <a:pPr>
              <a:lnSpc>
                <a:spcPct val="150000"/>
              </a:lnSpc>
            </a:pPr>
            <a:r>
              <a:rPr lang="en-US" sz="2000" dirty="0" err="1" smtClean="0">
                <a:latin typeface="Arial" pitchFamily="34" charset="0"/>
                <a:cs typeface="Arial" pitchFamily="34" charset="0"/>
              </a:rPr>
              <a:t>Fibre</a:t>
            </a:r>
            <a:r>
              <a:rPr lang="en-US" sz="2000" dirty="0" smtClean="0">
                <a:latin typeface="Arial" pitchFamily="34" charset="0"/>
                <a:cs typeface="Arial" pitchFamily="34" charset="0"/>
              </a:rPr>
              <a:t> optic </a:t>
            </a:r>
            <a:r>
              <a:rPr lang="en-US" sz="2000" dirty="0" err="1" smtClean="0">
                <a:latin typeface="Arial" pitchFamily="34" charset="0"/>
                <a:cs typeface="Arial" pitchFamily="34" charset="0"/>
              </a:rPr>
              <a:t>bronchoscopy</a:t>
            </a:r>
            <a:r>
              <a:rPr lang="en-US" sz="2000" dirty="0" smtClean="0">
                <a:latin typeface="Arial" pitchFamily="34" charset="0"/>
                <a:cs typeface="Arial" pitchFamily="34" charset="0"/>
              </a:rPr>
              <a:t> and suctioning of necrotic debris in cases of </a:t>
            </a:r>
            <a:r>
              <a:rPr lang="en-US" sz="2000" dirty="0" err="1" smtClean="0">
                <a:latin typeface="Arial" pitchFamily="34" charset="0"/>
                <a:cs typeface="Arial" pitchFamily="34" charset="0"/>
              </a:rPr>
              <a:t>pseudomembrane</a:t>
            </a:r>
            <a:r>
              <a:rPr lang="en-US" sz="2000" dirty="0" smtClean="0">
                <a:latin typeface="Arial" pitchFamily="34" charset="0"/>
                <a:cs typeface="Arial" pitchFamily="34" charset="0"/>
              </a:rPr>
              <a:t> formation </a:t>
            </a:r>
          </a:p>
          <a:p>
            <a:pPr>
              <a:lnSpc>
                <a:spcPct val="150000"/>
              </a:lnSpc>
            </a:pPr>
            <a:r>
              <a:rPr lang="en-US" sz="2000" dirty="0" smtClean="0">
                <a:latin typeface="Arial" pitchFamily="34" charset="0"/>
                <a:cs typeface="Arial" pitchFamily="34" charset="0"/>
              </a:rPr>
              <a:t>Sterilization of gut with non-absorbable antibiotics considered in cases of sepsis from enteric organisms </a:t>
            </a:r>
          </a:p>
          <a:p>
            <a:pPr>
              <a:lnSpc>
                <a:spcPct val="150000"/>
              </a:lnSpc>
              <a:buNone/>
            </a:pPr>
            <a:endParaRPr lang="en-US" sz="2000" dirty="0" smtClean="0"/>
          </a:p>
          <a:p>
            <a:pPr>
              <a:lnSpc>
                <a:spcPct val="150000"/>
              </a:lnSpc>
              <a:buNone/>
            </a:pPr>
            <a:endParaRPr lang="en-US" sz="20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52400"/>
            <a:ext cx="8229600" cy="6553200"/>
          </a:xfrm>
        </p:spPr>
        <p:txBody>
          <a:bodyPr>
            <a:normAutofit lnSpcReduction="10000"/>
          </a:bodyPr>
          <a:lstStyle/>
          <a:p>
            <a:pPr>
              <a:lnSpc>
                <a:spcPct val="150000"/>
              </a:lnSpc>
              <a:buNone/>
            </a:pPr>
            <a:r>
              <a:rPr lang="en-US" sz="2000" b="1" dirty="0" smtClean="0">
                <a:latin typeface="Arial" pitchFamily="34" charset="0"/>
                <a:cs typeface="Arial" pitchFamily="34" charset="0"/>
              </a:rPr>
              <a:t>Nerve agents : </a:t>
            </a:r>
          </a:p>
          <a:p>
            <a:pPr>
              <a:lnSpc>
                <a:spcPct val="150000"/>
              </a:lnSpc>
            </a:pPr>
            <a:r>
              <a:rPr lang="en-US" sz="2000" dirty="0" smtClean="0">
                <a:latin typeface="Arial" pitchFamily="34" charset="0"/>
                <a:cs typeface="Arial" pitchFamily="34" charset="0"/>
              </a:rPr>
              <a:t>They are </a:t>
            </a:r>
            <a:r>
              <a:rPr lang="en-US" sz="2000" dirty="0" err="1" smtClean="0">
                <a:latin typeface="Arial" pitchFamily="34" charset="0"/>
                <a:cs typeface="Arial" pitchFamily="34" charset="0"/>
              </a:rPr>
              <a:t>organophosphorus</a:t>
            </a:r>
            <a:r>
              <a:rPr lang="en-US" sz="2000" dirty="0" smtClean="0">
                <a:latin typeface="Arial" pitchFamily="34" charset="0"/>
                <a:cs typeface="Arial" pitchFamily="34" charset="0"/>
              </a:rPr>
              <a:t> agents which causes acute cholinergic crisis </a:t>
            </a:r>
          </a:p>
          <a:p>
            <a:pPr>
              <a:lnSpc>
                <a:spcPct val="150000"/>
              </a:lnSpc>
            </a:pPr>
            <a:r>
              <a:rPr lang="en-US" sz="2000" dirty="0" smtClean="0">
                <a:latin typeface="Arial" pitchFamily="34" charset="0"/>
                <a:cs typeface="Arial" pitchFamily="34" charset="0"/>
              </a:rPr>
              <a:t>Include </a:t>
            </a:r>
            <a:r>
              <a:rPr lang="en-US" sz="2000" dirty="0" err="1" smtClean="0">
                <a:latin typeface="Arial" pitchFamily="34" charset="0"/>
                <a:cs typeface="Arial" pitchFamily="34" charset="0"/>
              </a:rPr>
              <a:t>tabun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sarin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soman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cyclosarin</a:t>
            </a:r>
            <a:r>
              <a:rPr lang="en-US" sz="2000" dirty="0" smtClean="0">
                <a:latin typeface="Arial" pitchFamily="34" charset="0"/>
                <a:cs typeface="Arial" pitchFamily="34" charset="0"/>
              </a:rPr>
              <a:t> ( G agents )  and VX  and VR which are liquids at standard </a:t>
            </a:r>
            <a:r>
              <a:rPr lang="en-US" sz="2000" dirty="0" err="1" smtClean="0">
                <a:latin typeface="Arial" pitchFamily="34" charset="0"/>
                <a:cs typeface="Arial" pitchFamily="34" charset="0"/>
              </a:rPr>
              <a:t>temprature</a:t>
            </a:r>
            <a:r>
              <a:rPr lang="en-US" sz="2000" dirty="0" smtClean="0">
                <a:latin typeface="Arial" pitchFamily="34" charset="0"/>
                <a:cs typeface="Arial" pitchFamily="34" charset="0"/>
              </a:rPr>
              <a:t> </a:t>
            </a:r>
          </a:p>
          <a:p>
            <a:pPr>
              <a:lnSpc>
                <a:spcPct val="150000"/>
              </a:lnSpc>
            </a:pPr>
            <a:r>
              <a:rPr lang="en-US" sz="2000" dirty="0" smtClean="0">
                <a:latin typeface="Arial" pitchFamily="34" charset="0"/>
                <a:cs typeface="Arial" pitchFamily="34" charset="0"/>
              </a:rPr>
              <a:t>G agents evaporate at about the rate of water </a:t>
            </a:r>
          </a:p>
          <a:p>
            <a:pPr>
              <a:lnSpc>
                <a:spcPct val="150000"/>
              </a:lnSpc>
              <a:buNone/>
            </a:pPr>
            <a:r>
              <a:rPr lang="en-US" sz="2000" dirty="0" smtClean="0">
                <a:latin typeface="Arial" pitchFamily="34" charset="0"/>
                <a:cs typeface="Arial" pitchFamily="34" charset="0"/>
              </a:rPr>
              <a:t>Clinical features : </a:t>
            </a:r>
          </a:p>
          <a:p>
            <a:pPr>
              <a:lnSpc>
                <a:spcPct val="150000"/>
              </a:lnSpc>
            </a:pPr>
            <a:r>
              <a:rPr lang="en-US" sz="2000" dirty="0" err="1" smtClean="0">
                <a:latin typeface="Arial" pitchFamily="34" charset="0"/>
                <a:cs typeface="Arial" pitchFamily="34" charset="0"/>
              </a:rPr>
              <a:t>Miosis</a:t>
            </a:r>
            <a:r>
              <a:rPr lang="en-US" sz="2000" dirty="0" smtClean="0">
                <a:latin typeface="Arial" pitchFamily="34" charset="0"/>
                <a:cs typeface="Arial" pitchFamily="34" charset="0"/>
              </a:rPr>
              <a:t> : due to penetration of nerve agent </a:t>
            </a:r>
            <a:r>
              <a:rPr lang="en-US" sz="2000" dirty="0" err="1" smtClean="0">
                <a:latin typeface="Arial" pitchFamily="34" charset="0"/>
                <a:cs typeface="Arial" pitchFamily="34" charset="0"/>
              </a:rPr>
              <a:t>vapour</a:t>
            </a:r>
            <a:r>
              <a:rPr lang="en-US" sz="2000" dirty="0" smtClean="0">
                <a:latin typeface="Arial" pitchFamily="34" charset="0"/>
                <a:cs typeface="Arial" pitchFamily="34" charset="0"/>
              </a:rPr>
              <a:t> in cornea</a:t>
            </a:r>
          </a:p>
          <a:p>
            <a:pPr>
              <a:lnSpc>
                <a:spcPct val="150000"/>
              </a:lnSpc>
            </a:pPr>
            <a:r>
              <a:rPr lang="en-US" sz="2000" dirty="0" err="1" smtClean="0">
                <a:latin typeface="Arial" pitchFamily="34" charset="0"/>
                <a:cs typeface="Arial" pitchFamily="34" charset="0"/>
              </a:rPr>
              <a:t>Rinorrhea</a:t>
            </a:r>
            <a:r>
              <a:rPr lang="en-US" sz="2000" dirty="0" smtClean="0">
                <a:latin typeface="Arial" pitchFamily="34" charset="0"/>
                <a:cs typeface="Arial" pitchFamily="34" charset="0"/>
              </a:rPr>
              <a:t>, excess salivation, </a:t>
            </a:r>
            <a:r>
              <a:rPr lang="en-US" sz="2000" dirty="0" err="1" smtClean="0">
                <a:latin typeface="Arial" pitchFamily="34" charset="0"/>
                <a:cs typeface="Arial" pitchFamily="34" charset="0"/>
              </a:rPr>
              <a:t>bronchorrhea</a:t>
            </a:r>
            <a:r>
              <a:rPr lang="en-US" sz="2000" dirty="0" smtClean="0">
                <a:latin typeface="Arial" pitchFamily="34" charset="0"/>
                <a:cs typeface="Arial" pitchFamily="34" charset="0"/>
              </a:rPr>
              <a:t> causing </a:t>
            </a:r>
            <a:r>
              <a:rPr lang="en-US" sz="2000" dirty="0" err="1" smtClean="0">
                <a:latin typeface="Arial" pitchFamily="34" charset="0"/>
                <a:cs typeface="Arial" pitchFamily="34" charset="0"/>
              </a:rPr>
              <a:t>bronchospasm</a:t>
            </a:r>
            <a:r>
              <a:rPr lang="en-US" sz="2000" dirty="0" smtClean="0">
                <a:latin typeface="Arial" pitchFamily="34" charset="0"/>
                <a:cs typeface="Arial" pitchFamily="34" charset="0"/>
              </a:rPr>
              <a:t> due exposure of exocrine glands</a:t>
            </a:r>
          </a:p>
          <a:p>
            <a:pPr>
              <a:lnSpc>
                <a:spcPct val="150000"/>
              </a:lnSpc>
            </a:pPr>
            <a:r>
              <a:rPr lang="en-US" sz="2000" dirty="0" smtClean="0">
                <a:latin typeface="Arial" pitchFamily="34" charset="0"/>
                <a:cs typeface="Arial" pitchFamily="34" charset="0"/>
              </a:rPr>
              <a:t>Abdominal cramping, nausea, </a:t>
            </a:r>
            <a:r>
              <a:rPr lang="en-US" sz="2000" dirty="0" err="1" smtClean="0">
                <a:latin typeface="Arial" pitchFamily="34" charset="0"/>
                <a:cs typeface="Arial" pitchFamily="34" charset="0"/>
              </a:rPr>
              <a:t>vomitting</a:t>
            </a:r>
            <a:r>
              <a:rPr lang="en-US" sz="2000" dirty="0" smtClean="0">
                <a:latin typeface="Arial" pitchFamily="34" charset="0"/>
                <a:cs typeface="Arial" pitchFamily="34" charset="0"/>
              </a:rPr>
              <a:t> and diarrhea due to blood born exposure of GI tract </a:t>
            </a:r>
          </a:p>
          <a:p>
            <a:pPr>
              <a:lnSpc>
                <a:spcPct val="150000"/>
              </a:lnSpc>
            </a:pPr>
            <a:r>
              <a:rPr lang="en-US" sz="2000" dirty="0" err="1" smtClean="0">
                <a:latin typeface="Arial" pitchFamily="34" charset="0"/>
                <a:cs typeface="Arial" pitchFamily="34" charset="0"/>
              </a:rPr>
              <a:t>Fasiculations</a:t>
            </a:r>
            <a:r>
              <a:rPr lang="en-US" sz="2000" dirty="0" smtClean="0">
                <a:latin typeface="Arial" pitchFamily="34" charset="0"/>
                <a:cs typeface="Arial" pitchFamily="34" charset="0"/>
              </a:rPr>
              <a:t>, frank </a:t>
            </a:r>
            <a:r>
              <a:rPr lang="en-US" sz="2000" dirty="0" err="1" smtClean="0">
                <a:latin typeface="Arial" pitchFamily="34" charset="0"/>
                <a:cs typeface="Arial" pitchFamily="34" charset="0"/>
              </a:rPr>
              <a:t>twitchings</a:t>
            </a:r>
            <a:r>
              <a:rPr lang="en-US" sz="2000" dirty="0" smtClean="0">
                <a:latin typeface="Arial" pitchFamily="34" charset="0"/>
                <a:cs typeface="Arial" pitchFamily="34" charset="0"/>
              </a:rPr>
              <a:t> and flaccid paralysis </a:t>
            </a:r>
            <a:endParaRPr lang="en-U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8229600" cy="6553200"/>
          </a:xfrm>
        </p:spPr>
        <p:txBody>
          <a:bodyPr>
            <a:normAutofit fontScale="92500" lnSpcReduction="20000"/>
          </a:bodyPr>
          <a:lstStyle/>
          <a:p>
            <a:pPr>
              <a:lnSpc>
                <a:spcPct val="150000"/>
              </a:lnSpc>
            </a:pPr>
            <a:r>
              <a:rPr lang="en-US" sz="2200" dirty="0" smtClean="0">
                <a:latin typeface="Arial" pitchFamily="34" charset="0"/>
                <a:cs typeface="Arial" pitchFamily="34" charset="0"/>
              </a:rPr>
              <a:t>Rapid loss of consciousness, seizures, and central apnea leading to death </a:t>
            </a:r>
          </a:p>
          <a:p>
            <a:pPr>
              <a:lnSpc>
                <a:spcPct val="150000"/>
              </a:lnSpc>
            </a:pPr>
            <a:r>
              <a:rPr lang="en-US" sz="2200" dirty="0" smtClean="0">
                <a:latin typeface="Arial" pitchFamily="34" charset="0"/>
                <a:cs typeface="Arial" pitchFamily="34" charset="0"/>
              </a:rPr>
              <a:t>Liquid exposure of skin causes localized sweating, </a:t>
            </a:r>
            <a:r>
              <a:rPr lang="en-US" sz="2200" dirty="0" err="1" smtClean="0">
                <a:latin typeface="Arial" pitchFamily="34" charset="0"/>
                <a:cs typeface="Arial" pitchFamily="34" charset="0"/>
              </a:rPr>
              <a:t>fasiculations</a:t>
            </a:r>
            <a:r>
              <a:rPr lang="en-US" sz="2200" dirty="0" smtClean="0">
                <a:latin typeface="Arial" pitchFamily="34" charset="0"/>
                <a:cs typeface="Arial" pitchFamily="34" charset="0"/>
              </a:rPr>
              <a:t>  which later causes respiratory distress, loss of consciousness, seizures due to penetration of nerve agents in circulation </a:t>
            </a:r>
          </a:p>
          <a:p>
            <a:pPr>
              <a:lnSpc>
                <a:spcPct val="150000"/>
              </a:lnSpc>
              <a:buNone/>
            </a:pPr>
            <a:r>
              <a:rPr lang="en-US" sz="2200" dirty="0" smtClean="0">
                <a:latin typeface="Arial" pitchFamily="34" charset="0"/>
                <a:cs typeface="Arial" pitchFamily="34" charset="0"/>
              </a:rPr>
              <a:t>Treatment : </a:t>
            </a:r>
          </a:p>
          <a:p>
            <a:pPr>
              <a:lnSpc>
                <a:spcPct val="150000"/>
              </a:lnSpc>
              <a:buNone/>
            </a:pPr>
            <a:r>
              <a:rPr lang="en-US" sz="2200" dirty="0" smtClean="0">
                <a:latin typeface="Arial" pitchFamily="34" charset="0"/>
                <a:cs typeface="Arial" pitchFamily="34" charset="0"/>
              </a:rPr>
              <a:t>1)  Decontamination  : carried out in patients in which agent is trapped in clothing or wounds. </a:t>
            </a:r>
          </a:p>
          <a:p>
            <a:pPr>
              <a:lnSpc>
                <a:spcPct val="150000"/>
              </a:lnSpc>
            </a:pPr>
            <a:r>
              <a:rPr lang="en-US" sz="2200" dirty="0" smtClean="0">
                <a:latin typeface="Arial" pitchFamily="34" charset="0"/>
                <a:cs typeface="Arial" pitchFamily="34" charset="0"/>
              </a:rPr>
              <a:t>Decontamination of liquids is done with M291 skin decontamination kit which contains </a:t>
            </a:r>
            <a:r>
              <a:rPr lang="en-US" sz="2200" dirty="0" err="1" smtClean="0">
                <a:latin typeface="Arial" pitchFamily="34" charset="0"/>
                <a:cs typeface="Arial" pitchFamily="34" charset="0"/>
              </a:rPr>
              <a:t>ambergard</a:t>
            </a:r>
            <a:r>
              <a:rPr lang="en-US" sz="2200" dirty="0" smtClean="0">
                <a:latin typeface="Arial" pitchFamily="34" charset="0"/>
                <a:cs typeface="Arial" pitchFamily="34" charset="0"/>
              </a:rPr>
              <a:t> resin which absorbs liquid from the skin</a:t>
            </a:r>
          </a:p>
          <a:p>
            <a:pPr>
              <a:lnSpc>
                <a:spcPct val="150000"/>
              </a:lnSpc>
            </a:pPr>
            <a:r>
              <a:rPr lang="en-US" sz="2200" dirty="0" smtClean="0">
                <a:latin typeface="Arial" pitchFamily="34" charset="0"/>
                <a:cs typeface="Arial" pitchFamily="34" charset="0"/>
              </a:rPr>
              <a:t>Extraction of foreign material and contaminated clothing </a:t>
            </a:r>
          </a:p>
          <a:p>
            <a:pPr>
              <a:lnSpc>
                <a:spcPct val="150000"/>
              </a:lnSpc>
              <a:buNone/>
            </a:pPr>
            <a:r>
              <a:rPr lang="en-US" sz="2200" dirty="0" smtClean="0">
                <a:latin typeface="Arial" pitchFamily="34" charset="0"/>
                <a:cs typeface="Arial" pitchFamily="34" charset="0"/>
              </a:rPr>
              <a:t>2) Respiratory support : adequate  ventilation is achieved by intubation with prior treatment of atropine </a:t>
            </a:r>
          </a:p>
          <a:p>
            <a:pPr>
              <a:lnSpc>
                <a:spcPct val="150000"/>
              </a:lnSpc>
            </a:pPr>
            <a:endParaRPr lang="en-US" sz="20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229600" cy="6553200"/>
          </a:xfrm>
        </p:spPr>
        <p:txBody>
          <a:bodyPr>
            <a:normAutofit/>
          </a:bodyPr>
          <a:lstStyle/>
          <a:p>
            <a:pPr>
              <a:lnSpc>
                <a:spcPct val="150000"/>
              </a:lnSpc>
              <a:buNone/>
            </a:pPr>
            <a:r>
              <a:rPr lang="en-US" sz="2000" dirty="0" smtClean="0">
                <a:latin typeface="Arial" pitchFamily="34" charset="0"/>
                <a:cs typeface="Arial" pitchFamily="34" charset="0"/>
              </a:rPr>
              <a:t>Antidotal therapy : </a:t>
            </a:r>
          </a:p>
          <a:p>
            <a:pPr>
              <a:lnSpc>
                <a:spcPct val="150000"/>
              </a:lnSpc>
              <a:buNone/>
            </a:pPr>
            <a:r>
              <a:rPr lang="en-US" sz="2000" dirty="0" smtClean="0">
                <a:latin typeface="Arial" pitchFamily="34" charset="0"/>
                <a:cs typeface="Arial" pitchFamily="34" charset="0"/>
              </a:rPr>
              <a:t>     Atropine : </a:t>
            </a:r>
          </a:p>
          <a:p>
            <a:pPr>
              <a:lnSpc>
                <a:spcPct val="150000"/>
              </a:lnSpc>
            </a:pPr>
            <a:r>
              <a:rPr lang="en-US" sz="2000" dirty="0" smtClean="0">
                <a:latin typeface="Arial" pitchFamily="34" charset="0"/>
                <a:cs typeface="Arial" pitchFamily="34" charset="0"/>
              </a:rPr>
              <a:t> loading dose of 2,4 or 6 mg and re-treatment every 5-10mins until </a:t>
            </a:r>
            <a:r>
              <a:rPr lang="en-US" sz="2000" dirty="0" err="1" smtClean="0">
                <a:latin typeface="Arial" pitchFamily="34" charset="0"/>
                <a:cs typeface="Arial" pitchFamily="34" charset="0"/>
              </a:rPr>
              <a:t>breating</a:t>
            </a:r>
            <a:r>
              <a:rPr lang="en-US" sz="2000" dirty="0" smtClean="0">
                <a:latin typeface="Arial" pitchFamily="34" charset="0"/>
                <a:cs typeface="Arial" pitchFamily="34" charset="0"/>
              </a:rPr>
              <a:t> and secretions improve </a:t>
            </a:r>
          </a:p>
          <a:p>
            <a:pPr>
              <a:lnSpc>
                <a:spcPct val="150000"/>
              </a:lnSpc>
            </a:pPr>
            <a:r>
              <a:rPr lang="en-US" sz="2000" dirty="0" smtClean="0">
                <a:latin typeface="Arial" pitchFamily="34" charset="0"/>
                <a:cs typeface="Arial" pitchFamily="34" charset="0"/>
              </a:rPr>
              <a:t>Rapid reverses cholinergic overload at </a:t>
            </a:r>
            <a:r>
              <a:rPr lang="en-US" sz="2000" dirty="0" err="1" smtClean="0">
                <a:latin typeface="Arial" pitchFamily="34" charset="0"/>
                <a:cs typeface="Arial" pitchFamily="34" charset="0"/>
              </a:rPr>
              <a:t>muscarnic</a:t>
            </a:r>
            <a:r>
              <a:rPr lang="en-US" sz="2000" dirty="0" smtClean="0">
                <a:latin typeface="Arial" pitchFamily="34" charset="0"/>
                <a:cs typeface="Arial" pitchFamily="34" charset="0"/>
              </a:rPr>
              <a:t> synapses </a:t>
            </a:r>
          </a:p>
          <a:p>
            <a:pPr>
              <a:lnSpc>
                <a:spcPct val="150000"/>
              </a:lnSpc>
              <a:buNone/>
            </a:pP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Oxime</a:t>
            </a:r>
            <a:r>
              <a:rPr lang="en-US" sz="2000" dirty="0" smtClean="0">
                <a:latin typeface="Arial" pitchFamily="34" charset="0"/>
                <a:cs typeface="Arial" pitchFamily="34" charset="0"/>
              </a:rPr>
              <a:t> therapy : </a:t>
            </a:r>
          </a:p>
          <a:p>
            <a:pPr>
              <a:lnSpc>
                <a:spcPct val="150000"/>
              </a:lnSpc>
            </a:pPr>
            <a:r>
              <a:rPr lang="en-US" sz="2000" dirty="0" smtClean="0">
                <a:latin typeface="Arial" pitchFamily="34" charset="0"/>
                <a:cs typeface="Arial" pitchFamily="34" charset="0"/>
              </a:rPr>
              <a:t>are </a:t>
            </a:r>
            <a:r>
              <a:rPr lang="en-US" sz="2000" dirty="0" err="1" smtClean="0">
                <a:latin typeface="Arial" pitchFamily="34" charset="0"/>
                <a:cs typeface="Arial" pitchFamily="34" charset="0"/>
              </a:rPr>
              <a:t>nucleophiles</a:t>
            </a:r>
            <a:r>
              <a:rPr lang="en-US" sz="2000" dirty="0" smtClean="0">
                <a:latin typeface="Arial" pitchFamily="34" charset="0"/>
                <a:cs typeface="Arial" pitchFamily="34" charset="0"/>
              </a:rPr>
              <a:t> that reactivates the </a:t>
            </a:r>
            <a:r>
              <a:rPr lang="en-US" sz="2000" dirty="0" err="1" smtClean="0">
                <a:latin typeface="Arial" pitchFamily="34" charset="0"/>
                <a:cs typeface="Arial" pitchFamily="34" charset="0"/>
              </a:rPr>
              <a:t>cholinestrase</a:t>
            </a:r>
            <a:r>
              <a:rPr lang="en-US" sz="2000" dirty="0" smtClean="0">
                <a:latin typeface="Arial" pitchFamily="34" charset="0"/>
                <a:cs typeface="Arial" pitchFamily="34" charset="0"/>
              </a:rPr>
              <a:t> which have been inhibited</a:t>
            </a:r>
          </a:p>
          <a:p>
            <a:pPr>
              <a:lnSpc>
                <a:spcPct val="150000"/>
              </a:lnSpc>
            </a:pPr>
            <a:r>
              <a:rPr lang="en-US" sz="2000" dirty="0" smtClean="0">
                <a:latin typeface="Arial" pitchFamily="34" charset="0"/>
                <a:cs typeface="Arial" pitchFamily="34" charset="0"/>
              </a:rPr>
              <a:t>PAM 2.5-25 mg/kg IV found to reactivate 50% of inhibited </a:t>
            </a:r>
            <a:r>
              <a:rPr lang="en-US" sz="2000" dirty="0" err="1" smtClean="0">
                <a:latin typeface="Arial" pitchFamily="34" charset="0"/>
                <a:cs typeface="Arial" pitchFamily="34" charset="0"/>
              </a:rPr>
              <a:t>cholinestrase</a:t>
            </a:r>
            <a:endParaRPr lang="en-US" sz="2000" dirty="0" smtClean="0">
              <a:latin typeface="Arial" pitchFamily="34" charset="0"/>
              <a:cs typeface="Arial" pitchFamily="34" charset="0"/>
            </a:endParaRPr>
          </a:p>
          <a:p>
            <a:pPr>
              <a:lnSpc>
                <a:spcPct val="150000"/>
              </a:lnSpc>
            </a:pPr>
            <a:r>
              <a:rPr lang="en-US" sz="2000" dirty="0" smtClean="0">
                <a:latin typeface="Arial" pitchFamily="34" charset="0"/>
                <a:cs typeface="Arial" pitchFamily="34" charset="0"/>
              </a:rPr>
              <a:t>Dosage : 1800mg slow IM or 15mg/kg IV slowly</a:t>
            </a:r>
          </a:p>
          <a:p>
            <a:pPr>
              <a:lnSpc>
                <a:spcPct val="150000"/>
              </a:lnSpc>
            </a:pPr>
            <a:endParaRPr lang="en-US"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228600"/>
            <a:ext cx="8763000" cy="6477000"/>
          </a:xfrm>
        </p:spPr>
        <p:txBody>
          <a:bodyPr>
            <a:normAutofit lnSpcReduction="10000"/>
          </a:bodyPr>
          <a:lstStyle/>
          <a:p>
            <a:pPr>
              <a:buNone/>
            </a:pPr>
            <a:r>
              <a:rPr lang="en-US" sz="2000" b="1" dirty="0" smtClean="0">
                <a:latin typeface="Arial" pitchFamily="34" charset="0"/>
                <a:cs typeface="Arial" pitchFamily="34" charset="0"/>
              </a:rPr>
              <a:t>                                           Microbial bioterrorism</a:t>
            </a:r>
          </a:p>
          <a:p>
            <a:pPr>
              <a:lnSpc>
                <a:spcPct val="150000"/>
              </a:lnSpc>
              <a:buNone/>
            </a:pPr>
            <a:r>
              <a:rPr lang="en-US" sz="2000" dirty="0">
                <a:latin typeface="Arial" pitchFamily="34" charset="0"/>
                <a:cs typeface="Arial" pitchFamily="34" charset="0"/>
              </a:rPr>
              <a:t> </a:t>
            </a:r>
            <a:r>
              <a:rPr lang="en-US" sz="2000" dirty="0" smtClean="0">
                <a:latin typeface="Arial" pitchFamily="34" charset="0"/>
                <a:cs typeface="Arial" pitchFamily="34" charset="0"/>
              </a:rPr>
              <a:t>    includes processing of microbes or toxins in a manner  which ensures devastating effect on release-</a:t>
            </a:r>
            <a:r>
              <a:rPr lang="en-US" sz="2000" dirty="0" err="1" smtClean="0">
                <a:latin typeface="Arial" pitchFamily="34" charset="0"/>
                <a:cs typeface="Arial" pitchFamily="34" charset="0"/>
              </a:rPr>
              <a:t>weaponisation</a:t>
            </a:r>
            <a:endParaRPr lang="en-US" sz="2000" dirty="0" smtClean="0">
              <a:latin typeface="Arial" pitchFamily="34" charset="0"/>
              <a:cs typeface="Arial" pitchFamily="34" charset="0"/>
            </a:endParaRPr>
          </a:p>
          <a:p>
            <a:pPr>
              <a:lnSpc>
                <a:spcPct val="150000"/>
              </a:lnSpc>
            </a:pPr>
            <a:r>
              <a:rPr lang="en-US" sz="2000" b="1" dirty="0" smtClean="0">
                <a:latin typeface="Arial" pitchFamily="34" charset="0"/>
                <a:cs typeface="Arial" pitchFamily="34" charset="0"/>
              </a:rPr>
              <a:t>Threats produced by microbial methods  </a:t>
            </a:r>
          </a:p>
          <a:p>
            <a:pPr>
              <a:lnSpc>
                <a:spcPct val="150000"/>
              </a:lnSpc>
              <a:buFont typeface="Wingdings" pitchFamily="2" charset="2"/>
              <a:buChar char="Ø"/>
            </a:pPr>
            <a:r>
              <a:rPr lang="en-US" sz="2000" dirty="0" smtClean="0">
                <a:latin typeface="Arial" pitchFamily="34" charset="0"/>
                <a:cs typeface="Arial" pitchFamily="34" charset="0"/>
              </a:rPr>
              <a:t>Accidental release of anthrax  spores from soviet union </a:t>
            </a:r>
            <a:r>
              <a:rPr lang="en-US" sz="2000" dirty="0" err="1" smtClean="0">
                <a:latin typeface="Arial" pitchFamily="34" charset="0"/>
                <a:cs typeface="Arial" pitchFamily="34" charset="0"/>
              </a:rPr>
              <a:t>bioweapons</a:t>
            </a:r>
            <a:r>
              <a:rPr lang="en-US" sz="2000" dirty="0" smtClean="0">
                <a:latin typeface="Arial" pitchFamily="34" charset="0"/>
                <a:cs typeface="Arial" pitchFamily="34" charset="0"/>
              </a:rPr>
              <a:t> facility in </a:t>
            </a:r>
            <a:r>
              <a:rPr lang="en-US" sz="2000" dirty="0" err="1" smtClean="0">
                <a:latin typeface="Arial" pitchFamily="34" charset="0"/>
                <a:cs typeface="Arial" pitchFamily="34" charset="0"/>
              </a:rPr>
              <a:t>sverdlosk,Russia</a:t>
            </a:r>
            <a:r>
              <a:rPr lang="en-US" sz="2000" dirty="0" smtClean="0">
                <a:latin typeface="Arial" pitchFamily="34" charset="0"/>
                <a:cs typeface="Arial" pitchFamily="34" charset="0"/>
              </a:rPr>
              <a:t>  </a:t>
            </a:r>
          </a:p>
          <a:p>
            <a:pPr>
              <a:lnSpc>
                <a:spcPct val="150000"/>
              </a:lnSpc>
              <a:buFont typeface="Wingdings" pitchFamily="2" charset="2"/>
              <a:buChar char="Ø"/>
            </a:pPr>
            <a:r>
              <a:rPr lang="en-US" sz="2000" dirty="0" smtClean="0">
                <a:latin typeface="Arial" pitchFamily="34" charset="0"/>
                <a:cs typeface="Arial" pitchFamily="34" charset="0"/>
              </a:rPr>
              <a:t>Exposure of </a:t>
            </a:r>
            <a:r>
              <a:rPr lang="en-US" sz="2000" dirty="0">
                <a:latin typeface="Arial" pitchFamily="34" charset="0"/>
                <a:cs typeface="Arial" pitchFamily="34" charset="0"/>
              </a:rPr>
              <a:t>A</a:t>
            </a:r>
            <a:r>
              <a:rPr lang="en-US" sz="2000" dirty="0" smtClean="0">
                <a:latin typeface="Arial" pitchFamily="34" charset="0"/>
                <a:cs typeface="Arial" pitchFamily="34" charset="0"/>
              </a:rPr>
              <a:t>merican public to anthrax spores in 2001 through postal system </a:t>
            </a:r>
          </a:p>
          <a:p>
            <a:pPr>
              <a:lnSpc>
                <a:spcPct val="150000"/>
              </a:lnSpc>
              <a:buFont typeface="Wingdings" pitchFamily="2" charset="2"/>
              <a:buChar char="Ø"/>
            </a:pPr>
            <a:r>
              <a:rPr lang="en-US" sz="2000" dirty="0" smtClean="0">
                <a:latin typeface="Arial" pitchFamily="34" charset="0"/>
                <a:cs typeface="Arial" pitchFamily="34" charset="0"/>
              </a:rPr>
              <a:t>The infamous unit731 of Japanese army dropped plague infested fleas over parts of China. </a:t>
            </a:r>
          </a:p>
          <a:p>
            <a:pPr>
              <a:lnSpc>
                <a:spcPct val="150000"/>
              </a:lnSpc>
              <a:buFont typeface="Wingdings" pitchFamily="2" charset="2"/>
              <a:buChar char="Ø"/>
            </a:pPr>
            <a:r>
              <a:rPr lang="en-US" sz="2000" dirty="0" smtClean="0">
                <a:latin typeface="Arial" pitchFamily="34" charset="0"/>
                <a:cs typeface="Arial" pitchFamily="34" charset="0"/>
              </a:rPr>
              <a:t>Outbreak of </a:t>
            </a:r>
            <a:r>
              <a:rPr lang="en-US" sz="2000" dirty="0" err="1" smtClean="0">
                <a:latin typeface="Arial" pitchFamily="34" charset="0"/>
                <a:cs typeface="Arial" pitchFamily="34" charset="0"/>
              </a:rPr>
              <a:t>tularaemia</a:t>
            </a:r>
            <a:r>
              <a:rPr lang="en-US" sz="2000" dirty="0">
                <a:latin typeface="Arial" pitchFamily="34" charset="0"/>
                <a:cs typeface="Arial" pitchFamily="34" charset="0"/>
              </a:rPr>
              <a:t> </a:t>
            </a:r>
            <a:r>
              <a:rPr lang="en-US" sz="2000" dirty="0" smtClean="0">
                <a:latin typeface="Arial" pitchFamily="34" charset="0"/>
                <a:cs typeface="Arial" pitchFamily="34" charset="0"/>
              </a:rPr>
              <a:t>among German and soviet soldiers on eastern front during WW2 </a:t>
            </a:r>
          </a:p>
          <a:p>
            <a:pPr>
              <a:lnSpc>
                <a:spcPct val="150000"/>
              </a:lnSpc>
              <a:buFont typeface="Wingdings" pitchFamily="2" charset="2"/>
              <a:buChar char="Ø"/>
            </a:pPr>
            <a:r>
              <a:rPr lang="en-US" sz="2000" dirty="0" smtClean="0">
                <a:latin typeface="Arial" pitchFamily="34" charset="0"/>
                <a:cs typeface="Arial" pitchFamily="34" charset="0"/>
              </a:rPr>
              <a:t>Contamination of salad s with salmonella </a:t>
            </a:r>
            <a:r>
              <a:rPr lang="en-US" sz="2000" dirty="0" err="1" smtClean="0">
                <a:latin typeface="Arial" pitchFamily="34" charset="0"/>
                <a:cs typeface="Arial" pitchFamily="34" charset="0"/>
              </a:rPr>
              <a:t>typhimurium</a:t>
            </a:r>
            <a:r>
              <a:rPr lang="en-US" sz="2000" dirty="0" smtClean="0">
                <a:latin typeface="Arial" pitchFamily="34" charset="0"/>
                <a:cs typeface="Arial" pitchFamily="34" charset="0"/>
              </a:rPr>
              <a:t> in Oregon in 1984</a:t>
            </a:r>
            <a:endParaRPr lang="en-U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229600" cy="5821363"/>
          </a:xfrm>
        </p:spPr>
        <p:txBody>
          <a:bodyPr>
            <a:normAutofit/>
          </a:bodyPr>
          <a:lstStyle/>
          <a:p>
            <a:pPr>
              <a:lnSpc>
                <a:spcPct val="150000"/>
              </a:lnSpc>
              <a:buNone/>
            </a:pPr>
            <a:r>
              <a:rPr lang="en-US" sz="2000" dirty="0" smtClean="0">
                <a:latin typeface="Arial" pitchFamily="34" charset="0"/>
                <a:cs typeface="Arial" pitchFamily="34" charset="0"/>
              </a:rPr>
              <a:t>Anti-</a:t>
            </a:r>
            <a:r>
              <a:rPr lang="en-US" sz="2000" dirty="0" err="1" smtClean="0">
                <a:latin typeface="Arial" pitchFamily="34" charset="0"/>
                <a:cs typeface="Arial" pitchFamily="34" charset="0"/>
              </a:rPr>
              <a:t>convulsants</a:t>
            </a:r>
            <a:r>
              <a:rPr lang="en-US" sz="2000" dirty="0" smtClean="0">
                <a:latin typeface="Arial" pitchFamily="34" charset="0"/>
                <a:cs typeface="Arial" pitchFamily="34" charset="0"/>
              </a:rPr>
              <a:t> : </a:t>
            </a:r>
          </a:p>
          <a:p>
            <a:pPr>
              <a:lnSpc>
                <a:spcPct val="150000"/>
              </a:lnSpc>
            </a:pPr>
            <a:r>
              <a:rPr lang="en-US" sz="2000" dirty="0" smtClean="0">
                <a:latin typeface="Arial" pitchFamily="34" charset="0"/>
                <a:cs typeface="Arial" pitchFamily="34" charset="0"/>
              </a:rPr>
              <a:t>Diazepam : only benzodiazepines </a:t>
            </a:r>
            <a:r>
              <a:rPr lang="en-US" sz="2000" dirty="0" err="1" smtClean="0">
                <a:latin typeface="Arial" pitchFamily="34" charset="0"/>
                <a:cs typeface="Arial" pitchFamily="34" charset="0"/>
              </a:rPr>
              <a:t>aproved</a:t>
            </a:r>
            <a:r>
              <a:rPr lang="en-US" sz="2000" dirty="0" smtClean="0">
                <a:latin typeface="Arial" pitchFamily="34" charset="0"/>
                <a:cs typeface="Arial" pitchFamily="34" charset="0"/>
              </a:rPr>
              <a:t> for seizures </a:t>
            </a:r>
          </a:p>
          <a:p>
            <a:pPr>
              <a:lnSpc>
                <a:spcPct val="150000"/>
              </a:lnSpc>
              <a:buNone/>
            </a:pPr>
            <a:endParaRPr lang="en-US" sz="2000" dirty="0"/>
          </a:p>
        </p:txBody>
      </p:sp>
      <p:pic>
        <p:nvPicPr>
          <p:cNvPr id="4098" name="Picture 2"/>
          <p:cNvPicPr>
            <a:picLocks noChangeAspect="1" noChangeArrowheads="1"/>
          </p:cNvPicPr>
          <p:nvPr/>
        </p:nvPicPr>
        <p:blipFill>
          <a:blip r:embed="rId2"/>
          <a:srcRect/>
          <a:stretch>
            <a:fillRect/>
          </a:stretch>
        </p:blipFill>
        <p:spPr bwMode="auto">
          <a:xfrm>
            <a:off x="2133600" y="2286000"/>
            <a:ext cx="4314825" cy="3067050"/>
          </a:xfrm>
          <a:prstGeom prst="rect">
            <a:avLst/>
          </a:prstGeom>
          <a:noFill/>
          <a:ln w="9525">
            <a:noFill/>
            <a:miter lim="800000"/>
            <a:headEnd/>
            <a:tailEnd/>
          </a:ln>
          <a:effectLst/>
        </p:spPr>
      </p:pic>
      <p:sp>
        <p:nvSpPr>
          <p:cNvPr id="4" name="TextBox 3"/>
          <p:cNvSpPr txBox="1"/>
          <p:nvPr/>
        </p:nvSpPr>
        <p:spPr>
          <a:xfrm>
            <a:off x="914400" y="5943600"/>
            <a:ext cx="6781800" cy="400110"/>
          </a:xfrm>
          <a:prstGeom prst="rect">
            <a:avLst/>
          </a:prstGeom>
          <a:noFill/>
        </p:spPr>
        <p:txBody>
          <a:bodyPr wrap="square" rtlCol="0">
            <a:spAutoFit/>
          </a:bodyPr>
          <a:lstStyle/>
          <a:p>
            <a:r>
              <a:rPr lang="en-US" sz="2000" dirty="0" smtClean="0"/>
              <a:t>MARK 1 </a:t>
            </a:r>
            <a:r>
              <a:rPr lang="en-US" sz="2000" dirty="0" err="1" smtClean="0"/>
              <a:t>autoinjectors</a:t>
            </a:r>
            <a:r>
              <a:rPr lang="en-US" sz="2000" dirty="0" smtClean="0"/>
              <a:t> containing 600mg PAM and 2 mg atropine </a:t>
            </a:r>
            <a:endParaRPr lang="en-US" sz="20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12648" y="304800"/>
            <a:ext cx="8153400" cy="6172200"/>
          </a:xfrm>
        </p:spPr>
        <p:txBody>
          <a:bodyPr>
            <a:normAutofit/>
          </a:bodyPr>
          <a:lstStyle/>
          <a:p>
            <a:pPr>
              <a:lnSpc>
                <a:spcPct val="150000"/>
              </a:lnSpc>
              <a:buNone/>
            </a:pPr>
            <a:r>
              <a:rPr lang="en-US" sz="2000" b="1" dirty="0" smtClean="0"/>
              <a:t>Other chemical agents used for terrorism : </a:t>
            </a:r>
          </a:p>
          <a:p>
            <a:pPr>
              <a:lnSpc>
                <a:spcPct val="150000"/>
              </a:lnSpc>
              <a:buNone/>
            </a:pPr>
            <a:r>
              <a:rPr lang="en-US" sz="2000" dirty="0" err="1" smtClean="0">
                <a:latin typeface="Arial" pitchFamily="34" charset="0"/>
                <a:cs typeface="Arial" pitchFamily="34" charset="0"/>
              </a:rPr>
              <a:t>Asphyxiants</a:t>
            </a:r>
            <a:r>
              <a:rPr lang="en-US" sz="2000" dirty="0" smtClean="0">
                <a:latin typeface="Arial" pitchFamily="34" charset="0"/>
                <a:cs typeface="Arial" pitchFamily="34" charset="0"/>
              </a:rPr>
              <a:t> : </a:t>
            </a:r>
          </a:p>
          <a:p>
            <a:pPr>
              <a:lnSpc>
                <a:spcPct val="150000"/>
              </a:lnSpc>
            </a:pPr>
            <a:r>
              <a:rPr lang="en-US" sz="2000" dirty="0" smtClean="0">
                <a:latin typeface="Arial" pitchFamily="34" charset="0"/>
                <a:cs typeface="Arial" pitchFamily="34" charset="0"/>
              </a:rPr>
              <a:t>Arsine, </a:t>
            </a:r>
            <a:r>
              <a:rPr lang="en-US" sz="2000" dirty="0" err="1" smtClean="0">
                <a:latin typeface="Arial" pitchFamily="34" charset="0"/>
                <a:cs typeface="Arial" pitchFamily="34" charset="0"/>
              </a:rPr>
              <a:t>cyanogen</a:t>
            </a:r>
            <a:r>
              <a:rPr lang="en-US" sz="2000" dirty="0" smtClean="0">
                <a:latin typeface="Arial" pitchFamily="34" charset="0"/>
                <a:cs typeface="Arial" pitchFamily="34" charset="0"/>
              </a:rPr>
              <a:t> chloride, hydrogen cyanide</a:t>
            </a:r>
          </a:p>
          <a:p>
            <a:pPr>
              <a:lnSpc>
                <a:spcPct val="150000"/>
              </a:lnSpc>
            </a:pPr>
            <a:r>
              <a:rPr lang="en-US" sz="2000" dirty="0" smtClean="0">
                <a:latin typeface="Arial" pitchFamily="34" charset="0"/>
                <a:cs typeface="Arial" pitchFamily="34" charset="0"/>
              </a:rPr>
              <a:t>Lead to confusion, cyanosis, frostbite </a:t>
            </a:r>
          </a:p>
          <a:p>
            <a:pPr>
              <a:lnSpc>
                <a:spcPct val="150000"/>
              </a:lnSpc>
              <a:buNone/>
            </a:pPr>
            <a:r>
              <a:rPr lang="en-US" sz="2000" dirty="0" smtClean="0">
                <a:latin typeface="Arial" pitchFamily="34" charset="0"/>
                <a:cs typeface="Arial" pitchFamily="34" charset="0"/>
              </a:rPr>
              <a:t>Choking/pulmonary damaging agents : </a:t>
            </a:r>
          </a:p>
          <a:p>
            <a:pPr>
              <a:lnSpc>
                <a:spcPct val="150000"/>
              </a:lnSpc>
            </a:pPr>
            <a:r>
              <a:rPr lang="en-US" sz="2000" dirty="0" smtClean="0">
                <a:latin typeface="Arial" pitchFamily="34" charset="0"/>
                <a:cs typeface="Arial" pitchFamily="34" charset="0"/>
              </a:rPr>
              <a:t>Chlorine, HCL, nitrogen oxides and </a:t>
            </a:r>
            <a:r>
              <a:rPr lang="en-US" sz="2000" dirty="0" err="1" smtClean="0">
                <a:latin typeface="Arial" pitchFamily="34" charset="0"/>
                <a:cs typeface="Arial" pitchFamily="34" charset="0"/>
              </a:rPr>
              <a:t>phogene</a:t>
            </a:r>
            <a:endParaRPr lang="en-US" sz="2000" dirty="0" smtClean="0">
              <a:latin typeface="Arial" pitchFamily="34" charset="0"/>
              <a:cs typeface="Arial" pitchFamily="34" charset="0"/>
            </a:endParaRPr>
          </a:p>
          <a:p>
            <a:pPr>
              <a:lnSpc>
                <a:spcPct val="150000"/>
              </a:lnSpc>
            </a:pPr>
            <a:r>
              <a:rPr lang="en-US" sz="2000" dirty="0" smtClean="0">
                <a:latin typeface="Arial" pitchFamily="34" charset="0"/>
                <a:cs typeface="Arial" pitchFamily="34" charset="0"/>
              </a:rPr>
              <a:t>Lead to airway, eye irritation, </a:t>
            </a:r>
            <a:r>
              <a:rPr lang="en-US" sz="2000" dirty="0" err="1" smtClean="0">
                <a:latin typeface="Arial" pitchFamily="34" charset="0"/>
                <a:cs typeface="Arial" pitchFamily="34" charset="0"/>
              </a:rPr>
              <a:t>dyspnoea</a:t>
            </a:r>
            <a:r>
              <a:rPr lang="en-US" sz="2000" dirty="0" smtClean="0">
                <a:latin typeface="Arial" pitchFamily="34" charset="0"/>
                <a:cs typeface="Arial" pitchFamily="34" charset="0"/>
              </a:rPr>
              <a:t>, cough and chest tightness </a:t>
            </a:r>
          </a:p>
          <a:p>
            <a:pPr>
              <a:lnSpc>
                <a:spcPct val="150000"/>
              </a:lnSpc>
              <a:buNone/>
            </a:pPr>
            <a:r>
              <a:rPr lang="en-US" sz="2000" dirty="0" smtClean="0">
                <a:latin typeface="Arial" pitchFamily="34" charset="0"/>
                <a:cs typeface="Arial" pitchFamily="34" charset="0"/>
              </a:rPr>
              <a:t>Behavior altering agents : </a:t>
            </a:r>
          </a:p>
          <a:p>
            <a:pPr>
              <a:lnSpc>
                <a:spcPct val="150000"/>
              </a:lnSpc>
            </a:pPr>
            <a:r>
              <a:rPr lang="en-US" sz="2000" dirty="0" smtClean="0">
                <a:latin typeface="Arial" pitchFamily="34" charset="0"/>
                <a:cs typeface="Arial" pitchFamily="34" charset="0"/>
              </a:rPr>
              <a:t>Agent 15/BZ</a:t>
            </a:r>
          </a:p>
          <a:p>
            <a:pPr>
              <a:lnSpc>
                <a:spcPct val="150000"/>
              </a:lnSpc>
            </a:pPr>
            <a:r>
              <a:rPr lang="en-US" sz="2000" dirty="0" smtClean="0">
                <a:latin typeface="Arial" pitchFamily="34" charset="0"/>
                <a:cs typeface="Arial" pitchFamily="34" charset="0"/>
              </a:rPr>
              <a:t>Lead to tachycardia, hyperthermia, ataxia , hallucinations or delusions</a:t>
            </a:r>
            <a:r>
              <a:rPr lang="en-US" sz="2000" dirty="0" smtClean="0"/>
              <a:t> </a:t>
            </a:r>
          </a:p>
          <a:p>
            <a:pPr>
              <a:lnSpc>
                <a:spcPct val="150000"/>
              </a:lnSpc>
            </a:pPr>
            <a:endParaRPr lang="en-US" sz="2000" dirty="0" smtClean="0"/>
          </a:p>
          <a:p>
            <a:pPr>
              <a:lnSpc>
                <a:spcPct val="150000"/>
              </a:lnSpc>
            </a:pPr>
            <a:endParaRPr lang="en-US" sz="2000" dirty="0" smtClean="0"/>
          </a:p>
          <a:p>
            <a:pPr>
              <a:lnSpc>
                <a:spcPct val="150000"/>
              </a:lnSpc>
            </a:pPr>
            <a:endParaRPr lang="en-US" sz="20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p:spPr>
        <p:txBody>
          <a:bodyPr>
            <a:normAutofit/>
          </a:bodyPr>
          <a:lstStyle/>
          <a:p>
            <a:r>
              <a:rPr lang="en-US" sz="2000" b="1" dirty="0" smtClean="0">
                <a:latin typeface="Arial" pitchFamily="34" charset="0"/>
                <a:cs typeface="Arial" pitchFamily="34" charset="0"/>
              </a:rPr>
              <a:t>Radiation bioterrorism </a:t>
            </a:r>
            <a:endParaRPr lang="en-US" sz="2000" b="1" dirty="0">
              <a:latin typeface="Arial" pitchFamily="34" charset="0"/>
              <a:cs typeface="Arial" pitchFamily="34" charset="0"/>
            </a:endParaRPr>
          </a:p>
        </p:txBody>
      </p:sp>
      <p:sp>
        <p:nvSpPr>
          <p:cNvPr id="3" name="Content Placeholder 2"/>
          <p:cNvSpPr>
            <a:spLocks noGrp="1"/>
          </p:cNvSpPr>
          <p:nvPr>
            <p:ph sz="quarter" idx="1"/>
          </p:nvPr>
        </p:nvSpPr>
        <p:spPr>
          <a:xfrm>
            <a:off x="457200" y="1600200"/>
            <a:ext cx="8229600" cy="5257800"/>
          </a:xfrm>
        </p:spPr>
        <p:txBody>
          <a:bodyPr>
            <a:normAutofit fontScale="92500" lnSpcReduction="20000"/>
          </a:bodyPr>
          <a:lstStyle/>
          <a:p>
            <a:pPr>
              <a:lnSpc>
                <a:spcPct val="150000"/>
              </a:lnSpc>
            </a:pPr>
            <a:r>
              <a:rPr lang="en-US" sz="2200" dirty="0" smtClean="0">
                <a:latin typeface="Arial" pitchFamily="34" charset="0"/>
                <a:cs typeface="Arial" pitchFamily="34" charset="0"/>
              </a:rPr>
              <a:t>Nuclear or radiation related terror attacks are unequivocal threats which leads to medical and psychological effects.</a:t>
            </a:r>
          </a:p>
          <a:p>
            <a:pPr>
              <a:lnSpc>
                <a:spcPct val="150000"/>
              </a:lnSpc>
            </a:pPr>
            <a:r>
              <a:rPr lang="en-US" sz="2200" dirty="0" smtClean="0">
                <a:latin typeface="Arial" pitchFamily="34" charset="0"/>
                <a:cs typeface="Arial" pitchFamily="34" charset="0"/>
              </a:rPr>
              <a:t>Possible means of generating terror attacks are from malfunctioning nuclear weapons that are detonated and/or installation of radio-nuclides in food or water </a:t>
            </a:r>
          </a:p>
          <a:p>
            <a:pPr>
              <a:lnSpc>
                <a:spcPct val="150000"/>
              </a:lnSpc>
            </a:pPr>
            <a:r>
              <a:rPr lang="en-US" sz="2200" dirty="0" smtClean="0">
                <a:latin typeface="Arial" pitchFamily="34" charset="0"/>
                <a:cs typeface="Arial" pitchFamily="34" charset="0"/>
              </a:rPr>
              <a:t>Types of radio-isotopic radiation : </a:t>
            </a:r>
          </a:p>
          <a:p>
            <a:pPr marL="457200" indent="-457200">
              <a:lnSpc>
                <a:spcPct val="150000"/>
              </a:lnSpc>
              <a:buFont typeface="+mj-lt"/>
              <a:buAutoNum type="arabicPeriod"/>
            </a:pPr>
            <a:r>
              <a:rPr lang="en-US" sz="2200" dirty="0" smtClean="0">
                <a:latin typeface="Arial" pitchFamily="34" charset="0"/>
                <a:cs typeface="Arial" pitchFamily="34" charset="0"/>
              </a:rPr>
              <a:t>Alpha – radiation : heavy positively charged particles with two protons and two neutrons</a:t>
            </a:r>
          </a:p>
          <a:p>
            <a:pPr marL="457200" indent="-457200">
              <a:lnSpc>
                <a:spcPct val="150000"/>
              </a:lnSpc>
            </a:pPr>
            <a:r>
              <a:rPr lang="en-US" sz="2200" dirty="0" smtClean="0">
                <a:latin typeface="Arial" pitchFamily="34" charset="0"/>
                <a:cs typeface="Arial" pitchFamily="34" charset="0"/>
              </a:rPr>
              <a:t>emitted from isotopes such as uranium or plutonium </a:t>
            </a:r>
          </a:p>
          <a:p>
            <a:pPr marL="457200" indent="-457200">
              <a:lnSpc>
                <a:spcPct val="150000"/>
              </a:lnSpc>
            </a:pPr>
            <a:r>
              <a:rPr lang="en-US" sz="2200" dirty="0" smtClean="0">
                <a:latin typeface="Arial" pitchFamily="34" charset="0"/>
                <a:cs typeface="Arial" pitchFamily="34" charset="0"/>
              </a:rPr>
              <a:t> </a:t>
            </a:r>
            <a:r>
              <a:rPr lang="en-US" sz="2200" dirty="0" smtClean="0">
                <a:latin typeface="Arial" pitchFamily="34" charset="0"/>
                <a:cs typeface="Arial" pitchFamily="34" charset="0"/>
              </a:rPr>
              <a:t>human </a:t>
            </a:r>
            <a:r>
              <a:rPr lang="en-US" sz="2200" dirty="0" smtClean="0">
                <a:latin typeface="Arial" pitchFamily="34" charset="0"/>
                <a:cs typeface="Arial" pitchFamily="34" charset="0"/>
              </a:rPr>
              <a:t>skin and </a:t>
            </a:r>
            <a:r>
              <a:rPr lang="en-US" sz="2200" dirty="0" smtClean="0">
                <a:latin typeface="Arial" pitchFamily="34" charset="0"/>
                <a:cs typeface="Arial" pitchFamily="34" charset="0"/>
              </a:rPr>
              <a:t>clothes cause an obstacle for penetration </a:t>
            </a:r>
            <a:endParaRPr lang="en-US" sz="2200" dirty="0" smtClean="0">
              <a:latin typeface="Arial" pitchFamily="34" charset="0"/>
              <a:cs typeface="Arial" pitchFamily="34" charset="0"/>
            </a:endParaRPr>
          </a:p>
          <a:p>
            <a:pPr marL="457200" indent="-457200">
              <a:lnSpc>
                <a:spcPct val="150000"/>
              </a:lnSpc>
              <a:buNone/>
            </a:pPr>
            <a:r>
              <a:rPr lang="en-US" sz="2000" dirty="0" smtClean="0"/>
              <a:t>      </a:t>
            </a:r>
            <a:endParaRPr lang="en-US" sz="20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0"/>
            <a:ext cx="8229600" cy="6858000"/>
          </a:xfrm>
        </p:spPr>
        <p:txBody>
          <a:bodyPr>
            <a:normAutofit lnSpcReduction="10000"/>
          </a:bodyPr>
          <a:lstStyle/>
          <a:p>
            <a:pPr>
              <a:lnSpc>
                <a:spcPct val="150000"/>
              </a:lnSpc>
            </a:pPr>
            <a:r>
              <a:rPr lang="en-US" sz="2000" dirty="0" smtClean="0">
                <a:latin typeface="Arial" pitchFamily="34" charset="0"/>
                <a:cs typeface="Arial" pitchFamily="34" charset="0"/>
              </a:rPr>
              <a:t>  If </a:t>
            </a:r>
            <a:r>
              <a:rPr lang="en-US" sz="2000" dirty="0" err="1" smtClean="0">
                <a:latin typeface="Arial" pitchFamily="34" charset="0"/>
                <a:cs typeface="Arial" pitchFamily="34" charset="0"/>
              </a:rPr>
              <a:t>internalised</a:t>
            </a:r>
            <a:r>
              <a:rPr lang="en-US" sz="2000" dirty="0" smtClean="0">
                <a:latin typeface="Arial" pitchFamily="34" charset="0"/>
                <a:cs typeface="Arial" pitchFamily="34" charset="0"/>
              </a:rPr>
              <a:t> can cause significant cellular damage. </a:t>
            </a:r>
          </a:p>
          <a:p>
            <a:pPr marL="457200" indent="-457200">
              <a:lnSpc>
                <a:spcPct val="150000"/>
              </a:lnSpc>
              <a:buAutoNum type="arabicPeriod" startAt="2"/>
            </a:pPr>
            <a:r>
              <a:rPr lang="en-US" sz="2000" dirty="0" smtClean="0">
                <a:latin typeface="Arial" pitchFamily="34" charset="0"/>
                <a:cs typeface="Arial" pitchFamily="34" charset="0"/>
              </a:rPr>
              <a:t>Beta radiation : small, light , negatively charged particles which consist of electrons </a:t>
            </a:r>
          </a:p>
          <a:p>
            <a:pPr marL="457200" indent="-457200">
              <a:lnSpc>
                <a:spcPct val="150000"/>
              </a:lnSpc>
            </a:pPr>
            <a:r>
              <a:rPr lang="en-US" sz="2000" dirty="0" smtClean="0">
                <a:latin typeface="Arial" pitchFamily="34" charset="0"/>
                <a:cs typeface="Arial" pitchFamily="34" charset="0"/>
              </a:rPr>
              <a:t>Source of exposure – radio active iodine released in nuclear plant accidents </a:t>
            </a:r>
          </a:p>
          <a:p>
            <a:pPr marL="457200" indent="-457200">
              <a:lnSpc>
                <a:spcPct val="150000"/>
              </a:lnSpc>
            </a:pPr>
            <a:r>
              <a:rPr lang="en-US" sz="2000" dirty="0" smtClean="0">
                <a:latin typeface="Arial" pitchFamily="34" charset="0"/>
                <a:cs typeface="Arial" pitchFamily="34" charset="0"/>
              </a:rPr>
              <a:t>Plastic layers and clothing cause obstacle during penetration</a:t>
            </a:r>
          </a:p>
          <a:p>
            <a:pPr marL="457200" indent="-457200">
              <a:lnSpc>
                <a:spcPct val="150000"/>
              </a:lnSpc>
              <a:buAutoNum type="arabicPeriod" startAt="3"/>
            </a:pPr>
            <a:r>
              <a:rPr lang="en-US" sz="2000" dirty="0" smtClean="0">
                <a:latin typeface="Arial" pitchFamily="34" charset="0"/>
                <a:cs typeface="Arial" pitchFamily="34" charset="0"/>
              </a:rPr>
              <a:t>Gamma rays : uncharged electromagnetic radiation  discharged from nucleus as a wave or photons of energy </a:t>
            </a:r>
          </a:p>
          <a:p>
            <a:pPr marL="457200" indent="-457200">
              <a:lnSpc>
                <a:spcPct val="150000"/>
              </a:lnSpc>
            </a:pPr>
            <a:r>
              <a:rPr lang="en-US" sz="2000" dirty="0" smtClean="0">
                <a:latin typeface="Arial" pitchFamily="34" charset="0"/>
                <a:cs typeface="Arial" pitchFamily="34" charset="0"/>
              </a:rPr>
              <a:t>Travel easily through any matter and cause total body exposure  </a:t>
            </a:r>
          </a:p>
          <a:p>
            <a:pPr marL="457200" indent="-457200">
              <a:lnSpc>
                <a:spcPct val="150000"/>
              </a:lnSpc>
              <a:buFont typeface="+mj-lt"/>
              <a:buAutoNum type="arabicParenR" startAt="4"/>
            </a:pPr>
            <a:r>
              <a:rPr lang="en-US" sz="2000" dirty="0" smtClean="0">
                <a:latin typeface="Arial" pitchFamily="34" charset="0"/>
                <a:cs typeface="Arial" pitchFamily="34" charset="0"/>
              </a:rPr>
              <a:t> X-rays </a:t>
            </a:r>
            <a:r>
              <a:rPr lang="en-US" sz="2000" dirty="0" smtClean="0">
                <a:latin typeface="Arial" pitchFamily="34" charset="0"/>
                <a:cs typeface="Arial" pitchFamily="34" charset="0"/>
              </a:rPr>
              <a:t>:- product of abrupt mechanical deceleration of electrons striking a heavy metal such as tungsten </a:t>
            </a:r>
          </a:p>
          <a:p>
            <a:pPr marL="457200" indent="-457200">
              <a:lnSpc>
                <a:spcPct val="150000"/>
              </a:lnSpc>
              <a:buNone/>
            </a:pPr>
            <a:r>
              <a:rPr lang="en-US" sz="2000" dirty="0" smtClean="0">
                <a:latin typeface="Arial" pitchFamily="34" charset="0"/>
                <a:cs typeface="Arial" pitchFamily="34" charset="0"/>
              </a:rPr>
              <a:t>         causes  total body  radiation </a:t>
            </a:r>
          </a:p>
          <a:p>
            <a:pPr marL="457200" indent="-457200">
              <a:lnSpc>
                <a:spcPct val="150000"/>
              </a:lnSpc>
              <a:buFont typeface="+mj-lt"/>
              <a:buAutoNum type="arabicParenR" startAt="5"/>
            </a:pP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Nuetrons</a:t>
            </a:r>
            <a:r>
              <a:rPr lang="en-US" sz="2000" dirty="0" smtClean="0">
                <a:latin typeface="Arial" pitchFamily="34" charset="0"/>
                <a:cs typeface="Arial" pitchFamily="34" charset="0"/>
              </a:rPr>
              <a:t> </a:t>
            </a:r>
            <a:r>
              <a:rPr lang="en-US" sz="2000" dirty="0" smtClean="0">
                <a:latin typeface="Arial" pitchFamily="34" charset="0"/>
                <a:cs typeface="Arial" pitchFamily="34" charset="0"/>
              </a:rPr>
              <a:t>: heavy , uncharged particles emitted during nuclear </a:t>
            </a:r>
            <a:r>
              <a:rPr lang="en-US" sz="2000" dirty="0" smtClean="0">
                <a:latin typeface="Arial" pitchFamily="34" charset="0"/>
                <a:cs typeface="Arial" pitchFamily="34" charset="0"/>
              </a:rPr>
              <a:t>   detonation</a:t>
            </a:r>
            <a:endParaRPr lang="en-U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76200"/>
            <a:ext cx="8229600" cy="6324600"/>
          </a:xfrm>
        </p:spPr>
        <p:txBody>
          <a:bodyPr>
            <a:noAutofit/>
          </a:bodyPr>
          <a:lstStyle/>
          <a:p>
            <a:pPr>
              <a:lnSpc>
                <a:spcPct val="150000"/>
              </a:lnSpc>
              <a:buNone/>
            </a:pPr>
            <a:r>
              <a:rPr lang="en-US" sz="2000" dirty="0" smtClean="0">
                <a:latin typeface="Arial" pitchFamily="34" charset="0"/>
                <a:cs typeface="Arial" pitchFamily="34" charset="0"/>
              </a:rPr>
              <a:t>Types of exposure : </a:t>
            </a:r>
          </a:p>
          <a:p>
            <a:pPr marL="457200" indent="-457200">
              <a:lnSpc>
                <a:spcPct val="150000"/>
              </a:lnSpc>
              <a:buAutoNum type="arabicParenR"/>
            </a:pPr>
            <a:r>
              <a:rPr lang="en-US" sz="2000" dirty="0" smtClean="0">
                <a:latin typeface="Arial" pitchFamily="34" charset="0"/>
                <a:cs typeface="Arial" pitchFamily="34" charset="0"/>
              </a:rPr>
              <a:t>Whole body exposure : deposition of radiation energy over entire body.</a:t>
            </a:r>
          </a:p>
          <a:p>
            <a:pPr marL="457200" indent="-457200">
              <a:lnSpc>
                <a:spcPct val="150000"/>
              </a:lnSpc>
            </a:pPr>
            <a:r>
              <a:rPr lang="en-US" sz="2000" dirty="0" smtClean="0">
                <a:latin typeface="Arial" pitchFamily="34" charset="0"/>
                <a:cs typeface="Arial" pitchFamily="34" charset="0"/>
              </a:rPr>
              <a:t>Result from gamma, X-ray or neutron exposure and can result in damage of multiple tissue and organs and produce dose dependant damage.</a:t>
            </a:r>
          </a:p>
          <a:p>
            <a:pPr marL="457200" indent="-457200">
              <a:lnSpc>
                <a:spcPct val="150000"/>
              </a:lnSpc>
              <a:buAutoNum type="arabicParenR" startAt="2"/>
            </a:pPr>
            <a:r>
              <a:rPr lang="en-US" sz="2000" dirty="0" smtClean="0">
                <a:latin typeface="Arial" pitchFamily="34" charset="0"/>
                <a:cs typeface="Arial" pitchFamily="34" charset="0"/>
              </a:rPr>
              <a:t>External contamination : </a:t>
            </a:r>
          </a:p>
          <a:p>
            <a:pPr marL="457200" indent="-457200">
              <a:lnSpc>
                <a:spcPct val="150000"/>
              </a:lnSpc>
            </a:pPr>
            <a:r>
              <a:rPr lang="en-US" sz="2000" dirty="0" smtClean="0">
                <a:latin typeface="Arial" pitchFamily="34" charset="0"/>
                <a:cs typeface="Arial" pitchFamily="34" charset="0"/>
              </a:rPr>
              <a:t>Result from fallout of radioactive particles on body surface, clothing and hair.</a:t>
            </a:r>
          </a:p>
          <a:p>
            <a:pPr marL="457200" indent="-457200">
              <a:lnSpc>
                <a:spcPct val="150000"/>
              </a:lnSpc>
            </a:pPr>
            <a:r>
              <a:rPr lang="en-US" sz="2000" dirty="0" smtClean="0">
                <a:latin typeface="Arial" pitchFamily="34" charset="0"/>
                <a:cs typeface="Arial" pitchFamily="34" charset="0"/>
              </a:rPr>
              <a:t>Common contaminants are alpha and beta radiation </a:t>
            </a:r>
          </a:p>
          <a:p>
            <a:pPr marL="457200" indent="-457200">
              <a:lnSpc>
                <a:spcPct val="150000"/>
              </a:lnSpc>
            </a:pPr>
            <a:r>
              <a:rPr lang="en-US" sz="2000" dirty="0" smtClean="0">
                <a:latin typeface="Arial" pitchFamily="34" charset="0"/>
                <a:cs typeface="Arial" pitchFamily="34" charset="0"/>
              </a:rPr>
              <a:t>Alpha have minimal systemic effects</a:t>
            </a:r>
          </a:p>
          <a:p>
            <a:pPr marL="457200" indent="-457200">
              <a:lnSpc>
                <a:spcPct val="150000"/>
              </a:lnSpc>
            </a:pPr>
            <a:r>
              <a:rPr lang="en-US" sz="2000" dirty="0" smtClean="0">
                <a:latin typeface="Arial" pitchFamily="34" charset="0"/>
                <a:cs typeface="Arial" pitchFamily="34" charset="0"/>
              </a:rPr>
              <a:t>Beta cause </a:t>
            </a:r>
            <a:r>
              <a:rPr lang="en-US" sz="2000" dirty="0" err="1" smtClean="0">
                <a:latin typeface="Arial" pitchFamily="34" charset="0"/>
                <a:cs typeface="Arial" pitchFamily="34" charset="0"/>
              </a:rPr>
              <a:t>cutaneous</a:t>
            </a:r>
            <a:r>
              <a:rPr lang="en-US" sz="2000" dirty="0" smtClean="0">
                <a:latin typeface="Arial" pitchFamily="34" charset="0"/>
                <a:cs typeface="Arial" pitchFamily="34" charset="0"/>
              </a:rPr>
              <a:t> burns and scarring</a:t>
            </a:r>
          </a:p>
          <a:p>
            <a:pPr marL="457200" indent="-457200">
              <a:lnSpc>
                <a:spcPct val="150000"/>
              </a:lnSpc>
              <a:buNone/>
            </a:pPr>
            <a:r>
              <a:rPr lang="en-US" sz="2000" dirty="0" smtClean="0">
                <a:latin typeface="Arial" pitchFamily="34" charset="0"/>
                <a:cs typeface="Arial" pitchFamily="34" charset="0"/>
              </a:rPr>
              <a:t>       Gamma </a:t>
            </a:r>
            <a:r>
              <a:rPr lang="en-US" sz="2000" dirty="0" smtClean="0">
                <a:latin typeface="Arial" pitchFamily="34" charset="0"/>
                <a:cs typeface="Arial" pitchFamily="34" charset="0"/>
              </a:rPr>
              <a:t>can cause whole body exposure.</a:t>
            </a:r>
            <a:endParaRPr lang="en-U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52400"/>
            <a:ext cx="8229600" cy="6629400"/>
          </a:xfrm>
        </p:spPr>
        <p:txBody>
          <a:bodyPr>
            <a:normAutofit fontScale="92500"/>
          </a:bodyPr>
          <a:lstStyle/>
          <a:p>
            <a:pPr>
              <a:lnSpc>
                <a:spcPct val="150000"/>
              </a:lnSpc>
              <a:buNone/>
            </a:pPr>
            <a:r>
              <a:rPr lang="en-US" sz="2000" dirty="0" smtClean="0">
                <a:latin typeface="Arial" pitchFamily="34" charset="0"/>
                <a:cs typeface="Arial" pitchFamily="34" charset="0"/>
              </a:rPr>
              <a:t>Treatment : </a:t>
            </a:r>
          </a:p>
          <a:p>
            <a:pPr>
              <a:lnSpc>
                <a:spcPct val="150000"/>
              </a:lnSpc>
            </a:pPr>
            <a:r>
              <a:rPr lang="en-US" sz="2000" dirty="0" smtClean="0">
                <a:latin typeface="Arial" pitchFamily="34" charset="0"/>
                <a:cs typeface="Arial" pitchFamily="34" charset="0"/>
              </a:rPr>
              <a:t>Decontamination of wounds, burns and prevent </a:t>
            </a:r>
            <a:r>
              <a:rPr lang="en-US" sz="2000" dirty="0" err="1" smtClean="0">
                <a:latin typeface="Arial" pitchFamily="34" charset="0"/>
                <a:cs typeface="Arial" pitchFamily="34" charset="0"/>
              </a:rPr>
              <a:t>internalisation</a:t>
            </a:r>
            <a:r>
              <a:rPr lang="en-US" sz="2000" dirty="0" smtClean="0">
                <a:latin typeface="Arial" pitchFamily="34" charset="0"/>
                <a:cs typeface="Arial" pitchFamily="34" charset="0"/>
              </a:rPr>
              <a:t> of contamination </a:t>
            </a:r>
          </a:p>
          <a:p>
            <a:pPr>
              <a:lnSpc>
                <a:spcPct val="150000"/>
              </a:lnSpc>
            </a:pPr>
            <a:r>
              <a:rPr lang="en-US" sz="2000" dirty="0" smtClean="0">
                <a:latin typeface="Arial" pitchFamily="34" charset="0"/>
                <a:cs typeface="Arial" pitchFamily="34" charset="0"/>
              </a:rPr>
              <a:t>Removal of clothes –reduce contamination significantly and is first step</a:t>
            </a:r>
          </a:p>
          <a:p>
            <a:pPr>
              <a:lnSpc>
                <a:spcPct val="150000"/>
              </a:lnSpc>
            </a:pPr>
            <a:r>
              <a:rPr lang="en-US" sz="2000" dirty="0" smtClean="0">
                <a:latin typeface="Arial" pitchFamily="34" charset="0"/>
                <a:cs typeface="Arial" pitchFamily="34" charset="0"/>
              </a:rPr>
              <a:t>Secondary contamination depends directly duration of exposure and inversely proportional to square of the distance from source</a:t>
            </a:r>
          </a:p>
          <a:p>
            <a:pPr marL="457200" indent="-457200">
              <a:lnSpc>
                <a:spcPct val="150000"/>
              </a:lnSpc>
              <a:buAutoNum type="arabicParenR" startAt="3"/>
            </a:pPr>
            <a:r>
              <a:rPr lang="en-US" sz="2000" dirty="0" smtClean="0">
                <a:latin typeface="Arial" pitchFamily="34" charset="0"/>
                <a:cs typeface="Arial" pitchFamily="34" charset="0"/>
              </a:rPr>
              <a:t>Internal contamination : </a:t>
            </a:r>
          </a:p>
          <a:p>
            <a:pPr marL="457200" indent="-457200">
              <a:lnSpc>
                <a:spcPct val="150000"/>
              </a:lnSpc>
            </a:pPr>
            <a:r>
              <a:rPr lang="en-US" sz="2000" dirty="0" smtClean="0">
                <a:latin typeface="Arial" pitchFamily="34" charset="0"/>
                <a:cs typeface="Arial" pitchFamily="34" charset="0"/>
              </a:rPr>
              <a:t>Occurs due to ingestion or </a:t>
            </a:r>
            <a:r>
              <a:rPr lang="en-US" sz="2000" dirty="0" err="1" smtClean="0">
                <a:latin typeface="Arial" pitchFamily="34" charset="0"/>
                <a:cs typeface="Arial" pitchFamily="34" charset="0"/>
              </a:rPr>
              <a:t>pentrance</a:t>
            </a:r>
            <a:r>
              <a:rPr lang="en-US" sz="2000" dirty="0" smtClean="0">
                <a:latin typeface="Arial" pitchFamily="34" charset="0"/>
                <a:cs typeface="Arial" pitchFamily="34" charset="0"/>
              </a:rPr>
              <a:t>  in body through open wounds or burns </a:t>
            </a:r>
          </a:p>
          <a:p>
            <a:pPr marL="457200" indent="-457200">
              <a:lnSpc>
                <a:spcPct val="150000"/>
              </a:lnSpc>
            </a:pPr>
            <a:r>
              <a:rPr lang="en-US" sz="2000" dirty="0" smtClean="0">
                <a:latin typeface="Arial" pitchFamily="34" charset="0"/>
                <a:cs typeface="Arial" pitchFamily="34" charset="0"/>
              </a:rPr>
              <a:t>Respiratory system is main portal of entrance for internal contamination </a:t>
            </a:r>
          </a:p>
          <a:p>
            <a:pPr marL="457200" indent="-457200">
              <a:lnSpc>
                <a:spcPct val="150000"/>
              </a:lnSpc>
            </a:pPr>
            <a:r>
              <a:rPr lang="en-US" sz="2000" dirty="0" err="1" smtClean="0">
                <a:latin typeface="Arial" pitchFamily="34" charset="0"/>
                <a:cs typeface="Arial" pitchFamily="34" charset="0"/>
              </a:rPr>
              <a:t>Aerosolised</a:t>
            </a:r>
            <a:r>
              <a:rPr lang="en-US" sz="2000" dirty="0" smtClean="0">
                <a:latin typeface="Arial" pitchFamily="34" charset="0"/>
                <a:cs typeface="Arial" pitchFamily="34" charset="0"/>
              </a:rPr>
              <a:t> particles (&lt;5um) get deposit in alveoli and larger get deposit in proximal airways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229600" cy="6324600"/>
          </a:xfrm>
        </p:spPr>
        <p:txBody>
          <a:bodyPr>
            <a:normAutofit/>
          </a:bodyPr>
          <a:lstStyle/>
          <a:p>
            <a:pPr>
              <a:lnSpc>
                <a:spcPct val="150000"/>
              </a:lnSpc>
            </a:pPr>
            <a:r>
              <a:rPr lang="en-US" sz="2000" dirty="0" smtClean="0">
                <a:latin typeface="Arial" pitchFamily="34" charset="0"/>
                <a:cs typeface="Arial" pitchFamily="34" charset="0"/>
              </a:rPr>
              <a:t>Smaller particles gain entry into lymphatics or blood vessels and irradiate continuously </a:t>
            </a:r>
          </a:p>
          <a:p>
            <a:pPr>
              <a:lnSpc>
                <a:spcPct val="150000"/>
              </a:lnSpc>
              <a:buNone/>
            </a:pPr>
            <a:r>
              <a:rPr lang="en-US" sz="2000" dirty="0" smtClean="0">
                <a:latin typeface="Arial" pitchFamily="34" charset="0"/>
                <a:cs typeface="Arial" pitchFamily="34" charset="0"/>
              </a:rPr>
              <a:t>Treatment : bronchial </a:t>
            </a:r>
            <a:r>
              <a:rPr lang="en-US" sz="2000" dirty="0" err="1" smtClean="0">
                <a:latin typeface="Arial" pitchFamily="34" charset="0"/>
                <a:cs typeface="Arial" pitchFamily="34" charset="0"/>
              </a:rPr>
              <a:t>lavage</a:t>
            </a:r>
            <a:r>
              <a:rPr lang="en-US" sz="2000" dirty="0" smtClean="0">
                <a:latin typeface="Arial" pitchFamily="34" charset="0"/>
                <a:cs typeface="Arial" pitchFamily="34" charset="0"/>
              </a:rPr>
              <a:t> helpful </a:t>
            </a:r>
          </a:p>
          <a:p>
            <a:pPr marL="457200" indent="-457200">
              <a:lnSpc>
                <a:spcPct val="150000"/>
              </a:lnSpc>
              <a:buAutoNum type="arabicParenR" startAt="4"/>
            </a:pPr>
            <a:r>
              <a:rPr lang="en-US" sz="2000" dirty="0" err="1" smtClean="0">
                <a:latin typeface="Arial" pitchFamily="34" charset="0"/>
                <a:cs typeface="Arial" pitchFamily="34" charset="0"/>
              </a:rPr>
              <a:t>Localised</a:t>
            </a:r>
            <a:r>
              <a:rPr lang="en-US" sz="2000" dirty="0" smtClean="0">
                <a:latin typeface="Arial" pitchFamily="34" charset="0"/>
                <a:cs typeface="Arial" pitchFamily="34" charset="0"/>
              </a:rPr>
              <a:t> exposure : </a:t>
            </a:r>
          </a:p>
          <a:p>
            <a:pPr marL="457200" indent="-457200">
              <a:lnSpc>
                <a:spcPct val="150000"/>
              </a:lnSpc>
            </a:pPr>
            <a:r>
              <a:rPr lang="en-US" sz="2000" dirty="0" smtClean="0">
                <a:latin typeface="Arial" pitchFamily="34" charset="0"/>
                <a:cs typeface="Arial" pitchFamily="34" charset="0"/>
              </a:rPr>
              <a:t>Results from close contact between  highly radioactive source and part of body which causes damage to skin and  deeper tissues</a:t>
            </a:r>
          </a:p>
          <a:p>
            <a:pPr marL="457200" indent="-457200">
              <a:lnSpc>
                <a:spcPct val="150000"/>
              </a:lnSpc>
            </a:pPr>
            <a:r>
              <a:rPr lang="en-US" sz="2000" dirty="0" err="1" smtClean="0">
                <a:latin typeface="Arial" pitchFamily="34" charset="0"/>
                <a:cs typeface="Arial" pitchFamily="34" charset="0"/>
              </a:rPr>
              <a:t>Cutaneous</a:t>
            </a:r>
            <a:r>
              <a:rPr lang="en-US" sz="2000" dirty="0" smtClean="0">
                <a:latin typeface="Arial" pitchFamily="34" charset="0"/>
                <a:cs typeface="Arial" pitchFamily="34" charset="0"/>
              </a:rPr>
              <a:t> manifestation : </a:t>
            </a:r>
            <a:r>
              <a:rPr lang="en-US" sz="2000" dirty="0" err="1" smtClean="0">
                <a:latin typeface="Arial" pitchFamily="34" charset="0"/>
                <a:cs typeface="Arial" pitchFamily="34" charset="0"/>
              </a:rPr>
              <a:t>epilation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erythema</a:t>
            </a:r>
            <a:r>
              <a:rPr lang="en-US" sz="2000" dirty="0" smtClean="0">
                <a:latin typeface="Arial" pitchFamily="34" charset="0"/>
                <a:cs typeface="Arial" pitchFamily="34" charset="0"/>
              </a:rPr>
              <a:t>, moist desquamation, ulceration, blistering and necrosis are seen</a:t>
            </a:r>
          </a:p>
          <a:p>
            <a:pPr marL="457200" indent="-457200">
              <a:lnSpc>
                <a:spcPct val="150000"/>
              </a:lnSpc>
            </a:pPr>
            <a:r>
              <a:rPr lang="en-US" sz="2000" dirty="0" smtClean="0">
                <a:latin typeface="Arial" pitchFamily="34" charset="0"/>
                <a:cs typeface="Arial" pitchFamily="34" charset="0"/>
              </a:rPr>
              <a:t>Alopecia : transient or permanent with dose &gt; 3 </a:t>
            </a:r>
            <a:r>
              <a:rPr lang="en-US" sz="2000" dirty="0" err="1" smtClean="0">
                <a:latin typeface="Arial" pitchFamily="34" charset="0"/>
                <a:cs typeface="Arial" pitchFamily="34" charset="0"/>
              </a:rPr>
              <a:t>Gy</a:t>
            </a:r>
            <a:endParaRPr lang="en-US" sz="2000" dirty="0" smtClean="0">
              <a:latin typeface="Arial" pitchFamily="34" charset="0"/>
              <a:cs typeface="Arial" pitchFamily="34" charset="0"/>
            </a:endParaRPr>
          </a:p>
          <a:p>
            <a:pPr marL="457200" indent="-457200">
              <a:lnSpc>
                <a:spcPct val="150000"/>
              </a:lnSpc>
            </a:pPr>
            <a:r>
              <a:rPr lang="en-US" sz="2000" dirty="0" smtClean="0">
                <a:latin typeface="Arial" pitchFamily="34" charset="0"/>
                <a:cs typeface="Arial" pitchFamily="34" charset="0"/>
              </a:rPr>
              <a:t>Long term changes such as </a:t>
            </a:r>
            <a:r>
              <a:rPr lang="en-US" sz="2000" dirty="0" err="1" smtClean="0">
                <a:latin typeface="Arial" pitchFamily="34" charset="0"/>
                <a:cs typeface="Arial" pitchFamily="34" charset="0"/>
              </a:rPr>
              <a:t>keratosis</a:t>
            </a:r>
            <a:r>
              <a:rPr lang="en-US" sz="2000" dirty="0" smtClean="0">
                <a:latin typeface="Arial" pitchFamily="34" charset="0"/>
                <a:cs typeface="Arial" pitchFamily="34" charset="0"/>
              </a:rPr>
              <a:t>, fibrosis and </a:t>
            </a:r>
            <a:r>
              <a:rPr lang="en-US" sz="2000" dirty="0" err="1" smtClean="0">
                <a:latin typeface="Arial" pitchFamily="34" charset="0"/>
                <a:cs typeface="Arial" pitchFamily="34" charset="0"/>
              </a:rPr>
              <a:t>talengiectasia</a:t>
            </a:r>
            <a:r>
              <a:rPr lang="en-US" sz="2000" dirty="0" smtClean="0">
                <a:latin typeface="Arial" pitchFamily="34" charset="0"/>
                <a:cs typeface="Arial" pitchFamily="34" charset="0"/>
              </a:rPr>
              <a:t> can appear year after exposure</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33401"/>
            <a:ext cx="8229600" cy="3048000"/>
          </a:xfrm>
        </p:spPr>
        <p:txBody>
          <a:bodyPr>
            <a:normAutofit/>
          </a:bodyPr>
          <a:lstStyle/>
          <a:p>
            <a:pPr>
              <a:lnSpc>
                <a:spcPct val="150000"/>
              </a:lnSpc>
              <a:buNone/>
            </a:pPr>
            <a:r>
              <a:rPr lang="en-US" sz="2000" dirty="0" smtClean="0">
                <a:latin typeface="Arial" pitchFamily="34" charset="0"/>
                <a:cs typeface="Arial" pitchFamily="34" charset="0"/>
              </a:rPr>
              <a:t>Treatment : </a:t>
            </a:r>
          </a:p>
          <a:p>
            <a:pPr>
              <a:lnSpc>
                <a:spcPct val="150000"/>
              </a:lnSpc>
            </a:pPr>
            <a:r>
              <a:rPr lang="en-US" sz="2000" dirty="0" smtClean="0">
                <a:latin typeface="Arial" pitchFamily="34" charset="0"/>
                <a:cs typeface="Arial" pitchFamily="34" charset="0"/>
              </a:rPr>
              <a:t>Analgesia</a:t>
            </a:r>
          </a:p>
          <a:p>
            <a:pPr>
              <a:lnSpc>
                <a:spcPct val="150000"/>
              </a:lnSpc>
            </a:pPr>
            <a:r>
              <a:rPr lang="en-US" sz="2000" dirty="0" smtClean="0">
                <a:latin typeface="Arial" pitchFamily="34" charset="0"/>
                <a:cs typeface="Arial" pitchFamily="34" charset="0"/>
              </a:rPr>
              <a:t>Antibiotics for prophylaxis of infection </a:t>
            </a:r>
          </a:p>
          <a:p>
            <a:pPr>
              <a:lnSpc>
                <a:spcPct val="150000"/>
              </a:lnSpc>
            </a:pPr>
            <a:r>
              <a:rPr lang="en-US" sz="2000" dirty="0" smtClean="0">
                <a:latin typeface="Arial" pitchFamily="34" charset="0"/>
                <a:cs typeface="Arial" pitchFamily="34" charset="0"/>
              </a:rPr>
              <a:t>Skin grafting or amputation may be required in patients of extensive </a:t>
            </a:r>
            <a:r>
              <a:rPr lang="en-US" sz="2000" dirty="0" err="1" smtClean="0">
                <a:latin typeface="Arial" pitchFamily="34" charset="0"/>
                <a:cs typeface="Arial" pitchFamily="34" charset="0"/>
              </a:rPr>
              <a:t>cutaneous</a:t>
            </a:r>
            <a:r>
              <a:rPr lang="en-US" sz="2000" dirty="0" smtClean="0">
                <a:latin typeface="Arial" pitchFamily="34" charset="0"/>
                <a:cs typeface="Arial" pitchFamily="34" charset="0"/>
              </a:rPr>
              <a:t> lesions.</a:t>
            </a:r>
          </a:p>
          <a:p>
            <a:pPr>
              <a:lnSpc>
                <a:spcPct val="150000"/>
              </a:lnSpc>
            </a:pPr>
            <a:endParaRPr lang="en-US" sz="20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8229600" cy="6400800"/>
          </a:xfrm>
        </p:spPr>
        <p:txBody>
          <a:bodyPr>
            <a:normAutofit/>
          </a:bodyPr>
          <a:lstStyle/>
          <a:p>
            <a:pPr>
              <a:buNone/>
            </a:pPr>
            <a:r>
              <a:rPr lang="en-US" sz="2000" b="1" dirty="0" smtClean="0">
                <a:latin typeface="Arial" pitchFamily="34" charset="0"/>
                <a:cs typeface="Arial" pitchFamily="34" charset="0"/>
              </a:rPr>
              <a:t>Radiologic dispersal agents : </a:t>
            </a:r>
          </a:p>
          <a:p>
            <a:pPr>
              <a:lnSpc>
                <a:spcPct val="150000"/>
              </a:lnSpc>
              <a:buNone/>
            </a:pPr>
            <a:r>
              <a:rPr lang="en-US" sz="2000" dirty="0" smtClean="0">
                <a:latin typeface="Arial" pitchFamily="34" charset="0"/>
                <a:cs typeface="Arial" pitchFamily="34" charset="0"/>
              </a:rPr>
              <a:t>Two types </a:t>
            </a:r>
          </a:p>
          <a:p>
            <a:pPr marL="457200" indent="-457200">
              <a:lnSpc>
                <a:spcPct val="150000"/>
              </a:lnSpc>
              <a:buFont typeface="+mj-lt"/>
              <a:buAutoNum type="arabicPeriod"/>
            </a:pPr>
            <a:r>
              <a:rPr lang="en-US" sz="2000" dirty="0" smtClean="0">
                <a:latin typeface="Arial" pitchFamily="34" charset="0"/>
                <a:cs typeface="Arial" pitchFamily="34" charset="0"/>
              </a:rPr>
              <a:t>Small ( </a:t>
            </a:r>
            <a:r>
              <a:rPr lang="en-US" sz="2000" dirty="0" err="1" smtClean="0">
                <a:latin typeface="Arial" pitchFamily="34" charset="0"/>
                <a:cs typeface="Arial" pitchFamily="34" charset="0"/>
              </a:rPr>
              <a:t>localised</a:t>
            </a:r>
            <a:r>
              <a:rPr lang="en-US" sz="2000" dirty="0" smtClean="0">
                <a:latin typeface="Arial" pitchFamily="34" charset="0"/>
                <a:cs typeface="Arial" pitchFamily="34" charset="0"/>
              </a:rPr>
              <a:t> sources )</a:t>
            </a:r>
          </a:p>
          <a:p>
            <a:pPr marL="457200" indent="-457200">
              <a:lnSpc>
                <a:spcPct val="150000"/>
              </a:lnSpc>
            </a:pPr>
            <a:r>
              <a:rPr lang="en-US" sz="2000" dirty="0" smtClean="0">
                <a:latin typeface="Arial" pitchFamily="34" charset="0"/>
                <a:cs typeface="Arial" pitchFamily="34" charset="0"/>
              </a:rPr>
              <a:t>Amount and spread of radio active material is limited </a:t>
            </a:r>
          </a:p>
          <a:p>
            <a:pPr marL="457200" indent="-457200">
              <a:lnSpc>
                <a:spcPct val="150000"/>
              </a:lnSpc>
            </a:pPr>
            <a:r>
              <a:rPr lang="en-US" sz="2000" dirty="0" smtClean="0">
                <a:latin typeface="Arial" pitchFamily="34" charset="0"/>
                <a:cs typeface="Arial" pitchFamily="34" charset="0"/>
              </a:rPr>
              <a:t>Prevention : protective clothing minimizes the contamination of energy responders </a:t>
            </a:r>
          </a:p>
          <a:p>
            <a:pPr marL="457200" indent="-457200">
              <a:lnSpc>
                <a:spcPct val="150000"/>
              </a:lnSpc>
              <a:buAutoNum type="arabicPeriod" startAt="2"/>
            </a:pPr>
            <a:r>
              <a:rPr lang="en-US" sz="2000" dirty="0" smtClean="0">
                <a:latin typeface="Arial" pitchFamily="34" charset="0"/>
                <a:cs typeface="Arial" pitchFamily="34" charset="0"/>
              </a:rPr>
              <a:t>Wide dispersal over large areas : </a:t>
            </a:r>
          </a:p>
          <a:p>
            <a:pPr marL="457200" indent="-457200">
              <a:lnSpc>
                <a:spcPct val="150000"/>
              </a:lnSpc>
            </a:pPr>
            <a:r>
              <a:rPr lang="en-US" sz="2000" dirty="0" smtClean="0">
                <a:latin typeface="Arial" pitchFamily="34" charset="0"/>
                <a:cs typeface="Arial" pitchFamily="34" charset="0"/>
              </a:rPr>
              <a:t>Source : use of explosives, nuclear reactors, spent nuclear fuel and transport vehicles</a:t>
            </a:r>
          </a:p>
          <a:p>
            <a:pPr marL="457200" indent="-457200">
              <a:lnSpc>
                <a:spcPct val="150000"/>
              </a:lnSpc>
              <a:buNone/>
            </a:pPr>
            <a:r>
              <a:rPr lang="en-US" sz="2000" dirty="0" smtClean="0">
                <a:latin typeface="Arial" pitchFamily="34" charset="0"/>
                <a:cs typeface="Arial" pitchFamily="34" charset="0"/>
              </a:rPr>
              <a:t>Silent exposure : </a:t>
            </a:r>
          </a:p>
          <a:p>
            <a:pPr marL="457200" indent="-457200">
              <a:lnSpc>
                <a:spcPct val="150000"/>
              </a:lnSpc>
            </a:pPr>
            <a:r>
              <a:rPr lang="en-US" sz="2000" dirty="0" smtClean="0">
                <a:latin typeface="Arial" pitchFamily="34" charset="0"/>
                <a:cs typeface="Arial" pitchFamily="34" charset="0"/>
              </a:rPr>
              <a:t>Results from hidden radiologic source in a crowded place</a:t>
            </a:r>
          </a:p>
          <a:p>
            <a:pPr marL="457200" indent="-457200">
              <a:lnSpc>
                <a:spcPct val="150000"/>
              </a:lnSpc>
            </a:pPr>
            <a:r>
              <a:rPr lang="en-US" sz="2000" dirty="0" smtClean="0">
                <a:latin typeface="Arial" pitchFamily="34" charset="0"/>
                <a:cs typeface="Arial" pitchFamily="34" charset="0"/>
              </a:rPr>
              <a:t>Can lead to acute radiation sickness.</a:t>
            </a:r>
          </a:p>
          <a:p>
            <a:pPr marL="457200" indent="-457200">
              <a:lnSpc>
                <a:spcPct val="150000"/>
              </a:lnSpc>
              <a:buNone/>
            </a:pPr>
            <a:endParaRPr lang="en-US" sz="2000"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52400"/>
            <a:ext cx="8229600" cy="6400800"/>
          </a:xfrm>
        </p:spPr>
        <p:txBody>
          <a:bodyPr>
            <a:normAutofit/>
          </a:bodyPr>
          <a:lstStyle/>
          <a:p>
            <a:pPr>
              <a:lnSpc>
                <a:spcPct val="150000"/>
              </a:lnSpc>
              <a:buNone/>
            </a:pPr>
            <a:r>
              <a:rPr lang="en-US" sz="2000" b="1" dirty="0" smtClean="0">
                <a:latin typeface="Arial" pitchFamily="34" charset="0"/>
                <a:cs typeface="Arial" pitchFamily="34" charset="0"/>
              </a:rPr>
              <a:t>Nuclear weapons : </a:t>
            </a:r>
          </a:p>
          <a:p>
            <a:pPr>
              <a:lnSpc>
                <a:spcPct val="150000"/>
              </a:lnSpc>
            </a:pPr>
            <a:r>
              <a:rPr lang="en-US" sz="2000" dirty="0" smtClean="0">
                <a:latin typeface="Arial" pitchFamily="34" charset="0"/>
                <a:cs typeface="Arial" pitchFamily="34" charset="0"/>
              </a:rPr>
              <a:t>Common event : detonation of single low </a:t>
            </a:r>
            <a:r>
              <a:rPr lang="en-US" sz="2000" dirty="0" err="1" smtClean="0">
                <a:latin typeface="Arial" pitchFamily="34" charset="0"/>
                <a:cs typeface="Arial" pitchFamily="34" charset="0"/>
              </a:rPr>
              <a:t>yeild</a:t>
            </a:r>
            <a:r>
              <a:rPr lang="en-US" sz="2000" dirty="0" smtClean="0">
                <a:latin typeface="Arial" pitchFamily="34" charset="0"/>
                <a:cs typeface="Arial" pitchFamily="34" charset="0"/>
              </a:rPr>
              <a:t> device</a:t>
            </a:r>
          </a:p>
          <a:p>
            <a:pPr>
              <a:lnSpc>
                <a:spcPct val="150000"/>
              </a:lnSpc>
            </a:pPr>
            <a:r>
              <a:rPr lang="en-US" sz="2000" dirty="0" smtClean="0">
                <a:latin typeface="Arial" pitchFamily="34" charset="0"/>
                <a:cs typeface="Arial" pitchFamily="34" charset="0"/>
              </a:rPr>
              <a:t>The effects are combination of series of events </a:t>
            </a:r>
          </a:p>
          <a:p>
            <a:pPr>
              <a:lnSpc>
                <a:spcPct val="150000"/>
              </a:lnSpc>
              <a:buNone/>
            </a:pPr>
            <a:r>
              <a:rPr lang="en-US" sz="2000" dirty="0" smtClean="0">
                <a:latin typeface="Arial" pitchFamily="34" charset="0"/>
                <a:cs typeface="Arial" pitchFamily="34" charset="0"/>
              </a:rPr>
              <a:t>      Ground shock, air blast, thermal radiation, initial nuclear radiation, residual nuclear radiation, crater formation and radioactive fallout.</a:t>
            </a:r>
          </a:p>
          <a:p>
            <a:pPr>
              <a:lnSpc>
                <a:spcPct val="150000"/>
              </a:lnSpc>
            </a:pPr>
            <a:r>
              <a:rPr lang="en-US" sz="2000" dirty="0" smtClean="0">
                <a:latin typeface="Arial" pitchFamily="34" charset="0"/>
                <a:cs typeface="Arial" pitchFamily="34" charset="0"/>
              </a:rPr>
              <a:t> releases ionizing radiation mainly gamma rays and neutrons </a:t>
            </a:r>
          </a:p>
          <a:p>
            <a:pPr>
              <a:lnSpc>
                <a:spcPct val="150000"/>
              </a:lnSpc>
            </a:pPr>
            <a:r>
              <a:rPr lang="en-US" sz="2000" dirty="0" smtClean="0">
                <a:latin typeface="Arial" pitchFamily="34" charset="0"/>
                <a:cs typeface="Arial" pitchFamily="34" charset="0"/>
              </a:rPr>
              <a:t>Radiation produced in 1</a:t>
            </a:r>
            <a:r>
              <a:rPr lang="en-US" sz="2000" baseline="30000" dirty="0" smtClean="0">
                <a:latin typeface="Arial" pitchFamily="34" charset="0"/>
                <a:cs typeface="Arial" pitchFamily="34" charset="0"/>
              </a:rPr>
              <a:t>st</a:t>
            </a:r>
            <a:r>
              <a:rPr lang="en-US" sz="2000" dirty="0" smtClean="0">
                <a:latin typeface="Arial" pitchFamily="34" charset="0"/>
                <a:cs typeface="Arial" pitchFamily="34" charset="0"/>
              </a:rPr>
              <a:t> min – initial radiation</a:t>
            </a:r>
          </a:p>
          <a:p>
            <a:pPr>
              <a:lnSpc>
                <a:spcPct val="150000"/>
              </a:lnSpc>
            </a:pPr>
            <a:r>
              <a:rPr lang="en-US" sz="2000" dirty="0" smtClean="0">
                <a:latin typeface="Arial" pitchFamily="34" charset="0"/>
                <a:cs typeface="Arial" pitchFamily="34" charset="0"/>
              </a:rPr>
              <a:t>Ongoing radiation due to fall out termed as residual radiation </a:t>
            </a:r>
          </a:p>
          <a:p>
            <a:pPr>
              <a:lnSpc>
                <a:spcPct val="150000"/>
              </a:lnSpc>
            </a:pPr>
            <a:r>
              <a:rPr lang="en-US" sz="2000" dirty="0" smtClean="0">
                <a:latin typeface="Arial" pitchFamily="34" charset="0"/>
                <a:cs typeface="Arial" pitchFamily="34" charset="0"/>
              </a:rPr>
              <a:t>The LD 50/30 (i.e. dose causing 50% mortality in 30 days) is 4 </a:t>
            </a:r>
            <a:r>
              <a:rPr lang="en-US" sz="2000" dirty="0" err="1" smtClean="0">
                <a:latin typeface="Arial" pitchFamily="34" charset="0"/>
                <a:cs typeface="Arial" pitchFamily="34" charset="0"/>
              </a:rPr>
              <a:t>Gy</a:t>
            </a:r>
            <a:r>
              <a:rPr lang="en-US" sz="2000" dirty="0" smtClean="0">
                <a:latin typeface="Arial" pitchFamily="34" charset="0"/>
                <a:cs typeface="Arial" pitchFamily="34" charset="0"/>
              </a:rPr>
              <a:t> </a:t>
            </a:r>
          </a:p>
          <a:p>
            <a:pPr>
              <a:lnSpc>
                <a:spcPct val="150000"/>
              </a:lnSpc>
            </a:pPr>
            <a:r>
              <a:rPr lang="en-US" sz="2000" dirty="0" smtClean="0">
                <a:latin typeface="Arial" pitchFamily="34" charset="0"/>
                <a:cs typeface="Arial" pitchFamily="34" charset="0"/>
              </a:rPr>
              <a:t>Inhalation of large amounts of radiological dust leads to radiation </a:t>
            </a:r>
            <a:r>
              <a:rPr lang="en-US" sz="2000" dirty="0" err="1" smtClean="0">
                <a:latin typeface="Arial" pitchFamily="34" charset="0"/>
                <a:cs typeface="Arial" pitchFamily="34" charset="0"/>
              </a:rPr>
              <a:t>pneumonitis</a:t>
            </a:r>
            <a:r>
              <a:rPr lang="en-US" sz="2000" dirty="0" smtClean="0">
                <a:latin typeface="Arial" pitchFamily="34" charset="0"/>
                <a:cs typeface="Arial" pitchFamily="34" charset="0"/>
              </a:rPr>
              <a:t> which progress to pulmonary fibrosis  </a:t>
            </a:r>
          </a:p>
          <a:p>
            <a:pPr>
              <a:lnSpc>
                <a:spcPct val="150000"/>
              </a:lnSpc>
            </a:pPr>
            <a:endParaRPr lang="en-US" sz="20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228600"/>
            <a:ext cx="8839200" cy="6477000"/>
          </a:xfrm>
        </p:spPr>
        <p:txBody>
          <a:bodyPr>
            <a:normAutofit/>
          </a:bodyPr>
          <a:lstStyle/>
          <a:p>
            <a:r>
              <a:rPr lang="en-US" sz="2000" dirty="0" smtClean="0">
                <a:latin typeface="Arial" pitchFamily="34" charset="0"/>
                <a:cs typeface="Arial" pitchFamily="34" charset="0"/>
              </a:rPr>
              <a:t>The U.S. </a:t>
            </a:r>
            <a:r>
              <a:rPr lang="en-US" sz="2000" dirty="0" err="1" smtClean="0">
                <a:latin typeface="Arial" pitchFamily="34" charset="0"/>
                <a:cs typeface="Arial" pitchFamily="34" charset="0"/>
              </a:rPr>
              <a:t>centres</a:t>
            </a:r>
            <a:r>
              <a:rPr lang="en-US" sz="2000" dirty="0" smtClean="0">
                <a:latin typeface="Arial" pitchFamily="34" charset="0"/>
                <a:cs typeface="Arial" pitchFamily="34" charset="0"/>
              </a:rPr>
              <a:t> for CDC classifies biologic threats under 3 categories   </a:t>
            </a:r>
          </a:p>
          <a:p>
            <a:pPr>
              <a:lnSpc>
                <a:spcPct val="150000"/>
              </a:lnSpc>
            </a:pPr>
            <a:r>
              <a:rPr lang="en-US" sz="2000" dirty="0" smtClean="0">
                <a:latin typeface="Arial" pitchFamily="34" charset="0"/>
                <a:cs typeface="Arial" pitchFamily="34" charset="0"/>
              </a:rPr>
              <a:t> </a:t>
            </a:r>
            <a:r>
              <a:rPr lang="en-US" sz="2000" b="1" dirty="0" smtClean="0">
                <a:latin typeface="Arial" pitchFamily="34" charset="0"/>
                <a:cs typeface="Arial" pitchFamily="34" charset="0"/>
              </a:rPr>
              <a:t>Category A : </a:t>
            </a:r>
            <a:r>
              <a:rPr lang="en-US" sz="2000" dirty="0" smtClean="0">
                <a:latin typeface="Arial" pitchFamily="34" charset="0"/>
                <a:cs typeface="Arial" pitchFamily="34" charset="0"/>
              </a:rPr>
              <a:t>agents with highest-priority pathogens. They pose the greatest risk to national security because they </a:t>
            </a:r>
          </a:p>
          <a:p>
            <a:pPr>
              <a:lnSpc>
                <a:spcPct val="150000"/>
              </a:lnSpc>
              <a:buNone/>
            </a:pPr>
            <a:r>
              <a:rPr lang="en-US" sz="2000" dirty="0" smtClean="0">
                <a:latin typeface="Arial" pitchFamily="34" charset="0"/>
                <a:cs typeface="Arial" pitchFamily="34" charset="0"/>
              </a:rPr>
              <a:t>(1) can be easily disseminated or transmitted from person to person, </a:t>
            </a:r>
          </a:p>
          <a:p>
            <a:pPr>
              <a:lnSpc>
                <a:spcPct val="150000"/>
              </a:lnSpc>
              <a:buNone/>
            </a:pPr>
            <a:r>
              <a:rPr lang="en-US" sz="2000" dirty="0" smtClean="0">
                <a:latin typeface="Arial" pitchFamily="34" charset="0"/>
                <a:cs typeface="Arial" pitchFamily="34" charset="0"/>
              </a:rPr>
              <a:t>(2) result in high mortality rates and have the potential for major public health impact</a:t>
            </a:r>
          </a:p>
          <a:p>
            <a:pPr>
              <a:lnSpc>
                <a:spcPct val="150000"/>
              </a:lnSpc>
              <a:buNone/>
            </a:pPr>
            <a:r>
              <a:rPr lang="en-US" sz="2000" dirty="0" smtClean="0">
                <a:latin typeface="Arial" pitchFamily="34" charset="0"/>
                <a:cs typeface="Arial" pitchFamily="34" charset="0"/>
              </a:rPr>
              <a:t>(3) might cause public panic and social disruption, and </a:t>
            </a:r>
          </a:p>
          <a:p>
            <a:pPr>
              <a:lnSpc>
                <a:spcPct val="150000"/>
              </a:lnSpc>
              <a:buNone/>
            </a:pPr>
            <a:r>
              <a:rPr lang="en-US" sz="2000" dirty="0" smtClean="0">
                <a:latin typeface="Arial" pitchFamily="34" charset="0"/>
                <a:cs typeface="Arial" pitchFamily="34" charset="0"/>
              </a:rPr>
              <a:t>(4) require special action for public health preparedness.</a:t>
            </a:r>
          </a:p>
          <a:p>
            <a:pPr>
              <a:lnSpc>
                <a:spcPct val="150000"/>
              </a:lnSpc>
            </a:pPr>
            <a:r>
              <a:rPr lang="en-US" sz="2000" dirty="0" smtClean="0">
                <a:latin typeface="Arial" pitchFamily="34" charset="0"/>
                <a:cs typeface="Arial" pitchFamily="34" charset="0"/>
              </a:rPr>
              <a:t> </a:t>
            </a:r>
            <a:r>
              <a:rPr lang="en-US" sz="2000" b="1" dirty="0" smtClean="0">
                <a:latin typeface="Arial" pitchFamily="34" charset="0"/>
                <a:cs typeface="Arial" pitchFamily="34" charset="0"/>
              </a:rPr>
              <a:t>Category B : </a:t>
            </a:r>
            <a:r>
              <a:rPr lang="en-US" sz="2000" dirty="0" smtClean="0">
                <a:latin typeface="Arial" pitchFamily="34" charset="0"/>
                <a:cs typeface="Arial" pitchFamily="34" charset="0"/>
              </a:rPr>
              <a:t>agents are the second highest priority pathogens and include those that are moderately easy to disseminate, result in moderate morbidity rates and low mortality rates, and require specifically enhanced diagnostic capacity</a:t>
            </a:r>
            <a:r>
              <a:rPr lang="en-US" sz="2000" dirty="0" smtClean="0"/>
              <a:t>.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8229600" cy="6248400"/>
          </a:xfrm>
        </p:spPr>
        <p:txBody>
          <a:bodyPr>
            <a:normAutofit fontScale="92500"/>
          </a:bodyPr>
          <a:lstStyle/>
          <a:p>
            <a:pPr>
              <a:lnSpc>
                <a:spcPct val="150000"/>
              </a:lnSpc>
              <a:buNone/>
            </a:pPr>
            <a:r>
              <a:rPr lang="en-US" sz="2000" b="1" dirty="0" smtClean="0">
                <a:latin typeface="Arial" pitchFamily="34" charset="0"/>
                <a:cs typeface="Arial" pitchFamily="34" charset="0"/>
              </a:rPr>
              <a:t>Acute radiation sickness : </a:t>
            </a:r>
          </a:p>
          <a:p>
            <a:pPr>
              <a:lnSpc>
                <a:spcPct val="150000"/>
              </a:lnSpc>
            </a:pPr>
            <a:r>
              <a:rPr lang="en-US" sz="2000" dirty="0" smtClean="0">
                <a:latin typeface="Arial" pitchFamily="34" charset="0"/>
                <a:cs typeface="Arial" pitchFamily="34" charset="0"/>
              </a:rPr>
              <a:t>Interaction with atoms can result in ionization and formation of free </a:t>
            </a:r>
            <a:r>
              <a:rPr lang="en-US" sz="2000" dirty="0" err="1" smtClean="0">
                <a:latin typeface="Arial" pitchFamily="34" charset="0"/>
                <a:cs typeface="Arial" pitchFamily="34" charset="0"/>
              </a:rPr>
              <a:t>radicles</a:t>
            </a:r>
            <a:r>
              <a:rPr lang="en-US" sz="2000" dirty="0" smtClean="0">
                <a:latin typeface="Arial" pitchFamily="34" charset="0"/>
                <a:cs typeface="Arial" pitchFamily="34" charset="0"/>
              </a:rPr>
              <a:t> damages tissue by </a:t>
            </a:r>
            <a:r>
              <a:rPr lang="en-US" sz="2000" dirty="0" err="1" smtClean="0">
                <a:latin typeface="Arial" pitchFamily="34" charset="0"/>
                <a:cs typeface="Arial" pitchFamily="34" charset="0"/>
              </a:rPr>
              <a:t>distruption</a:t>
            </a:r>
            <a:r>
              <a:rPr lang="en-US" sz="2000" dirty="0" smtClean="0">
                <a:latin typeface="Arial" pitchFamily="34" charset="0"/>
                <a:cs typeface="Arial" pitchFamily="34" charset="0"/>
              </a:rPr>
              <a:t> of chemical bonds in cells and lead to cell death </a:t>
            </a:r>
          </a:p>
          <a:p>
            <a:pPr>
              <a:lnSpc>
                <a:spcPct val="150000"/>
              </a:lnSpc>
            </a:pPr>
            <a:r>
              <a:rPr lang="en-US" sz="2000" dirty="0" smtClean="0">
                <a:latin typeface="Arial" pitchFamily="34" charset="0"/>
                <a:cs typeface="Arial" pitchFamily="34" charset="0"/>
              </a:rPr>
              <a:t>Bone marrow and mucosal surfaces significantly sensitive to radiation</a:t>
            </a:r>
          </a:p>
          <a:p>
            <a:pPr>
              <a:lnSpc>
                <a:spcPct val="150000"/>
              </a:lnSpc>
              <a:buNone/>
            </a:pPr>
            <a:r>
              <a:rPr lang="en-US" sz="2000" dirty="0" smtClean="0">
                <a:latin typeface="Arial" pitchFamily="34" charset="0"/>
                <a:cs typeface="Arial" pitchFamily="34" charset="0"/>
              </a:rPr>
              <a:t>Clinical feature  : </a:t>
            </a:r>
          </a:p>
          <a:p>
            <a:pPr>
              <a:lnSpc>
                <a:spcPct val="150000"/>
              </a:lnSpc>
              <a:buNone/>
            </a:pPr>
            <a:r>
              <a:rPr lang="en-US" sz="2000" dirty="0" smtClean="0">
                <a:latin typeface="Arial" pitchFamily="34" charset="0"/>
                <a:cs typeface="Arial" pitchFamily="34" charset="0"/>
              </a:rPr>
              <a:t>Four major stage </a:t>
            </a:r>
            <a:r>
              <a:rPr lang="en-US" sz="2000" dirty="0" err="1" smtClean="0">
                <a:latin typeface="Arial" pitchFamily="34" charset="0"/>
                <a:cs typeface="Arial" pitchFamily="34" charset="0"/>
              </a:rPr>
              <a:t>prodrome</a:t>
            </a:r>
            <a:r>
              <a:rPr lang="en-US" sz="2000" dirty="0" smtClean="0">
                <a:latin typeface="Arial" pitchFamily="34" charset="0"/>
                <a:cs typeface="Arial" pitchFamily="34" charset="0"/>
              </a:rPr>
              <a:t>, latent , illness and either recovery or death </a:t>
            </a:r>
          </a:p>
          <a:p>
            <a:pPr marL="457200" indent="-457200">
              <a:lnSpc>
                <a:spcPct val="150000"/>
              </a:lnSpc>
            </a:pPr>
            <a:r>
              <a:rPr lang="en-US" sz="2000" dirty="0" err="1" smtClean="0">
                <a:latin typeface="Arial" pitchFamily="34" charset="0"/>
                <a:cs typeface="Arial" pitchFamily="34" charset="0"/>
              </a:rPr>
              <a:t>Prodrome</a:t>
            </a:r>
            <a:r>
              <a:rPr lang="en-US" sz="2000" dirty="0" smtClean="0">
                <a:latin typeface="Arial" pitchFamily="34" charset="0"/>
                <a:cs typeface="Arial" pitchFamily="34" charset="0"/>
              </a:rPr>
              <a:t> : appears within minutes to 4 days post exposure. Patient present with diarrhea, nausea, </a:t>
            </a:r>
            <a:r>
              <a:rPr lang="en-US" sz="2000" dirty="0" err="1" smtClean="0">
                <a:latin typeface="Arial" pitchFamily="34" charset="0"/>
                <a:cs typeface="Arial" pitchFamily="34" charset="0"/>
              </a:rPr>
              <a:t>vomitting</a:t>
            </a:r>
            <a:endParaRPr lang="en-US" sz="2000" dirty="0" smtClean="0">
              <a:latin typeface="Arial" pitchFamily="34" charset="0"/>
              <a:cs typeface="Arial" pitchFamily="34" charset="0"/>
            </a:endParaRPr>
          </a:p>
          <a:p>
            <a:pPr marL="457200" indent="-457200">
              <a:lnSpc>
                <a:spcPct val="150000"/>
              </a:lnSpc>
            </a:pPr>
            <a:r>
              <a:rPr lang="en-US" sz="2000" dirty="0" smtClean="0">
                <a:latin typeface="Arial" pitchFamily="34" charset="0"/>
                <a:cs typeface="Arial" pitchFamily="34" charset="0"/>
              </a:rPr>
              <a:t>Latent : </a:t>
            </a:r>
            <a:r>
              <a:rPr lang="en-US" sz="2000" dirty="0" err="1" smtClean="0">
                <a:latin typeface="Arial" pitchFamily="34" charset="0"/>
                <a:cs typeface="Arial" pitchFamily="34" charset="0"/>
              </a:rPr>
              <a:t>upto</a:t>
            </a:r>
            <a:r>
              <a:rPr lang="en-US" sz="2000" dirty="0" smtClean="0">
                <a:latin typeface="Arial" pitchFamily="34" charset="0"/>
                <a:cs typeface="Arial" pitchFamily="34" charset="0"/>
              </a:rPr>
              <a:t> 2-5 weeks ( can last </a:t>
            </a:r>
            <a:r>
              <a:rPr lang="en-US" sz="2000" dirty="0" err="1" smtClean="0">
                <a:latin typeface="Arial" pitchFamily="34" charset="0"/>
                <a:cs typeface="Arial" pitchFamily="34" charset="0"/>
              </a:rPr>
              <a:t>upto</a:t>
            </a:r>
            <a:r>
              <a:rPr lang="en-US" sz="2000" dirty="0" smtClean="0">
                <a:latin typeface="Arial" pitchFamily="34" charset="0"/>
                <a:cs typeface="Arial" pitchFamily="34" charset="0"/>
              </a:rPr>
              <a:t> 6 weeks ) minimal or no symptoms</a:t>
            </a:r>
          </a:p>
          <a:p>
            <a:pPr marL="457200" indent="-457200">
              <a:lnSpc>
                <a:spcPct val="150000"/>
              </a:lnSpc>
            </a:pPr>
            <a:r>
              <a:rPr lang="en-US" sz="2000" dirty="0" smtClean="0">
                <a:latin typeface="Arial" pitchFamily="34" charset="0"/>
                <a:cs typeface="Arial" pitchFamily="34" charset="0"/>
              </a:rPr>
              <a:t>Progress to illness with either recovery or death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8229600" cy="6248400"/>
          </a:xfrm>
        </p:spPr>
        <p:txBody>
          <a:bodyPr>
            <a:normAutofit/>
          </a:bodyPr>
          <a:lstStyle/>
          <a:p>
            <a:pPr>
              <a:lnSpc>
                <a:spcPct val="150000"/>
              </a:lnSpc>
            </a:pPr>
            <a:r>
              <a:rPr lang="en-US" sz="2000" dirty="0" smtClean="0">
                <a:latin typeface="Arial" pitchFamily="34" charset="0"/>
                <a:cs typeface="Arial" pitchFamily="34" charset="0"/>
              </a:rPr>
              <a:t>ARS is generally mild with exposure to doses &lt; 1 </a:t>
            </a:r>
            <a:r>
              <a:rPr lang="en-US" sz="2000" dirty="0" err="1" smtClean="0">
                <a:latin typeface="Arial" pitchFamily="34" charset="0"/>
                <a:cs typeface="Arial" pitchFamily="34" charset="0"/>
              </a:rPr>
              <a:t>Gy</a:t>
            </a:r>
            <a:endParaRPr lang="en-US" sz="2000" dirty="0" smtClean="0">
              <a:latin typeface="Arial" pitchFamily="34" charset="0"/>
              <a:cs typeface="Arial" pitchFamily="34" charset="0"/>
            </a:endParaRPr>
          </a:p>
          <a:p>
            <a:pPr>
              <a:lnSpc>
                <a:spcPct val="150000"/>
              </a:lnSpc>
            </a:pPr>
            <a:r>
              <a:rPr lang="en-US" sz="2000" dirty="0" smtClean="0">
                <a:latin typeface="Arial" pitchFamily="34" charset="0"/>
                <a:cs typeface="Arial" pitchFamily="34" charset="0"/>
              </a:rPr>
              <a:t>With exposure to 6-8 </a:t>
            </a:r>
            <a:r>
              <a:rPr lang="en-US" sz="2000" dirty="0" err="1" smtClean="0">
                <a:latin typeface="Arial" pitchFamily="34" charset="0"/>
                <a:cs typeface="Arial" pitchFamily="34" charset="0"/>
              </a:rPr>
              <a:t>Gy</a:t>
            </a:r>
            <a:r>
              <a:rPr lang="en-US" sz="2000" dirty="0" smtClean="0">
                <a:latin typeface="Arial" pitchFamily="34" charset="0"/>
                <a:cs typeface="Arial" pitchFamily="34" charset="0"/>
              </a:rPr>
              <a:t>  GI symptoms accompany </a:t>
            </a:r>
            <a:r>
              <a:rPr lang="en-US" sz="2000" dirty="0" err="1" smtClean="0">
                <a:latin typeface="Arial" pitchFamily="34" charset="0"/>
                <a:cs typeface="Arial" pitchFamily="34" charset="0"/>
              </a:rPr>
              <a:t>haemopoetic</a:t>
            </a:r>
            <a:r>
              <a:rPr lang="en-US" sz="2000" dirty="0" smtClean="0">
                <a:latin typeface="Arial" pitchFamily="34" charset="0"/>
                <a:cs typeface="Arial" pitchFamily="34" charset="0"/>
              </a:rPr>
              <a:t> manifestations, absorption of fluid, electrolytes and nutrients is hampered</a:t>
            </a:r>
          </a:p>
          <a:p>
            <a:pPr>
              <a:lnSpc>
                <a:spcPct val="150000"/>
              </a:lnSpc>
              <a:buNone/>
            </a:pPr>
            <a:r>
              <a:rPr lang="en-US" sz="2000" dirty="0" smtClean="0">
                <a:latin typeface="Arial" pitchFamily="34" charset="0"/>
                <a:cs typeface="Arial" pitchFamily="34" charset="0"/>
              </a:rPr>
              <a:t>Treatment : </a:t>
            </a:r>
          </a:p>
          <a:p>
            <a:pPr>
              <a:lnSpc>
                <a:spcPct val="150000"/>
              </a:lnSpc>
            </a:pPr>
            <a:r>
              <a:rPr lang="en-US" sz="2000" dirty="0" smtClean="0">
                <a:latin typeface="Arial" pitchFamily="34" charset="0"/>
                <a:cs typeface="Arial" pitchFamily="34" charset="0"/>
              </a:rPr>
              <a:t>To maintain homeostasis</a:t>
            </a:r>
          </a:p>
          <a:p>
            <a:pPr>
              <a:lnSpc>
                <a:spcPct val="150000"/>
              </a:lnSpc>
            </a:pPr>
            <a:r>
              <a:rPr lang="en-US" sz="2000" dirty="0" smtClean="0">
                <a:latin typeface="Arial" pitchFamily="34" charset="0"/>
                <a:cs typeface="Arial" pitchFamily="34" charset="0"/>
              </a:rPr>
              <a:t>Antibiotics and transfusion of blood products to treat bone marrow depression</a:t>
            </a:r>
          </a:p>
          <a:p>
            <a:pPr>
              <a:lnSpc>
                <a:spcPct val="150000"/>
              </a:lnSpc>
            </a:pPr>
            <a:r>
              <a:rPr lang="en-US" sz="2000" dirty="0" smtClean="0">
                <a:latin typeface="Arial" pitchFamily="34" charset="0"/>
                <a:cs typeface="Arial" pitchFamily="34" charset="0"/>
              </a:rPr>
              <a:t>Partial and total </a:t>
            </a:r>
            <a:r>
              <a:rPr lang="en-US" sz="2000" dirty="0" err="1" smtClean="0">
                <a:latin typeface="Arial" pitchFamily="34" charset="0"/>
                <a:cs typeface="Arial" pitchFamily="34" charset="0"/>
              </a:rPr>
              <a:t>parentral</a:t>
            </a:r>
            <a:r>
              <a:rPr lang="en-US" sz="2000" dirty="0" smtClean="0">
                <a:latin typeface="Arial" pitchFamily="34" charset="0"/>
                <a:cs typeface="Arial" pitchFamily="34" charset="0"/>
              </a:rPr>
              <a:t> nutrition is given to bypass altered GI system</a:t>
            </a:r>
          </a:p>
          <a:p>
            <a:pPr>
              <a:lnSpc>
                <a:spcPct val="150000"/>
              </a:lnSpc>
            </a:pPr>
            <a:r>
              <a:rPr lang="en-US" sz="2000" dirty="0" smtClean="0">
                <a:latin typeface="Arial" pitchFamily="34" charset="0"/>
                <a:cs typeface="Arial" pitchFamily="34" charset="0"/>
              </a:rPr>
              <a:t>Psychological support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
          </p:nvPr>
        </p:nvPicPr>
        <p:blipFill>
          <a:blip r:embed="rId3"/>
          <a:srcRect/>
          <a:stretch>
            <a:fillRect/>
          </a:stretch>
        </p:blipFill>
        <p:spPr bwMode="auto">
          <a:xfrm>
            <a:off x="685800" y="381000"/>
            <a:ext cx="7772400" cy="609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228600"/>
            <a:ext cx="8686800" cy="6400800"/>
          </a:xfrm>
        </p:spPr>
        <p:txBody>
          <a:bodyPr>
            <a:normAutofit fontScale="92500"/>
          </a:bodyPr>
          <a:lstStyle/>
          <a:p>
            <a:pPr>
              <a:buNone/>
            </a:pPr>
            <a:r>
              <a:rPr lang="en-US" sz="2000" b="1" dirty="0" smtClean="0"/>
              <a:t>                       </a:t>
            </a:r>
            <a:r>
              <a:rPr lang="en-US" sz="2000" b="1" dirty="0" smtClean="0">
                <a:latin typeface="Arial" pitchFamily="34" charset="0"/>
                <a:cs typeface="Arial" pitchFamily="34" charset="0"/>
              </a:rPr>
              <a:t>Medical management of radiation bioterrorism  </a:t>
            </a:r>
          </a:p>
          <a:p>
            <a:pPr>
              <a:buNone/>
            </a:pPr>
            <a:endParaRPr lang="en-US" sz="2000" b="1" dirty="0" smtClean="0"/>
          </a:p>
          <a:p>
            <a:pPr>
              <a:lnSpc>
                <a:spcPct val="150000"/>
              </a:lnSpc>
            </a:pPr>
            <a:r>
              <a:rPr lang="en-US" sz="2000" dirty="0" smtClean="0">
                <a:latin typeface="Arial" pitchFamily="34" charset="0"/>
                <a:cs typeface="Arial" pitchFamily="34" charset="0"/>
              </a:rPr>
              <a:t>Emergency treatment is administered according to presence of conventional injuries such as wounds ,trauma and thermal or chemical burns </a:t>
            </a:r>
          </a:p>
          <a:p>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Victims clothes should be removed and must be wrapped </a:t>
            </a:r>
            <a:r>
              <a:rPr lang="en-US" sz="2000" dirty="0" err="1" smtClean="0">
                <a:latin typeface="Arial" pitchFamily="34" charset="0"/>
                <a:cs typeface="Arial" pitchFamily="34" charset="0"/>
              </a:rPr>
              <a:t>inblankets</a:t>
            </a:r>
            <a:r>
              <a:rPr lang="en-US" sz="2000" dirty="0" smtClean="0">
                <a:latin typeface="Arial" pitchFamily="34" charset="0"/>
                <a:cs typeface="Arial" pitchFamily="34" charset="0"/>
              </a:rPr>
              <a:t> or nylon sheets </a:t>
            </a:r>
          </a:p>
          <a:p>
            <a:r>
              <a:rPr lang="en-US" sz="2000" dirty="0" smtClean="0">
                <a:latin typeface="Arial" pitchFamily="34" charset="0"/>
                <a:cs typeface="Arial" pitchFamily="34" charset="0"/>
              </a:rPr>
              <a:t>Decontamination should be done in the field itself before arriving medical facilities </a:t>
            </a:r>
          </a:p>
          <a:p>
            <a:r>
              <a:rPr lang="en-US" sz="2000" dirty="0" smtClean="0">
                <a:latin typeface="Arial" pitchFamily="34" charset="0"/>
                <a:cs typeface="Arial" pitchFamily="34" charset="0"/>
              </a:rPr>
              <a:t>Contaminated clothes should be carefully wrapped in plastic bags </a:t>
            </a:r>
          </a:p>
          <a:p>
            <a:pPr>
              <a:lnSpc>
                <a:spcPct val="150000"/>
              </a:lnSpc>
            </a:pPr>
            <a:r>
              <a:rPr lang="en-US" sz="2000" dirty="0" smtClean="0">
                <a:latin typeface="Arial" pitchFamily="34" charset="0"/>
                <a:cs typeface="Arial" pitchFamily="34" charset="0"/>
              </a:rPr>
              <a:t>In order to prevent </a:t>
            </a:r>
            <a:r>
              <a:rPr lang="en-US" sz="2000" dirty="0" err="1" smtClean="0">
                <a:latin typeface="Arial" pitchFamily="34" charset="0"/>
                <a:cs typeface="Arial" pitchFamily="34" charset="0"/>
              </a:rPr>
              <a:t>internalisation</a:t>
            </a:r>
            <a:r>
              <a:rPr lang="en-US" sz="2000" dirty="0" smtClean="0">
                <a:latin typeface="Arial" pitchFamily="34" charset="0"/>
                <a:cs typeface="Arial" pitchFamily="34" charset="0"/>
              </a:rPr>
              <a:t> open wounds should be covered prior to decontamination</a:t>
            </a:r>
          </a:p>
          <a:p>
            <a:pPr>
              <a:lnSpc>
                <a:spcPct val="150000"/>
              </a:lnSpc>
            </a:pPr>
            <a:r>
              <a:rPr lang="en-US" sz="2000" dirty="0" smtClean="0">
                <a:latin typeface="Arial" pitchFamily="34" charset="0"/>
                <a:cs typeface="Arial" pitchFamily="34" charset="0"/>
              </a:rPr>
              <a:t>Radiation detector should be used to check for any residual contaminating agent </a:t>
            </a:r>
          </a:p>
          <a:p>
            <a:pPr>
              <a:lnSpc>
                <a:spcPct val="150000"/>
              </a:lnSpc>
            </a:pPr>
            <a:r>
              <a:rPr lang="en-US" sz="2000" dirty="0" smtClean="0">
                <a:latin typeface="Arial" pitchFamily="34" charset="0"/>
                <a:cs typeface="Arial" pitchFamily="34" charset="0"/>
              </a:rPr>
              <a:t>Showering and washing of entire skin and hair  </a:t>
            </a:r>
          </a:p>
          <a:p>
            <a:pPr>
              <a:lnSpc>
                <a:spcPct val="150000"/>
              </a:lnSpc>
            </a:pPr>
            <a:endParaRPr lang="en-US" sz="20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228600"/>
            <a:ext cx="8458200" cy="2209800"/>
          </a:xfrm>
        </p:spPr>
        <p:txBody>
          <a:bodyPr>
            <a:normAutofit/>
          </a:bodyPr>
          <a:lstStyle/>
          <a:p>
            <a:r>
              <a:rPr lang="en-US" sz="2000" dirty="0" smtClean="0">
                <a:latin typeface="Arial" pitchFamily="34" charset="0"/>
                <a:cs typeface="Arial" pitchFamily="34" charset="0"/>
              </a:rPr>
              <a:t>Excision of wounds done if surgically necessary </a:t>
            </a:r>
          </a:p>
          <a:p>
            <a:pPr>
              <a:lnSpc>
                <a:spcPct val="150000"/>
              </a:lnSpc>
            </a:pPr>
            <a:r>
              <a:rPr lang="en-US" sz="2000" dirty="0" smtClean="0">
                <a:latin typeface="Arial" pitchFamily="34" charset="0"/>
                <a:cs typeface="Arial" pitchFamily="34" charset="0"/>
              </a:rPr>
              <a:t>Prevention of contamination of medical personnel achieved by using a pair of gloves, a gown , shoe covers, a head cover and face mask</a:t>
            </a:r>
            <a:endParaRPr lang="en-U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304800"/>
            <a:ext cx="8537448" cy="6324600"/>
          </a:xfrm>
        </p:spPr>
        <p:txBody>
          <a:bodyPr>
            <a:normAutofit/>
          </a:bodyPr>
          <a:lstStyle/>
          <a:p>
            <a:pPr>
              <a:lnSpc>
                <a:spcPct val="150000"/>
              </a:lnSpc>
              <a:buNone/>
            </a:pPr>
            <a:r>
              <a:rPr lang="en-US" sz="2000" dirty="0" smtClean="0">
                <a:latin typeface="Arial" pitchFamily="34" charset="0"/>
                <a:cs typeface="Arial" pitchFamily="34" charset="0"/>
              </a:rPr>
              <a:t>Treatment of radionuclide contamination : </a:t>
            </a:r>
          </a:p>
          <a:p>
            <a:pPr>
              <a:lnSpc>
                <a:spcPct val="150000"/>
              </a:lnSpc>
            </a:pPr>
            <a:r>
              <a:rPr lang="en-US" sz="2000" dirty="0" smtClean="0">
                <a:latin typeface="Arial" pitchFamily="34" charset="0"/>
                <a:cs typeface="Arial" pitchFamily="34" charset="0"/>
              </a:rPr>
              <a:t>To leave the smallest amount of </a:t>
            </a:r>
            <a:r>
              <a:rPr lang="en-US" sz="2000" dirty="0" err="1" smtClean="0">
                <a:latin typeface="Arial" pitchFamily="34" charset="0"/>
                <a:cs typeface="Arial" pitchFamily="34" charset="0"/>
              </a:rPr>
              <a:t>radionuclides</a:t>
            </a:r>
            <a:r>
              <a:rPr lang="en-US" sz="2000" dirty="0" smtClean="0">
                <a:latin typeface="Arial" pitchFamily="34" charset="0"/>
                <a:cs typeface="Arial" pitchFamily="34" charset="0"/>
              </a:rPr>
              <a:t> in the body and reduce absorption and enhance elimination and excretion </a:t>
            </a:r>
          </a:p>
          <a:p>
            <a:pPr>
              <a:lnSpc>
                <a:spcPct val="150000"/>
              </a:lnSpc>
            </a:pPr>
            <a:r>
              <a:rPr lang="en-US" sz="2000" dirty="0" smtClean="0">
                <a:latin typeface="Arial" pitchFamily="34" charset="0"/>
                <a:cs typeface="Arial" pitchFamily="34" charset="0"/>
              </a:rPr>
              <a:t>Emetics such as </a:t>
            </a:r>
            <a:r>
              <a:rPr lang="en-US" sz="2000" dirty="0" err="1" smtClean="0">
                <a:latin typeface="Arial" pitchFamily="34" charset="0"/>
                <a:cs typeface="Arial" pitchFamily="34" charset="0"/>
              </a:rPr>
              <a:t>apomorphine</a:t>
            </a:r>
            <a:r>
              <a:rPr lang="en-US" sz="2000" dirty="0" smtClean="0">
                <a:latin typeface="Arial" pitchFamily="34" charset="0"/>
                <a:cs typeface="Arial" pitchFamily="34" charset="0"/>
              </a:rPr>
              <a:t> </a:t>
            </a:r>
            <a:r>
              <a:rPr lang="en-US" sz="2000" dirty="0" smtClean="0">
                <a:latin typeface="Arial" pitchFamily="34" charset="0"/>
                <a:cs typeface="Arial" pitchFamily="34" charset="0"/>
              </a:rPr>
              <a:t>5-10mg or ipecac 1-2g with GI </a:t>
            </a:r>
            <a:r>
              <a:rPr lang="en-US" sz="2000" dirty="0" err="1" smtClean="0">
                <a:latin typeface="Arial" pitchFamily="34" charset="0"/>
                <a:cs typeface="Arial" pitchFamily="34" charset="0"/>
              </a:rPr>
              <a:t>lavage</a:t>
            </a:r>
            <a:r>
              <a:rPr lang="en-US" sz="2000" dirty="0" smtClean="0">
                <a:latin typeface="Arial" pitchFamily="34" charset="0"/>
                <a:cs typeface="Arial" pitchFamily="34" charset="0"/>
              </a:rPr>
              <a:t> to clear the tract</a:t>
            </a:r>
          </a:p>
          <a:p>
            <a:pPr>
              <a:lnSpc>
                <a:spcPct val="150000"/>
              </a:lnSpc>
            </a:pPr>
            <a:r>
              <a:rPr lang="en-US" sz="2000" dirty="0" smtClean="0">
                <a:latin typeface="Arial" pitchFamily="34" charset="0"/>
                <a:cs typeface="Arial" pitchFamily="34" charset="0"/>
              </a:rPr>
              <a:t>Prussian blue 1 g </a:t>
            </a:r>
            <a:r>
              <a:rPr lang="en-US" sz="2000" dirty="0" err="1" smtClean="0">
                <a:latin typeface="Arial" pitchFamily="34" charset="0"/>
                <a:cs typeface="Arial" pitchFamily="34" charset="0"/>
              </a:rPr>
              <a:t>tid</a:t>
            </a:r>
            <a:r>
              <a:rPr lang="en-US" sz="2000" dirty="0" smtClean="0">
                <a:latin typeface="Arial" pitchFamily="34" charset="0"/>
                <a:cs typeface="Arial" pitchFamily="34" charset="0"/>
              </a:rPr>
              <a:t> – 3 weeks acts as an ion exchanger and used to treat cesium 137 contamination </a:t>
            </a:r>
          </a:p>
          <a:p>
            <a:pPr>
              <a:lnSpc>
                <a:spcPct val="150000"/>
              </a:lnSpc>
            </a:pPr>
            <a:r>
              <a:rPr lang="en-US" sz="2000" dirty="0" err="1" smtClean="0">
                <a:latin typeface="Arial" pitchFamily="34" charset="0"/>
                <a:cs typeface="Arial" pitchFamily="34" charset="0"/>
              </a:rPr>
              <a:t>Aluminium</a:t>
            </a:r>
            <a:r>
              <a:rPr lang="en-US" sz="2000" dirty="0" smtClean="0">
                <a:latin typeface="Arial" pitchFamily="34" charset="0"/>
                <a:cs typeface="Arial" pitchFamily="34" charset="0"/>
              </a:rPr>
              <a:t> antacids reduce strontium uptake </a:t>
            </a:r>
          </a:p>
          <a:p>
            <a:pPr>
              <a:lnSpc>
                <a:spcPct val="150000"/>
              </a:lnSpc>
            </a:pPr>
            <a:r>
              <a:rPr lang="en-US" sz="2000" dirty="0" smtClean="0">
                <a:latin typeface="Arial" pitchFamily="34" charset="0"/>
                <a:cs typeface="Arial" pitchFamily="34" charset="0"/>
              </a:rPr>
              <a:t>Reversal of radionuclide interaction with tissues can be achieved with use of blocking agents, diluting, mobilizing and chelating agents </a:t>
            </a:r>
          </a:p>
          <a:p>
            <a:pPr marL="457200" indent="-457200">
              <a:lnSpc>
                <a:spcPct val="150000"/>
              </a:lnSpc>
              <a:buFont typeface="+mj-lt"/>
              <a:buAutoNum type="arabicPeriod"/>
            </a:pPr>
            <a:r>
              <a:rPr lang="en-US" sz="2000" dirty="0" smtClean="0">
                <a:latin typeface="Arial" pitchFamily="34" charset="0"/>
                <a:cs typeface="Arial" pitchFamily="34" charset="0"/>
              </a:rPr>
              <a:t>Blocking agents : prevent entrance of radioactive materials </a:t>
            </a:r>
          </a:p>
          <a:p>
            <a:pPr marL="457200" indent="-457200">
              <a:lnSpc>
                <a:spcPct val="150000"/>
              </a:lnSpc>
              <a:buNone/>
            </a:pPr>
            <a:r>
              <a:rPr lang="en-US" sz="2000" dirty="0" smtClean="0">
                <a:latin typeface="Arial" pitchFamily="34" charset="0"/>
                <a:cs typeface="Arial" pitchFamily="34" charset="0"/>
              </a:rPr>
              <a:t> </a:t>
            </a:r>
            <a:r>
              <a:rPr lang="en-US" sz="2000" dirty="0" smtClean="0">
                <a:latin typeface="Arial" pitchFamily="34" charset="0"/>
                <a:cs typeface="Arial" pitchFamily="34" charset="0"/>
              </a:rPr>
              <a:t>      e.g. KI blocks the uptake of radioactive iodine by thyroid </a:t>
            </a:r>
          </a:p>
          <a:p>
            <a:pPr>
              <a:lnSpc>
                <a:spcPct val="150000"/>
              </a:lnSpc>
            </a:pPr>
            <a:endParaRPr lang="en-US" sz="20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12648" y="304800"/>
            <a:ext cx="8153400" cy="6248400"/>
          </a:xfrm>
        </p:spPr>
        <p:txBody>
          <a:bodyPr>
            <a:normAutofit lnSpcReduction="10000"/>
          </a:bodyPr>
          <a:lstStyle/>
          <a:p>
            <a:pPr>
              <a:lnSpc>
                <a:spcPct val="150000"/>
              </a:lnSpc>
              <a:buNone/>
            </a:pPr>
            <a:r>
              <a:rPr lang="en-US" sz="2000" dirty="0" smtClean="0">
                <a:latin typeface="Arial" pitchFamily="34" charset="0"/>
                <a:cs typeface="Arial" pitchFamily="34" charset="0"/>
              </a:rPr>
              <a:t>    most effective if taken within 1</a:t>
            </a:r>
            <a:r>
              <a:rPr lang="en-US" sz="2000" baseline="30000" dirty="0" smtClean="0">
                <a:latin typeface="Arial" pitchFamily="34" charset="0"/>
                <a:cs typeface="Arial" pitchFamily="34" charset="0"/>
              </a:rPr>
              <a:t>st</a:t>
            </a:r>
            <a:r>
              <a:rPr lang="en-US" sz="2000" dirty="0" smtClean="0">
                <a:latin typeface="Arial" pitchFamily="34" charset="0"/>
                <a:cs typeface="Arial" pitchFamily="34" charset="0"/>
              </a:rPr>
              <a:t> hour of exposure </a:t>
            </a:r>
          </a:p>
          <a:p>
            <a:pPr>
              <a:lnSpc>
                <a:spcPct val="150000"/>
              </a:lnSpc>
              <a:buNone/>
            </a:pPr>
            <a:r>
              <a:rPr lang="en-US" sz="2000" dirty="0" smtClean="0">
                <a:latin typeface="Arial" pitchFamily="34" charset="0"/>
                <a:cs typeface="Arial" pitchFamily="34" charset="0"/>
              </a:rPr>
              <a:t> </a:t>
            </a:r>
            <a:r>
              <a:rPr lang="en-US" sz="2000" dirty="0" smtClean="0">
                <a:latin typeface="Arial" pitchFamily="34" charset="0"/>
                <a:cs typeface="Arial" pitchFamily="34" charset="0"/>
              </a:rPr>
              <a:t>   dosage : 130 mg/day – 7-14 days, if amount of exposure &gt;10cGy</a:t>
            </a:r>
          </a:p>
          <a:p>
            <a:pPr>
              <a:lnSpc>
                <a:spcPct val="150000"/>
              </a:lnSpc>
              <a:buNone/>
            </a:pPr>
            <a:r>
              <a:rPr lang="en-US" sz="2000" dirty="0" smtClean="0">
                <a:latin typeface="Arial" pitchFamily="34" charset="0"/>
                <a:cs typeface="Arial" pitchFamily="34" charset="0"/>
              </a:rPr>
              <a:t> </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prophythiouracil</a:t>
            </a:r>
            <a:r>
              <a:rPr lang="en-US" sz="2000" dirty="0" smtClean="0">
                <a:latin typeface="Arial" pitchFamily="34" charset="0"/>
                <a:cs typeface="Arial" pitchFamily="34" charset="0"/>
              </a:rPr>
              <a:t> 100mg </a:t>
            </a:r>
            <a:r>
              <a:rPr lang="en-US" sz="2000" dirty="0" err="1" smtClean="0">
                <a:latin typeface="Arial" pitchFamily="34" charset="0"/>
                <a:cs typeface="Arial" pitchFamily="34" charset="0"/>
              </a:rPr>
              <a:t>tid</a:t>
            </a:r>
            <a:r>
              <a:rPr lang="en-US" sz="2000" dirty="0" smtClean="0">
                <a:latin typeface="Arial" pitchFamily="34" charset="0"/>
                <a:cs typeface="Arial" pitchFamily="34" charset="0"/>
              </a:rPr>
              <a:t> – 8 days </a:t>
            </a:r>
          </a:p>
          <a:p>
            <a:pPr marL="457200" indent="-457200">
              <a:lnSpc>
                <a:spcPct val="150000"/>
              </a:lnSpc>
              <a:buFont typeface="+mj-lt"/>
              <a:buAutoNum type="arabicPeriod" startAt="2"/>
            </a:pPr>
            <a:r>
              <a:rPr lang="en-US" sz="2000" dirty="0" smtClean="0">
                <a:latin typeface="Arial" pitchFamily="34" charset="0"/>
                <a:cs typeface="Arial" pitchFamily="34" charset="0"/>
              </a:rPr>
              <a:t>Diluting agents : decrease absorption of </a:t>
            </a:r>
            <a:r>
              <a:rPr lang="en-US" sz="2000" dirty="0" err="1" smtClean="0">
                <a:latin typeface="Arial" pitchFamily="34" charset="0"/>
                <a:cs typeface="Arial" pitchFamily="34" charset="0"/>
              </a:rPr>
              <a:t>radionuclides</a:t>
            </a:r>
            <a:r>
              <a:rPr lang="en-US" sz="2000" dirty="0" smtClean="0">
                <a:latin typeface="Arial" pitchFamily="34" charset="0"/>
                <a:cs typeface="Arial" pitchFamily="34" charset="0"/>
              </a:rPr>
              <a:t> </a:t>
            </a:r>
          </a:p>
          <a:p>
            <a:pPr marL="457200" indent="-457200">
              <a:lnSpc>
                <a:spcPct val="150000"/>
              </a:lnSpc>
              <a:buNone/>
            </a:pPr>
            <a:r>
              <a:rPr lang="en-US" sz="2000" dirty="0" smtClean="0">
                <a:latin typeface="Arial" pitchFamily="34" charset="0"/>
                <a:cs typeface="Arial" pitchFamily="34" charset="0"/>
              </a:rPr>
              <a:t> </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e.g</a:t>
            </a:r>
            <a:r>
              <a:rPr lang="en-US" sz="2000" dirty="0" smtClean="0">
                <a:latin typeface="Arial" pitchFamily="34" charset="0"/>
                <a:cs typeface="Arial" pitchFamily="34" charset="0"/>
              </a:rPr>
              <a:t> : water at a diluting agent in tritium contamination </a:t>
            </a:r>
          </a:p>
          <a:p>
            <a:pPr marL="457200" indent="-457200">
              <a:lnSpc>
                <a:spcPct val="150000"/>
              </a:lnSpc>
              <a:buFont typeface="+mj-lt"/>
              <a:buAutoNum type="arabicPeriod" startAt="3"/>
            </a:pPr>
            <a:r>
              <a:rPr lang="en-US" sz="2000" dirty="0" smtClean="0">
                <a:latin typeface="Arial" pitchFamily="34" charset="0"/>
                <a:cs typeface="Arial" pitchFamily="34" charset="0"/>
              </a:rPr>
              <a:t>Mobilizing agents : induce release of </a:t>
            </a:r>
            <a:r>
              <a:rPr lang="en-US" sz="2000" dirty="0" err="1" smtClean="0">
                <a:latin typeface="Arial" pitchFamily="34" charset="0"/>
                <a:cs typeface="Arial" pitchFamily="34" charset="0"/>
              </a:rPr>
              <a:t>radionuclides</a:t>
            </a:r>
            <a:r>
              <a:rPr lang="en-US" sz="2000" dirty="0" smtClean="0">
                <a:latin typeface="Arial" pitchFamily="34" charset="0"/>
                <a:cs typeface="Arial" pitchFamily="34" charset="0"/>
              </a:rPr>
              <a:t> from tissues and most effective if given immediately                                                            e.g. </a:t>
            </a:r>
            <a:r>
              <a:rPr lang="en-US" sz="2000" dirty="0" err="1" smtClean="0">
                <a:latin typeface="Arial" pitchFamily="34" charset="0"/>
                <a:cs typeface="Arial" pitchFamily="34" charset="0"/>
              </a:rPr>
              <a:t>antithyroid</a:t>
            </a:r>
            <a:r>
              <a:rPr lang="en-US" sz="2000" dirty="0" smtClean="0">
                <a:latin typeface="Arial" pitchFamily="34" charset="0"/>
                <a:cs typeface="Arial" pitchFamily="34" charset="0"/>
              </a:rPr>
              <a:t> drugs, parathyroid extract, </a:t>
            </a:r>
            <a:r>
              <a:rPr lang="en-US" sz="2000" dirty="0" err="1" smtClean="0">
                <a:latin typeface="Arial" pitchFamily="34" charset="0"/>
                <a:cs typeface="Arial" pitchFamily="34" charset="0"/>
              </a:rPr>
              <a:t>glucocorticoids</a:t>
            </a:r>
            <a:r>
              <a:rPr lang="en-US" sz="2000" dirty="0" smtClean="0">
                <a:latin typeface="Arial" pitchFamily="34" charset="0"/>
                <a:cs typeface="Arial" pitchFamily="34" charset="0"/>
              </a:rPr>
              <a:t> and diuretics </a:t>
            </a:r>
          </a:p>
          <a:p>
            <a:pPr marL="457200" indent="-457200">
              <a:lnSpc>
                <a:spcPct val="150000"/>
              </a:lnSpc>
              <a:buFont typeface="+mj-lt"/>
              <a:buAutoNum type="arabicPeriod" startAt="3"/>
            </a:pPr>
            <a:r>
              <a:rPr lang="en-US" sz="2000" dirty="0" smtClean="0">
                <a:latin typeface="Arial" pitchFamily="34" charset="0"/>
                <a:cs typeface="Arial" pitchFamily="34" charset="0"/>
              </a:rPr>
              <a:t>Chelating agents : bind radioactive materials to form complexes excreted from the body                                                                                       </a:t>
            </a:r>
            <a:r>
              <a:rPr lang="en-US" sz="2000" dirty="0" err="1" smtClean="0">
                <a:latin typeface="Arial" pitchFamily="34" charset="0"/>
                <a:cs typeface="Arial" pitchFamily="34" charset="0"/>
              </a:rPr>
              <a:t>e.g</a:t>
            </a:r>
            <a:r>
              <a:rPr lang="en-US" sz="2000" dirty="0" smtClean="0">
                <a:latin typeface="Arial" pitchFamily="34" charset="0"/>
                <a:cs typeface="Arial" pitchFamily="34" charset="0"/>
              </a:rPr>
              <a:t> Ca-DTPA or Zn-DTPA used to treat contamination with plutonium, americium and curium.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12648" y="457200"/>
            <a:ext cx="8153400" cy="6019800"/>
          </a:xfrm>
        </p:spPr>
        <p:txBody>
          <a:bodyPr>
            <a:normAutofit/>
          </a:bodyPr>
          <a:lstStyle/>
          <a:p>
            <a:pPr>
              <a:lnSpc>
                <a:spcPct val="150000"/>
              </a:lnSpc>
              <a:buNone/>
            </a:pPr>
            <a:r>
              <a:rPr lang="en-US" sz="2000" dirty="0" smtClean="0">
                <a:latin typeface="Arial" pitchFamily="34" charset="0"/>
                <a:cs typeface="Arial" pitchFamily="34" charset="0"/>
              </a:rPr>
              <a:t>     dosage : 1g Ca or Zn DTPA, IV over 1 hr</a:t>
            </a:r>
          </a:p>
          <a:p>
            <a:pPr>
              <a:lnSpc>
                <a:spcPct val="150000"/>
              </a:lnSpc>
              <a:buNone/>
            </a:pPr>
            <a:r>
              <a:rPr lang="en-US" sz="2000" dirty="0" smtClean="0">
                <a:latin typeface="Arial" pitchFamily="34" charset="0"/>
                <a:cs typeface="Arial" pitchFamily="34" charset="0"/>
              </a:rPr>
              <a:t> </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nebulized</a:t>
            </a:r>
            <a:r>
              <a:rPr lang="en-US" sz="2000" dirty="0" smtClean="0">
                <a:latin typeface="Arial" pitchFamily="34" charset="0"/>
                <a:cs typeface="Arial" pitchFamily="34" charset="0"/>
              </a:rPr>
              <a:t> Zn-DTPA used for inhalational contamination </a:t>
            </a:r>
          </a:p>
          <a:p>
            <a:pPr>
              <a:lnSpc>
                <a:spcPct val="150000"/>
              </a:lnSpc>
            </a:pPr>
            <a:r>
              <a:rPr lang="en-US" sz="2000" dirty="0" smtClean="0">
                <a:latin typeface="Arial" pitchFamily="34" charset="0"/>
                <a:cs typeface="Arial" pitchFamily="34" charset="0"/>
              </a:rPr>
              <a:t>BAL : to reduce radiation induce </a:t>
            </a:r>
            <a:r>
              <a:rPr lang="en-US" sz="2000" dirty="0" err="1" smtClean="0">
                <a:latin typeface="Arial" pitchFamily="34" charset="0"/>
                <a:cs typeface="Arial" pitchFamily="34" charset="0"/>
              </a:rPr>
              <a:t>pneumonitis</a:t>
            </a:r>
            <a:r>
              <a:rPr lang="en-US" sz="2000" dirty="0" smtClean="0">
                <a:latin typeface="Arial" pitchFamily="34" charset="0"/>
                <a:cs typeface="Arial" pitchFamily="34" charset="0"/>
              </a:rPr>
              <a:t> </a:t>
            </a:r>
            <a:endParaRPr lang="en-U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1"/>
          </p:nvPr>
        </p:nvPicPr>
        <p:blipFill>
          <a:blip r:embed="rId2"/>
          <a:srcRect/>
          <a:stretch>
            <a:fillRect/>
          </a:stretch>
        </p:blipFill>
        <p:spPr bwMode="auto">
          <a:xfrm>
            <a:off x="609600" y="304800"/>
            <a:ext cx="7848600" cy="6400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152400"/>
            <a:ext cx="8458200" cy="6477000"/>
          </a:xfrm>
        </p:spPr>
        <p:txBody>
          <a:bodyPr/>
          <a:lstStyle/>
          <a:p>
            <a:pPr>
              <a:lnSpc>
                <a:spcPct val="150000"/>
              </a:lnSpc>
              <a:buNone/>
            </a:pPr>
            <a:r>
              <a:rPr lang="en-US" sz="2000" b="1" dirty="0" smtClean="0">
                <a:latin typeface="Arial" pitchFamily="34" charset="0"/>
                <a:cs typeface="Arial" pitchFamily="34" charset="0"/>
              </a:rPr>
              <a:t>                           Medical assay of radiation exposed patient </a:t>
            </a:r>
          </a:p>
          <a:p>
            <a:pPr>
              <a:lnSpc>
                <a:spcPct val="150000"/>
              </a:lnSpc>
            </a:pPr>
            <a:r>
              <a:rPr lang="en-US" sz="2000" dirty="0" smtClean="0">
                <a:latin typeface="Arial" pitchFamily="34" charset="0"/>
                <a:cs typeface="Arial" pitchFamily="34" charset="0"/>
              </a:rPr>
              <a:t>Baseline lab tests should include CBC,DLC ,platelet count , electrolytes and renal function tests. Pts exposed to 0.7-4 </a:t>
            </a:r>
            <a:r>
              <a:rPr lang="en-US" sz="2000" dirty="0" err="1" smtClean="0">
                <a:latin typeface="Arial" pitchFamily="34" charset="0"/>
                <a:cs typeface="Arial" pitchFamily="34" charset="0"/>
              </a:rPr>
              <a:t>Gy</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devlop</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pancytopenia</a:t>
            </a:r>
            <a:r>
              <a:rPr lang="en-US" sz="2000" dirty="0" smtClean="0">
                <a:latin typeface="Arial" pitchFamily="34" charset="0"/>
                <a:cs typeface="Arial" pitchFamily="34" charset="0"/>
              </a:rPr>
              <a:t> </a:t>
            </a:r>
          </a:p>
          <a:p>
            <a:pPr>
              <a:lnSpc>
                <a:spcPct val="150000"/>
              </a:lnSpc>
            </a:pPr>
            <a:r>
              <a:rPr lang="en-US" sz="2000" dirty="0" smtClean="0">
                <a:latin typeface="Arial" pitchFamily="34" charset="0"/>
                <a:cs typeface="Arial" pitchFamily="34" charset="0"/>
              </a:rPr>
              <a:t>Absolute lymphocyte count done for every 5-6 hrs for 5 days </a:t>
            </a:r>
          </a:p>
          <a:p>
            <a:pPr>
              <a:lnSpc>
                <a:spcPct val="150000"/>
              </a:lnSpc>
              <a:buNone/>
            </a:pPr>
            <a:r>
              <a:rPr lang="en-US" sz="2000" dirty="0" smtClean="0">
                <a:latin typeface="Arial" pitchFamily="34" charset="0"/>
                <a:cs typeface="Arial" pitchFamily="34" charset="0"/>
              </a:rPr>
              <a:t>       considered as most sensitive marker of radiation damage. A 50% drop of ALS in 24 hrs indicates significant injury </a:t>
            </a:r>
          </a:p>
          <a:p>
            <a:pPr>
              <a:lnSpc>
                <a:spcPct val="150000"/>
              </a:lnSpc>
            </a:pPr>
            <a:r>
              <a:rPr lang="en-US" sz="2000" dirty="0" smtClean="0">
                <a:latin typeface="Arial" pitchFamily="34" charset="0"/>
                <a:cs typeface="Arial" pitchFamily="34" charset="0"/>
              </a:rPr>
              <a:t>Urine &amp; stool samples </a:t>
            </a:r>
            <a:r>
              <a:rPr lang="en-US" sz="2000" dirty="0" err="1" smtClean="0">
                <a:latin typeface="Arial" pitchFamily="34" charset="0"/>
                <a:cs typeface="Arial" pitchFamily="34" charset="0"/>
              </a:rPr>
              <a:t>teken</a:t>
            </a:r>
            <a:r>
              <a:rPr lang="en-US" sz="2000" dirty="0" smtClean="0">
                <a:latin typeface="Arial" pitchFamily="34" charset="0"/>
                <a:cs typeface="Arial" pitchFamily="34" charset="0"/>
              </a:rPr>
              <a:t> to detect internal contamination </a:t>
            </a:r>
          </a:p>
          <a:p>
            <a:pPr>
              <a:lnSpc>
                <a:spcPct val="150000"/>
              </a:lnSpc>
            </a:pPr>
            <a:r>
              <a:rPr lang="en-US" sz="2000" dirty="0" smtClean="0">
                <a:latin typeface="Arial" pitchFamily="34" charset="0"/>
                <a:cs typeface="Arial" pitchFamily="34" charset="0"/>
              </a:rPr>
              <a:t>Nasal swabs to detect inhaled </a:t>
            </a:r>
            <a:r>
              <a:rPr lang="en-US" sz="2000" dirty="0" err="1" smtClean="0">
                <a:latin typeface="Arial" pitchFamily="34" charset="0"/>
                <a:cs typeface="Arial" pitchFamily="34" charset="0"/>
              </a:rPr>
              <a:t>radionuclides</a:t>
            </a:r>
            <a:r>
              <a:rPr lang="en-US" sz="2000" dirty="0" smtClean="0">
                <a:latin typeface="Arial" pitchFamily="34" charset="0"/>
                <a:cs typeface="Arial" pitchFamily="34" charset="0"/>
              </a:rPr>
              <a:t> </a:t>
            </a:r>
          </a:p>
          <a:p>
            <a:pPr>
              <a:lnSpc>
                <a:spcPct val="150000"/>
              </a:lnSpc>
            </a:pPr>
            <a:r>
              <a:rPr lang="en-US" sz="2000" dirty="0" smtClean="0">
                <a:latin typeface="Arial" pitchFamily="34" charset="0"/>
                <a:cs typeface="Arial" pitchFamily="34" charset="0"/>
              </a:rPr>
              <a:t>HLA typing to confirm </a:t>
            </a:r>
            <a:r>
              <a:rPr lang="en-US" sz="2000" dirty="0" err="1" smtClean="0">
                <a:latin typeface="Arial" pitchFamily="34" charset="0"/>
                <a:cs typeface="Arial" pitchFamily="34" charset="0"/>
              </a:rPr>
              <a:t>bonemarrow</a:t>
            </a:r>
            <a:r>
              <a:rPr lang="en-US" sz="2000" dirty="0" smtClean="0">
                <a:latin typeface="Arial" pitchFamily="34" charset="0"/>
                <a:cs typeface="Arial" pitchFamily="34" charset="0"/>
              </a:rPr>
              <a:t> damage </a:t>
            </a:r>
          </a:p>
          <a:p>
            <a:pPr>
              <a:lnSpc>
                <a:spcPct val="150000"/>
              </a:lnSpc>
            </a:pPr>
            <a:r>
              <a:rPr lang="en-US" sz="2000" dirty="0" smtClean="0">
                <a:latin typeface="Arial" pitchFamily="34" charset="0"/>
                <a:cs typeface="Arial" pitchFamily="34" charset="0"/>
              </a:rPr>
              <a:t>Lymphocyte chromosomal analysis can detect radiation exposure as low as 0.03-0.06 </a:t>
            </a:r>
            <a:r>
              <a:rPr lang="en-US" sz="2000" dirty="0" err="1" smtClean="0">
                <a:latin typeface="Arial" pitchFamily="34" charset="0"/>
                <a:cs typeface="Arial" pitchFamily="34" charset="0"/>
              </a:rPr>
              <a:t>Gy</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304800"/>
            <a:ext cx="8458200" cy="5821363"/>
          </a:xfrm>
        </p:spPr>
        <p:txBody>
          <a:bodyPr>
            <a:normAutofit/>
          </a:bodyPr>
          <a:lstStyle/>
          <a:p>
            <a:pPr>
              <a:lnSpc>
                <a:spcPct val="150000"/>
              </a:lnSpc>
            </a:pPr>
            <a:r>
              <a:rPr lang="en-US" sz="2000" b="1" dirty="0" smtClean="0">
                <a:latin typeface="Arial" pitchFamily="34" charset="0"/>
                <a:cs typeface="Arial" pitchFamily="34" charset="0"/>
              </a:rPr>
              <a:t>Category C : </a:t>
            </a:r>
            <a:r>
              <a:rPr lang="en-US" sz="2000" dirty="0" smtClean="0">
                <a:latin typeface="Arial" pitchFamily="34" charset="0"/>
                <a:cs typeface="Arial" pitchFamily="34" charset="0"/>
              </a:rPr>
              <a:t>agents are the third highest priority.  </a:t>
            </a:r>
          </a:p>
          <a:p>
            <a:pPr>
              <a:lnSpc>
                <a:spcPct val="150000"/>
              </a:lnSpc>
            </a:pPr>
            <a:r>
              <a:rPr lang="en-US" sz="2000" dirty="0" smtClean="0">
                <a:latin typeface="Arial" pitchFamily="34" charset="0"/>
                <a:cs typeface="Arial" pitchFamily="34" charset="0"/>
              </a:rPr>
              <a:t>These include certain emerging pathogens, to which the general population lacks immunity, </a:t>
            </a:r>
            <a:r>
              <a:rPr lang="en-US" sz="2000" dirty="0">
                <a:latin typeface="Arial" pitchFamily="34" charset="0"/>
                <a:cs typeface="Arial" pitchFamily="34" charset="0"/>
              </a:rPr>
              <a:t> </a:t>
            </a:r>
            <a:r>
              <a:rPr lang="en-US" sz="2000" dirty="0" smtClean="0">
                <a:latin typeface="Arial" pitchFamily="34" charset="0"/>
                <a:cs typeface="Arial" pitchFamily="34" charset="0"/>
              </a:rPr>
              <a:t>&amp; could be engineered for mass dissemination in the future because of availability, ease of production, ease of dissemination, potential for high morbidity and mortality, and  to produce major public health impact</a:t>
            </a:r>
            <a:endParaRPr lang="en-U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DSCN3856.JPG"/>
          <p:cNvPicPr>
            <a:picLocks noChangeAspect="1" noChangeArrowheads="1"/>
          </p:cNvPicPr>
          <p:nvPr/>
        </p:nvPicPr>
        <p:blipFill>
          <a:blip r:embed="rId2" cstate="print"/>
          <a:srcRect/>
          <a:stretch>
            <a:fillRect/>
          </a:stretch>
        </p:blipFill>
        <p:spPr bwMode="auto">
          <a:xfrm>
            <a:off x="0" y="0"/>
            <a:ext cx="9144000" cy="6391656"/>
          </a:xfrm>
          <a:prstGeom prst="rect">
            <a:avLst/>
          </a:prstGeom>
          <a:noFill/>
        </p:spPr>
      </p:pic>
      <p:sp>
        <p:nvSpPr>
          <p:cNvPr id="3" name="TextBox 2"/>
          <p:cNvSpPr txBox="1"/>
          <p:nvPr/>
        </p:nvSpPr>
        <p:spPr>
          <a:xfrm>
            <a:off x="3962400" y="6334780"/>
            <a:ext cx="5181600" cy="523220"/>
          </a:xfrm>
          <a:prstGeom prst="rect">
            <a:avLst/>
          </a:prstGeom>
          <a:noFill/>
        </p:spPr>
        <p:txBody>
          <a:bodyPr wrap="square" rtlCol="0">
            <a:spAutoFit/>
          </a:bodyPr>
          <a:lstStyle/>
          <a:p>
            <a:r>
              <a:rPr lang="en-US" sz="2800" dirty="0" smtClean="0">
                <a:latin typeface="Chiller" pitchFamily="82" charset="0"/>
              </a:rPr>
              <a:t>Thank you</a:t>
            </a:r>
            <a:endParaRPr lang="en-US" sz="2800" dirty="0">
              <a:latin typeface="Chiller" pitchFamily="82"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0"/>
            <a:ext cx="8763000" cy="6858000"/>
          </a:xfrm>
        </p:spPr>
        <p:txBody>
          <a:bodyPr>
            <a:normAutofit lnSpcReduction="10000"/>
          </a:bodyPr>
          <a:lstStyle/>
          <a:p>
            <a:pPr>
              <a:buNone/>
            </a:pPr>
            <a:r>
              <a:rPr lang="en-US" sz="2000" b="1" dirty="0" smtClean="0"/>
              <a:t>                                   CDC Category A, B, and C Agents</a:t>
            </a:r>
          </a:p>
          <a:p>
            <a:pPr>
              <a:buNone/>
            </a:pPr>
            <a:r>
              <a:rPr lang="en-US" sz="2000" b="1" dirty="0" smtClean="0"/>
              <a:t>        Category A </a:t>
            </a:r>
          </a:p>
          <a:p>
            <a:r>
              <a:rPr lang="en-US" sz="2000" dirty="0" smtClean="0">
                <a:latin typeface="Arial" pitchFamily="34" charset="0"/>
                <a:cs typeface="Arial" pitchFamily="34" charset="0"/>
              </a:rPr>
              <a:t> Anthrax (Bacillus </a:t>
            </a:r>
            <a:r>
              <a:rPr lang="en-US" sz="2000" dirty="0" err="1" smtClean="0">
                <a:latin typeface="Arial" pitchFamily="34" charset="0"/>
                <a:cs typeface="Arial" pitchFamily="34" charset="0"/>
              </a:rPr>
              <a:t>anthracis</a:t>
            </a:r>
            <a:r>
              <a:rPr lang="en-US" sz="2000" dirty="0" smtClean="0">
                <a:latin typeface="Arial" pitchFamily="34" charset="0"/>
                <a:cs typeface="Arial" pitchFamily="34" charset="0"/>
              </a:rPr>
              <a:t>) </a:t>
            </a:r>
          </a:p>
          <a:p>
            <a:r>
              <a:rPr lang="en-US" sz="2000" dirty="0" smtClean="0">
                <a:latin typeface="Arial" pitchFamily="34" charset="0"/>
                <a:cs typeface="Arial" pitchFamily="34" charset="0"/>
              </a:rPr>
              <a:t> Botulism (Clostridium </a:t>
            </a:r>
            <a:r>
              <a:rPr lang="en-US" sz="2000" dirty="0" err="1" smtClean="0">
                <a:latin typeface="Arial" pitchFamily="34" charset="0"/>
                <a:cs typeface="Arial" pitchFamily="34" charset="0"/>
              </a:rPr>
              <a:t>botulinum</a:t>
            </a:r>
            <a:r>
              <a:rPr lang="en-US" sz="2000" dirty="0" smtClean="0">
                <a:latin typeface="Arial" pitchFamily="34" charset="0"/>
                <a:cs typeface="Arial" pitchFamily="34" charset="0"/>
              </a:rPr>
              <a:t> toxin) </a:t>
            </a:r>
          </a:p>
          <a:p>
            <a:r>
              <a:rPr lang="en-US" sz="2000" dirty="0" smtClean="0">
                <a:latin typeface="Arial" pitchFamily="34" charset="0"/>
                <a:cs typeface="Arial" pitchFamily="34" charset="0"/>
              </a:rPr>
              <a:t> Plague (</a:t>
            </a:r>
            <a:r>
              <a:rPr lang="en-US" sz="2000" dirty="0" err="1" smtClean="0">
                <a:latin typeface="Arial" pitchFamily="34" charset="0"/>
                <a:cs typeface="Arial" pitchFamily="34" charset="0"/>
              </a:rPr>
              <a:t>Yersinia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pestis</a:t>
            </a:r>
            <a:r>
              <a:rPr lang="en-US" sz="2000" dirty="0" smtClean="0">
                <a:latin typeface="Arial" pitchFamily="34" charset="0"/>
                <a:cs typeface="Arial" pitchFamily="34" charset="0"/>
              </a:rPr>
              <a:t>) </a:t>
            </a:r>
          </a:p>
          <a:p>
            <a:r>
              <a:rPr lang="en-US" sz="2000" dirty="0" smtClean="0">
                <a:latin typeface="Arial" pitchFamily="34" charset="0"/>
                <a:cs typeface="Arial" pitchFamily="34" charset="0"/>
              </a:rPr>
              <a:t>Smallpox (</a:t>
            </a:r>
            <a:r>
              <a:rPr lang="en-US" sz="2000" dirty="0" err="1" smtClean="0">
                <a:latin typeface="Arial" pitchFamily="34" charset="0"/>
                <a:cs typeface="Arial" pitchFamily="34" charset="0"/>
              </a:rPr>
              <a:t>Variola</a:t>
            </a:r>
            <a:r>
              <a:rPr lang="en-US" sz="2000" dirty="0" smtClean="0">
                <a:latin typeface="Arial" pitchFamily="34" charset="0"/>
                <a:cs typeface="Arial" pitchFamily="34" charset="0"/>
              </a:rPr>
              <a:t> major) </a:t>
            </a:r>
          </a:p>
          <a:p>
            <a:r>
              <a:rPr lang="en-US" sz="2000" dirty="0" smtClean="0">
                <a:latin typeface="Arial" pitchFamily="34" charset="0"/>
                <a:cs typeface="Arial" pitchFamily="34" charset="0"/>
              </a:rPr>
              <a:t> Tularemia (</a:t>
            </a:r>
            <a:r>
              <a:rPr lang="en-US" sz="2000" dirty="0" err="1" smtClean="0">
                <a:latin typeface="Arial" pitchFamily="34" charset="0"/>
                <a:cs typeface="Arial" pitchFamily="34" charset="0"/>
              </a:rPr>
              <a:t>Francisella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tularensis</a:t>
            </a:r>
            <a:r>
              <a:rPr lang="en-US" sz="2000" dirty="0" smtClean="0">
                <a:latin typeface="Arial" pitchFamily="34" charset="0"/>
                <a:cs typeface="Arial" pitchFamily="34" charset="0"/>
              </a:rPr>
              <a:t>) </a:t>
            </a:r>
          </a:p>
          <a:p>
            <a:r>
              <a:rPr lang="en-US" sz="2000" dirty="0" smtClean="0">
                <a:latin typeface="Arial" pitchFamily="34" charset="0"/>
                <a:cs typeface="Arial" pitchFamily="34" charset="0"/>
              </a:rPr>
              <a:t> Viral hemorrhagic fevers </a:t>
            </a:r>
          </a:p>
          <a:p>
            <a:r>
              <a:rPr lang="en-US" sz="2000" dirty="0" smtClean="0">
                <a:latin typeface="Arial" pitchFamily="34" charset="0"/>
                <a:cs typeface="Arial" pitchFamily="34" charset="0"/>
              </a:rPr>
              <a:t> </a:t>
            </a:r>
            <a:r>
              <a:rPr lang="en-US" sz="2000" dirty="0" err="1" smtClean="0">
                <a:latin typeface="Arial" pitchFamily="34" charset="0"/>
                <a:cs typeface="Arial" pitchFamily="34" charset="0"/>
              </a:rPr>
              <a:t>Arenaviruses</a:t>
            </a:r>
            <a:r>
              <a:rPr lang="en-US" sz="2000" dirty="0" smtClean="0">
                <a:latin typeface="Arial" pitchFamily="34" charset="0"/>
                <a:cs typeface="Arial" pitchFamily="34" charset="0"/>
              </a:rPr>
              <a:t>: Lassa, New World (</a:t>
            </a:r>
            <a:r>
              <a:rPr lang="en-US" sz="2000" dirty="0" err="1" smtClean="0">
                <a:latin typeface="Arial" pitchFamily="34" charset="0"/>
                <a:cs typeface="Arial" pitchFamily="34" charset="0"/>
              </a:rPr>
              <a:t>Machupo</a:t>
            </a:r>
            <a:r>
              <a:rPr lang="en-US" sz="2000" dirty="0" smtClean="0">
                <a:latin typeface="Arial" pitchFamily="34" charset="0"/>
                <a:cs typeface="Arial" pitchFamily="34" charset="0"/>
              </a:rPr>
              <a:t> )  </a:t>
            </a:r>
          </a:p>
          <a:p>
            <a:r>
              <a:rPr lang="en-US" sz="2000" dirty="0" smtClean="0">
                <a:latin typeface="Arial" pitchFamily="34" charset="0"/>
                <a:cs typeface="Arial" pitchFamily="34" charset="0"/>
              </a:rPr>
              <a:t> </a:t>
            </a:r>
            <a:r>
              <a:rPr lang="en-US" sz="2000" dirty="0" err="1" smtClean="0">
                <a:latin typeface="Arial" pitchFamily="34" charset="0"/>
                <a:cs typeface="Arial" pitchFamily="34" charset="0"/>
              </a:rPr>
              <a:t>Filoviridae</a:t>
            </a:r>
            <a:r>
              <a:rPr lang="en-US" sz="2000" dirty="0" smtClean="0">
                <a:latin typeface="Arial" pitchFamily="34" charset="0"/>
                <a:cs typeface="Arial" pitchFamily="34" charset="0"/>
              </a:rPr>
              <a:t>: Ebola, Marburg </a:t>
            </a:r>
          </a:p>
          <a:p>
            <a:pPr>
              <a:buNone/>
            </a:pPr>
            <a:r>
              <a:rPr lang="en-US" sz="2000" b="1" dirty="0" smtClean="0">
                <a:latin typeface="Arial" pitchFamily="34" charset="0"/>
                <a:cs typeface="Arial" pitchFamily="34" charset="0"/>
              </a:rPr>
              <a:t>       Category B </a:t>
            </a:r>
          </a:p>
          <a:p>
            <a:r>
              <a:rPr lang="en-US" sz="2000" dirty="0" smtClean="0">
                <a:latin typeface="Arial" pitchFamily="34" charset="0"/>
                <a:cs typeface="Arial" pitchFamily="34" charset="0"/>
              </a:rPr>
              <a:t>  Brucellosis (</a:t>
            </a:r>
            <a:r>
              <a:rPr lang="en-US" sz="2000" dirty="0" err="1" smtClean="0">
                <a:latin typeface="Arial" pitchFamily="34" charset="0"/>
                <a:cs typeface="Arial" pitchFamily="34" charset="0"/>
              </a:rPr>
              <a:t>Brucella</a:t>
            </a:r>
            <a:r>
              <a:rPr lang="en-US" sz="2000" dirty="0" smtClean="0">
                <a:latin typeface="Arial" pitchFamily="34" charset="0"/>
                <a:cs typeface="Arial" pitchFamily="34" charset="0"/>
              </a:rPr>
              <a:t> spp.) </a:t>
            </a:r>
          </a:p>
          <a:p>
            <a:r>
              <a:rPr lang="en-US" sz="2000" dirty="0" smtClean="0">
                <a:latin typeface="Arial" pitchFamily="34" charset="0"/>
                <a:cs typeface="Arial" pitchFamily="34" charset="0"/>
              </a:rPr>
              <a:t>  Epsilon toxin of Clostridium </a:t>
            </a:r>
            <a:r>
              <a:rPr lang="en-US" sz="2000" dirty="0" err="1" smtClean="0">
                <a:latin typeface="Arial" pitchFamily="34" charset="0"/>
                <a:cs typeface="Arial" pitchFamily="34" charset="0"/>
              </a:rPr>
              <a:t>perfringens</a:t>
            </a:r>
            <a:r>
              <a:rPr lang="en-US" sz="2000" dirty="0" smtClean="0">
                <a:latin typeface="Arial" pitchFamily="34" charset="0"/>
                <a:cs typeface="Arial" pitchFamily="34" charset="0"/>
              </a:rPr>
              <a:t> </a:t>
            </a:r>
          </a:p>
          <a:p>
            <a:r>
              <a:rPr lang="en-US" sz="2000" dirty="0" smtClean="0">
                <a:latin typeface="Arial" pitchFamily="34" charset="0"/>
                <a:cs typeface="Arial" pitchFamily="34" charset="0"/>
              </a:rPr>
              <a:t>  Food safety threats (e.g., Salmonella spp., Escherichia coli 0157:H7, </a:t>
            </a:r>
            <a:r>
              <a:rPr lang="en-US" sz="2000" dirty="0" err="1" smtClean="0">
                <a:latin typeface="Arial" pitchFamily="34" charset="0"/>
                <a:cs typeface="Arial" pitchFamily="34" charset="0"/>
              </a:rPr>
              <a:t>Shigella</a:t>
            </a:r>
            <a:r>
              <a:rPr lang="en-US" sz="2000" dirty="0" smtClean="0">
                <a:latin typeface="Arial" pitchFamily="34" charset="0"/>
                <a:cs typeface="Arial" pitchFamily="34" charset="0"/>
              </a:rPr>
              <a:t>) </a:t>
            </a:r>
          </a:p>
          <a:p>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Melioidosis</a:t>
            </a:r>
            <a:r>
              <a:rPr lang="en-US" sz="2000" dirty="0" smtClean="0">
                <a:latin typeface="Arial" pitchFamily="34" charset="0"/>
                <a:cs typeface="Arial" pitchFamily="34" charset="0"/>
              </a:rPr>
              <a:t> (B. </a:t>
            </a:r>
            <a:r>
              <a:rPr lang="en-US" sz="2000" dirty="0" err="1" smtClean="0">
                <a:latin typeface="Arial" pitchFamily="34" charset="0"/>
                <a:cs typeface="Arial" pitchFamily="34" charset="0"/>
              </a:rPr>
              <a:t>pseudomallei</a:t>
            </a:r>
            <a:r>
              <a:rPr lang="en-US" sz="2000" dirty="0" smtClean="0">
                <a:latin typeface="Arial" pitchFamily="34" charset="0"/>
                <a:cs typeface="Arial" pitchFamily="34" charset="0"/>
              </a:rPr>
              <a:t>) </a:t>
            </a:r>
          </a:p>
          <a:p>
            <a:r>
              <a:rPr lang="en-US" sz="2000" dirty="0" smtClean="0">
                <a:latin typeface="Arial" pitchFamily="34" charset="0"/>
                <a:cs typeface="Arial" pitchFamily="34" charset="0"/>
              </a:rPr>
              <a:t>  Q fever (</a:t>
            </a:r>
            <a:r>
              <a:rPr lang="en-US" sz="2000" dirty="0" err="1" smtClean="0">
                <a:latin typeface="Arial" pitchFamily="34" charset="0"/>
                <a:cs typeface="Arial" pitchFamily="34" charset="0"/>
              </a:rPr>
              <a:t>Coxiella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burnetii</a:t>
            </a:r>
            <a:r>
              <a:rPr lang="en-US" sz="2000" dirty="0" smtClean="0">
                <a:latin typeface="Arial" pitchFamily="34" charset="0"/>
                <a:cs typeface="Arial" pitchFamily="34" charset="0"/>
              </a:rPr>
              <a:t>) </a:t>
            </a:r>
          </a:p>
          <a:p>
            <a:r>
              <a:rPr lang="en-US" sz="2000" b="1" dirty="0" smtClean="0">
                <a:latin typeface="Arial" pitchFamily="34" charset="0"/>
                <a:cs typeface="Arial" pitchFamily="34" charset="0"/>
              </a:rPr>
              <a:t>Category C : </a:t>
            </a:r>
            <a:r>
              <a:rPr lang="en-US" sz="2000" dirty="0" smtClean="0">
                <a:latin typeface="Arial" pitchFamily="34" charset="0"/>
                <a:cs typeface="Arial" pitchFamily="34" charset="0"/>
              </a:rPr>
              <a:t>emerging infectious threats such as hanta , corona, </a:t>
            </a:r>
            <a:r>
              <a:rPr lang="en-US" sz="2000" dirty="0" err="1" smtClean="0">
                <a:latin typeface="Arial" pitchFamily="34" charset="0"/>
                <a:cs typeface="Arial" pitchFamily="34" charset="0"/>
              </a:rPr>
              <a:t>nipah</a:t>
            </a:r>
            <a:r>
              <a:rPr lang="en-US" sz="2000" dirty="0" smtClean="0">
                <a:latin typeface="Arial" pitchFamily="34" charset="0"/>
                <a:cs typeface="Arial" pitchFamily="34" charset="0"/>
              </a:rPr>
              <a:t> virus</a:t>
            </a:r>
          </a:p>
          <a:p>
            <a:endParaRPr lang="en-US" sz="2000" dirty="0" smtClean="0">
              <a:latin typeface="Arial" pitchFamily="34" charset="0"/>
              <a:cs typeface="Arial" pitchFamily="34" charset="0"/>
            </a:endParaRP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228600"/>
            <a:ext cx="8763000" cy="6400800"/>
          </a:xfrm>
        </p:spPr>
        <p:txBody>
          <a:bodyPr>
            <a:normAutofit fontScale="92500" lnSpcReduction="10000"/>
          </a:bodyPr>
          <a:lstStyle/>
          <a:p>
            <a:r>
              <a:rPr lang="en-US" sz="2000" b="1" dirty="0" smtClean="0"/>
              <a:t>BACILLUS ANTHRACIS</a:t>
            </a:r>
            <a:r>
              <a:rPr lang="en-US" sz="2000" dirty="0" smtClean="0"/>
              <a:t> : </a:t>
            </a:r>
          </a:p>
          <a:p>
            <a:pPr>
              <a:lnSpc>
                <a:spcPct val="150000"/>
              </a:lnSpc>
              <a:buFont typeface="Wingdings" pitchFamily="2" charset="2"/>
              <a:buChar char="Ø"/>
            </a:pPr>
            <a:r>
              <a:rPr lang="en-US" sz="2000" dirty="0" smtClean="0">
                <a:latin typeface="Arial" pitchFamily="34" charset="0"/>
                <a:cs typeface="Arial" pitchFamily="34" charset="0"/>
              </a:rPr>
              <a:t>Studied as a potential  biologic weapon in WW2 to cause Anthrax  </a:t>
            </a:r>
          </a:p>
          <a:p>
            <a:pPr>
              <a:lnSpc>
                <a:spcPct val="150000"/>
              </a:lnSpc>
              <a:buFont typeface="Wingdings" pitchFamily="2" charset="2"/>
              <a:buChar char="Ø"/>
            </a:pPr>
            <a:r>
              <a:rPr lang="en-US" sz="2000" dirty="0" err="1" smtClean="0">
                <a:latin typeface="Arial" pitchFamily="34" charset="0"/>
                <a:cs typeface="Arial" pitchFamily="34" charset="0"/>
              </a:rPr>
              <a:t>Gm+ve</a:t>
            </a:r>
            <a:r>
              <a:rPr lang="en-US" sz="2000" dirty="0" smtClean="0">
                <a:latin typeface="Arial" pitchFamily="34" charset="0"/>
                <a:cs typeface="Arial" pitchFamily="34" charset="0"/>
              </a:rPr>
              <a:t> , </a:t>
            </a:r>
            <a:r>
              <a:rPr lang="en-US" sz="2000" dirty="0" err="1" smtClean="0">
                <a:latin typeface="Arial" pitchFamily="34" charset="0"/>
                <a:cs typeface="Arial" pitchFamily="34" charset="0"/>
              </a:rPr>
              <a:t>nonmotile</a:t>
            </a:r>
            <a:r>
              <a:rPr lang="en-US" sz="2000" dirty="0" smtClean="0">
                <a:latin typeface="Arial" pitchFamily="34" charset="0"/>
                <a:cs typeface="Arial" pitchFamily="34" charset="0"/>
              </a:rPr>
              <a:t> , spore-forming rod found in soil  </a:t>
            </a:r>
          </a:p>
          <a:p>
            <a:pPr>
              <a:lnSpc>
                <a:spcPct val="150000"/>
              </a:lnSpc>
              <a:buFont typeface="Wingdings" pitchFamily="2" charset="2"/>
              <a:buChar char="Ø"/>
            </a:pPr>
            <a:r>
              <a:rPr lang="en-US" sz="2000" dirty="0" smtClean="0">
                <a:latin typeface="Arial" pitchFamily="34" charset="0"/>
                <a:cs typeface="Arial" pitchFamily="34" charset="0"/>
              </a:rPr>
              <a:t>Predominantly causes disease in cattle , goats and sheep </a:t>
            </a:r>
          </a:p>
          <a:p>
            <a:pPr>
              <a:lnSpc>
                <a:spcPct val="150000"/>
              </a:lnSpc>
              <a:buFont typeface="Wingdings" pitchFamily="2" charset="2"/>
              <a:buChar char="Ø"/>
            </a:pPr>
            <a:r>
              <a:rPr lang="en-US" sz="2000" dirty="0" smtClean="0">
                <a:latin typeface="Arial" pitchFamily="34" charset="0"/>
                <a:cs typeface="Arial" pitchFamily="34" charset="0"/>
              </a:rPr>
              <a:t>Spores remain dormant in alveoli for </a:t>
            </a:r>
            <a:r>
              <a:rPr lang="en-US" sz="2000" dirty="0" err="1" smtClean="0">
                <a:latin typeface="Arial" pitchFamily="34" charset="0"/>
                <a:cs typeface="Arial" pitchFamily="34" charset="0"/>
              </a:rPr>
              <a:t>atleast</a:t>
            </a:r>
            <a:r>
              <a:rPr lang="en-US" sz="2000" dirty="0" smtClean="0">
                <a:latin typeface="Arial" pitchFamily="34" charset="0"/>
                <a:cs typeface="Arial" pitchFamily="34" charset="0"/>
              </a:rPr>
              <a:t> 4-6 wks without immune response</a:t>
            </a:r>
          </a:p>
          <a:p>
            <a:pPr>
              <a:lnSpc>
                <a:spcPct val="150000"/>
              </a:lnSpc>
              <a:buFont typeface="Wingdings" pitchFamily="2" charset="2"/>
              <a:buChar char="Ø"/>
            </a:pPr>
            <a:r>
              <a:rPr lang="en-US" sz="2000" dirty="0" smtClean="0">
                <a:latin typeface="Arial" pitchFamily="34" charset="0"/>
                <a:cs typeface="Arial" pitchFamily="34" charset="0"/>
              </a:rPr>
              <a:t>LD₅₀ for 10,000 spores accepted no.  </a:t>
            </a:r>
          </a:p>
          <a:p>
            <a:pPr>
              <a:lnSpc>
                <a:spcPct val="150000"/>
              </a:lnSpc>
              <a:buNone/>
            </a:pPr>
            <a:r>
              <a:rPr lang="en-US" sz="2000" dirty="0">
                <a:latin typeface="Arial" pitchFamily="34" charset="0"/>
                <a:cs typeface="Arial" pitchFamily="34" charset="0"/>
              </a:rPr>
              <a:t> </a:t>
            </a:r>
            <a:r>
              <a:rPr lang="en-US" sz="2000" dirty="0" smtClean="0">
                <a:latin typeface="Arial" pitchFamily="34" charset="0"/>
                <a:cs typeface="Arial" pitchFamily="34" charset="0"/>
              </a:rPr>
              <a:t>     </a:t>
            </a:r>
            <a:r>
              <a:rPr lang="en-US" sz="2200" b="1" dirty="0" smtClean="0">
                <a:latin typeface="Arial" pitchFamily="34" charset="0"/>
                <a:cs typeface="Arial" pitchFamily="34" charset="0"/>
              </a:rPr>
              <a:t>clinical features </a:t>
            </a:r>
          </a:p>
          <a:p>
            <a:pPr marL="514350" indent="-514350">
              <a:lnSpc>
                <a:spcPct val="150000"/>
              </a:lnSpc>
              <a:buFont typeface="+mj-lt"/>
              <a:buAutoNum type="romanUcPeriod"/>
            </a:pPr>
            <a:r>
              <a:rPr lang="en-US" sz="1900" b="1" dirty="0" smtClean="0">
                <a:latin typeface="Arial" pitchFamily="34" charset="0"/>
                <a:cs typeface="Arial" pitchFamily="34" charset="0"/>
              </a:rPr>
              <a:t>Gastrointestinal anthrax :  </a:t>
            </a:r>
            <a:r>
              <a:rPr lang="en-US" sz="2000" dirty="0" smtClean="0">
                <a:latin typeface="Arial" pitchFamily="34" charset="0"/>
                <a:cs typeface="Arial" pitchFamily="34" charset="0"/>
              </a:rPr>
              <a:t>unlikely to be a result of bioterrorism event.</a:t>
            </a:r>
          </a:p>
          <a:p>
            <a:pPr marL="514350" indent="-514350">
              <a:lnSpc>
                <a:spcPct val="150000"/>
              </a:lnSpc>
              <a:buNone/>
            </a:pPr>
            <a:r>
              <a:rPr lang="en-US" sz="2000" dirty="0" smtClean="0">
                <a:latin typeface="Arial" pitchFamily="34" charset="0"/>
                <a:cs typeface="Arial" pitchFamily="34" charset="0"/>
              </a:rPr>
              <a:t>          Results from ingestion of contaminated meat </a:t>
            </a:r>
          </a:p>
          <a:p>
            <a:pPr marL="514350" indent="-514350">
              <a:lnSpc>
                <a:spcPct val="150000"/>
              </a:lnSpc>
              <a:buFont typeface="+mj-lt"/>
              <a:buAutoNum type="romanUcPeriod" startAt="2"/>
            </a:pPr>
            <a:r>
              <a:rPr lang="en-US" sz="1900" b="1" dirty="0" err="1" smtClean="0">
                <a:latin typeface="Arial" pitchFamily="34" charset="0"/>
                <a:cs typeface="Arial" pitchFamily="34" charset="0"/>
              </a:rPr>
              <a:t>Cutaneous</a:t>
            </a:r>
            <a:r>
              <a:rPr lang="en-US" sz="1900" b="1" dirty="0" smtClean="0">
                <a:latin typeface="Arial" pitchFamily="34" charset="0"/>
                <a:cs typeface="Arial" pitchFamily="34" charset="0"/>
              </a:rPr>
              <a:t> anthrax :  </a:t>
            </a:r>
          </a:p>
          <a:p>
            <a:pPr marL="514350" indent="-514350">
              <a:lnSpc>
                <a:spcPct val="150000"/>
              </a:lnSpc>
              <a:buFont typeface="Wingdings" pitchFamily="2" charset="2"/>
              <a:buChar char="Ø"/>
            </a:pPr>
            <a:r>
              <a:rPr lang="en-US" sz="2000" dirty="0" smtClean="0">
                <a:latin typeface="Arial" pitchFamily="34" charset="0"/>
                <a:cs typeface="Arial" pitchFamily="34" charset="0"/>
              </a:rPr>
              <a:t>Following introduction of spores through the opening in the skin </a:t>
            </a:r>
          </a:p>
          <a:p>
            <a:pPr marL="514350" indent="-514350">
              <a:lnSpc>
                <a:spcPct val="150000"/>
              </a:lnSpc>
              <a:buFont typeface="Wingdings" pitchFamily="2" charset="2"/>
              <a:buChar char="Ø"/>
            </a:pPr>
            <a:r>
              <a:rPr lang="en-US" sz="2000" dirty="0" smtClean="0">
                <a:latin typeface="Arial" pitchFamily="34" charset="0"/>
                <a:cs typeface="Arial" pitchFamily="34" charset="0"/>
              </a:rPr>
              <a:t>Begins as a papule and evolve into a painless vesicle and </a:t>
            </a:r>
            <a:r>
              <a:rPr lang="en-US" sz="2000" dirty="0" err="1" smtClean="0">
                <a:latin typeface="Arial" pitchFamily="34" charset="0"/>
                <a:cs typeface="Arial" pitchFamily="34" charset="0"/>
              </a:rPr>
              <a:t>devlops</a:t>
            </a:r>
            <a:r>
              <a:rPr lang="en-US" sz="2000" dirty="0" smtClean="0">
                <a:latin typeface="Arial" pitchFamily="34" charset="0"/>
                <a:cs typeface="Arial" pitchFamily="34" charset="0"/>
              </a:rPr>
              <a:t> into </a:t>
            </a:r>
          </a:p>
          <a:p>
            <a:pPr marL="514350" indent="-514350">
              <a:lnSpc>
                <a:spcPct val="150000"/>
              </a:lnSpc>
              <a:buFont typeface="+mj-lt"/>
              <a:buAutoNum type="romanUcPeriod"/>
            </a:pPr>
            <a:endParaRPr lang="en-US"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152400"/>
            <a:ext cx="8763000" cy="6553200"/>
          </a:xfrm>
        </p:spPr>
        <p:txBody>
          <a:bodyPr>
            <a:normAutofit lnSpcReduction="10000"/>
          </a:bodyPr>
          <a:lstStyle/>
          <a:p>
            <a:pPr>
              <a:lnSpc>
                <a:spcPct val="150000"/>
              </a:lnSpc>
              <a:buNone/>
            </a:pPr>
            <a:r>
              <a:rPr lang="en-US" dirty="0" smtClean="0">
                <a:latin typeface="Arial" pitchFamily="34" charset="0"/>
                <a:cs typeface="Arial" pitchFamily="34" charset="0"/>
              </a:rPr>
              <a:t>    </a:t>
            </a:r>
            <a:r>
              <a:rPr lang="en-US" sz="2000" dirty="0" smtClean="0">
                <a:latin typeface="Arial" pitchFamily="34" charset="0"/>
                <a:cs typeface="Arial" pitchFamily="34" charset="0"/>
              </a:rPr>
              <a:t>coal-black </a:t>
            </a:r>
            <a:r>
              <a:rPr lang="en-US" sz="2000" dirty="0" err="1" smtClean="0">
                <a:latin typeface="Arial" pitchFamily="34" charset="0"/>
                <a:cs typeface="Arial" pitchFamily="34" charset="0"/>
              </a:rPr>
              <a:t>eschar</a:t>
            </a:r>
            <a:r>
              <a:rPr lang="en-US" sz="2000" dirty="0" smtClean="0">
                <a:latin typeface="Arial" pitchFamily="34" charset="0"/>
                <a:cs typeface="Arial" pitchFamily="34" charset="0"/>
              </a:rPr>
              <a:t> </a:t>
            </a:r>
          </a:p>
          <a:p>
            <a:pPr>
              <a:lnSpc>
                <a:spcPct val="150000"/>
              </a:lnSpc>
              <a:buFont typeface="Wingdings" pitchFamily="2" charset="2"/>
              <a:buChar char="Ø"/>
            </a:pPr>
            <a:r>
              <a:rPr lang="en-US" sz="2000" dirty="0" smtClean="0">
                <a:latin typeface="Arial" pitchFamily="34" charset="0"/>
                <a:cs typeface="Arial" pitchFamily="34" charset="0"/>
              </a:rPr>
              <a:t>Incubation period – 10-12 days </a:t>
            </a:r>
          </a:p>
          <a:p>
            <a:pPr marL="514350" indent="-514350">
              <a:lnSpc>
                <a:spcPct val="150000"/>
              </a:lnSpc>
              <a:buFont typeface="+mj-lt"/>
              <a:buAutoNum type="romanUcPeriod" startAt="3"/>
            </a:pPr>
            <a:r>
              <a:rPr lang="en-US" sz="2000" b="1" dirty="0" smtClean="0">
                <a:latin typeface="Arial" pitchFamily="34" charset="0"/>
                <a:cs typeface="Arial" pitchFamily="34" charset="0"/>
              </a:rPr>
              <a:t>Inhalational anthrax :  </a:t>
            </a:r>
          </a:p>
          <a:p>
            <a:pPr marL="514350" indent="-514350">
              <a:lnSpc>
                <a:spcPct val="150000"/>
              </a:lnSpc>
              <a:buFont typeface="Wingdings" pitchFamily="2" charset="2"/>
              <a:buChar char="Ø"/>
            </a:pPr>
            <a:r>
              <a:rPr lang="en-US" sz="2000" dirty="0" smtClean="0">
                <a:latin typeface="Arial" pitchFamily="34" charset="0"/>
                <a:cs typeface="Arial" pitchFamily="34" charset="0"/>
              </a:rPr>
              <a:t>Commonest </a:t>
            </a:r>
            <a:r>
              <a:rPr lang="en-US" sz="2000" dirty="0" smtClean="0">
                <a:latin typeface="Arial" pitchFamily="34" charset="0"/>
                <a:cs typeface="Arial" pitchFamily="34" charset="0"/>
              </a:rPr>
              <a:t>form of anthrax responsible for death in bioterrorist attack </a:t>
            </a:r>
          </a:p>
          <a:p>
            <a:pPr marL="514350" indent="-514350">
              <a:lnSpc>
                <a:spcPct val="150000"/>
              </a:lnSpc>
              <a:buFont typeface="Wingdings" pitchFamily="2" charset="2"/>
              <a:buChar char="Ø"/>
            </a:pPr>
            <a:r>
              <a:rPr lang="en-US" sz="2000" dirty="0" smtClean="0">
                <a:latin typeface="Arial" pitchFamily="34" charset="0"/>
                <a:cs typeface="Arial" pitchFamily="34" charset="0"/>
              </a:rPr>
              <a:t>Due to deposition of spores in alveolar spaces </a:t>
            </a:r>
          </a:p>
          <a:p>
            <a:pPr marL="514350" indent="-514350">
              <a:lnSpc>
                <a:spcPct val="150000"/>
              </a:lnSpc>
              <a:buFont typeface="Wingdings" pitchFamily="2" charset="2"/>
              <a:buChar char="Ø"/>
            </a:pPr>
            <a:r>
              <a:rPr lang="en-US" sz="2000" dirty="0" smtClean="0">
                <a:latin typeface="Arial" pitchFamily="34" charset="0"/>
                <a:cs typeface="Arial" pitchFamily="34" charset="0"/>
              </a:rPr>
              <a:t>Spores </a:t>
            </a:r>
            <a:r>
              <a:rPr lang="en-US" sz="2000" dirty="0" err="1" smtClean="0">
                <a:latin typeface="Arial" pitchFamily="34" charset="0"/>
                <a:cs typeface="Arial" pitchFamily="34" charset="0"/>
              </a:rPr>
              <a:t>phagocytosed</a:t>
            </a:r>
            <a:r>
              <a:rPr lang="en-US" sz="2000" dirty="0" smtClean="0">
                <a:latin typeface="Arial" pitchFamily="34" charset="0"/>
                <a:cs typeface="Arial" pitchFamily="34" charset="0"/>
              </a:rPr>
              <a:t> by macrophages , transported to </a:t>
            </a:r>
            <a:r>
              <a:rPr lang="en-US" sz="2000" dirty="0" err="1" smtClean="0">
                <a:latin typeface="Arial" pitchFamily="34" charset="0"/>
                <a:cs typeface="Arial" pitchFamily="34" charset="0"/>
              </a:rPr>
              <a:t>mediastenal</a:t>
            </a:r>
            <a:r>
              <a:rPr lang="en-US" sz="2000" dirty="0" smtClean="0">
                <a:latin typeface="Arial" pitchFamily="34" charset="0"/>
                <a:cs typeface="Arial" pitchFamily="34" charset="0"/>
              </a:rPr>
              <a:t>  and </a:t>
            </a:r>
            <a:r>
              <a:rPr lang="en-US" sz="2000" dirty="0" err="1" smtClean="0">
                <a:latin typeface="Arial" pitchFamily="34" charset="0"/>
                <a:cs typeface="Arial" pitchFamily="34" charset="0"/>
              </a:rPr>
              <a:t>peribronhial</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lymhnodes</a:t>
            </a:r>
            <a:r>
              <a:rPr lang="en-US" sz="2000" dirty="0" smtClean="0">
                <a:latin typeface="Arial" pitchFamily="34" charset="0"/>
                <a:cs typeface="Arial" pitchFamily="34" charset="0"/>
              </a:rPr>
              <a:t> and germinate to produce lethal toxin </a:t>
            </a:r>
          </a:p>
          <a:p>
            <a:pPr marL="514350" indent="-514350">
              <a:lnSpc>
                <a:spcPct val="150000"/>
              </a:lnSpc>
              <a:buNone/>
            </a:pPr>
            <a:r>
              <a:rPr lang="en-US" sz="2000" b="1" dirty="0" smtClean="0">
                <a:latin typeface="Arial" pitchFamily="34" charset="0"/>
                <a:cs typeface="Arial" pitchFamily="34" charset="0"/>
              </a:rPr>
              <a:t>         clinical features</a:t>
            </a:r>
          </a:p>
          <a:p>
            <a:pPr marL="514350" indent="-514350">
              <a:lnSpc>
                <a:spcPct val="150000"/>
              </a:lnSpc>
              <a:buFont typeface="Wingdings" pitchFamily="2" charset="2"/>
              <a:buChar char="Ø"/>
            </a:pPr>
            <a:r>
              <a:rPr lang="en-US" sz="2000" dirty="0" smtClean="0">
                <a:latin typeface="Arial" pitchFamily="34" charset="0"/>
                <a:cs typeface="Arial" pitchFamily="34" charset="0"/>
              </a:rPr>
              <a:t>Fever ,malaise ,abdominal/chest pain ,fatigue </a:t>
            </a:r>
          </a:p>
          <a:p>
            <a:pPr marL="514350" indent="-514350">
              <a:lnSpc>
                <a:spcPct val="150000"/>
              </a:lnSpc>
              <a:buFont typeface="Wingdings" pitchFamily="2" charset="2"/>
              <a:buChar char="Ø"/>
            </a:pPr>
            <a:r>
              <a:rPr lang="en-US" sz="2000" dirty="0" smtClean="0">
                <a:latin typeface="Arial" pitchFamily="34" charset="0"/>
                <a:cs typeface="Arial" pitchFamily="34" charset="0"/>
              </a:rPr>
              <a:t>Also present with cough , </a:t>
            </a:r>
            <a:r>
              <a:rPr lang="en-US" sz="2000" dirty="0" err="1" smtClean="0">
                <a:latin typeface="Arial" pitchFamily="34" charset="0"/>
                <a:cs typeface="Arial" pitchFamily="34" charset="0"/>
              </a:rPr>
              <a:t>shotness</a:t>
            </a:r>
            <a:r>
              <a:rPr lang="en-US" sz="2000" dirty="0" smtClean="0">
                <a:latin typeface="Arial" pitchFamily="34" charset="0"/>
                <a:cs typeface="Arial" pitchFamily="34" charset="0"/>
              </a:rPr>
              <a:t> of breath </a:t>
            </a:r>
          </a:p>
          <a:p>
            <a:pPr marL="514350" indent="-514350">
              <a:lnSpc>
                <a:spcPct val="150000"/>
              </a:lnSpc>
              <a:buFont typeface="Wingdings" pitchFamily="2" charset="2"/>
              <a:buChar char="Ø"/>
            </a:pPr>
            <a:r>
              <a:rPr lang="en-US" sz="2000" dirty="0" smtClean="0">
                <a:latin typeface="Arial" pitchFamily="34" charset="0"/>
                <a:cs typeface="Arial" pitchFamily="34" charset="0"/>
              </a:rPr>
              <a:t>May progress to hypotension , cyanosis  and death</a:t>
            </a:r>
          </a:p>
          <a:p>
            <a:pPr marL="514350" indent="-514350">
              <a:lnSpc>
                <a:spcPct val="150000"/>
              </a:lnSpc>
              <a:buFont typeface="Wingdings" pitchFamily="2" charset="2"/>
              <a:buChar char="Ø"/>
            </a:pPr>
            <a:r>
              <a:rPr lang="en-US" sz="2000" dirty="0" smtClean="0">
                <a:latin typeface="Arial" pitchFamily="34" charset="0"/>
                <a:cs typeface="Arial" pitchFamily="34" charset="0"/>
              </a:rPr>
              <a:t>Overall mortality ~55</a:t>
            </a:r>
            <a:r>
              <a:rPr lang="en-US" sz="2000" dirty="0">
                <a:latin typeface="Arial" pitchFamily="34" charset="0"/>
                <a:cs typeface="Arial" pitchFamily="34" charset="0"/>
              </a:rPr>
              <a:t>%</a:t>
            </a:r>
            <a:endParaRPr lang="en-US" sz="20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1091</TotalTime>
  <Words>3975</Words>
  <Application>Microsoft Office PowerPoint</Application>
  <PresentationFormat>On-screen Show (4:3)</PresentationFormat>
  <Paragraphs>436</Paragraphs>
  <Slides>60</Slides>
  <Notes>10</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Median</vt:lpstr>
      <vt:lpstr>B I O T E R R O R I S M</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Chemical bioterrorism </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Radiation bioterrorism </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GIREESH</dc:creator>
  <cp:lastModifiedBy>GIREESH</cp:lastModifiedBy>
  <cp:revision>217</cp:revision>
  <dcterms:created xsi:type="dcterms:W3CDTF">2009-03-14T05:56:48Z</dcterms:created>
  <dcterms:modified xsi:type="dcterms:W3CDTF">2009-03-16T07:37:04Z</dcterms:modified>
</cp:coreProperties>
</file>