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8" r:id="rId31"/>
    <p:sldId id="289" r:id="rId32"/>
    <p:sldId id="290" r:id="rId33"/>
    <p:sldId id="291" r:id="rId34"/>
    <p:sldId id="285" r:id="rId35"/>
    <p:sldId id="286" r:id="rId36"/>
    <p:sldId id="287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22" r:id="rId64"/>
    <p:sldId id="323" r:id="rId65"/>
    <p:sldId id="325" r:id="rId66"/>
    <p:sldId id="326" r:id="rId67"/>
    <p:sldId id="324" r:id="rId68"/>
    <p:sldId id="327" r:id="rId69"/>
    <p:sldId id="321" r:id="rId7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36"/>
    <a:srgbClr val="660066"/>
    <a:srgbClr val="422C16"/>
    <a:srgbClr val="0C788E"/>
    <a:srgbClr val="006666"/>
    <a:srgbClr val="0099CC"/>
    <a:srgbClr val="5F5F5F"/>
    <a:srgbClr val="FF99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4652" autoAdjust="0"/>
  </p:normalViewPr>
  <p:slideViewPr>
    <p:cSldViewPr>
      <p:cViewPr varScale="1">
        <p:scale>
          <a:sx n="47" d="100"/>
          <a:sy n="47" d="100"/>
        </p:scale>
        <p:origin x="-1229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8D168-FDDF-4986-926B-042BE3DC359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7207E-6138-4BA8-8A01-311AE0C2F50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A0627-EFD2-4EC9-B9A5-7BA8900ECB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21F83-05FF-4F3C-921B-A3F1A459C6C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2FA7D-3F34-4600-98B9-955FEBDBE6C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3B451-1014-4540-BE5F-2F7BE272B05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8DC50-23F5-489D-91C1-4360014160A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F64CA-F54F-4F82-8301-A6F9ED898BE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9E1BB-22AF-4C8A-B880-E0DB16440C0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16A54-AAAF-4747-AB8C-808D7EA56BE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0C677-D398-473C-BB9E-6DD7A498AAD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F4BF16-4E39-47CE-B5C2-28C4C5711995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sites/entrez?cmd=search&amp;db=PubMed&amp;term=%20Vedanthan+R%5bauth%5d" TargetMode="External"/><Relationship Id="rId2" Type="http://schemas.openxmlformats.org/officeDocument/2006/relationships/hyperlink" Target="http://www.ncbi.nlm.nih.gov/sites/entrez?cmd=search&amp;db=PubMed&amp;term=%20Opotowsky+AR%5bauth%5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bi.nlm.nih.gov/sites/entrez?cmd=search&amp;db=PubMed&amp;term=%20Mamlin+JJ%5bauth%5d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todate.com/" TargetMode="External"/><Relationship Id="rId2" Type="http://schemas.openxmlformats.org/officeDocument/2006/relationships/hyperlink" Target="http://circ.ahajournals.org/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ub/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214" name="Rectangle 16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l">
              <a:lnSpc>
                <a:spcPct val="90000"/>
              </a:lnSpc>
            </a:pPr>
            <a:r>
              <a:rPr lang="es-ES" sz="6000" b="1" dirty="0" smtClean="0">
                <a:solidFill>
                  <a:srgbClr val="FFFF00"/>
                </a:solidFill>
              </a:rPr>
              <a:t>COR PULMONALE</a:t>
            </a:r>
            <a:endParaRPr lang="es-ES" sz="6000" b="1" dirty="0">
              <a:solidFill>
                <a:srgbClr val="FFFF00"/>
              </a:solidFill>
            </a:endParaRPr>
          </a:p>
        </p:txBody>
      </p:sp>
      <p:pic>
        <p:nvPicPr>
          <p:cNvPr id="2219" name="Picture 171" descr="http://cdn7.fotosearch.com/bthumb/FSD/FSD070/x2506681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8032" b="18032"/>
          <a:stretch>
            <a:fillRect/>
          </a:stretch>
        </p:blipFill>
        <p:spPr bwMode="auto">
          <a:xfrm>
            <a:off x="250825" y="476250"/>
            <a:ext cx="5041900" cy="4248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CARDIOVASCULAR SYSTEM </a:t>
            </a: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6" name="Content Placeholder 5" descr="Heart_Front_Pump_B.jpgd3a78869-bb78-4ed8-b28b-d18a177cef7aLarg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700808"/>
            <a:ext cx="586338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Picture Placeholder 6" descr="Layers of the heart wall and pericardium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237" b="11237"/>
          <a:stretch>
            <a:fillRect/>
          </a:stretch>
        </p:blipFill>
        <p:spPr>
          <a:xfrm>
            <a:off x="2411760" y="1628800"/>
            <a:ext cx="6408712" cy="4536504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899592" y="476672"/>
            <a:ext cx="79442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dirty="0" smtClean="0">
                <a:solidFill>
                  <a:srgbClr val="FFFF00"/>
                </a:solidFill>
              </a:rPr>
              <a:t>HEART WALLS  AND LAYERS</a:t>
            </a:r>
            <a:endParaRPr lang="en-IN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CHAMBERS OF THE HEART</a:t>
            </a: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heart_chamb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1720" y="1844824"/>
            <a:ext cx="6344736" cy="44644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VALVES OF THE HEART</a:t>
            </a: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heart_valv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772816"/>
            <a:ext cx="6144384" cy="439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CORONARY ARTERIES</a:t>
            </a: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pix-heart-arterie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1979712" y="1700808"/>
            <a:ext cx="669674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HEART RATES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4525963"/>
          </a:xfrm>
        </p:spPr>
        <p:txBody>
          <a:bodyPr/>
          <a:lstStyle/>
          <a:p>
            <a:r>
              <a:rPr lang="en-IN" dirty="0" smtClean="0"/>
              <a:t>NORMAL HEART RATE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SINUS TACHYCARDIA</a:t>
            </a:r>
          </a:p>
          <a:p>
            <a:endParaRPr lang="en-IN" dirty="0"/>
          </a:p>
        </p:txBody>
      </p:sp>
      <p:pic>
        <p:nvPicPr>
          <p:cNvPr id="4" name="Picture 3" descr="Normal_Heart_Rhythm_Normal_EKG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420888"/>
            <a:ext cx="7092280" cy="1224136"/>
          </a:xfrm>
          <a:prstGeom prst="rect">
            <a:avLst/>
          </a:prstGeom>
        </p:spPr>
      </p:pic>
      <p:pic>
        <p:nvPicPr>
          <p:cNvPr id="5" name="Picture 4" descr="ECG-C-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4509120"/>
            <a:ext cx="7092280" cy="1423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HEART RATES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4525963"/>
          </a:xfrm>
        </p:spPr>
        <p:txBody>
          <a:bodyPr/>
          <a:lstStyle/>
          <a:p>
            <a:r>
              <a:rPr lang="en-IN" dirty="0" smtClean="0"/>
              <a:t>SINUS BRADYCARDIA</a:t>
            </a:r>
          </a:p>
          <a:p>
            <a:endParaRPr lang="en-IN" dirty="0"/>
          </a:p>
        </p:txBody>
      </p:sp>
      <p:pic>
        <p:nvPicPr>
          <p:cNvPr id="4" name="Picture 3" descr="ECG_04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276872"/>
            <a:ext cx="7128792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7200" dirty="0" smtClean="0">
                <a:solidFill>
                  <a:srgbClr val="FFFF00"/>
                </a:solidFill>
              </a:rPr>
              <a:t>COR PULMONALE</a:t>
            </a:r>
            <a:endParaRPr lang="en-IN" sz="72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cor_pulmonale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</a:blip>
          <a:srcRect l="41606"/>
          <a:stretch>
            <a:fillRect/>
          </a:stretch>
        </p:blipFill>
        <p:spPr>
          <a:xfrm>
            <a:off x="2987824" y="1844824"/>
            <a:ext cx="5760640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DEFINITION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600200"/>
            <a:ext cx="7056784" cy="4525963"/>
          </a:xfrm>
        </p:spPr>
        <p:txBody>
          <a:bodyPr/>
          <a:lstStyle/>
          <a:p>
            <a:pPr>
              <a:buNone/>
            </a:pPr>
            <a:r>
              <a:rPr lang="en-I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It </a:t>
            </a:r>
            <a:r>
              <a:rPr lang="en-IN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the hypertrophy of the right ventricle resulting from diseases affecting the function and/or structure of the lung, except when these pulmonary alterations are the result of diseases that primarily affect the left side of the heart or congenital heart disease(WHO, 1963)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DEFINITION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600200"/>
            <a:ext cx="6851104" cy="4525963"/>
          </a:xfrm>
        </p:spPr>
        <p:txBody>
          <a:bodyPr/>
          <a:lstStyle/>
          <a:p>
            <a:pPr>
              <a:buNone/>
            </a:pPr>
            <a:r>
              <a:rPr lang="en-I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It </a:t>
            </a:r>
            <a:r>
              <a:rPr lang="en-IN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the enlargement of the right ventricle secondary to diseases of the lung , thorax, or pulmonary circulation.  Pulmonary hypertension is usually a pre-existing  condition in the individual with </a:t>
            </a:r>
            <a:r>
              <a:rPr lang="en-IN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</a:t>
            </a:r>
            <a:r>
              <a:rPr lang="en-IN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N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pulmonale</a:t>
            </a:r>
            <a:r>
              <a:rPr lang="en-IN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most common cause is COPD. (</a:t>
            </a:r>
            <a:r>
              <a:rPr lang="en-IN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lewis</a:t>
            </a:r>
            <a:r>
              <a:rPr lang="en-IN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22555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OBJECTIVES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1671638"/>
            <a:ext cx="6862763" cy="4781550"/>
          </a:xfrm>
        </p:spPr>
        <p:txBody>
          <a:bodyPr/>
          <a:lstStyle/>
          <a:p>
            <a:pPr lvl="0"/>
            <a:r>
              <a:rPr lang="en-IN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review the anatomy and physiology of the respiratory system</a:t>
            </a:r>
          </a:p>
          <a:p>
            <a:pPr lvl="0"/>
            <a:r>
              <a:rPr lang="en-IN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review the anatomy and physiology of the cardiovascular system</a:t>
            </a:r>
          </a:p>
          <a:p>
            <a:pPr lvl="0"/>
            <a:r>
              <a:rPr lang="en-IN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interpret the term </a:t>
            </a:r>
            <a:r>
              <a:rPr lang="en-IN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</a:t>
            </a:r>
            <a:r>
              <a:rPr lang="en-IN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N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pulmonale</a:t>
            </a:r>
            <a:r>
              <a:rPr lang="en-I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en-I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describe </a:t>
            </a:r>
            <a:r>
              <a:rPr lang="en-IN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IN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etiology</a:t>
            </a:r>
            <a:r>
              <a:rPr lang="en-IN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n-IN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</a:t>
            </a:r>
            <a:r>
              <a:rPr lang="en-IN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N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pulmonale</a:t>
            </a:r>
            <a:endParaRPr lang="en-IN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IN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DEFINITION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600200"/>
            <a:ext cx="7380312" cy="4781128"/>
          </a:xfrm>
        </p:spPr>
        <p:txBody>
          <a:bodyPr/>
          <a:lstStyle/>
          <a:p>
            <a:pPr>
              <a:buNone/>
            </a:pPr>
            <a:r>
              <a:rPr lang="en-I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</a:p>
          <a:p>
            <a:pPr>
              <a:buNone/>
            </a:pPr>
            <a:r>
              <a:rPr lang="en-I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</a:t>
            </a:r>
            <a:r>
              <a:rPr lang="en-IN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 condition in which the right ventricle of the heart enlarges (with or without right sided heart failure) as a result of diseases that affect the structure or function of the lung  or its vasculature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ETIOLOGY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4997152"/>
          </a:xfrm>
        </p:spPr>
        <p:txBody>
          <a:bodyPr/>
          <a:lstStyle/>
          <a:p>
            <a:pPr lvl="0"/>
            <a:r>
              <a:rPr lang="en-IN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Conditions that restrict or compromise </a:t>
            </a:r>
            <a:r>
              <a:rPr lang="en-IN" sz="3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ventilatory</a:t>
            </a:r>
            <a:r>
              <a:rPr lang="en-IN" sz="3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N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function, leading to hypoxemia or acidosis e.g. deformities of the thoracic cage, massive obesity</a:t>
            </a:r>
          </a:p>
          <a:p>
            <a:pPr lvl="0"/>
            <a:r>
              <a:rPr lang="en-IN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Conditions that reduce the pulmonary vascular bed e.g. primary idiopathic pulmonary arterial hypertension, pulmonary </a:t>
            </a:r>
            <a:r>
              <a:rPr lang="en-IN" sz="3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embolus</a:t>
            </a:r>
            <a:endParaRPr lang="en-IN" sz="3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ETIOLOGY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600200"/>
            <a:ext cx="7056784" cy="4637112"/>
          </a:xfrm>
        </p:spPr>
        <p:txBody>
          <a:bodyPr/>
          <a:lstStyle/>
          <a:p>
            <a:pPr lvl="0"/>
            <a:r>
              <a:rPr lang="en-I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Disorders involving nervous system, respiratory muscles, chest wall , and pulmonary arterial tree may also be responsible for </a:t>
            </a:r>
            <a:r>
              <a:rPr lang="en-IN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</a:t>
            </a:r>
            <a:r>
              <a:rPr lang="en-I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N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pulmonale</a:t>
            </a:r>
            <a:endParaRPr lang="en-IN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PATHOGENESIS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600200"/>
            <a:ext cx="7128792" cy="470912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2996952"/>
            <a:ext cx="4248279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3600" dirty="0" smtClean="0"/>
              <a:t>GENETIC</a:t>
            </a:r>
            <a:r>
              <a:rPr lang="en-IN" sz="3200" dirty="0" smtClean="0"/>
              <a:t> </a:t>
            </a:r>
            <a:r>
              <a:rPr lang="en-IN" sz="3600" dirty="0" smtClean="0"/>
              <a:t>CAUSES</a:t>
            </a:r>
            <a:endParaRPr lang="en-IN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679505" y="2996952"/>
            <a:ext cx="4464495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3200" dirty="0" smtClean="0"/>
              <a:t>UNKNOWN </a:t>
            </a:r>
            <a:r>
              <a:rPr lang="en-IN" sz="3600" dirty="0" smtClean="0"/>
              <a:t>CAUSES</a:t>
            </a:r>
            <a:endParaRPr lang="en-IN" sz="3200" dirty="0"/>
          </a:p>
        </p:txBody>
      </p:sp>
      <p:sp>
        <p:nvSpPr>
          <p:cNvPr id="6" name="Down Arrow 5"/>
          <p:cNvSpPr/>
          <p:nvPr/>
        </p:nvSpPr>
        <p:spPr>
          <a:xfrm>
            <a:off x="2267744" y="3861048"/>
            <a:ext cx="484632" cy="978408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2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7236296" y="3789040"/>
            <a:ext cx="484632" cy="978408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Left-Right Arrow 7"/>
          <p:cNvSpPr/>
          <p:nvPr/>
        </p:nvSpPr>
        <p:spPr>
          <a:xfrm>
            <a:off x="2555776" y="4941168"/>
            <a:ext cx="4896544" cy="484632"/>
          </a:xfrm>
          <a:prstGeom prst="left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Down Arrow 8"/>
          <p:cNvSpPr/>
          <p:nvPr/>
        </p:nvSpPr>
        <p:spPr>
          <a:xfrm>
            <a:off x="4716016" y="5373216"/>
            <a:ext cx="484632" cy="978408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PATHOGENESIS CONTINUED……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556792"/>
            <a:ext cx="6851104" cy="4525963"/>
          </a:xfrm>
        </p:spPr>
        <p:txBody>
          <a:bodyPr/>
          <a:lstStyle/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pPr algn="ctr">
              <a:buNone/>
            </a:pPr>
            <a:r>
              <a:rPr lang="en-IN" b="1" dirty="0" smtClean="0"/>
              <a:t>PULMONARY ENDOTHELIAL INJURY</a:t>
            </a:r>
            <a:endParaRPr lang="en-IN" b="1" dirty="0"/>
          </a:p>
        </p:txBody>
      </p:sp>
      <p:sp>
        <p:nvSpPr>
          <p:cNvPr id="4" name="Down Arrow 3"/>
          <p:cNvSpPr/>
          <p:nvPr/>
        </p:nvSpPr>
        <p:spPr>
          <a:xfrm>
            <a:off x="5004048" y="1628800"/>
            <a:ext cx="648072" cy="1368152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Down Arrow 4"/>
          <p:cNvSpPr/>
          <p:nvPr/>
        </p:nvSpPr>
        <p:spPr>
          <a:xfrm>
            <a:off x="5076056" y="4581128"/>
            <a:ext cx="648072" cy="1728192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PATHOGENESIS CONTINUED……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IN" dirty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r>
              <a:rPr lang="en-IN" sz="3600" b="1" dirty="0" smtClean="0"/>
              <a:t>      </a:t>
            </a:r>
          </a:p>
          <a:p>
            <a:pPr algn="ctr">
              <a:buNone/>
            </a:pPr>
            <a:r>
              <a:rPr lang="en-IN" sz="3600" b="1" dirty="0" smtClean="0"/>
              <a:t>VASOCONSTRICTION</a:t>
            </a:r>
          </a:p>
          <a:p>
            <a:pPr algn="ctr">
              <a:buNone/>
            </a:pPr>
            <a:endParaRPr lang="en-IN" dirty="0" smtClean="0"/>
          </a:p>
          <a:p>
            <a:pPr algn="ctr"/>
            <a:endParaRPr lang="en-IN" dirty="0"/>
          </a:p>
          <a:p>
            <a:pPr algn="ctr">
              <a:buNone/>
            </a:pPr>
            <a:r>
              <a:rPr lang="en-IN" sz="3600" b="1" dirty="0" smtClean="0"/>
              <a:t>  </a:t>
            </a:r>
          </a:p>
          <a:p>
            <a:pPr algn="ctr">
              <a:buNone/>
            </a:pPr>
            <a:r>
              <a:rPr lang="en-IN" sz="3600" b="1" dirty="0" smtClean="0"/>
              <a:t> REMODELLING</a:t>
            </a:r>
            <a:endParaRPr lang="en-IN" sz="3600" b="1" dirty="0"/>
          </a:p>
        </p:txBody>
      </p:sp>
      <p:sp>
        <p:nvSpPr>
          <p:cNvPr id="4" name="Down Arrow 3"/>
          <p:cNvSpPr/>
          <p:nvPr/>
        </p:nvSpPr>
        <p:spPr>
          <a:xfrm>
            <a:off x="4572000" y="1844824"/>
            <a:ext cx="648072" cy="1368152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Down Arrow 4"/>
          <p:cNvSpPr/>
          <p:nvPr/>
        </p:nvSpPr>
        <p:spPr>
          <a:xfrm>
            <a:off x="4572000" y="4365104"/>
            <a:ext cx="648072" cy="1368152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PATHOGENESIS CONTINUED……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832" y="1628800"/>
            <a:ext cx="7427168" cy="4525963"/>
          </a:xfrm>
        </p:spPr>
        <p:txBody>
          <a:bodyPr/>
          <a:lstStyle/>
          <a:p>
            <a:pPr>
              <a:buNone/>
            </a:pPr>
            <a:endParaRPr lang="en-IN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endParaRPr lang="en-IN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 lang="en-IN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SUSTAINED PULMONARY HYPERTENSION </a:t>
            </a:r>
          </a:p>
          <a:p>
            <a:pPr algn="ctr">
              <a:buNone/>
            </a:pPr>
            <a:endParaRPr lang="en-IN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r>
              <a:rPr lang="en-IN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 VENTRICULAR HYPERTROPHY</a:t>
            </a:r>
          </a:p>
          <a:p>
            <a:endParaRPr lang="en-IN" dirty="0"/>
          </a:p>
        </p:txBody>
      </p:sp>
      <p:sp>
        <p:nvSpPr>
          <p:cNvPr id="4" name="Down Arrow 3"/>
          <p:cNvSpPr/>
          <p:nvPr/>
        </p:nvSpPr>
        <p:spPr>
          <a:xfrm>
            <a:off x="4644008" y="1628800"/>
            <a:ext cx="648072" cy="1224136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Down Arrow 4"/>
          <p:cNvSpPr/>
          <p:nvPr/>
        </p:nvSpPr>
        <p:spPr>
          <a:xfrm>
            <a:off x="4716016" y="4005064"/>
            <a:ext cx="648072" cy="1152128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PATHOGENESIS CONTINUED……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600200"/>
            <a:ext cx="7128792" cy="4637112"/>
          </a:xfrm>
        </p:spPr>
        <p:txBody>
          <a:bodyPr/>
          <a:lstStyle/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r>
              <a:rPr lang="en-IN" sz="4400" b="1" dirty="0" smtClean="0"/>
              <a:t>COR PULMONALE</a:t>
            </a:r>
            <a:endParaRPr lang="en-IN" sz="4400" b="1" dirty="0"/>
          </a:p>
        </p:txBody>
      </p:sp>
      <p:sp>
        <p:nvSpPr>
          <p:cNvPr id="4" name="Down Arrow 3"/>
          <p:cNvSpPr/>
          <p:nvPr/>
        </p:nvSpPr>
        <p:spPr>
          <a:xfrm>
            <a:off x="4716016" y="2060848"/>
            <a:ext cx="648072" cy="1368152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mg_pectus_chest_illustra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060848"/>
            <a:ext cx="2034540" cy="183794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PATHOPHYSIOLOGIC CLASSIFICATION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 rot="18914542">
            <a:off x="-230989" y="2810664"/>
            <a:ext cx="5441069" cy="1584176"/>
          </a:xfrm>
        </p:spPr>
        <p:txBody>
          <a:bodyPr vert="horz"/>
          <a:lstStyle/>
          <a:p>
            <a:pPr>
              <a:buNone/>
            </a:pPr>
            <a:r>
              <a:rPr lang="en-IN" sz="3600" b="1" dirty="0" smtClean="0"/>
              <a:t>PERSISTENT VASOCONSTRICTION</a:t>
            </a:r>
            <a:endParaRPr lang="en-IN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1556792"/>
            <a:ext cx="4038600" cy="4525963"/>
          </a:xfrm>
        </p:spPr>
        <p:txBody>
          <a:bodyPr/>
          <a:lstStyle/>
          <a:p>
            <a:r>
              <a:rPr lang="en-IN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 altitude dwellers</a:t>
            </a:r>
          </a:p>
          <a:p>
            <a:r>
              <a:rPr lang="en-IN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Hyperventilation syndromes</a:t>
            </a:r>
          </a:p>
          <a:p>
            <a:r>
              <a:rPr lang="en-IN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Chest deformities</a:t>
            </a:r>
          </a:p>
          <a:p>
            <a:r>
              <a:rPr lang="en-IN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Idiopathic pulmonary hypertension</a:t>
            </a:r>
            <a:endParaRPr lang="en-IN" b="1" dirty="0"/>
          </a:p>
        </p:txBody>
      </p:sp>
      <p:pic>
        <p:nvPicPr>
          <p:cNvPr id="13" name="Picture 12" descr="Pulmonary-Hypertension-280x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4293096"/>
            <a:ext cx="1728192" cy="1925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PATHOPHYSIOLOGIC CLASSIFICATION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 rot="19326278">
            <a:off x="-157176" y="2981497"/>
            <a:ext cx="4793893" cy="1133983"/>
          </a:xfrm>
        </p:spPr>
        <p:txBody>
          <a:bodyPr/>
          <a:lstStyle/>
          <a:p>
            <a:pPr>
              <a:buNone/>
            </a:pPr>
            <a:r>
              <a:rPr lang="en-IN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LOSS OF CROSS SECTIONAL AREA OF THE VASCULAR BED</a:t>
            </a:r>
            <a:endParaRPr lang="en-IN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N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Thromboembolic</a:t>
            </a:r>
            <a:r>
              <a:rPr lang="en-IN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disease</a:t>
            </a:r>
          </a:p>
          <a:p>
            <a:r>
              <a:rPr lang="en-IN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Emphysema</a:t>
            </a:r>
            <a:endParaRPr lang="en-IN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IN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Lung resection</a:t>
            </a:r>
          </a:p>
          <a:p>
            <a:r>
              <a:rPr lang="en-IN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Fibrotic lung disease</a:t>
            </a:r>
          </a:p>
          <a:p>
            <a:r>
              <a:rPr lang="en-IN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Cystic fibrosis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22555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OBJECTIVES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CONTINUED</a:t>
            </a:r>
            <a:r>
              <a:rPr lang="en-US" dirty="0" smtClean="0">
                <a:solidFill>
                  <a:schemeClr val="bg1"/>
                </a:solidFill>
              </a:rPr>
              <a:t>…...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1671638"/>
            <a:ext cx="6862763" cy="4781550"/>
          </a:xfrm>
        </p:spPr>
        <p:txBody>
          <a:bodyPr/>
          <a:lstStyle/>
          <a:p>
            <a:pPr lvl="0"/>
            <a:r>
              <a:rPr lang="en-I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discuss the pathogenesis involved in the disease process</a:t>
            </a:r>
          </a:p>
          <a:p>
            <a:pPr lvl="0"/>
            <a:r>
              <a:rPr lang="en-I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examine the clinical manifestations closely</a:t>
            </a:r>
          </a:p>
          <a:p>
            <a:pPr lvl="0"/>
            <a:r>
              <a:rPr lang="en-I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differentiate the various diagnostic measures </a:t>
            </a:r>
          </a:p>
          <a:p>
            <a:pPr lvl="0"/>
            <a:r>
              <a:rPr lang="en-I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  the medical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0104-036-0E0448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496944" cy="619268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ysticfibrosis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8568952" cy="583264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ung-rese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8424936" cy="612068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lmonary-embolis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8568952" cy="604867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PATHOPHYSIOLOGIC CLASSIFICATION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 rot="19398632">
            <a:off x="-178811" y="3109385"/>
            <a:ext cx="5011097" cy="1131090"/>
          </a:xfrm>
        </p:spPr>
        <p:txBody>
          <a:bodyPr/>
          <a:lstStyle/>
          <a:p>
            <a:pPr>
              <a:buNone/>
            </a:pPr>
            <a:r>
              <a:rPr lang="en-IN" sz="3600" b="1" dirty="0" smtClean="0">
                <a:solidFill>
                  <a:schemeClr val="accent5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OBSTRUCTION OF LUNG VESSELS</a:t>
            </a:r>
            <a:endParaRPr lang="en-IN" sz="36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N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Extrinsic compression of the pulmonary veins</a:t>
            </a:r>
          </a:p>
          <a:p>
            <a:r>
              <a:rPr lang="en-IN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Fibrosing</a:t>
            </a:r>
            <a:r>
              <a:rPr lang="en-IN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N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mediastinitis</a:t>
            </a:r>
            <a:endParaRPr lang="en-IN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IN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Adenopathy</a:t>
            </a:r>
            <a:r>
              <a:rPr lang="en-IN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IN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tumors</a:t>
            </a:r>
            <a:endParaRPr lang="en-IN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IN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Pulmonary </a:t>
            </a:r>
            <a:endParaRPr lang="en-IN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IN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veno</a:t>
            </a:r>
            <a:r>
              <a:rPr lang="en-IN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-occlusive </a:t>
            </a:r>
            <a:r>
              <a:rPr lang="en-IN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disease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031.gif"/>
          <p:cNvPicPr>
            <a:picLocks noChangeAspect="1"/>
          </p:cNvPicPr>
          <p:nvPr/>
        </p:nvPicPr>
        <p:blipFill>
          <a:blip r:embed="rId2" cstate="print"/>
          <a:srcRect t="19246" r="35300"/>
          <a:stretch>
            <a:fillRect/>
          </a:stretch>
        </p:blipFill>
        <p:spPr>
          <a:xfrm>
            <a:off x="3491880" y="2708920"/>
            <a:ext cx="5652120" cy="37444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PATHOPHYSIOLOGIC CLASSIFICATION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 rot="19427045">
            <a:off x="-351822" y="2552217"/>
            <a:ext cx="5103922" cy="1576664"/>
          </a:xfrm>
        </p:spPr>
        <p:txBody>
          <a:bodyPr/>
          <a:lstStyle/>
          <a:p>
            <a:pPr>
              <a:buNone/>
            </a:pPr>
            <a:r>
              <a:rPr lang="en-IN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IN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CHRONICALLY INCREASED BLOOD FLOW</a:t>
            </a:r>
            <a:endParaRPr lang="en-IN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en-IN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EISENMENGER SYNDROME</a:t>
            </a:r>
          </a:p>
          <a:p>
            <a:pPr algn="ctr">
              <a:buNone/>
            </a:pPr>
            <a:endParaRPr lang="en-IN" b="1" dirty="0"/>
          </a:p>
          <a:p>
            <a:pPr algn="ctr">
              <a:buNone/>
            </a:pPr>
            <a:endParaRPr lang="en-IN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PATHOPHYSIOLOGIC CLASSIFICATION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 rot="19219138">
            <a:off x="-325859" y="3216732"/>
            <a:ext cx="4941028" cy="964704"/>
          </a:xfrm>
        </p:spPr>
        <p:txBody>
          <a:bodyPr/>
          <a:lstStyle/>
          <a:p>
            <a:pPr algn="ctr">
              <a:buNone/>
            </a:pPr>
            <a:r>
              <a:rPr lang="en-IN" sz="4800" b="1" dirty="0" smtClean="0">
                <a:latin typeface="+mn-lt"/>
                <a:ea typeface="+mn-ea"/>
                <a:cs typeface="+mn-cs"/>
              </a:rPr>
              <a:t>VASCULAR </a:t>
            </a:r>
          </a:p>
          <a:p>
            <a:pPr algn="ctr">
              <a:buNone/>
            </a:pPr>
            <a:r>
              <a:rPr lang="en-IN" sz="4800" b="1" dirty="0" smtClean="0">
                <a:latin typeface="+mn-lt"/>
                <a:ea typeface="+mn-ea"/>
                <a:cs typeface="+mn-cs"/>
              </a:rPr>
              <a:t>REMODELLING</a:t>
            </a:r>
            <a:endParaRPr lang="en-IN" sz="4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N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Primary pulmonary hypertension</a:t>
            </a:r>
          </a:p>
          <a:p>
            <a:r>
              <a:rPr lang="en-IN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Secondry</a:t>
            </a:r>
            <a:r>
              <a:rPr lang="en-IN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pulmonary hypertension</a:t>
            </a:r>
          </a:p>
          <a:p>
            <a:r>
              <a:rPr lang="en-IN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Collagen vascular diseases</a:t>
            </a:r>
          </a:p>
          <a:p>
            <a:r>
              <a:rPr lang="en-IN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Cystic fibrosis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CLINICAL MANIFESTATIONS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600200"/>
            <a:ext cx="4906888" cy="4525963"/>
          </a:xfrm>
        </p:spPr>
        <p:txBody>
          <a:bodyPr/>
          <a:lstStyle/>
          <a:p>
            <a:pPr lvl="0"/>
            <a:r>
              <a:rPr lang="en-IN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Dyspnea</a:t>
            </a:r>
            <a:endParaRPr lang="en-IN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IN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Chronic productive cough</a:t>
            </a:r>
          </a:p>
          <a:p>
            <a:pPr lvl="0"/>
            <a:r>
              <a:rPr lang="en-IN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Wheezing respirations</a:t>
            </a:r>
          </a:p>
          <a:p>
            <a:pPr lvl="0"/>
            <a:r>
              <a:rPr lang="en-IN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Retrosternal</a:t>
            </a:r>
            <a:r>
              <a:rPr lang="en-IN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IN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substernal</a:t>
            </a:r>
            <a:r>
              <a:rPr lang="en-IN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pain</a:t>
            </a:r>
          </a:p>
          <a:p>
            <a:pPr lvl="0"/>
            <a:r>
              <a:rPr lang="en-IN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Fatigue</a:t>
            </a:r>
          </a:p>
          <a:p>
            <a:pPr lvl="0"/>
            <a:r>
              <a:rPr lang="en-IN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Polycythemia</a:t>
            </a:r>
            <a:endParaRPr lang="en-IN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IN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IN" dirty="0"/>
          </a:p>
        </p:txBody>
      </p:sp>
      <p:pic>
        <p:nvPicPr>
          <p:cNvPr id="4" name="Picture 3" descr="vv-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3275856" cy="2232248"/>
          </a:xfrm>
          <a:prstGeom prst="rect">
            <a:avLst/>
          </a:prstGeom>
        </p:spPr>
      </p:pic>
      <p:pic>
        <p:nvPicPr>
          <p:cNvPr id="5" name="Picture 4" descr="man_cough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89040"/>
            <a:ext cx="3275856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CLINICAL MANIFESTATIONS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4525963"/>
          </a:xfrm>
        </p:spPr>
        <p:txBody>
          <a:bodyPr/>
          <a:lstStyle/>
          <a:p>
            <a:pPr>
              <a:buNone/>
            </a:pPr>
            <a:r>
              <a:rPr lang="en-IN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heart failure accompanies </a:t>
            </a:r>
            <a:r>
              <a:rPr lang="en-IN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</a:t>
            </a:r>
            <a:r>
              <a:rPr lang="en-IN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N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pulmonale</a:t>
            </a:r>
            <a:r>
              <a:rPr lang="en-IN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additional manifestations such as</a:t>
            </a:r>
          </a:p>
          <a:p>
            <a:pPr lvl="0"/>
            <a:r>
              <a:rPr lang="en-IN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Peripheral </a:t>
            </a:r>
            <a:r>
              <a:rPr lang="en-IN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edema</a:t>
            </a:r>
            <a:endParaRPr lang="en-IN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IN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Weight gain</a:t>
            </a:r>
          </a:p>
          <a:p>
            <a:pPr lvl="0"/>
            <a:r>
              <a:rPr lang="en-IN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Distended neck veins</a:t>
            </a:r>
          </a:p>
          <a:p>
            <a:pPr lvl="0"/>
            <a:r>
              <a:rPr lang="en-IN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Full bounding pulse</a:t>
            </a:r>
          </a:p>
          <a:p>
            <a:pPr lvl="0"/>
            <a:r>
              <a:rPr lang="en-IN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Enlarged liver </a:t>
            </a:r>
            <a:endParaRPr lang="en-IN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IN" b="1" dirty="0" smtClean="0"/>
          </a:p>
          <a:p>
            <a:pPr lvl="0"/>
            <a:endParaRPr lang="en-IN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CLINICAL MANIFESTATIONS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4525963"/>
          </a:xfrm>
        </p:spPr>
        <p:txBody>
          <a:bodyPr/>
          <a:lstStyle/>
          <a:p>
            <a:pPr lvl="0"/>
            <a:r>
              <a:rPr lang="en-IN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Palpitation</a:t>
            </a:r>
          </a:p>
          <a:p>
            <a:pPr lvl="0"/>
            <a:r>
              <a:rPr lang="en-IN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Atypical chest pain</a:t>
            </a:r>
          </a:p>
          <a:p>
            <a:pPr lvl="0"/>
            <a:r>
              <a:rPr lang="en-IN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Swelling of the lower extremities</a:t>
            </a:r>
          </a:p>
          <a:p>
            <a:pPr lvl="0"/>
            <a:r>
              <a:rPr lang="en-IN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Dizziness and even syncope</a:t>
            </a:r>
          </a:p>
          <a:p>
            <a:endParaRPr lang="en-IN" sz="4000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22555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OBJECTIVES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CONTINUED</a:t>
            </a:r>
            <a:r>
              <a:rPr lang="en-US" dirty="0" smtClean="0">
                <a:solidFill>
                  <a:schemeClr val="bg1"/>
                </a:solidFill>
              </a:rPr>
              <a:t>…...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1671638"/>
            <a:ext cx="6862763" cy="4781550"/>
          </a:xfrm>
        </p:spPr>
        <p:txBody>
          <a:bodyPr/>
          <a:lstStyle/>
          <a:p>
            <a:pPr lvl="0"/>
            <a:r>
              <a:rPr lang="en-IN" dirty="0" smtClean="0"/>
              <a:t>i</a:t>
            </a:r>
            <a:r>
              <a:rPr lang="en-I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dentify the surgical management of </a:t>
            </a:r>
            <a:r>
              <a:rPr lang="en-IN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</a:t>
            </a:r>
            <a:r>
              <a:rPr lang="en-I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N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pulmonale</a:t>
            </a:r>
            <a:endParaRPr lang="en-IN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I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distinguish the nursing management for </a:t>
            </a:r>
            <a:r>
              <a:rPr lang="en-IN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</a:t>
            </a:r>
            <a:r>
              <a:rPr lang="en-I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N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pulmonale</a:t>
            </a:r>
            <a:r>
              <a:rPr lang="en-I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including the nursing diagnosis</a:t>
            </a:r>
          </a:p>
          <a:p>
            <a:pPr lvl="0"/>
            <a:r>
              <a:rPr lang="en-I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obtain knowledge on the prognosis    of </a:t>
            </a:r>
            <a:r>
              <a:rPr lang="en-IN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</a:t>
            </a:r>
            <a:r>
              <a:rPr lang="en-I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N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pulmonale</a:t>
            </a:r>
            <a:endParaRPr lang="en-IN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I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6000" dirty="0" smtClean="0">
                <a:solidFill>
                  <a:srgbClr val="FFFF00"/>
                </a:solidFill>
              </a:rPr>
              <a:t>DIAGNOSIS</a:t>
            </a:r>
            <a:endParaRPr lang="en-IN" sz="6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600200"/>
            <a:ext cx="6707088" cy="4525963"/>
          </a:xfrm>
        </p:spPr>
        <p:txBody>
          <a:bodyPr/>
          <a:lstStyle/>
          <a:p>
            <a:r>
              <a:rPr lang="en-IN" b="1" dirty="0" smtClean="0"/>
              <a:t>HISTORY COLLECTION</a:t>
            </a:r>
            <a:endParaRPr lang="en-IN" b="1" dirty="0"/>
          </a:p>
        </p:txBody>
      </p:sp>
      <p:pic>
        <p:nvPicPr>
          <p:cNvPr id="4" name="Picture 3" descr="stk24408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420888"/>
            <a:ext cx="5472608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DIAGNOSIS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4525963"/>
          </a:xfrm>
        </p:spPr>
        <p:txBody>
          <a:bodyPr/>
          <a:lstStyle/>
          <a:p>
            <a:r>
              <a:rPr lang="en-IN" b="1" dirty="0" smtClean="0"/>
              <a:t>PHYSICAL EXAMINATION</a:t>
            </a:r>
          </a:p>
          <a:p>
            <a:endParaRPr lang="en-IN" dirty="0"/>
          </a:p>
        </p:txBody>
      </p:sp>
      <p:pic>
        <p:nvPicPr>
          <p:cNvPr id="4" name="Picture 3" descr="Vupdateu-health-tutorial-Physical-Exam-of-Pati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492896"/>
            <a:ext cx="6336704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076_13283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276872"/>
            <a:ext cx="4355976" cy="3960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DIAGNOSIS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600200"/>
            <a:ext cx="6851104" cy="4525963"/>
          </a:xfrm>
        </p:spPr>
        <p:txBody>
          <a:bodyPr/>
          <a:lstStyle/>
          <a:p>
            <a:r>
              <a:rPr lang="en-IN" dirty="0" smtClean="0"/>
              <a:t>LABORATORY TESTS</a:t>
            </a:r>
          </a:p>
          <a:p>
            <a:endParaRPr lang="en-IN" dirty="0" smtClean="0"/>
          </a:p>
          <a:p>
            <a:r>
              <a:rPr lang="en-IN" dirty="0" smtClean="0"/>
              <a:t>ABG</a:t>
            </a:r>
          </a:p>
          <a:p>
            <a:pPr>
              <a:buNone/>
            </a:pPr>
            <a:r>
              <a:rPr lang="en-IN" dirty="0" smtClean="0"/>
              <a:t> ANALYSIS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BRAIN </a:t>
            </a:r>
          </a:p>
          <a:p>
            <a:pPr>
              <a:buNone/>
            </a:pPr>
            <a:r>
              <a:rPr lang="en-IN" dirty="0" smtClean="0"/>
              <a:t>NATRIURETIC</a:t>
            </a:r>
          </a:p>
          <a:p>
            <a:pPr>
              <a:buNone/>
            </a:pPr>
            <a:r>
              <a:rPr lang="en-IN" dirty="0" smtClean="0"/>
              <a:t> PEPTIDE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DIAGNOSIS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0" y="1772816"/>
            <a:ext cx="3610744" cy="4525963"/>
          </a:xfrm>
        </p:spPr>
        <p:txBody>
          <a:bodyPr/>
          <a:lstStyle/>
          <a:p>
            <a:r>
              <a:rPr lang="en-IN" b="1" dirty="0" smtClean="0"/>
              <a:t>PULMONARY FUNCTION TEST</a:t>
            </a:r>
          </a:p>
          <a:p>
            <a:endParaRPr lang="en-IN" b="1" dirty="0" smtClean="0"/>
          </a:p>
          <a:p>
            <a:r>
              <a:rPr lang="en-IN" b="1" dirty="0" smtClean="0"/>
              <a:t>CHEST RADIOGRAPHY</a:t>
            </a:r>
            <a:endParaRPr lang="en-IN" b="1" dirty="0"/>
          </a:p>
        </p:txBody>
      </p:sp>
      <p:pic>
        <p:nvPicPr>
          <p:cNvPr id="4" name="Picture 3" descr="cor_pulmonal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5327577" cy="453650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DIAGNOSIS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0" y="1600201"/>
            <a:ext cx="5832648" cy="1324743"/>
          </a:xfrm>
        </p:spPr>
        <p:txBody>
          <a:bodyPr/>
          <a:lstStyle/>
          <a:p>
            <a:r>
              <a:rPr lang="en-IN" b="1" dirty="0" smtClean="0"/>
              <a:t>ELECTROCARDIOGRAPHY</a:t>
            </a:r>
          </a:p>
          <a:p>
            <a:r>
              <a:rPr lang="en-IN" b="1" dirty="0" smtClean="0"/>
              <a:t>ECHOCARDIOGRAPHY</a:t>
            </a:r>
            <a:endParaRPr lang="en-IN" b="1" dirty="0"/>
          </a:p>
        </p:txBody>
      </p:sp>
      <p:pic>
        <p:nvPicPr>
          <p:cNvPr id="6" name="Picture 5" descr="electrocardiogram.jpg"/>
          <p:cNvPicPr>
            <a:picLocks noChangeAspect="1"/>
          </p:cNvPicPr>
          <p:nvPr/>
        </p:nvPicPr>
        <p:blipFill>
          <a:blip r:embed="rId2" cstate="print"/>
          <a:srcRect t="20588" b="4412"/>
          <a:stretch>
            <a:fillRect/>
          </a:stretch>
        </p:blipFill>
        <p:spPr>
          <a:xfrm>
            <a:off x="0" y="1556792"/>
            <a:ext cx="3059832" cy="4896544"/>
          </a:xfrm>
          <a:prstGeom prst="rect">
            <a:avLst/>
          </a:prstGeom>
        </p:spPr>
      </p:pic>
      <p:pic>
        <p:nvPicPr>
          <p:cNvPr id="7" name="Picture 6" descr="model_released_echocardiography_senior_patient_f00110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2780928"/>
            <a:ext cx="5165080" cy="3586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DIAGNOSIS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600201"/>
            <a:ext cx="6851104" cy="2260848"/>
          </a:xfrm>
        </p:spPr>
        <p:txBody>
          <a:bodyPr/>
          <a:lstStyle/>
          <a:p>
            <a:r>
              <a:rPr lang="en-IN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PULMONARY THROMBOEMBOLISM IMAGING STUDIES</a:t>
            </a:r>
          </a:p>
          <a:p>
            <a:r>
              <a:rPr lang="en-IN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ULTRAFAST, ECG-GATED CT SCANNING</a:t>
            </a:r>
          </a:p>
          <a:p>
            <a:endParaRPr lang="en-IN" dirty="0"/>
          </a:p>
        </p:txBody>
      </p:sp>
      <p:pic>
        <p:nvPicPr>
          <p:cNvPr id="4" name="Picture 3" descr="M4100258-CT_scanning-SP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4221088"/>
            <a:ext cx="6912768" cy="23042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DIAGNOSIS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600201"/>
            <a:ext cx="6851104" cy="1468760"/>
          </a:xfrm>
        </p:spPr>
        <p:txBody>
          <a:bodyPr/>
          <a:lstStyle/>
          <a:p>
            <a:r>
              <a:rPr lang="en-IN" b="1" dirty="0" smtClean="0"/>
              <a:t>MAGNETIC RESONANCE IMAGING</a:t>
            </a:r>
          </a:p>
          <a:p>
            <a:r>
              <a:rPr lang="en-IN" b="1" dirty="0" smtClean="0"/>
              <a:t>NUCLEAR IMAGING</a:t>
            </a:r>
            <a:endParaRPr lang="en-IN" b="1" dirty="0"/>
          </a:p>
        </p:txBody>
      </p:sp>
      <p:pic>
        <p:nvPicPr>
          <p:cNvPr id="4" name="Picture 3" descr="m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501008"/>
            <a:ext cx="6480720" cy="26642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DIAGNOSIS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600200"/>
            <a:ext cx="6851104" cy="4525963"/>
          </a:xfrm>
        </p:spPr>
        <p:txBody>
          <a:bodyPr/>
          <a:lstStyle/>
          <a:p>
            <a:r>
              <a:rPr lang="en-IN" b="1" dirty="0" smtClean="0"/>
              <a:t>CARDIAC CATHETERIZATION</a:t>
            </a:r>
            <a:endParaRPr lang="en-IN" b="1" dirty="0"/>
          </a:p>
        </p:txBody>
      </p:sp>
      <p:pic>
        <p:nvPicPr>
          <p:cNvPr id="4" name="Picture 3" descr="180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204864"/>
            <a:ext cx="6552728" cy="40275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DIAGNOSIS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4525963"/>
          </a:xfrm>
        </p:spPr>
        <p:txBody>
          <a:bodyPr/>
          <a:lstStyle/>
          <a:p>
            <a:r>
              <a:rPr lang="en-IN" b="1" dirty="0" smtClean="0"/>
              <a:t>LUNG BIOPSY</a:t>
            </a:r>
            <a:endParaRPr lang="en-IN" b="1" dirty="0"/>
          </a:p>
        </p:txBody>
      </p:sp>
      <p:pic>
        <p:nvPicPr>
          <p:cNvPr id="4" name="Picture 3" descr="lung biopsy.jpg"/>
          <p:cNvPicPr>
            <a:picLocks noChangeAspect="1"/>
          </p:cNvPicPr>
          <p:nvPr/>
        </p:nvPicPr>
        <p:blipFill>
          <a:blip r:embed="rId2" cstate="print"/>
          <a:srcRect l="10101" t="10101"/>
          <a:stretch>
            <a:fillRect/>
          </a:stretch>
        </p:blipFill>
        <p:spPr>
          <a:xfrm>
            <a:off x="2267744" y="2204864"/>
            <a:ext cx="6165304" cy="3933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MEDICAL MANAGEMENT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4525963"/>
          </a:xfrm>
        </p:spPr>
        <p:txBody>
          <a:bodyPr/>
          <a:lstStyle/>
          <a:p>
            <a:r>
              <a:rPr lang="en-IN" b="1" dirty="0" smtClean="0"/>
              <a:t>OXYGEN THERAPY</a:t>
            </a:r>
            <a:endParaRPr lang="en-IN" b="1" dirty="0"/>
          </a:p>
        </p:txBody>
      </p:sp>
      <p:pic>
        <p:nvPicPr>
          <p:cNvPr id="4" name="Picture 3" descr="M7000161-Oxygen_therapy-SP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420888"/>
            <a:ext cx="6480720" cy="367240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REVIEW OF ANATOMY &amp; PHYSIOLOGY</a:t>
            </a: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stock-photo--d-rendered-medical-illustration-of-the-human-respiratory-system-902014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67536" y="1556792"/>
            <a:ext cx="4176464" cy="5040560"/>
          </a:xfrm>
        </p:spPr>
      </p:pic>
      <p:sp>
        <p:nvSpPr>
          <p:cNvPr id="6" name="TextBox 5"/>
          <p:cNvSpPr txBox="1"/>
          <p:nvPr/>
        </p:nvSpPr>
        <p:spPr>
          <a:xfrm rot="2463915">
            <a:off x="2876340" y="1557927"/>
            <a:ext cx="1415772" cy="4356206"/>
          </a:xfrm>
          <a:prstGeom prst="rect">
            <a:avLst/>
          </a:prstGeom>
          <a:noFill/>
        </p:spPr>
        <p:txBody>
          <a:bodyPr vert="vert270" wrap="square" rtlCol="0" anchor="b">
            <a:spAutoFit/>
          </a:bodyPr>
          <a:lstStyle/>
          <a:p>
            <a:pPr algn="ctr"/>
            <a:r>
              <a:rPr lang="en-IN" sz="4000" dirty="0" smtClean="0">
                <a:solidFill>
                  <a:srgbClr val="000036"/>
                </a:solidFill>
              </a:rPr>
              <a:t>RESPIRATORY     SYSTEM</a:t>
            </a:r>
            <a:endParaRPr lang="en-IN" sz="4000" dirty="0">
              <a:solidFill>
                <a:srgbClr val="00003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MEDICAL MANAGEMENT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600200"/>
            <a:ext cx="6851104" cy="4525963"/>
          </a:xfrm>
        </p:spPr>
        <p:txBody>
          <a:bodyPr/>
          <a:lstStyle/>
          <a:p>
            <a:r>
              <a:rPr lang="en-IN" b="1" dirty="0" smtClean="0"/>
              <a:t>PHARMACOTHERAPY</a:t>
            </a:r>
          </a:p>
          <a:p>
            <a:r>
              <a:rPr lang="en-IN" dirty="0" smtClean="0"/>
              <a:t>DIURETIC AGENTS</a:t>
            </a:r>
          </a:p>
          <a:p>
            <a:r>
              <a:rPr lang="en-IN" dirty="0" smtClean="0"/>
              <a:t>VASODIALATORS</a:t>
            </a:r>
          </a:p>
          <a:p>
            <a:r>
              <a:rPr lang="en-IN" dirty="0" smtClean="0"/>
              <a:t>BETA SELECTIVE AGONISTS</a:t>
            </a:r>
          </a:p>
          <a:p>
            <a:r>
              <a:rPr lang="en-IN" dirty="0" smtClean="0"/>
              <a:t>CARDIAC GLYCOSIDES</a:t>
            </a:r>
          </a:p>
          <a:p>
            <a:r>
              <a:rPr lang="en-IN" dirty="0" smtClean="0"/>
              <a:t>THEOPHYLLINE</a:t>
            </a:r>
          </a:p>
          <a:p>
            <a:r>
              <a:rPr lang="en-IN" dirty="0" smtClean="0"/>
              <a:t>WARFARIN</a:t>
            </a:r>
            <a:endParaRPr lang="en-IN" dirty="0"/>
          </a:p>
        </p:txBody>
      </p:sp>
      <p:pic>
        <p:nvPicPr>
          <p:cNvPr id="4" name="Picture 3" descr="pharmacothera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1584176" cy="475252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SURGICAL MANAGEMENT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600200"/>
            <a:ext cx="6707088" cy="4525963"/>
          </a:xfrm>
        </p:spPr>
        <p:txBody>
          <a:bodyPr/>
          <a:lstStyle/>
          <a:p>
            <a:r>
              <a:rPr lang="en-IN" b="1" dirty="0" smtClean="0"/>
              <a:t>PHLEBOTOMY</a:t>
            </a:r>
            <a:endParaRPr lang="en-IN" b="1" dirty="0"/>
          </a:p>
        </p:txBody>
      </p:sp>
      <p:pic>
        <p:nvPicPr>
          <p:cNvPr id="4" name="Picture 3" descr="Phlebotomy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348880"/>
            <a:ext cx="5715000" cy="3810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SURGICAL MANAGEMENT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600200"/>
            <a:ext cx="6851104" cy="4637112"/>
          </a:xfrm>
        </p:spPr>
        <p:txBody>
          <a:bodyPr/>
          <a:lstStyle/>
          <a:p>
            <a:r>
              <a:rPr lang="en-IN" b="1" dirty="0" smtClean="0"/>
              <a:t>LUNG TRANSPLANTATION</a:t>
            </a:r>
            <a:endParaRPr lang="en-IN" b="1" dirty="0"/>
          </a:p>
        </p:txBody>
      </p:sp>
      <p:pic>
        <p:nvPicPr>
          <p:cNvPr id="4" name="Picture 3" descr="lung transplant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2123728" y="2286000"/>
            <a:ext cx="6480720" cy="351926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NURSING MANAGEMENT</a:t>
            </a: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HC-image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844824"/>
            <a:ext cx="6464300" cy="431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NURSING DIAGNOSIS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600200"/>
            <a:ext cx="6851104" cy="4525963"/>
          </a:xfrm>
        </p:spPr>
        <p:txBody>
          <a:bodyPr/>
          <a:lstStyle/>
          <a:p>
            <a:pPr lvl="0"/>
            <a:r>
              <a:rPr lang="en-IN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Decreased cardiac output related  to restricted cardiac muscle contractility as evidenced by </a:t>
            </a:r>
            <a:r>
              <a:rPr lang="en-IN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echocardiographic</a:t>
            </a:r>
            <a:r>
              <a:rPr lang="en-IN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finding</a:t>
            </a:r>
          </a:p>
          <a:p>
            <a:pPr lvl="0"/>
            <a:r>
              <a:rPr lang="en-IN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Impaired gas exchange related to expiratory airflow obstruction as evidenced by decreased oxygen saturation </a:t>
            </a:r>
            <a:r>
              <a:rPr lang="en-I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levels</a:t>
            </a:r>
            <a:endParaRPr lang="en-IN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NURSING DIAGNOSIS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4525963"/>
          </a:xfrm>
        </p:spPr>
        <p:txBody>
          <a:bodyPr/>
          <a:lstStyle/>
          <a:p>
            <a:pPr lvl="0"/>
            <a:r>
              <a:rPr lang="en-IN" sz="3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Impaired tissue perfusion related to decreased cardiac contractility and expiratory airflow obstruction as evidenced by increased capillary refilling time &gt;3 seconds</a:t>
            </a:r>
          </a:p>
          <a:p>
            <a:pPr lvl="0"/>
            <a:r>
              <a:rPr lang="en-IN" sz="3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intolerance related to decreased cardiac activity and laboured respirations as evidenced by difficulty in performing activities of daily living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NURSING DIAGNOSIS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600200"/>
            <a:ext cx="6779096" cy="4525963"/>
          </a:xfrm>
        </p:spPr>
        <p:txBody>
          <a:bodyPr/>
          <a:lstStyle/>
          <a:p>
            <a:r>
              <a:rPr lang="en-IN" dirty="0" smtClean="0"/>
              <a:t> </a:t>
            </a:r>
            <a:r>
              <a:rPr lang="en-I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Fatigue  related to decreased cardiac activity and laboured respirations as evidenced by difficulty in performing activities of daily living</a:t>
            </a:r>
          </a:p>
          <a:p>
            <a:pPr lvl="0"/>
            <a:r>
              <a:rPr lang="en-I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Anxiety related to breathlessness as evidenced by patient`s verbalization and facial expressions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NURSING DIAGNOSIS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4525963"/>
          </a:xfrm>
        </p:spPr>
        <p:txBody>
          <a:bodyPr/>
          <a:lstStyle/>
          <a:p>
            <a:pPr lvl="0"/>
            <a:r>
              <a:rPr lang="en-I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Imbalanced nutrition :less than body requirement related to breathlessness as evidenced by weight loss</a:t>
            </a:r>
          </a:p>
          <a:p>
            <a:pPr lvl="0"/>
            <a:r>
              <a:rPr lang="en-I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Disturbed sleep pattern  related to shortness of breath as evidenced by presence </a:t>
            </a:r>
            <a:r>
              <a:rPr lang="en-IN" dirty="0"/>
              <a:t>o</a:t>
            </a:r>
            <a:r>
              <a:rPr lang="en-I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 dark circles around the eyes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JOURNAL PRESENTATIONS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600200"/>
            <a:ext cx="6707088" cy="4525963"/>
          </a:xfrm>
        </p:spPr>
        <p:txBody>
          <a:bodyPr/>
          <a:lstStyle/>
          <a:p>
            <a:r>
              <a:rPr lang="en-IN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Case Report of </a:t>
            </a:r>
            <a:r>
              <a:rPr lang="en-IN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</a:t>
            </a:r>
            <a:r>
              <a:rPr lang="en-IN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N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Pulmonale</a:t>
            </a:r>
            <a:r>
              <a:rPr lang="en-IN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a Woman Without Exposure to Tobacco Smoke: An Example of the Risks of Indoor Wood Burning</a:t>
            </a:r>
          </a:p>
          <a:p>
            <a:pPr>
              <a:buNone/>
            </a:pPr>
            <a:r>
              <a:rPr lang="en-IN" u="sng" dirty="0">
                <a:solidFill>
                  <a:schemeClr val="tx2"/>
                </a:solidFill>
                <a:latin typeface="+mn-lt"/>
                <a:ea typeface="+mn-ea"/>
                <a:cs typeface="+mn-cs"/>
                <a:hlinkClick r:id="rId2"/>
              </a:rPr>
              <a:t>Alexander R. </a:t>
            </a:r>
            <a:r>
              <a:rPr lang="en-IN" u="sng" dirty="0" err="1">
                <a:solidFill>
                  <a:schemeClr val="tx2"/>
                </a:solidFill>
                <a:latin typeface="+mn-lt"/>
                <a:ea typeface="+mn-ea"/>
                <a:cs typeface="+mn-cs"/>
                <a:hlinkClick r:id="rId2"/>
              </a:rPr>
              <a:t>Opotowsky</a:t>
            </a:r>
            <a:r>
              <a:rPr lang="en-IN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MD, MPH, </a:t>
            </a:r>
            <a:r>
              <a:rPr lang="en-IN" u="sng" dirty="0">
                <a:solidFill>
                  <a:schemeClr val="tx2"/>
                </a:solidFill>
                <a:latin typeface="+mn-lt"/>
                <a:ea typeface="+mn-ea"/>
                <a:cs typeface="+mn-cs"/>
                <a:hlinkClick r:id="rId3"/>
              </a:rPr>
              <a:t>Rajesh </a:t>
            </a:r>
            <a:r>
              <a:rPr lang="en-IN" u="sng" dirty="0" err="1">
                <a:solidFill>
                  <a:schemeClr val="tx2"/>
                </a:solidFill>
                <a:latin typeface="+mn-lt"/>
                <a:ea typeface="+mn-ea"/>
                <a:cs typeface="+mn-cs"/>
                <a:hlinkClick r:id="rId3"/>
              </a:rPr>
              <a:t>Vedanthan</a:t>
            </a:r>
            <a:r>
              <a:rPr lang="en-IN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MD, MPH, and </a:t>
            </a:r>
            <a:r>
              <a:rPr lang="en-IN" u="sng" dirty="0">
                <a:solidFill>
                  <a:schemeClr val="tx2"/>
                </a:solidFill>
                <a:latin typeface="+mn-lt"/>
                <a:ea typeface="+mn-ea"/>
                <a:cs typeface="+mn-cs"/>
                <a:hlinkClick r:id="rId4"/>
              </a:rPr>
              <a:t>Joseph J. </a:t>
            </a:r>
            <a:r>
              <a:rPr lang="en-IN" u="sng" dirty="0" err="1">
                <a:solidFill>
                  <a:schemeClr val="tx2"/>
                </a:solidFill>
                <a:latin typeface="+mn-lt"/>
                <a:ea typeface="+mn-ea"/>
                <a:cs typeface="+mn-cs"/>
                <a:hlinkClick r:id="rId4"/>
              </a:rPr>
              <a:t>Mamlin</a:t>
            </a:r>
            <a:r>
              <a:rPr lang="en-IN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MD</a:t>
            </a:r>
          </a:p>
          <a:p>
            <a:endParaRPr lang="en-IN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JOURNAL PRESENTATIONS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4525963"/>
          </a:xfrm>
        </p:spPr>
        <p:txBody>
          <a:bodyPr/>
          <a:lstStyle/>
          <a:p>
            <a:r>
              <a:rPr lang="en-IN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Chronic </a:t>
            </a:r>
            <a:r>
              <a:rPr lang="en-IN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</a:t>
            </a:r>
            <a:r>
              <a:rPr lang="en-IN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N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Pulmonale</a:t>
            </a:r>
            <a:r>
              <a:rPr lang="en-IN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Delhi : A Study of 127 Cases </a:t>
            </a:r>
            <a:endParaRPr lang="en-IN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IN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S. PADMAVATI and S. N. PATHAK</a:t>
            </a:r>
            <a:endParaRPr lang="en-IN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UPPER RESPIRATORY TRACT</a:t>
            </a: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13_02Figure-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097" y="1700808"/>
            <a:ext cx="8708384" cy="48965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ASSIGNMENT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700808"/>
            <a:ext cx="6923112" cy="4525963"/>
          </a:xfrm>
        </p:spPr>
        <p:txBody>
          <a:bodyPr/>
          <a:lstStyle/>
          <a:p>
            <a:pPr lvl="0">
              <a:buNone/>
            </a:pPr>
            <a:r>
              <a:rPr lang="en-IN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1.The </a:t>
            </a:r>
            <a:r>
              <a:rPr lang="en-IN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accessory muscles of respiration includes</a:t>
            </a:r>
            <a:endParaRPr lang="en-IN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IN" dirty="0" smtClean="0"/>
              <a:t>a)</a:t>
            </a:r>
            <a:r>
              <a:rPr lang="en-I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scalene </a:t>
            </a:r>
            <a:r>
              <a:rPr lang="en-IN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muscles </a:t>
            </a:r>
            <a:endParaRPr lang="en-IN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I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N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b) </a:t>
            </a:r>
            <a:r>
              <a:rPr lang="en-IN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sternocleidoid</a:t>
            </a:r>
            <a:r>
              <a:rPr lang="en-IN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muscle</a:t>
            </a:r>
          </a:p>
          <a:p>
            <a:pPr>
              <a:buNone/>
            </a:pPr>
            <a:r>
              <a:rPr lang="en-I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</a:t>
            </a:r>
            <a:r>
              <a:rPr lang="en-IN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IN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trapezius</a:t>
            </a:r>
            <a:r>
              <a:rPr lang="en-IN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IN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pectoralis</a:t>
            </a:r>
            <a:r>
              <a:rPr lang="en-IN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muscle </a:t>
            </a:r>
            <a:endParaRPr lang="en-IN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I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d) </a:t>
            </a:r>
            <a:r>
              <a:rPr lang="en-IN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a, b and c</a:t>
            </a:r>
          </a:p>
          <a:p>
            <a:pPr>
              <a:buNone/>
            </a:pPr>
            <a:endParaRPr lang="en-IN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ASSIGNMENT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4525963"/>
          </a:xfrm>
        </p:spPr>
        <p:txBody>
          <a:bodyPr/>
          <a:lstStyle/>
          <a:p>
            <a:pPr lvl="0"/>
            <a:r>
              <a:rPr lang="en-IN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most significant change in ECG readings for a patient with </a:t>
            </a:r>
            <a:r>
              <a:rPr lang="en-IN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</a:t>
            </a:r>
            <a:r>
              <a:rPr lang="en-IN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N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pulmonale</a:t>
            </a:r>
            <a:r>
              <a:rPr lang="en-IN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in</a:t>
            </a:r>
            <a:endParaRPr lang="en-IN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IN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I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a) </a:t>
            </a:r>
            <a:r>
              <a:rPr lang="en-IN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Pwave</a:t>
            </a:r>
            <a:endParaRPr lang="en-IN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None/>
            </a:pPr>
            <a:r>
              <a:rPr lang="en-I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N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b) QRS complex </a:t>
            </a:r>
            <a:endParaRPr lang="en-IN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None/>
            </a:pPr>
            <a:r>
              <a:rPr lang="en-I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IN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ST </a:t>
            </a:r>
            <a:r>
              <a:rPr lang="en-I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segment</a:t>
            </a:r>
          </a:p>
          <a:p>
            <a:pPr lvl="0">
              <a:buNone/>
            </a:pPr>
            <a:r>
              <a:rPr lang="en-I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N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d) T wave </a:t>
            </a:r>
            <a:endParaRPr lang="en-IN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IN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ASSIGNMENT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600200"/>
            <a:ext cx="6851104" cy="4525963"/>
          </a:xfrm>
        </p:spPr>
        <p:txBody>
          <a:bodyPr/>
          <a:lstStyle/>
          <a:p>
            <a:pPr lvl="0"/>
            <a:r>
              <a:rPr lang="en-IN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example of cardiac glycoside </a:t>
            </a:r>
            <a:endParaRPr lang="en-IN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r>
              <a:rPr lang="en-I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a)Digitalis </a:t>
            </a:r>
          </a:p>
          <a:p>
            <a:pPr lvl="0">
              <a:buNone/>
            </a:pPr>
            <a:r>
              <a:rPr lang="en-I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IN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IN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nifidipine</a:t>
            </a:r>
            <a:r>
              <a:rPr lang="en-IN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IN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None/>
            </a:pPr>
            <a:r>
              <a:rPr lang="en-I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IN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IN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theophylline</a:t>
            </a:r>
            <a:r>
              <a:rPr lang="en-IN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en-IN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None/>
            </a:pPr>
            <a:r>
              <a:rPr lang="en-I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IN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IN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Lasix</a:t>
            </a:r>
            <a:endParaRPr lang="en-IN" dirty="0" smtClean="0"/>
          </a:p>
          <a:p>
            <a:endParaRPr lang="en-IN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ASSIGNMENT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600200"/>
            <a:ext cx="6707088" cy="4525963"/>
          </a:xfrm>
        </p:spPr>
        <p:txBody>
          <a:bodyPr/>
          <a:lstStyle/>
          <a:p>
            <a:pPr lvl="0">
              <a:buNone/>
            </a:pPr>
            <a:r>
              <a:rPr lang="en-IN" b="1" dirty="0"/>
              <a:t>T</a:t>
            </a:r>
            <a:r>
              <a:rPr lang="en-IN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 </a:t>
            </a:r>
            <a:r>
              <a:rPr lang="en-IN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area of heart mainly affected in </a:t>
            </a:r>
            <a:r>
              <a:rPr lang="en-IN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</a:t>
            </a:r>
            <a:r>
              <a:rPr lang="en-IN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N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pulmonale</a:t>
            </a:r>
            <a:r>
              <a:rPr lang="en-IN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N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en-IN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lvl="0">
              <a:buNone/>
            </a:pPr>
            <a:r>
              <a:rPr lang="en-I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a)Left </a:t>
            </a:r>
            <a:r>
              <a:rPr lang="en-IN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side of heart </a:t>
            </a:r>
            <a:endParaRPr lang="en-IN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None/>
            </a:pPr>
            <a:r>
              <a:rPr lang="en-I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</a:t>
            </a:r>
            <a:r>
              <a:rPr lang="en-IN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apex of the </a:t>
            </a:r>
            <a:r>
              <a:rPr lang="en-I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heart</a:t>
            </a:r>
          </a:p>
          <a:p>
            <a:pPr lvl="0">
              <a:buNone/>
            </a:pPr>
            <a:r>
              <a:rPr lang="en-I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N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c) right side of the </a:t>
            </a:r>
            <a:r>
              <a:rPr lang="en-I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heart</a:t>
            </a:r>
          </a:p>
          <a:p>
            <a:pPr lvl="0">
              <a:buNone/>
            </a:pPr>
            <a:r>
              <a:rPr lang="en-I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d) septum of the heart</a:t>
            </a:r>
          </a:p>
          <a:p>
            <a:pPr>
              <a:buNone/>
            </a:pPr>
            <a:r>
              <a:rPr lang="en-IN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REFERENCES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4525963"/>
          </a:xfrm>
        </p:spPr>
        <p:txBody>
          <a:bodyPr/>
          <a:lstStyle/>
          <a:p>
            <a:pPr lvl="0"/>
            <a:r>
              <a:rPr lang="en-IN" dirty="0" smtClean="0"/>
              <a:t>Mason R.J, </a:t>
            </a:r>
            <a:r>
              <a:rPr lang="en-IN" dirty="0" err="1" smtClean="0"/>
              <a:t>Braaddus</a:t>
            </a:r>
            <a:r>
              <a:rPr lang="en-IN" dirty="0" smtClean="0"/>
              <a:t> </a:t>
            </a:r>
            <a:r>
              <a:rPr lang="en-IN" dirty="0" err="1" smtClean="0"/>
              <a:t>V.C.Murray</a:t>
            </a:r>
            <a:r>
              <a:rPr lang="en-IN" dirty="0" smtClean="0"/>
              <a:t> and </a:t>
            </a:r>
            <a:r>
              <a:rPr lang="en-IN" dirty="0" err="1" smtClean="0"/>
              <a:t>Nadel`s</a:t>
            </a:r>
            <a:r>
              <a:rPr lang="en-IN" dirty="0" smtClean="0"/>
              <a:t> :Textbook of Respiratory Medicine. 5</a:t>
            </a:r>
            <a:r>
              <a:rPr lang="en-IN" baseline="30000" dirty="0" smtClean="0"/>
              <a:t>th</a:t>
            </a:r>
            <a:r>
              <a:rPr lang="en-IN" dirty="0" smtClean="0"/>
              <a:t> </a:t>
            </a:r>
            <a:r>
              <a:rPr lang="en-IN" dirty="0" err="1" smtClean="0"/>
              <a:t>edn</a:t>
            </a:r>
            <a:r>
              <a:rPr lang="en-IN" dirty="0" smtClean="0"/>
              <a:t>. Philadelphia:Saunders;2010.</a:t>
            </a:r>
          </a:p>
          <a:p>
            <a:pPr lvl="0"/>
            <a:r>
              <a:rPr lang="en-IN" dirty="0" smtClean="0"/>
              <a:t>George </a:t>
            </a:r>
            <a:r>
              <a:rPr lang="en-IN" dirty="0" err="1" smtClean="0"/>
              <a:t>R.B,Light</a:t>
            </a:r>
            <a:r>
              <a:rPr lang="en-IN" dirty="0" smtClean="0"/>
              <a:t> R.W. </a:t>
            </a:r>
            <a:r>
              <a:rPr lang="en-IN" dirty="0" err="1" smtClean="0"/>
              <a:t>Chestmedicine:Essentials</a:t>
            </a:r>
            <a:r>
              <a:rPr lang="en-IN" dirty="0" smtClean="0"/>
              <a:t> of Pulmonary and Critical Care Medicine. 4</a:t>
            </a:r>
            <a:r>
              <a:rPr lang="en-IN" baseline="30000" dirty="0" smtClean="0"/>
              <a:t>th</a:t>
            </a:r>
            <a:r>
              <a:rPr lang="en-IN" dirty="0" smtClean="0"/>
              <a:t> </a:t>
            </a:r>
            <a:r>
              <a:rPr lang="en-IN" dirty="0" err="1" smtClean="0"/>
              <a:t>edn</a:t>
            </a:r>
            <a:r>
              <a:rPr lang="en-IN" dirty="0" smtClean="0"/>
              <a:t> . Philadelphia:Lippincott;2000.</a:t>
            </a:r>
          </a:p>
          <a:p>
            <a:pPr>
              <a:buNone/>
            </a:pPr>
            <a:r>
              <a:rPr lang="en-IN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REFERENCES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4525963"/>
          </a:xfrm>
        </p:spPr>
        <p:txBody>
          <a:bodyPr/>
          <a:lstStyle/>
          <a:p>
            <a:pPr lvl="0"/>
            <a:r>
              <a:rPr lang="en-IN" dirty="0" err="1" smtClean="0"/>
              <a:t>Fauci</a:t>
            </a:r>
            <a:r>
              <a:rPr lang="en-IN" dirty="0" smtClean="0"/>
              <a:t> AS, </a:t>
            </a:r>
            <a:r>
              <a:rPr lang="en-IN" dirty="0" err="1" smtClean="0"/>
              <a:t>Braunwald</a:t>
            </a:r>
            <a:r>
              <a:rPr lang="en-IN" dirty="0" smtClean="0"/>
              <a:t> E, Kasper DL, Hauser SL, Longo DL, Jameson JL, et al., editors. Harrison’s principles of internal medicine. 17th ed. New York: McGraw Hill; 2008</a:t>
            </a:r>
          </a:p>
          <a:p>
            <a:pPr lvl="0"/>
            <a:r>
              <a:rPr lang="en-IN" dirty="0" err="1" smtClean="0"/>
              <a:t>Crawform</a:t>
            </a:r>
            <a:r>
              <a:rPr lang="en-IN" dirty="0" smtClean="0"/>
              <a:t> </a:t>
            </a:r>
            <a:r>
              <a:rPr lang="en-IN" dirty="0" err="1" smtClean="0"/>
              <a:t>M.H.Current</a:t>
            </a:r>
            <a:r>
              <a:rPr lang="en-IN" dirty="0" smtClean="0"/>
              <a:t> Diagnosis and Treatment in cardiology. 2</a:t>
            </a:r>
            <a:r>
              <a:rPr lang="en-IN" baseline="30000" dirty="0" smtClean="0"/>
              <a:t>nd</a:t>
            </a:r>
            <a:r>
              <a:rPr lang="en-IN" dirty="0" smtClean="0"/>
              <a:t> </a:t>
            </a:r>
            <a:r>
              <a:rPr lang="en-IN" dirty="0" err="1" smtClean="0"/>
              <a:t>edn</a:t>
            </a:r>
            <a:r>
              <a:rPr lang="en-IN" dirty="0" smtClean="0"/>
              <a:t> . New York: McGraw Hill;2003.</a:t>
            </a:r>
          </a:p>
          <a:p>
            <a:pPr>
              <a:buNone/>
            </a:pPr>
            <a:r>
              <a:rPr lang="en-IN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REFERENCES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4525963"/>
          </a:xfrm>
        </p:spPr>
        <p:txBody>
          <a:bodyPr/>
          <a:lstStyle/>
          <a:p>
            <a:pPr lvl="0"/>
            <a:r>
              <a:rPr lang="en-IN" dirty="0" smtClean="0"/>
              <a:t>Michael </a:t>
            </a:r>
            <a:r>
              <a:rPr lang="en-IN" dirty="0" err="1" smtClean="0"/>
              <a:t>H.C,Paulus</a:t>
            </a:r>
            <a:r>
              <a:rPr lang="en-IN" dirty="0" smtClean="0"/>
              <a:t> </a:t>
            </a:r>
            <a:r>
              <a:rPr lang="en-IN" dirty="0" err="1" smtClean="0"/>
              <a:t>W.J.Cardiology</a:t>
            </a:r>
            <a:r>
              <a:rPr lang="en-IN" dirty="0" smtClean="0"/>
              <a:t>. 3</a:t>
            </a:r>
            <a:r>
              <a:rPr lang="en-IN" baseline="30000" dirty="0" smtClean="0"/>
              <a:t>rd</a:t>
            </a:r>
            <a:r>
              <a:rPr lang="en-IN" dirty="0" smtClean="0"/>
              <a:t> edn.Philadelphia:Elsevier;2010.</a:t>
            </a:r>
          </a:p>
          <a:p>
            <a:pPr lvl="0"/>
            <a:r>
              <a:rPr lang="en-IN" dirty="0" smtClean="0"/>
              <a:t>Johnson </a:t>
            </a:r>
            <a:r>
              <a:rPr lang="en-IN" dirty="0" err="1" smtClean="0"/>
              <a:t>J.Y.Brunner</a:t>
            </a:r>
            <a:r>
              <a:rPr lang="en-IN" dirty="0" smtClean="0"/>
              <a:t> </a:t>
            </a:r>
            <a:r>
              <a:rPr lang="en-IN" dirty="0" err="1" smtClean="0"/>
              <a:t>anD</a:t>
            </a:r>
            <a:r>
              <a:rPr lang="en-IN" dirty="0" smtClean="0"/>
              <a:t> </a:t>
            </a:r>
            <a:r>
              <a:rPr lang="en-IN" dirty="0" err="1" smtClean="0"/>
              <a:t>Suddharth`s:Textbook</a:t>
            </a:r>
            <a:r>
              <a:rPr lang="en-IN" dirty="0" smtClean="0"/>
              <a:t> of  Medical Surgical Nursing. 11</a:t>
            </a:r>
            <a:r>
              <a:rPr lang="en-IN" baseline="30000" dirty="0" smtClean="0"/>
              <a:t>th</a:t>
            </a:r>
            <a:r>
              <a:rPr lang="en-IN" dirty="0" smtClean="0"/>
              <a:t> </a:t>
            </a:r>
            <a:r>
              <a:rPr lang="en-IN" dirty="0" err="1" smtClean="0"/>
              <a:t>edn</a:t>
            </a:r>
            <a:r>
              <a:rPr lang="en-IN" dirty="0" smtClean="0"/>
              <a:t>. Philadelphia:Lippincott;2008.</a:t>
            </a:r>
          </a:p>
          <a:p>
            <a:pPr>
              <a:buNone/>
            </a:pPr>
            <a:r>
              <a:rPr lang="en-IN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REFERENCES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600200"/>
            <a:ext cx="6851104" cy="4709120"/>
          </a:xfrm>
        </p:spPr>
        <p:txBody>
          <a:bodyPr/>
          <a:lstStyle/>
          <a:p>
            <a:pPr lvl="0"/>
            <a:r>
              <a:rPr lang="en-IN" dirty="0" err="1" smtClean="0"/>
              <a:t>Padmavati</a:t>
            </a:r>
            <a:r>
              <a:rPr lang="en-IN" dirty="0" smtClean="0"/>
              <a:t> S, </a:t>
            </a:r>
            <a:r>
              <a:rPr lang="en-IN" dirty="0" err="1" smtClean="0"/>
              <a:t>Pathak</a:t>
            </a:r>
            <a:r>
              <a:rPr lang="en-IN" dirty="0" smtClean="0"/>
              <a:t> S.N. Chronic </a:t>
            </a:r>
            <a:r>
              <a:rPr lang="en-IN" dirty="0" err="1" smtClean="0"/>
              <a:t>Cor</a:t>
            </a:r>
            <a:r>
              <a:rPr lang="en-IN" dirty="0" smtClean="0"/>
              <a:t> </a:t>
            </a:r>
            <a:r>
              <a:rPr lang="en-IN" dirty="0" err="1" smtClean="0"/>
              <a:t>Pulmonale</a:t>
            </a:r>
            <a:r>
              <a:rPr lang="en-IN" dirty="0" smtClean="0"/>
              <a:t> in Delhi. American Heart Association[Internet].</a:t>
            </a:r>
            <a:r>
              <a:rPr lang="en-IN" dirty="0" err="1" smtClean="0"/>
              <a:t>aug</a:t>
            </a:r>
            <a:r>
              <a:rPr lang="en-IN" dirty="0" smtClean="0"/>
              <a:t> 28.2012.available from </a:t>
            </a:r>
            <a:r>
              <a:rPr lang="en-IN" u="sng" dirty="0" smtClean="0">
                <a:hlinkClick r:id="rId2"/>
              </a:rPr>
              <a:t>http://circ.ahajournals.org/</a:t>
            </a:r>
            <a:endParaRPr lang="en-IN" dirty="0" smtClean="0"/>
          </a:p>
          <a:p>
            <a:pPr lvl="0"/>
            <a:r>
              <a:rPr lang="en-IN" dirty="0" smtClean="0"/>
              <a:t>Kings E.S, Mandel </a:t>
            </a:r>
            <a:r>
              <a:rPr lang="en-IN" dirty="0" err="1" smtClean="0"/>
              <a:t>J.Cor</a:t>
            </a:r>
            <a:r>
              <a:rPr lang="en-IN" dirty="0" smtClean="0"/>
              <a:t> </a:t>
            </a:r>
            <a:r>
              <a:rPr lang="en-IN" dirty="0" err="1" smtClean="0"/>
              <a:t>pulmonale</a:t>
            </a:r>
            <a:r>
              <a:rPr lang="en-IN" dirty="0" smtClean="0"/>
              <a:t>[internet].</a:t>
            </a:r>
            <a:r>
              <a:rPr lang="en-IN" dirty="0" err="1" smtClean="0"/>
              <a:t>july</a:t>
            </a:r>
            <a:r>
              <a:rPr lang="en-IN" dirty="0" smtClean="0"/>
              <a:t> 9,2012.Available at </a:t>
            </a:r>
            <a:r>
              <a:rPr lang="en-IN" u="sng" dirty="0" smtClean="0">
                <a:hlinkClick r:id="rId3"/>
              </a:rPr>
              <a:t>www.uptodate.com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 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REFERENCES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4853136"/>
          </a:xfrm>
        </p:spPr>
        <p:txBody>
          <a:bodyPr/>
          <a:lstStyle/>
          <a:p>
            <a:pPr lvl="0"/>
            <a:r>
              <a:rPr lang="en-IN" dirty="0" err="1" smtClean="0"/>
              <a:t>Opotowsky</a:t>
            </a:r>
            <a:r>
              <a:rPr lang="en-IN" dirty="0" smtClean="0"/>
              <a:t> </a:t>
            </a:r>
            <a:r>
              <a:rPr lang="en-IN" dirty="0" err="1" smtClean="0"/>
              <a:t>a.r</a:t>
            </a:r>
            <a:r>
              <a:rPr lang="en-IN" dirty="0" smtClean="0"/>
              <a:t>, </a:t>
            </a:r>
            <a:r>
              <a:rPr lang="en-IN" dirty="0" err="1" smtClean="0"/>
              <a:t>Vedanthan</a:t>
            </a:r>
            <a:r>
              <a:rPr lang="en-IN" dirty="0" smtClean="0"/>
              <a:t> .R, </a:t>
            </a:r>
            <a:r>
              <a:rPr lang="en-IN" dirty="0" err="1" smtClean="0"/>
              <a:t>Mamlin</a:t>
            </a:r>
            <a:r>
              <a:rPr lang="en-IN" dirty="0" smtClean="0"/>
              <a:t> J.J. A Case Report of </a:t>
            </a:r>
            <a:r>
              <a:rPr lang="en-IN" dirty="0" err="1" smtClean="0"/>
              <a:t>Cor</a:t>
            </a:r>
            <a:r>
              <a:rPr lang="en-IN" dirty="0" smtClean="0"/>
              <a:t> </a:t>
            </a:r>
            <a:r>
              <a:rPr lang="en-IN" dirty="0" err="1" smtClean="0"/>
              <a:t>Pulmonale</a:t>
            </a:r>
            <a:r>
              <a:rPr lang="en-IN" dirty="0" smtClean="0"/>
              <a:t> in a Woman Without Exposure to Tobacco Smoke: An Example of the Risks of Indoor Wood </a:t>
            </a:r>
            <a:r>
              <a:rPr lang="en-IN" dirty="0" err="1" smtClean="0"/>
              <a:t>Burning.The</a:t>
            </a:r>
            <a:r>
              <a:rPr lang="en-IN" dirty="0" smtClean="0"/>
              <a:t> </a:t>
            </a:r>
            <a:r>
              <a:rPr lang="en-IN" dirty="0" err="1" smtClean="0"/>
              <a:t>Medscape</a:t>
            </a:r>
            <a:r>
              <a:rPr lang="en-IN" dirty="0" smtClean="0"/>
              <a:t> journal of Medicine[internet].January 29,2008.available from </a:t>
            </a:r>
            <a:r>
              <a:rPr lang="en-IN" u="sng" dirty="0" smtClean="0">
                <a:hlinkClick r:id="rId2"/>
              </a:rPr>
              <a:t>www.pub</a:t>
            </a:r>
            <a:r>
              <a:rPr lang="en-IN" dirty="0" smtClean="0"/>
              <a:t>med.com</a:t>
            </a: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 descr="Thank-You-Animated-Graphics-1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8352928" cy="597666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LOWER RESPIRATORY TRACT</a:t>
            </a: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92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5080000" cy="5301208"/>
          </a:xfrm>
        </p:spPr>
      </p:pic>
      <p:pic>
        <p:nvPicPr>
          <p:cNvPr id="6" name="Picture 5" descr="3D_Model_Anat_Alveoli3_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1628800"/>
            <a:ext cx="3810000" cy="52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LOWER RESPIRATORY TRACT</a:t>
            </a:r>
            <a:endParaRPr lang="en-IN" dirty="0"/>
          </a:p>
        </p:txBody>
      </p:sp>
      <p:pic>
        <p:nvPicPr>
          <p:cNvPr id="5" name="Content Placeholder 4" descr="CDR466533-5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8362" y="1700808"/>
            <a:ext cx="6610102" cy="4680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RESPIRATORY PROCESS</a:t>
            </a: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image0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0" y="1556792"/>
            <a:ext cx="9144000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5301</TotalTime>
  <Words>1039</Words>
  <Application>Microsoft Office PowerPoint</Application>
  <PresentationFormat>On-screen Show (4:3)</PresentationFormat>
  <Paragraphs>234</Paragraphs>
  <Slides>69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Diseño predeterminado</vt:lpstr>
      <vt:lpstr>Slide 1</vt:lpstr>
      <vt:lpstr>OBJECTIVES</vt:lpstr>
      <vt:lpstr>OBJECTIVES CONTINUED…...</vt:lpstr>
      <vt:lpstr>OBJECTIVES CONTINUED…...</vt:lpstr>
      <vt:lpstr>REVIEW OF ANATOMY &amp; PHYSIOLOGY</vt:lpstr>
      <vt:lpstr>UPPER RESPIRATORY TRACT</vt:lpstr>
      <vt:lpstr>LOWER RESPIRATORY TRACT</vt:lpstr>
      <vt:lpstr>LOWER RESPIRATORY TRACT</vt:lpstr>
      <vt:lpstr>RESPIRATORY PROCESS</vt:lpstr>
      <vt:lpstr>CARDIOVASCULAR SYSTEM </vt:lpstr>
      <vt:lpstr>Slide 11</vt:lpstr>
      <vt:lpstr>CHAMBERS OF THE HEART</vt:lpstr>
      <vt:lpstr>VALVES OF THE HEART</vt:lpstr>
      <vt:lpstr>CORONARY ARTERIES</vt:lpstr>
      <vt:lpstr>HEART RATES</vt:lpstr>
      <vt:lpstr>HEART RATES</vt:lpstr>
      <vt:lpstr>COR PULMONALE</vt:lpstr>
      <vt:lpstr>DEFINITION</vt:lpstr>
      <vt:lpstr>DEFINITION</vt:lpstr>
      <vt:lpstr>DEFINITION</vt:lpstr>
      <vt:lpstr>ETIOLOGY</vt:lpstr>
      <vt:lpstr>ETIOLOGY</vt:lpstr>
      <vt:lpstr>PATHOGENESIS</vt:lpstr>
      <vt:lpstr>PATHOGENESIS CONTINUED……</vt:lpstr>
      <vt:lpstr>PATHOGENESIS CONTINUED……</vt:lpstr>
      <vt:lpstr>PATHOGENESIS CONTINUED……</vt:lpstr>
      <vt:lpstr>PATHOGENESIS CONTINUED……</vt:lpstr>
      <vt:lpstr>PATHOPHYSIOLOGIC CLASSIFICATION</vt:lpstr>
      <vt:lpstr>PATHOPHYSIOLOGIC CLASSIFICATION</vt:lpstr>
      <vt:lpstr>Slide 30</vt:lpstr>
      <vt:lpstr>Slide 31</vt:lpstr>
      <vt:lpstr>Slide 32</vt:lpstr>
      <vt:lpstr>Slide 33</vt:lpstr>
      <vt:lpstr>PATHOPHYSIOLOGIC CLASSIFICATION</vt:lpstr>
      <vt:lpstr>PATHOPHYSIOLOGIC CLASSIFICATION</vt:lpstr>
      <vt:lpstr>PATHOPHYSIOLOGIC CLASSIFICATION</vt:lpstr>
      <vt:lpstr>CLINICAL MANIFESTATIONS</vt:lpstr>
      <vt:lpstr>CLINICAL MANIFESTATIONS</vt:lpstr>
      <vt:lpstr>CLINICAL MANIFESTATIONS</vt:lpstr>
      <vt:lpstr>DIAGNOSIS</vt:lpstr>
      <vt:lpstr>DIAGNOSIS</vt:lpstr>
      <vt:lpstr>DIAGNOSIS</vt:lpstr>
      <vt:lpstr>DIAGNOSIS</vt:lpstr>
      <vt:lpstr>DIAGNOSIS</vt:lpstr>
      <vt:lpstr>DIAGNOSIS</vt:lpstr>
      <vt:lpstr>DIAGNOSIS</vt:lpstr>
      <vt:lpstr>DIAGNOSIS</vt:lpstr>
      <vt:lpstr>DIAGNOSIS</vt:lpstr>
      <vt:lpstr>MEDICAL MANAGEMENT</vt:lpstr>
      <vt:lpstr>MEDICAL MANAGEMENT</vt:lpstr>
      <vt:lpstr>SURGICAL MANAGEMENT</vt:lpstr>
      <vt:lpstr>SURGICAL MANAGEMENT</vt:lpstr>
      <vt:lpstr>NURSING MANAGEMENT</vt:lpstr>
      <vt:lpstr>NURSING DIAGNOSIS</vt:lpstr>
      <vt:lpstr>NURSING DIAGNOSIS</vt:lpstr>
      <vt:lpstr>NURSING DIAGNOSIS</vt:lpstr>
      <vt:lpstr>NURSING DIAGNOSIS</vt:lpstr>
      <vt:lpstr>JOURNAL PRESENTATIONS</vt:lpstr>
      <vt:lpstr>JOURNAL PRESENTATIONS</vt:lpstr>
      <vt:lpstr>ASSIGNMENT</vt:lpstr>
      <vt:lpstr>ASSIGNMENT</vt:lpstr>
      <vt:lpstr>ASSIGNMENT</vt:lpstr>
      <vt:lpstr>ASSIGNMENT</vt:lpstr>
      <vt:lpstr>REFERENCES</vt:lpstr>
      <vt:lpstr>REFERENCES</vt:lpstr>
      <vt:lpstr>REFERENCES</vt:lpstr>
      <vt:lpstr>REFERENCES</vt:lpstr>
      <vt:lpstr>REFERENCES</vt:lpstr>
      <vt:lpstr>Slide 69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REEBA</cp:lastModifiedBy>
  <cp:revision>777</cp:revision>
  <dcterms:created xsi:type="dcterms:W3CDTF">2010-05-23T14:28:12Z</dcterms:created>
  <dcterms:modified xsi:type="dcterms:W3CDTF">2012-10-03T04:37:23Z</dcterms:modified>
</cp:coreProperties>
</file>