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312" r:id="rId19"/>
    <p:sldId id="273" r:id="rId20"/>
    <p:sldId id="274" r:id="rId21"/>
    <p:sldId id="300" r:id="rId22"/>
    <p:sldId id="275" r:id="rId23"/>
    <p:sldId id="276" r:id="rId24"/>
    <p:sldId id="277" r:id="rId25"/>
    <p:sldId id="278" r:id="rId26"/>
    <p:sldId id="280" r:id="rId27"/>
    <p:sldId id="281" r:id="rId28"/>
    <p:sldId id="30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311" r:id="rId44"/>
    <p:sldId id="296" r:id="rId45"/>
    <p:sldId id="297" r:id="rId46"/>
    <p:sldId id="298" r:id="rId47"/>
    <p:sldId id="304" r:id="rId48"/>
    <p:sldId id="299" r:id="rId49"/>
    <p:sldId id="303" r:id="rId50"/>
    <p:sldId id="305" r:id="rId51"/>
    <p:sldId id="306" r:id="rId52"/>
    <p:sldId id="310" r:id="rId53"/>
    <p:sldId id="307" r:id="rId54"/>
    <p:sldId id="309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86200"/>
            <a:ext cx="7772400" cy="1470025"/>
          </a:xfrm>
        </p:spPr>
        <p:txBody>
          <a:bodyPr/>
          <a:lstStyle/>
          <a:p>
            <a:r>
              <a:rPr lang="en-IN" dirty="0" smtClean="0"/>
              <a:t>Obstructive Sleep </a:t>
            </a:r>
            <a:r>
              <a:rPr lang="en-IN" dirty="0" err="1" smtClean="0"/>
              <a:t>Apnea</a:t>
            </a:r>
            <a:r>
              <a:rPr lang="en-IN" dirty="0" smtClean="0"/>
              <a:t> (OSA)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5029200"/>
            <a:ext cx="6400800" cy="152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           Dr </a:t>
            </a:r>
            <a:r>
              <a:rPr lang="en-US" dirty="0" err="1" smtClean="0"/>
              <a:t>Muhammed</a:t>
            </a:r>
            <a:r>
              <a:rPr lang="en-US" dirty="0" smtClean="0"/>
              <a:t> </a:t>
            </a:r>
            <a:r>
              <a:rPr lang="en-US" dirty="0" err="1" smtClean="0"/>
              <a:t>Aslam</a:t>
            </a:r>
            <a:endParaRPr lang="en-US" dirty="0" smtClean="0"/>
          </a:p>
          <a:p>
            <a:r>
              <a:rPr lang="en-US" dirty="0" smtClean="0"/>
              <a:t>Junior Resident</a:t>
            </a:r>
          </a:p>
          <a:p>
            <a:r>
              <a:rPr lang="en-US" dirty="0" smtClean="0"/>
              <a:t>          Pulmonary Medicine</a:t>
            </a:r>
          </a:p>
          <a:p>
            <a:r>
              <a:rPr lang="en-US" dirty="0" smtClean="0"/>
              <a:t>                    </a:t>
            </a:r>
            <a:r>
              <a:rPr lang="en-US" dirty="0" err="1" smtClean="0"/>
              <a:t>Pariyaram</a:t>
            </a:r>
            <a:r>
              <a:rPr lang="en-US" dirty="0" smtClean="0"/>
              <a:t> medical college</a:t>
            </a:r>
          </a:p>
          <a:p>
            <a:endParaRPr lang="en-US" dirty="0" smtClean="0"/>
          </a:p>
          <a:p>
            <a:endParaRPr lang="en-IN" dirty="0"/>
          </a:p>
        </p:txBody>
      </p:sp>
      <p:pic>
        <p:nvPicPr>
          <p:cNvPr id="4" name="Picture 3" descr="sleep apne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0"/>
            <a:ext cx="5058949" cy="42206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7696200" cy="639762"/>
          </a:xfrm>
        </p:spPr>
        <p:txBody>
          <a:bodyPr>
            <a:normAutofit fontScale="90000"/>
          </a:bodyPr>
          <a:lstStyle/>
          <a:p>
            <a:r>
              <a:rPr lang="en-IN" b="1" dirty="0" err="1" smtClean="0"/>
              <a:t>Etiology</a:t>
            </a:r>
            <a:r>
              <a:rPr lang="en-IN" b="1" dirty="0" smtClean="0"/>
              <a:t>-</a:t>
            </a:r>
            <a:r>
              <a:rPr lang="en-IN" b="1" dirty="0" smtClean="0">
                <a:solidFill>
                  <a:srgbClr val="FF0000"/>
                </a:solidFill>
              </a:rPr>
              <a:t>Structural factors</a:t>
            </a:r>
            <a:br>
              <a:rPr lang="en-IN" b="1" dirty="0" smtClean="0">
                <a:solidFill>
                  <a:srgbClr val="FF0000"/>
                </a:solidFill>
              </a:rPr>
            </a:br>
            <a:r>
              <a:rPr lang="en-IN" b="1" dirty="0" smtClean="0"/>
              <a:t/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 smtClean="0"/>
              <a:t>Innate anatomic variations (facial elongation, posterior facial compression)</a:t>
            </a:r>
          </a:p>
          <a:p>
            <a:r>
              <a:rPr lang="en-IN" dirty="0" err="1" smtClean="0"/>
              <a:t>Retrognathia</a:t>
            </a:r>
            <a:r>
              <a:rPr lang="en-IN" dirty="0" smtClean="0"/>
              <a:t> and </a:t>
            </a:r>
            <a:r>
              <a:rPr lang="en-IN" dirty="0" err="1" smtClean="0"/>
              <a:t>micrognathia</a:t>
            </a:r>
            <a:endParaRPr lang="en-IN" dirty="0" smtClean="0"/>
          </a:p>
          <a:p>
            <a:r>
              <a:rPr lang="en-IN" dirty="0" err="1" smtClean="0"/>
              <a:t>Mandibular</a:t>
            </a:r>
            <a:r>
              <a:rPr lang="en-IN" dirty="0" smtClean="0"/>
              <a:t> </a:t>
            </a:r>
            <a:r>
              <a:rPr lang="en-IN" dirty="0" err="1" smtClean="0"/>
              <a:t>hypoplasia</a:t>
            </a:r>
            <a:endParaRPr lang="en-IN" dirty="0" smtClean="0"/>
          </a:p>
          <a:p>
            <a:r>
              <a:rPr lang="en-IN" dirty="0" err="1" smtClean="0"/>
              <a:t>Brachycephalic</a:t>
            </a:r>
            <a:r>
              <a:rPr lang="en-IN" dirty="0" smtClean="0"/>
              <a:t> head form</a:t>
            </a:r>
          </a:p>
          <a:p>
            <a:r>
              <a:rPr lang="en-IN" dirty="0" smtClean="0"/>
              <a:t>Inferior displacement of the hyoid</a:t>
            </a:r>
          </a:p>
          <a:p>
            <a:r>
              <a:rPr lang="en-IN" dirty="0" err="1" smtClean="0"/>
              <a:t>Adenotonsillar</a:t>
            </a:r>
            <a:r>
              <a:rPr lang="en-IN" dirty="0" smtClean="0"/>
              <a:t> hypertrophy, particularly in children and young adults</a:t>
            </a:r>
          </a:p>
          <a:p>
            <a:r>
              <a:rPr lang="en-IN" dirty="0" smtClean="0"/>
              <a:t>Pierre Robin syndrome</a:t>
            </a:r>
          </a:p>
          <a:p>
            <a:r>
              <a:rPr lang="en-IN" dirty="0" smtClean="0"/>
              <a:t>Down syndrome</a:t>
            </a:r>
          </a:p>
          <a:p>
            <a:r>
              <a:rPr lang="en-IN" dirty="0" err="1" smtClean="0"/>
              <a:t>Marfan</a:t>
            </a:r>
            <a:r>
              <a:rPr lang="en-IN" dirty="0" smtClean="0"/>
              <a:t> syndrome</a:t>
            </a:r>
          </a:p>
          <a:p>
            <a:r>
              <a:rPr lang="en-IN" dirty="0" err="1" smtClean="0"/>
              <a:t>Prader-Willi</a:t>
            </a:r>
            <a:r>
              <a:rPr lang="en-IN" dirty="0" smtClean="0"/>
              <a:t> syndrome</a:t>
            </a:r>
          </a:p>
          <a:p>
            <a:r>
              <a:rPr lang="en-IN" dirty="0" smtClean="0"/>
              <a:t>High, arched palate (particularly in women)</a:t>
            </a:r>
            <a:endParaRPr lang="en-IN" b="1" dirty="0" smtClean="0">
              <a:solidFill>
                <a:srgbClr val="FF0000"/>
              </a:solidFill>
            </a:endParaRPr>
          </a:p>
          <a:p>
            <a:endParaRPr lang="en-IN" b="1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Nasal obstruction </a:t>
            </a:r>
            <a:r>
              <a:rPr lang="en-IN" dirty="0" smtClean="0"/>
              <a:t>-polyps, </a:t>
            </a:r>
            <a:r>
              <a:rPr lang="en-IN" dirty="0" err="1" smtClean="0"/>
              <a:t>septal</a:t>
            </a:r>
            <a:r>
              <a:rPr lang="en-IN" dirty="0" smtClean="0"/>
              <a:t> deviation, </a:t>
            </a:r>
            <a:r>
              <a:rPr lang="en-IN" dirty="0" err="1" smtClean="0"/>
              <a:t>tumors</a:t>
            </a:r>
            <a:r>
              <a:rPr lang="en-IN" dirty="0" smtClean="0"/>
              <a:t>, trauma, and </a:t>
            </a:r>
            <a:r>
              <a:rPr lang="en-IN" dirty="0" err="1" smtClean="0"/>
              <a:t>stenosis</a:t>
            </a:r>
            <a:r>
              <a:rPr lang="en-IN" dirty="0" smtClean="0"/>
              <a:t>.</a:t>
            </a:r>
          </a:p>
          <a:p>
            <a:r>
              <a:rPr lang="en-IN" dirty="0" err="1" smtClean="0">
                <a:solidFill>
                  <a:srgbClr val="FF0000"/>
                </a:solidFill>
              </a:rPr>
              <a:t>Retropalatal</a:t>
            </a:r>
            <a:r>
              <a:rPr lang="en-IN" dirty="0" smtClean="0">
                <a:solidFill>
                  <a:srgbClr val="FF0000"/>
                </a:solidFill>
              </a:rPr>
              <a:t> obstruction </a:t>
            </a:r>
            <a:r>
              <a:rPr lang="en-IN" dirty="0" smtClean="0"/>
              <a:t>-elongated, </a:t>
            </a:r>
            <a:r>
              <a:rPr lang="en-IN" dirty="0" err="1" smtClean="0"/>
              <a:t>posteriorly</a:t>
            </a:r>
            <a:r>
              <a:rPr lang="en-IN" dirty="0" smtClean="0"/>
              <a:t> placed palate and uvula ,tonsil and adenoid hypertrophy</a:t>
            </a:r>
          </a:p>
          <a:p>
            <a:r>
              <a:rPr lang="en-IN" dirty="0" err="1" smtClean="0">
                <a:solidFill>
                  <a:srgbClr val="FF0000"/>
                </a:solidFill>
              </a:rPr>
              <a:t>Retroglossal</a:t>
            </a:r>
            <a:r>
              <a:rPr lang="en-IN" dirty="0" smtClean="0">
                <a:solidFill>
                  <a:srgbClr val="FF0000"/>
                </a:solidFill>
              </a:rPr>
              <a:t> obstruction </a:t>
            </a:r>
            <a:r>
              <a:rPr lang="en-IN" dirty="0" smtClean="0"/>
              <a:t>-</a:t>
            </a:r>
            <a:r>
              <a:rPr lang="en-IN" dirty="0" err="1" smtClean="0"/>
              <a:t>macroglossia</a:t>
            </a:r>
            <a:r>
              <a:rPr lang="en-IN" dirty="0" smtClean="0"/>
              <a:t> and </a:t>
            </a:r>
            <a:r>
              <a:rPr lang="en-IN" dirty="0" err="1" smtClean="0"/>
              <a:t>tumor</a:t>
            </a:r>
            <a:r>
              <a:rPr lang="en-IN" dirty="0" smtClean="0"/>
              <a:t>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Non structural risk factors 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dirty="0" smtClean="0"/>
              <a:t>Obesity</a:t>
            </a:r>
          </a:p>
          <a:p>
            <a:r>
              <a:rPr lang="en-IN" dirty="0" smtClean="0"/>
              <a:t>Central fat distribution</a:t>
            </a:r>
          </a:p>
          <a:p>
            <a:r>
              <a:rPr lang="en-IN" dirty="0" smtClean="0"/>
              <a:t>Male sex (male/female 2:1)</a:t>
            </a:r>
          </a:p>
          <a:p>
            <a:r>
              <a:rPr lang="en-IN" dirty="0" smtClean="0"/>
              <a:t>Age</a:t>
            </a:r>
          </a:p>
          <a:p>
            <a:r>
              <a:rPr lang="en-IN" dirty="0" smtClean="0"/>
              <a:t>Postmenopausal state</a:t>
            </a:r>
          </a:p>
          <a:p>
            <a:r>
              <a:rPr lang="en-IN" dirty="0" smtClean="0"/>
              <a:t>Alcohol use</a:t>
            </a:r>
          </a:p>
          <a:p>
            <a:r>
              <a:rPr lang="en-IN" dirty="0" smtClean="0"/>
              <a:t>Sedative use</a:t>
            </a:r>
          </a:p>
          <a:p>
            <a:r>
              <a:rPr lang="en-IN" dirty="0" smtClean="0"/>
              <a:t>Smoking</a:t>
            </a:r>
          </a:p>
          <a:p>
            <a:r>
              <a:rPr lang="en-IN" dirty="0" smtClean="0"/>
              <a:t>Habitual snoring with daytime somnolence</a:t>
            </a:r>
          </a:p>
          <a:p>
            <a:r>
              <a:rPr lang="en-IN" dirty="0" smtClean="0"/>
              <a:t>Supine sleep position</a:t>
            </a:r>
          </a:p>
          <a:p>
            <a:r>
              <a:rPr lang="en-IN" dirty="0" smtClean="0"/>
              <a:t>Rapid eye movement (REM) sleep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Other conditions associated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Hypothyroidism (</a:t>
            </a:r>
            <a:r>
              <a:rPr lang="en-IN" dirty="0" err="1" smtClean="0"/>
              <a:t>macroglossia</a:t>
            </a:r>
            <a:r>
              <a:rPr lang="en-IN" dirty="0" smtClean="0"/>
              <a:t> ,increased soft tissue mass ,</a:t>
            </a:r>
            <a:r>
              <a:rPr lang="en-IN" dirty="0" err="1" smtClean="0"/>
              <a:t>myopathy</a:t>
            </a:r>
            <a:r>
              <a:rPr lang="en-IN" dirty="0" smtClean="0"/>
              <a:t>)</a:t>
            </a:r>
          </a:p>
          <a:p>
            <a:r>
              <a:rPr lang="en-IN" dirty="0" smtClean="0"/>
              <a:t>Neurologic syndromes ( </a:t>
            </a:r>
            <a:r>
              <a:rPr lang="en-IN" dirty="0" err="1" smtClean="0"/>
              <a:t>postpolio</a:t>
            </a:r>
            <a:r>
              <a:rPr lang="en-IN" dirty="0" smtClean="0"/>
              <a:t> syndrome, muscular dystrophies, and autonomic failure syndromes such as Shy-</a:t>
            </a:r>
            <a:r>
              <a:rPr lang="en-IN" dirty="0" err="1" smtClean="0"/>
              <a:t>Drager</a:t>
            </a:r>
            <a:r>
              <a:rPr lang="en-IN" dirty="0" smtClean="0"/>
              <a:t> syndrome)</a:t>
            </a:r>
          </a:p>
          <a:p>
            <a:r>
              <a:rPr lang="en-IN" dirty="0" smtClean="0"/>
              <a:t>Stroke</a:t>
            </a:r>
          </a:p>
          <a:p>
            <a:r>
              <a:rPr lang="en-IN" dirty="0" err="1" smtClean="0"/>
              <a:t>Acromegaly</a:t>
            </a:r>
            <a:r>
              <a:rPr lang="en-IN" dirty="0" smtClean="0"/>
              <a:t> (</a:t>
            </a:r>
            <a:r>
              <a:rPr lang="en-IN" dirty="0" err="1" smtClean="0"/>
              <a:t>macroglossia</a:t>
            </a:r>
            <a:r>
              <a:rPr lang="en-IN" dirty="0" smtClean="0"/>
              <a:t> and increased soft tissue mass)</a:t>
            </a:r>
          </a:p>
          <a:p>
            <a:r>
              <a:rPr lang="en-IN" dirty="0" smtClean="0"/>
              <a:t>Environmental exposures (smoke, environmental irritants or allergens, and alcohol and hypnotic-sedative medications)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Epidemiology</a:t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Prevalence in US has been 2-4% for women and 4-9% for men.</a:t>
            </a:r>
          </a:p>
          <a:p>
            <a:r>
              <a:rPr lang="en-IN" dirty="0" smtClean="0"/>
              <a:t>SDB remains undiagnosed in approximately 93% of affected women and 82% of affected men.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History</a:t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IN" dirty="0" smtClean="0">
                <a:solidFill>
                  <a:srgbClr val="FF0000"/>
                </a:solidFill>
              </a:rPr>
              <a:t>Nocturnal symptoms</a:t>
            </a:r>
            <a:endParaRPr lang="en-IN" dirty="0" smtClean="0"/>
          </a:p>
          <a:p>
            <a:r>
              <a:rPr lang="en-IN" dirty="0" smtClean="0"/>
              <a:t>Snoring, usually loud, habitual, and bothersome to others</a:t>
            </a:r>
          </a:p>
          <a:p>
            <a:r>
              <a:rPr lang="en-IN" dirty="0" smtClean="0"/>
              <a:t>Witnessed </a:t>
            </a:r>
            <a:r>
              <a:rPr lang="en-IN" dirty="0" err="1" smtClean="0"/>
              <a:t>apneas</a:t>
            </a:r>
            <a:r>
              <a:rPr lang="en-IN" dirty="0" smtClean="0"/>
              <a:t>, which often interrupt the snoring and end with a snort</a:t>
            </a:r>
          </a:p>
          <a:p>
            <a:r>
              <a:rPr lang="en-IN" dirty="0" smtClean="0"/>
              <a:t>Gasping and choking sensations that arouse the patient from sleep</a:t>
            </a:r>
          </a:p>
          <a:p>
            <a:r>
              <a:rPr lang="en-IN" dirty="0" err="1" smtClean="0"/>
              <a:t>Nocturia</a:t>
            </a:r>
            <a:endParaRPr lang="en-IN" dirty="0" smtClean="0"/>
          </a:p>
          <a:p>
            <a:r>
              <a:rPr lang="en-IN" dirty="0" smtClean="0"/>
              <a:t>Insomnia</a:t>
            </a:r>
          </a:p>
          <a:p>
            <a:r>
              <a:rPr lang="en-IN" dirty="0" smtClean="0"/>
              <a:t>Restless sleep, with patients often experiencing frequent arousals and tossing or turning during the night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Daytime symptoms</a:t>
            </a:r>
            <a:br>
              <a:rPr lang="en-IN" dirty="0" smtClean="0">
                <a:solidFill>
                  <a:srgbClr val="FF0000"/>
                </a:solidFill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2400" dirty="0" err="1" smtClean="0"/>
              <a:t>Nonrestorative</a:t>
            </a:r>
            <a:r>
              <a:rPr lang="en-IN" sz="2400" dirty="0" smtClean="0"/>
              <a:t> sleep (</a:t>
            </a:r>
            <a:r>
              <a:rPr lang="en-IN" sz="2400" dirty="0" err="1" smtClean="0"/>
              <a:t>ie</a:t>
            </a:r>
            <a:r>
              <a:rPr lang="en-IN" sz="2400" dirty="0" smtClean="0"/>
              <a:t>, “waking up as tired as when they went to bed”)</a:t>
            </a:r>
          </a:p>
          <a:p>
            <a:r>
              <a:rPr lang="en-IN" sz="2400" dirty="0" smtClean="0"/>
              <a:t>Morning headache, dry or sore throat</a:t>
            </a:r>
          </a:p>
          <a:p>
            <a:r>
              <a:rPr lang="en-IN" sz="2400" dirty="0" smtClean="0"/>
              <a:t>Excessive daytime sleepiness (EDS) that usually begins during quiet activities (</a:t>
            </a:r>
            <a:r>
              <a:rPr lang="en-IN" sz="2400" dirty="0" err="1" smtClean="0"/>
              <a:t>eg</a:t>
            </a:r>
            <a:r>
              <a:rPr lang="en-IN" sz="2400" dirty="0" smtClean="0"/>
              <a:t>, reading, watching television); as the severity worsens, patients begin to feel sleepy during activities that generally require alertness (</a:t>
            </a:r>
            <a:r>
              <a:rPr lang="en-IN" sz="2400" dirty="0" err="1" smtClean="0"/>
              <a:t>eg</a:t>
            </a:r>
            <a:r>
              <a:rPr lang="en-IN" sz="2400" dirty="0" smtClean="0"/>
              <a:t>, school, work, driving).</a:t>
            </a:r>
          </a:p>
          <a:p>
            <a:r>
              <a:rPr lang="en-IN" sz="2400" dirty="0" smtClean="0"/>
              <a:t>Daytime fatigue/tiredness</a:t>
            </a:r>
          </a:p>
          <a:p>
            <a:r>
              <a:rPr lang="en-IN" sz="2400" dirty="0" smtClean="0"/>
              <a:t>Cognitive deficits; memory and intellectual impairment (short-term memory, concentration)</a:t>
            </a:r>
          </a:p>
          <a:p>
            <a:pPr>
              <a:buNone/>
            </a:pPr>
            <a:endParaRPr lang="en-US" sz="1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Daytime symptoms</a:t>
            </a:r>
            <a:br>
              <a:rPr lang="en-IN" dirty="0" smtClean="0">
                <a:solidFill>
                  <a:srgbClr val="FF0000"/>
                </a:solidFill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Decreased vigilance</a:t>
            </a:r>
          </a:p>
          <a:p>
            <a:r>
              <a:rPr lang="en-IN" dirty="0" smtClean="0"/>
              <a:t>Morning confusion</a:t>
            </a:r>
          </a:p>
          <a:p>
            <a:r>
              <a:rPr lang="en-IN" dirty="0" smtClean="0"/>
              <a:t>Personality and mood changes, including depression and anxiety</a:t>
            </a:r>
          </a:p>
          <a:p>
            <a:r>
              <a:rPr lang="en-IN" dirty="0" smtClean="0"/>
              <a:t>Sexual dysfunction, including impotence and decreased libido</a:t>
            </a:r>
          </a:p>
          <a:p>
            <a:r>
              <a:rPr lang="en-IN" dirty="0" err="1" smtClean="0"/>
              <a:t>Gastroesophageal</a:t>
            </a:r>
            <a:r>
              <a:rPr lang="en-IN" dirty="0" smtClean="0"/>
              <a:t> reflux</a:t>
            </a:r>
          </a:p>
          <a:p>
            <a:r>
              <a:rPr lang="en-IN" dirty="0" smtClean="0"/>
              <a:t>Hypertension</a:t>
            </a:r>
          </a:p>
          <a:p>
            <a:r>
              <a:rPr lang="en-IN" dirty="0" smtClean="0"/>
              <a:t>Depression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Excessive daytime sleepiness (EDS)</a:t>
            </a:r>
            <a:endParaRPr lang="en-US" dirty="0"/>
          </a:p>
        </p:txBody>
      </p:sp>
      <p:pic>
        <p:nvPicPr>
          <p:cNvPr id="4" name="Content Placeholder 3" descr="daily mai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1" y="1255448"/>
            <a:ext cx="7934046" cy="52215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Excessive daytime sleepiness (EDS) 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dirty="0" smtClean="0"/>
              <a:t>One of the most common and difficult symptoms </a:t>
            </a:r>
          </a:p>
          <a:p>
            <a:r>
              <a:rPr lang="en-IN" dirty="0" smtClean="0"/>
              <a:t>Reduces quality of life, impairs daytime performance, and causes </a:t>
            </a:r>
            <a:r>
              <a:rPr lang="en-IN" dirty="0" err="1" smtClean="0"/>
              <a:t>neurocognitive</a:t>
            </a:r>
            <a:r>
              <a:rPr lang="en-IN" dirty="0" smtClean="0"/>
              <a:t> deficits (</a:t>
            </a:r>
            <a:r>
              <a:rPr lang="en-IN" dirty="0" err="1" smtClean="0"/>
              <a:t>eg</a:t>
            </a:r>
            <a:r>
              <a:rPr lang="en-IN" dirty="0" smtClean="0"/>
              <a:t>, memory deficits).</a:t>
            </a:r>
          </a:p>
          <a:p>
            <a:r>
              <a:rPr lang="en-IN" dirty="0" smtClean="0"/>
              <a:t>Assessed using the </a:t>
            </a:r>
            <a:r>
              <a:rPr lang="en-IN" dirty="0" smtClean="0">
                <a:solidFill>
                  <a:srgbClr val="FF0000"/>
                </a:solidFill>
              </a:rPr>
              <a:t>Epworth Sleepiness Scale (ESS)</a:t>
            </a:r>
            <a:r>
              <a:rPr lang="en-IN" dirty="0" smtClean="0"/>
              <a:t>. This questionnaire is used to help determine how frequently the patient is likely to doze off in 8 frequently encountered situations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OSA is a sleep disorder that involves cessation or significant decrease in airflow </a:t>
            </a:r>
            <a:r>
              <a:rPr lang="en-IN" dirty="0" smtClean="0">
                <a:solidFill>
                  <a:srgbClr val="FF0000"/>
                </a:solidFill>
              </a:rPr>
              <a:t>in the presence of breathing effort.</a:t>
            </a:r>
          </a:p>
          <a:p>
            <a:r>
              <a:rPr lang="en-IN" dirty="0" smtClean="0"/>
              <a:t> It is the most common type of sleep-disordered breathing (SDB) and is characterized by recurrent episodes of upper airway (UA) collapse during sleep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Epworth Sleepiness Scale (ESS)</a:t>
            </a:r>
            <a:r>
              <a:rPr lang="en-IN" dirty="0" smtClean="0"/>
              <a:t> questionnaire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contrast to just feeling tired, how likely are you to doze off or fall asleep in the following situations? :</a:t>
            </a:r>
          </a:p>
          <a:p>
            <a:r>
              <a:rPr lang="en-US" b="1" dirty="0" smtClean="0"/>
              <a:t>0 =Would never doze</a:t>
            </a:r>
          </a:p>
          <a:p>
            <a:r>
              <a:rPr lang="en-US" b="1" dirty="0" smtClean="0"/>
              <a:t>1 = Slight chance of dozing</a:t>
            </a:r>
          </a:p>
          <a:p>
            <a:r>
              <a:rPr lang="en-US" b="1" dirty="0" smtClean="0"/>
              <a:t>2=Moderate </a:t>
            </a:r>
            <a:r>
              <a:rPr lang="en-US" b="1" dirty="0" err="1" smtClean="0"/>
              <a:t>chanceofdozing</a:t>
            </a:r>
            <a:endParaRPr lang="en-US" b="1" dirty="0" smtClean="0"/>
          </a:p>
          <a:p>
            <a:r>
              <a:rPr lang="en-US" b="1" dirty="0" smtClean="0"/>
              <a:t>3 = High chance of dozing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Sitting and reading</a:t>
            </a:r>
          </a:p>
          <a:p>
            <a:r>
              <a:rPr lang="en-US" dirty="0" smtClean="0"/>
              <a:t>Watching TV</a:t>
            </a:r>
          </a:p>
          <a:p>
            <a:r>
              <a:rPr lang="en-US" dirty="0" smtClean="0"/>
              <a:t>Sitting inactive a public place (i.e. a theater or a meeting)</a:t>
            </a:r>
          </a:p>
          <a:p>
            <a:r>
              <a:rPr lang="en-US" dirty="0" smtClean="0"/>
              <a:t>As a passenger in a car for an hour without break</a:t>
            </a:r>
          </a:p>
          <a:p>
            <a:r>
              <a:rPr lang="en-US" dirty="0" smtClean="0"/>
              <a:t>Lying down to rest in the afternoon when circumstances permit</a:t>
            </a:r>
          </a:p>
          <a:p>
            <a:r>
              <a:rPr lang="en-US" dirty="0" smtClean="0"/>
              <a:t>Sitting and talking to someone</a:t>
            </a:r>
          </a:p>
          <a:p>
            <a:r>
              <a:rPr lang="en-US" dirty="0" smtClean="0"/>
              <a:t>Sitting quietly after lunch without alcohol</a:t>
            </a:r>
          </a:p>
          <a:p>
            <a:r>
              <a:rPr lang="en-US" dirty="0" smtClean="0"/>
              <a:t>In a car, while stopping for a few minutes in traffic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ESS score of 12 is associated with a greater propensity to fall asleep on the Multiple Sleep Latency Test (MSLT)</a:t>
            </a:r>
          </a:p>
          <a:p>
            <a:r>
              <a:rPr lang="en-IN" dirty="0" smtClean="0"/>
              <a:t> ESS is useful for evaluating responses to treatment; the ESS score should decrease with effective treatment.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Physical Examination</a:t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Obesity – Body mass index (BMI) greater than 30 kg/m</a:t>
            </a:r>
            <a:r>
              <a:rPr lang="en-IN" baseline="30000" dirty="0" smtClean="0"/>
              <a:t>2</a:t>
            </a:r>
            <a:endParaRPr lang="en-IN" dirty="0" smtClean="0"/>
          </a:p>
          <a:p>
            <a:r>
              <a:rPr lang="en-IN" dirty="0" smtClean="0"/>
              <a:t>Large neck circumference – Greater than 17 inches in men and 15 inches in women</a:t>
            </a:r>
          </a:p>
          <a:p>
            <a:r>
              <a:rPr lang="en-IN" dirty="0" smtClean="0"/>
              <a:t>Abnormal (increased) </a:t>
            </a:r>
            <a:r>
              <a:rPr lang="en-IN" dirty="0" err="1" smtClean="0"/>
              <a:t>Mallampati</a:t>
            </a:r>
            <a:r>
              <a:rPr lang="en-IN" dirty="0" smtClean="0"/>
              <a:t> score</a:t>
            </a:r>
          </a:p>
          <a:p>
            <a:r>
              <a:rPr lang="en-IN" dirty="0" smtClean="0"/>
              <a:t>Narrowing of the lateral airway walls</a:t>
            </a:r>
          </a:p>
          <a:p>
            <a:r>
              <a:rPr lang="en-IN" dirty="0" smtClean="0"/>
              <a:t>Enlarged tonsils</a:t>
            </a:r>
          </a:p>
          <a:p>
            <a:r>
              <a:rPr lang="en-IN" dirty="0" err="1" smtClean="0"/>
              <a:t>Retrognathia</a:t>
            </a:r>
            <a:r>
              <a:rPr lang="en-IN" dirty="0" smtClean="0"/>
              <a:t> or </a:t>
            </a:r>
            <a:r>
              <a:rPr lang="en-IN" dirty="0" err="1" smtClean="0"/>
              <a:t>micrognathia</a:t>
            </a:r>
            <a:endParaRPr lang="en-IN" dirty="0" smtClean="0"/>
          </a:p>
          <a:p>
            <a:r>
              <a:rPr lang="en-IN" dirty="0" smtClean="0"/>
              <a:t>High-arched hard palate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Systemic arterial hypertension, present in approximately 50% of patients with OSA</a:t>
            </a:r>
          </a:p>
          <a:p>
            <a:r>
              <a:rPr lang="en-IN" dirty="0" smtClean="0"/>
              <a:t>Congestive heart failure (CHF)</a:t>
            </a:r>
          </a:p>
          <a:p>
            <a:r>
              <a:rPr lang="en-IN" dirty="0" smtClean="0"/>
              <a:t>Pulmonary hypertension</a:t>
            </a:r>
          </a:p>
          <a:p>
            <a:r>
              <a:rPr lang="en-IN" dirty="0" smtClean="0"/>
              <a:t>Stroke</a:t>
            </a:r>
          </a:p>
          <a:p>
            <a:r>
              <a:rPr lang="en-IN" dirty="0" smtClean="0"/>
              <a:t>Metabolic syndrome</a:t>
            </a:r>
          </a:p>
          <a:p>
            <a:r>
              <a:rPr lang="en-IN" dirty="0" smtClean="0"/>
              <a:t>Type 2 diabetes mellitus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Cardiovascular Disease in Obstructive Sleep </a:t>
            </a:r>
            <a:r>
              <a:rPr lang="en-IN" b="1" dirty="0" err="1" smtClean="0"/>
              <a:t>Apnea</a:t>
            </a:r>
            <a:r>
              <a:rPr lang="en-IN" b="1" dirty="0" smtClean="0"/>
              <a:t/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/>
              <a:t>Vagal</a:t>
            </a:r>
            <a:r>
              <a:rPr lang="en-IN" dirty="0" smtClean="0"/>
              <a:t> stimulation causes </a:t>
            </a:r>
            <a:r>
              <a:rPr lang="en-IN" dirty="0" err="1" smtClean="0"/>
              <a:t>bradycardia</a:t>
            </a:r>
            <a:endParaRPr lang="en-IN" dirty="0" smtClean="0"/>
          </a:p>
          <a:p>
            <a:r>
              <a:rPr lang="en-IN" dirty="0" err="1" smtClean="0"/>
              <a:t>Bradycardia</a:t>
            </a:r>
            <a:r>
              <a:rPr lang="en-IN" dirty="0" smtClean="0"/>
              <a:t> and hypoxia provoke serious cardiac rhythm disturbances i.e. premature beats </a:t>
            </a:r>
            <a:r>
              <a:rPr lang="en-IN" dirty="0" err="1" smtClean="0"/>
              <a:t>asystole</a:t>
            </a:r>
            <a:r>
              <a:rPr lang="en-IN" dirty="0" smtClean="0"/>
              <a:t>, ventricular tachycardia , cardiac arrest.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Indices for sleep-disordered breathing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 </a:t>
            </a:r>
            <a:r>
              <a:rPr lang="en-IN" dirty="0" err="1" smtClean="0">
                <a:solidFill>
                  <a:srgbClr val="FF0000"/>
                </a:solidFill>
              </a:rPr>
              <a:t>Apnea-hypopnea</a:t>
            </a:r>
            <a:r>
              <a:rPr lang="en-IN" dirty="0" smtClean="0">
                <a:solidFill>
                  <a:srgbClr val="FF0000"/>
                </a:solidFill>
              </a:rPr>
              <a:t> index (AHI)</a:t>
            </a:r>
          </a:p>
          <a:p>
            <a:pPr>
              <a:buNone/>
            </a:pPr>
            <a:r>
              <a:rPr lang="en-IN" dirty="0" smtClean="0"/>
              <a:t>    The AHI is defined as the average number of episodes of </a:t>
            </a:r>
            <a:r>
              <a:rPr lang="en-IN" dirty="0" err="1" smtClean="0"/>
              <a:t>apnea</a:t>
            </a:r>
            <a:r>
              <a:rPr lang="en-IN" dirty="0" smtClean="0"/>
              <a:t> and </a:t>
            </a:r>
            <a:r>
              <a:rPr lang="en-IN" dirty="0" err="1" smtClean="0"/>
              <a:t>hypopnea</a:t>
            </a:r>
            <a:r>
              <a:rPr lang="en-IN" dirty="0" smtClean="0"/>
              <a:t> per hour.</a:t>
            </a:r>
          </a:p>
          <a:p>
            <a:pPr>
              <a:buNone/>
            </a:pPr>
            <a:r>
              <a:rPr lang="en-IN" dirty="0" smtClean="0">
                <a:solidFill>
                  <a:srgbClr val="FF0000"/>
                </a:solidFill>
              </a:rPr>
              <a:t>  Respiratory disturbance index (RDI)</a:t>
            </a:r>
          </a:p>
          <a:p>
            <a:pPr>
              <a:buNone/>
            </a:pPr>
            <a:r>
              <a:rPr lang="en-IN" dirty="0" smtClean="0"/>
              <a:t>    Defined as the average number of respiratory disturbances (obstructive </a:t>
            </a:r>
            <a:r>
              <a:rPr lang="en-IN" dirty="0" err="1" smtClean="0"/>
              <a:t>apneas</a:t>
            </a:r>
            <a:r>
              <a:rPr lang="en-IN" dirty="0" smtClean="0"/>
              <a:t>, </a:t>
            </a:r>
            <a:r>
              <a:rPr lang="en-IN" dirty="0" err="1" smtClean="0"/>
              <a:t>hypopneas</a:t>
            </a:r>
            <a:r>
              <a:rPr lang="en-IN" dirty="0" smtClean="0"/>
              <a:t>, and respiratory event–related arousals [RERAs]) per hour.</a:t>
            </a:r>
            <a:endParaRPr lang="en-IN" dirty="0" smtClean="0">
              <a:solidFill>
                <a:srgbClr val="FF0000"/>
              </a:solidFill>
            </a:endParaRPr>
          </a:p>
          <a:p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Diagnostic criteria for OSA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Individualsmust</a:t>
            </a:r>
            <a:r>
              <a:rPr lang="en-US" dirty="0" smtClean="0"/>
              <a:t> fulfill criterion </a:t>
            </a:r>
            <a:r>
              <a:rPr lang="en-US" dirty="0" smtClean="0">
                <a:solidFill>
                  <a:srgbClr val="FF0000"/>
                </a:solidFill>
              </a:rPr>
              <a:t>A or B, plus criterion C </a:t>
            </a:r>
            <a:r>
              <a:rPr lang="en-US" dirty="0" smtClean="0"/>
              <a:t>to be diagnosed with OSAS: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. Excessive daytime sleepiness that is not explained by other factors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. Two or more of the following that are not explained</a:t>
            </a:r>
          </a:p>
          <a:p>
            <a:pPr>
              <a:buNone/>
            </a:pPr>
            <a:r>
              <a:rPr lang="en-US" dirty="0" smtClean="0"/>
              <a:t> by other factors:</a:t>
            </a:r>
          </a:p>
          <a:p>
            <a:pPr>
              <a:buNone/>
            </a:pPr>
            <a:r>
              <a:rPr lang="en-US" dirty="0" smtClean="0"/>
              <a:t>                  -Choking or gasping during sleep</a:t>
            </a:r>
          </a:p>
          <a:p>
            <a:pPr>
              <a:buNone/>
            </a:pPr>
            <a:r>
              <a:rPr lang="en-US" dirty="0" smtClean="0"/>
              <a:t>                  -Recurrent awakenings from sleep</a:t>
            </a:r>
          </a:p>
          <a:p>
            <a:pPr>
              <a:buNone/>
            </a:pPr>
            <a:r>
              <a:rPr lang="en-US" dirty="0" smtClean="0"/>
              <a:t>                  -</a:t>
            </a:r>
            <a:r>
              <a:rPr lang="en-US" dirty="0" err="1" smtClean="0"/>
              <a:t>Unrefreshing</a:t>
            </a:r>
            <a:r>
              <a:rPr lang="en-US" dirty="0" smtClean="0"/>
              <a:t> sleep</a:t>
            </a:r>
          </a:p>
          <a:p>
            <a:pPr>
              <a:buNone/>
            </a:pPr>
            <a:r>
              <a:rPr lang="en-US" dirty="0" smtClean="0"/>
              <a:t>                  -Daytime fatigue</a:t>
            </a:r>
          </a:p>
          <a:p>
            <a:pPr>
              <a:buNone/>
            </a:pPr>
            <a:r>
              <a:rPr lang="en-US" dirty="0" smtClean="0"/>
              <a:t>                 - Impaired concentration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C. </a:t>
            </a:r>
            <a:r>
              <a:rPr lang="en-US" dirty="0" smtClean="0"/>
              <a:t>Overnight monitoring demonstrates 5 to 10 or more obstructed breathing events per hour during sleep</a:t>
            </a:r>
          </a:p>
          <a:p>
            <a:pPr>
              <a:buNone/>
            </a:pPr>
            <a:r>
              <a:rPr lang="en-US" dirty="0" smtClean="0"/>
              <a:t>                                             or</a:t>
            </a:r>
          </a:p>
          <a:p>
            <a:r>
              <a:rPr lang="en-US" dirty="0" smtClean="0"/>
              <a:t>greater than 30 events per 6 hours of sleep. </a:t>
            </a:r>
          </a:p>
          <a:p>
            <a:endParaRPr lang="en-US" dirty="0" smtClean="0"/>
          </a:p>
          <a:p>
            <a:r>
              <a:rPr lang="en-US" dirty="0" smtClean="0"/>
              <a:t>These events may include any combination of obstructive apnea, </a:t>
            </a:r>
            <a:r>
              <a:rPr lang="en-US" dirty="0" err="1" smtClean="0"/>
              <a:t>hypopnea</a:t>
            </a:r>
            <a:r>
              <a:rPr lang="en-US" dirty="0" smtClean="0"/>
              <a:t>, or respiratory effort–related arousals.</a:t>
            </a:r>
            <a:endParaRPr lang="en-IN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Workup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An overnight sleep </a:t>
            </a:r>
            <a:r>
              <a:rPr lang="en-IN" dirty="0" err="1" smtClean="0">
                <a:solidFill>
                  <a:srgbClr val="FF0000"/>
                </a:solidFill>
              </a:rPr>
              <a:t>study,or</a:t>
            </a:r>
            <a:r>
              <a:rPr lang="en-IN" dirty="0" smtClean="0">
                <a:solidFill>
                  <a:srgbClr val="FF0000"/>
                </a:solidFill>
              </a:rPr>
              <a:t> </a:t>
            </a:r>
            <a:r>
              <a:rPr lang="en-IN" dirty="0" err="1" smtClean="0">
                <a:solidFill>
                  <a:srgbClr val="FF0000"/>
                </a:solidFill>
              </a:rPr>
              <a:t>polysomnography</a:t>
            </a:r>
            <a:r>
              <a:rPr lang="en-IN" dirty="0" smtClean="0">
                <a:solidFill>
                  <a:srgbClr val="FF0000"/>
                </a:solidFill>
              </a:rPr>
              <a:t>: </a:t>
            </a:r>
          </a:p>
          <a:p>
            <a:pPr>
              <a:buNone/>
            </a:pPr>
            <a:r>
              <a:rPr lang="en-IN" dirty="0" smtClean="0">
                <a:solidFill>
                  <a:srgbClr val="FF0000"/>
                </a:solidFill>
              </a:rPr>
              <a:t>    </a:t>
            </a:r>
          </a:p>
          <a:p>
            <a:pPr>
              <a:buNone/>
            </a:pPr>
            <a:r>
              <a:rPr lang="en-IN" dirty="0" smtClean="0">
                <a:solidFill>
                  <a:srgbClr val="FF0000"/>
                </a:solidFill>
              </a:rPr>
              <a:t>    </a:t>
            </a:r>
            <a:r>
              <a:rPr lang="en-IN" dirty="0" smtClean="0"/>
              <a:t>In-laboratory measurement of sleep architecture and electroencephalographic (EEG) arousals, eye movements, chin movements, airflow, respiratory effort, </a:t>
            </a:r>
            <a:r>
              <a:rPr lang="en-IN" dirty="0" err="1" smtClean="0"/>
              <a:t>oximetry</a:t>
            </a:r>
            <a:r>
              <a:rPr lang="en-IN" dirty="0" smtClean="0"/>
              <a:t>, electrocardiographic (ECG) tracings, body position, snoring, and leg movements 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Definitions of respiratory events</a:t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err="1" smtClean="0">
                <a:solidFill>
                  <a:srgbClr val="FF0000"/>
                </a:solidFill>
              </a:rPr>
              <a:t>Apnea</a:t>
            </a:r>
            <a:r>
              <a:rPr lang="en-IN" dirty="0" smtClean="0"/>
              <a:t> is defined by the American Academy of Sleep Medicine (AASM) as the cessation of airflow for at least 10 seconds.</a:t>
            </a:r>
          </a:p>
          <a:p>
            <a:r>
              <a:rPr lang="en-IN" dirty="0" err="1" smtClean="0">
                <a:solidFill>
                  <a:srgbClr val="FF0000"/>
                </a:solidFill>
              </a:rPr>
              <a:t>Hypopnea</a:t>
            </a:r>
            <a:r>
              <a:rPr lang="en-IN" dirty="0" smtClean="0"/>
              <a:t> is defined as a recognizable transient reduction (but not complete cessation) of breathing for 10 seconds or longer, a decrease of greater than 50% in the amplitude of a validated measure of breathing, or a reduction in amplitude of less than 50% associated with oxygen </a:t>
            </a:r>
            <a:r>
              <a:rPr lang="en-IN" dirty="0" err="1" smtClean="0"/>
              <a:t>desaturation</a:t>
            </a:r>
            <a:r>
              <a:rPr lang="en-IN" dirty="0" smtClean="0"/>
              <a:t> of 4% or more.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Routine laboratory tests usually are not helpful in obstructive sleep </a:t>
            </a:r>
            <a:r>
              <a:rPr lang="en-IN" dirty="0" err="1" smtClean="0"/>
              <a:t>apnea</a:t>
            </a:r>
            <a:r>
              <a:rPr lang="en-IN" dirty="0" smtClean="0"/>
              <a:t> (OSA) unless a specific indication is present.</a:t>
            </a:r>
            <a:endParaRPr lang="en-US" dirty="0" smtClean="0"/>
          </a:p>
          <a:p>
            <a:r>
              <a:rPr lang="en-IN" dirty="0" smtClean="0"/>
              <a:t>Routine radiographic imaging of the UA is not performed.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AASM guidelines for  </a:t>
            </a:r>
            <a:br>
              <a:rPr lang="en-IN" dirty="0" smtClean="0"/>
            </a:br>
            <a:r>
              <a:rPr lang="en-IN" dirty="0" smtClean="0"/>
              <a:t>performance of PSG 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N" dirty="0" smtClean="0"/>
              <a:t>Sleep stages are recorded via an EEG, </a:t>
            </a:r>
            <a:r>
              <a:rPr lang="en-IN" dirty="0" err="1" smtClean="0"/>
              <a:t>electrooculogram</a:t>
            </a:r>
            <a:r>
              <a:rPr lang="en-IN" dirty="0" smtClean="0"/>
              <a:t>, and chin </a:t>
            </a:r>
            <a:r>
              <a:rPr lang="en-IN" dirty="0" err="1" smtClean="0"/>
              <a:t>electromyogram</a:t>
            </a:r>
            <a:r>
              <a:rPr lang="en-IN" dirty="0" smtClean="0"/>
              <a:t> (EMG).</a:t>
            </a:r>
          </a:p>
          <a:p>
            <a:r>
              <a:rPr lang="en-IN" dirty="0" smtClean="0"/>
              <a:t>Heart rhythm is monitored with a single-lead ECG.</a:t>
            </a:r>
          </a:p>
          <a:p>
            <a:r>
              <a:rPr lang="en-IN" dirty="0" smtClean="0"/>
              <a:t>Leg movements are recorded via an anterior </a:t>
            </a:r>
            <a:r>
              <a:rPr lang="en-IN" dirty="0" err="1" smtClean="0"/>
              <a:t>tibialis</a:t>
            </a:r>
            <a:r>
              <a:rPr lang="en-IN" dirty="0" smtClean="0"/>
              <a:t> EMG.</a:t>
            </a:r>
          </a:p>
          <a:p>
            <a:r>
              <a:rPr lang="en-IN" dirty="0" smtClean="0"/>
              <a:t>Breathing is monitored, including airflow at the nose and mouth (using both a thermal sensors and a nasal pressure transducer), effort (using inductance </a:t>
            </a:r>
            <a:r>
              <a:rPr lang="en-IN" dirty="0" err="1" smtClean="0"/>
              <a:t>plethysmography</a:t>
            </a:r>
            <a:r>
              <a:rPr lang="en-IN" dirty="0" smtClean="0"/>
              <a:t>), and oxygen saturation.</a:t>
            </a:r>
          </a:p>
          <a:p>
            <a:r>
              <a:rPr lang="en-IN" dirty="0" smtClean="0"/>
              <a:t>The breathing pattern is analyzed for the presence of </a:t>
            </a:r>
            <a:r>
              <a:rPr lang="en-IN" dirty="0" err="1" smtClean="0"/>
              <a:t>apneas</a:t>
            </a:r>
            <a:r>
              <a:rPr lang="en-IN" dirty="0" smtClean="0"/>
              <a:t> and </a:t>
            </a:r>
            <a:r>
              <a:rPr lang="en-IN" dirty="0" err="1" smtClean="0"/>
              <a:t>hypopneas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IN" sz="2400" dirty="0" smtClean="0"/>
              <a:t>Obstructive </a:t>
            </a:r>
            <a:r>
              <a:rPr lang="en-IN" sz="2400" dirty="0" err="1" smtClean="0"/>
              <a:t>apnea</a:t>
            </a:r>
            <a:r>
              <a:rPr lang="en-IN" sz="2400" dirty="0" smtClean="0"/>
              <a:t> is the cessation of airflow for at least 10 seconds with persistent respiratory effort</a:t>
            </a:r>
            <a:endParaRPr lang="en-IN" sz="2400" dirty="0"/>
          </a:p>
        </p:txBody>
      </p:sp>
      <p:pic>
        <p:nvPicPr>
          <p:cNvPr id="6" name="Content Placeholder 5" descr="295571-1347025-295807-195523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066800"/>
            <a:ext cx="8382000" cy="5791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IN" sz="2400" dirty="0" smtClean="0"/>
              <a:t>Central </a:t>
            </a:r>
            <a:r>
              <a:rPr lang="en-IN" sz="2400" dirty="0" err="1" smtClean="0"/>
              <a:t>apnea</a:t>
            </a:r>
            <a:r>
              <a:rPr lang="en-IN" sz="2400" dirty="0" smtClean="0"/>
              <a:t> is the cessation of airflow for at least 10 seconds with no respiratory effort </a:t>
            </a:r>
            <a:endParaRPr lang="en-IN" sz="2400" dirty="0"/>
          </a:p>
        </p:txBody>
      </p:sp>
      <p:pic>
        <p:nvPicPr>
          <p:cNvPr id="4" name="Content Placeholder 3" descr="295571-1347025-295807-195523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1892" y="990600"/>
            <a:ext cx="7792508" cy="58443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1143000"/>
          </a:xfrm>
        </p:spPr>
        <p:txBody>
          <a:bodyPr>
            <a:noAutofit/>
          </a:bodyPr>
          <a:lstStyle/>
          <a:p>
            <a:r>
              <a:rPr lang="en-IN" sz="2800" dirty="0" smtClean="0"/>
              <a:t>Mixed </a:t>
            </a:r>
            <a:r>
              <a:rPr lang="en-IN" sz="2800" dirty="0" err="1" smtClean="0"/>
              <a:t>apnea</a:t>
            </a:r>
            <a:r>
              <a:rPr lang="en-IN" sz="2800" dirty="0" smtClean="0"/>
              <a:t> is an </a:t>
            </a:r>
            <a:r>
              <a:rPr lang="en-IN" sz="2800" dirty="0" err="1" smtClean="0"/>
              <a:t>apnea</a:t>
            </a:r>
            <a:r>
              <a:rPr lang="en-IN" sz="2800" dirty="0" smtClean="0"/>
              <a:t> that begins as a central </a:t>
            </a:r>
            <a:r>
              <a:rPr lang="en-IN" sz="2800" dirty="0" err="1" smtClean="0"/>
              <a:t>apnea</a:t>
            </a:r>
            <a:r>
              <a:rPr lang="en-IN" sz="2800" dirty="0" smtClean="0"/>
              <a:t> and ends as an obstructive </a:t>
            </a:r>
            <a:r>
              <a:rPr lang="en-IN" sz="2800" dirty="0" err="1" smtClean="0"/>
              <a:t>apnea</a:t>
            </a:r>
            <a:endParaRPr lang="en-IN" sz="2800" dirty="0"/>
          </a:p>
        </p:txBody>
      </p:sp>
      <p:pic>
        <p:nvPicPr>
          <p:cNvPr id="4" name="Content Placeholder 3" descr="295571-1347025-295807-19552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104900"/>
            <a:ext cx="6796617" cy="5097463"/>
          </a:xfrm>
        </p:spPr>
      </p:pic>
      <p:sp>
        <p:nvSpPr>
          <p:cNvPr id="5" name="Rectangle 4"/>
          <p:cNvSpPr/>
          <p:nvPr/>
        </p:nvSpPr>
        <p:spPr>
          <a:xfrm>
            <a:off x="228600" y="6324600"/>
            <a:ext cx="891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/>
              <a:t>Comparison of a central </a:t>
            </a:r>
            <a:r>
              <a:rPr lang="en-IN" dirty="0" err="1" smtClean="0"/>
              <a:t>apnea</a:t>
            </a:r>
            <a:r>
              <a:rPr lang="en-IN" dirty="0" smtClean="0"/>
              <a:t> (box) and obstructive </a:t>
            </a:r>
            <a:r>
              <a:rPr lang="en-IN" dirty="0" err="1" smtClean="0"/>
              <a:t>apnea</a:t>
            </a:r>
            <a:r>
              <a:rPr lang="en-IN" dirty="0" smtClean="0"/>
              <a:t> (circle).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The </a:t>
            </a:r>
            <a:r>
              <a:rPr lang="en-IN" dirty="0" err="1" smtClean="0"/>
              <a:t>Apnea-hypopnea</a:t>
            </a:r>
            <a:r>
              <a:rPr lang="en-IN" dirty="0" smtClean="0"/>
              <a:t> index (AHI) 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derived from the total number of </a:t>
            </a:r>
            <a:r>
              <a:rPr lang="en-IN" dirty="0" err="1" smtClean="0"/>
              <a:t>apneas</a:t>
            </a:r>
            <a:r>
              <a:rPr lang="en-IN" dirty="0" smtClean="0"/>
              <a:t> and </a:t>
            </a:r>
            <a:r>
              <a:rPr lang="en-IN" dirty="0" err="1" smtClean="0"/>
              <a:t>hypopneas</a:t>
            </a:r>
            <a:r>
              <a:rPr lang="en-IN" dirty="0" smtClean="0"/>
              <a:t> divided by the total sleep time</a:t>
            </a:r>
          </a:p>
          <a:p>
            <a:r>
              <a:rPr lang="en-IN" dirty="0" smtClean="0"/>
              <a:t>Most sleep </a:t>
            </a:r>
            <a:r>
              <a:rPr lang="en-IN" dirty="0" err="1" smtClean="0"/>
              <a:t>centers</a:t>
            </a:r>
            <a:r>
              <a:rPr lang="en-IN" dirty="0" smtClean="0"/>
              <a:t> use a </a:t>
            </a:r>
            <a:r>
              <a:rPr lang="en-IN" dirty="0" err="1" smtClean="0"/>
              <a:t>cutoff</a:t>
            </a:r>
            <a:r>
              <a:rPr lang="en-IN" dirty="0" smtClean="0"/>
              <a:t> of 5-10 episodes per hour as normal</a:t>
            </a:r>
          </a:p>
          <a:p>
            <a:r>
              <a:rPr lang="en-IN" dirty="0" smtClean="0"/>
              <a:t>5-15 episodes per hour for mild</a:t>
            </a:r>
          </a:p>
          <a:p>
            <a:r>
              <a:rPr lang="en-IN" dirty="0" smtClean="0"/>
              <a:t> 15-30 episodes per hour for moderate,</a:t>
            </a:r>
          </a:p>
          <a:p>
            <a:r>
              <a:rPr lang="en-IN" dirty="0" smtClean="0"/>
              <a:t>more than 30 episodes per hour for severe.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Split-night PSG</a:t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Patients with a respiratory disturbance index (RDI) higher than 40 during the first 2 hours of diagnostic PSG should undergo a split-night PSG study.</a:t>
            </a:r>
          </a:p>
          <a:p>
            <a:r>
              <a:rPr lang="en-IN" dirty="0" smtClean="0"/>
              <a:t> The final portion of the study is used for titrating the continuous positive airway pressure (CPAP) device.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Home testing</a:t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3 levels of portable monitors are </a:t>
            </a:r>
          </a:p>
          <a:p>
            <a:r>
              <a:rPr lang="en-IN" dirty="0" smtClean="0"/>
              <a:t>(a) level 2, a portable monitor with the same parameters as a full attended PSG (includes EEG)</a:t>
            </a:r>
          </a:p>
          <a:p>
            <a:r>
              <a:rPr lang="en-IN" dirty="0" smtClean="0"/>
              <a:t> (b) level 3, with at least 4 channels, including flow, effort, </a:t>
            </a:r>
            <a:r>
              <a:rPr lang="en-IN" dirty="0" err="1" smtClean="0"/>
              <a:t>oximetry</a:t>
            </a:r>
            <a:r>
              <a:rPr lang="en-IN" dirty="0" smtClean="0"/>
              <a:t> and heart rate</a:t>
            </a:r>
          </a:p>
          <a:p>
            <a:r>
              <a:rPr lang="en-IN" dirty="0" smtClean="0"/>
              <a:t> (c) level 4, with fewer than 4 channels, often </a:t>
            </a:r>
            <a:r>
              <a:rPr lang="en-IN" dirty="0" err="1" smtClean="0"/>
              <a:t>oximetry</a:t>
            </a:r>
            <a:r>
              <a:rPr lang="en-IN" dirty="0" smtClean="0"/>
              <a:t> with flow or </a:t>
            </a:r>
            <a:r>
              <a:rPr lang="en-IN" dirty="0" err="1" smtClean="0"/>
              <a:t>oximetry</a:t>
            </a:r>
            <a:r>
              <a:rPr lang="en-IN" dirty="0" smtClean="0"/>
              <a:t> alone.</a:t>
            </a:r>
          </a:p>
          <a:p>
            <a:r>
              <a:rPr lang="en-IN" dirty="0" smtClean="0"/>
              <a:t> level 3 monitors are best used to confirm the diagnosis of OSA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Multiple sleep latency test [MSLT ]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 Objective measurement of excessive daytime sleepiness (EDS) </a:t>
            </a:r>
          </a:p>
          <a:p>
            <a:r>
              <a:rPr lang="en-IN" dirty="0" smtClean="0"/>
              <a:t>consists of 4-5 naps of 20-minute duration every 2 hours during the day.</a:t>
            </a:r>
          </a:p>
          <a:p>
            <a:r>
              <a:rPr lang="en-IN" dirty="0" smtClean="0"/>
              <a:t> The latency to sleep onset for each nap is averaged to determine the daytime sleep latency.</a:t>
            </a:r>
          </a:p>
          <a:p>
            <a:r>
              <a:rPr lang="en-IN" dirty="0" smtClean="0"/>
              <a:t> Normal daytime sleep latency is greater than 10-15 minutes. </a:t>
            </a:r>
          </a:p>
          <a:p>
            <a:r>
              <a:rPr lang="en-IN" dirty="0" smtClean="0"/>
              <a:t>OSAHS is generally associated with latencies of less than 10 minutes.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MSLT is generally used to confirm the diagnosis of narcolepsy in patients in whom narcolepsy is a consideration. </a:t>
            </a:r>
          </a:p>
          <a:p>
            <a:r>
              <a:rPr lang="en-IN" dirty="0" smtClean="0"/>
              <a:t>Narcoleptic patients have rapid eye movement sleep on at least 2 of the 4-5 naps during the day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Respiratory effort–related arousal (RERA)</a:t>
            </a:r>
          </a:p>
          <a:p>
            <a:pPr>
              <a:buNone/>
            </a:pPr>
            <a:r>
              <a:rPr lang="en-IN" dirty="0" smtClean="0"/>
              <a:t>    is an event characterized by increasing respiratory effort for 10 seconds or longer leading to an arousal from sleep but one that does not </a:t>
            </a:r>
            <a:r>
              <a:rPr lang="en-IN" dirty="0" err="1" smtClean="0"/>
              <a:t>fulfill</a:t>
            </a:r>
            <a:r>
              <a:rPr lang="en-IN" dirty="0" smtClean="0"/>
              <a:t> the criteria for a </a:t>
            </a:r>
            <a:r>
              <a:rPr lang="en-IN" dirty="0" err="1" smtClean="0"/>
              <a:t>hypopnea</a:t>
            </a:r>
            <a:r>
              <a:rPr lang="en-IN" dirty="0" smtClean="0"/>
              <a:t> or </a:t>
            </a:r>
            <a:r>
              <a:rPr lang="en-IN" dirty="0" err="1" smtClean="0"/>
              <a:t>apnea</a:t>
            </a:r>
            <a:r>
              <a:rPr lang="en-IN" dirty="0" smtClean="0"/>
              <a:t>. 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Treatment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Mild </a:t>
            </a:r>
            <a:r>
              <a:rPr lang="en-IN" dirty="0" err="1" smtClean="0"/>
              <a:t>apnea</a:t>
            </a:r>
            <a:r>
              <a:rPr lang="en-IN" dirty="0" smtClean="0"/>
              <a:t> have a wider variety of options,</a:t>
            </a:r>
          </a:p>
          <a:p>
            <a:r>
              <a:rPr lang="en-IN" dirty="0" smtClean="0"/>
              <a:t>Moderate-to-severe </a:t>
            </a:r>
            <a:r>
              <a:rPr lang="en-IN" dirty="0" err="1" smtClean="0"/>
              <a:t>apnea</a:t>
            </a:r>
            <a:r>
              <a:rPr lang="en-IN" dirty="0" smtClean="0"/>
              <a:t> should be treated with nasal continuous positive airway pressure (CPAP).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conservative nonsurgical treatment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 Weight loss-  10% reduction in weight leads to a 26% reduction in the respiratory disturbance index (RDI)</a:t>
            </a:r>
          </a:p>
          <a:p>
            <a:r>
              <a:rPr lang="en-IN" dirty="0" smtClean="0"/>
              <a:t> Avoidance of alcohol for 4-6 hours prior to bedtime</a:t>
            </a:r>
          </a:p>
          <a:p>
            <a:r>
              <a:rPr lang="en-IN" dirty="0" smtClean="0"/>
              <a:t>Sleeping on one’s side rather than on the stomach or back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Nasal CPAP Therapy</a:t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most effective treatment for OSA</a:t>
            </a:r>
          </a:p>
          <a:p>
            <a:r>
              <a:rPr lang="en-IN" dirty="0" smtClean="0"/>
              <a:t>Increases the </a:t>
            </a:r>
            <a:r>
              <a:rPr lang="en-IN" dirty="0" err="1" smtClean="0"/>
              <a:t>caliber</a:t>
            </a:r>
            <a:r>
              <a:rPr lang="en-IN" dirty="0" smtClean="0"/>
              <a:t> of the airway in the </a:t>
            </a:r>
            <a:r>
              <a:rPr lang="en-IN" dirty="0" err="1" smtClean="0"/>
              <a:t>retropalatal</a:t>
            </a:r>
            <a:r>
              <a:rPr lang="en-IN" dirty="0" smtClean="0"/>
              <a:t> and </a:t>
            </a:r>
            <a:r>
              <a:rPr lang="en-IN" dirty="0" err="1" smtClean="0"/>
              <a:t>retroglossal</a:t>
            </a:r>
            <a:r>
              <a:rPr lang="en-IN" dirty="0" smtClean="0"/>
              <a:t> regions</a:t>
            </a:r>
          </a:p>
          <a:p>
            <a:r>
              <a:rPr lang="en-IN" dirty="0" smtClean="0"/>
              <a:t>It increases the lateral dimensions of the UA and thins the lateral pharyngeal walls</a:t>
            </a:r>
          </a:p>
          <a:p>
            <a:r>
              <a:rPr lang="en-IN" dirty="0" smtClean="0"/>
              <a:t>Maintain UA patency during sleep, preventing the soft tissues from collapsing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0"/>
            <a:ext cx="8042671" cy="6552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Guidelines for use of </a:t>
            </a:r>
            <a:r>
              <a:rPr lang="en-IN" b="1" dirty="0" err="1" smtClean="0"/>
              <a:t>cpap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 All patients with an </a:t>
            </a:r>
            <a:r>
              <a:rPr lang="en-IN" dirty="0" err="1" smtClean="0"/>
              <a:t>apnea-hypopnea</a:t>
            </a:r>
            <a:r>
              <a:rPr lang="en-IN" dirty="0" smtClean="0"/>
              <a:t> index (AHI) greater than 15 regardless of </a:t>
            </a:r>
            <a:r>
              <a:rPr lang="en-IN" dirty="0" err="1" smtClean="0"/>
              <a:t>symptomatology</a:t>
            </a:r>
            <a:r>
              <a:rPr lang="en-IN" dirty="0" smtClean="0"/>
              <a:t>. </a:t>
            </a:r>
          </a:p>
          <a:p>
            <a:r>
              <a:rPr lang="en-IN" dirty="0" smtClean="0"/>
              <a:t>For patients with an AHI of 5-14.9, CPAP is indicated if the patient has one of the following: excessive daytime sleepiness (EDS), hypertension, or cardiovascular disease.</a:t>
            </a:r>
          </a:p>
          <a:p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Complications and adverse effects</a:t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 smtClean="0"/>
              <a:t>Sensation of suffocation or claustrophobia</a:t>
            </a:r>
          </a:p>
          <a:p>
            <a:r>
              <a:rPr lang="en-IN" dirty="0" smtClean="0"/>
              <a:t>Difficulty exhaling</a:t>
            </a:r>
          </a:p>
          <a:p>
            <a:r>
              <a:rPr lang="en-IN" dirty="0" smtClean="0"/>
              <a:t>Inability to sleep</a:t>
            </a:r>
          </a:p>
          <a:p>
            <a:r>
              <a:rPr lang="en-IN" dirty="0" smtClean="0"/>
              <a:t>Musculoskeletal chest discomfort</a:t>
            </a:r>
          </a:p>
          <a:p>
            <a:r>
              <a:rPr lang="en-IN" dirty="0" err="1" smtClean="0"/>
              <a:t>Aerophagia</a:t>
            </a:r>
            <a:endParaRPr lang="en-IN" dirty="0" smtClean="0"/>
          </a:p>
          <a:p>
            <a:r>
              <a:rPr lang="en-IN" dirty="0" smtClean="0"/>
              <a:t>Sinus discomfort. </a:t>
            </a:r>
          </a:p>
          <a:p>
            <a:r>
              <a:rPr lang="en-IN" dirty="0" err="1" smtClean="0"/>
              <a:t>Pneumothorax</a:t>
            </a:r>
            <a:r>
              <a:rPr lang="en-IN" dirty="0" smtClean="0"/>
              <a:t> and/or </a:t>
            </a:r>
            <a:r>
              <a:rPr lang="en-IN" dirty="0" err="1" smtClean="0"/>
              <a:t>pneumomediastinum</a:t>
            </a:r>
            <a:r>
              <a:rPr lang="en-IN" dirty="0" smtClean="0"/>
              <a:t> (extremely rare)</a:t>
            </a:r>
          </a:p>
          <a:p>
            <a:r>
              <a:rPr lang="en-IN" dirty="0" err="1" smtClean="0"/>
              <a:t>Pneumoencephalos</a:t>
            </a:r>
            <a:r>
              <a:rPr lang="en-IN" dirty="0" smtClean="0"/>
              <a:t> (isolated case report)</a:t>
            </a:r>
          </a:p>
          <a:p>
            <a:r>
              <a:rPr lang="en-IN" dirty="0" smtClean="0"/>
              <a:t> Tympanic membrane rupture (rare).</a:t>
            </a:r>
          </a:p>
          <a:p>
            <a:r>
              <a:rPr lang="en-IN" dirty="0" smtClean="0"/>
              <a:t>Mask-related problems include skin abrasions, rash, and conjunctivitis</a:t>
            </a:r>
          </a:p>
          <a:p>
            <a:r>
              <a:rPr lang="en-IN" dirty="0" smtClean="0"/>
              <a:t>Nasal problems can include </a:t>
            </a:r>
            <a:r>
              <a:rPr lang="en-IN" dirty="0" err="1" smtClean="0"/>
              <a:t>rhinorrhea</a:t>
            </a:r>
            <a:r>
              <a:rPr lang="en-IN" dirty="0" smtClean="0"/>
              <a:t>, nasal congestion, </a:t>
            </a:r>
            <a:r>
              <a:rPr lang="en-IN" dirty="0" err="1" smtClean="0"/>
              <a:t>epistaxis</a:t>
            </a:r>
            <a:r>
              <a:rPr lang="en-IN" smtClean="0"/>
              <a:t>, and nasal and/or oral dryness.</a:t>
            </a:r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modalities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err="1" smtClean="0"/>
              <a:t>BiPAP</a:t>
            </a:r>
            <a:r>
              <a:rPr lang="en-IN" b="1" dirty="0" smtClean="0"/>
              <a:t> Therapy</a:t>
            </a:r>
          </a:p>
          <a:p>
            <a:r>
              <a:rPr lang="en-IN" b="1" dirty="0" smtClean="0"/>
              <a:t>Oral Appliance Therapy</a:t>
            </a:r>
          </a:p>
          <a:p>
            <a:r>
              <a:rPr lang="en-IN" b="1" dirty="0" smtClean="0"/>
              <a:t>Surgical Correction of the Upper Airway</a:t>
            </a:r>
          </a:p>
          <a:p>
            <a:pPr>
              <a:buNone/>
            </a:pPr>
            <a:r>
              <a:rPr lang="en-US" b="1" dirty="0" smtClean="0"/>
              <a:t>      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Surgery for Obstructive Sleep Apnea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Nasal surgery (</a:t>
            </a:r>
            <a:r>
              <a:rPr lang="en-US" dirty="0" err="1" smtClean="0"/>
              <a:t>septoplasty</a:t>
            </a:r>
            <a:r>
              <a:rPr lang="en-US" dirty="0" smtClean="0"/>
              <a:t>, sinus surgery, and others)</a:t>
            </a:r>
          </a:p>
          <a:p>
            <a:r>
              <a:rPr lang="en-US" dirty="0" smtClean="0"/>
              <a:t>Tonsillectomy ± adenoidectomy</a:t>
            </a:r>
          </a:p>
          <a:p>
            <a:r>
              <a:rPr lang="en-US" dirty="0" err="1" smtClean="0"/>
              <a:t>Uvulopalatopharyngoplasty</a:t>
            </a:r>
            <a:r>
              <a:rPr lang="en-US" dirty="0" smtClean="0"/>
              <a:t> (UPPP)</a:t>
            </a:r>
          </a:p>
          <a:p>
            <a:r>
              <a:rPr lang="en-US" dirty="0" smtClean="0"/>
              <a:t>Laser assisted </a:t>
            </a:r>
            <a:r>
              <a:rPr lang="en-US" dirty="0" err="1" smtClean="0"/>
              <a:t>uvulopalatoplasty</a:t>
            </a:r>
            <a:r>
              <a:rPr lang="en-US" dirty="0" smtClean="0"/>
              <a:t> (LAUP)</a:t>
            </a:r>
          </a:p>
          <a:p>
            <a:r>
              <a:rPr lang="en-US" dirty="0" smtClean="0"/>
              <a:t>Radiofrequency volumetric tissue reduction</a:t>
            </a:r>
          </a:p>
          <a:p>
            <a:r>
              <a:rPr lang="en-US" dirty="0" err="1" smtClean="0"/>
              <a:t>Linguaplasty</a:t>
            </a:r>
            <a:endParaRPr lang="en-US" dirty="0" smtClean="0"/>
          </a:p>
          <a:p>
            <a:r>
              <a:rPr lang="en-US" dirty="0" err="1" smtClean="0"/>
              <a:t>Genioglossus</a:t>
            </a:r>
            <a:r>
              <a:rPr lang="en-US" dirty="0" smtClean="0"/>
              <a:t> and hyoid advancement (GAHM)</a:t>
            </a:r>
          </a:p>
          <a:p>
            <a:r>
              <a:rPr lang="en-US" dirty="0" smtClean="0"/>
              <a:t>Sliding </a:t>
            </a:r>
            <a:r>
              <a:rPr lang="en-US" dirty="0" err="1" smtClean="0"/>
              <a:t>genioplasty</a:t>
            </a:r>
            <a:endParaRPr lang="en-US" dirty="0" smtClean="0"/>
          </a:p>
          <a:p>
            <a:r>
              <a:rPr lang="en-US" dirty="0" err="1" smtClean="0"/>
              <a:t>Maxillo-mandibular</a:t>
            </a:r>
            <a:r>
              <a:rPr lang="en-US" dirty="0" smtClean="0"/>
              <a:t> advancement </a:t>
            </a:r>
            <a:r>
              <a:rPr lang="en-US" dirty="0" err="1" smtClean="0"/>
              <a:t>osteotomy</a:t>
            </a:r>
            <a:endParaRPr lang="en-US" dirty="0" smtClean="0"/>
          </a:p>
          <a:p>
            <a:r>
              <a:rPr lang="en-US" dirty="0" err="1" smtClean="0"/>
              <a:t>Tracheostomy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Pharmacologic therapy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err="1" smtClean="0"/>
              <a:t>Modafinil</a:t>
            </a:r>
            <a:r>
              <a:rPr lang="en-IN" dirty="0" smtClean="0"/>
              <a:t> is approved by the US Food and Drug Administration (FDA) for use in patients who have residual daytime sleepiness despite optimal use of CPAP.</a:t>
            </a:r>
          </a:p>
          <a:p>
            <a:r>
              <a:rPr lang="en-US" dirty="0" smtClean="0"/>
              <a:t>Selective serotonin reuptake inhibitor agents such as </a:t>
            </a:r>
            <a:r>
              <a:rPr lang="en-US" dirty="0" err="1" smtClean="0"/>
              <a:t>paroxetine</a:t>
            </a:r>
            <a:r>
              <a:rPr lang="en-US" dirty="0" smtClean="0"/>
              <a:t> (Paxil) and </a:t>
            </a:r>
            <a:r>
              <a:rPr lang="en-US" dirty="0" err="1" smtClean="0"/>
              <a:t>fluoxetine</a:t>
            </a:r>
            <a:r>
              <a:rPr lang="en-US" dirty="0" smtClean="0"/>
              <a:t> (Prozac) have been  </a:t>
            </a:r>
            <a:r>
              <a:rPr lang="en-US" dirty="0" err="1" smtClean="0"/>
              <a:t>shownto</a:t>
            </a:r>
            <a:r>
              <a:rPr lang="en-US" dirty="0" smtClean="0"/>
              <a:t> increase </a:t>
            </a:r>
            <a:r>
              <a:rPr lang="en-US" dirty="0" err="1" smtClean="0"/>
              <a:t>genioglossal</a:t>
            </a:r>
            <a:r>
              <a:rPr lang="en-US" dirty="0" smtClean="0"/>
              <a:t> muscle activity and decrease REM sleep (apneas are more common in REM), although this has not translated to a reduction in AHI in apnea patients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Obstructive Sleep </a:t>
            </a:r>
            <a:r>
              <a:rPr lang="en-IN" b="1" dirty="0" err="1" smtClean="0"/>
              <a:t>Apnea</a:t>
            </a:r>
            <a:r>
              <a:rPr lang="en-IN" b="1" dirty="0" smtClean="0"/>
              <a:t> in Special Populations</a:t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Children 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    Prevalence-2% , equal in boys and girls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Adenotonsillar</a:t>
            </a:r>
            <a:r>
              <a:rPr lang="en-US" dirty="0" smtClean="0"/>
              <a:t> hypertrophy is the major etiology</a:t>
            </a:r>
          </a:p>
          <a:p>
            <a:pPr>
              <a:buNone/>
            </a:pPr>
            <a:r>
              <a:rPr lang="en-US" dirty="0" smtClean="0"/>
              <a:t>    EDS is not a common symptom but problems with school work</a:t>
            </a:r>
          </a:p>
          <a:p>
            <a:pPr>
              <a:buNone/>
            </a:pPr>
            <a:r>
              <a:rPr lang="en-US" dirty="0" smtClean="0"/>
              <a:t>    Tonsillectomy is the major treatment.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 Pregnancy</a:t>
            </a:r>
          </a:p>
          <a:p>
            <a:pPr>
              <a:buNone/>
            </a:pPr>
            <a:r>
              <a:rPr lang="en-US" dirty="0" smtClean="0"/>
              <a:t>    IUGR is associated with pregnant women with untreated OSAHS.</a:t>
            </a:r>
          </a:p>
          <a:p>
            <a:pPr>
              <a:buNone/>
            </a:pPr>
            <a:r>
              <a:rPr lang="en-US" dirty="0" smtClean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Obstructive events </a:t>
            </a:r>
            <a:r>
              <a:rPr lang="en-IN" dirty="0" smtClean="0"/>
              <a:t>are characterized by continued </a:t>
            </a:r>
            <a:r>
              <a:rPr lang="en-IN" dirty="0" err="1" smtClean="0"/>
              <a:t>thoracoabdominal</a:t>
            </a:r>
            <a:r>
              <a:rPr lang="en-IN" dirty="0" smtClean="0"/>
              <a:t> effort in the setting of partial or complete airflow cessation, 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Central events </a:t>
            </a:r>
            <a:r>
              <a:rPr lang="en-IN" dirty="0" smtClean="0"/>
              <a:t>by lack of </a:t>
            </a:r>
            <a:r>
              <a:rPr lang="en-IN" dirty="0" err="1" smtClean="0"/>
              <a:t>thoracoabdominal</a:t>
            </a:r>
            <a:r>
              <a:rPr lang="en-IN" dirty="0" smtClean="0"/>
              <a:t> effort in this setting.</a:t>
            </a:r>
          </a:p>
          <a:p>
            <a:r>
              <a:rPr lang="en-IN" dirty="0" smtClean="0"/>
              <a:t> </a:t>
            </a:r>
            <a:r>
              <a:rPr lang="en-IN" dirty="0" smtClean="0">
                <a:solidFill>
                  <a:srgbClr val="FF0000"/>
                </a:solidFill>
              </a:rPr>
              <a:t>Mixed events </a:t>
            </a:r>
            <a:r>
              <a:rPr lang="en-IN" dirty="0" smtClean="0"/>
              <a:t>have both obstructive and central features. They generally begin without </a:t>
            </a:r>
            <a:r>
              <a:rPr lang="en-IN" dirty="0" err="1" smtClean="0"/>
              <a:t>thoracoabdominal</a:t>
            </a:r>
            <a:r>
              <a:rPr lang="en-IN" dirty="0" smtClean="0"/>
              <a:t> effort and end with several </a:t>
            </a:r>
            <a:r>
              <a:rPr lang="en-IN" dirty="0" err="1" smtClean="0"/>
              <a:t>thoracoabdominal</a:t>
            </a:r>
            <a:r>
              <a:rPr lang="en-IN" dirty="0" smtClean="0"/>
              <a:t> efforts in breathing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Upper Airway Resistance Syndrome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Abnormal respiratory </a:t>
            </a:r>
            <a:r>
              <a:rPr lang="en-US" dirty="0" err="1" smtClean="0"/>
              <a:t>effort,nasal</a:t>
            </a:r>
            <a:r>
              <a:rPr lang="en-US" dirty="0" smtClean="0"/>
              <a:t> airflow limitation, minimal or no oxygen </a:t>
            </a:r>
            <a:r>
              <a:rPr lang="en-US" dirty="0" err="1" smtClean="0"/>
              <a:t>desaturation</a:t>
            </a:r>
            <a:r>
              <a:rPr lang="en-US" dirty="0" smtClean="0"/>
              <a:t> (greater than 90 percent oxygen saturation), and frequent sleep arousals in the absence of obstructive apneas</a:t>
            </a:r>
          </a:p>
          <a:p>
            <a:r>
              <a:rPr lang="en-US" dirty="0" smtClean="0"/>
              <a:t>Untreated diagnosed UARS patients over a 4-year period were found to have increased symptoms of daytime fatigue, insomnia, depression, increased sleep disturbance</a:t>
            </a:r>
          </a:p>
          <a:p>
            <a:r>
              <a:rPr lang="en-US" dirty="0" smtClean="0"/>
              <a:t>First-line treatment is CPAP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Obesity hypoventilation syndrome or the </a:t>
            </a:r>
            <a:r>
              <a:rPr lang="en-US" dirty="0" err="1" smtClean="0"/>
              <a:t>Pickwickian</a:t>
            </a:r>
            <a:r>
              <a:rPr lang="en-US" dirty="0" smtClean="0"/>
              <a:t> syndrome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Defined by morbid obesity (body mass index greater than 40 kg/m2) and chronic hypoventilation with </a:t>
            </a:r>
            <a:r>
              <a:rPr lang="en-US" dirty="0" err="1" smtClean="0">
                <a:solidFill>
                  <a:srgbClr val="FF0000"/>
                </a:solidFill>
              </a:rPr>
              <a:t>hypercapnia</a:t>
            </a:r>
            <a:r>
              <a:rPr lang="en-US" dirty="0" smtClean="0">
                <a:solidFill>
                  <a:srgbClr val="FF0000"/>
                </a:solidFill>
              </a:rPr>
              <a:t> (PaCO2 greater than 45 mmHg) during wakefulness.</a:t>
            </a:r>
          </a:p>
          <a:p>
            <a:r>
              <a:rPr lang="en-US" dirty="0" smtClean="0"/>
              <a:t>Characteristic findings observed include awake resting hypoxemia, </a:t>
            </a:r>
            <a:r>
              <a:rPr lang="en-US" dirty="0" err="1" smtClean="0"/>
              <a:t>hypersomnolence</a:t>
            </a:r>
            <a:r>
              <a:rPr lang="en-US" dirty="0" smtClean="0"/>
              <a:t>, signs of </a:t>
            </a:r>
            <a:r>
              <a:rPr lang="en-US" dirty="0" err="1" smtClean="0"/>
              <a:t>cor</a:t>
            </a:r>
            <a:r>
              <a:rPr lang="en-US" dirty="0" smtClean="0"/>
              <a:t> </a:t>
            </a:r>
            <a:r>
              <a:rPr lang="en-US" dirty="0" err="1" smtClean="0"/>
              <a:t>pulmonale</a:t>
            </a:r>
            <a:r>
              <a:rPr lang="en-US" dirty="0" smtClean="0"/>
              <a:t> (right-sided heart failure and lower extremity edema), and nocturnal hypoventilation.</a:t>
            </a:r>
          </a:p>
          <a:p>
            <a:r>
              <a:rPr lang="en-US" dirty="0" smtClean="0"/>
              <a:t> The diagnosis of OHS requires a demonstration of at least a 10 mmHg increment in PaCO2 during sleep.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treatment strategy for OHS begins with </a:t>
            </a:r>
            <a:r>
              <a:rPr lang="en-US" dirty="0" err="1" smtClean="0"/>
              <a:t>weightloss</a:t>
            </a:r>
            <a:r>
              <a:rPr lang="en-US" dirty="0" smtClean="0"/>
              <a:t>,  which improves pulmonary function, central </a:t>
            </a:r>
            <a:r>
              <a:rPr lang="en-US" dirty="0" err="1" smtClean="0"/>
              <a:t>ventilatory</a:t>
            </a:r>
            <a:r>
              <a:rPr lang="en-US" dirty="0" smtClean="0"/>
              <a:t> drive, and concomitant OSA. </a:t>
            </a:r>
          </a:p>
          <a:p>
            <a:r>
              <a:rPr lang="en-US" dirty="0" smtClean="0"/>
              <a:t>However, it should </a:t>
            </a:r>
            <a:r>
              <a:rPr lang="en-US" dirty="0" err="1" smtClean="0"/>
              <a:t>notbe</a:t>
            </a:r>
            <a:r>
              <a:rPr lang="en-US" dirty="0" smtClean="0"/>
              <a:t> used as the only strategy, as it is difficult to achieve and maintain.</a:t>
            </a:r>
          </a:p>
          <a:p>
            <a:r>
              <a:rPr lang="en-US" dirty="0" smtClean="0"/>
              <a:t> Nocturnal non-invasive ventilation, the treatment of choice, has been demonstrated to correct daytime and nighttime hypoxemia and </a:t>
            </a:r>
            <a:r>
              <a:rPr lang="en-US" dirty="0" err="1" smtClean="0"/>
              <a:t>hypercapnia</a:t>
            </a:r>
            <a:r>
              <a:rPr lang="en-US" dirty="0" smtClean="0"/>
              <a:t>, ameliorate sleep </a:t>
            </a:r>
            <a:r>
              <a:rPr lang="en-US" dirty="0" err="1" smtClean="0"/>
              <a:t>fragmentation,allow</a:t>
            </a:r>
            <a:r>
              <a:rPr lang="en-US" dirty="0" smtClean="0"/>
              <a:t> for respiratory muscle rest, reduce pulmonary artery pressures, and improve right ventricular function.</a:t>
            </a: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OSA related syndromes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Syndrome Z :</a:t>
            </a:r>
          </a:p>
          <a:p>
            <a:pPr>
              <a:buNone/>
            </a:pPr>
            <a:r>
              <a:rPr lang="en-US" dirty="0" smtClean="0"/>
              <a:t>    syndrome X(metabolic syndrome) + OSA.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Overlap syndrome :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dirty="0" smtClean="0"/>
              <a:t>chronic obstructive pulmonary disease +OSA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7400" y="1524000"/>
            <a:ext cx="4953000" cy="44370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Sleep-related breathing disorder continuum</a:t>
            </a:r>
            <a:br>
              <a:rPr lang="en-IN" b="1" dirty="0" smtClean="0"/>
            </a:br>
            <a:endParaRPr lang="en-IN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686" y="1143000"/>
            <a:ext cx="9116314" cy="4234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0" y="5644992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obstructive sleep apnea should be considered as a continuum of disease, i.e., a spectrum of abnormalities from snoring to obesity-hypoventilation syndrome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err="1" smtClean="0"/>
              <a:t>Pathophysiology</a:t>
            </a:r>
            <a:r>
              <a:rPr lang="en-IN" b="1" dirty="0" smtClean="0"/>
              <a:t/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OSA is caused by soft tissue collapse in the pharynx</a:t>
            </a:r>
          </a:p>
          <a:p>
            <a:r>
              <a:rPr lang="en-IN" dirty="0" err="1" smtClean="0">
                <a:solidFill>
                  <a:srgbClr val="FF0000"/>
                </a:solidFill>
              </a:rPr>
              <a:t>Transmural</a:t>
            </a:r>
            <a:r>
              <a:rPr lang="en-IN" dirty="0" smtClean="0">
                <a:solidFill>
                  <a:srgbClr val="FF0000"/>
                </a:solidFill>
              </a:rPr>
              <a:t> pressure </a:t>
            </a:r>
            <a:r>
              <a:rPr lang="en-IN" dirty="0" smtClean="0"/>
              <a:t>is the difference between </a:t>
            </a:r>
            <a:r>
              <a:rPr lang="en-IN" dirty="0" err="1" smtClean="0"/>
              <a:t>intraluminal</a:t>
            </a:r>
            <a:r>
              <a:rPr lang="en-IN" dirty="0" smtClean="0"/>
              <a:t> pressure and the surrounding tissue pressure. If </a:t>
            </a:r>
            <a:r>
              <a:rPr lang="en-IN" dirty="0" err="1" smtClean="0"/>
              <a:t>transmural</a:t>
            </a:r>
            <a:r>
              <a:rPr lang="en-IN" dirty="0" smtClean="0"/>
              <a:t> pressure decreases, the cross-sectional area of the pharynx decreases. If this pressure passes a critical point, pharyngeal closing pressure is reached. Exceeding pharyngeal critical pressure (</a:t>
            </a:r>
            <a:r>
              <a:rPr lang="en-IN" dirty="0" err="1" smtClean="0"/>
              <a:t>Pcrit</a:t>
            </a:r>
            <a:r>
              <a:rPr lang="en-IN" dirty="0" smtClean="0"/>
              <a:t>) causes tissues collapsing inward. The airway is obstructed.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Anatomic factors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Enlarged tonsils (children)</a:t>
            </a:r>
          </a:p>
          <a:p>
            <a:r>
              <a:rPr lang="en-IN" dirty="0" smtClean="0"/>
              <a:t>volume of the tongue</a:t>
            </a:r>
          </a:p>
          <a:p>
            <a:r>
              <a:rPr lang="en-IN" dirty="0" smtClean="0"/>
              <a:t>soft tissue</a:t>
            </a:r>
          </a:p>
          <a:p>
            <a:r>
              <a:rPr lang="en-IN" dirty="0" smtClean="0"/>
              <a:t>lateral pharyngeal walls</a:t>
            </a:r>
          </a:p>
          <a:p>
            <a:r>
              <a:rPr lang="en-IN" dirty="0" smtClean="0"/>
              <a:t>length of the soft palate</a:t>
            </a:r>
          </a:p>
          <a:p>
            <a:r>
              <a:rPr lang="en-IN" dirty="0" smtClean="0"/>
              <a:t>abnormal positioning of the maxilla and mandible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Neuromuscular factors 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 Decreased Neuromuscular activity in the UA, including reflex activity</a:t>
            </a:r>
          </a:p>
          <a:p>
            <a:r>
              <a:rPr lang="en-IN" dirty="0" smtClean="0"/>
              <a:t>Reduced </a:t>
            </a:r>
            <a:r>
              <a:rPr lang="en-IN" dirty="0" err="1" smtClean="0"/>
              <a:t>ventilatory</a:t>
            </a:r>
            <a:r>
              <a:rPr lang="en-IN" dirty="0" smtClean="0"/>
              <a:t> motor output to upper airway muscles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2214</Words>
  <Application>Microsoft Office PowerPoint</Application>
  <PresentationFormat>On-screen Show (4:3)</PresentationFormat>
  <Paragraphs>262</Paragraphs>
  <Slides>54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Obstructive Sleep Apnea (OSA)</vt:lpstr>
      <vt:lpstr>Introduction</vt:lpstr>
      <vt:lpstr>Definitions of respiratory events </vt:lpstr>
      <vt:lpstr>Slide 4</vt:lpstr>
      <vt:lpstr>Slide 5</vt:lpstr>
      <vt:lpstr>Sleep-related breathing disorder continuum </vt:lpstr>
      <vt:lpstr>Pathophysiology </vt:lpstr>
      <vt:lpstr>Anatomic factors</vt:lpstr>
      <vt:lpstr>Neuromuscular factors </vt:lpstr>
      <vt:lpstr>Etiology-Structural factors  </vt:lpstr>
      <vt:lpstr>Slide 11</vt:lpstr>
      <vt:lpstr>Non structural risk factors  </vt:lpstr>
      <vt:lpstr>Other conditions associated</vt:lpstr>
      <vt:lpstr>Epidemiology </vt:lpstr>
      <vt:lpstr>History </vt:lpstr>
      <vt:lpstr>Daytime symptoms </vt:lpstr>
      <vt:lpstr>Daytime symptoms </vt:lpstr>
      <vt:lpstr>Excessive daytime sleepiness (EDS)</vt:lpstr>
      <vt:lpstr>Excessive daytime sleepiness (EDS) </vt:lpstr>
      <vt:lpstr>Epworth Sleepiness Scale (ESS) questionnaire</vt:lpstr>
      <vt:lpstr>Slide 21</vt:lpstr>
      <vt:lpstr>Slide 22</vt:lpstr>
      <vt:lpstr>Physical Examination </vt:lpstr>
      <vt:lpstr>Slide 24</vt:lpstr>
      <vt:lpstr>Cardiovascular Disease in Obstructive Sleep Apnea </vt:lpstr>
      <vt:lpstr>Indices for sleep-disordered breathing</vt:lpstr>
      <vt:lpstr>Diagnostic criteria for OSA</vt:lpstr>
      <vt:lpstr>Slide 28</vt:lpstr>
      <vt:lpstr>Workup</vt:lpstr>
      <vt:lpstr>Slide 30</vt:lpstr>
      <vt:lpstr>AASM guidelines for   performance of PSG  </vt:lpstr>
      <vt:lpstr>Obstructive apnea is the cessation of airflow for at least 10 seconds with persistent respiratory effort</vt:lpstr>
      <vt:lpstr>Central apnea is the cessation of airflow for at least 10 seconds with no respiratory effort </vt:lpstr>
      <vt:lpstr>Mixed apnea is an apnea that begins as a central apnea and ends as an obstructive apnea</vt:lpstr>
      <vt:lpstr>The Apnea-hypopnea index (AHI) </vt:lpstr>
      <vt:lpstr>Split-night PSG </vt:lpstr>
      <vt:lpstr>Home testing </vt:lpstr>
      <vt:lpstr>Multiple sleep latency test [MSLT ]</vt:lpstr>
      <vt:lpstr>Slide 39</vt:lpstr>
      <vt:lpstr>Treatment</vt:lpstr>
      <vt:lpstr>conservative nonsurgical treatment</vt:lpstr>
      <vt:lpstr>Nasal CPAP Therapy </vt:lpstr>
      <vt:lpstr>Slide 43</vt:lpstr>
      <vt:lpstr>Guidelines for use of cpap</vt:lpstr>
      <vt:lpstr>Complications and adverse effects </vt:lpstr>
      <vt:lpstr>Other modalities</vt:lpstr>
      <vt:lpstr>Surgery for Obstructive Sleep Apnea </vt:lpstr>
      <vt:lpstr>Pharmacologic therapy</vt:lpstr>
      <vt:lpstr>Obstructive Sleep Apnea in Special Populations </vt:lpstr>
      <vt:lpstr>Upper Airway Resistance Syndrome </vt:lpstr>
      <vt:lpstr>Obesity hypoventilation syndrome or the Pickwickian syndrome  </vt:lpstr>
      <vt:lpstr>Slide 52</vt:lpstr>
      <vt:lpstr>OSA related syndromes</vt:lpstr>
      <vt:lpstr>Slide 54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Obstructive Sleep Apnoea (OSA)</dc:title>
  <dc:creator>sulu</dc:creator>
  <cp:lastModifiedBy>sulu</cp:lastModifiedBy>
  <cp:revision>56</cp:revision>
  <dcterms:created xsi:type="dcterms:W3CDTF">2006-08-16T00:00:00Z</dcterms:created>
  <dcterms:modified xsi:type="dcterms:W3CDTF">2013-02-19T09:50:18Z</dcterms:modified>
</cp:coreProperties>
</file>