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9" r:id="rId1"/>
  </p:sldMasterIdLst>
  <p:notesMasterIdLst>
    <p:notesMasterId r:id="rId83"/>
  </p:notesMasterIdLst>
  <p:sldIdLst>
    <p:sldId id="257" r:id="rId2"/>
    <p:sldId id="357" r:id="rId3"/>
    <p:sldId id="349" r:id="rId4"/>
    <p:sldId id="259" r:id="rId5"/>
    <p:sldId id="264" r:id="rId6"/>
    <p:sldId id="316" r:id="rId7"/>
    <p:sldId id="325" r:id="rId8"/>
    <p:sldId id="266" r:id="rId9"/>
    <p:sldId id="324" r:id="rId10"/>
    <p:sldId id="260" r:id="rId11"/>
    <p:sldId id="330" r:id="rId12"/>
    <p:sldId id="263" r:id="rId13"/>
    <p:sldId id="265" r:id="rId14"/>
    <p:sldId id="267" r:id="rId15"/>
    <p:sldId id="312" r:id="rId16"/>
    <p:sldId id="379" r:id="rId17"/>
    <p:sldId id="358" r:id="rId18"/>
    <p:sldId id="360" r:id="rId19"/>
    <p:sldId id="361" r:id="rId20"/>
    <p:sldId id="362" r:id="rId21"/>
    <p:sldId id="363" r:id="rId22"/>
    <p:sldId id="364" r:id="rId23"/>
    <p:sldId id="359" r:id="rId24"/>
    <p:sldId id="333" r:id="rId25"/>
    <p:sldId id="334" r:id="rId26"/>
    <p:sldId id="335" r:id="rId27"/>
    <p:sldId id="336" r:id="rId28"/>
    <p:sldId id="337" r:id="rId29"/>
    <p:sldId id="309" r:id="rId30"/>
    <p:sldId id="373" r:id="rId31"/>
    <p:sldId id="310" r:id="rId32"/>
    <p:sldId id="270" r:id="rId33"/>
    <p:sldId id="272" r:id="rId34"/>
    <p:sldId id="273" r:id="rId35"/>
    <p:sldId id="274" r:id="rId36"/>
    <p:sldId id="275" r:id="rId37"/>
    <p:sldId id="276" r:id="rId38"/>
    <p:sldId id="311" r:id="rId39"/>
    <p:sldId id="374" r:id="rId40"/>
    <p:sldId id="375" r:id="rId41"/>
    <p:sldId id="277" r:id="rId42"/>
    <p:sldId id="314" r:id="rId43"/>
    <p:sldId id="278" r:id="rId44"/>
    <p:sldId id="279" r:id="rId45"/>
    <p:sldId id="280" r:id="rId46"/>
    <p:sldId id="281" r:id="rId47"/>
    <p:sldId id="351" r:id="rId48"/>
    <p:sldId id="352" r:id="rId49"/>
    <p:sldId id="353" r:id="rId50"/>
    <p:sldId id="354" r:id="rId51"/>
    <p:sldId id="355" r:id="rId52"/>
    <p:sldId id="282" r:id="rId53"/>
    <p:sldId id="283" r:id="rId54"/>
    <p:sldId id="284" r:id="rId55"/>
    <p:sldId id="292" r:id="rId56"/>
    <p:sldId id="293" r:id="rId57"/>
    <p:sldId id="294" r:id="rId58"/>
    <p:sldId id="295" r:id="rId59"/>
    <p:sldId id="308" r:id="rId60"/>
    <p:sldId id="296" r:id="rId61"/>
    <p:sldId id="297" r:id="rId62"/>
    <p:sldId id="307" r:id="rId63"/>
    <p:sldId id="298" r:id="rId64"/>
    <p:sldId id="313" r:id="rId65"/>
    <p:sldId id="299" r:id="rId66"/>
    <p:sldId id="300" r:id="rId67"/>
    <p:sldId id="301" r:id="rId68"/>
    <p:sldId id="365" r:id="rId69"/>
    <p:sldId id="366" r:id="rId70"/>
    <p:sldId id="367" r:id="rId71"/>
    <p:sldId id="368" r:id="rId72"/>
    <p:sldId id="370" r:id="rId73"/>
    <p:sldId id="371" r:id="rId74"/>
    <p:sldId id="372" r:id="rId75"/>
    <p:sldId id="303" r:id="rId76"/>
    <p:sldId id="377" r:id="rId77"/>
    <p:sldId id="378" r:id="rId78"/>
    <p:sldId id="304" r:id="rId79"/>
    <p:sldId id="350" r:id="rId80"/>
    <p:sldId id="376" r:id="rId81"/>
    <p:sldId id="380" r:id="rId8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00CC"/>
    <a:srgbClr val="006600"/>
    <a:srgbClr val="000080"/>
    <a:srgbClr val="6600FF"/>
    <a:srgbClr val="0066CC"/>
    <a:srgbClr val="339966"/>
    <a:srgbClr val="A9B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75" autoAdjust="0"/>
    <p:restoredTop sz="94411" autoAdjust="0"/>
  </p:normalViewPr>
  <p:slideViewPr>
    <p:cSldViewPr>
      <p:cViewPr>
        <p:scale>
          <a:sx n="66" d="100"/>
          <a:sy n="66" d="100"/>
        </p:scale>
        <p:origin x="-1464" y="-27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97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MY"/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MY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MY"/>
          </a:p>
        </p:txBody>
      </p:sp>
      <p:sp>
        <p:nvSpPr>
          <p:cNvPr id="6861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7237" cy="3424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8683625"/>
            <a:ext cx="2971800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MY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Lucida Sans Unicode" pitchFamily="34" charset="0"/>
              </a:defRPr>
            </a:lvl1pPr>
          </a:lstStyle>
          <a:p>
            <a:fld id="{CA0ACB4D-E497-472D-9717-62B44AE9088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1175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9358E94-32F5-4508-9AF4-551C20DAB6BB}" type="slidenum">
              <a:rPr lang="en-GB"/>
              <a:pPr/>
              <a:t>1</a:t>
            </a:fld>
            <a:endParaRPr lang="en-GB"/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401738A-CB98-4169-B363-0FD50690A4E7}" type="slidenum">
              <a:rPr lang="en-GB"/>
              <a:pPr/>
              <a:t>13</a:t>
            </a:fld>
            <a:endParaRPr lang="en-GB"/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A40916A-FE19-46F4-8864-6EE0C6AB9F1C}" type="slidenum">
              <a:rPr lang="en-GB"/>
              <a:pPr/>
              <a:t>14</a:t>
            </a:fld>
            <a:endParaRPr lang="en-GB"/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829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89D74C3-1489-44D6-93B2-A55A2AA77ED1}" type="slidenum">
              <a:rPr lang="en-GB"/>
              <a:pPr/>
              <a:t>15</a:t>
            </a:fld>
            <a:endParaRPr lang="en-GB"/>
          </a:p>
        </p:txBody>
      </p:sp>
      <p:sp>
        <p:nvSpPr>
          <p:cNvPr id="83971" name="Text Box 2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41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F63BCF7-CF3A-4A30-8B84-356585D234DB}" type="slidenum">
              <a:rPr lang="en-GB" sz="1200">
                <a:solidFill>
                  <a:srgbClr val="000000"/>
                </a:solidFill>
                <a:cs typeface="Lucida Sans Unicode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24</a:t>
            </a:fld>
            <a:endParaRPr lang="en-GB" sz="1200">
              <a:solidFill>
                <a:srgbClr val="000000"/>
              </a:solidFill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433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FD5CDAC9-5358-4A1F-AD57-5DF5F512574B}" type="slidenum">
              <a:rPr lang="en-GB" sz="1200">
                <a:solidFill>
                  <a:srgbClr val="000000"/>
                </a:solidFill>
                <a:cs typeface="Lucida Sans Unicode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25</a:t>
            </a:fld>
            <a:endParaRPr lang="en-GB" sz="1200">
              <a:solidFill>
                <a:srgbClr val="000000"/>
              </a:solidFill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454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CDCF838-3866-44AA-9836-7263415F51E4}" type="slidenum">
              <a:rPr lang="en-GB" sz="1200">
                <a:solidFill>
                  <a:srgbClr val="000000"/>
                </a:solidFill>
                <a:cs typeface="Lucida Sans Unicode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26</a:t>
            </a:fld>
            <a:endParaRPr lang="en-GB" sz="1200">
              <a:solidFill>
                <a:srgbClr val="000000"/>
              </a:solidFill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474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9C53D2E-BB47-4E94-B2CF-961C625F9B07}" type="slidenum">
              <a:rPr lang="en-GB" sz="1200">
                <a:solidFill>
                  <a:srgbClr val="000000"/>
                </a:solidFill>
                <a:cs typeface="Lucida Sans Unicode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27</a:t>
            </a:fld>
            <a:endParaRPr lang="en-GB" sz="1200">
              <a:solidFill>
                <a:srgbClr val="000000"/>
              </a:solidFill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495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CFC12DD-692F-4FEC-A468-1FD5C044B160}" type="slidenum">
              <a:rPr lang="en-GB" sz="1200">
                <a:solidFill>
                  <a:srgbClr val="000000"/>
                </a:solidFill>
                <a:cs typeface="Lucida Sans Unicode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28</a:t>
            </a:fld>
            <a:endParaRPr lang="en-GB" sz="1200">
              <a:solidFill>
                <a:srgbClr val="000000"/>
              </a:solidFill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E88A852-7FFD-41CF-B0B3-F8A645B1FE53}" type="slidenum">
              <a:rPr lang="en-GB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984023E-5AF6-4E59-8471-3F2CE53D6870}" type="slidenum">
              <a:rPr lang="en-GB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4DE8D90-BDC8-4D34-BF66-EC600956F427}" type="slidenum">
              <a:rPr lang="en-GB"/>
              <a:pPr/>
              <a:t>4</a:t>
            </a:fld>
            <a:endParaRPr lang="en-GB"/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B3510CD-2B99-4907-8EE2-566BC15C680C}" type="slidenum">
              <a:rPr lang="en-GB"/>
              <a:pPr/>
              <a:t>32</a:t>
            </a:fld>
            <a:endParaRPr lang="en-GB"/>
          </a:p>
        </p:txBody>
      </p:sp>
      <p:sp>
        <p:nvSpPr>
          <p:cNvPr id="87043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8704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28A7EF3-F345-4E14-B8FF-75AB6B0EE76F}" type="slidenum">
              <a:rPr lang="en-GB"/>
              <a:pPr/>
              <a:t>33</a:t>
            </a:fld>
            <a:endParaRPr lang="en-GB"/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797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FF8E8F6-A8D1-48C3-A159-FCDAA89711D6}" type="slidenum">
              <a:rPr lang="en-GB"/>
              <a:pPr/>
              <a:t>34</a:t>
            </a:fld>
            <a:endParaRPr lang="en-GB"/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797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601A60E-B750-4D32-9EF2-6E090D8D458C}" type="slidenum">
              <a:rPr lang="en-GB"/>
              <a:pPr/>
              <a:t>35</a:t>
            </a:fld>
            <a:endParaRPr lang="en-GB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797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9BB4952-01AF-44D5-ABEF-621B13C14E28}" type="slidenum">
              <a:rPr lang="en-GB"/>
              <a:pPr/>
              <a:t>36</a:t>
            </a:fld>
            <a:endParaRPr lang="en-GB"/>
          </a:p>
        </p:txBody>
      </p:sp>
      <p:sp>
        <p:nvSpPr>
          <p:cNvPr id="91139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9114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391596B-8B20-4043-AEDA-8A5173C7A016}" type="slidenum">
              <a:rPr lang="en-GB"/>
              <a:pPr/>
              <a:t>37</a:t>
            </a:fld>
            <a:endParaRPr lang="en-GB"/>
          </a:p>
        </p:txBody>
      </p:sp>
      <p:sp>
        <p:nvSpPr>
          <p:cNvPr id="92163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9216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838EC08-CA76-4AA7-B651-3DAF39911119}" type="slidenum">
              <a:rPr lang="en-GB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912A1C-8FAE-4093-88B2-3F8B064BB867}" type="slidenum">
              <a:rPr lang="en-GB"/>
              <a:pPr/>
              <a:t>41</a:t>
            </a:fld>
            <a:endParaRPr lang="en-GB"/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942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806F2F2-B28F-4DE6-9E7A-FBC36F83DD0E}" type="slidenum">
              <a:rPr lang="en-GB"/>
              <a:pPr/>
              <a:t>43</a:t>
            </a:fld>
            <a:endParaRPr lang="en-GB"/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952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525DA9C-3EA5-4226-8ACC-2D6109F5A4BD}" type="slidenum">
              <a:rPr lang="en-GB"/>
              <a:pPr/>
              <a:t>44</a:t>
            </a:fld>
            <a:endParaRPr lang="en-GB"/>
          </a:p>
        </p:txBody>
      </p:sp>
      <p:sp>
        <p:nvSpPr>
          <p:cNvPr id="96259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91AFA87-81EA-43B6-997A-B202210446A2}" type="slidenum">
              <a:rPr lang="en-GB"/>
              <a:pPr/>
              <a:t>5</a:t>
            </a:fld>
            <a:endParaRPr lang="en-GB"/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664C819-DF3C-4E43-85BC-37291455252E}" type="slidenum">
              <a:rPr lang="en-GB"/>
              <a:pPr/>
              <a:t>45</a:t>
            </a:fld>
            <a:endParaRPr lang="en-GB"/>
          </a:p>
        </p:txBody>
      </p:sp>
      <p:sp>
        <p:nvSpPr>
          <p:cNvPr id="97283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9728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36A76CB-6AF1-4688-AE17-E1F859BEA388}" type="slidenum">
              <a:rPr lang="en-GB"/>
              <a:pPr/>
              <a:t>46</a:t>
            </a:fld>
            <a:endParaRPr lang="en-GB"/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9830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C678C9-220F-4BEC-B50D-180022D75A20}" type="slidenum">
              <a:rPr lang="en-US"/>
              <a:pPr/>
              <a:t>50</a:t>
            </a:fld>
            <a:endParaRPr lang="en-US"/>
          </a:p>
        </p:txBody>
      </p:sp>
      <p:sp>
        <p:nvSpPr>
          <p:cNvPr id="185346" name="Rectangle 7"/>
          <p:cNvSpPr txBox="1">
            <a:spLocks noGrp="1" noChangeArrowheads="1"/>
          </p:cNvSpPr>
          <p:nvPr/>
        </p:nvSpPr>
        <p:spPr bwMode="auto">
          <a:xfrm>
            <a:off x="3890963" y="8721725"/>
            <a:ext cx="29733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5" tIns="45241" rIns="90485" bIns="45241" anchor="b"/>
          <a:lstStyle/>
          <a:p>
            <a:pPr algn="r" defTabSz="904875" eaLnBrk="1" hangingPunct="1"/>
            <a:fld id="{05BE4750-D353-4820-B946-B80253EA0152}" type="slidenum">
              <a:rPr lang="en-US" sz="1200">
                <a:latin typeface="Times New Roman" pitchFamily="18" charset="0"/>
                <a:cs typeface="Times New Roman" pitchFamily="18" charset="0"/>
              </a:rPr>
              <a:pPr algn="r" defTabSz="904875" eaLnBrk="1" hangingPunct="1"/>
              <a:t>50</a:t>
            </a:fld>
            <a:endParaRPr 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7975"/>
          </a:xfrm>
        </p:spPr>
        <p:txBody>
          <a:bodyPr lIns="90485" tIns="45241" rIns="90485" bIns="452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8EF4F2F-6E1B-43EA-B0A8-B9DF374A9957}" type="slidenum">
              <a:rPr lang="en-GB"/>
              <a:pPr/>
              <a:t>52</a:t>
            </a:fld>
            <a:endParaRPr lang="en-GB"/>
          </a:p>
        </p:txBody>
      </p:sp>
      <p:sp>
        <p:nvSpPr>
          <p:cNvPr id="99331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9933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F4DDE1A-0971-4AB7-9596-994D6C43D80C}" type="slidenum">
              <a:rPr lang="en-GB"/>
              <a:pPr/>
              <a:t>53</a:t>
            </a:fld>
            <a:endParaRPr lang="en-GB"/>
          </a:p>
        </p:txBody>
      </p:sp>
      <p:sp>
        <p:nvSpPr>
          <p:cNvPr id="100355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0035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3CA3A97-F465-49D8-BB27-957B11D236A7}" type="slidenum">
              <a:rPr lang="en-GB"/>
              <a:pPr/>
              <a:t>54</a:t>
            </a:fld>
            <a:endParaRPr lang="en-GB"/>
          </a:p>
        </p:txBody>
      </p:sp>
      <p:sp>
        <p:nvSpPr>
          <p:cNvPr id="101379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0138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531E651-63FE-466B-B6FD-72022F1D0E85}" type="slidenum">
              <a:rPr lang="en-GB"/>
              <a:pPr/>
              <a:t>55</a:t>
            </a:fld>
            <a:endParaRPr lang="en-GB"/>
          </a:p>
        </p:txBody>
      </p:sp>
      <p:sp>
        <p:nvSpPr>
          <p:cNvPr id="109571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0957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7224D63-D1BE-4DA9-A8AD-8AFEC6D022DC}" type="slidenum">
              <a:rPr lang="en-GB"/>
              <a:pPr/>
              <a:t>56</a:t>
            </a:fld>
            <a:endParaRPr lang="en-GB"/>
          </a:p>
        </p:txBody>
      </p:sp>
      <p:sp>
        <p:nvSpPr>
          <p:cNvPr id="110595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105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53D1344-CB37-4D29-B664-0EFFDEBC5C8F}" type="slidenum">
              <a:rPr lang="en-GB"/>
              <a:pPr/>
              <a:t>57</a:t>
            </a:fld>
            <a:endParaRPr lang="en-GB"/>
          </a:p>
        </p:txBody>
      </p:sp>
      <p:sp>
        <p:nvSpPr>
          <p:cNvPr id="111619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1162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C8646BD-5EDD-4BE9-8AAB-936324C19EEC}" type="slidenum">
              <a:rPr lang="en-GB"/>
              <a:pPr/>
              <a:t>58</a:t>
            </a:fld>
            <a:endParaRPr lang="en-GB"/>
          </a:p>
        </p:txBody>
      </p:sp>
      <p:sp>
        <p:nvSpPr>
          <p:cNvPr id="112643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1264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D6F8F85-1253-4673-AB70-8FEA76527923}" type="slidenum">
              <a:rPr lang="en-GB" sz="1200">
                <a:solidFill>
                  <a:srgbClr val="000000"/>
                </a:solidFill>
                <a:cs typeface="Lucida Sans Unicode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</a:t>
            </a:fld>
            <a:endParaRPr lang="en-GB" sz="120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1297BF1-EE47-47B5-AB8B-D9E68F7F8311}" type="slidenum">
              <a:rPr lang="en-GB"/>
              <a:pPr/>
              <a:t>59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B844EA7-CBEC-49B2-8205-D1D076AE41C2}" type="slidenum">
              <a:rPr lang="en-GB"/>
              <a:pPr/>
              <a:t>60</a:t>
            </a:fld>
            <a:endParaRPr lang="en-GB"/>
          </a:p>
        </p:txBody>
      </p:sp>
      <p:sp>
        <p:nvSpPr>
          <p:cNvPr id="114691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1469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AB53BE6-2B9F-4BD2-AE7F-290EE3DE0042}" type="slidenum">
              <a:rPr lang="en-GB"/>
              <a:pPr/>
              <a:t>61</a:t>
            </a:fld>
            <a:endParaRPr lang="en-GB"/>
          </a:p>
        </p:txBody>
      </p:sp>
      <p:sp>
        <p:nvSpPr>
          <p:cNvPr id="115715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1571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7978757-B688-4842-8B3A-E856D9A46C69}" type="slidenum">
              <a:rPr lang="en-GB"/>
              <a:pPr/>
              <a:t>62</a:t>
            </a:fld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EEE94BF-CF35-42B8-867C-53826FE86B8F}" type="slidenum">
              <a:rPr lang="en-GB"/>
              <a:pPr/>
              <a:t>63</a:t>
            </a:fld>
            <a:endParaRPr lang="en-GB"/>
          </a:p>
        </p:txBody>
      </p:sp>
      <p:sp>
        <p:nvSpPr>
          <p:cNvPr id="117763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1776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5C83068-8ED6-432C-81B9-359B64D590E0}" type="slidenum">
              <a:rPr lang="en-GB"/>
              <a:pPr/>
              <a:t>65</a:t>
            </a:fld>
            <a:endParaRPr lang="en-GB"/>
          </a:p>
        </p:txBody>
      </p:sp>
      <p:sp>
        <p:nvSpPr>
          <p:cNvPr id="118787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1878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59F4D0-C4A2-4959-9A9E-231B6DEFAE5A}" type="slidenum">
              <a:rPr lang="en-GB"/>
              <a:pPr/>
              <a:t>66</a:t>
            </a:fld>
            <a:endParaRPr lang="en-GB"/>
          </a:p>
        </p:txBody>
      </p:sp>
      <p:sp>
        <p:nvSpPr>
          <p:cNvPr id="119811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198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AE3F390-1CAA-4B67-BF21-0E5BAFC361DD}" type="slidenum">
              <a:rPr lang="en-GB"/>
              <a:pPr/>
              <a:t>67</a:t>
            </a:fld>
            <a:endParaRPr lang="en-GB"/>
          </a:p>
        </p:txBody>
      </p:sp>
      <p:sp>
        <p:nvSpPr>
          <p:cNvPr id="1208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08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795697-923D-4B93-B146-5F70715D5F70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7BB085E-6403-4466-849F-0D4DA3DEBB73}" type="slidenum">
              <a:rPr lang="en-GB"/>
              <a:pPr/>
              <a:t>75</a:t>
            </a:fld>
            <a:endParaRPr lang="en-GB"/>
          </a:p>
        </p:txBody>
      </p:sp>
      <p:sp>
        <p:nvSpPr>
          <p:cNvPr id="122883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12288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48C4327-4F77-4B2A-B6CD-19CA45CFBDDE}" type="slidenum">
              <a:rPr lang="en-GB"/>
              <a:pPr/>
              <a:t>8</a:t>
            </a:fld>
            <a:endParaRPr lang="en-GB"/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50F834-F921-4FAC-B292-8E762E8E2B30}" type="slidenum">
              <a:rPr lang="en-US"/>
              <a:pPr/>
              <a:t>76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0F240B1-A5B1-4824-98DB-4332A90EE86D}" type="slidenum">
              <a:rPr lang="en-GB"/>
              <a:pPr/>
              <a:t>78</a:t>
            </a:fld>
            <a:endParaRPr lang="en-GB"/>
          </a:p>
        </p:txBody>
      </p:sp>
      <p:sp>
        <p:nvSpPr>
          <p:cNvPr id="1239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39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F34867B-F667-4EFA-AED3-BFDDA1D579E9}" type="slidenum">
              <a:rPr lang="en-GB" sz="1200">
                <a:solidFill>
                  <a:srgbClr val="000000"/>
                </a:solidFill>
                <a:cs typeface="Lucida Sans Unicode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</a:t>
            </a:fld>
            <a:endParaRPr lang="en-GB" sz="120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C24B8CD-B559-480E-96AD-AB6F69D990FE}" type="slidenum">
              <a:rPr lang="en-GB"/>
              <a:pPr/>
              <a:t>10</a:t>
            </a:fld>
            <a:endParaRPr lang="en-GB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47728E7-DCEF-48D4-8259-D784A25B096E}" type="slidenum">
              <a:rPr lang="en-GB" sz="1200">
                <a:solidFill>
                  <a:srgbClr val="000000"/>
                </a:solidFill>
                <a:cs typeface="Lucida Sans Unicode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11</a:t>
            </a:fld>
            <a:endParaRPr lang="en-GB" sz="120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B9BDDA1-B1D6-4850-88F4-6739D74DC8F7}" type="slidenum">
              <a:rPr lang="en-GB"/>
              <a:pPr/>
              <a:t>12</a:t>
            </a:fld>
            <a:endParaRPr lang="en-GB"/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8090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A18A2A-C115-4DDE-8B44-15E98B4A9A6E}" type="datetimeFigureOut">
              <a:rPr lang="en-GB"/>
              <a:pPr/>
              <a:t>19/10/2013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0EE69-5E5F-4014-9B73-4D0387B8227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414870-0D50-42BF-9BE4-D8E1973CCE02}" type="datetimeFigureOut">
              <a:rPr lang="en-GB"/>
              <a:pPr/>
              <a:t>19/10/2013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E6C44-FCB1-44C1-8F94-99C3B97538E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8C431-BB99-4EA1-81AA-A03A23BD8A55}" type="datetimeFigureOut">
              <a:rPr lang="en-GB"/>
              <a:pPr/>
              <a:t>19/10/2013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AC065-0F67-4A5C-85F0-F4A9F62AC3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02F479A-0326-439A-A145-916D297C95F4}" type="datetimeFigureOut">
              <a:rPr lang="en-GB"/>
              <a:pPr/>
              <a:t>19/10/2013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F8BA53B-BD83-4581-BC50-ED05C9AB5E2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03D0E9F-A0FB-4730-8B55-37D84D3DA49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2A5EE61-E6C2-4E08-BCDF-0590BC65755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67D58-30A4-48F0-9FAF-DAD7DF693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6FF178-3B3D-46F1-96DB-FC48FFE6DC6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F77BDA-8BD6-4286-BAC0-067D2638D2D4}" type="datetimeFigureOut">
              <a:rPr lang="en-GB"/>
              <a:pPr/>
              <a:t>19/10/2013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E086D-3461-4117-8F7F-DD6F65AB1B7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39BF4C-7D86-4B13-A79D-7C0D868296ED}" type="datetimeFigureOut">
              <a:rPr lang="en-GB"/>
              <a:pPr/>
              <a:t>19/10/2013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C875E-3750-4A79-ACB7-34C7B89D768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526917-B873-4931-9E63-DC0676D3F320}" type="datetimeFigureOut">
              <a:rPr lang="en-GB"/>
              <a:pPr/>
              <a:t>19/10/2013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88ED4-2590-485E-845A-E1D1F39604D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35DE6E-F9A0-40DA-BA36-47091D3AE12B}" type="datetimeFigureOut">
              <a:rPr lang="en-GB"/>
              <a:pPr/>
              <a:t>19/10/2013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B1158A-19B9-4544-925E-FA8B9007177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46F84B-80BA-4E72-8B11-BF1FF1573430}" type="datetimeFigureOut">
              <a:rPr lang="en-GB"/>
              <a:pPr/>
              <a:t>19/10/2013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FD23C-4C52-45AA-804F-16E51A77EEC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1FF3D8-BC06-4292-843C-AF6F5CAD1E45}" type="datetimeFigureOut">
              <a:rPr lang="en-GB"/>
              <a:pPr/>
              <a:t>19/10/2013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A9660-4A3A-4C5F-8D37-15FC6541253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795207-0E5A-4230-B4C9-C759C9000CD0}" type="datetimeFigureOut">
              <a:rPr lang="en-GB"/>
              <a:pPr/>
              <a:t>19/10/2013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A0E5A-C987-43BB-B7CD-92C56FFA781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EA416E-7DF9-42C3-8125-B990C70D9FC7}" type="datetimeFigureOut">
              <a:rPr lang="en-GB"/>
              <a:pPr/>
              <a:t>19/10/2013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2C913-E3A0-45B0-A72D-1F5E1E8D1DA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fld id="{5C09E55C-CAC9-42FC-974F-E83B50B01F07}" type="datetimeFigureOut">
              <a:rPr lang="en-GB"/>
              <a:pPr/>
              <a:t>19/10/2013</a:t>
            </a:fld>
            <a:endParaRPr lang="en-GB"/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en-GB"/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1A3EA814-3F4A-43B7-B7A1-5C9BF9B900A1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ppt\1030\1201_kenny_pang_257\RFCelonTurb4best.wm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osa_videos\RFIT_turbulentflow1.wmv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osmedicine.org/article/browseIssue.action?issue=info:doi/10.1371/issue.pmed.v06.i0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losmedicine.org/article/info:doi/10.1371/journal.pmed.1000132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osmedicine.org/article/browseIssue.action?issue=info:doi/10.1371/issue.pmed.v06.i0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osmedicine.org/article/browseIssue.action?issue=info:doi/10.1371/issue.pmed.v06.i0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osmedicine.org/article/browseIssue.action?issue=info:doi/10.1371/issue.pmed.v06.i08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osmedicine.org/article/browseIssue.action?issue=info:doi/10.1371/issue.pmed.v06.i08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bi.nlm.nih.gov/pubmed?term=%22Chung%20F%22%5bAuthor%5d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48.wmf"/><Relationship Id="rId7" Type="http://schemas.openxmlformats.org/officeDocument/2006/relationships/image" Target="../media/image52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10" Type="http://schemas.openxmlformats.org/officeDocument/2006/relationships/image" Target="../media/image55.wmf"/><Relationship Id="rId4" Type="http://schemas.openxmlformats.org/officeDocument/2006/relationships/image" Target="../media/image49.wmf"/><Relationship Id="rId9" Type="http://schemas.openxmlformats.org/officeDocument/2006/relationships/image" Target="../media/image54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10" Type="http://schemas.openxmlformats.org/officeDocument/2006/relationships/image" Target="../media/image63.wmf"/><Relationship Id="rId4" Type="http://schemas.openxmlformats.org/officeDocument/2006/relationships/image" Target="../media/image57.wmf"/><Relationship Id="rId9" Type="http://schemas.openxmlformats.org/officeDocument/2006/relationships/image" Target="../media/image62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3.png"/><Relationship Id="rId5" Type="http://schemas.openxmlformats.org/officeDocument/2006/relationships/image" Target="../media/image72.wmf"/><Relationship Id="rId4" Type="http://schemas.openxmlformats.org/officeDocument/2006/relationships/oleObject" Target="../embeddings/oleObject3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7.jpeg"/><Relationship Id="rId5" Type="http://schemas.openxmlformats.org/officeDocument/2006/relationships/image" Target="../media/image76.emf"/><Relationship Id="rId4" Type="http://schemas.openxmlformats.org/officeDocument/2006/relationships/oleObject" Target="../embeddings/oleObject4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8.wmf"/><Relationship Id="rId4" Type="http://schemas.openxmlformats.org/officeDocument/2006/relationships/oleObject" Target="../embeddings/oleObject5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w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thesnoringsurgeon@gmail.com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371600" y="4038600"/>
            <a:ext cx="7315200" cy="190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algn="r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000">
              <a:solidFill>
                <a:srgbClr val="000000"/>
              </a:solidFill>
              <a:latin typeface="Bookman Old Style" pitchFamily="18" charset="0"/>
              <a:cs typeface="Lucida Sans Unicode" pitchFamily="34" charset="0"/>
            </a:endParaRPr>
          </a:p>
          <a:p>
            <a:pPr algn="ctr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solidFill>
                  <a:srgbClr val="000000"/>
                </a:solidFill>
                <a:latin typeface="Bookman Old Style" pitchFamily="18" charset="0"/>
                <a:cs typeface="Lucida Sans Unicode" pitchFamily="34" charset="0"/>
              </a:rPr>
              <a:t>							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20027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Lucida Sans Unicode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Snoring &amp; Obstructive Sleep </a:t>
            </a:r>
            <a:r>
              <a:rPr lang="en-GB" sz="40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Apnea</a:t>
            </a:r>
            <a:r>
              <a:rPr lang="en-GB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-Clinical Staging &amp; Treatment</a:t>
            </a:r>
            <a:endParaRPr lang="en-GB" sz="4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5124" name="Rectangle 1"/>
          <p:cNvSpPr>
            <a:spLocks noChangeArrowheads="1"/>
          </p:cNvSpPr>
          <p:nvPr/>
        </p:nvSpPr>
        <p:spPr bwMode="auto">
          <a:xfrm>
            <a:off x="-1189038" y="357188"/>
            <a:ext cx="10333038" cy="6500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>
                <a:solidFill>
                  <a:srgbClr val="000000"/>
                </a:solidFill>
                <a:latin typeface="Monotype Corsiva" pitchFamily="66" charset="0"/>
                <a:cs typeface="Lucida Sans Unicode" pitchFamily="34" charset="0"/>
              </a:rPr>
              <a:t/>
            </a:r>
            <a:br>
              <a:rPr lang="en-GB" sz="3600" b="1" dirty="0">
                <a:solidFill>
                  <a:srgbClr val="000000"/>
                </a:solidFill>
                <a:latin typeface="Monotype Corsiva" pitchFamily="66" charset="0"/>
                <a:cs typeface="Lucida Sans Unicode" pitchFamily="34" charset="0"/>
              </a:rPr>
            </a:br>
            <a:r>
              <a:rPr lang="en-GB" sz="3600" b="1" dirty="0">
                <a:solidFill>
                  <a:srgbClr val="000000"/>
                </a:solidFill>
                <a:latin typeface="Monotype Corsiva" pitchFamily="66" charset="0"/>
                <a:cs typeface="Lucida Sans Unicode" pitchFamily="34" charset="0"/>
              </a:rPr>
              <a:t/>
            </a:r>
            <a:br>
              <a:rPr lang="en-GB" sz="3600" b="1" dirty="0">
                <a:solidFill>
                  <a:srgbClr val="000000"/>
                </a:solidFill>
                <a:latin typeface="Monotype Corsiva" pitchFamily="66" charset="0"/>
                <a:cs typeface="Lucida Sans Unicode" pitchFamily="34" charset="0"/>
              </a:rPr>
            </a:br>
            <a:endParaRPr lang="en-GB" sz="3600" b="1" dirty="0">
              <a:solidFill>
                <a:srgbClr val="000000"/>
              </a:solidFill>
              <a:latin typeface="Monotype Corsiva" pitchFamily="66" charset="0"/>
              <a:cs typeface="Lucida Sans Unicode" pitchFamily="34" charset="0"/>
            </a:endParaRPr>
          </a:p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800" dirty="0">
              <a:solidFill>
                <a:srgbClr val="009999"/>
              </a:solidFill>
              <a:latin typeface="Kozuka Gothic Pro B" pitchFamily="34" charset="-128"/>
              <a:ea typeface="Kozuka Gothic Pro B" pitchFamily="34" charset="-128"/>
            </a:endParaRPr>
          </a:p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200" dirty="0" smtClean="0">
              <a:solidFill>
                <a:srgbClr val="009999"/>
              </a:solidFill>
              <a:latin typeface="Kozuka Gothic Pro B" pitchFamily="34" charset="-128"/>
              <a:ea typeface="Kozuka Gothic Pro B" pitchFamily="34" charset="-128"/>
            </a:endParaRPr>
          </a:p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200" dirty="0">
              <a:solidFill>
                <a:srgbClr val="009999"/>
              </a:solidFill>
              <a:latin typeface="Kozuka Gothic Pro B" pitchFamily="34" charset="-128"/>
              <a:ea typeface="Kozuka Gothic Pro B" pitchFamily="34" charset="-128"/>
            </a:endParaRPr>
          </a:p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800" b="1" dirty="0" smtClean="0">
                <a:solidFill>
                  <a:srgbClr val="FF0000"/>
                </a:solidFill>
                <a:latin typeface="Monotype Corsiva" pitchFamily="66" charset="0"/>
                <a:cs typeface="Lucida Sans Unicode" pitchFamily="34" charset="0"/>
              </a:rPr>
              <a:t/>
            </a:r>
            <a:br>
              <a:rPr lang="en-GB" sz="4800" b="1" dirty="0" smtClean="0">
                <a:solidFill>
                  <a:srgbClr val="FF0000"/>
                </a:solidFill>
                <a:latin typeface="Monotype Corsiva" pitchFamily="66" charset="0"/>
                <a:cs typeface="Lucida Sans Unicode" pitchFamily="34" charset="0"/>
              </a:rPr>
            </a:br>
            <a:r>
              <a:rPr lang="en-GB" sz="4800" b="1" dirty="0" smtClean="0">
                <a:solidFill>
                  <a:srgbClr val="000000"/>
                </a:solidFill>
                <a:latin typeface="SimHei" pitchFamily="49" charset="0"/>
                <a:cs typeface="Lucida Sans Unicode" pitchFamily="34" charset="0"/>
              </a:rPr>
              <a:t/>
            </a:r>
            <a:br>
              <a:rPr lang="en-GB" sz="4800" b="1" dirty="0" smtClean="0">
                <a:solidFill>
                  <a:srgbClr val="000000"/>
                </a:solidFill>
                <a:latin typeface="SimHei" pitchFamily="49" charset="0"/>
                <a:cs typeface="Lucida Sans Unicode" pitchFamily="34" charset="0"/>
              </a:rPr>
            </a:br>
            <a:r>
              <a:rPr lang="en-GB" sz="4800" b="1" dirty="0" smtClean="0">
                <a:solidFill>
                  <a:srgbClr val="000000"/>
                </a:solidFill>
                <a:latin typeface="SimHei" pitchFamily="49" charset="0"/>
                <a:cs typeface="Lucida Sans Unicode" pitchFamily="34" charset="0"/>
              </a:rPr>
              <a:t/>
            </a:r>
            <a:br>
              <a:rPr lang="en-GB" sz="4800" b="1" dirty="0" smtClean="0">
                <a:solidFill>
                  <a:srgbClr val="000000"/>
                </a:solidFill>
                <a:latin typeface="SimHei" pitchFamily="49" charset="0"/>
                <a:cs typeface="Lucida Sans Unicode" pitchFamily="34" charset="0"/>
              </a:rPr>
            </a:br>
            <a:endParaRPr lang="en-GB" sz="4800" b="1" dirty="0">
              <a:solidFill>
                <a:srgbClr val="000000"/>
              </a:solidFill>
              <a:latin typeface="SimHei" pitchFamily="49" charset="0"/>
              <a:cs typeface="Lucida Sans Unicode" pitchFamily="34" charset="0"/>
            </a:endParaRPr>
          </a:p>
        </p:txBody>
      </p:sp>
      <p:pic>
        <p:nvPicPr>
          <p:cNvPr id="7" name="Picture 3" descr="sleep_society_logo_f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1520" y="4857760"/>
            <a:ext cx="2880320" cy="2000240"/>
          </a:xfrm>
          <a:prstGeom prst="rect">
            <a:avLst/>
          </a:prstGeom>
        </p:spPr>
      </p:pic>
      <p:sp>
        <p:nvSpPr>
          <p:cNvPr id="91138" name="AutoShape 2" descr="data:image/jpeg;base64,/9j/4AAQSkZJRgABAQAAAQABAAD/2wCEAAkGBhMSERQUEhIUFRUVFhcXFRcYFxQUGBcXFxQYFxUVFRcXGyceIxokGRYXIC8gIycqMCwsGR8xNTAqNSYsLikBCQoKDgwOGQ8PGiolHyQpNSkpKSksKSkpLCwpKSkwKSwpLCksKSkpKSwsKSwsKSwpKSksKSwsKSkpKSwpKSksKf/AABEIAJcAyAMBIgACEQEDEQH/xAAcAAEAAgMBAQEAAAAAAAAAAAAABQYBAwcEAgj/xABDEAACAgECAwUEBwQHCAMAAAABAgADEQQSBSExBhMiQWEHUXGRFDJCVIGh0yNSU5IzYnOCsbLRJDVDcrPB4fCiwtL/xAAZAQEAAwEBAAAAAAAAAAAAAAAAAQMEAgX/xAAkEQEBAAICAAUFAQAAAAAAAAAAAQIRAyEEEjEyQRMiUWGRUv/aAAwDAQACEQMRAD8A7jERAREQEREBERAREQMGRPaPj1ekq7x+Z6KvvP8A7/7zksZzv2rVN+yb7IU/AYdS35bfl8ZZx4zLKSu+PGZZaqMt7V6/UHKWdyvUKirn8WYEn8pIcB7b31WrVqyHR2CizAVkYnA3Y5Fc+eARnzmvsvralXxjPKRHax1syqDJbwqB1LN4VH4k4my4Y2+XTVccbfLp2FZ9TVQDtAPXHM+8+c2zz2LRERAREQEREBERAREQEREBERAREQEREBESC7Q9qa9IoDZexh4KwcE/1mP2U9fjgEiTJbdRMlt1E4TIviw09qFLWUj0IJB9MfiPxMqumXW63xtyQ9BkpUB6Dmzf8xznyxykfxq23RuovQhGOFtUg159zdCOWeol2PH3rfa3HDvW+31qOwoDf7Pqtq/uujHb8GBzj0Pzk52Z7DV1OLrLe/sU+HltRD7wuSS3qT8AJBV8WM9uk4+UYMD06+o8x8pdlM9a2sy8+tOgYmZrqsDAEHIIBB9DzE2TEykREBERAREQEREBERAREQEREBERARExA83ENUa0JA3N0Ue8npn0lL7PdlbNRc+o1qsPF4UbGWIP1nwSAo8lz+QGZvifFT9MSgHkKy7f/Lr+AHzk5pnBRSOhAx8pbLcMevlZLcY2ImOQGJXfaJpw/DtRnyUEeeGDrgj1/wBZZJWPaJft0bL++yg/AeNvyWc8c+6Iw90cu0urOxc9cCeldb6yDF8+hfPWuPy9S4/LvHZ6zdpaCfOpP8oEkp5OF6bu6a6/3ERf5VA/7T1zx76vJvqRESEEREBERAREQEREBERAREQEREBMGZmDAoHaKw08VVjnbbpXCny3JnI+W35iRvCvaH9FcpaperPLH1kz1xnkV88ciPLPSXftNwAaqsDO2xDurb3HGCD6Ecj8/KcZ7S8Gvoci2tgPf1X5jy9Zu4ZhyTy5NvDMOSarrWl9o2gsxi/BPkyWA/j4cSA9pHGEsoBrbcoGARkZZzjz/qg/Mzn3A9PucSxe0U90mmo88Gxv8ifn3nync4McOSSbdThxx5JIpm+SfZmtX1dAc4UOrMeuFTxnl8QB+MiJMdnUx3th+yu0fFz/APlW+Ym3OdNuftrtVfa/Rk4+lUg/1nCf58SWruDDIIIPQjmD8DPzhrrMtJPstxS7TuDTYU581+w3/MnQ/wCP5Tz8vCdblYMvC/buV3/MzPBwfiPfVK+ME/WHuPnj0nvmKzV0xWa6IiJAREQEREBERAREQEREBERAREQE1XadXGGUEeozNsQIK/stpFy/cqpHPK+H/Cch7ea83661vJdtY/uqM4/vEzsfanV93pyf3mVfzyfyE4jfUWZmPViWPxY5P+M3+F/1W7wvr5qitk6X2L7EC/Qh2YqbWZhj90eFf8plBfT8jP0BwfQCmiqofYRV+JCgE/icn8ZZ4nksxkizxPLZJI5bx72Y2VKXQs6jmdu1z/LtUn8MyA7PqpsChgSenr8J31pzPVdk1TWvYAEr74MDyUAnBIBPLqW/OV8XPcpZkr4+e5SzJe+A0bKgPh+ck5p01eFm6Ybd3bFbukREhBERAREQEREBERAREQEREBERAREQKt7RDjSqfIWrn8Qw/wASJQH4bjynWeOcLXU0PUxwHGM9dp6hvwOJSdDomUijUrstHhUn6lw8mqfoWx1Tr6e7Xw8kmOmjjz1FVs4bOw8K4gLqksHmBke5vtD8DmVS3gB90abgV3Pu9656kEqD5cz/AKRy2Zz1TyWZyPZ2s7bLpwaqcWagjoPq1D9+w+XovU/CRnZfs7dqHTUa1mYKd1SNyBY8+8K+QzjHL3eXWa4R2LqrIawB2znH2Qffj7R9TLIFlVzmM1j/AFXcpjNY/wBZEzESlUREQEREBERAREQEREBERAREQMFozPBx225dPa2nUNcEY1qfNschK12J1fEdRo7PpRNNveYqd6VViuFJLUnb9rcAcD/uZk62mTra6ZjdORdnu2/EdTrhpDdSvitVnFIP9FuBIUt57fMyye0TjGs0NK303oVLLWUapTzKtlwwPvA8OPOd3jsund47Lpecz5dQevPPl/rKV2E4nrNbpWvs1CKWLogWlfCUYDectzzg8vXrKzwztvxG3iH0I30r+1srNncA8q93i27vPb0zyzH073+j6d7/AE62AJ9ZlE7UWcU0unsuq1VN3dqXdDpwjbQDllw7A4wTg45Ay66awsik+YB+YBnFny4s623ZgSjdve3h0N+lrU8i3eajkD+x5pgcuudzZH8PHnLvUwIyDkHmCPMeUWWTZZZNvrMbpz72k9otboDXZTdWUtcrsapSUwufrZ5g4PXEm+wmr1Oo01eo1Fyt3qkhFrVAviI+sCSTgfnJuNk8ybjZPMs8TAmZy5IiICIiAiIgIiICIiAiIgQPbgMNDe6WWVvXWzqyMVIZRkZx1HoZX/Y/xa7Uaa9r7XsZb8AuckDuazgemST+MnPaBq0r4dqd7Y3VsijzZmGFVR1yf/Mpnsf4vVRpdSLrFrIuDnd4fAa60Dc/LcCvLzx7xLsZvCrcZvCqv2UutTjLmmtbbBbq9qM/dA+KwE78HoPSWf2pa/WPogNRpa6U71MMuoFpJw2Bt7teXrmVbsbxSuri/f2NsqazUHcwIA7wuULe76w69POXP2w8YqfSJSlivYbEfaviOzaSGOM8jkYz1zLcvfF2XviT9jv+7F/trv8AqGc+4Ra68ec1oLHGp1G1CwTd/SfaIOJcvZTx2irh5Sy1Eat7XcOdpCNZybn5eIDIzzIEpHAeKVpxr6QzFaTqLm3kMBtbeFY8uQOR1kYy7zRj65OhdjtZdqNfxL6XSK22aZO6JDqK8ajAz0YMCTnp4ukvOQB7gPkBKPxv2gaHT97dQ3faixETCByrd33hr3NjaADY2SOeD6DHi432iNXC6Kbr2+kauuvexByld7ZttYY5BUZgB6YHTlTcbfhTcbe9IPtnwQ6rRPxIAlmuLqMY/wBk5VVfkq2c/wB9vfLf7KO0H0jQqjHL6f8AZt6qBmtv5eX90+6b27K8LOnNmysUbf6TvX2Bc7c5349JzD2fccGh1xDsTQ5ap3wQpCse7tPpkefQOZZ7sLPwsn3YWfhcPbj/AEGl/tW/6Rln9nH+69J/Z/8A2aUz2zcWqtSiqtw7o5dwvi2g14GccgTuBA/KTPYjtlo6OHUJbeqPWmGQhywO4/ZCknqOk5sv045sv04v4afUovZLtG3EOIXWJvXT0UqlatldzW2Zawj34pwPcPic3qVWauqqs1dUiIkIIiICIiAiIgIiIGJGcO49VdQ16thFNoYnHh7pmVy3w2k/CSFz4BOCceQxk+gzgSm8I7PXr3Ksu2q2qh9UpIyuooRAQApOe8woOD/wvPdJkTImm7Rg06e5K2YagoFGVUqXUsN+fdjB9ZnV8bevuAaG33uyBe8TwsqO/Ns4wVRjy9JBjhlo0mmqbT2N3Wq8Sju8mpbLSrj9oBgqU88+k9+uofdoWr0922q92dSUZkU0WoC2X6brB0J5fCTqJ0kNJxzfY1LVvXcqbwjEEOmdu5HUkEbsA9CCRy55mvTdplsq07pW5fUpvqqyN23aGLO2cAAMuT72A5kz4GnezVJqGrZFpqtRA23fY1rVljgEgKBUAMnmW8tvOJ4VwzUU1cPtFLFqNN9HvpJQPtYVEvWd2wsr0jlkbgevIRqGosui1ljOy2UtXgAhi6urZLDAKnII29D7x6zRoePJdpm1FYYqN/hPhbwE+/pkAEZ8iJ5OKau2+p6k096d5srLN3akLY221l8efCm7n72XGeePPXw+2m3VIqWWVX1d4rfshi4Ia3rwCv1lWsjAxndkiNGk/wAK1ouoqtClRYiuASCQHUMAccs4M8jcXLO6U1NZ3Z2ud6oofG7YCerAYJx03Adc409lrrBp6KrKLK2roqVi3d43KqqVG1znoTn4e+efRrdpbrwaXtqtta5Hr2lkLqN9diswP1hkMM8jggY5xpGnot4869wp0777i6hC6Da1asxBbOMFUJBHpNj9oES2mq0NW96blycgOMfsWcHG/mce/a2JHcZre59I501xVbLWdAU3IpqdFLYsHMkg4UnrPu3hYvdEsofuDpih3MCVYWIyAsHLd4Audw6EZDZk6idRIX8WYW2VJSzsiVuMOihhYzqOp5Y7p/y/DTw3jj3FsadwEd62Y2IcOmcjAOSMgDPrNHZ/h2orvu79u8ArpSu7lusVLNQ37RRjFgFigkcm+sMZIG/s5S6LqN9bLu1Nzrnb4lZsqRhj1HvxB018I7Ui81A1PX39bWVElXDBNu8EqeTDcDg9Rnnyno4fxlrnZRQwVLHqZ96HDIM9M5weQ/GQHAOF6jT16Ww1WORUaraWas2Vbn3d5SS23GQoZQ3MBSMFcN7eA6NkvtZ9PcrPqLWVyybNjAYJAsPlnHhznHSLIWRaRMzAMzOXJERAREQEREBERA8up07Mci108sKKyD6+NCczT9Bf+Pb8qP0oiTEsjQv/AB7flR+lMfQn+8W/y0fpTMQH0F/vFvyo/Sj6E/3i35UfpTMQMDQP94t/lo/SmToH+8W/Kj9KIkIfI0L/AMe35UfpTP0J/wCPb8qP0oiSk+gv94t/lo/Sj6A/3i35UfpTMQPltE4/49vyo/SmfoL/AMe35UfpREB9Cf7xb8qP0oOhb7xb/LR+lEQPTpqCoOXZ/Vggx/Iom6IkIIiICIi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1140" name="Picture 4" descr="http://drnazlihaffiz.com/wp-content/uploads/2011/03/iheal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5373216"/>
            <a:ext cx="2051720" cy="1484784"/>
          </a:xfrm>
          <a:prstGeom prst="rect">
            <a:avLst/>
          </a:prstGeom>
          <a:noFill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643446"/>
            <a:ext cx="3240360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286000" y="2285992"/>
            <a:ext cx="6858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solidFill>
                  <a:srgbClr val="009999"/>
                </a:solidFill>
                <a:latin typeface="Kozuka Gothic Pro B" pitchFamily="34" charset="-128"/>
                <a:ea typeface="Kozuka Gothic Pro B" pitchFamily="34" charset="-128"/>
              </a:rPr>
              <a:t>Dr Raymond </a:t>
            </a:r>
            <a:r>
              <a:rPr lang="en-GB" sz="2400" smtClean="0">
                <a:solidFill>
                  <a:srgbClr val="009999"/>
                </a:solidFill>
                <a:latin typeface="Kozuka Gothic Pro B" pitchFamily="34" charset="-128"/>
                <a:ea typeface="Kozuka Gothic Pro B" pitchFamily="34" charset="-128"/>
              </a:rPr>
              <a:t>Tan </a:t>
            </a:r>
            <a:r>
              <a:rPr lang="en-GB" sz="2400" smtClean="0">
                <a:solidFill>
                  <a:srgbClr val="009999"/>
                </a:solidFill>
                <a:latin typeface="Kozuka Gothic Pro B" pitchFamily="34" charset="-128"/>
                <a:ea typeface="Kozuka Gothic Pro B" pitchFamily="34" charset="-128"/>
              </a:rPr>
              <a:t> AIIMS, FRCS(Glasgow</a:t>
            </a:r>
            <a:r>
              <a:rPr lang="en-GB" sz="2400" dirty="0" smtClean="0">
                <a:solidFill>
                  <a:srgbClr val="009999"/>
                </a:solidFill>
                <a:latin typeface="Kozuka Gothic Pro B" pitchFamily="34" charset="-128"/>
                <a:ea typeface="Kozuka Gothic Pro B" pitchFamily="34" charset="-128"/>
              </a:rPr>
              <a:t>)</a:t>
            </a:r>
          </a:p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solidFill>
                  <a:srgbClr val="009999"/>
                </a:solidFill>
                <a:latin typeface="Kozuka Gothic Pro B" pitchFamily="34" charset="-128"/>
                <a:ea typeface="Kozuka Gothic Pro B" pitchFamily="34" charset="-128"/>
              </a:rPr>
              <a:t>Consultant ENT Surgeon</a:t>
            </a:r>
          </a:p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err="1" smtClean="0">
                <a:solidFill>
                  <a:srgbClr val="009999"/>
                </a:solidFill>
                <a:latin typeface="Kozuka Gothic Pro B" pitchFamily="34" charset="-128"/>
                <a:ea typeface="Kozuka Gothic Pro B" pitchFamily="34" charset="-128"/>
              </a:rPr>
              <a:t>iHeal</a:t>
            </a:r>
            <a:r>
              <a:rPr lang="en-GB" sz="2400" dirty="0" smtClean="0">
                <a:solidFill>
                  <a:srgbClr val="009999"/>
                </a:solidFill>
                <a:latin typeface="Kozuka Gothic Pro B" pitchFamily="34" charset="-128"/>
                <a:ea typeface="Kozuka Gothic Pro B" pitchFamily="34" charset="-128"/>
              </a:rPr>
              <a:t> Medical </a:t>
            </a:r>
            <a:r>
              <a:rPr lang="en-GB" sz="2400" dirty="0" err="1" smtClean="0">
                <a:solidFill>
                  <a:srgbClr val="009999"/>
                </a:solidFill>
                <a:latin typeface="Kozuka Gothic Pro B" pitchFamily="34" charset="-128"/>
                <a:ea typeface="Kozuka Gothic Pro B" pitchFamily="34" charset="-128"/>
              </a:rPr>
              <a:t>Center</a:t>
            </a:r>
            <a:endParaRPr lang="en-GB" sz="2400" dirty="0" smtClean="0">
              <a:solidFill>
                <a:srgbClr val="009999"/>
              </a:solidFill>
              <a:latin typeface="Kozuka Gothic Pro B" pitchFamily="34" charset="-128"/>
              <a:ea typeface="Kozuka Gothic Pro B" pitchFamily="34" charset="-128"/>
            </a:endParaRPr>
          </a:p>
          <a:p>
            <a:pPr algn="r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solidFill>
                  <a:srgbClr val="009999"/>
                </a:solidFill>
                <a:latin typeface="Kozuka Gothic Pro B" pitchFamily="34" charset="-128"/>
                <a:ea typeface="Kozuka Gothic Pro B" pitchFamily="34" charset="-128"/>
              </a:rPr>
              <a:t>Taman </a:t>
            </a:r>
            <a:r>
              <a:rPr lang="en-GB" sz="2400" dirty="0" err="1" smtClean="0">
                <a:solidFill>
                  <a:srgbClr val="009999"/>
                </a:solidFill>
                <a:latin typeface="Kozuka Gothic Pro B" pitchFamily="34" charset="-128"/>
                <a:ea typeface="Kozuka Gothic Pro B" pitchFamily="34" charset="-128"/>
              </a:rPr>
              <a:t>Desa</a:t>
            </a:r>
            <a:r>
              <a:rPr lang="en-GB" sz="2400" dirty="0" smtClean="0">
                <a:solidFill>
                  <a:srgbClr val="009999"/>
                </a:solidFill>
                <a:latin typeface="Kozuka Gothic Pro B" pitchFamily="34" charset="-128"/>
                <a:ea typeface="Kozuka Gothic Pro B" pitchFamily="34" charset="-128"/>
              </a:rPr>
              <a:t> Medical Centre</a:t>
            </a:r>
          </a:p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solidFill>
                  <a:srgbClr val="009999"/>
                </a:solidFill>
                <a:latin typeface="Kozuka Gothic Pro B" pitchFamily="34" charset="-128"/>
                <a:ea typeface="Kozuka Gothic Pro B" pitchFamily="34" charset="-128"/>
              </a:rPr>
              <a:t>Treasurer</a:t>
            </a:r>
          </a:p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solidFill>
                  <a:srgbClr val="009999"/>
                </a:solidFill>
                <a:latin typeface="Kozuka Gothic Pro B" pitchFamily="34" charset="-128"/>
                <a:ea typeface="Kozuka Gothic Pro B" pitchFamily="34" charset="-128"/>
              </a:rPr>
              <a:t>Sleep Disorder Society of Malaysia(SDSM)</a:t>
            </a:r>
          </a:p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solidFill>
                  <a:srgbClr val="009999"/>
                </a:solidFill>
                <a:latin typeface="Kozuka Gothic Pro B" pitchFamily="34" charset="-128"/>
                <a:ea typeface="Kozuka Gothic Pro B" pitchFamily="34" charset="-128"/>
              </a:rPr>
              <a:t>MPCN Talk-19</a:t>
            </a:r>
            <a:r>
              <a:rPr lang="en-GB" sz="2400" baseline="30000" dirty="0" smtClean="0">
                <a:solidFill>
                  <a:srgbClr val="009999"/>
                </a:solidFill>
                <a:latin typeface="Kozuka Gothic Pro B" pitchFamily="34" charset="-128"/>
                <a:ea typeface="Kozuka Gothic Pro B" pitchFamily="34" charset="-128"/>
              </a:rPr>
              <a:t>th</a:t>
            </a:r>
            <a:r>
              <a:rPr lang="en-GB" sz="2400" dirty="0" smtClean="0">
                <a:solidFill>
                  <a:srgbClr val="009999"/>
                </a:solidFill>
                <a:latin typeface="Kozuka Gothic Pro B" pitchFamily="34" charset="-128"/>
                <a:ea typeface="Kozuka Gothic Pro B" pitchFamily="34" charset="-128"/>
              </a:rPr>
              <a:t> Oct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468313" y="58738"/>
            <a:ext cx="8218487" cy="1920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i="1" u="sng">
                <a:solidFill>
                  <a:srgbClr val="0000FF"/>
                </a:solidFill>
                <a:cs typeface="Lucida Sans Unicode" pitchFamily="34" charset="0"/>
              </a:rPr>
              <a:t>3rd Malaysian National Health Morbidity Survey 2006</a:t>
            </a:r>
            <a:r>
              <a:rPr lang="en-GB" sz="4000" b="1" i="1">
                <a:solidFill>
                  <a:srgbClr val="0000FF"/>
                </a:solidFill>
                <a:cs typeface="Lucida Sans Unicode" pitchFamily="34" charset="0"/>
              </a:rPr>
              <a:t/>
            </a:r>
            <a:br>
              <a:rPr lang="en-GB" sz="4000" b="1" i="1">
                <a:solidFill>
                  <a:srgbClr val="0000FF"/>
                </a:solidFill>
                <a:cs typeface="Lucida Sans Unicode" pitchFamily="34" charset="0"/>
              </a:rPr>
            </a:br>
            <a:endParaRPr lang="en-GB" sz="4000" b="1" i="1">
              <a:solidFill>
                <a:srgbClr val="0000FF"/>
              </a:solidFill>
              <a:cs typeface="Lucida Sans Unicode" pitchFamily="34" charset="0"/>
            </a:endParaRPr>
          </a:p>
        </p:txBody>
      </p:sp>
      <p:sp>
        <p:nvSpPr>
          <p:cNvPr id="15363" name="Text Box 8"/>
          <p:cNvSpPr txBox="1">
            <a:spLocks noChangeArrowheads="1"/>
          </p:cNvSpPr>
          <p:nvPr/>
        </p:nvSpPr>
        <p:spPr bwMode="auto">
          <a:xfrm>
            <a:off x="3492500" y="3500438"/>
            <a:ext cx="5318125" cy="301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FF"/>
              </a:buClr>
              <a:buSzPct val="100000"/>
              <a:buFont typeface="Kozuka Mincho Pro R" pitchFamily="18" charset="-128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6600FF"/>
                </a:solidFill>
                <a:latin typeface="Kozuka Mincho Pro R" pitchFamily="18" charset="-128"/>
                <a:ea typeface="Kozuka Mincho Pro R" pitchFamily="18" charset="-128"/>
              </a:rPr>
              <a:t>20% of Malaysians above 50 years old are diabetics</a:t>
            </a:r>
          </a:p>
          <a:p>
            <a:pPr>
              <a:buClr>
                <a:srgbClr val="0000FF"/>
              </a:buClr>
              <a:buSzPct val="100000"/>
              <a:buFont typeface="Kozuka Mincho Pro R" pitchFamily="18" charset="-128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b="1">
              <a:solidFill>
                <a:srgbClr val="6600FF"/>
              </a:solidFill>
              <a:latin typeface="Kozuka Mincho Pro R" pitchFamily="18" charset="-128"/>
              <a:ea typeface="Kozuka Mincho Pro R" pitchFamily="18" charset="-128"/>
            </a:endParaRPr>
          </a:p>
          <a:p>
            <a:pPr>
              <a:buClr>
                <a:srgbClr val="0000FF"/>
              </a:buClr>
              <a:buSzPct val="100000"/>
              <a:buFont typeface="Kozuka Mincho Pro R" pitchFamily="18" charset="-128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6600FF"/>
                </a:solidFill>
                <a:latin typeface="Kozuka Mincho Pro R" pitchFamily="18" charset="-128"/>
                <a:ea typeface="Kozuka Mincho Pro R" pitchFamily="18" charset="-128"/>
              </a:rPr>
              <a:t>Urban=rural</a:t>
            </a:r>
          </a:p>
          <a:p>
            <a:pPr>
              <a:buClr>
                <a:srgbClr val="0000FF"/>
              </a:buClr>
              <a:buSzPct val="100000"/>
              <a:buFont typeface="Kozuka Mincho Pro R" pitchFamily="18" charset="-128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b="1">
              <a:solidFill>
                <a:srgbClr val="6600FF"/>
              </a:solidFill>
              <a:latin typeface="Kozuka Mincho Pro R" pitchFamily="18" charset="-128"/>
              <a:ea typeface="Kozuka Mincho Pro R" pitchFamily="18" charset="-128"/>
            </a:endParaRPr>
          </a:p>
          <a:p>
            <a:pPr>
              <a:buClr>
                <a:srgbClr val="0000FF"/>
              </a:buClr>
              <a:buSzPct val="100000"/>
              <a:buFont typeface="Kozuka Mincho Pro R" pitchFamily="18" charset="-128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6600FF"/>
                </a:solidFill>
                <a:latin typeface="Kozuka Mincho Pro R" pitchFamily="18" charset="-128"/>
                <a:ea typeface="Kozuka Mincho Pro R" pitchFamily="18" charset="-128"/>
              </a:rPr>
              <a:t>Indians&gt;Malays&gt;Chinese</a:t>
            </a:r>
          </a:p>
          <a:p>
            <a:pPr>
              <a:buClr>
                <a:srgbClr val="000000"/>
              </a:buClr>
              <a:buSzPct val="100000"/>
              <a:buFont typeface="Kozuka Mincho Pro R" pitchFamily="18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b="1">
              <a:solidFill>
                <a:srgbClr val="6600FF"/>
              </a:solidFill>
              <a:latin typeface="Kozuka Mincho Pro R" pitchFamily="18" charset="-128"/>
              <a:ea typeface="Kozuka Mincho Pro R" pitchFamily="18" charset="-128"/>
            </a:endParaRPr>
          </a:p>
          <a:p>
            <a:pPr>
              <a:buClr>
                <a:srgbClr val="000000"/>
              </a:buClr>
              <a:buSzPct val="100000"/>
              <a:buFont typeface="Kozuka Mincho Pro R" pitchFamily="18" charset="-128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b="1">
              <a:solidFill>
                <a:srgbClr val="000000"/>
              </a:solidFill>
              <a:latin typeface="Kozuka Mincho Pro R" pitchFamily="18" charset="-128"/>
              <a:ea typeface="Kozuka Mincho Pro R" pitchFamily="18" charset="-128"/>
            </a:endParaRPr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3482975" y="1341438"/>
            <a:ext cx="5214938" cy="191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FF"/>
              </a:buClr>
              <a:buSzPct val="100000"/>
              <a:buFont typeface="Kozuka Mincho Pro R" pitchFamily="18" charset="-128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chemeClr val="accent2"/>
                </a:solidFill>
                <a:latin typeface="Kozuka Mincho Pro R" pitchFamily="18" charset="-128"/>
                <a:ea typeface="Kozuka Mincho Pro R" pitchFamily="18" charset="-128"/>
              </a:rPr>
              <a:t>14% Malaysians are obese</a:t>
            </a:r>
          </a:p>
          <a:p>
            <a:pPr>
              <a:buClr>
                <a:srgbClr val="0000FF"/>
              </a:buClr>
              <a:buSzPct val="100000"/>
              <a:buFont typeface="Kozuka Mincho Pro R" pitchFamily="18" charset="-128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b="1">
              <a:solidFill>
                <a:schemeClr val="accent2"/>
              </a:solidFill>
              <a:latin typeface="Kozuka Mincho Pro R" pitchFamily="18" charset="-128"/>
              <a:ea typeface="Kozuka Mincho Pro R" pitchFamily="18" charset="-128"/>
            </a:endParaRPr>
          </a:p>
          <a:p>
            <a:pPr>
              <a:buClr>
                <a:srgbClr val="0000FF"/>
              </a:buClr>
              <a:buSzPct val="100000"/>
              <a:buFont typeface="Kozuka Mincho Pro R" pitchFamily="18" charset="-128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chemeClr val="accent2"/>
                </a:solidFill>
                <a:latin typeface="Kozuka Mincho Pro R" pitchFamily="18" charset="-128"/>
                <a:ea typeface="Kozuka Mincho Pro R" pitchFamily="18" charset="-128"/>
              </a:rPr>
              <a:t>29% Malaysians are overweight</a:t>
            </a:r>
          </a:p>
          <a:p>
            <a:pPr>
              <a:buClr>
                <a:srgbClr val="0000FF"/>
              </a:buClr>
              <a:buSzPct val="100000"/>
              <a:buFont typeface="Kozuka Mincho Pro R" pitchFamily="18" charset="-128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b="1">
              <a:solidFill>
                <a:schemeClr val="accent2"/>
              </a:solidFill>
              <a:latin typeface="Kozuka Mincho Pro R" pitchFamily="18" charset="-128"/>
              <a:ea typeface="Kozuka Mincho Pro R" pitchFamily="18" charset="-128"/>
            </a:endParaRPr>
          </a:p>
          <a:p>
            <a:pPr>
              <a:buClr>
                <a:srgbClr val="0000FF"/>
              </a:buClr>
              <a:buSzPct val="100000"/>
              <a:buFont typeface="Kozuka Mincho Pro R" pitchFamily="18" charset="-128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chemeClr val="accent2"/>
                </a:solidFill>
                <a:latin typeface="Kozuka Mincho Pro R" pitchFamily="18" charset="-128"/>
                <a:ea typeface="Kozuka Mincho Pro R" pitchFamily="18" charset="-128"/>
              </a:rPr>
              <a:t>1 in 5 Malaysian children is obese</a:t>
            </a:r>
          </a:p>
        </p:txBody>
      </p:sp>
      <p:pic>
        <p:nvPicPr>
          <p:cNvPr id="1536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875"/>
            <a:ext cx="3421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188" y="692150"/>
            <a:ext cx="1547812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9725"/>
            <a:ext cx="3429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468313" y="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u="sng">
                <a:solidFill>
                  <a:schemeClr val="hlink"/>
                </a:solidFill>
                <a:cs typeface="Lucida Sans Unicode" pitchFamily="34" charset="0"/>
              </a:rPr>
              <a:t>OSA-Obesity Vicious Cycle</a:t>
            </a:r>
            <a:r>
              <a:rPr lang="en-GB">
                <a:solidFill>
                  <a:srgbClr val="000000"/>
                </a:solidFill>
                <a:cs typeface="Lucida Sans Unicode" pitchFamily="34" charset="0"/>
              </a:rPr>
              <a:t> </a:t>
            </a:r>
          </a:p>
        </p:txBody>
      </p:sp>
      <p:sp>
        <p:nvSpPr>
          <p:cNvPr id="162819" name="Text Box 2"/>
          <p:cNvSpPr txBox="1">
            <a:spLocks noChangeArrowheads="1"/>
          </p:cNvSpPr>
          <p:nvPr/>
        </p:nvSpPr>
        <p:spPr bwMode="auto">
          <a:xfrm>
            <a:off x="468313" y="836613"/>
            <a:ext cx="8229600" cy="5329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OSA individuals get </a:t>
            </a:r>
            <a:r>
              <a:rPr lang="en-GB" sz="2800" b="1">
                <a:solidFill>
                  <a:srgbClr val="000000"/>
                </a:solidFill>
                <a:cs typeface="Lucida Sans Unicode" pitchFamily="34" charset="0"/>
              </a:rPr>
              <a:t>tired.. </a:t>
            </a:r>
            <a:r>
              <a:rPr lang="en-GB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Eating</a:t>
            </a:r>
            <a:r>
              <a:rPr lang="en-GB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 </a:t>
            </a:r>
            <a:r>
              <a:rPr lang="en-GB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for</a:t>
            </a:r>
            <a:r>
              <a:rPr lang="en-GB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 </a:t>
            </a:r>
            <a:r>
              <a:rPr lang="en-GB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Stimulation</a:t>
            </a:r>
            <a:r>
              <a:rPr lang="en-GB" sz="2800" b="1" i="1"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….</a:t>
            </a: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put on more </a:t>
            </a:r>
            <a:r>
              <a:rPr lang="en-GB" sz="2800" b="1">
                <a:solidFill>
                  <a:srgbClr val="000000"/>
                </a:solidFill>
                <a:cs typeface="Lucida Sans Unicode" pitchFamily="34" charset="0"/>
              </a:rPr>
              <a:t>weight…</a:t>
            </a: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.OSA worsens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133600"/>
            <a:ext cx="88931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533400" y="1371600"/>
            <a:ext cx="8229600" cy="5135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algn="ctr"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4000" b="1">
                <a:solidFill>
                  <a:srgbClr val="000000"/>
                </a:solidFill>
                <a:cs typeface="Lucida Sans Unicode" pitchFamily="34" charset="0"/>
              </a:rPr>
              <a:t> </a:t>
            </a:r>
            <a:r>
              <a:rPr lang="en-GB" sz="4000" b="1">
                <a:solidFill>
                  <a:srgbClr val="0000FF"/>
                </a:solidFill>
                <a:cs typeface="Lucida Sans Unicode" pitchFamily="34" charset="0"/>
              </a:rPr>
              <a:t>SNORING</a:t>
            </a:r>
          </a:p>
          <a:p>
            <a:pPr algn="ctr"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GB" sz="4000" b="1">
              <a:solidFill>
                <a:srgbClr val="0000FF"/>
              </a:solidFill>
              <a:cs typeface="Lucida Sans Unicode" pitchFamily="34" charset="0"/>
            </a:endParaRPr>
          </a:p>
          <a:p>
            <a:pPr algn="ctr"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GB" sz="4000" b="1">
              <a:solidFill>
                <a:srgbClr val="000000"/>
              </a:solidFill>
              <a:cs typeface="Lucida Sans Unicode" pitchFamily="34" charset="0"/>
            </a:endParaRPr>
          </a:p>
          <a:p>
            <a:pPr algn="ctr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3200" b="1">
                <a:solidFill>
                  <a:srgbClr val="FF0000"/>
                </a:solidFill>
                <a:cs typeface="Lucida Sans Unicode" pitchFamily="34" charset="0"/>
              </a:rPr>
              <a:t>Simple snoring </a:t>
            </a: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>		 </a:t>
            </a:r>
            <a:r>
              <a:rPr lang="en-GB" sz="3200" b="1">
                <a:solidFill>
                  <a:srgbClr val="FF0000"/>
                </a:solidFill>
                <a:cs typeface="Lucida Sans Unicode" pitchFamily="34" charset="0"/>
              </a:rPr>
              <a:t>Snoring</a:t>
            </a:r>
          </a:p>
          <a:p>
            <a:pPr algn="ctr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3200" b="1">
                <a:solidFill>
                  <a:srgbClr val="FF0000"/>
                </a:solidFill>
                <a:cs typeface="Lucida Sans Unicode" pitchFamily="34" charset="0"/>
              </a:rPr>
              <a:t>			 			With Apnea</a:t>
            </a:r>
          </a:p>
          <a:p>
            <a:pPr algn="ctr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GB" sz="3200" b="1">
              <a:solidFill>
                <a:srgbClr val="FF0000"/>
              </a:solidFill>
              <a:cs typeface="Lucida Sans Unicode" pitchFamily="34" charset="0"/>
            </a:endParaRPr>
          </a:p>
        </p:txBody>
      </p:sp>
      <p:sp>
        <p:nvSpPr>
          <p:cNvPr id="18435" name="Line 2"/>
          <p:cNvSpPr>
            <a:spLocks noChangeShapeType="1"/>
          </p:cNvSpPr>
          <p:nvPr/>
        </p:nvSpPr>
        <p:spPr bwMode="auto">
          <a:xfrm flipH="1">
            <a:off x="3275013" y="2133600"/>
            <a:ext cx="1298575" cy="12954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8436" name="Line 3"/>
          <p:cNvSpPr>
            <a:spLocks noChangeShapeType="1"/>
          </p:cNvSpPr>
          <p:nvPr/>
        </p:nvSpPr>
        <p:spPr bwMode="auto">
          <a:xfrm>
            <a:off x="4572000" y="2133600"/>
            <a:ext cx="1447800" cy="12954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85800"/>
            <a:ext cx="2222500" cy="287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143000"/>
            <a:ext cx="1803400" cy="2058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9" name="Rectangle 6"/>
          <p:cNvSpPr>
            <a:spLocks noChangeArrowheads="1"/>
          </p:cNvSpPr>
          <p:nvPr/>
        </p:nvSpPr>
        <p:spPr bwMode="auto">
          <a:xfrm>
            <a:off x="762000" y="4419600"/>
            <a:ext cx="3581400" cy="1312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>
            <a:spAutoFit/>
          </a:bodyPr>
          <a:lstStyle/>
          <a:p>
            <a:pPr algn="ctr">
              <a:spcBef>
                <a:spcPts val="1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solidFill>
                  <a:srgbClr val="000000"/>
                </a:solidFill>
                <a:cs typeface="Lucida Sans Unicode" pitchFamily="34" charset="0"/>
              </a:rPr>
              <a:t>Disturbances to others, fatigue, morning tiredness, headache, sore throat &amp; dry mouth</a:t>
            </a:r>
          </a:p>
        </p:txBody>
      </p:sp>
      <p:sp>
        <p:nvSpPr>
          <p:cNvPr id="18440" name="Rectangle 7"/>
          <p:cNvSpPr>
            <a:spLocks noChangeArrowheads="1"/>
          </p:cNvSpPr>
          <p:nvPr/>
        </p:nvSpPr>
        <p:spPr bwMode="auto">
          <a:xfrm>
            <a:off x="4876800" y="4343400"/>
            <a:ext cx="3597275" cy="208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>
            <a:spAutoFit/>
          </a:bodyPr>
          <a:lstStyle/>
          <a:p>
            <a:pPr algn="ctr">
              <a:spcBef>
                <a:spcPts val="1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000">
              <a:solidFill>
                <a:srgbClr val="000000"/>
              </a:solidFill>
              <a:cs typeface="Lucida Sans Unicode" pitchFamily="34" charset="0"/>
            </a:endParaRPr>
          </a:p>
          <a:p>
            <a:pPr algn="ctr">
              <a:spcBef>
                <a:spcPts val="1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solidFill>
                  <a:srgbClr val="000000"/>
                </a:solidFill>
                <a:cs typeface="Lucida Sans Unicode" pitchFamily="34" charset="0"/>
              </a:rPr>
              <a:t>Symptom of sleep apnoea which is frequently associated with hypertension, stroke, and other cardiopulmonary problems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u="sng">
                <a:solidFill>
                  <a:srgbClr val="FF0000"/>
                </a:solidFill>
                <a:cs typeface="Lucida Sans Unicode" pitchFamily="34" charset="0"/>
              </a:rPr>
              <a:t>Measurement of severity in OSAHS</a:t>
            </a: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800">
                <a:solidFill>
                  <a:srgbClr val="0000FF"/>
                </a:solidFill>
                <a:cs typeface="Lucida Sans Unicode" pitchFamily="34" charset="0"/>
              </a:rPr>
              <a:t>Apnoea/ Hypopnoea Index (AHI) </a:t>
            </a:r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or </a:t>
            </a:r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Respiratory Disturbance Index (RDI)</a:t>
            </a:r>
          </a:p>
          <a:p>
            <a: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GB" sz="2800">
              <a:solidFill>
                <a:srgbClr val="000000"/>
              </a:solidFill>
              <a:cs typeface="Lucida Sans Unicode" pitchFamily="34" charset="0"/>
            </a:endParaRPr>
          </a:p>
          <a:p>
            <a: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				Mild: 5-14/hr</a:t>
            </a:r>
          </a:p>
          <a:p>
            <a: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				Moderate: 15-30/hr</a:t>
            </a:r>
          </a:p>
          <a:p>
            <a: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				Severe: &gt;30/hr</a:t>
            </a: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2736850" y="3498850"/>
            <a:ext cx="4264025" cy="1917700"/>
          </a:xfrm>
          <a:prstGeom prst="rect">
            <a:avLst/>
          </a:prstGeom>
          <a:noFill/>
          <a:ln w="2556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2641600" cy="2155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42875" y="142875"/>
            <a:ext cx="4929188" cy="757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u="sng">
                <a:solidFill>
                  <a:srgbClr val="FF0000"/>
                </a:solidFill>
                <a:cs typeface="Lucida Sans Unicode" pitchFamily="34" charset="0"/>
              </a:rPr>
              <a:t>CLINICAL FEATURES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1341438"/>
            <a:ext cx="9758363" cy="442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>
                <a:solidFill>
                  <a:srgbClr val="0000FF"/>
                </a:solidFill>
                <a:cs typeface="Lucida Sans Unicode" pitchFamily="34" charset="0"/>
              </a:rPr>
              <a:t>Common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FF0000"/>
                </a:solidFill>
                <a:cs typeface="Lucida Sans Unicode" pitchFamily="34" charset="0"/>
              </a:rPr>
              <a:t>• Loud snoring*</a:t>
            </a:r>
            <a:r>
              <a:rPr lang="en-GB" sz="2800">
                <a:solidFill>
                  <a:srgbClr val="00FF00"/>
                </a:solidFill>
                <a:cs typeface="Lucida Sans Unicode" pitchFamily="34" charset="0"/>
              </a:rPr>
              <a:t/>
            </a:r>
            <a:br>
              <a:rPr lang="en-GB" sz="2800">
                <a:solidFill>
                  <a:srgbClr val="00FF00"/>
                </a:solidFill>
                <a:cs typeface="Lucida Sans Unicode" pitchFamily="34" charset="0"/>
              </a:rPr>
            </a:br>
            <a:r>
              <a:rPr lang="en-GB" sz="2800">
                <a:solidFill>
                  <a:srgbClr val="FF0000"/>
                </a:solidFill>
                <a:cs typeface="Lucida Sans Unicode" pitchFamily="34" charset="0"/>
              </a:rPr>
              <a:t>• Excessive daytime sleepiness*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• Feelings of choking or shortness of breath at night</a:t>
            </a:r>
            <a:br>
              <a:rPr lang="en-GB" sz="2800">
                <a:solidFill>
                  <a:srgbClr val="000000"/>
                </a:solidFill>
                <a:cs typeface="Lucida Sans Unicode" pitchFamily="34" charset="0"/>
              </a:rPr>
            </a:b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• Restless sleep</a:t>
            </a:r>
            <a:br>
              <a:rPr lang="en-GB" sz="2800">
                <a:solidFill>
                  <a:srgbClr val="000000"/>
                </a:solidFill>
                <a:cs typeface="Lucida Sans Unicode" pitchFamily="34" charset="0"/>
              </a:rPr>
            </a:b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• Unrefreshing sleep</a:t>
            </a:r>
            <a:br>
              <a:rPr lang="en-GB" sz="2800">
                <a:solidFill>
                  <a:srgbClr val="000000"/>
                </a:solidFill>
                <a:cs typeface="Lucida Sans Unicode" pitchFamily="34" charset="0"/>
              </a:rPr>
            </a:b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• Changes in personality (impaired concentration*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  anxiety, irritability, depression, forgetfulness)</a:t>
            </a:r>
            <a:br>
              <a:rPr lang="en-GB" sz="2800">
                <a:solidFill>
                  <a:srgbClr val="000000"/>
                </a:solidFill>
                <a:cs typeface="Lucida Sans Unicode" pitchFamily="34" charset="0"/>
              </a:rPr>
            </a:b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• Nocturia</a:t>
            </a: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/>
            </a:r>
            <a:br>
              <a:rPr lang="en-GB" sz="3200">
                <a:solidFill>
                  <a:srgbClr val="000000"/>
                </a:solidFill>
                <a:cs typeface="Lucida Sans Unicode" pitchFamily="34" charset="0"/>
              </a:rPr>
            </a:br>
            <a:endParaRPr lang="en-GB" sz="3200">
              <a:solidFill>
                <a:srgbClr val="000000"/>
              </a:solidFill>
              <a:cs typeface="Lucida Sans Unicode" pitchFamily="34" charset="0"/>
            </a:endParaRP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38" y="142875"/>
            <a:ext cx="37433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228600"/>
            <a:ext cx="2903538" cy="295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85750" y="234950"/>
            <a:ext cx="4929188" cy="765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u="sng">
                <a:solidFill>
                  <a:srgbClr val="FF0000"/>
                </a:solidFill>
                <a:cs typeface="Lucida Sans Unicode" pitchFamily="34" charset="0"/>
              </a:rPr>
              <a:t>CLINICAL FEATURES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85750" y="1125538"/>
            <a:ext cx="7786688" cy="4965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>
                <a:solidFill>
                  <a:srgbClr val="0000FF"/>
                </a:solidFill>
                <a:cs typeface="Lucida Sans Unicode" pitchFamily="34" charset="0"/>
              </a:rPr>
              <a:t>Less common </a:t>
            </a:r>
            <a:br>
              <a:rPr lang="en-GB" sz="3200" b="1">
                <a:solidFill>
                  <a:srgbClr val="0000FF"/>
                </a:solidFill>
                <a:cs typeface="Lucida Sans Unicode" pitchFamily="34" charset="0"/>
              </a:rPr>
            </a:b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>• Morning headaches</a:t>
            </a:r>
            <a:br>
              <a:rPr lang="en-GB" sz="3200">
                <a:solidFill>
                  <a:srgbClr val="000000"/>
                </a:solidFill>
                <a:cs typeface="Lucida Sans Unicode" pitchFamily="34" charset="0"/>
              </a:rPr>
            </a:b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>• Enuresis</a:t>
            </a:r>
            <a:br>
              <a:rPr lang="en-GB" sz="3200">
                <a:solidFill>
                  <a:srgbClr val="000000"/>
                </a:solidFill>
                <a:cs typeface="Lucida Sans Unicode" pitchFamily="34" charset="0"/>
              </a:rPr>
            </a:b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>• Reduced libido</a:t>
            </a:r>
            <a:br>
              <a:rPr lang="en-GB" sz="3200">
                <a:solidFill>
                  <a:srgbClr val="000000"/>
                </a:solidFill>
                <a:cs typeface="Lucida Sans Unicode" pitchFamily="34" charset="0"/>
              </a:rPr>
            </a:b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>• </a:t>
            </a:r>
            <a:r>
              <a:rPr lang="en-GB" sz="3200">
                <a:solidFill>
                  <a:srgbClr val="FF0000"/>
                </a:solidFill>
                <a:cs typeface="Lucida Sans Unicode" pitchFamily="34" charset="0"/>
              </a:rPr>
              <a:t>Spouse worried by apnoeic pauses</a:t>
            </a:r>
            <a:br>
              <a:rPr lang="en-GB" sz="3200">
                <a:solidFill>
                  <a:srgbClr val="FF0000"/>
                </a:solidFill>
                <a:cs typeface="Lucida Sans Unicode" pitchFamily="34" charset="0"/>
              </a:rPr>
            </a:b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>• Nocturnal sweating</a:t>
            </a:r>
            <a:br>
              <a:rPr lang="en-GB" sz="3200">
                <a:solidFill>
                  <a:srgbClr val="000000"/>
                </a:solidFill>
                <a:cs typeface="Lucida Sans Unicode" pitchFamily="34" charset="0"/>
              </a:rPr>
            </a:br>
            <a:r>
              <a:rPr lang="en-GB" sz="3200" b="1">
                <a:solidFill>
                  <a:srgbClr val="0000FF"/>
                </a:solidFill>
                <a:cs typeface="Lucida Sans Unicode" pitchFamily="34" charset="0"/>
              </a:rPr>
              <a:t>Rare </a:t>
            </a:r>
            <a:br>
              <a:rPr lang="en-GB" sz="3200" b="1">
                <a:solidFill>
                  <a:srgbClr val="0000FF"/>
                </a:solidFill>
                <a:cs typeface="Lucida Sans Unicode" pitchFamily="34" charset="0"/>
              </a:rPr>
            </a:b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>• Recurrent arousals/ insomnia</a:t>
            </a:r>
            <a:br>
              <a:rPr lang="en-GB" sz="3200">
                <a:solidFill>
                  <a:srgbClr val="000000"/>
                </a:solidFill>
                <a:cs typeface="Lucida Sans Unicode" pitchFamily="34" charset="0"/>
              </a:rPr>
            </a:b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>• Nocturnal cough</a:t>
            </a:r>
            <a:br>
              <a:rPr lang="en-GB" sz="3200">
                <a:solidFill>
                  <a:srgbClr val="000000"/>
                </a:solidFill>
                <a:cs typeface="Lucida Sans Unicode" pitchFamily="34" charset="0"/>
              </a:rPr>
            </a:b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>• Symptomatic oesophageal reflux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Rhinitis &amp; Sleep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Longer Sleep latency time</a:t>
            </a:r>
          </a:p>
          <a:p>
            <a:r>
              <a:rPr lang="en-GB" dirty="0" err="1" smtClean="0"/>
              <a:t>Unrefreshing</a:t>
            </a:r>
            <a:r>
              <a:rPr lang="en-GB" dirty="0" smtClean="0"/>
              <a:t> sleep leading to </a:t>
            </a:r>
            <a:r>
              <a:rPr lang="en-GB" dirty="0" err="1" smtClean="0"/>
              <a:t>daytme</a:t>
            </a:r>
            <a:r>
              <a:rPr lang="en-GB" dirty="0" smtClean="0"/>
              <a:t> sleepiness</a:t>
            </a:r>
          </a:p>
          <a:p>
            <a:r>
              <a:rPr lang="en-GB" dirty="0" smtClean="0"/>
              <a:t>Nasal blockage can cause Obstructive Sleep </a:t>
            </a:r>
            <a:r>
              <a:rPr lang="en-GB" dirty="0" err="1" smtClean="0"/>
              <a:t>Apnea</a:t>
            </a:r>
            <a:r>
              <a:rPr lang="en-GB" dirty="0" smtClean="0"/>
              <a:t> (OSA)</a:t>
            </a:r>
            <a:endParaRPr lang="en-GB" dirty="0"/>
          </a:p>
        </p:txBody>
      </p:sp>
      <p:pic>
        <p:nvPicPr>
          <p:cNvPr id="803844" name="Picture 4" descr="http://news.malaysianreview.com/wp-content/uploads/the-awekening-abdullah-badaw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4343400"/>
            <a:ext cx="4114800" cy="220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tx1"/>
                </a:solidFill>
              </a:rPr>
              <a:t/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hlink"/>
                </a:solidFill>
              </a:rPr>
              <a:t>Air flows from atmosphere, through the nose to the lung, via upper airway</a:t>
            </a:r>
            <a:r>
              <a:rPr lang="en-US" sz="4000" dirty="0" smtClean="0">
                <a:solidFill>
                  <a:schemeClr val="tx1"/>
                </a:solidFill>
              </a:rPr>
              <a:t/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hlink"/>
                </a:solidFill>
              </a:rPr>
              <a:t>Nose Surgery is Pivotal, Not Primary</a:t>
            </a:r>
          </a:p>
        </p:txBody>
      </p:sp>
      <p:pic>
        <p:nvPicPr>
          <p:cNvPr id="28675" name="Picture 3" descr="AnatomicalSi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438400"/>
            <a:ext cx="5791200" cy="4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92200" y="404813"/>
            <a:ext cx="7315200" cy="588962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Oro-nasal Breathing</a:t>
            </a:r>
          </a:p>
        </p:txBody>
      </p:sp>
      <p:pic>
        <p:nvPicPr>
          <p:cNvPr id="36867" name="Picture 3" descr="nasal pi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42672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oral and oral nas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19400"/>
            <a:ext cx="4114800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438400" y="1143000"/>
            <a:ext cx="3429000" cy="54864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Arial" charset="0"/>
            </a:endParaRP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2743200" y="2133600"/>
            <a:ext cx="2209800" cy="6096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2895600" y="3962400"/>
            <a:ext cx="22098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V="1">
            <a:off x="2819400" y="4953000"/>
            <a:ext cx="2362200" cy="5334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5410200" y="2438400"/>
            <a:ext cx="3371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Primary route breathing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5410200" y="3660775"/>
            <a:ext cx="3810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Shift at onset of turbulence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5410200" y="4648200"/>
            <a:ext cx="34051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Shift with full turbulence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3505200" y="5794375"/>
            <a:ext cx="5002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</a:rPr>
              <a:t>Mediated via nasal and pharyngeal </a:t>
            </a:r>
          </a:p>
          <a:p>
            <a:r>
              <a:rPr lang="en-US" sz="2400">
                <a:latin typeface="Arial" charset="0"/>
              </a:rPr>
              <a:t>pressure receptors</a:t>
            </a: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3032125" y="1563688"/>
            <a:ext cx="9985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folHlink"/>
                </a:solidFill>
                <a:latin typeface="Arial" charset="0"/>
              </a:rPr>
              <a:t>Nasal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3124200" y="3200400"/>
            <a:ext cx="16065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folHlink"/>
                </a:solidFill>
                <a:latin typeface="Arial" charset="0"/>
              </a:rPr>
              <a:t>Oro-nasal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3124200" y="4572000"/>
            <a:ext cx="7937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folHlink"/>
                </a:solidFill>
                <a:latin typeface="Arial" charset="0"/>
              </a:rPr>
              <a:t>Oral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868363" y="1979613"/>
          <a:ext cx="3170237" cy="315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8" name="Image" r:id="rId3" imgW="2555753" imgH="2445714" progId="">
                  <p:embed/>
                </p:oleObj>
              </mc:Choice>
              <mc:Fallback>
                <p:oleObj name="Image" r:id="rId3" imgW="2555753" imgH="2445714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979613"/>
                        <a:ext cx="3170237" cy="315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827588" y="2012950"/>
          <a:ext cx="3173412" cy="309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9" name="Image" r:id="rId5" imgW="2564571" imgH="2404877" progId="">
                  <p:embed/>
                </p:oleObj>
              </mc:Choice>
              <mc:Fallback>
                <p:oleObj name="Image" r:id="rId5" imgW="2564571" imgH="240487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7588" y="2012950"/>
                        <a:ext cx="3173412" cy="309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289560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chemeClr val="hlink"/>
                </a:solidFill>
              </a:rPr>
              <a:t>Container</a:t>
            </a:r>
            <a:br>
              <a:rPr lang="en-US" sz="3200" dirty="0" smtClean="0">
                <a:solidFill>
                  <a:schemeClr val="hlink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(Skeletal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Framework)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     </a:t>
            </a:r>
            <a:r>
              <a:rPr lang="en-US" sz="3200" dirty="0" err="1" smtClean="0">
                <a:solidFill>
                  <a:schemeClr val="tx1"/>
                </a:solidFill>
              </a:rPr>
              <a:t>vs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hlink"/>
                </a:solidFill>
              </a:rPr>
              <a:t>Contents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(Soft Tissue)</a:t>
            </a:r>
          </a:p>
        </p:txBody>
      </p:sp>
      <p:pic>
        <p:nvPicPr>
          <p:cNvPr id="25603" name="Picture 3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1649" r="12442" b="758"/>
          <a:stretch>
            <a:fillRect/>
          </a:stretch>
        </p:blipFill>
        <p:spPr>
          <a:xfrm>
            <a:off x="2743200" y="1614488"/>
            <a:ext cx="6172200" cy="40243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smtClean="0">
                <a:solidFill>
                  <a:schemeClr val="tx1"/>
                </a:solidFill>
              </a:rPr>
              <a:t>Nasal Laminar Air Flow</a:t>
            </a:r>
            <a:endParaRPr lang="en-US" sz="5400" i="1" smtClean="0">
              <a:solidFill>
                <a:schemeClr val="tx1"/>
              </a:solidFill>
            </a:endParaRPr>
          </a:p>
        </p:txBody>
      </p:sp>
      <p:pic>
        <p:nvPicPr>
          <p:cNvPr id="347139" name="RFCelonTurb4best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95400" y="1371600"/>
            <a:ext cx="6553200" cy="52419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08" fill="hold"/>
                                        <p:tgtEl>
                                          <p:spTgt spid="347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71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7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7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713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800" smtClean="0">
                <a:solidFill>
                  <a:schemeClr val="tx1"/>
                </a:solidFill>
              </a:rPr>
              <a:t>Air Flow Stasis/Turbulence</a:t>
            </a:r>
            <a:endParaRPr lang="en-US" sz="4800" i="1" smtClean="0">
              <a:solidFill>
                <a:schemeClr val="tx1"/>
              </a:solidFill>
            </a:endParaRPr>
          </a:p>
        </p:txBody>
      </p:sp>
      <p:pic>
        <p:nvPicPr>
          <p:cNvPr id="132101" name="RFIT_turbulentflow1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1219200"/>
            <a:ext cx="7315200" cy="5486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8" fill="hold"/>
                                        <p:tgtEl>
                                          <p:spTgt spid="132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210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2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2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10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Nasal Resistance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>
                <a:solidFill>
                  <a:schemeClr val="hlink"/>
                </a:solidFill>
              </a:rPr>
              <a:t>2/3 of total upper airway resistance</a:t>
            </a:r>
          </a:p>
          <a:p>
            <a:pPr eaLnBrk="1" hangingPunct="1">
              <a:defRPr/>
            </a:pPr>
            <a:r>
              <a:rPr lang="en-US" b="1" smtClean="0"/>
              <a:t>Nasal cycle</a:t>
            </a:r>
          </a:p>
          <a:p>
            <a:pPr lvl="1" eaLnBrk="1" hangingPunct="1">
              <a:defRPr/>
            </a:pPr>
            <a:r>
              <a:rPr lang="en-US" b="1" smtClean="0"/>
              <a:t>2-4 hour awake upright (70% subjects)</a:t>
            </a:r>
          </a:p>
          <a:p>
            <a:pPr lvl="1" eaLnBrk="1" hangingPunct="1">
              <a:defRPr/>
            </a:pPr>
            <a:r>
              <a:rPr lang="en-US" b="1" smtClean="0"/>
              <a:t>Supine position worsens bilaterally</a:t>
            </a:r>
          </a:p>
          <a:p>
            <a:pPr lvl="1" eaLnBrk="1" hangingPunct="1">
              <a:defRPr/>
            </a:pPr>
            <a:r>
              <a:rPr lang="en-US" b="1" smtClean="0"/>
              <a:t>Lateral recumbancy worsens ipsilaterally</a:t>
            </a:r>
          </a:p>
          <a:p>
            <a:pPr eaLnBrk="1" hangingPunct="1">
              <a:defRPr/>
            </a:pPr>
            <a:r>
              <a:rPr lang="en-US" b="1" smtClean="0"/>
              <a:t>Symptoms</a:t>
            </a:r>
          </a:p>
          <a:p>
            <a:pPr lvl="1" eaLnBrk="1" hangingPunct="1">
              <a:defRPr/>
            </a:pPr>
            <a:r>
              <a:rPr lang="en-US" b="1" smtClean="0"/>
              <a:t>Poor correlations of objective Rn to symptoms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smtClean="0"/>
              <a:t>Success Criteria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smtClean="0">
                <a:solidFill>
                  <a:schemeClr val="hlink"/>
                </a:solidFill>
              </a:rPr>
              <a:t>Objective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b="1" i="1" smtClean="0"/>
              <a:t>50% reduction from pre-op AHI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i="1" smtClean="0"/>
              <a:t>	&amp;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b="1" i="1" smtClean="0"/>
              <a:t>Post-op AHI &lt; 20 or AHI &lt; 15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smtClean="0">
                <a:solidFill>
                  <a:schemeClr val="hlink"/>
                </a:solidFill>
              </a:rPr>
              <a:t>Subjective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b="1" i="1" smtClean="0"/>
              <a:t>QOL, Epworth, Snoring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600" b="1" i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600" b="1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14313"/>
            <a:ext cx="8077200" cy="984250"/>
          </a:xfrm>
        </p:spPr>
        <p:txBody>
          <a:bodyPr>
            <a:normAutofit fontScale="90000"/>
          </a:bodyPr>
          <a:lstStyle/>
          <a:p>
            <a:r>
              <a:rPr lang="en-GB" sz="3100" b="1" u="sng">
                <a:solidFill>
                  <a:srgbClr val="FF0000"/>
                </a:solidFill>
              </a:rPr>
              <a:t>CONSEQUENCES</a:t>
            </a:r>
            <a:r>
              <a:rPr lang="en-GB" sz="2900" b="1" u="sng">
                <a:solidFill>
                  <a:srgbClr val="FF0000"/>
                </a:solidFill>
              </a:rPr>
              <a:t> OF UNTREATED SLEEP APNOEA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8313" y="1700213"/>
            <a:ext cx="8228012" cy="4524375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FontTx/>
              <a:buNone/>
            </a:pPr>
            <a:r>
              <a:rPr lang="en-GB" b="1" i="1">
                <a:hlinkClick r:id="rId3" tooltip="Browse the Open-Access Issue"/>
              </a:rPr>
              <a:t>August 2009 Issue of PLoS Medicine</a:t>
            </a:r>
            <a:r>
              <a:rPr lang="en-GB"/>
              <a:t> </a:t>
            </a:r>
            <a:endParaRPr lang="en-GB" sz="2800" b="1" i="1"/>
          </a:p>
          <a:p>
            <a:pPr>
              <a:buFontTx/>
              <a:buNone/>
            </a:pPr>
            <a:r>
              <a:rPr lang="en-GB" sz="2800" b="1" i="1"/>
              <a:t>Sleep-Disordered Breathing and </a:t>
            </a:r>
            <a:r>
              <a:rPr lang="en-GB" b="1" i="1" u="sng">
                <a:solidFill>
                  <a:srgbClr val="6600CC"/>
                </a:solidFill>
              </a:rPr>
              <a:t>Mortality</a:t>
            </a:r>
            <a:r>
              <a:rPr lang="en-GB" sz="2800" b="1" i="1"/>
              <a:t>: </a:t>
            </a:r>
          </a:p>
          <a:p>
            <a:pPr>
              <a:buFontTx/>
              <a:buNone/>
            </a:pPr>
            <a:r>
              <a:rPr lang="en-GB" sz="2800" b="1" i="1"/>
              <a:t>A Prospective Cohort Study-Johns Hopkins</a:t>
            </a:r>
          </a:p>
          <a:p>
            <a:pPr>
              <a:buFontTx/>
              <a:buNone/>
            </a:pPr>
            <a:r>
              <a:rPr lang="en-GB" sz="2800" b="1" i="1"/>
              <a:t>School Of Medicine</a:t>
            </a:r>
          </a:p>
          <a:p>
            <a:pPr>
              <a:buFontTx/>
              <a:buNone/>
            </a:pPr>
            <a:endParaRPr lang="en-GB" sz="2800" b="1" i="1"/>
          </a:p>
          <a:p>
            <a:pPr>
              <a:buFontTx/>
              <a:buNone/>
            </a:pPr>
            <a:r>
              <a:rPr lang="en-GB" sz="1800" b="1" i="1"/>
              <a:t>       Naresh M. Punjabi</a:t>
            </a:r>
            <a:r>
              <a:rPr lang="en-GB" sz="1800" b="1" i="1">
                <a:hlinkClick r:id="rId4"/>
              </a:rPr>
              <a:t>1*</a:t>
            </a:r>
            <a:r>
              <a:rPr lang="en-GB" sz="1800" b="1" i="1"/>
              <a:t>, Brian S. Caffo</a:t>
            </a:r>
            <a:r>
              <a:rPr lang="en-GB" sz="1800" b="1" i="1">
                <a:hlinkClick r:id="rId4"/>
              </a:rPr>
              <a:t>1</a:t>
            </a:r>
            <a:r>
              <a:rPr lang="en-GB" sz="1800" b="1" i="1"/>
              <a:t>, James L. Goodwin</a:t>
            </a:r>
            <a:r>
              <a:rPr lang="en-GB" sz="1800" b="1" i="1">
                <a:hlinkClick r:id="rId4"/>
              </a:rPr>
              <a:t>2</a:t>
            </a:r>
            <a:r>
              <a:rPr lang="en-GB" sz="1800" b="1" i="1"/>
              <a:t>, Daniel J. Gottlieb</a:t>
            </a:r>
            <a:r>
              <a:rPr lang="en-GB" sz="1800" b="1" i="1">
                <a:hlinkClick r:id="rId4"/>
              </a:rPr>
              <a:t>3</a:t>
            </a:r>
            <a:r>
              <a:rPr lang="en-GB" sz="1800" b="1" i="1"/>
              <a:t>, Anne B. Newman</a:t>
            </a:r>
            <a:r>
              <a:rPr lang="en-GB" sz="1800" b="1" i="1">
                <a:hlinkClick r:id="rId4"/>
              </a:rPr>
              <a:t>4</a:t>
            </a:r>
            <a:r>
              <a:rPr lang="en-GB" sz="1800" b="1" i="1"/>
              <a:t>, George T. O'Connor</a:t>
            </a:r>
            <a:r>
              <a:rPr lang="en-GB" sz="1800" b="1" i="1">
                <a:hlinkClick r:id="rId4"/>
              </a:rPr>
              <a:t>5</a:t>
            </a:r>
            <a:r>
              <a:rPr lang="en-GB" sz="1800" b="1" i="1"/>
              <a:t>, David M. Rapoport</a:t>
            </a:r>
            <a:r>
              <a:rPr lang="en-GB" sz="1800" b="1" i="1">
                <a:hlinkClick r:id="rId4"/>
              </a:rPr>
              <a:t>6</a:t>
            </a:r>
            <a:r>
              <a:rPr lang="en-GB" sz="1800" b="1" i="1"/>
              <a:t>, Susan Redline</a:t>
            </a:r>
            <a:r>
              <a:rPr lang="en-GB" sz="1800" b="1" i="1">
                <a:hlinkClick r:id="rId4"/>
              </a:rPr>
              <a:t>7</a:t>
            </a:r>
            <a:r>
              <a:rPr lang="en-GB" sz="1800" b="1" i="1"/>
              <a:t>, Helaine E. Resnick</a:t>
            </a:r>
            <a:r>
              <a:rPr lang="en-GB" sz="1800" b="1" i="1">
                <a:hlinkClick r:id="rId4"/>
              </a:rPr>
              <a:t>8</a:t>
            </a:r>
            <a:r>
              <a:rPr lang="en-GB" sz="1800" b="1" i="1"/>
              <a:t>, John A. Robbins</a:t>
            </a:r>
            <a:r>
              <a:rPr lang="en-GB" sz="1800" b="1" i="1">
                <a:hlinkClick r:id="rId4"/>
              </a:rPr>
              <a:t>9</a:t>
            </a:r>
            <a:r>
              <a:rPr lang="en-GB" sz="1800" b="1" i="1"/>
              <a:t>, Eyal Shahar</a:t>
            </a:r>
            <a:r>
              <a:rPr lang="en-GB" sz="1800" b="1" i="1">
                <a:hlinkClick r:id="rId4"/>
              </a:rPr>
              <a:t>2</a:t>
            </a:r>
            <a:r>
              <a:rPr lang="en-GB" sz="1800" b="1" i="1"/>
              <a:t>, Mark L. Unruh</a:t>
            </a:r>
            <a:r>
              <a:rPr lang="en-GB" sz="1800" b="1" i="1">
                <a:hlinkClick r:id="rId4"/>
              </a:rPr>
              <a:t>4</a:t>
            </a:r>
            <a:r>
              <a:rPr lang="en-GB" sz="1800" b="1" i="1"/>
              <a:t>, Jonathan M. Samet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077200" cy="1604963"/>
          </a:xfrm>
        </p:spPr>
        <p:txBody>
          <a:bodyPr>
            <a:normAutofit/>
          </a:bodyPr>
          <a:lstStyle/>
          <a:p>
            <a:pPr algn="l"/>
            <a:r>
              <a:rPr lang="en-GB" sz="2400" b="1" i="1">
                <a:hlinkClick r:id="rId3" tooltip="Browse the Open-Access Issue"/>
              </a:rPr>
              <a:t>August 2009 Issue of PLoS Medicine</a:t>
            </a:r>
            <a:r>
              <a:rPr lang="en-GB" sz="2400"/>
              <a:t> </a:t>
            </a:r>
            <a:r>
              <a:rPr lang="en-GB" sz="2000" b="1" i="1"/>
              <a:t/>
            </a:r>
            <a:br>
              <a:rPr lang="en-GB" sz="2000" b="1" i="1"/>
            </a:br>
            <a:r>
              <a:rPr lang="en-GB" sz="2000" b="1" i="1"/>
              <a:t>Sleep-Disordered Breathing and </a:t>
            </a:r>
            <a:r>
              <a:rPr lang="en-GB" sz="2400" b="1" i="1" u="sng">
                <a:solidFill>
                  <a:srgbClr val="6600CC"/>
                </a:solidFill>
              </a:rPr>
              <a:t>Mortality</a:t>
            </a:r>
            <a:r>
              <a:rPr lang="en-GB" sz="2000" b="1" i="1"/>
              <a:t>: A Prospective Cohort Study - Johns Hopkins</a:t>
            </a:r>
            <a:br>
              <a:rPr lang="en-GB" sz="2000" b="1" i="1"/>
            </a:br>
            <a:endParaRPr lang="en-GB" sz="2000" b="1" i="1"/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0" y="184467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endParaRPr lang="en-US"/>
          </a:p>
        </p:txBody>
      </p:sp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0" y="1700213"/>
            <a:ext cx="8964613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/>
            <a:r>
              <a:rPr lang="en-GB" b="1" u="sng"/>
              <a:t> Method</a:t>
            </a:r>
          </a:p>
          <a:p>
            <a:pPr defTabSz="914400">
              <a:buFontTx/>
              <a:buChar char="•"/>
            </a:pPr>
            <a:endParaRPr lang="en-GB" sz="3600"/>
          </a:p>
          <a:p>
            <a:pPr defTabSz="914400">
              <a:buFontTx/>
              <a:buChar char="•"/>
            </a:pPr>
            <a:r>
              <a:rPr lang="en-GB" sz="3600"/>
              <a:t>6,441 men and women above 40 years old studied over a period of 8 years</a:t>
            </a:r>
          </a:p>
          <a:p>
            <a:pPr defTabSz="914400">
              <a:buFontTx/>
              <a:buChar char="•"/>
            </a:pPr>
            <a:endParaRPr lang="en-GB" sz="3600"/>
          </a:p>
          <a:p>
            <a:pPr defTabSz="914400">
              <a:buFontTx/>
              <a:buChar char="•"/>
            </a:pPr>
            <a:r>
              <a:rPr lang="en-GB" sz="3600"/>
              <a:t> Home sleep study done at start of study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077200" cy="1604963"/>
          </a:xfrm>
        </p:spPr>
        <p:txBody>
          <a:bodyPr>
            <a:normAutofit fontScale="90000"/>
          </a:bodyPr>
          <a:lstStyle/>
          <a:p>
            <a:pPr algn="l"/>
            <a:r>
              <a:rPr lang="en-GB" sz="2800" b="1" i="1">
                <a:hlinkClick r:id="rId3" tooltip="Browse the Open-Access Issue"/>
              </a:rPr>
              <a:t>August 2009 Issue of PLoS Medicine</a:t>
            </a:r>
            <a:r>
              <a:rPr lang="en-GB" sz="2800"/>
              <a:t> </a:t>
            </a:r>
            <a:r>
              <a:rPr lang="en-GB" sz="2400" b="1" i="1"/>
              <a:t/>
            </a:r>
            <a:br>
              <a:rPr lang="en-GB" sz="2400" b="1" i="1"/>
            </a:br>
            <a:r>
              <a:rPr lang="en-GB" sz="2400" b="1" i="1"/>
              <a:t>Sleep-Disordered Breathing and </a:t>
            </a:r>
            <a:r>
              <a:rPr lang="en-GB" sz="2800" b="1" i="1" u="sng">
                <a:solidFill>
                  <a:srgbClr val="6600CC"/>
                </a:solidFill>
              </a:rPr>
              <a:t>Mortality</a:t>
            </a:r>
            <a:r>
              <a:rPr lang="en-GB" sz="2400" b="1" i="1"/>
              <a:t>: A Prospective Cohort Study - Johns Hopkins</a:t>
            </a:r>
            <a:br>
              <a:rPr lang="en-GB" sz="2400" b="1" i="1"/>
            </a:br>
            <a:endParaRPr lang="en-GB" sz="2400" b="1" i="1"/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0" y="184467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endParaRPr lang="en-US"/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0" y="1341438"/>
            <a:ext cx="8964613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/>
            <a:r>
              <a:rPr lang="en-GB" b="1" u="sng"/>
              <a:t> Results</a:t>
            </a:r>
          </a:p>
          <a:p>
            <a:pPr defTabSz="914400">
              <a:buFontTx/>
              <a:buChar char="•"/>
            </a:pPr>
            <a:endParaRPr lang="en-GB" sz="3600"/>
          </a:p>
          <a:p>
            <a:pPr defTabSz="914400">
              <a:buFontTx/>
              <a:buChar char="•"/>
            </a:pPr>
            <a:r>
              <a:rPr lang="en-GB" sz="3600"/>
              <a:t>Average follow up: 8.2 years</a:t>
            </a:r>
          </a:p>
          <a:p>
            <a:pPr defTabSz="914400">
              <a:buFontTx/>
              <a:buChar char="•"/>
            </a:pPr>
            <a:endParaRPr lang="en-GB" sz="3600"/>
          </a:p>
          <a:p>
            <a:pPr defTabSz="914400">
              <a:buFontTx/>
              <a:buChar char="•"/>
            </a:pPr>
            <a:r>
              <a:rPr lang="en-GB" sz="3600"/>
              <a:t>1,047 deaths among 6,441 study population</a:t>
            </a:r>
          </a:p>
          <a:p>
            <a:pPr defTabSz="914400"/>
            <a:r>
              <a:rPr lang="en-GB" sz="360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077200" cy="1268413"/>
          </a:xfrm>
        </p:spPr>
        <p:txBody>
          <a:bodyPr>
            <a:normAutofit fontScale="90000"/>
          </a:bodyPr>
          <a:lstStyle/>
          <a:p>
            <a:pPr algn="l"/>
            <a:r>
              <a:rPr lang="en-GB" sz="2800" b="1" i="1">
                <a:hlinkClick r:id="rId3" tooltip="Browse the Open-Access Issue"/>
              </a:rPr>
              <a:t>August 2009 Issue of PLoS Medicine</a:t>
            </a:r>
            <a:r>
              <a:rPr lang="en-GB" sz="2800"/>
              <a:t> </a:t>
            </a:r>
            <a:r>
              <a:rPr lang="en-GB" sz="2400" b="1" i="1"/>
              <a:t/>
            </a:r>
            <a:br>
              <a:rPr lang="en-GB" sz="2400" b="1" i="1"/>
            </a:br>
            <a:r>
              <a:rPr lang="en-GB" sz="2400" b="1" i="1"/>
              <a:t>Sleep-Disordered Breathing and </a:t>
            </a:r>
            <a:r>
              <a:rPr lang="en-GB" sz="2800" b="1" i="1" u="sng">
                <a:solidFill>
                  <a:srgbClr val="6600CC"/>
                </a:solidFill>
              </a:rPr>
              <a:t>Mortality</a:t>
            </a:r>
            <a:r>
              <a:rPr lang="en-GB" sz="2400" b="1" i="1"/>
              <a:t>: A Prospective Cohort Study - Johns Hopkins</a:t>
            </a:r>
            <a:br>
              <a:rPr lang="en-GB" sz="2400" b="1" i="1"/>
            </a:br>
            <a:endParaRPr lang="en-GB" sz="2400" b="1" i="1"/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0" y="184467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endParaRPr lang="en-US"/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0" y="1700213"/>
            <a:ext cx="8964613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/>
            <a:r>
              <a:rPr lang="en-GB" b="1" u="sng"/>
              <a:t> Results</a:t>
            </a:r>
          </a:p>
          <a:p>
            <a:pPr defTabSz="914400">
              <a:buFontTx/>
              <a:buChar char="•"/>
            </a:pPr>
            <a:r>
              <a:rPr lang="en-GB" sz="3600"/>
              <a:t>1 in 4 Men, 1 in 10 Women had OSA</a:t>
            </a:r>
          </a:p>
          <a:p>
            <a:pPr defTabSz="914400">
              <a:buFontTx/>
              <a:buChar char="•"/>
            </a:pPr>
            <a:r>
              <a:rPr lang="en-GB" sz="3600"/>
              <a:t>Men 40-70 years old with severe OSA: </a:t>
            </a:r>
            <a:r>
              <a:rPr lang="en-GB" sz="3600" u="sng">
                <a:solidFill>
                  <a:srgbClr val="FF0066"/>
                </a:solidFill>
              </a:rPr>
              <a:t>DOUBLING</a:t>
            </a:r>
            <a:r>
              <a:rPr lang="en-GB" sz="3600"/>
              <a:t> of chance of dying</a:t>
            </a:r>
          </a:p>
          <a:p>
            <a:pPr defTabSz="914400">
              <a:buFontTx/>
              <a:buChar char="•"/>
            </a:pPr>
            <a:r>
              <a:rPr lang="en-GB" sz="3600"/>
              <a:t>Especially from coronary artery disease and sudden cardiac deaths</a:t>
            </a:r>
          </a:p>
          <a:p>
            <a:pPr defTabSz="914400">
              <a:buFontTx/>
              <a:buChar char="•"/>
            </a:pPr>
            <a:r>
              <a:rPr lang="en-GB" sz="3600"/>
              <a:t>Heart attacks occurred between </a:t>
            </a:r>
            <a:r>
              <a:rPr lang="en-GB" sz="3600" u="sng">
                <a:solidFill>
                  <a:srgbClr val="FF0066"/>
                </a:solidFill>
              </a:rPr>
              <a:t>10 p.m. to 6 a.m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077200" cy="1268413"/>
          </a:xfrm>
        </p:spPr>
        <p:txBody>
          <a:bodyPr>
            <a:normAutofit fontScale="90000"/>
          </a:bodyPr>
          <a:lstStyle/>
          <a:p>
            <a:pPr algn="l"/>
            <a:r>
              <a:rPr lang="en-GB" sz="2800" b="1" i="1">
                <a:hlinkClick r:id="rId3" tooltip="Browse the Open-Access Issue"/>
              </a:rPr>
              <a:t>August 2009 Issue of PLoS Medicine</a:t>
            </a:r>
            <a:r>
              <a:rPr lang="en-GB" sz="2800"/>
              <a:t> </a:t>
            </a:r>
            <a:r>
              <a:rPr lang="en-GB" sz="2400" b="1" i="1"/>
              <a:t/>
            </a:r>
            <a:br>
              <a:rPr lang="en-GB" sz="2400" b="1" i="1"/>
            </a:br>
            <a:r>
              <a:rPr lang="en-GB" sz="2400" b="1" i="1"/>
              <a:t>Sleep-Disordered Breathing and </a:t>
            </a:r>
            <a:r>
              <a:rPr lang="en-GB" sz="2800" b="1" i="1" u="sng">
                <a:solidFill>
                  <a:srgbClr val="6600CC"/>
                </a:solidFill>
              </a:rPr>
              <a:t>Mortality</a:t>
            </a:r>
            <a:r>
              <a:rPr lang="en-GB" sz="2400" b="1" i="1"/>
              <a:t>: A Prospective Cohort Study - Johns Hopkins</a:t>
            </a:r>
            <a:br>
              <a:rPr lang="en-GB" sz="2400" b="1" i="1"/>
            </a:br>
            <a:endParaRPr lang="en-GB" sz="2400" b="1" i="1"/>
          </a:p>
        </p:txBody>
      </p:sp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0" y="184467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endParaRPr lang="en-US"/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0" y="1700213"/>
            <a:ext cx="8964613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/>
            <a:r>
              <a:rPr lang="en-GB" b="1" u="sng"/>
              <a:t>Discussion</a:t>
            </a:r>
          </a:p>
          <a:p>
            <a:pPr defTabSz="914400">
              <a:buFontTx/>
              <a:buChar char="•"/>
            </a:pPr>
            <a:endParaRPr lang="en-GB" sz="3600"/>
          </a:p>
          <a:p>
            <a:pPr defTabSz="914400">
              <a:buFontTx/>
              <a:buChar char="•"/>
            </a:pPr>
            <a:r>
              <a:rPr lang="en-GB" sz="3600"/>
              <a:t>Hypoxemia causes </a:t>
            </a:r>
            <a:r>
              <a:rPr lang="en-GB" sz="3600" b="1" i="1">
                <a:solidFill>
                  <a:srgbClr val="FF0066"/>
                </a:solidFill>
              </a:rPr>
              <a:t>dangerous arrhythmias </a:t>
            </a:r>
            <a:r>
              <a:rPr lang="en-GB" sz="3600"/>
              <a:t>resulting in </a:t>
            </a:r>
            <a:r>
              <a:rPr lang="en-GB" sz="3600" b="1" i="1" u="sng">
                <a:solidFill>
                  <a:schemeClr val="hlink"/>
                </a:solidFill>
              </a:rPr>
              <a:t>sudden cardiac deaths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14313"/>
            <a:ext cx="8077200" cy="984250"/>
          </a:xfrm>
        </p:spPr>
        <p:txBody>
          <a:bodyPr>
            <a:normAutofit fontScale="90000"/>
          </a:bodyPr>
          <a:lstStyle/>
          <a:p>
            <a:r>
              <a:rPr lang="en-GB" sz="3100" b="1" u="sng">
                <a:solidFill>
                  <a:srgbClr val="FF0000"/>
                </a:solidFill>
              </a:rPr>
              <a:t>CONSEQUENCES</a:t>
            </a:r>
            <a:r>
              <a:rPr lang="en-GB" sz="2900" b="1" u="sng">
                <a:solidFill>
                  <a:srgbClr val="FF0000"/>
                </a:solidFill>
              </a:rPr>
              <a:t> OF UNTREATED SLEEP APNOEA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8313" y="1700213"/>
            <a:ext cx="8228012" cy="4524375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600" b="1">
                <a:solidFill>
                  <a:srgbClr val="000080"/>
                </a:solidFill>
              </a:rPr>
              <a:t>Increased risk of </a:t>
            </a:r>
            <a:r>
              <a:rPr lang="en-GB" sz="2600" b="1">
                <a:solidFill>
                  <a:srgbClr val="FF33CC"/>
                </a:solidFill>
              </a:rPr>
              <a:t>hypertension-Independent risk factor</a:t>
            </a:r>
            <a:r>
              <a:rPr lang="en-GB" sz="2600" b="1">
                <a:solidFill>
                  <a:srgbClr val="000080"/>
                </a:solidFill>
              </a:rPr>
              <a:t> </a:t>
            </a:r>
            <a:r>
              <a:rPr lang="en-GB" sz="2600" b="1" i="1">
                <a:solidFill>
                  <a:srgbClr val="0099FF"/>
                </a:solidFill>
              </a:rPr>
              <a:t>[N Engl J Med 2000;342:1378-84]</a:t>
            </a:r>
            <a:r>
              <a:rPr lang="en-GB" sz="2600" b="1" i="1">
                <a:solidFill>
                  <a:srgbClr val="000080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sz="2600" b="1">
                <a:solidFill>
                  <a:srgbClr val="000080"/>
                </a:solidFill>
              </a:rPr>
              <a:t>Myocardial Infarct: </a:t>
            </a:r>
            <a:r>
              <a:rPr lang="en-GB" sz="2600" b="1" i="1">
                <a:solidFill>
                  <a:srgbClr val="FF33CC"/>
                </a:solidFill>
              </a:rPr>
              <a:t>23X increased risk</a:t>
            </a:r>
            <a:r>
              <a:rPr lang="en-GB" sz="2600" b="1" i="1">
                <a:solidFill>
                  <a:srgbClr val="0099FF"/>
                </a:solidFill>
              </a:rPr>
              <a:t>    [Hung et al., Association of sleep apnoea with myocardial infarction in men, Lancet 336 (1990) (8710)]</a:t>
            </a:r>
            <a:r>
              <a:rPr lang="en-GB" sz="2600">
                <a:solidFill>
                  <a:srgbClr val="0099FF"/>
                </a:solidFill>
              </a:rPr>
              <a:t> </a:t>
            </a:r>
            <a:endParaRPr lang="en-GB" sz="2600" b="1" i="1">
              <a:solidFill>
                <a:srgbClr val="0099F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600" b="1">
                <a:solidFill>
                  <a:srgbClr val="000080"/>
                </a:solidFill>
              </a:rPr>
              <a:t>Premature deaths: </a:t>
            </a:r>
            <a:r>
              <a:rPr lang="en-GB" sz="2600" b="1" i="1">
                <a:solidFill>
                  <a:srgbClr val="FF33CC"/>
                </a:solidFill>
              </a:rPr>
              <a:t>2X increased risk , 1 in 4 males, 1 in 10 females</a:t>
            </a:r>
            <a:r>
              <a:rPr lang="en-GB" sz="2600" b="1">
                <a:solidFill>
                  <a:srgbClr val="0099FF"/>
                </a:solidFill>
              </a:rPr>
              <a:t> </a:t>
            </a:r>
            <a:r>
              <a:rPr lang="en-GB" sz="2600" b="1" i="1">
                <a:solidFill>
                  <a:srgbClr val="0099FF"/>
                </a:solidFill>
              </a:rPr>
              <a:t>[John Hopkins Study[PLoS Med 2009 6(8)] </a:t>
            </a:r>
          </a:p>
          <a:p>
            <a:pPr>
              <a:lnSpc>
                <a:spcPct val="90000"/>
              </a:lnSpc>
            </a:pPr>
            <a:r>
              <a:rPr lang="en-GB" sz="2600" b="1" i="1">
                <a:solidFill>
                  <a:srgbClr val="0099FF"/>
                </a:solidFill>
              </a:rPr>
              <a:t>Increased risk of strokes: 3x (</a:t>
            </a:r>
            <a:r>
              <a:rPr lang="en-GB" sz="2400" b="1" i="1">
                <a:solidFill>
                  <a:schemeClr val="hlink"/>
                </a:solidFill>
              </a:rPr>
              <a:t>American Journal of Respiratory and Critical Care Medicine 2010)</a:t>
            </a:r>
            <a:endParaRPr lang="en-GB" sz="2400" b="1" i="1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endParaRPr lang="en-GB" sz="2400" i="1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Typical case scenarios…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/>
              <a:t>Dr, I </a:t>
            </a:r>
            <a:r>
              <a:rPr lang="en-GB">
                <a:solidFill>
                  <a:srgbClr val="FF0066"/>
                </a:solidFill>
              </a:rPr>
              <a:t>fall asleep at the wheel</a:t>
            </a:r>
            <a:r>
              <a:rPr lang="en-GB"/>
              <a:t> and have had 3 car accidents, please help me…</a:t>
            </a:r>
          </a:p>
          <a:p>
            <a:r>
              <a:rPr lang="en-GB"/>
              <a:t>Dr, I really, really </a:t>
            </a:r>
            <a:r>
              <a:rPr lang="en-GB" b="1" i="1" u="sng">
                <a:solidFill>
                  <a:srgbClr val="FF0066"/>
                </a:solidFill>
              </a:rPr>
              <a:t>LOVE</a:t>
            </a:r>
            <a:r>
              <a:rPr lang="en-GB"/>
              <a:t> my husband…but when he sleeps, I really, really </a:t>
            </a:r>
            <a:r>
              <a:rPr lang="en-GB" b="1" i="1" u="sng">
                <a:solidFill>
                  <a:srgbClr val="FF0066"/>
                </a:solidFill>
              </a:rPr>
              <a:t>HATE</a:t>
            </a:r>
            <a:r>
              <a:rPr lang="en-GB"/>
              <a:t> him…please help him</a:t>
            </a:r>
          </a:p>
          <a:p>
            <a:r>
              <a:rPr lang="en-GB"/>
              <a:t>Dr, I am a </a:t>
            </a:r>
            <a:r>
              <a:rPr lang="en-GB">
                <a:solidFill>
                  <a:srgbClr val="FF0066"/>
                </a:solidFill>
              </a:rPr>
              <a:t>walking zombie</a:t>
            </a:r>
            <a:r>
              <a:rPr lang="en-GB"/>
              <a:t> and I’ve seen 20 doctors…please help me….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4" grpId="0"/>
      <p:bldP spid="16691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8686800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733800"/>
            <a:ext cx="283845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9388" y="1916113"/>
            <a:ext cx="8229600" cy="4033837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b="1">
                <a:solidFill>
                  <a:srgbClr val="000080"/>
                </a:solidFill>
              </a:rPr>
              <a:t>Daytime sleepiness- work and study suffers</a:t>
            </a:r>
          </a:p>
          <a:p>
            <a:endParaRPr lang="en-GB" b="1">
              <a:solidFill>
                <a:srgbClr val="000080"/>
              </a:solidFill>
            </a:endParaRPr>
          </a:p>
          <a:p>
            <a:r>
              <a:rPr lang="en-GB" b="1">
                <a:solidFill>
                  <a:srgbClr val="000080"/>
                </a:solidFill>
              </a:rPr>
              <a:t>Impaired cognitive function, memory problems</a:t>
            </a:r>
          </a:p>
          <a:p>
            <a:endParaRPr lang="en-GB" b="1">
              <a:solidFill>
                <a:srgbClr val="000080"/>
              </a:solidFill>
            </a:endParaRPr>
          </a:p>
          <a:p>
            <a:r>
              <a:rPr lang="en-GB" b="1">
                <a:solidFill>
                  <a:srgbClr val="000080"/>
                </a:solidFill>
              </a:rPr>
              <a:t>Depression, anxiety, panic attacks</a:t>
            </a:r>
          </a:p>
          <a:p>
            <a:endParaRPr lang="en-GB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14313"/>
            <a:ext cx="8077200" cy="984250"/>
          </a:xfrm>
        </p:spPr>
        <p:txBody>
          <a:bodyPr>
            <a:normAutofit fontScale="90000"/>
          </a:bodyPr>
          <a:lstStyle/>
          <a:p>
            <a:r>
              <a:rPr lang="en-GB" sz="3100" b="1" u="sng">
                <a:solidFill>
                  <a:srgbClr val="FF0000"/>
                </a:solidFill>
              </a:rPr>
              <a:t>CONSEQUENCES OF UNTREATED SLEEP APNOEA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85750" y="1500188"/>
            <a:ext cx="8643938" cy="5087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 b="1">
                <a:solidFill>
                  <a:srgbClr val="000080"/>
                </a:solidFill>
                <a:cs typeface="Lucida Sans Unicode" pitchFamily="34" charset="0"/>
              </a:rPr>
              <a:t>Worsened relationship between spouse/ partner</a:t>
            </a:r>
            <a:r>
              <a:rPr lang="en-GB" sz="2800" b="1">
                <a:solidFill>
                  <a:srgbClr val="000000"/>
                </a:solidFill>
                <a:cs typeface="Lucida Sans Unicode" pitchFamily="34" charset="0"/>
              </a:rPr>
              <a:t>...</a:t>
            </a:r>
            <a:r>
              <a:rPr lang="en-GB" sz="2800" b="1" i="1">
                <a:solidFill>
                  <a:srgbClr val="FF0000"/>
                </a:solidFill>
                <a:cs typeface="Lucida Sans Unicode" pitchFamily="34" charset="0"/>
              </a:rPr>
              <a:t>Grounds for divorce in US!...British study…wives sleep only 3-5hrs a night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800" b="1" i="1">
              <a:solidFill>
                <a:srgbClr val="FF0000"/>
              </a:solidFill>
              <a:cs typeface="Lucida Sans Unicode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 b="1">
                <a:solidFill>
                  <a:srgbClr val="000080"/>
                </a:solidFill>
                <a:cs typeface="Lucida Sans Unicode" pitchFamily="34" charset="0"/>
              </a:rPr>
              <a:t>Look older, look tired, decrease sexual libido, impotency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800" b="1">
              <a:solidFill>
                <a:srgbClr val="000080"/>
              </a:solidFill>
              <a:cs typeface="Lucida Sans Unicode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 b="1">
                <a:solidFill>
                  <a:srgbClr val="000080"/>
                </a:solidFill>
                <a:cs typeface="Lucida Sans Unicode" pitchFamily="34" charset="0"/>
              </a:rPr>
              <a:t>Reduced in alertness: </a:t>
            </a:r>
            <a:r>
              <a:rPr lang="en-GB" sz="2800" b="1">
                <a:solidFill>
                  <a:srgbClr val="6600FF"/>
                </a:solidFill>
                <a:cs typeface="Lucida Sans Unicode" pitchFamily="34" charset="0"/>
              </a:rPr>
              <a:t>Road traffic accident..</a:t>
            </a:r>
            <a:r>
              <a:rPr lang="en-GB" sz="2800" b="1" i="1">
                <a:solidFill>
                  <a:srgbClr val="006600"/>
                </a:solidFill>
                <a:cs typeface="Lucida Sans Unicode" pitchFamily="34" charset="0"/>
              </a:rPr>
              <a:t>7X</a:t>
            </a:r>
            <a:r>
              <a:rPr lang="en-GB" sz="2800" b="1" i="1">
                <a:solidFill>
                  <a:srgbClr val="FF0000"/>
                </a:solidFill>
                <a:cs typeface="Lucida Sans Unicode" pitchFamily="34" charset="0"/>
              </a:rPr>
              <a:t>  UK DVLA licence suspended, sleepy drivers cause </a:t>
            </a:r>
            <a:r>
              <a:rPr lang="en-GB" sz="2800" b="1" i="1">
                <a:solidFill>
                  <a:srgbClr val="0066CC"/>
                </a:solidFill>
                <a:cs typeface="Lucida Sans Unicode" pitchFamily="34" charset="0"/>
              </a:rPr>
              <a:t>300x</a:t>
            </a:r>
            <a:r>
              <a:rPr lang="en-GB" sz="2800" b="1" i="1">
                <a:solidFill>
                  <a:srgbClr val="FF0000"/>
                </a:solidFill>
                <a:cs typeface="Lucida Sans Unicode" pitchFamily="34" charset="0"/>
              </a:rPr>
              <a:t> more accidents than drunk drivers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rgbClr val="FF0000"/>
              </a:buClr>
              <a:buSzPct val="100000"/>
              <a:buFont typeface="Arial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3200" b="1" i="1">
              <a:solidFill>
                <a:srgbClr val="FF0000"/>
              </a:solidFill>
              <a:cs typeface="Lucida Sans Unicode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8313" y="214313"/>
            <a:ext cx="8077200" cy="98425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ctr" defTabSz="914400">
              <a:lnSpc>
                <a:spcPct val="80000"/>
              </a:lnSpc>
              <a:defRPr/>
            </a:pPr>
            <a:r>
              <a:rPr lang="en-GB" sz="4600" b="1" u="sng">
                <a:solidFill>
                  <a:srgbClr val="FF0000"/>
                </a:solidFill>
                <a:latin typeface="Calibri" pitchFamily="34" charset="0"/>
              </a:rPr>
              <a:t>CONSEQUENCES</a:t>
            </a:r>
            <a:r>
              <a:rPr lang="en-GB" sz="4200" b="1" u="sng">
                <a:solidFill>
                  <a:srgbClr val="FF0000"/>
                </a:solidFill>
                <a:latin typeface="Calibri" pitchFamily="34" charset="0"/>
              </a:rPr>
              <a:t> OF UNTREATED SLEEP APNOEA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273050"/>
            <a:ext cx="8229600" cy="1146175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 lIns="90000" tIns="46800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u="sng">
                <a:solidFill>
                  <a:srgbClr val="FF0000"/>
                </a:solidFill>
              </a:rPr>
              <a:t>Childhood Sleep Apnea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341438"/>
            <a:ext cx="8964613" cy="3671887"/>
          </a:xfrm>
          <a:ln/>
        </p:spPr>
        <p:txBody>
          <a:bodyPr lIns="0" tIns="0" rIns="0" bIns="0" anchor="ctr"/>
          <a:lstStyle/>
          <a:p>
            <a:pPr marL="0" indent="0" algn="ctr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u="sng">
                <a:solidFill>
                  <a:srgbClr val="0099FF"/>
                </a:solidFill>
              </a:rPr>
              <a:t>Hong Kong Childhood</a:t>
            </a:r>
          </a:p>
          <a:p>
            <a:pPr marL="0" indent="0" algn="ctr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u="sng">
                <a:solidFill>
                  <a:srgbClr val="0099FF"/>
                </a:solidFill>
              </a:rPr>
              <a:t>OSA Prevalence Study: </a:t>
            </a:r>
          </a:p>
          <a:p>
            <a:pPr marL="0" indent="0" algn="ctr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chemeClr val="hlink"/>
                </a:solidFill>
              </a:rPr>
              <a:t> </a:t>
            </a:r>
          </a:p>
          <a:p>
            <a:pPr marL="0" indent="0" algn="ctr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chemeClr val="hlink"/>
                </a:solidFill>
              </a:rPr>
              <a:t>5 % children have OSA</a:t>
            </a:r>
          </a:p>
          <a:p>
            <a:pPr marL="0" indent="0" algn="ctr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chemeClr val="hlink"/>
                </a:solidFill>
              </a:rPr>
              <a:t>Boys &gt; Girls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273050"/>
            <a:ext cx="8229600" cy="1146175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 lIns="90000" tIns="46800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u="sng">
                <a:solidFill>
                  <a:srgbClr val="FF0000"/>
                </a:solidFill>
              </a:rPr>
              <a:t>Childhood Sleep Apnea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1644650"/>
            <a:ext cx="8229600" cy="3224213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 lIns="0" tIns="0" rIns="0" bIns="0" anchor="ctr"/>
          <a:lstStyle/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0099FF"/>
                </a:solidFill>
              </a:rPr>
              <a:t>Diagnose early, prevent consequences</a:t>
            </a:r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0099FF"/>
                </a:solidFill>
              </a:rPr>
              <a:t>AHI&gt;1</a:t>
            </a:r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0099FF"/>
                </a:solidFill>
              </a:rPr>
              <a:t>Large tonsils, allergy, obesity, </a:t>
            </a:r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0099FF"/>
                </a:solidFill>
              </a:rPr>
              <a:t>Craniofacial &amp;</a:t>
            </a:r>
          </a:p>
          <a:p>
            <a:pPr marL="0" indent="0" algn="ctr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0099FF"/>
                </a:solidFill>
              </a:rPr>
              <a:t>  neuromuscular abnormalities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273050"/>
            <a:ext cx="8229600" cy="1146175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 lIns="90000" tIns="46800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u="sng">
                <a:solidFill>
                  <a:srgbClr val="FF0000"/>
                </a:solidFill>
              </a:rPr>
              <a:t>Childhood Sleep Apnea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288" y="1341438"/>
            <a:ext cx="8229600" cy="3671887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 lIns="0" tIns="0" rIns="0" bIns="0" anchor="ctr"/>
          <a:lstStyle/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0099FF"/>
                </a:solidFill>
              </a:rPr>
              <a:t>Neurocognitive deficits, attention-deficit  hyperactivity disorders</a:t>
            </a:r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0099FF"/>
                </a:solidFill>
              </a:rPr>
              <a:t> Increased BP </a:t>
            </a:r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0099FF"/>
                </a:solidFill>
              </a:rPr>
              <a:t>Left ventricular dysfunction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u="sng">
                <a:solidFill>
                  <a:srgbClr val="FF0000"/>
                </a:solidFill>
                <a:cs typeface="Lucida Sans Unicode" pitchFamily="34" charset="0"/>
              </a:rPr>
              <a:t>DIAGNOSIS</a:t>
            </a:r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 b="1" dirty="0">
                <a:solidFill>
                  <a:srgbClr val="0099FF"/>
                </a:solidFill>
                <a:cs typeface="Lucida Sans Unicode" pitchFamily="34" charset="0"/>
              </a:rPr>
              <a:t>HISTORY</a:t>
            </a:r>
          </a:p>
          <a:p>
            <a:pPr marL="341313" indent="-34131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 b="1" dirty="0">
                <a:solidFill>
                  <a:srgbClr val="0099FF"/>
                </a:solidFill>
                <a:cs typeface="Lucida Sans Unicode" pitchFamily="34" charset="0"/>
              </a:rPr>
              <a:t>PHYSICAL EXAMINATION + </a:t>
            </a:r>
            <a:r>
              <a:rPr lang="en-GB" sz="3200" b="1" dirty="0" smtClean="0">
                <a:solidFill>
                  <a:srgbClr val="0099FF"/>
                </a:solidFill>
                <a:cs typeface="Lucida Sans Unicode" pitchFamily="34" charset="0"/>
              </a:rPr>
              <a:t>AIRWAY ASSESSMENT</a:t>
            </a:r>
            <a:endParaRPr lang="en-GB" sz="3200" b="1" dirty="0">
              <a:solidFill>
                <a:srgbClr val="0099FF"/>
              </a:solidFill>
              <a:cs typeface="Lucida Sans Unicode" pitchFamily="34" charset="0"/>
            </a:endParaRPr>
          </a:p>
          <a:p>
            <a:pPr marL="341313" indent="-34131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 b="1" dirty="0" smtClean="0">
                <a:solidFill>
                  <a:srgbClr val="0099FF"/>
                </a:solidFill>
                <a:cs typeface="Lucida Sans Unicode" pitchFamily="34" charset="0"/>
              </a:rPr>
              <a:t>QUESTIONNAIRE’S: </a:t>
            </a:r>
            <a:r>
              <a:rPr lang="en-GB" sz="3200" b="1" dirty="0" smtClean="0">
                <a:solidFill>
                  <a:schemeClr val="accent2"/>
                </a:solidFill>
                <a:cs typeface="Lucida Sans Unicode" pitchFamily="34" charset="0"/>
              </a:rPr>
              <a:t>STOP, ESS</a:t>
            </a:r>
            <a:endParaRPr lang="en-GB" sz="3200" b="1" dirty="0">
              <a:solidFill>
                <a:schemeClr val="accent2"/>
              </a:solidFill>
              <a:cs typeface="Lucida Sans Unicode" pitchFamily="34" charset="0"/>
            </a:endParaRPr>
          </a:p>
          <a:p>
            <a:pPr marL="341313" indent="-34131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 b="1" dirty="0">
                <a:solidFill>
                  <a:srgbClr val="0099FF"/>
                </a:solidFill>
                <a:cs typeface="Lucida Sans Unicode" pitchFamily="34" charset="0"/>
              </a:rPr>
              <a:t>DIAGNOSTIC TOOLS</a:t>
            </a:r>
          </a:p>
          <a:p>
            <a:pPr marL="741363" lvl="1" indent="-284163"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 b="1" dirty="0">
                <a:solidFill>
                  <a:schemeClr val="accent2"/>
                </a:solidFill>
                <a:cs typeface="Lucida Sans Unicode" pitchFamily="34" charset="0"/>
              </a:rPr>
              <a:t>SLEEP STUDIES</a:t>
            </a:r>
          </a:p>
          <a:p>
            <a:pPr marL="741363" lvl="1" indent="-284163"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 b="1" dirty="0">
                <a:solidFill>
                  <a:schemeClr val="accent2"/>
                </a:solidFill>
                <a:cs typeface="Lucida Sans Unicode" pitchFamily="34" charset="0"/>
              </a:rPr>
              <a:t>MULLER’S MANOEUVRE</a:t>
            </a:r>
            <a:r>
              <a:rPr lang="en-GB" sz="2800" dirty="0">
                <a:solidFill>
                  <a:srgbClr val="000000"/>
                </a:solidFill>
                <a:cs typeface="Lucida Sans Unicode" pitchFamily="34" charset="0"/>
              </a:rPr>
              <a:t> </a:t>
            </a:r>
          </a:p>
          <a:p>
            <a:pPr marL="341313" indent="-341313"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800" dirty="0">
              <a:solidFill>
                <a:srgbClr val="000000"/>
              </a:solidFill>
              <a:cs typeface="Lucida Sans Unicode" pitchFamily="34" charset="0"/>
            </a:endParaRP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652963"/>
            <a:ext cx="3060700" cy="1152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14313" y="1143000"/>
            <a:ext cx="5500687" cy="314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>
                <a:solidFill>
                  <a:schemeClr val="accent2"/>
                </a:solidFill>
                <a:cs typeface="Lucida Sans Unicode" pitchFamily="34" charset="0"/>
              </a:rPr>
              <a:t>Weight &amp; Height: BMI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>
                <a:solidFill>
                  <a:schemeClr val="accent2"/>
                </a:solidFill>
                <a:cs typeface="Lucida Sans Unicode" pitchFamily="34" charset="0"/>
              </a:rPr>
              <a:t>Neck circumference (&gt;16”)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>
                <a:solidFill>
                  <a:schemeClr val="accent2"/>
                </a:solidFill>
                <a:cs typeface="Lucida Sans Unicode" pitchFamily="34" charset="0"/>
              </a:rPr>
              <a:t>Abdominal Circumference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>
                <a:solidFill>
                  <a:schemeClr val="accent2"/>
                </a:solidFill>
                <a:cs typeface="Lucida Sans Unicode" pitchFamily="34" charset="0"/>
              </a:rPr>
              <a:t>Abnormal size of mandible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>
                <a:solidFill>
                  <a:schemeClr val="accent2"/>
                </a:solidFill>
                <a:cs typeface="Lucida Sans Unicode" pitchFamily="34" charset="0"/>
              </a:rPr>
              <a:t>Nasal patency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>
                <a:solidFill>
                  <a:schemeClr val="accent2"/>
                </a:solidFill>
                <a:cs typeface="Lucida Sans Unicode" pitchFamily="34" charset="0"/>
              </a:rPr>
              <a:t>Tongue (macroglossia), dentition, teeth</a:t>
            </a:r>
          </a:p>
        </p:txBody>
      </p:sp>
      <p:pic>
        <p:nvPicPr>
          <p:cNvPr id="296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1628775"/>
            <a:ext cx="3492500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2"/>
          <p:cNvSpPr txBox="1">
            <a:spLocks noChangeArrowheads="1"/>
          </p:cNvSpPr>
          <p:nvPr/>
        </p:nvSpPr>
        <p:spPr bwMode="auto">
          <a:xfrm>
            <a:off x="428625" y="142875"/>
            <a:ext cx="82296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en-GB" sz="3400" u="sng" dirty="0">
                <a:solidFill>
                  <a:srgbClr val="FF0000"/>
                </a:solidFill>
                <a:latin typeface="Calibri" pitchFamily="34" charset="0"/>
              </a:rPr>
              <a:t>PHYSICAL EXAMINATION/ </a:t>
            </a:r>
            <a:r>
              <a:rPr lang="en-GB" sz="3400" u="sng" dirty="0" smtClean="0">
                <a:solidFill>
                  <a:srgbClr val="FF0000"/>
                </a:solidFill>
                <a:latin typeface="Calibri" pitchFamily="34" charset="0"/>
              </a:rPr>
              <a:t>AIRWAY </a:t>
            </a:r>
            <a:r>
              <a:rPr lang="en-GB" sz="3400" u="sng" dirty="0">
                <a:solidFill>
                  <a:srgbClr val="FF0000"/>
                </a:solidFill>
                <a:latin typeface="Calibri" pitchFamily="34" charset="0"/>
              </a:rPr>
              <a:t>ASSESSMENT</a:t>
            </a:r>
          </a:p>
        </p:txBody>
      </p:sp>
      <p:pic>
        <p:nvPicPr>
          <p:cNvPr id="29701" name="Picture 6" descr="dagwood-bumste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4365625"/>
            <a:ext cx="28575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1700213"/>
          </a:xfrm>
          <a:ln/>
        </p:spPr>
        <p:txBody>
          <a:bodyPr/>
          <a:lstStyle/>
          <a:p>
            <a:r>
              <a:rPr lang="en-GB" sz="3800" u="sng">
                <a:solidFill>
                  <a:srgbClr val="FF0000"/>
                </a:solidFill>
              </a:rPr>
              <a:t>PHYSICAL EXAMINATION/ ENT ASSESSMENT</a:t>
            </a:r>
          </a:p>
        </p:txBody>
      </p:sp>
      <p:pic>
        <p:nvPicPr>
          <p:cNvPr id="30723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59563" y="692150"/>
            <a:ext cx="2244725" cy="1441450"/>
          </a:xfrm>
          <a:noFill/>
          <a:ln/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28625" y="1857375"/>
            <a:ext cx="8280400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3200">
                <a:solidFill>
                  <a:schemeClr val="accent2"/>
                </a:solidFill>
                <a:cs typeface="Lucida Sans Unicode" pitchFamily="34" charset="0"/>
              </a:rPr>
              <a:t>Pharyngeal appearances (tonsils, uvula, lumen)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3200">
                <a:solidFill>
                  <a:schemeClr val="accent2"/>
                </a:solidFill>
                <a:cs typeface="Lucida Sans Unicode" pitchFamily="34" charset="0"/>
              </a:rPr>
              <a:t>Blood pressure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3200">
                <a:solidFill>
                  <a:schemeClr val="accent2"/>
                </a:solidFill>
                <a:cs typeface="Lucida Sans Unicode" pitchFamily="34" charset="0"/>
              </a:rPr>
              <a:t>Routine respiratory, cardiovascular &amp; neurological examination (i.e. cor pulmonale, chest wall deformity, myopathies)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3200">
                <a:solidFill>
                  <a:schemeClr val="accent2"/>
                </a:solidFill>
                <a:cs typeface="Lucida Sans Unicode" pitchFamily="34" charset="0"/>
              </a:rPr>
              <a:t>FEV1, FVC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3200">
                <a:solidFill>
                  <a:schemeClr val="accent2"/>
                </a:solidFill>
                <a:cs typeface="Lucida Sans Unicode" pitchFamily="34" charset="0"/>
              </a:rPr>
              <a:t>Endocrine abnormalities (hypothyroidism, acromegaly)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340768"/>
            <a:ext cx="5832648" cy="529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47667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 smtClean="0"/>
              <a:t>Friedman’s Palatal Position Grading</a:t>
            </a:r>
            <a:endParaRPr lang="en-GB" sz="40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428625" y="142875"/>
            <a:ext cx="8229600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u="sng">
                <a:solidFill>
                  <a:srgbClr val="FF0066"/>
                </a:solidFill>
                <a:latin typeface="Bookman Old Style" pitchFamily="18" charset="0"/>
                <a:cs typeface="Lucida Sans Unicode" pitchFamily="34" charset="0"/>
              </a:rPr>
              <a:t>SNORING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0" y="785813"/>
            <a:ext cx="2832100" cy="2832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142875" y="3714750"/>
            <a:ext cx="8786813" cy="307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> </a:t>
            </a: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“ A coarse sound made by </a:t>
            </a:r>
            <a:r>
              <a:rPr lang="en-GB" sz="2800">
                <a:solidFill>
                  <a:srgbClr val="FF0000"/>
                </a:solidFill>
                <a:cs typeface="Lucida Sans Unicode" pitchFamily="34" charset="0"/>
              </a:rPr>
              <a:t>VIBRATIONS</a:t>
            </a: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 of the soft palate, and other tissue in the mouth, nose, &amp; throat (upper airway). It is caused by the </a:t>
            </a:r>
            <a:r>
              <a:rPr lang="en-GB" sz="2800">
                <a:solidFill>
                  <a:srgbClr val="FF0000"/>
                </a:solidFill>
                <a:cs typeface="Lucida Sans Unicode" pitchFamily="34" charset="0"/>
              </a:rPr>
              <a:t>TURBULENCE</a:t>
            </a: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 inside the airway during </a:t>
            </a:r>
            <a:r>
              <a:rPr lang="en-GB" sz="2800">
                <a:solidFill>
                  <a:srgbClr val="FF0000"/>
                </a:solidFill>
                <a:cs typeface="Lucida Sans Unicode" pitchFamily="34" charset="0"/>
              </a:rPr>
              <a:t>INSPIRATION</a:t>
            </a: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”</a:t>
            </a:r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800" i="1">
                <a:solidFill>
                  <a:srgbClr val="000000"/>
                </a:solidFill>
                <a:cs typeface="Lucida Sans Unicode" pitchFamily="34" charset="0"/>
              </a:rPr>
              <a:t>- British Snoring &amp; Sleep Apnoea Association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36712"/>
            <a:ext cx="6264696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u="sng" dirty="0" smtClean="0"/>
              <a:t>Tonsil Size Grading</a:t>
            </a:r>
            <a:endParaRPr lang="en-GB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944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u="sng">
                <a:solidFill>
                  <a:srgbClr val="FF0000"/>
                </a:solidFill>
                <a:cs typeface="Lucida Sans Unicode" pitchFamily="34" charset="0"/>
              </a:rPr>
              <a:t>ESS (Epworth Sleepiness Score)</a:t>
            </a:r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250825" y="1341438"/>
            <a:ext cx="8382000" cy="525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b="1" i="1">
                <a:solidFill>
                  <a:schemeClr val="accent2"/>
                </a:solidFill>
                <a:cs typeface="Lucida Sans Unicode" pitchFamily="34" charset="0"/>
              </a:rPr>
              <a:t>0 - Would never doze off</a:t>
            </a:r>
            <a:br>
              <a:rPr lang="en-GB" sz="2000" b="1" i="1">
                <a:solidFill>
                  <a:schemeClr val="accent2"/>
                </a:solidFill>
                <a:cs typeface="Lucida Sans Unicode" pitchFamily="34" charset="0"/>
              </a:rPr>
            </a:br>
            <a:r>
              <a:rPr lang="en-GB" sz="2000" b="1" i="1">
                <a:solidFill>
                  <a:schemeClr val="accent2"/>
                </a:solidFill>
                <a:cs typeface="Lucida Sans Unicode" pitchFamily="34" charset="0"/>
              </a:rPr>
              <a:t>1 - Slight chance of dozing off</a:t>
            </a:r>
            <a:br>
              <a:rPr lang="en-GB" sz="2000" b="1" i="1">
                <a:solidFill>
                  <a:schemeClr val="accent2"/>
                </a:solidFill>
                <a:cs typeface="Lucida Sans Unicode" pitchFamily="34" charset="0"/>
              </a:rPr>
            </a:br>
            <a:r>
              <a:rPr lang="en-GB" sz="2000" b="1" i="1">
                <a:solidFill>
                  <a:schemeClr val="accent2"/>
                </a:solidFill>
                <a:cs typeface="Lucida Sans Unicode" pitchFamily="34" charset="0"/>
              </a:rPr>
              <a:t>2 - Moderate chance of dozing off</a:t>
            </a:r>
            <a:br>
              <a:rPr lang="en-GB" sz="2000" b="1" i="1">
                <a:solidFill>
                  <a:schemeClr val="accent2"/>
                </a:solidFill>
                <a:cs typeface="Lucida Sans Unicode" pitchFamily="34" charset="0"/>
              </a:rPr>
            </a:br>
            <a:r>
              <a:rPr lang="en-GB" sz="2000" b="1" i="1">
                <a:solidFill>
                  <a:schemeClr val="accent2"/>
                </a:solidFill>
                <a:cs typeface="Lucida Sans Unicode" pitchFamily="34" charset="0"/>
              </a:rPr>
              <a:t>3 - High chance of dozing off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000" b="1" i="1">
              <a:solidFill>
                <a:schemeClr val="accent2"/>
              </a:solidFill>
              <a:cs typeface="Lucida Sans Unicode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b="1">
                <a:solidFill>
                  <a:srgbClr val="6600FF"/>
                </a:solidFill>
                <a:cs typeface="Lucida Sans Unicode" pitchFamily="34" charset="0"/>
              </a:rPr>
              <a:t>Score situation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b="1">
                <a:solidFill>
                  <a:srgbClr val="6600FF"/>
                </a:solidFill>
                <a:cs typeface="Lucida Sans Unicode" pitchFamily="34" charset="0"/>
              </a:rPr>
              <a:t>	_____ Sitting and reading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b="1">
                <a:solidFill>
                  <a:srgbClr val="6600FF"/>
                </a:solidFill>
                <a:cs typeface="Lucida Sans Unicode" pitchFamily="34" charset="0"/>
              </a:rPr>
              <a:t>	_____ Watching TV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b="1">
                <a:solidFill>
                  <a:srgbClr val="6600FF"/>
                </a:solidFill>
                <a:cs typeface="Lucida Sans Unicode" pitchFamily="34" charset="0"/>
              </a:rPr>
              <a:t>	_____ Sitting inactive in a public place (e.g., theatre, meeting)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b="1">
                <a:solidFill>
                  <a:srgbClr val="6600FF"/>
                </a:solidFill>
                <a:cs typeface="Lucida Sans Unicode" pitchFamily="34" charset="0"/>
              </a:rPr>
              <a:t>	_____ As a passenger in a car for an hour without break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b="1">
                <a:solidFill>
                  <a:srgbClr val="6600FF"/>
                </a:solidFill>
                <a:cs typeface="Lucida Sans Unicode" pitchFamily="34" charset="0"/>
              </a:rPr>
              <a:t>	_____ Lying down to rest in the afternoon when circumstances  	permit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b="1">
                <a:solidFill>
                  <a:srgbClr val="6600FF"/>
                </a:solidFill>
                <a:cs typeface="Lucida Sans Unicode" pitchFamily="34" charset="0"/>
              </a:rPr>
              <a:t>	_____ Sitting and talking to someone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b="1">
                <a:solidFill>
                  <a:srgbClr val="6600FF"/>
                </a:solidFill>
                <a:cs typeface="Lucida Sans Unicode" pitchFamily="34" charset="0"/>
              </a:rPr>
              <a:t>	_____ Sitting quietly after a lunch without alcohol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b="1">
                <a:solidFill>
                  <a:srgbClr val="6600FF"/>
                </a:solidFill>
                <a:cs typeface="Lucida Sans Unicode" pitchFamily="34" charset="0"/>
              </a:rPr>
              <a:t>	_____ In a car, while stopped for a few minutes in the traffic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b="1">
                <a:solidFill>
                  <a:srgbClr val="6600FF"/>
                </a:solidFill>
                <a:cs typeface="Lucida Sans Unicode" pitchFamily="34" charset="0"/>
              </a:rPr>
              <a:t>	_____ Total</a:t>
            </a: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685800" y="6019800"/>
            <a:ext cx="792480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>
            <a:spAutoFit/>
          </a:bodyPr>
          <a:lstStyle/>
          <a:p>
            <a:pPr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>
                <a:solidFill>
                  <a:srgbClr val="000000"/>
                </a:solidFill>
                <a:cs typeface="Lucida Sans Unicode" pitchFamily="34" charset="0"/>
              </a:rPr>
              <a:t>Normal range: &lt;11	Mild: 11-14	Severe:&gt;18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1143000"/>
          </a:xfrm>
          <a:ln/>
        </p:spPr>
        <p:txBody>
          <a:bodyPr anchor="t"/>
          <a:lstStyle/>
          <a:p>
            <a:pPr>
              <a:defRPr/>
            </a:pPr>
            <a:r>
              <a:rPr lang="en-GB" sz="4800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STOP</a:t>
            </a:r>
            <a:br>
              <a:rPr lang="en-GB" sz="4800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GB" sz="4800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Q</a:t>
            </a:r>
            <a:r>
              <a:rPr lang="en-GB" sz="4000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uestionnaire for OSA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5257800"/>
          </a:xfrm>
          <a:ln/>
        </p:spPr>
        <p:txBody>
          <a:bodyPr/>
          <a:lstStyle/>
          <a:p>
            <a:pPr marL="457200" indent="-457200">
              <a:lnSpc>
                <a:spcPct val="80000"/>
              </a:lnSpc>
              <a:buFontTx/>
              <a:buNone/>
            </a:pPr>
            <a:endParaRPr lang="en-GB" sz="1500"/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GB" sz="2000"/>
              <a:t>The STOP test consists of four questions: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GB" sz="28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en-GB" sz="2400"/>
              <a:t>: Do you </a:t>
            </a:r>
            <a:r>
              <a:rPr lang="en-GB" sz="2400" i="1">
                <a:solidFill>
                  <a:srgbClr val="FF0066"/>
                </a:solidFill>
              </a:rPr>
              <a:t>snore</a:t>
            </a:r>
            <a:r>
              <a:rPr lang="en-GB" sz="2400"/>
              <a:t> loudly?</a:t>
            </a:r>
            <a:br>
              <a:rPr lang="en-GB" sz="2400"/>
            </a:br>
            <a:endParaRPr lang="en-GB" sz="24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GB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GB" sz="2400"/>
              <a:t>: Do you often feel</a:t>
            </a:r>
            <a:r>
              <a:rPr lang="en-GB" sz="2400">
                <a:solidFill>
                  <a:srgbClr val="FF0066"/>
                </a:solidFill>
              </a:rPr>
              <a:t> </a:t>
            </a:r>
            <a:r>
              <a:rPr lang="en-GB" sz="2400" i="1">
                <a:solidFill>
                  <a:srgbClr val="FF0066"/>
                </a:solidFill>
              </a:rPr>
              <a:t>tired</a:t>
            </a:r>
            <a:r>
              <a:rPr lang="en-GB" sz="2400"/>
              <a:t>, fatigued or sleepy during daytime?</a:t>
            </a:r>
            <a:br>
              <a:rPr lang="en-GB" sz="2400"/>
            </a:br>
            <a:endParaRPr lang="en-GB" sz="2400"/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GB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en-GB" sz="2400"/>
              <a:t>: Has anyone</a:t>
            </a:r>
            <a:r>
              <a:rPr lang="en-GB" sz="2400">
                <a:solidFill>
                  <a:srgbClr val="FF0066"/>
                </a:solidFill>
              </a:rPr>
              <a:t> </a:t>
            </a:r>
            <a:r>
              <a:rPr lang="en-GB" sz="2400" i="1">
                <a:solidFill>
                  <a:srgbClr val="FF0066"/>
                </a:solidFill>
              </a:rPr>
              <a:t>observed</a:t>
            </a:r>
            <a:r>
              <a:rPr lang="en-GB" sz="2400"/>
              <a:t> you stop breathing during sleep?</a:t>
            </a:r>
            <a:br>
              <a:rPr lang="en-GB" sz="2400"/>
            </a:br>
            <a:endParaRPr lang="en-GB" sz="2400"/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GB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n-GB" sz="2400"/>
              <a:t>: Do you have or are you being treated for high blood </a:t>
            </a:r>
            <a:r>
              <a:rPr lang="en-GB" sz="2400" i="1">
                <a:solidFill>
                  <a:srgbClr val="FF0066"/>
                </a:solidFill>
              </a:rPr>
              <a:t>pressure</a:t>
            </a:r>
            <a:r>
              <a:rPr lang="en-GB" sz="2400"/>
              <a:t>?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GB" sz="2000" b="1" u="sng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or more yes</a:t>
            </a:r>
            <a:r>
              <a:rPr lang="en-GB" sz="2000">
                <a:solidFill>
                  <a:srgbClr val="FF0066"/>
                </a:solidFill>
              </a:rPr>
              <a:t>: </a:t>
            </a:r>
            <a:r>
              <a:rPr lang="en-GB" sz="20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 risk for obstructive sleep apnea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GB" sz="1600" b="1" i="1">
                <a:solidFill>
                  <a:schemeClr val="hlink"/>
                </a:solidFill>
              </a:rPr>
              <a:t>Anaesthesiology. 2008 May;108(5): </a:t>
            </a:r>
            <a:r>
              <a:rPr lang="en-GB" sz="1600" b="1" i="1">
                <a:solidFill>
                  <a:schemeClr val="hlink"/>
                </a:solidFill>
                <a:hlinkClick r:id="rId2"/>
              </a:rPr>
              <a:t>Chung F</a:t>
            </a:r>
            <a:r>
              <a:rPr lang="en-GB" sz="1600" b="1" i="1">
                <a:solidFill>
                  <a:schemeClr val="hlink"/>
                </a:solidFill>
              </a:rPr>
              <a:t>, University of Toronto, Toronto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GB" sz="1600" b="1" i="1">
                <a:solidFill>
                  <a:schemeClr val="hlink"/>
                </a:solidFill>
              </a:rPr>
              <a:t> Western Hospital, University Health Network, Toronto, Ontario, Canada.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357188" y="214313"/>
            <a:ext cx="3133725" cy="152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800" b="1">
                <a:solidFill>
                  <a:schemeClr val="accent2"/>
                </a:solidFill>
                <a:cs typeface="Lucida Sans Unicode" pitchFamily="34" charset="0"/>
              </a:rPr>
              <a:t>SLEEP STUDIES</a:t>
            </a:r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357188" y="2000250"/>
            <a:ext cx="3276600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algn="ctr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006600"/>
                </a:solidFill>
                <a:cs typeface="Lucida Sans Unicode" pitchFamily="34" charset="0"/>
              </a:rPr>
              <a:t>OBJECTIVE EVALUATIONS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3988" y="142875"/>
            <a:ext cx="5054600" cy="5662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/>
            </a:r>
            <a:br>
              <a:rPr lang="en-GB" sz="3200">
                <a:solidFill>
                  <a:srgbClr val="000000"/>
                </a:solidFill>
                <a:cs typeface="Lucida Sans Unicode" pitchFamily="34" charset="0"/>
              </a:rPr>
            </a:br>
            <a:endParaRPr lang="en-GB" sz="3200">
              <a:solidFill>
                <a:srgbClr val="000000"/>
              </a:solidFill>
              <a:cs typeface="Lucida Sans Unicode" pitchFamily="34" charset="0"/>
            </a:endParaRPr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0" y="0"/>
            <a:ext cx="8929688" cy="6643688"/>
            <a:chOff x="-3" y="0"/>
            <a:chExt cx="5788" cy="4320"/>
          </a:xfrm>
        </p:grpSpPr>
        <p:sp>
          <p:nvSpPr>
            <p:cNvPr id="34820" name="Freeform 4"/>
            <p:cNvSpPr>
              <a:spLocks noChangeArrowheads="1"/>
            </p:cNvSpPr>
            <p:nvPr/>
          </p:nvSpPr>
          <p:spPr bwMode="auto">
            <a:xfrm>
              <a:off x="-3" y="0"/>
              <a:ext cx="5789" cy="4321"/>
            </a:xfrm>
            <a:custGeom>
              <a:avLst/>
              <a:gdLst>
                <a:gd name="T0" fmla="*/ 0 w 5789"/>
                <a:gd name="T1" fmla="*/ 0 h 4321"/>
                <a:gd name="T2" fmla="*/ 0 w 5789"/>
                <a:gd name="T3" fmla="*/ 4320 h 4321"/>
                <a:gd name="T4" fmla="*/ 5788 w 5789"/>
                <a:gd name="T5" fmla="*/ 4320 h 4321"/>
                <a:gd name="T6" fmla="*/ 5788 w 5789"/>
                <a:gd name="T7" fmla="*/ 0 h 4321"/>
                <a:gd name="T8" fmla="*/ 0 w 5789"/>
                <a:gd name="T9" fmla="*/ 0 h 43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89"/>
                <a:gd name="T16" fmla="*/ 0 h 4321"/>
                <a:gd name="T17" fmla="*/ 5789 w 5789"/>
                <a:gd name="T18" fmla="*/ 4321 h 43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89" h="4321">
                  <a:moveTo>
                    <a:pt x="0" y="0"/>
                  </a:moveTo>
                  <a:lnTo>
                    <a:pt x="0" y="4320"/>
                  </a:lnTo>
                  <a:lnTo>
                    <a:pt x="5788" y="4320"/>
                  </a:lnTo>
                  <a:lnTo>
                    <a:pt x="5788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21" name="Freeform 5"/>
            <p:cNvSpPr>
              <a:spLocks noChangeArrowheads="1"/>
            </p:cNvSpPr>
            <p:nvPr/>
          </p:nvSpPr>
          <p:spPr bwMode="auto">
            <a:xfrm>
              <a:off x="1537" y="1440"/>
              <a:ext cx="22" cy="961"/>
            </a:xfrm>
            <a:custGeom>
              <a:avLst/>
              <a:gdLst>
                <a:gd name="T0" fmla="*/ 0 w 22"/>
                <a:gd name="T1" fmla="*/ 960 h 961"/>
                <a:gd name="T2" fmla="*/ 0 w 22"/>
                <a:gd name="T3" fmla="*/ 888 h 961"/>
                <a:gd name="T4" fmla="*/ 21 w 22"/>
                <a:gd name="T5" fmla="*/ 888 h 961"/>
                <a:gd name="T6" fmla="*/ 21 w 22"/>
                <a:gd name="T7" fmla="*/ 0 h 9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961"/>
                <a:gd name="T14" fmla="*/ 22 w 22"/>
                <a:gd name="T15" fmla="*/ 961 h 9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961">
                  <a:moveTo>
                    <a:pt x="0" y="960"/>
                  </a:moveTo>
                  <a:lnTo>
                    <a:pt x="0" y="888"/>
                  </a:lnTo>
                  <a:lnTo>
                    <a:pt x="21" y="888"/>
                  </a:lnTo>
                  <a:lnTo>
                    <a:pt x="21" y="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22" name="Freeform 6"/>
            <p:cNvSpPr>
              <a:spLocks noChangeArrowheads="1"/>
            </p:cNvSpPr>
            <p:nvPr/>
          </p:nvSpPr>
          <p:spPr bwMode="auto">
            <a:xfrm>
              <a:off x="1559" y="1329"/>
              <a:ext cx="3" cy="304"/>
            </a:xfrm>
            <a:custGeom>
              <a:avLst/>
              <a:gdLst>
                <a:gd name="T0" fmla="*/ 0 w 3"/>
                <a:gd name="T1" fmla="*/ 303 h 304"/>
                <a:gd name="T2" fmla="*/ 2 w 3"/>
                <a:gd name="T3" fmla="*/ 0 h 304"/>
                <a:gd name="T4" fmla="*/ 0 60000 65536"/>
                <a:gd name="T5" fmla="*/ 0 60000 65536"/>
                <a:gd name="T6" fmla="*/ 0 w 3"/>
                <a:gd name="T7" fmla="*/ 0 h 304"/>
                <a:gd name="T8" fmla="*/ 3 w 3"/>
                <a:gd name="T9" fmla="*/ 304 h 3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304">
                  <a:moveTo>
                    <a:pt x="0" y="303"/>
                  </a:moveTo>
                  <a:lnTo>
                    <a:pt x="2" y="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23" name="Freeform 7"/>
            <p:cNvSpPr>
              <a:spLocks noChangeArrowheads="1"/>
            </p:cNvSpPr>
            <p:nvPr/>
          </p:nvSpPr>
          <p:spPr bwMode="auto">
            <a:xfrm>
              <a:off x="4511" y="2784"/>
              <a:ext cx="3" cy="193"/>
            </a:xfrm>
            <a:custGeom>
              <a:avLst/>
              <a:gdLst>
                <a:gd name="T0" fmla="*/ 2 w 3"/>
                <a:gd name="T1" fmla="*/ 192 h 193"/>
                <a:gd name="T2" fmla="*/ 2 w 3"/>
                <a:gd name="T3" fmla="*/ 120 h 193"/>
                <a:gd name="T4" fmla="*/ 0 w 3"/>
                <a:gd name="T5" fmla="*/ 120 h 193"/>
                <a:gd name="T6" fmla="*/ 0 w 3"/>
                <a:gd name="T7" fmla="*/ 0 h 1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93"/>
                <a:gd name="T14" fmla="*/ 3 w 3"/>
                <a:gd name="T15" fmla="*/ 193 h 1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93">
                  <a:moveTo>
                    <a:pt x="2" y="192"/>
                  </a:moveTo>
                  <a:lnTo>
                    <a:pt x="2" y="120"/>
                  </a:lnTo>
                  <a:lnTo>
                    <a:pt x="0" y="120"/>
                  </a:lnTo>
                  <a:lnTo>
                    <a:pt x="0" y="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24" name="Freeform 8"/>
            <p:cNvSpPr>
              <a:spLocks noChangeArrowheads="1"/>
            </p:cNvSpPr>
            <p:nvPr/>
          </p:nvSpPr>
          <p:spPr bwMode="auto">
            <a:xfrm>
              <a:off x="1537" y="2832"/>
              <a:ext cx="2" cy="152"/>
            </a:xfrm>
            <a:custGeom>
              <a:avLst/>
              <a:gdLst>
                <a:gd name="T0" fmla="*/ 0 w 2"/>
                <a:gd name="T1" fmla="*/ 151 h 152"/>
                <a:gd name="T2" fmla="*/ 0 w 2"/>
                <a:gd name="T3" fmla="*/ 79 h 152"/>
                <a:gd name="T4" fmla="*/ 1 w 2"/>
                <a:gd name="T5" fmla="*/ 79 h 152"/>
                <a:gd name="T6" fmla="*/ 1 w 2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52"/>
                <a:gd name="T14" fmla="*/ 2 w 2"/>
                <a:gd name="T15" fmla="*/ 152 h 1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52">
                  <a:moveTo>
                    <a:pt x="0" y="151"/>
                  </a:moveTo>
                  <a:lnTo>
                    <a:pt x="0" y="79"/>
                  </a:lnTo>
                  <a:lnTo>
                    <a:pt x="1" y="79"/>
                  </a:lnTo>
                  <a:lnTo>
                    <a:pt x="1" y="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25" name="Freeform 9"/>
            <p:cNvSpPr>
              <a:spLocks noChangeArrowheads="1"/>
            </p:cNvSpPr>
            <p:nvPr/>
          </p:nvSpPr>
          <p:spPr bwMode="auto">
            <a:xfrm>
              <a:off x="4511" y="2041"/>
              <a:ext cx="3" cy="216"/>
            </a:xfrm>
            <a:custGeom>
              <a:avLst/>
              <a:gdLst>
                <a:gd name="T0" fmla="*/ 0 w 3"/>
                <a:gd name="T1" fmla="*/ 215 h 216"/>
                <a:gd name="T2" fmla="*/ 0 w 3"/>
                <a:gd name="T3" fmla="*/ 143 h 216"/>
                <a:gd name="T4" fmla="*/ 2 w 3"/>
                <a:gd name="T5" fmla="*/ 143 h 216"/>
                <a:gd name="T6" fmla="*/ 2 w 3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16"/>
                <a:gd name="T14" fmla="*/ 3 w 3"/>
                <a:gd name="T15" fmla="*/ 216 h 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16">
                  <a:moveTo>
                    <a:pt x="0" y="215"/>
                  </a:moveTo>
                  <a:lnTo>
                    <a:pt x="0" y="143"/>
                  </a:lnTo>
                  <a:lnTo>
                    <a:pt x="2" y="143"/>
                  </a:lnTo>
                  <a:lnTo>
                    <a:pt x="2" y="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26" name="Freeform 10"/>
            <p:cNvSpPr>
              <a:spLocks noChangeArrowheads="1"/>
            </p:cNvSpPr>
            <p:nvPr/>
          </p:nvSpPr>
          <p:spPr bwMode="auto">
            <a:xfrm>
              <a:off x="4511" y="1329"/>
              <a:ext cx="3" cy="352"/>
            </a:xfrm>
            <a:custGeom>
              <a:avLst/>
              <a:gdLst>
                <a:gd name="T0" fmla="*/ 2 w 3"/>
                <a:gd name="T1" fmla="*/ 351 h 352"/>
                <a:gd name="T2" fmla="*/ 2 w 3"/>
                <a:gd name="T3" fmla="*/ 279 h 352"/>
                <a:gd name="T4" fmla="*/ 0 w 3"/>
                <a:gd name="T5" fmla="*/ 279 h 352"/>
                <a:gd name="T6" fmla="*/ 0 w 3"/>
                <a:gd name="T7" fmla="*/ 0 h 3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52"/>
                <a:gd name="T14" fmla="*/ 3 w 3"/>
                <a:gd name="T15" fmla="*/ 352 h 3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52">
                  <a:moveTo>
                    <a:pt x="2" y="351"/>
                  </a:moveTo>
                  <a:lnTo>
                    <a:pt x="2" y="279"/>
                  </a:lnTo>
                  <a:lnTo>
                    <a:pt x="0" y="279"/>
                  </a:lnTo>
                  <a:lnTo>
                    <a:pt x="0" y="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27" name="Freeform 11"/>
            <p:cNvSpPr>
              <a:spLocks noChangeArrowheads="1"/>
            </p:cNvSpPr>
            <p:nvPr/>
          </p:nvSpPr>
          <p:spPr bwMode="auto">
            <a:xfrm>
              <a:off x="2928" y="706"/>
              <a:ext cx="1584" cy="351"/>
            </a:xfrm>
            <a:custGeom>
              <a:avLst/>
              <a:gdLst>
                <a:gd name="T0" fmla="*/ 1583 w 1584"/>
                <a:gd name="T1" fmla="*/ 350 h 351"/>
                <a:gd name="T2" fmla="*/ 1583 w 1584"/>
                <a:gd name="T3" fmla="*/ 278 h 351"/>
                <a:gd name="T4" fmla="*/ 0 w 1584"/>
                <a:gd name="T5" fmla="*/ 278 h 351"/>
                <a:gd name="T6" fmla="*/ 0 w 1584"/>
                <a:gd name="T7" fmla="*/ 0 h 3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84"/>
                <a:gd name="T13" fmla="*/ 0 h 351"/>
                <a:gd name="T14" fmla="*/ 1584 w 1584"/>
                <a:gd name="T15" fmla="*/ 351 h 3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84" h="351">
                  <a:moveTo>
                    <a:pt x="1583" y="350"/>
                  </a:moveTo>
                  <a:lnTo>
                    <a:pt x="1583" y="278"/>
                  </a:lnTo>
                  <a:lnTo>
                    <a:pt x="0" y="278"/>
                  </a:lnTo>
                  <a:lnTo>
                    <a:pt x="0" y="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28" name="Freeform 12"/>
            <p:cNvSpPr>
              <a:spLocks noChangeArrowheads="1"/>
            </p:cNvSpPr>
            <p:nvPr/>
          </p:nvSpPr>
          <p:spPr bwMode="auto">
            <a:xfrm>
              <a:off x="1559" y="706"/>
              <a:ext cx="1370" cy="351"/>
            </a:xfrm>
            <a:custGeom>
              <a:avLst/>
              <a:gdLst>
                <a:gd name="T0" fmla="*/ 0 w 1370"/>
                <a:gd name="T1" fmla="*/ 350 h 351"/>
                <a:gd name="T2" fmla="*/ 0 w 1370"/>
                <a:gd name="T3" fmla="*/ 278 h 351"/>
                <a:gd name="T4" fmla="*/ 1369 w 1370"/>
                <a:gd name="T5" fmla="*/ 278 h 351"/>
                <a:gd name="T6" fmla="*/ 1369 w 1370"/>
                <a:gd name="T7" fmla="*/ 0 h 3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70"/>
                <a:gd name="T13" fmla="*/ 0 h 351"/>
                <a:gd name="T14" fmla="*/ 1370 w 1370"/>
                <a:gd name="T15" fmla="*/ 351 h 3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70" h="351">
                  <a:moveTo>
                    <a:pt x="0" y="350"/>
                  </a:moveTo>
                  <a:lnTo>
                    <a:pt x="0" y="278"/>
                  </a:lnTo>
                  <a:lnTo>
                    <a:pt x="1369" y="278"/>
                  </a:lnTo>
                  <a:lnTo>
                    <a:pt x="1369" y="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29" name="AutoShape 13"/>
            <p:cNvSpPr>
              <a:spLocks noChangeArrowheads="1"/>
            </p:cNvSpPr>
            <p:nvPr/>
          </p:nvSpPr>
          <p:spPr bwMode="auto">
            <a:xfrm>
              <a:off x="2113" y="433"/>
              <a:ext cx="1630" cy="272"/>
            </a:xfrm>
            <a:prstGeom prst="roundRect">
              <a:avLst>
                <a:gd name="adj" fmla="val 16657"/>
              </a:avLst>
            </a:pr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0480" tIns="30240" rIns="60480" bIns="30240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  <a:cs typeface="Lucida Sans Unicode" pitchFamily="34" charset="0"/>
                </a:rPr>
                <a:t>Sleep studies</a:t>
              </a:r>
            </a:p>
          </p:txBody>
        </p:sp>
        <p:sp>
          <p:nvSpPr>
            <p:cNvPr id="34830" name="AutoShape 14"/>
            <p:cNvSpPr>
              <a:spLocks noChangeArrowheads="1"/>
            </p:cNvSpPr>
            <p:nvPr/>
          </p:nvSpPr>
          <p:spPr bwMode="auto">
            <a:xfrm>
              <a:off x="817" y="1057"/>
              <a:ext cx="1486" cy="271"/>
            </a:xfrm>
            <a:prstGeom prst="roundRect">
              <a:avLst>
                <a:gd name="adj" fmla="val 16657"/>
              </a:avLst>
            </a:pr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0480" tIns="30240" rIns="60480" bIns="30240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  <a:cs typeface="Lucida Sans Unicode" pitchFamily="34" charset="0"/>
                </a:rPr>
                <a:t>Lab-based</a:t>
              </a:r>
            </a:p>
          </p:txBody>
        </p:sp>
        <p:sp>
          <p:nvSpPr>
            <p:cNvPr id="34831" name="AutoShape 15"/>
            <p:cNvSpPr>
              <a:spLocks noChangeArrowheads="1"/>
            </p:cNvSpPr>
            <p:nvPr/>
          </p:nvSpPr>
          <p:spPr bwMode="auto">
            <a:xfrm>
              <a:off x="3745" y="1057"/>
              <a:ext cx="1534" cy="271"/>
            </a:xfrm>
            <a:prstGeom prst="roundRect">
              <a:avLst>
                <a:gd name="adj" fmla="val 16657"/>
              </a:avLst>
            </a:pr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0480" tIns="30240" rIns="60480" bIns="30240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  <a:cs typeface="Lucida Sans Unicode" pitchFamily="34" charset="0"/>
                </a:rPr>
                <a:t>Home-based</a:t>
              </a:r>
            </a:p>
          </p:txBody>
        </p:sp>
        <p:sp>
          <p:nvSpPr>
            <p:cNvPr id="34832" name="AutoShape 16"/>
            <p:cNvSpPr>
              <a:spLocks noChangeArrowheads="1"/>
            </p:cNvSpPr>
            <p:nvPr/>
          </p:nvSpPr>
          <p:spPr bwMode="auto">
            <a:xfrm>
              <a:off x="3410" y="1681"/>
              <a:ext cx="2205" cy="359"/>
            </a:xfrm>
            <a:prstGeom prst="roundRect">
              <a:avLst>
                <a:gd name="adj" fmla="val 16657"/>
              </a:avLst>
            </a:pr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0480" tIns="30240" rIns="60480" bIns="30240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>
                  <a:solidFill>
                    <a:srgbClr val="000000"/>
                  </a:solidFill>
                  <a:cs typeface="Lucida Sans Unicode" pitchFamily="34" charset="0"/>
                </a:rPr>
                <a:t>Ambulatory home monitoring devices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500">
                <a:solidFill>
                  <a:srgbClr val="000000"/>
                </a:solidFill>
                <a:cs typeface="Lucida Sans Unicode" pitchFamily="34" charset="0"/>
              </a:endParaRPr>
            </a:p>
          </p:txBody>
        </p:sp>
        <p:sp>
          <p:nvSpPr>
            <p:cNvPr id="34833" name="AutoShape 17"/>
            <p:cNvSpPr>
              <a:spLocks noChangeArrowheads="1"/>
            </p:cNvSpPr>
            <p:nvPr/>
          </p:nvSpPr>
          <p:spPr bwMode="auto">
            <a:xfrm>
              <a:off x="433" y="2305"/>
              <a:ext cx="2202" cy="526"/>
            </a:xfrm>
            <a:prstGeom prst="roundRect">
              <a:avLst>
                <a:gd name="adj" fmla="val 16657"/>
              </a:avLst>
            </a:pr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160" tIns="46080" rIns="92160" bIns="46080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342900" algn="l"/>
                  <a:tab pos="1257300" algn="l"/>
                  <a:tab pos="2171700" algn="l"/>
                  <a:tab pos="3086100" algn="l"/>
                  <a:tab pos="4000500" algn="l"/>
                  <a:tab pos="4914900" algn="l"/>
                  <a:tab pos="5829300" algn="l"/>
                  <a:tab pos="6743700" algn="l"/>
                  <a:tab pos="7658100" algn="l"/>
                  <a:tab pos="8572500" algn="l"/>
                  <a:tab pos="9486900" algn="l"/>
                  <a:tab pos="10401300" algn="l"/>
                </a:tabLst>
              </a:pPr>
              <a:r>
                <a:rPr lang="en-GB" sz="1400">
                  <a:solidFill>
                    <a:srgbClr val="000000"/>
                  </a:solidFill>
                  <a:cs typeface="Lucida Sans Unicode" pitchFamily="34" charset="0"/>
                </a:rPr>
                <a:t>- Continuous monitoring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342900" algn="l"/>
                  <a:tab pos="1257300" algn="l"/>
                  <a:tab pos="2171700" algn="l"/>
                  <a:tab pos="3086100" algn="l"/>
                  <a:tab pos="4000500" algn="l"/>
                  <a:tab pos="4914900" algn="l"/>
                  <a:tab pos="5829300" algn="l"/>
                  <a:tab pos="6743700" algn="l"/>
                  <a:tab pos="7658100" algn="l"/>
                  <a:tab pos="8572500" algn="l"/>
                  <a:tab pos="9486900" algn="l"/>
                  <a:tab pos="10401300" algn="l"/>
                </a:tabLst>
              </a:pPr>
              <a:r>
                <a:rPr lang="en-GB" sz="1400">
                  <a:solidFill>
                    <a:srgbClr val="000000"/>
                  </a:solidFill>
                  <a:cs typeface="Lucida Sans Unicode" pitchFamily="34" charset="0"/>
                </a:rPr>
                <a:t>- More parameters recorded</a:t>
              </a:r>
            </a:p>
          </p:txBody>
        </p:sp>
        <p:sp>
          <p:nvSpPr>
            <p:cNvPr id="34834" name="AutoShape 18"/>
            <p:cNvSpPr>
              <a:spLocks noChangeArrowheads="1"/>
            </p:cNvSpPr>
            <p:nvPr/>
          </p:nvSpPr>
          <p:spPr bwMode="auto">
            <a:xfrm>
              <a:off x="3456" y="2257"/>
              <a:ext cx="2110" cy="526"/>
            </a:xfrm>
            <a:prstGeom prst="roundRect">
              <a:avLst>
                <a:gd name="adj" fmla="val 16657"/>
              </a:avLst>
            </a:pr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160" tIns="46080" rIns="92160" bIns="46080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>
                <a:solidFill>
                  <a:srgbClr val="000000"/>
                </a:solidFill>
                <a:cs typeface="Lucida Sans Unicode" pitchFamily="34" charset="0"/>
              </a:endParaRP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>
                  <a:solidFill>
                    <a:srgbClr val="000000"/>
                  </a:solidFill>
                  <a:cs typeface="Lucida Sans Unicode" pitchFamily="34" charset="0"/>
                </a:rPr>
                <a:t>- </a:t>
              </a:r>
              <a:r>
                <a:rPr lang="en-GB" sz="1400">
                  <a:solidFill>
                    <a:srgbClr val="000000"/>
                  </a:solidFill>
                  <a:cs typeface="Lucida Sans Unicode" pitchFamily="34" charset="0"/>
                </a:rPr>
                <a:t>Less expensive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  <a:cs typeface="Lucida Sans Unicode" pitchFamily="34" charset="0"/>
                </a:rPr>
                <a:t>-Familiar sleep environment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  <a:cs typeface="Lucida Sans Unicode" pitchFamily="34" charset="0"/>
                </a:rPr>
                <a:t>-Convenient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400">
                <a:solidFill>
                  <a:srgbClr val="000000"/>
                </a:solidFill>
                <a:cs typeface="Lucida Sans Unicode" pitchFamily="34" charset="0"/>
              </a:endParaRPr>
            </a:p>
          </p:txBody>
        </p:sp>
        <p:sp>
          <p:nvSpPr>
            <p:cNvPr id="34835" name="AutoShape 19"/>
            <p:cNvSpPr>
              <a:spLocks noChangeArrowheads="1"/>
            </p:cNvSpPr>
            <p:nvPr/>
          </p:nvSpPr>
          <p:spPr bwMode="auto">
            <a:xfrm>
              <a:off x="433" y="2984"/>
              <a:ext cx="2205" cy="519"/>
            </a:xfrm>
            <a:prstGeom prst="roundRect">
              <a:avLst>
                <a:gd name="adj" fmla="val 16657"/>
              </a:avLst>
            </a:pr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160" tIns="46080" rIns="92160" bIns="46080" anchor="ctr"/>
            <a:lstStyle/>
            <a:p>
              <a:pPr algn="ctr">
                <a:buClr>
                  <a:srgbClr val="000000"/>
                </a:buClr>
                <a:buSzPct val="100000"/>
                <a:buFont typeface="Arial" charset="0"/>
                <a:buChar char="-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  <a:cs typeface="Lucida Sans Unicode" pitchFamily="34" charset="0"/>
                </a:rPr>
                <a:t>High cost</a:t>
              </a:r>
            </a:p>
            <a:p>
              <a:pPr algn="ctr">
                <a:buClr>
                  <a:srgbClr val="000000"/>
                </a:buClr>
                <a:buSzPct val="100000"/>
                <a:buFont typeface="Arial" charset="0"/>
                <a:buChar char="-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  <a:cs typeface="Lucida Sans Unicode" pitchFamily="34" charset="0"/>
                </a:rPr>
                <a:t>Long waiting period</a:t>
              </a:r>
            </a:p>
            <a:p>
              <a:pPr algn="ctr">
                <a:buClr>
                  <a:srgbClr val="000000"/>
                </a:buClr>
                <a:buSzPct val="100000"/>
                <a:buFont typeface="Arial" charset="0"/>
                <a:buChar char="-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  <a:cs typeface="Lucida Sans Unicode" pitchFamily="34" charset="0"/>
                </a:rPr>
                <a:t>Unfamiliar sleep environment</a:t>
              </a:r>
            </a:p>
          </p:txBody>
        </p:sp>
        <p:sp>
          <p:nvSpPr>
            <p:cNvPr id="34836" name="AutoShape 20"/>
            <p:cNvSpPr>
              <a:spLocks noChangeArrowheads="1"/>
            </p:cNvSpPr>
            <p:nvPr/>
          </p:nvSpPr>
          <p:spPr bwMode="auto">
            <a:xfrm>
              <a:off x="3456" y="2977"/>
              <a:ext cx="2110" cy="519"/>
            </a:xfrm>
            <a:prstGeom prst="roundRect">
              <a:avLst>
                <a:gd name="adj" fmla="val 16657"/>
              </a:avLst>
            </a:pr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160" tIns="46080" rIns="92160" bIns="46080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  <a:cs typeface="Lucida Sans Unicode" pitchFamily="34" charset="0"/>
                </a:rPr>
                <a:t>- Unattended equipment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  <a:cs typeface="Lucida Sans Unicode" pitchFamily="34" charset="0"/>
                </a:rPr>
                <a:t>- Data may be lost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  <a:cs typeface="Lucida Sans Unicode" pitchFamily="34" charset="0"/>
                </a:rPr>
                <a:t>- Other tests required</a:t>
              </a:r>
            </a:p>
          </p:txBody>
        </p:sp>
        <p:sp>
          <p:nvSpPr>
            <p:cNvPr id="34837" name="AutoShape 21"/>
            <p:cNvSpPr>
              <a:spLocks noChangeArrowheads="1"/>
            </p:cNvSpPr>
            <p:nvPr/>
          </p:nvSpPr>
          <p:spPr bwMode="auto">
            <a:xfrm>
              <a:off x="385" y="1633"/>
              <a:ext cx="2350" cy="359"/>
            </a:xfrm>
            <a:prstGeom prst="roundRect">
              <a:avLst>
                <a:gd name="adj" fmla="val 16657"/>
              </a:avLst>
            </a:pr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160" tIns="46080" rIns="92160" bIns="46080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  <a:cs typeface="Lucida Sans Unicode" pitchFamily="34" charset="0"/>
                </a:rPr>
                <a:t>Polysomnography (gold standard)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400">
                <a:solidFill>
                  <a:srgbClr val="000000"/>
                </a:solidFill>
                <a:cs typeface="Lucida Sans Unicode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u="sng">
                <a:solidFill>
                  <a:srgbClr val="000000"/>
                </a:solidFill>
                <a:cs typeface="Lucida Sans Unicode" pitchFamily="34" charset="0"/>
              </a:rPr>
              <a:t>Polysomnography</a:t>
            </a:r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457200" y="1371600"/>
            <a:ext cx="4495800" cy="525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Parameters measured: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GB" sz="2400">
              <a:solidFill>
                <a:srgbClr val="000000"/>
              </a:solidFill>
              <a:cs typeface="Lucida Sans Unicode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2 - 6 channels of EEG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2 channels of EOG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Chin EMG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Airflow from the nose and mouth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Respiratory effort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Body position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1 channel of ECG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Oxymetry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2 channels of leg EMG</a:t>
            </a:r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2349500"/>
            <a:ext cx="2592388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2527300" cy="2679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685800"/>
            <a:ext cx="3451225" cy="509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971800"/>
            <a:ext cx="2441575" cy="3441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1524000"/>
            <a:ext cx="2397125" cy="3190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6629400" y="4953000"/>
            <a:ext cx="274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>
            <a:spAutoFit/>
          </a:bodyPr>
          <a:lstStyle/>
          <a:p>
            <a:pPr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  <a:cs typeface="Lucida Sans Unicode" pitchFamily="34" charset="0"/>
              </a:rPr>
              <a:t>Home monitoring device</a:t>
            </a:r>
          </a:p>
        </p:txBody>
      </p:sp>
      <p:sp>
        <p:nvSpPr>
          <p:cNvPr id="36872" name="Rectangle 7"/>
          <p:cNvSpPr>
            <a:spLocks noChangeArrowheads="1"/>
          </p:cNvSpPr>
          <p:nvPr/>
        </p:nvSpPr>
        <p:spPr bwMode="auto">
          <a:xfrm>
            <a:off x="3276600" y="5943600"/>
            <a:ext cx="289560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>
            <a:spAutoFit/>
          </a:bodyPr>
          <a:lstStyle/>
          <a:p>
            <a:pPr algn="ctr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>
                <a:solidFill>
                  <a:srgbClr val="000000"/>
                </a:solidFill>
                <a:cs typeface="Lucida Sans Unicode" pitchFamily="34" charset="0"/>
              </a:rPr>
              <a:t>Polysomnograph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Watch PAT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/>
              <a:t>Diagnostic Device for Sleep Apnea</a:t>
            </a:r>
          </a:p>
          <a:p>
            <a:pPr>
              <a:lnSpc>
                <a:spcPct val="90000"/>
              </a:lnSpc>
            </a:pPr>
            <a:r>
              <a:rPr lang="en-US" sz="2800" b="1"/>
              <a:t>Records 3 main parameters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/>
              <a:t> (1) Actigraphy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/>
              <a:t> (2) Pulse Oximetry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/>
              <a:t> (3) Peripheral Arterial Tonometry</a:t>
            </a:r>
          </a:p>
          <a:p>
            <a:pPr>
              <a:lnSpc>
                <a:spcPct val="90000"/>
              </a:lnSpc>
            </a:pPr>
            <a:r>
              <a:rPr lang="en-US" sz="2800" b="1"/>
              <a:t>Self-administered</a:t>
            </a:r>
          </a:p>
          <a:p>
            <a:pPr>
              <a:lnSpc>
                <a:spcPct val="90000"/>
              </a:lnSpc>
            </a:pPr>
            <a:r>
              <a:rPr lang="en-US" sz="2800" b="1"/>
              <a:t>Portable</a:t>
            </a:r>
          </a:p>
          <a:p>
            <a:pPr>
              <a:lnSpc>
                <a:spcPct val="90000"/>
              </a:lnSpc>
            </a:pPr>
            <a:r>
              <a:rPr lang="en-US" sz="2800" b="1"/>
              <a:t>Non- invasive</a:t>
            </a:r>
          </a:p>
          <a:p>
            <a:pPr>
              <a:lnSpc>
                <a:spcPct val="90000"/>
              </a:lnSpc>
            </a:pPr>
            <a:r>
              <a:rPr lang="en-US" sz="2800" b="1"/>
              <a:t>Reliable</a:t>
            </a:r>
          </a:p>
          <a:p>
            <a:pPr>
              <a:lnSpc>
                <a:spcPct val="90000"/>
              </a:lnSpc>
            </a:pPr>
            <a:endParaRPr lang="en-US" sz="2800" b="1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 b="1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 b="1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 b="1"/>
          </a:p>
        </p:txBody>
      </p:sp>
      <p:pic>
        <p:nvPicPr>
          <p:cNvPr id="124932" name="Picture 4" descr="139_398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24550" y="1928813"/>
            <a:ext cx="2914650" cy="2185987"/>
          </a:xfrm>
          <a:noFill/>
          <a:ln/>
        </p:spPr>
      </p:pic>
      <p:pic>
        <p:nvPicPr>
          <p:cNvPr id="124934" name="Picture 2" descr="Itamar_manual_00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l="-449" t="14420" r="52" b="4605"/>
          <a:stretch>
            <a:fillRect/>
          </a:stretch>
        </p:blipFill>
        <p:spPr>
          <a:xfrm>
            <a:off x="4191000" y="4343400"/>
            <a:ext cx="4876800" cy="2362200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Watch PAT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 u="sng"/>
              <a:t>Watch PAT Mechanics:</a:t>
            </a:r>
          </a:p>
          <a:p>
            <a:r>
              <a:rPr lang="en-US" b="1"/>
              <a:t>2 finger probes</a:t>
            </a:r>
          </a:p>
          <a:p>
            <a:r>
              <a:rPr lang="en-US" b="1"/>
              <a:t>3 parameters : Actigarphy, Pulse Oximetry,  Peripheral Arterial Tonometry</a:t>
            </a:r>
          </a:p>
          <a:p>
            <a:r>
              <a:rPr lang="en-US" b="1"/>
              <a:t>Actigraph – determines sleep/wake stages</a:t>
            </a:r>
          </a:p>
          <a:p>
            <a:r>
              <a:rPr lang="en-US" b="1"/>
              <a:t>Pulse oximetry – oxygen saturation</a:t>
            </a:r>
          </a:p>
          <a:p>
            <a:r>
              <a:rPr lang="en-US" b="1"/>
              <a:t>PAT – records sympathetic tone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Watch PAT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72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b="1"/>
              <a:t>Great as a diagnostic device for OSA.  </a:t>
            </a:r>
          </a:p>
          <a:p>
            <a:r>
              <a:rPr lang="en-US" sz="2800" b="1"/>
              <a:t>Small, lightweight</a:t>
            </a:r>
          </a:p>
          <a:p>
            <a:r>
              <a:rPr lang="en-US" sz="2800" b="1"/>
              <a:t>Non-invasive </a:t>
            </a:r>
          </a:p>
          <a:p>
            <a:r>
              <a:rPr lang="en-US" sz="2800" b="1"/>
              <a:t>Reliable, accurate</a:t>
            </a:r>
          </a:p>
          <a:p>
            <a:r>
              <a:rPr lang="en-US" sz="2800" b="1"/>
              <a:t>Convenient </a:t>
            </a:r>
          </a:p>
          <a:p>
            <a:r>
              <a:rPr lang="en-US" sz="2800" b="1"/>
              <a:t>Easy-to-use </a:t>
            </a:r>
          </a:p>
          <a:p>
            <a:r>
              <a:rPr lang="en-US" sz="2800" b="1"/>
              <a:t>Safe </a:t>
            </a:r>
          </a:p>
          <a:p>
            <a:r>
              <a:rPr lang="en-US" sz="2800" b="1"/>
              <a:t>No risk</a:t>
            </a:r>
          </a:p>
        </p:txBody>
      </p:sp>
      <p:pic>
        <p:nvPicPr>
          <p:cNvPr id="32772" name="Picture 4" descr="139_39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0" y="3924300"/>
            <a:ext cx="3581400" cy="26860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428625" y="142875"/>
            <a:ext cx="8229600" cy="152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800" b="1" u="sng">
                <a:solidFill>
                  <a:srgbClr val="FF0000"/>
                </a:solidFill>
                <a:latin typeface="Bookman Old Style" pitchFamily="18" charset="0"/>
                <a:cs typeface="Lucida Sans Unicode" pitchFamily="34" charset="0"/>
              </a:rPr>
              <a:t>OBSTRUCTIVE SLEEP APNOEA</a:t>
            </a:r>
            <a:br>
              <a:rPr lang="en-GB" sz="3800" b="1" u="sng">
                <a:solidFill>
                  <a:srgbClr val="FF0000"/>
                </a:solidFill>
                <a:latin typeface="Bookman Old Style" pitchFamily="18" charset="0"/>
                <a:cs typeface="Lucida Sans Unicode" pitchFamily="34" charset="0"/>
              </a:rPr>
            </a:br>
            <a:r>
              <a:rPr lang="en-GB" sz="3800" b="1" u="sng">
                <a:solidFill>
                  <a:srgbClr val="FF0000"/>
                </a:solidFill>
                <a:latin typeface="Bookman Old Style" pitchFamily="18" charset="0"/>
                <a:cs typeface="Lucida Sans Unicode" pitchFamily="34" charset="0"/>
              </a:rPr>
              <a:t>(OSA)</a:t>
            </a: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533400" y="1700213"/>
            <a:ext cx="8229600" cy="4121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“ A clinical condition/ spectrum* in which the upper airway collapses intermittently &amp; repeatedly during sleep”</a:t>
            </a:r>
          </a:p>
          <a:p>
            <a:pPr algn="ctr"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400" i="1">
                <a:solidFill>
                  <a:srgbClr val="0000FF"/>
                </a:solidFill>
                <a:cs typeface="Lucida Sans Unicode" pitchFamily="34" charset="0"/>
              </a:rPr>
              <a:t>Apnoea </a:t>
            </a:r>
            <a:r>
              <a:rPr lang="en-GB" sz="1800" i="1">
                <a:solidFill>
                  <a:srgbClr val="0000FF"/>
                </a:solidFill>
                <a:cs typeface="Lucida Sans Unicode" pitchFamily="34" charset="0"/>
              </a:rPr>
              <a:t>(complete obstruction)</a:t>
            </a:r>
          </a:p>
          <a:p>
            <a:pPr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ten second breathing pause</a:t>
            </a:r>
          </a:p>
          <a:p>
            <a:pPr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and/or</a:t>
            </a:r>
          </a:p>
          <a:p>
            <a:pPr algn="ctr"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400" i="1">
                <a:solidFill>
                  <a:srgbClr val="0000FF"/>
                </a:solidFill>
                <a:cs typeface="Lucida Sans Unicode" pitchFamily="34" charset="0"/>
              </a:rPr>
              <a:t>Hypopnoea </a:t>
            </a:r>
            <a:r>
              <a:rPr lang="en-GB" sz="1800" i="1">
                <a:solidFill>
                  <a:srgbClr val="0000FF"/>
                </a:solidFill>
                <a:cs typeface="Lucida Sans Unicode" pitchFamily="34" charset="0"/>
              </a:rPr>
              <a:t>(partial/ reduction in cross sectional area)</a:t>
            </a:r>
          </a:p>
          <a:p>
            <a:pPr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ten second event where there is continued breathing but ventilation is reduced by at least 50% from the previous baseline during sleep</a:t>
            </a:r>
          </a:p>
          <a:p>
            <a:pPr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GB" sz="2400">
              <a:solidFill>
                <a:srgbClr val="000000"/>
              </a:solidFill>
              <a:cs typeface="Lucida Sans Unicode" pitchFamily="34" charset="0"/>
            </a:endParaRPr>
          </a:p>
          <a:p>
            <a:pPr algn="ctr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GB" sz="240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4953000" y="5516563"/>
            <a:ext cx="2714625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>
            <a:spAutoFit/>
          </a:bodyPr>
          <a:lstStyle/>
          <a:p>
            <a:pPr algn="r"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i="1">
                <a:solidFill>
                  <a:srgbClr val="000000"/>
                </a:solidFill>
                <a:cs typeface="Lucida Sans Unicode" pitchFamily="34" charset="0"/>
              </a:rPr>
              <a:t>British Snoring &amp; Sleep Apnoea Association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 txBox="1">
            <a:spLocks noGrp="1"/>
          </p:cNvSpPr>
          <p:nvPr/>
        </p:nvSpPr>
        <p:spPr bwMode="auto">
          <a:xfrm>
            <a:off x="6553200" y="64770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A8A92BC6-365A-4405-8F32-D4C97CFC4CFB}" type="slidenum">
              <a:rPr lang="en-US" sz="1400">
                <a:latin typeface="+mn-lt"/>
                <a:cs typeface="Times New Roman" pitchFamily="18" charset="0"/>
              </a:rPr>
              <a:pPr algn="r" eaLnBrk="1" hangingPunct="1">
                <a:defRPr/>
              </a:pPr>
              <a:t>50</a:t>
            </a:fld>
            <a:endParaRPr lang="en-US" sz="1400">
              <a:latin typeface="+mn-lt"/>
              <a:cs typeface="Times New Roman" pitchFamily="18" charset="0"/>
            </a:endParaRPr>
          </a:p>
        </p:txBody>
      </p:sp>
      <p:sp>
        <p:nvSpPr>
          <p:cNvPr id="183299" name="Rectangle 9"/>
          <p:cNvSpPr>
            <a:spLocks noChangeArrowheads="1"/>
          </p:cNvSpPr>
          <p:nvPr/>
        </p:nvSpPr>
        <p:spPr bwMode="auto">
          <a:xfrm>
            <a:off x="2895600" y="76200"/>
            <a:ext cx="2892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1">
                <a:latin typeface="Times New Roman" pitchFamily="18" charset="0"/>
                <a:cs typeface="Times New Roman" pitchFamily="18" charset="0"/>
              </a:rPr>
              <a:t>Watch-PAT200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133600" y="762000"/>
            <a:ext cx="4876800" cy="5943600"/>
            <a:chOff x="3024" y="980"/>
            <a:chExt cx="2496" cy="3084"/>
          </a:xfrm>
        </p:grpSpPr>
        <p:pic>
          <p:nvPicPr>
            <p:cNvPr id="183301" name="Picture 15" descr="WP2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24" y="980"/>
              <a:ext cx="2496" cy="166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183302" name="Picture 16" descr="WP10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60" y="2880"/>
              <a:ext cx="1776" cy="118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 txBox="1">
            <a:spLocks noGrp="1"/>
          </p:cNvSpPr>
          <p:nvPr/>
        </p:nvSpPr>
        <p:spPr bwMode="auto">
          <a:xfrm>
            <a:off x="6553200" y="64770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31A85A58-0E89-4DBE-9C67-DFC59B12E904}" type="slidenum">
              <a:rPr lang="en-US" sz="1400">
                <a:latin typeface="+mn-lt"/>
                <a:cs typeface="Times New Roman" pitchFamily="18" charset="0"/>
              </a:rPr>
              <a:pPr algn="r" eaLnBrk="1" hangingPunct="1">
                <a:defRPr/>
              </a:pPr>
              <a:t>51</a:t>
            </a:fld>
            <a:endParaRPr lang="en-US" sz="1400">
              <a:latin typeface="+mn-lt"/>
              <a:cs typeface="Times New Roman" pitchFamily="18" charset="0"/>
            </a:endParaRPr>
          </a:p>
        </p:txBody>
      </p:sp>
      <p:pic>
        <p:nvPicPr>
          <p:cNvPr id="186371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6775" y="0"/>
            <a:ext cx="5864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0" y="0"/>
            <a:ext cx="9144000" cy="6608763"/>
            <a:chOff x="0" y="0"/>
            <a:chExt cx="5760" cy="4163"/>
          </a:xfrm>
        </p:grpSpPr>
        <p:sp>
          <p:nvSpPr>
            <p:cNvPr id="186373" name="Rectangle 33"/>
            <p:cNvSpPr>
              <a:spLocks noChangeArrowheads="1"/>
            </p:cNvSpPr>
            <p:nvPr/>
          </p:nvSpPr>
          <p:spPr bwMode="auto">
            <a:xfrm>
              <a:off x="173" y="1350"/>
              <a:ext cx="1563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tabLst>
                  <a:tab pos="512763" algn="l"/>
                  <a:tab pos="1055688" algn="l"/>
                  <a:tab pos="3419475" algn="r"/>
                  <a:tab pos="3721100" algn="l"/>
                  <a:tab pos="5495925" algn="r"/>
                  <a:tab pos="6013450" algn="r"/>
                  <a:tab pos="6435725" algn="r"/>
                  <a:tab pos="6858000" algn="r"/>
                </a:tabLst>
              </a:pP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0" y="0"/>
              <a:ext cx="5760" cy="596"/>
              <a:chOff x="0" y="0"/>
              <a:chExt cx="5760" cy="596"/>
            </a:xfrm>
          </p:grpSpPr>
          <p:sp>
            <p:nvSpPr>
              <p:cNvPr id="186375" name="Text Box 26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633" cy="59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800" b="1">
                    <a:latin typeface="Arial" charset="0"/>
                    <a:cs typeface="Arial" charset="0"/>
                  </a:rPr>
                  <a:t>Watch-PAT  Report</a:t>
                </a:r>
                <a:r>
                  <a:rPr lang="en-US" sz="2400" b="1">
                    <a:latin typeface="Arial" charset="0"/>
                    <a:cs typeface="Arial" charset="0"/>
                  </a:rPr>
                  <a:t>    </a:t>
                </a:r>
              </a:p>
            </p:txBody>
          </p:sp>
          <p:sp>
            <p:nvSpPr>
              <p:cNvPr id="186376" name="Rectangle 34"/>
              <p:cNvSpPr>
                <a:spLocks noChangeArrowheads="1"/>
              </p:cNvSpPr>
              <p:nvPr/>
            </p:nvSpPr>
            <p:spPr bwMode="auto">
              <a:xfrm>
                <a:off x="5010" y="0"/>
                <a:ext cx="750" cy="52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SG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86377" name="Rectangle 36"/>
            <p:cNvSpPr>
              <a:spLocks noChangeArrowheads="1"/>
            </p:cNvSpPr>
            <p:nvPr/>
          </p:nvSpPr>
          <p:spPr bwMode="auto">
            <a:xfrm>
              <a:off x="171" y="2039"/>
              <a:ext cx="1116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b="1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6378" name="Rectangle 37"/>
            <p:cNvSpPr>
              <a:spLocks noChangeArrowheads="1"/>
            </p:cNvSpPr>
            <p:nvPr/>
          </p:nvSpPr>
          <p:spPr bwMode="auto">
            <a:xfrm>
              <a:off x="162" y="2440"/>
              <a:ext cx="1540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b="1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6379" name="Rectangle 38"/>
            <p:cNvSpPr>
              <a:spLocks noChangeArrowheads="1"/>
            </p:cNvSpPr>
            <p:nvPr/>
          </p:nvSpPr>
          <p:spPr bwMode="auto">
            <a:xfrm>
              <a:off x="189" y="3069"/>
              <a:ext cx="1654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b="1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6380" name="Rectangle 39"/>
            <p:cNvSpPr>
              <a:spLocks noChangeArrowheads="1"/>
            </p:cNvSpPr>
            <p:nvPr/>
          </p:nvSpPr>
          <p:spPr bwMode="auto">
            <a:xfrm>
              <a:off x="180" y="3678"/>
              <a:ext cx="1700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b="1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6381" name="Rectangle 40"/>
            <p:cNvSpPr>
              <a:spLocks noChangeArrowheads="1"/>
            </p:cNvSpPr>
            <p:nvPr/>
          </p:nvSpPr>
          <p:spPr bwMode="auto">
            <a:xfrm>
              <a:off x="4842" y="406"/>
              <a:ext cx="918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 </a:t>
              </a:r>
              <a:endParaRPr lang="en-US" b="1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1282700" y="563563"/>
            <a:ext cx="1757363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u="sng">
                <a:solidFill>
                  <a:srgbClr val="000000"/>
                </a:solidFill>
                <a:cs typeface="Lucida Sans Unicode" pitchFamily="34" charset="0"/>
              </a:rPr>
              <a:t>Primary Snoring</a:t>
            </a:r>
          </a:p>
        </p:txBody>
      </p:sp>
      <p:grpSp>
        <p:nvGrpSpPr>
          <p:cNvPr id="37891" name="Group 2"/>
          <p:cNvGrpSpPr>
            <a:grpSpLocks/>
          </p:cNvGrpSpPr>
          <p:nvPr/>
        </p:nvGrpSpPr>
        <p:grpSpPr bwMode="auto">
          <a:xfrm>
            <a:off x="838200" y="914400"/>
            <a:ext cx="7116763" cy="2360613"/>
            <a:chOff x="528" y="576"/>
            <a:chExt cx="4483" cy="1487"/>
          </a:xfrm>
        </p:grpSpPr>
        <p:sp>
          <p:nvSpPr>
            <p:cNvPr id="37919" name="Rectangle 3"/>
            <p:cNvSpPr>
              <a:spLocks noChangeArrowheads="1"/>
            </p:cNvSpPr>
            <p:nvPr/>
          </p:nvSpPr>
          <p:spPr bwMode="auto">
            <a:xfrm>
              <a:off x="528" y="576"/>
              <a:ext cx="1121" cy="2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cs typeface="Lucida Sans Unicode" pitchFamily="34" charset="0"/>
                </a:rPr>
                <a:t>Resting </a:t>
              </a:r>
            </a:p>
          </p:txBody>
        </p:sp>
        <p:sp>
          <p:nvSpPr>
            <p:cNvPr id="37920" name="Rectangle 4"/>
            <p:cNvSpPr>
              <a:spLocks noChangeArrowheads="1"/>
            </p:cNvSpPr>
            <p:nvPr/>
          </p:nvSpPr>
          <p:spPr bwMode="auto">
            <a:xfrm>
              <a:off x="1649" y="576"/>
              <a:ext cx="1121" cy="2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cs typeface="Lucida Sans Unicode" pitchFamily="34" charset="0"/>
                </a:rPr>
                <a:t>Muller's Maneuver</a:t>
              </a:r>
            </a:p>
          </p:txBody>
        </p:sp>
        <p:sp>
          <p:nvSpPr>
            <p:cNvPr id="37921" name="Rectangle 5"/>
            <p:cNvSpPr>
              <a:spLocks noChangeArrowheads="1"/>
            </p:cNvSpPr>
            <p:nvPr/>
          </p:nvSpPr>
          <p:spPr bwMode="auto">
            <a:xfrm>
              <a:off x="2770" y="576"/>
              <a:ext cx="1121" cy="2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cs typeface="Lucida Sans Unicode" pitchFamily="34" charset="0"/>
                </a:rPr>
                <a:t>Jaw Thrust</a:t>
              </a:r>
            </a:p>
          </p:txBody>
        </p:sp>
        <p:sp>
          <p:nvSpPr>
            <p:cNvPr id="37922" name="Rectangle 6"/>
            <p:cNvSpPr>
              <a:spLocks noChangeArrowheads="1"/>
            </p:cNvSpPr>
            <p:nvPr/>
          </p:nvSpPr>
          <p:spPr bwMode="auto">
            <a:xfrm>
              <a:off x="3891" y="576"/>
              <a:ext cx="1121" cy="2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cs typeface="Lucida Sans Unicode" pitchFamily="34" charset="0"/>
                </a:rPr>
                <a:t>Jaw Open</a:t>
              </a:r>
            </a:p>
          </p:txBody>
        </p:sp>
        <p:sp>
          <p:nvSpPr>
            <p:cNvPr id="37923" name="Rectangle 7"/>
            <p:cNvSpPr>
              <a:spLocks noChangeArrowheads="1"/>
            </p:cNvSpPr>
            <p:nvPr/>
          </p:nvSpPr>
          <p:spPr bwMode="auto">
            <a:xfrm>
              <a:off x="528" y="874"/>
              <a:ext cx="1121" cy="11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  </a:t>
              </a:r>
              <a:r>
                <a:rPr lang="en-GB" sz="9200">
                  <a:solidFill>
                    <a:srgbClr val="000000"/>
                  </a:solidFill>
                  <a:cs typeface="Lucida Sans Unicode" pitchFamily="34" charset="0"/>
                </a:rPr>
                <a:t> </a:t>
              </a: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           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37924" name="Rectangle 8"/>
            <p:cNvSpPr>
              <a:spLocks noChangeArrowheads="1"/>
            </p:cNvSpPr>
            <p:nvPr/>
          </p:nvSpPr>
          <p:spPr bwMode="auto">
            <a:xfrm>
              <a:off x="1649" y="874"/>
              <a:ext cx="1121" cy="11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  </a:t>
              </a:r>
              <a:r>
                <a:rPr lang="en-GB" sz="9400">
                  <a:solidFill>
                    <a:srgbClr val="000000"/>
                  </a:solidFill>
                  <a:cs typeface="Lucida Sans Unicode" pitchFamily="34" charset="0"/>
                </a:rPr>
                <a:t> </a:t>
              </a: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          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37925" name="Rectangle 9"/>
            <p:cNvSpPr>
              <a:spLocks noChangeArrowheads="1"/>
            </p:cNvSpPr>
            <p:nvPr/>
          </p:nvSpPr>
          <p:spPr bwMode="auto">
            <a:xfrm>
              <a:off x="2770" y="874"/>
              <a:ext cx="1121" cy="11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  </a:t>
              </a:r>
              <a:r>
                <a:rPr lang="en-GB" sz="9300">
                  <a:solidFill>
                    <a:srgbClr val="000000"/>
                  </a:solidFill>
                  <a:cs typeface="Lucida Sans Unicode" pitchFamily="34" charset="0"/>
                </a:rPr>
                <a:t> </a:t>
              </a: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           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37926" name="Rectangle 10"/>
            <p:cNvSpPr>
              <a:spLocks noChangeArrowheads="1"/>
            </p:cNvSpPr>
            <p:nvPr/>
          </p:nvSpPr>
          <p:spPr bwMode="auto">
            <a:xfrm>
              <a:off x="3891" y="874"/>
              <a:ext cx="1121" cy="11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  </a:t>
              </a:r>
              <a:r>
                <a:rPr lang="en-GB" sz="9300">
                  <a:solidFill>
                    <a:srgbClr val="000000"/>
                  </a:solidFill>
                  <a:cs typeface="Lucida Sans Unicode" pitchFamily="34" charset="0"/>
                </a:rPr>
                <a:t> </a:t>
              </a: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          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37927" name="Line 11"/>
            <p:cNvSpPr>
              <a:spLocks noChangeShapeType="1"/>
            </p:cNvSpPr>
            <p:nvPr/>
          </p:nvSpPr>
          <p:spPr bwMode="auto">
            <a:xfrm>
              <a:off x="1649" y="576"/>
              <a:ext cx="1" cy="148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28" name="Line 12"/>
            <p:cNvSpPr>
              <a:spLocks noChangeShapeType="1"/>
            </p:cNvSpPr>
            <p:nvPr/>
          </p:nvSpPr>
          <p:spPr bwMode="auto">
            <a:xfrm>
              <a:off x="2770" y="576"/>
              <a:ext cx="1" cy="148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29" name="Line 13"/>
            <p:cNvSpPr>
              <a:spLocks noChangeShapeType="1"/>
            </p:cNvSpPr>
            <p:nvPr/>
          </p:nvSpPr>
          <p:spPr bwMode="auto">
            <a:xfrm>
              <a:off x="3891" y="576"/>
              <a:ext cx="1" cy="148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30" name="Line 14"/>
            <p:cNvSpPr>
              <a:spLocks noChangeShapeType="1"/>
            </p:cNvSpPr>
            <p:nvPr/>
          </p:nvSpPr>
          <p:spPr bwMode="auto">
            <a:xfrm>
              <a:off x="528" y="874"/>
              <a:ext cx="4484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31" name="Line 15"/>
            <p:cNvSpPr>
              <a:spLocks noChangeShapeType="1"/>
            </p:cNvSpPr>
            <p:nvPr/>
          </p:nvSpPr>
          <p:spPr bwMode="auto">
            <a:xfrm>
              <a:off x="528" y="576"/>
              <a:ext cx="1" cy="148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32" name="Line 16"/>
            <p:cNvSpPr>
              <a:spLocks noChangeShapeType="1"/>
            </p:cNvSpPr>
            <p:nvPr/>
          </p:nvSpPr>
          <p:spPr bwMode="auto">
            <a:xfrm>
              <a:off x="5012" y="576"/>
              <a:ext cx="1" cy="148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33" name="Line 17"/>
            <p:cNvSpPr>
              <a:spLocks noChangeShapeType="1"/>
            </p:cNvSpPr>
            <p:nvPr/>
          </p:nvSpPr>
          <p:spPr bwMode="auto">
            <a:xfrm>
              <a:off x="528" y="576"/>
              <a:ext cx="4484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34" name="Line 18"/>
            <p:cNvSpPr>
              <a:spLocks noChangeShapeType="1"/>
            </p:cNvSpPr>
            <p:nvPr/>
          </p:nvSpPr>
          <p:spPr bwMode="auto">
            <a:xfrm>
              <a:off x="528" y="2064"/>
              <a:ext cx="4484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892" name="Rectangle 19"/>
          <p:cNvSpPr>
            <a:spLocks noChangeArrowheads="1"/>
          </p:cNvSpPr>
          <p:nvPr/>
        </p:nvSpPr>
        <p:spPr bwMode="auto">
          <a:xfrm>
            <a:off x="1290638" y="3184525"/>
            <a:ext cx="3033712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>
                <a:solidFill>
                  <a:srgbClr val="000000"/>
                </a:solidFill>
                <a:cs typeface="Lucida Sans Unicode" pitchFamily="34" charset="0"/>
              </a:rPr>
              <a:t> 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>
                <a:solidFill>
                  <a:srgbClr val="000000"/>
                </a:solidFill>
                <a:cs typeface="Lucida Sans Unicode" pitchFamily="34" charset="0"/>
              </a:rPr>
              <a:t> 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u="sng">
                <a:solidFill>
                  <a:srgbClr val="000000"/>
                </a:solidFill>
                <a:cs typeface="Lucida Sans Unicode" pitchFamily="34" charset="0"/>
              </a:rPr>
              <a:t>Mild Obstructive Sleep Apnea</a:t>
            </a:r>
          </a:p>
        </p:txBody>
      </p:sp>
      <p:grpSp>
        <p:nvGrpSpPr>
          <p:cNvPr id="37893" name="Group 20"/>
          <p:cNvGrpSpPr>
            <a:grpSpLocks/>
          </p:cNvGrpSpPr>
          <p:nvPr/>
        </p:nvGrpSpPr>
        <p:grpSpPr bwMode="auto">
          <a:xfrm>
            <a:off x="838200" y="3810000"/>
            <a:ext cx="7237413" cy="2360613"/>
            <a:chOff x="528" y="2400"/>
            <a:chExt cx="4559" cy="1487"/>
          </a:xfrm>
        </p:grpSpPr>
        <p:sp>
          <p:nvSpPr>
            <p:cNvPr id="37903" name="Rectangle 21"/>
            <p:cNvSpPr>
              <a:spLocks noChangeArrowheads="1"/>
            </p:cNvSpPr>
            <p:nvPr/>
          </p:nvSpPr>
          <p:spPr bwMode="auto">
            <a:xfrm>
              <a:off x="528" y="2400"/>
              <a:ext cx="1140" cy="2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cs typeface="Lucida Sans Unicode" pitchFamily="34" charset="0"/>
                </a:rPr>
                <a:t>Resting</a:t>
              </a:r>
            </a:p>
          </p:txBody>
        </p:sp>
        <p:sp>
          <p:nvSpPr>
            <p:cNvPr id="37904" name="Rectangle 22"/>
            <p:cNvSpPr>
              <a:spLocks noChangeArrowheads="1"/>
            </p:cNvSpPr>
            <p:nvPr/>
          </p:nvSpPr>
          <p:spPr bwMode="auto">
            <a:xfrm>
              <a:off x="1668" y="2400"/>
              <a:ext cx="1140" cy="2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cs typeface="Lucida Sans Unicode" pitchFamily="34" charset="0"/>
                </a:rPr>
                <a:t>Muller's Maneuver</a:t>
              </a:r>
            </a:p>
          </p:txBody>
        </p:sp>
        <p:sp>
          <p:nvSpPr>
            <p:cNvPr id="37905" name="Rectangle 23"/>
            <p:cNvSpPr>
              <a:spLocks noChangeArrowheads="1"/>
            </p:cNvSpPr>
            <p:nvPr/>
          </p:nvSpPr>
          <p:spPr bwMode="auto">
            <a:xfrm>
              <a:off x="2808" y="2400"/>
              <a:ext cx="1140" cy="2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cs typeface="Lucida Sans Unicode" pitchFamily="34" charset="0"/>
                </a:rPr>
                <a:t>Jaw Thrust</a:t>
              </a:r>
            </a:p>
          </p:txBody>
        </p:sp>
        <p:sp>
          <p:nvSpPr>
            <p:cNvPr id="37906" name="Rectangle 24"/>
            <p:cNvSpPr>
              <a:spLocks noChangeArrowheads="1"/>
            </p:cNvSpPr>
            <p:nvPr/>
          </p:nvSpPr>
          <p:spPr bwMode="auto">
            <a:xfrm>
              <a:off x="3948" y="2400"/>
              <a:ext cx="1140" cy="2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cs typeface="Lucida Sans Unicode" pitchFamily="34" charset="0"/>
                </a:rPr>
                <a:t>Jaw Open</a:t>
              </a:r>
            </a:p>
          </p:txBody>
        </p:sp>
        <p:sp>
          <p:nvSpPr>
            <p:cNvPr id="37907" name="Rectangle 25"/>
            <p:cNvSpPr>
              <a:spLocks noChangeArrowheads="1"/>
            </p:cNvSpPr>
            <p:nvPr/>
          </p:nvSpPr>
          <p:spPr bwMode="auto">
            <a:xfrm>
              <a:off x="528" y="2698"/>
              <a:ext cx="1140" cy="11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  </a:t>
              </a:r>
              <a:r>
                <a:rPr lang="en-GB" sz="9400">
                  <a:solidFill>
                    <a:srgbClr val="000000"/>
                  </a:solidFill>
                  <a:cs typeface="Lucida Sans Unicode" pitchFamily="34" charset="0"/>
                </a:rPr>
                <a:t> </a:t>
              </a: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          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37908" name="Rectangle 26"/>
            <p:cNvSpPr>
              <a:spLocks noChangeArrowheads="1"/>
            </p:cNvSpPr>
            <p:nvPr/>
          </p:nvSpPr>
          <p:spPr bwMode="auto">
            <a:xfrm>
              <a:off x="1668" y="2698"/>
              <a:ext cx="1140" cy="11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  </a:t>
              </a:r>
              <a:r>
                <a:rPr lang="en-GB" sz="9300">
                  <a:solidFill>
                    <a:srgbClr val="000000"/>
                  </a:solidFill>
                  <a:cs typeface="Lucida Sans Unicode" pitchFamily="34" charset="0"/>
                </a:rPr>
                <a:t> </a:t>
              </a: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          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37909" name="Rectangle 27"/>
            <p:cNvSpPr>
              <a:spLocks noChangeArrowheads="1"/>
            </p:cNvSpPr>
            <p:nvPr/>
          </p:nvSpPr>
          <p:spPr bwMode="auto">
            <a:xfrm>
              <a:off x="2808" y="2698"/>
              <a:ext cx="1140" cy="11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  </a:t>
              </a:r>
              <a:r>
                <a:rPr lang="en-GB" sz="9400">
                  <a:solidFill>
                    <a:srgbClr val="000000"/>
                  </a:solidFill>
                  <a:cs typeface="Lucida Sans Unicode" pitchFamily="34" charset="0"/>
                </a:rPr>
                <a:t> </a:t>
              </a: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         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37910" name="Rectangle 28"/>
            <p:cNvSpPr>
              <a:spLocks noChangeArrowheads="1"/>
            </p:cNvSpPr>
            <p:nvPr/>
          </p:nvSpPr>
          <p:spPr bwMode="auto">
            <a:xfrm>
              <a:off x="3948" y="2698"/>
              <a:ext cx="1140" cy="11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  </a:t>
              </a:r>
              <a:r>
                <a:rPr lang="en-GB" sz="9400">
                  <a:solidFill>
                    <a:srgbClr val="000000"/>
                  </a:solidFill>
                  <a:cs typeface="Lucida Sans Unicode" pitchFamily="34" charset="0"/>
                </a:rPr>
                <a:t> </a:t>
              </a: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          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37911" name="Line 29"/>
            <p:cNvSpPr>
              <a:spLocks noChangeShapeType="1"/>
            </p:cNvSpPr>
            <p:nvPr/>
          </p:nvSpPr>
          <p:spPr bwMode="auto">
            <a:xfrm>
              <a:off x="1668" y="2400"/>
              <a:ext cx="1" cy="148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2" name="Line 30"/>
            <p:cNvSpPr>
              <a:spLocks noChangeShapeType="1"/>
            </p:cNvSpPr>
            <p:nvPr/>
          </p:nvSpPr>
          <p:spPr bwMode="auto">
            <a:xfrm>
              <a:off x="2808" y="2400"/>
              <a:ext cx="1" cy="148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3" name="Line 31"/>
            <p:cNvSpPr>
              <a:spLocks noChangeShapeType="1"/>
            </p:cNvSpPr>
            <p:nvPr/>
          </p:nvSpPr>
          <p:spPr bwMode="auto">
            <a:xfrm>
              <a:off x="3948" y="2400"/>
              <a:ext cx="1" cy="148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4" name="Line 32"/>
            <p:cNvSpPr>
              <a:spLocks noChangeShapeType="1"/>
            </p:cNvSpPr>
            <p:nvPr/>
          </p:nvSpPr>
          <p:spPr bwMode="auto">
            <a:xfrm>
              <a:off x="528" y="2698"/>
              <a:ext cx="456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5" name="Line 33"/>
            <p:cNvSpPr>
              <a:spLocks noChangeShapeType="1"/>
            </p:cNvSpPr>
            <p:nvPr/>
          </p:nvSpPr>
          <p:spPr bwMode="auto">
            <a:xfrm>
              <a:off x="528" y="2400"/>
              <a:ext cx="1" cy="148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6" name="Line 34"/>
            <p:cNvSpPr>
              <a:spLocks noChangeShapeType="1"/>
            </p:cNvSpPr>
            <p:nvPr/>
          </p:nvSpPr>
          <p:spPr bwMode="auto">
            <a:xfrm>
              <a:off x="5088" y="2400"/>
              <a:ext cx="1" cy="148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7" name="Line 35"/>
            <p:cNvSpPr>
              <a:spLocks noChangeShapeType="1"/>
            </p:cNvSpPr>
            <p:nvPr/>
          </p:nvSpPr>
          <p:spPr bwMode="auto">
            <a:xfrm>
              <a:off x="528" y="2400"/>
              <a:ext cx="456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8" name="Line 36"/>
            <p:cNvSpPr>
              <a:spLocks noChangeShapeType="1"/>
            </p:cNvSpPr>
            <p:nvPr/>
          </p:nvSpPr>
          <p:spPr bwMode="auto">
            <a:xfrm>
              <a:off x="528" y="3888"/>
              <a:ext cx="456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894" name="Rectangle 37"/>
          <p:cNvSpPr>
            <a:spLocks noChangeArrowheads="1"/>
          </p:cNvSpPr>
          <p:nvPr/>
        </p:nvSpPr>
        <p:spPr bwMode="auto">
          <a:xfrm>
            <a:off x="5748338" y="6110288"/>
            <a:ext cx="206375" cy="184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">
                <a:solidFill>
                  <a:srgbClr val="000000"/>
                </a:solidFill>
                <a:cs typeface="Lucida Sans Unicode" pitchFamily="34" charset="0"/>
              </a:rPr>
              <a:t> </a:t>
            </a:r>
          </a:p>
        </p:txBody>
      </p:sp>
      <p:pic>
        <p:nvPicPr>
          <p:cNvPr id="37895" name="Picture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47800"/>
            <a:ext cx="1689100" cy="162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896" name="Picture 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447800"/>
            <a:ext cx="1612900" cy="161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897" name="Picture 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447800"/>
            <a:ext cx="1612900" cy="157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898" name="Picture 4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1447800"/>
            <a:ext cx="1593850" cy="157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899" name="Picture 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343400"/>
            <a:ext cx="1612900" cy="161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900" name="Picture 4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200" y="4343400"/>
            <a:ext cx="1612900" cy="1592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901" name="Picture 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343400"/>
            <a:ext cx="1592263" cy="161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902" name="Picture 4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00800" y="4343400"/>
            <a:ext cx="1612900" cy="161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1282700" y="463550"/>
            <a:ext cx="4411663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u="sng">
                <a:solidFill>
                  <a:srgbClr val="000000"/>
                </a:solidFill>
                <a:cs typeface="Lucida Sans Unicode" pitchFamily="34" charset="0"/>
              </a:rPr>
              <a:t>Moderately Severe Obstructive Sleep Apnea</a:t>
            </a:r>
          </a:p>
        </p:txBody>
      </p:sp>
      <p:grpSp>
        <p:nvGrpSpPr>
          <p:cNvPr id="38915" name="Group 2"/>
          <p:cNvGrpSpPr>
            <a:grpSpLocks/>
          </p:cNvGrpSpPr>
          <p:nvPr/>
        </p:nvGrpSpPr>
        <p:grpSpPr bwMode="auto">
          <a:xfrm>
            <a:off x="685800" y="800100"/>
            <a:ext cx="7164388" cy="2328863"/>
            <a:chOff x="432" y="504"/>
            <a:chExt cx="4513" cy="1467"/>
          </a:xfrm>
        </p:grpSpPr>
        <p:sp>
          <p:nvSpPr>
            <p:cNvPr id="38943" name="Rectangle 3"/>
            <p:cNvSpPr>
              <a:spLocks noChangeArrowheads="1"/>
            </p:cNvSpPr>
            <p:nvPr/>
          </p:nvSpPr>
          <p:spPr bwMode="auto">
            <a:xfrm>
              <a:off x="432" y="504"/>
              <a:ext cx="1129" cy="2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cs typeface="Lucida Sans Unicode" pitchFamily="34" charset="0"/>
                </a:rPr>
                <a:t>Resting</a:t>
              </a:r>
            </a:p>
          </p:txBody>
        </p:sp>
        <p:sp>
          <p:nvSpPr>
            <p:cNvPr id="38944" name="Rectangle 4"/>
            <p:cNvSpPr>
              <a:spLocks noChangeArrowheads="1"/>
            </p:cNvSpPr>
            <p:nvPr/>
          </p:nvSpPr>
          <p:spPr bwMode="auto">
            <a:xfrm>
              <a:off x="1561" y="504"/>
              <a:ext cx="1128" cy="2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cs typeface="Lucida Sans Unicode" pitchFamily="34" charset="0"/>
                </a:rPr>
                <a:t>Muller's Maneuver</a:t>
              </a:r>
            </a:p>
          </p:txBody>
        </p:sp>
        <p:sp>
          <p:nvSpPr>
            <p:cNvPr id="38945" name="Rectangle 5"/>
            <p:cNvSpPr>
              <a:spLocks noChangeArrowheads="1"/>
            </p:cNvSpPr>
            <p:nvPr/>
          </p:nvSpPr>
          <p:spPr bwMode="auto">
            <a:xfrm>
              <a:off x="2689" y="504"/>
              <a:ext cx="1129" cy="2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cs typeface="Lucida Sans Unicode" pitchFamily="34" charset="0"/>
                </a:rPr>
                <a:t>Jaw Thrust</a:t>
              </a:r>
            </a:p>
          </p:txBody>
        </p:sp>
        <p:sp>
          <p:nvSpPr>
            <p:cNvPr id="38946" name="Rectangle 6"/>
            <p:cNvSpPr>
              <a:spLocks noChangeArrowheads="1"/>
            </p:cNvSpPr>
            <p:nvPr/>
          </p:nvSpPr>
          <p:spPr bwMode="auto">
            <a:xfrm>
              <a:off x="3818" y="504"/>
              <a:ext cx="1128" cy="2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cs typeface="Lucida Sans Unicode" pitchFamily="34" charset="0"/>
                </a:rPr>
                <a:t>Jaw Open</a:t>
              </a:r>
            </a:p>
          </p:txBody>
        </p:sp>
        <p:sp>
          <p:nvSpPr>
            <p:cNvPr id="38947" name="Rectangle 7"/>
            <p:cNvSpPr>
              <a:spLocks noChangeArrowheads="1"/>
            </p:cNvSpPr>
            <p:nvPr/>
          </p:nvSpPr>
          <p:spPr bwMode="auto">
            <a:xfrm>
              <a:off x="432" y="791"/>
              <a:ext cx="1129" cy="11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  </a:t>
              </a:r>
              <a:r>
                <a:rPr lang="en-GB" sz="9400">
                  <a:solidFill>
                    <a:srgbClr val="000000"/>
                  </a:solidFill>
                  <a:cs typeface="Lucida Sans Unicode" pitchFamily="34" charset="0"/>
                </a:rPr>
                <a:t> </a:t>
              </a: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           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38948" name="Rectangle 8"/>
            <p:cNvSpPr>
              <a:spLocks noChangeArrowheads="1"/>
            </p:cNvSpPr>
            <p:nvPr/>
          </p:nvSpPr>
          <p:spPr bwMode="auto">
            <a:xfrm>
              <a:off x="1561" y="791"/>
              <a:ext cx="1128" cy="11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  </a:t>
              </a:r>
              <a:r>
                <a:rPr lang="en-GB" sz="9400">
                  <a:solidFill>
                    <a:srgbClr val="000000"/>
                  </a:solidFill>
                  <a:cs typeface="Lucida Sans Unicode" pitchFamily="34" charset="0"/>
                </a:rPr>
                <a:t> </a:t>
              </a: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          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38949" name="Rectangle 9"/>
            <p:cNvSpPr>
              <a:spLocks noChangeArrowheads="1"/>
            </p:cNvSpPr>
            <p:nvPr/>
          </p:nvSpPr>
          <p:spPr bwMode="auto">
            <a:xfrm>
              <a:off x="2689" y="791"/>
              <a:ext cx="1129" cy="11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  </a:t>
              </a:r>
              <a:r>
                <a:rPr lang="en-GB" sz="9300">
                  <a:solidFill>
                    <a:srgbClr val="000000"/>
                  </a:solidFill>
                  <a:cs typeface="Lucida Sans Unicode" pitchFamily="34" charset="0"/>
                </a:rPr>
                <a:t> </a:t>
              </a: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             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38950" name="Rectangle 10"/>
            <p:cNvSpPr>
              <a:spLocks noChangeArrowheads="1"/>
            </p:cNvSpPr>
            <p:nvPr/>
          </p:nvSpPr>
          <p:spPr bwMode="auto">
            <a:xfrm>
              <a:off x="3818" y="791"/>
              <a:ext cx="1128" cy="11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  </a:t>
              </a:r>
              <a:r>
                <a:rPr lang="en-GB" sz="9700">
                  <a:solidFill>
                    <a:srgbClr val="000000"/>
                  </a:solidFill>
                  <a:cs typeface="Lucida Sans Unicode" pitchFamily="34" charset="0"/>
                </a:rPr>
                <a:t> </a:t>
              </a: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            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38951" name="Line 11"/>
            <p:cNvSpPr>
              <a:spLocks noChangeShapeType="1"/>
            </p:cNvSpPr>
            <p:nvPr/>
          </p:nvSpPr>
          <p:spPr bwMode="auto">
            <a:xfrm>
              <a:off x="1561" y="504"/>
              <a:ext cx="1" cy="146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52" name="Line 12"/>
            <p:cNvSpPr>
              <a:spLocks noChangeShapeType="1"/>
            </p:cNvSpPr>
            <p:nvPr/>
          </p:nvSpPr>
          <p:spPr bwMode="auto">
            <a:xfrm>
              <a:off x="2689" y="504"/>
              <a:ext cx="1" cy="146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53" name="Line 13"/>
            <p:cNvSpPr>
              <a:spLocks noChangeShapeType="1"/>
            </p:cNvSpPr>
            <p:nvPr/>
          </p:nvSpPr>
          <p:spPr bwMode="auto">
            <a:xfrm>
              <a:off x="3818" y="504"/>
              <a:ext cx="1" cy="146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54" name="Line 14"/>
            <p:cNvSpPr>
              <a:spLocks noChangeShapeType="1"/>
            </p:cNvSpPr>
            <p:nvPr/>
          </p:nvSpPr>
          <p:spPr bwMode="auto">
            <a:xfrm>
              <a:off x="432" y="791"/>
              <a:ext cx="4514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55" name="Line 15"/>
            <p:cNvSpPr>
              <a:spLocks noChangeShapeType="1"/>
            </p:cNvSpPr>
            <p:nvPr/>
          </p:nvSpPr>
          <p:spPr bwMode="auto">
            <a:xfrm>
              <a:off x="432" y="504"/>
              <a:ext cx="1" cy="146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56" name="Line 16"/>
            <p:cNvSpPr>
              <a:spLocks noChangeShapeType="1"/>
            </p:cNvSpPr>
            <p:nvPr/>
          </p:nvSpPr>
          <p:spPr bwMode="auto">
            <a:xfrm>
              <a:off x="4946" y="504"/>
              <a:ext cx="1" cy="146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57" name="Line 17"/>
            <p:cNvSpPr>
              <a:spLocks noChangeShapeType="1"/>
            </p:cNvSpPr>
            <p:nvPr/>
          </p:nvSpPr>
          <p:spPr bwMode="auto">
            <a:xfrm>
              <a:off x="432" y="504"/>
              <a:ext cx="4514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58" name="Line 18"/>
            <p:cNvSpPr>
              <a:spLocks noChangeShapeType="1"/>
            </p:cNvSpPr>
            <p:nvPr/>
          </p:nvSpPr>
          <p:spPr bwMode="auto">
            <a:xfrm>
              <a:off x="432" y="1972"/>
              <a:ext cx="4514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8916" name="Rectangle 19"/>
          <p:cNvSpPr>
            <a:spLocks noChangeArrowheads="1"/>
          </p:cNvSpPr>
          <p:nvPr/>
        </p:nvSpPr>
        <p:spPr bwMode="auto">
          <a:xfrm>
            <a:off x="1277938" y="3130550"/>
            <a:ext cx="3289300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">
                <a:solidFill>
                  <a:srgbClr val="000000"/>
                </a:solidFill>
                <a:cs typeface="Lucida Sans Unicode" pitchFamily="34" charset="0"/>
              </a:rPr>
              <a:t> 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>
                <a:solidFill>
                  <a:srgbClr val="000000"/>
                </a:solidFill>
                <a:cs typeface="Lucida Sans Unicode" pitchFamily="34" charset="0"/>
              </a:rPr>
              <a:t> 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u="sng">
                <a:solidFill>
                  <a:srgbClr val="000000"/>
                </a:solidFill>
                <a:cs typeface="Lucida Sans Unicode" pitchFamily="34" charset="0"/>
              </a:rPr>
              <a:t>Severe Obstructive Sleep Apnea</a:t>
            </a:r>
          </a:p>
        </p:txBody>
      </p:sp>
      <p:grpSp>
        <p:nvGrpSpPr>
          <p:cNvPr id="38917" name="Group 20"/>
          <p:cNvGrpSpPr>
            <a:grpSpLocks/>
          </p:cNvGrpSpPr>
          <p:nvPr/>
        </p:nvGrpSpPr>
        <p:grpSpPr bwMode="auto">
          <a:xfrm>
            <a:off x="685800" y="3711575"/>
            <a:ext cx="7164388" cy="2344738"/>
            <a:chOff x="432" y="2338"/>
            <a:chExt cx="4513" cy="1477"/>
          </a:xfrm>
        </p:grpSpPr>
        <p:sp>
          <p:nvSpPr>
            <p:cNvPr id="38927" name="Rectangle 21"/>
            <p:cNvSpPr>
              <a:spLocks noChangeArrowheads="1"/>
            </p:cNvSpPr>
            <p:nvPr/>
          </p:nvSpPr>
          <p:spPr bwMode="auto">
            <a:xfrm>
              <a:off x="432" y="2338"/>
              <a:ext cx="1129" cy="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cs typeface="Lucida Sans Unicode" pitchFamily="34" charset="0"/>
                </a:rPr>
                <a:t>Resting</a:t>
              </a:r>
            </a:p>
          </p:txBody>
        </p:sp>
        <p:sp>
          <p:nvSpPr>
            <p:cNvPr id="38928" name="Rectangle 22"/>
            <p:cNvSpPr>
              <a:spLocks noChangeArrowheads="1"/>
            </p:cNvSpPr>
            <p:nvPr/>
          </p:nvSpPr>
          <p:spPr bwMode="auto">
            <a:xfrm>
              <a:off x="1561" y="2338"/>
              <a:ext cx="1128" cy="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cs typeface="Lucida Sans Unicode" pitchFamily="34" charset="0"/>
                </a:rPr>
                <a:t>Muller's Maneuver</a:t>
              </a:r>
            </a:p>
          </p:txBody>
        </p:sp>
        <p:sp>
          <p:nvSpPr>
            <p:cNvPr id="38929" name="Rectangle 23"/>
            <p:cNvSpPr>
              <a:spLocks noChangeArrowheads="1"/>
            </p:cNvSpPr>
            <p:nvPr/>
          </p:nvSpPr>
          <p:spPr bwMode="auto">
            <a:xfrm>
              <a:off x="2689" y="2338"/>
              <a:ext cx="1129" cy="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cs typeface="Lucida Sans Unicode" pitchFamily="34" charset="0"/>
                </a:rPr>
                <a:t>Jaw Thrust</a:t>
              </a:r>
            </a:p>
          </p:txBody>
        </p:sp>
        <p:sp>
          <p:nvSpPr>
            <p:cNvPr id="38930" name="Rectangle 24"/>
            <p:cNvSpPr>
              <a:spLocks noChangeArrowheads="1"/>
            </p:cNvSpPr>
            <p:nvPr/>
          </p:nvSpPr>
          <p:spPr bwMode="auto">
            <a:xfrm>
              <a:off x="3818" y="2338"/>
              <a:ext cx="1128" cy="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000000"/>
                  </a:solidFill>
                  <a:cs typeface="Lucida Sans Unicode" pitchFamily="34" charset="0"/>
                </a:rPr>
                <a:t>Jaw Open</a:t>
              </a:r>
            </a:p>
          </p:txBody>
        </p:sp>
        <p:sp>
          <p:nvSpPr>
            <p:cNvPr id="38931" name="Rectangle 25"/>
            <p:cNvSpPr>
              <a:spLocks noChangeArrowheads="1"/>
            </p:cNvSpPr>
            <p:nvPr/>
          </p:nvSpPr>
          <p:spPr bwMode="auto">
            <a:xfrm>
              <a:off x="432" y="2626"/>
              <a:ext cx="1129" cy="11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  </a:t>
              </a:r>
              <a:r>
                <a:rPr lang="en-GB" sz="9800">
                  <a:solidFill>
                    <a:srgbClr val="000000"/>
                  </a:solidFill>
                  <a:cs typeface="Lucida Sans Unicode" pitchFamily="34" charset="0"/>
                </a:rPr>
                <a:t> </a:t>
              </a: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              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38932" name="Rectangle 26"/>
            <p:cNvSpPr>
              <a:spLocks noChangeArrowheads="1"/>
            </p:cNvSpPr>
            <p:nvPr/>
          </p:nvSpPr>
          <p:spPr bwMode="auto">
            <a:xfrm>
              <a:off x="1561" y="2626"/>
              <a:ext cx="1128" cy="11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  </a:t>
              </a:r>
              <a:r>
                <a:rPr lang="en-GB" sz="9400">
                  <a:solidFill>
                    <a:srgbClr val="000000"/>
                  </a:solidFill>
                  <a:cs typeface="Lucida Sans Unicode" pitchFamily="34" charset="0"/>
                </a:rPr>
                <a:t> </a:t>
              </a: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            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38933" name="Rectangle 27"/>
            <p:cNvSpPr>
              <a:spLocks noChangeArrowheads="1"/>
            </p:cNvSpPr>
            <p:nvPr/>
          </p:nvSpPr>
          <p:spPr bwMode="auto">
            <a:xfrm>
              <a:off x="2689" y="2626"/>
              <a:ext cx="1129" cy="11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  </a:t>
              </a:r>
              <a:r>
                <a:rPr lang="en-GB" sz="9700">
                  <a:solidFill>
                    <a:srgbClr val="000000"/>
                  </a:solidFill>
                  <a:cs typeface="Lucida Sans Unicode" pitchFamily="34" charset="0"/>
                </a:rPr>
                <a:t> </a:t>
              </a: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            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38934" name="Rectangle 28"/>
            <p:cNvSpPr>
              <a:spLocks noChangeArrowheads="1"/>
            </p:cNvSpPr>
            <p:nvPr/>
          </p:nvSpPr>
          <p:spPr bwMode="auto">
            <a:xfrm>
              <a:off x="3818" y="2626"/>
              <a:ext cx="1128" cy="11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  </a:t>
              </a:r>
              <a:r>
                <a:rPr lang="en-GB" sz="9600">
                  <a:solidFill>
                    <a:srgbClr val="000000"/>
                  </a:solidFill>
                  <a:cs typeface="Lucida Sans Unicode" pitchFamily="34" charset="0"/>
                </a:rPr>
                <a:t> </a:t>
              </a:r>
              <a:r>
                <a:rPr lang="en-GB" sz="1000">
                  <a:solidFill>
                    <a:srgbClr val="000000"/>
                  </a:solidFill>
                  <a:cs typeface="Lucida Sans Unicode" pitchFamily="34" charset="0"/>
                </a:rPr>
                <a:t>                                                                                       </a:t>
              </a:r>
            </a:p>
          </p:txBody>
        </p:sp>
        <p:sp>
          <p:nvSpPr>
            <p:cNvPr id="38935" name="Line 29"/>
            <p:cNvSpPr>
              <a:spLocks noChangeShapeType="1"/>
            </p:cNvSpPr>
            <p:nvPr/>
          </p:nvSpPr>
          <p:spPr bwMode="auto">
            <a:xfrm>
              <a:off x="1561" y="2338"/>
              <a:ext cx="1" cy="147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36" name="Line 30"/>
            <p:cNvSpPr>
              <a:spLocks noChangeShapeType="1"/>
            </p:cNvSpPr>
            <p:nvPr/>
          </p:nvSpPr>
          <p:spPr bwMode="auto">
            <a:xfrm>
              <a:off x="2689" y="2338"/>
              <a:ext cx="1" cy="147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37" name="Line 31"/>
            <p:cNvSpPr>
              <a:spLocks noChangeShapeType="1"/>
            </p:cNvSpPr>
            <p:nvPr/>
          </p:nvSpPr>
          <p:spPr bwMode="auto">
            <a:xfrm>
              <a:off x="3818" y="2338"/>
              <a:ext cx="1" cy="147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38" name="Line 32"/>
            <p:cNvSpPr>
              <a:spLocks noChangeShapeType="1"/>
            </p:cNvSpPr>
            <p:nvPr/>
          </p:nvSpPr>
          <p:spPr bwMode="auto">
            <a:xfrm>
              <a:off x="432" y="2626"/>
              <a:ext cx="4514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39" name="Line 33"/>
            <p:cNvSpPr>
              <a:spLocks noChangeShapeType="1"/>
            </p:cNvSpPr>
            <p:nvPr/>
          </p:nvSpPr>
          <p:spPr bwMode="auto">
            <a:xfrm>
              <a:off x="432" y="2338"/>
              <a:ext cx="1" cy="147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40" name="Line 34"/>
            <p:cNvSpPr>
              <a:spLocks noChangeShapeType="1"/>
            </p:cNvSpPr>
            <p:nvPr/>
          </p:nvSpPr>
          <p:spPr bwMode="auto">
            <a:xfrm>
              <a:off x="4946" y="2338"/>
              <a:ext cx="1" cy="147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41" name="Line 35"/>
            <p:cNvSpPr>
              <a:spLocks noChangeShapeType="1"/>
            </p:cNvSpPr>
            <p:nvPr/>
          </p:nvSpPr>
          <p:spPr bwMode="auto">
            <a:xfrm>
              <a:off x="432" y="2338"/>
              <a:ext cx="4514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942" name="Line 36"/>
            <p:cNvSpPr>
              <a:spLocks noChangeShapeType="1"/>
            </p:cNvSpPr>
            <p:nvPr/>
          </p:nvSpPr>
          <p:spPr bwMode="auto">
            <a:xfrm>
              <a:off x="432" y="3816"/>
              <a:ext cx="4514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8918" name="Rectangle 37"/>
          <p:cNvSpPr>
            <a:spLocks noChangeArrowheads="1"/>
          </p:cNvSpPr>
          <p:nvPr/>
        </p:nvSpPr>
        <p:spPr bwMode="auto">
          <a:xfrm>
            <a:off x="5718175" y="6057900"/>
            <a:ext cx="2413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cs typeface="Lucida Sans Unicode" pitchFamily="34" charset="0"/>
              </a:rPr>
              <a:t> </a:t>
            </a:r>
          </a:p>
        </p:txBody>
      </p:sp>
      <p:pic>
        <p:nvPicPr>
          <p:cNvPr id="38919" name="Picture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95400"/>
            <a:ext cx="1689100" cy="166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20" name="Picture 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95400"/>
            <a:ext cx="1689100" cy="168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21" name="Picture 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295400"/>
            <a:ext cx="1689100" cy="160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22" name="Picture 4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295400"/>
            <a:ext cx="1689100" cy="168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23" name="Picture 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4191000"/>
            <a:ext cx="1689100" cy="166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24" name="Picture 4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4191000"/>
            <a:ext cx="1689100" cy="164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25" name="Picture 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4191000"/>
            <a:ext cx="1612900" cy="161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26" name="Picture 4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4191000"/>
            <a:ext cx="1689100" cy="166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457200" y="142875"/>
            <a:ext cx="5257800" cy="171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>
                <a:solidFill>
                  <a:srgbClr val="FF0000"/>
                </a:solidFill>
                <a:cs typeface="Lucida Sans Unicode" pitchFamily="34" charset="0"/>
              </a:rPr>
              <a:t>MANAGEMENT</a:t>
            </a:r>
            <a:br>
              <a:rPr lang="en-GB" sz="4000" b="1">
                <a:solidFill>
                  <a:srgbClr val="FF0000"/>
                </a:solidFill>
                <a:cs typeface="Lucida Sans Unicode" pitchFamily="34" charset="0"/>
              </a:rPr>
            </a:br>
            <a:r>
              <a:rPr lang="en-GB" sz="3200" b="1">
                <a:solidFill>
                  <a:srgbClr val="0000FF"/>
                </a:solidFill>
                <a:cs typeface="Lucida Sans Unicode" pitchFamily="34" charset="0"/>
              </a:rPr>
              <a:t>WHO TO TREAT?</a:t>
            </a:r>
            <a:r>
              <a:rPr lang="en-GB" sz="4000" b="1">
                <a:solidFill>
                  <a:srgbClr val="0000FF"/>
                </a:solidFill>
                <a:cs typeface="Lucida Sans Unicode" pitchFamily="34" charset="0"/>
              </a:rPr>
              <a:t> </a:t>
            </a:r>
            <a:br>
              <a:rPr lang="en-GB" sz="4000" b="1">
                <a:solidFill>
                  <a:srgbClr val="0000FF"/>
                </a:solidFill>
                <a:cs typeface="Lucida Sans Unicode" pitchFamily="34" charset="0"/>
              </a:rPr>
            </a:br>
            <a:r>
              <a:rPr lang="en-GB" sz="2400" b="1" i="1">
                <a:solidFill>
                  <a:schemeClr val="hlink"/>
                </a:solidFill>
                <a:cs typeface="Lucida Sans Unicode" pitchFamily="34" charset="0"/>
              </a:rPr>
              <a:t>Recommendation: Symptomatic AHI &gt;5</a:t>
            </a: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357188" y="2357438"/>
            <a:ext cx="6275387" cy="4011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spcBef>
                <a:spcPts val="600"/>
              </a:spcBef>
              <a:buClr>
                <a:srgbClr val="0070C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 b="1">
                <a:solidFill>
                  <a:srgbClr val="0070C0"/>
                </a:solidFill>
                <a:cs typeface="Lucida Sans Unicode" pitchFamily="34" charset="0"/>
              </a:rPr>
              <a:t>BEHAVIOURAL INTERVENTION</a:t>
            </a:r>
          </a:p>
          <a:p>
            <a:pPr marL="741363" lvl="1" indent="-284163"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>
                <a:solidFill>
                  <a:srgbClr val="006600"/>
                </a:solidFill>
                <a:cs typeface="Lucida Sans Unicode" pitchFamily="34" charset="0"/>
              </a:rPr>
              <a:t>Loss weight, cessation of smoking, avoid alcohol &amp; sedatives drugs</a:t>
            </a:r>
          </a:p>
          <a:p>
            <a:pPr marL="741363" lvl="1" indent="-284163"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>
                <a:solidFill>
                  <a:srgbClr val="006600"/>
                </a:solidFill>
                <a:cs typeface="Lucida Sans Unicode" pitchFamily="34" charset="0"/>
              </a:rPr>
              <a:t>Sleeping habits: sleep by the side (sew tennis ball into pyjamas back), establish regular sleeping pattern, sleep without pillow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38" y="74613"/>
            <a:ext cx="2786062" cy="264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3071813"/>
            <a:ext cx="2447925" cy="173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4648200" y="1600200"/>
            <a:ext cx="4038600" cy="2185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u="sng">
                <a:solidFill>
                  <a:schemeClr val="hlink"/>
                </a:solidFill>
                <a:cs typeface="Lucida Sans Unicode" pitchFamily="34" charset="0"/>
              </a:rPr>
              <a:t>Treatment -CPAP</a:t>
            </a: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457200" y="1600200"/>
            <a:ext cx="8077200" cy="251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Continuous positive airway pressure (CPAP).</a:t>
            </a:r>
          </a:p>
          <a:p>
            <a:pPr marL="341313" indent="-34131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Face mask connected to pump – high-pressured air forced into the nasal passages </a:t>
            </a:r>
          </a:p>
          <a:p>
            <a:pPr marL="341313" indent="-34131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800">
              <a:solidFill>
                <a:srgbClr val="000000"/>
              </a:solidFill>
              <a:cs typeface="Lucida Sans Unicode" pitchFamily="34" charset="0"/>
            </a:endParaRPr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30306">
            <a:off x="5003800" y="3573463"/>
            <a:ext cx="38163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41688"/>
            <a:ext cx="4356100" cy="351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u="sng">
                <a:solidFill>
                  <a:schemeClr val="hlink"/>
                </a:solidFill>
                <a:cs typeface="Lucida Sans Unicode" pitchFamily="34" charset="0"/>
              </a:rPr>
              <a:t>Treatment - CPAP</a:t>
            </a:r>
          </a:p>
        </p:txBody>
      </p:sp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381000" y="1371600"/>
            <a:ext cx="8229600" cy="464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 b="1">
                <a:solidFill>
                  <a:srgbClr val="000000"/>
                </a:solidFill>
                <a:cs typeface="Lucida Sans Unicode" pitchFamily="34" charset="0"/>
              </a:rPr>
              <a:t>Nasal CPAP</a:t>
            </a:r>
            <a:r>
              <a:rPr lang="en-GB" sz="2800" i="1">
                <a:solidFill>
                  <a:srgbClr val="000000"/>
                </a:solidFill>
                <a:cs typeface="Lucida Sans Unicode" pitchFamily="34" charset="0"/>
              </a:rPr>
              <a:t> -</a:t>
            </a: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 airway pressure delivered through nose continuously during inspiration and expiration. </a:t>
            </a:r>
          </a:p>
          <a:p>
            <a:pPr marL="341313" indent="-34131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800">
              <a:solidFill>
                <a:srgbClr val="000000"/>
              </a:solidFill>
              <a:cs typeface="Lucida Sans Unicode" pitchFamily="34" charset="0"/>
            </a:endParaRPr>
          </a:p>
          <a:p>
            <a:pPr marL="341313" indent="-34131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800">
              <a:solidFill>
                <a:srgbClr val="000000"/>
              </a:solidFill>
              <a:cs typeface="Lucida Sans Unicode" pitchFamily="34" charset="0"/>
            </a:endParaRPr>
          </a:p>
          <a:p>
            <a:pPr marL="341313" indent="-34131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800">
              <a:solidFill>
                <a:srgbClr val="000000"/>
              </a:solidFill>
              <a:cs typeface="Lucida Sans Unicode" pitchFamily="34" charset="0"/>
            </a:endParaRPr>
          </a:p>
          <a:p>
            <a:pPr marL="341313" indent="-34131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 b="1">
                <a:solidFill>
                  <a:srgbClr val="000000"/>
                </a:solidFill>
                <a:cs typeface="Lucida Sans Unicode" pitchFamily="34" charset="0"/>
              </a:rPr>
              <a:t>Full face CPAP</a:t>
            </a: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 - covers both nose and mouth</a:t>
            </a:r>
          </a:p>
          <a:p>
            <a:pPr marL="341313" indent="-341313">
              <a:lnSpc>
                <a:spcPct val="50000"/>
              </a:lnSpc>
              <a:spcBef>
                <a:spcPts val="7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800">
              <a:solidFill>
                <a:srgbClr val="000000"/>
              </a:solidFill>
              <a:cs typeface="Lucida Sans Unicode" pitchFamily="34" charset="0"/>
            </a:endParaRPr>
          </a:p>
          <a:p>
            <a:pPr marL="341313" indent="-341313">
              <a:spcBef>
                <a:spcPts val="7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800">
              <a:solidFill>
                <a:srgbClr val="000000"/>
              </a:solidFill>
              <a:cs typeface="Lucida Sans Unicode" pitchFamily="34" charset="0"/>
            </a:endParaRPr>
          </a:p>
          <a:p>
            <a:pPr marL="341313" indent="-341313">
              <a:spcBef>
                <a:spcPts val="700"/>
              </a:spcBef>
              <a:buFontTx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800" b="1">
              <a:solidFill>
                <a:srgbClr val="000000"/>
              </a:solidFill>
              <a:cs typeface="Lucida Sans Unicode" pitchFamily="34" charset="0"/>
            </a:endParaRPr>
          </a:p>
          <a:p>
            <a:pPr marL="341313" indent="-341313">
              <a:spcBef>
                <a:spcPts val="7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800">
              <a:solidFill>
                <a:srgbClr val="000000"/>
              </a:solidFill>
              <a:cs typeface="Lucida Sans Unicode" pitchFamily="34" charset="0"/>
            </a:endParaRPr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4652963"/>
            <a:ext cx="51117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2420938"/>
            <a:ext cx="59039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u="sng">
                <a:solidFill>
                  <a:schemeClr val="hlink"/>
                </a:solidFill>
                <a:cs typeface="Lucida Sans Unicode" pitchFamily="34" charset="0"/>
              </a:rPr>
              <a:t>Treatment -CPAP</a:t>
            </a:r>
          </a:p>
        </p:txBody>
      </p:sp>
      <p:sp>
        <p:nvSpPr>
          <p:cNvPr id="51203" name="Rectangle 2"/>
          <p:cNvSpPr>
            <a:spLocks noChangeArrowheads="1"/>
          </p:cNvSpPr>
          <p:nvPr/>
        </p:nvSpPr>
        <p:spPr bwMode="auto">
          <a:xfrm>
            <a:off x="428625" y="1214438"/>
            <a:ext cx="8229600" cy="257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3200" b="1" u="sng">
                <a:solidFill>
                  <a:srgbClr val="000000"/>
                </a:solidFill>
                <a:cs typeface="Lucida Sans Unicode" pitchFamily="34" charset="0"/>
              </a:rPr>
              <a:t>Advantages</a:t>
            </a:r>
          </a:p>
          <a:p>
            <a:pPr marL="741363" lvl="1" indent="-28416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No surgical intervention</a:t>
            </a:r>
          </a:p>
          <a:p>
            <a:pPr marL="741363" lvl="1" indent="-28416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Quality of life and sleep improves</a:t>
            </a:r>
          </a:p>
          <a:p>
            <a:pPr marL="741363" lvl="1" indent="-28416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Daytime sleepiness lessened</a:t>
            </a:r>
          </a:p>
          <a:p>
            <a:pPr marL="741363" lvl="1" indent="-28416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Heart function and hypertension improves</a:t>
            </a:r>
          </a:p>
          <a:p>
            <a:pPr marL="741363" lvl="1" indent="-28416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GB" sz="2800">
              <a:solidFill>
                <a:srgbClr val="000000"/>
              </a:solidFill>
              <a:cs typeface="Lucida Sans Unicode" pitchFamily="34" charset="0"/>
            </a:endParaRPr>
          </a:p>
          <a:p>
            <a:pPr marL="341313" indent="-34131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GB" sz="2800">
              <a:solidFill>
                <a:srgbClr val="000000"/>
              </a:solidFill>
              <a:cs typeface="Lucida Sans Unicode" pitchFamily="34" charset="0"/>
            </a:endParaRPr>
          </a:p>
        </p:txBody>
      </p:sp>
      <p:pic>
        <p:nvPicPr>
          <p:cNvPr id="5120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860800"/>
            <a:ext cx="47625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3789363"/>
            <a:ext cx="4211637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14313" y="1143000"/>
            <a:ext cx="5929312" cy="502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 b="1" u="sng">
                <a:solidFill>
                  <a:srgbClr val="000000"/>
                </a:solidFill>
                <a:cs typeface="Lucida Sans Unicode" pitchFamily="34" charset="0"/>
              </a:rPr>
              <a:t>Disadvantages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800" b="1" u="sng">
              <a:solidFill>
                <a:srgbClr val="000000"/>
              </a:solidFill>
              <a:cs typeface="Lucida Sans Unicode" pitchFamily="34" charset="0"/>
            </a:endParaRP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Life long treatment-not a cure</a:t>
            </a:r>
          </a:p>
          <a:p>
            <a:pPr marL="741363" lvl="1" indent="-2841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 b="1">
                <a:solidFill>
                  <a:srgbClr val="000000"/>
                </a:solidFill>
                <a:cs typeface="Lucida Sans Unicode" pitchFamily="34" charset="0"/>
              </a:rPr>
              <a:t>Non-compliance, </a:t>
            </a:r>
            <a:r>
              <a:rPr lang="en-GB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ozuka Gothic Pro B" pitchFamily="34" charset="-128"/>
                <a:ea typeface="Kozuka Gothic Pro B" pitchFamily="34" charset="-128"/>
                <a:cs typeface="Lucida Sans Unicode" pitchFamily="34" charset="0"/>
              </a:rPr>
              <a:t>Claustrophobia</a:t>
            </a:r>
            <a:r>
              <a:rPr lang="en-GB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ccentric Std" pitchFamily="50" charset="0"/>
                <a:cs typeface="Lucida Sans Unicode" pitchFamily="34" charset="0"/>
              </a:rPr>
              <a:t> </a:t>
            </a:r>
          </a:p>
          <a:p>
            <a:pPr marL="741363" lvl="1" indent="-28416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Side effects of CPAP:</a:t>
            </a:r>
          </a:p>
          <a:p>
            <a:pPr lvl="2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>
                <a:solidFill>
                  <a:srgbClr val="000000"/>
                </a:solidFill>
                <a:cs typeface="Lucida Sans Unicode" pitchFamily="34" charset="0"/>
              </a:rPr>
              <a:t>Nose block and bleeds </a:t>
            </a:r>
          </a:p>
          <a:p>
            <a:pPr lvl="2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>
                <a:solidFill>
                  <a:srgbClr val="000000"/>
                </a:solidFill>
                <a:cs typeface="Lucida Sans Unicode" pitchFamily="34" charset="0"/>
              </a:rPr>
              <a:t>Sore eyes , dry throat</a:t>
            </a:r>
          </a:p>
          <a:p>
            <a:pPr lvl="2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>
                <a:solidFill>
                  <a:srgbClr val="000000"/>
                </a:solidFill>
                <a:cs typeface="Lucida Sans Unicode" pitchFamily="34" charset="0"/>
              </a:rPr>
              <a:t>Abdominal bloating and chest muscle discomfort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>
                <a:solidFill>
                  <a:srgbClr val="000000"/>
                </a:solidFill>
                <a:cs typeface="Lucida Sans Unicode" pitchFamily="34" charset="0"/>
              </a:rPr>
              <a:t>Rash, skin abrasions, and conjunctivitis   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>
                <a:solidFill>
                  <a:srgbClr val="000000"/>
                </a:solidFill>
                <a:cs typeface="Lucida Sans Unicode" pitchFamily="34" charset="0"/>
              </a:rPr>
              <a:t>Sound of the machine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5795963" y="981075"/>
          <a:ext cx="3348037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4" imgW="2679480" imgH="2679480" progId="PBrush">
                  <p:embed/>
                </p:oleObj>
              </mc:Choice>
              <mc:Fallback>
                <p:oleObj r:id="rId4" imgW="2679480" imgH="2679480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981075"/>
                        <a:ext cx="3348037" cy="2376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u="sng">
                <a:solidFill>
                  <a:schemeClr val="hlink"/>
                </a:solidFill>
                <a:cs typeface="Lucida Sans Unicode" pitchFamily="34" charset="0"/>
              </a:rPr>
              <a:t>Treatment – CPAP (Cont’d)</a:t>
            </a:r>
          </a:p>
        </p:txBody>
      </p:sp>
      <p:pic>
        <p:nvPicPr>
          <p:cNvPr id="102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3357563"/>
            <a:ext cx="327660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1139825"/>
          </a:xfrm>
          <a:ln/>
        </p:spPr>
        <p:txBody>
          <a:bodyPr/>
          <a:lstStyle/>
          <a:p>
            <a:r>
              <a:rPr lang="en-GB" sz="3600" b="1" u="sng">
                <a:solidFill>
                  <a:schemeClr val="hlink"/>
                </a:solidFill>
              </a:rPr>
              <a:t>Treatment - MAD</a:t>
            </a:r>
            <a:br>
              <a:rPr lang="en-GB" sz="3600" b="1" u="sng">
                <a:solidFill>
                  <a:schemeClr val="hlink"/>
                </a:solidFill>
              </a:rPr>
            </a:br>
            <a:endParaRPr lang="en-GB" sz="3600" b="1" u="sng">
              <a:solidFill>
                <a:schemeClr val="hlink"/>
              </a:solidFill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5425" cy="4529138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sz="2600" b="1" u="sng"/>
              <a:t>Mandibular Advancement Devices</a:t>
            </a:r>
          </a:p>
        </p:txBody>
      </p:sp>
      <p:pic>
        <p:nvPicPr>
          <p:cNvPr id="52228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3800" y="1700213"/>
            <a:ext cx="4140200" cy="3097212"/>
          </a:xfrm>
          <a:noFill/>
          <a:ln/>
        </p:spPr>
      </p:pic>
      <p:pic>
        <p:nvPicPr>
          <p:cNvPr id="52229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357563"/>
            <a:ext cx="4968875" cy="2809875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ln/>
        </p:spPr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u="sng">
                <a:solidFill>
                  <a:schemeClr val="hlink"/>
                </a:solidFill>
                <a:cs typeface="Lucida Sans Unicode" pitchFamily="34" charset="0"/>
              </a:rPr>
              <a:t>Surgery</a:t>
            </a:r>
          </a:p>
        </p:txBody>
      </p:sp>
      <p:sp>
        <p:nvSpPr>
          <p:cNvPr id="54275" name="Rectangle 2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>Inpatients who have failed or not keen on CPAP</a:t>
            </a:r>
          </a:p>
          <a:p>
            <a:pPr marL="341313" indent="-341313">
              <a:lnSpc>
                <a:spcPct val="80000"/>
              </a:lnSpc>
              <a:spcBef>
                <a:spcPts val="8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3200">
              <a:solidFill>
                <a:srgbClr val="000000"/>
              </a:solidFill>
              <a:cs typeface="Lucida Sans Unicode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>Where CPAP pressures are too high due to anatomical obstruction</a:t>
            </a:r>
          </a:p>
          <a:p>
            <a:pPr marL="341313" indent="-341313">
              <a:lnSpc>
                <a:spcPct val="80000"/>
              </a:lnSpc>
              <a:spcBef>
                <a:spcPts val="8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3200">
              <a:solidFill>
                <a:srgbClr val="000000"/>
              </a:solidFill>
              <a:cs typeface="Lucida Sans Unicode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u="sng">
                <a:solidFill>
                  <a:schemeClr val="hlink"/>
                </a:solidFill>
                <a:cs typeface="Lucida Sans Unicode" pitchFamily="34" charset="0"/>
              </a:rPr>
              <a:t>Adenotonsillectomy</a:t>
            </a:r>
          </a:p>
        </p:txBody>
      </p:sp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>For patients with large tonsils and adenoids</a:t>
            </a:r>
          </a:p>
          <a:p>
            <a:pPr marL="341313" indent="-341313">
              <a:spcBef>
                <a:spcPts val="800"/>
              </a:spcBef>
              <a:buFontTx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>In children, this procedure is the mainstay of treatment for OSA. 25% or more cure rate. Rest still need nasal steroids, CPAP.</a:t>
            </a:r>
          </a:p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 i="1">
                <a:solidFill>
                  <a:srgbClr val="000000"/>
                </a:solidFill>
                <a:cs typeface="Lucida Sans Unicode" pitchFamily="34" charset="0"/>
              </a:rPr>
              <a:t>   </a:t>
            </a:r>
            <a:r>
              <a:rPr lang="en-GB" sz="3200" i="1">
                <a:solidFill>
                  <a:srgbClr val="FF0000"/>
                </a:solidFill>
                <a:cs typeface="Lucida Sans Unicode" pitchFamily="34" charset="0"/>
              </a:rPr>
              <a:t>(</a:t>
            </a:r>
            <a:r>
              <a:rPr lang="en-GB" sz="2800" i="1">
                <a:solidFill>
                  <a:srgbClr val="FF0000"/>
                </a:solidFill>
                <a:cs typeface="Lucida Sans Unicode" pitchFamily="34" charset="0"/>
              </a:rPr>
              <a:t>J Pediatr 2006;149:803-8)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979613" y="908050"/>
          <a:ext cx="5810250" cy="435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Slide" r:id="rId4" imgW="4503401" imgH="3377046" progId="PowerPoint.Slide.8">
                  <p:embed/>
                </p:oleObj>
              </mc:Choice>
              <mc:Fallback>
                <p:oleObj name="Slide" r:id="rId4" imgW="4503401" imgH="3377046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908050"/>
                        <a:ext cx="5810250" cy="435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68313" y="3500438"/>
            <a:ext cx="3255962" cy="2141537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500063" y="142875"/>
            <a:ext cx="8229600" cy="582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5400" b="1">
                <a:solidFill>
                  <a:srgbClr val="FF0000"/>
                </a:solidFill>
                <a:cs typeface="Lucida Sans Unicode" pitchFamily="34" charset="0"/>
              </a:rPr>
              <a:t>Nasal Surgery</a:t>
            </a:r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142875" y="857250"/>
            <a:ext cx="9001125" cy="137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>
                <a:solidFill>
                  <a:srgbClr val="000000"/>
                </a:solidFill>
                <a:cs typeface="Lucida Sans Unicode" pitchFamily="34" charset="0"/>
              </a:rPr>
              <a:t>Patients with nasal obstruction eg nasal polyps, enlarged turbinates, deviated septums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-15875" y="2214563"/>
          <a:ext cx="9159875" cy="464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Slide" r:id="rId4" imgW="4572000" imgH="3429000" progId="PowerPoint.Slide.8">
                  <p:embed/>
                </p:oleObj>
              </mc:Choice>
              <mc:Fallback>
                <p:oleObj name="Slide" r:id="rId4" imgW="4572000" imgH="3429000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75" y="2214563"/>
                        <a:ext cx="9159875" cy="464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ln/>
        </p:spPr>
        <p:txBody>
          <a:bodyPr/>
          <a:lstStyle/>
          <a:p>
            <a:r>
              <a:rPr lang="en-GB" b="1" u="sng">
                <a:solidFill>
                  <a:schemeClr val="hlink"/>
                </a:solidFill>
              </a:rPr>
              <a:t>Pillar Implants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ln/>
        </p:spPr>
        <p:txBody>
          <a:bodyPr/>
          <a:lstStyle/>
          <a:p>
            <a:pPr marL="609600" indent="-609600"/>
            <a:r>
              <a:rPr lang="en-GB" sz="2800"/>
              <a:t>The overall efficacy is </a:t>
            </a:r>
            <a:r>
              <a:rPr lang="en-GB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limited</a:t>
            </a:r>
            <a:r>
              <a:rPr lang="en-GB" sz="2800"/>
              <a:t> in these groups of patients with mild OSA.</a:t>
            </a:r>
            <a:endParaRPr lang="en-GB" sz="2800" b="1"/>
          </a:p>
          <a:p>
            <a:pPr marL="609600" indent="-609600">
              <a:buFontTx/>
              <a:buNone/>
            </a:pPr>
            <a:r>
              <a:rPr lang="en-GB" sz="1800" i="1"/>
              <a:t>Efficacy of Pillar® palatal implants</a:t>
            </a:r>
          </a:p>
          <a:p>
            <a:pPr marL="609600" indent="-609600">
              <a:buFontTx/>
              <a:buNone/>
            </a:pPr>
            <a:r>
              <a:rPr lang="en-GB" sz="1800" i="1"/>
              <a:t> in patients with OSA </a:t>
            </a:r>
          </a:p>
          <a:p>
            <a:pPr marL="609600" indent="-609600">
              <a:buFontTx/>
              <a:buNone/>
            </a:pPr>
            <a:r>
              <a:rPr lang="en-GB" sz="1400" i="1"/>
              <a:t>SwissMedWkly</a:t>
            </a:r>
            <a:r>
              <a:rPr lang="en-GB" sz="1800" i="1"/>
              <a:t> </a:t>
            </a:r>
            <a:r>
              <a:rPr lang="en-GB" sz="1400" i="1"/>
              <a:t>2009;139(43-44):624-629</a:t>
            </a:r>
          </a:p>
          <a:p>
            <a:pPr marL="609600" indent="-609600" algn="r">
              <a:buFontTx/>
              <a:buNone/>
            </a:pPr>
            <a:endParaRPr lang="en-GB" sz="1400" i="1"/>
          </a:p>
          <a:p>
            <a:pPr marL="609600" indent="-609600" algn="r">
              <a:buFontTx/>
              <a:buNone/>
            </a:pPr>
            <a:endParaRPr lang="en-GB" sz="1800" i="1"/>
          </a:p>
        </p:txBody>
      </p:sp>
      <p:pic>
        <p:nvPicPr>
          <p:cNvPr id="5632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13350" y="1600200"/>
            <a:ext cx="2908300" cy="4525963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ChangeArrowheads="1"/>
          </p:cNvSpPr>
          <p:nvPr/>
        </p:nvSpPr>
        <p:spPr bwMode="auto">
          <a:xfrm>
            <a:off x="1763713" y="0"/>
            <a:ext cx="6480175" cy="928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u="sng">
                <a:solidFill>
                  <a:schemeClr val="hlink"/>
                </a:solidFill>
                <a:cs typeface="Lucida Sans Unicode" pitchFamily="34" charset="0"/>
              </a:rPr>
              <a:t>RFA Somnoplasty</a:t>
            </a:r>
          </a:p>
        </p:txBody>
      </p:sp>
      <p:sp>
        <p:nvSpPr>
          <p:cNvPr id="57347" name="Rectangle 2"/>
          <p:cNvSpPr>
            <a:spLocks noChangeArrowheads="1"/>
          </p:cNvSpPr>
          <p:nvPr/>
        </p:nvSpPr>
        <p:spPr bwMode="auto">
          <a:xfrm>
            <a:off x="0" y="1000125"/>
            <a:ext cx="6143625" cy="3571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Radio Frequency Ablation</a:t>
            </a: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Quick outpatient clinic procedure under local or general anaesthesia</a:t>
            </a: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RFA probe stiffens </a:t>
            </a:r>
            <a:r>
              <a:rPr lang="en-GB" sz="2400" b="1" i="1">
                <a:solidFill>
                  <a:schemeClr val="hlink"/>
                </a:solidFill>
                <a:cs typeface="Lucida Sans Unicode" pitchFamily="34" charset="0"/>
              </a:rPr>
              <a:t>soft palate</a:t>
            </a: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RF volume reduction </a:t>
            </a:r>
            <a:r>
              <a:rPr lang="en-GB" sz="2400" b="1" i="1">
                <a:solidFill>
                  <a:schemeClr val="hlink"/>
                </a:solidFill>
                <a:cs typeface="Lucida Sans Unicode" pitchFamily="34" charset="0"/>
              </a:rPr>
              <a:t>base of tongue, nasal turbinates</a:t>
            </a: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80% patients reported reduced snoring</a:t>
            </a: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High patient acceptability</a:t>
            </a: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765175"/>
            <a:ext cx="2767012" cy="3286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3860800"/>
            <a:ext cx="3779837" cy="319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4292600"/>
            <a:ext cx="27368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u="sng">
                <a:solidFill>
                  <a:schemeClr val="hlink"/>
                </a:solidFill>
                <a:cs typeface="Lucida Sans Unicode" pitchFamily="34" charset="0"/>
              </a:rPr>
              <a:t>UPPP</a:t>
            </a:r>
          </a:p>
        </p:txBody>
      </p:sp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A procedure used to remove excess tissue at the back of the throat (tonsils, uvula, and 1/3</a:t>
            </a:r>
            <a:r>
              <a:rPr lang="en-GB" sz="2800" baseline="30000">
                <a:solidFill>
                  <a:srgbClr val="000000"/>
                </a:solidFill>
                <a:cs typeface="Lucida Sans Unicode" pitchFamily="34" charset="0"/>
              </a:rPr>
              <a:t>rd</a:t>
            </a: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 of the soft palate)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800">
              <a:solidFill>
                <a:srgbClr val="000000"/>
              </a:solidFill>
              <a:cs typeface="Lucida Sans Unicode" pitchFamily="34" charset="0"/>
            </a:endParaRP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Requires general anaesthesia and an overnight hospital stay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800">
              <a:solidFill>
                <a:srgbClr val="000000"/>
              </a:solidFill>
              <a:cs typeface="Lucida Sans Unicode" pitchFamily="34" charset="0"/>
            </a:endParaRP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Very painful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800">
              <a:solidFill>
                <a:srgbClr val="000000"/>
              </a:solidFill>
              <a:cs typeface="Lucida Sans Unicode" pitchFamily="34" charset="0"/>
            </a:endParaRP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Long-term nasal regurgitation of food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800">
              <a:solidFill>
                <a:srgbClr val="000000"/>
              </a:solidFill>
              <a:cs typeface="Lucida Sans Unicode" pitchFamily="34" charset="0"/>
            </a:endParaRP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400">
              <a:solidFill>
                <a:srgbClr val="000000"/>
              </a:solidFill>
              <a:cs typeface="Lucida Sans Unicode" pitchFamily="34" charset="0"/>
            </a:endParaRP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2400">
              <a:solidFill>
                <a:srgbClr val="000000"/>
              </a:solidFill>
              <a:cs typeface="Lucida Sans Unicode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/>
          <p:cNvSpPr txBox="1">
            <a:spLocks noChangeArrowheads="1"/>
          </p:cNvSpPr>
          <p:nvPr/>
        </p:nvSpPr>
        <p:spPr bwMode="auto">
          <a:xfrm rot="10800000">
            <a:off x="457200" y="4763"/>
            <a:ext cx="8229600" cy="458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539750" y="404813"/>
            <a:ext cx="8229600" cy="5632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algn="ctr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3600" b="1" u="sng">
                <a:solidFill>
                  <a:schemeClr val="hlink"/>
                </a:solidFill>
                <a:cs typeface="Lucida Sans Unicode" pitchFamily="34" charset="0"/>
              </a:rPr>
              <a:t>Anterior Palatoplasty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4000" b="1" i="1" u="sng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obe Caslon Pro" pitchFamily="18" charset="0"/>
                <a:cs typeface="Lucida Sans Unicode" pitchFamily="34" charset="0"/>
              </a:rPr>
              <a:t>(The Palatal Lift)</a:t>
            </a:r>
          </a:p>
          <a:p>
            <a:pPr algn="ctr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3600" b="1" u="sng">
                <a:solidFill>
                  <a:schemeClr val="hlink"/>
                </a:solidFill>
                <a:cs typeface="Lucida Sans Unicode" pitchFamily="34" charset="0"/>
              </a:rPr>
              <a:t>for the Treatment of OSA </a:t>
            </a:r>
          </a:p>
          <a:p>
            <a:pPr algn="ctr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3600" b="1" u="sng">
                <a:solidFill>
                  <a:schemeClr val="hlink"/>
                </a:solidFill>
                <a:cs typeface="Lucida Sans Unicode" pitchFamily="34" charset="0"/>
              </a:rPr>
              <a:t>– 3 year results</a:t>
            </a:r>
            <a:r>
              <a:rPr lang="en-US" sz="1200" b="1" u="sng">
                <a:solidFill>
                  <a:schemeClr val="hlink"/>
                </a:solidFill>
                <a:cs typeface="Lucida Sans Unicode" pitchFamily="34" charset="0"/>
              </a:rPr>
              <a:t/>
            </a:r>
            <a:br>
              <a:rPr lang="en-US" sz="1200" b="1" u="sng">
                <a:solidFill>
                  <a:schemeClr val="hlink"/>
                </a:solidFill>
                <a:cs typeface="Lucida Sans Unicode" pitchFamily="34" charset="0"/>
              </a:rPr>
            </a:br>
            <a:endParaRPr lang="en-US" sz="1200" b="1" u="sng">
              <a:solidFill>
                <a:schemeClr val="hlink"/>
              </a:solidFill>
              <a:cs typeface="Lucida Sans Unicode" pitchFamily="34" charset="0"/>
            </a:endParaRPr>
          </a:p>
          <a:p>
            <a:pPr algn="ctr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b="1" i="1">
                <a:solidFill>
                  <a:schemeClr val="accent2"/>
                </a:solidFill>
                <a:cs typeface="Lucida Sans Unicode" pitchFamily="34" charset="0"/>
              </a:rPr>
              <a:t>Otolaryngology - Head and Neck Surgery 2009</a:t>
            </a:r>
            <a:r>
              <a:rPr lang="en-US" sz="2400" b="1">
                <a:solidFill>
                  <a:schemeClr val="accent2"/>
                </a:solidFill>
                <a:cs typeface="Lucida Sans Unicode" pitchFamily="34" charset="0"/>
              </a:rPr>
              <a:t>, Volume 141, Issue 2, Pages 253-256</a:t>
            </a:r>
          </a:p>
          <a:p>
            <a:pPr algn="ctr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400">
              <a:solidFill>
                <a:schemeClr val="accent2"/>
              </a:solidFill>
              <a:cs typeface="Lucida Sans Unicode" pitchFamily="34" charset="0"/>
            </a:endParaRPr>
          </a:p>
          <a:p>
            <a:pPr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>
                <a:solidFill>
                  <a:schemeClr val="accent2"/>
                </a:solidFill>
                <a:cs typeface="Lucida Sans Unicode" pitchFamily="34" charset="0"/>
              </a:rPr>
              <a:t>Kenny P. </a:t>
            </a:r>
            <a:r>
              <a:rPr lang="en-US" sz="2400" u="sng">
                <a:solidFill>
                  <a:schemeClr val="accent2"/>
                </a:solidFill>
                <a:cs typeface="Lucida Sans Unicode" pitchFamily="34" charset="0"/>
              </a:rPr>
              <a:t>Pang</a:t>
            </a:r>
            <a:r>
              <a:rPr lang="en-US" sz="2400">
                <a:solidFill>
                  <a:schemeClr val="accent2"/>
                </a:solidFill>
                <a:cs typeface="Lucida Sans Unicode" pitchFamily="34" charset="0"/>
              </a:rPr>
              <a:t> FRCSEd, FRCSI(OTO)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>
                <a:solidFill>
                  <a:schemeClr val="accent2"/>
                </a:solidFill>
                <a:cs typeface="Lucida Sans Unicode" pitchFamily="34" charset="0"/>
              </a:rPr>
              <a:t>Raymond Tan FRCS(Glas)</a:t>
            </a:r>
          </a:p>
          <a:p>
            <a: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>
                <a:solidFill>
                  <a:schemeClr val="accent2"/>
                </a:solidFill>
                <a:cs typeface="Lucida Sans Unicode" pitchFamily="34" charset="0"/>
              </a:rPr>
              <a:t>P. Puraviappan MS(ORL)</a:t>
            </a:r>
          </a:p>
          <a:p>
            <a: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>
                <a:solidFill>
                  <a:schemeClr val="accent2"/>
                </a:solidFill>
                <a:cs typeface="Lucida Sans Unicode" pitchFamily="34" charset="0"/>
              </a:rPr>
              <a:t>David J. </a:t>
            </a:r>
            <a:r>
              <a:rPr lang="en-US" sz="2400" u="sng">
                <a:solidFill>
                  <a:schemeClr val="accent2"/>
                </a:solidFill>
                <a:cs typeface="Lucida Sans Unicode" pitchFamily="34" charset="0"/>
              </a:rPr>
              <a:t>Terris</a:t>
            </a:r>
            <a:r>
              <a:rPr lang="en-US" sz="2400">
                <a:solidFill>
                  <a:schemeClr val="accent2"/>
                </a:solidFill>
                <a:cs typeface="Lucida Sans Unicode" pitchFamily="34" charset="0"/>
              </a:rPr>
              <a:t> M.D. F.A.C.S.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Anterior Palatoplasty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l="7210" t="6735" r="10460" b="59593"/>
          <a:stretch>
            <a:fillRect/>
          </a:stretch>
        </p:blipFill>
        <p:spPr>
          <a:xfrm>
            <a:off x="228600" y="549275"/>
            <a:ext cx="8763000" cy="5851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Anterior </a:t>
            </a:r>
            <a:r>
              <a:rPr lang="en-US" sz="2800" dirty="0" err="1" smtClean="0">
                <a:solidFill>
                  <a:schemeClr val="tx1"/>
                </a:solidFill>
              </a:rPr>
              <a:t>Palatoplasty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2800" dirty="0" smtClean="0">
              <a:solidFill>
                <a:schemeClr val="hlink"/>
              </a:solidFill>
            </a:endParaRPr>
          </a:p>
        </p:txBody>
      </p:sp>
      <p:pic>
        <p:nvPicPr>
          <p:cNvPr id="66563" name="Picture 3" descr="1_oral cavity_base 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2133600"/>
            <a:ext cx="4038600" cy="3146425"/>
          </a:xfrm>
        </p:spPr>
      </p:pic>
      <p:pic>
        <p:nvPicPr>
          <p:cNvPr id="66564" name="Picture 4" descr="1OCinsr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1752600"/>
            <a:ext cx="3905250" cy="39227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457200" y="274638"/>
            <a:ext cx="8229600" cy="922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u="sng">
                <a:solidFill>
                  <a:srgbClr val="FF0000"/>
                </a:solidFill>
                <a:cs typeface="Lucida Sans Unicode" pitchFamily="34" charset="0"/>
              </a:rPr>
              <a:t>Epidemiology of OSA</a:t>
            </a:r>
          </a:p>
        </p:txBody>
      </p:sp>
      <p:sp>
        <p:nvSpPr>
          <p:cNvPr id="154627" name="Rectangle 2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25 to 58% of men </a:t>
            </a:r>
            <a:r>
              <a:rPr lang="en-GB" sz="1800" i="1">
                <a:solidFill>
                  <a:srgbClr val="000000"/>
                </a:solidFill>
                <a:cs typeface="Lucida Sans Unicode" pitchFamily="34" charset="0"/>
              </a:rPr>
              <a:t>(N Engl J Med 2003)</a:t>
            </a:r>
          </a:p>
          <a:p>
            <a: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10 to 37% women </a:t>
            </a:r>
            <a:r>
              <a:rPr lang="en-GB" sz="1800" i="1">
                <a:solidFill>
                  <a:srgbClr val="000000"/>
                </a:solidFill>
                <a:cs typeface="Lucida Sans Unicode" pitchFamily="34" charset="0"/>
              </a:rPr>
              <a:t>(Sleep heart Health Study 2002)</a:t>
            </a:r>
          </a:p>
          <a:p>
            <a: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GB" sz="1800" i="1">
              <a:solidFill>
                <a:srgbClr val="000000"/>
              </a:solidFill>
              <a:cs typeface="Lucida Sans Unicode" pitchFamily="34" charset="0"/>
            </a:endParaRPr>
          </a:p>
          <a:p>
            <a: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1800" i="1">
                <a:solidFill>
                  <a:srgbClr val="000000"/>
                </a:solidFill>
                <a:cs typeface="Lucida Sans Unicode" pitchFamily="34" charset="0"/>
              </a:rPr>
              <a:t>		</a:t>
            </a:r>
          </a:p>
          <a:p>
            <a: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1800" i="1">
                <a:solidFill>
                  <a:srgbClr val="000000"/>
                </a:solidFill>
                <a:cs typeface="Lucida Sans Unicode" pitchFamily="34" charset="0"/>
              </a:rPr>
              <a:t>	               </a:t>
            </a: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20 -41% men and women &gt; 65 years </a:t>
            </a:r>
            <a:r>
              <a:rPr lang="en-GB" sz="2400" b="1" i="1" u="sng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less obese</a:t>
            </a: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 		populations </a:t>
            </a:r>
            <a:r>
              <a:rPr lang="en-GB" sz="1800" i="1">
                <a:solidFill>
                  <a:srgbClr val="000000"/>
                </a:solidFill>
                <a:cs typeface="Lucida Sans Unicode" pitchFamily="34" charset="0"/>
              </a:rPr>
              <a:t>(Sleep 1991) </a:t>
            </a:r>
          </a:p>
          <a:p>
            <a: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1800" i="1">
                <a:solidFill>
                  <a:srgbClr val="000000"/>
                </a:solidFill>
                <a:cs typeface="Lucida Sans Unicode" pitchFamily="34" charset="0"/>
              </a:rPr>
              <a:t>		</a:t>
            </a:r>
            <a:r>
              <a:rPr lang="en-GB" sz="2400" b="1" i="1" u="sng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Only</a:t>
            </a:r>
            <a:r>
              <a:rPr lang="en-GB" sz="2400">
                <a:solidFill>
                  <a:srgbClr val="FF0066"/>
                </a:solidFill>
                <a:cs typeface="Lucida Sans Unicode" pitchFamily="34" charset="0"/>
              </a:rPr>
              <a:t> </a:t>
            </a: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4% men and 2% women have symptomatic  		OSA </a:t>
            </a:r>
            <a:r>
              <a:rPr lang="en-GB" sz="1800" i="1">
                <a:solidFill>
                  <a:srgbClr val="000000"/>
                </a:solidFill>
              </a:rPr>
              <a:t>(Sleep heart Health Study 2002)</a:t>
            </a:r>
          </a:p>
          <a:p>
            <a: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					</a:t>
            </a:r>
          </a:p>
          <a:p>
            <a: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1800" i="1">
                <a:solidFill>
                  <a:srgbClr val="000000"/>
                </a:solidFill>
                <a:cs typeface="Lucida Sans Unicode" pitchFamily="34" charset="0"/>
              </a:rPr>
              <a:t>	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39750" y="1125538"/>
            <a:ext cx="6337300" cy="1917700"/>
          </a:xfrm>
          <a:prstGeom prst="rect">
            <a:avLst/>
          </a:prstGeom>
          <a:noFill/>
          <a:ln w="2556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57788"/>
            <a:ext cx="2641600" cy="1989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Anterior </a:t>
            </a:r>
            <a:r>
              <a:rPr lang="en-US" sz="2800" dirty="0" err="1" smtClean="0">
                <a:solidFill>
                  <a:schemeClr val="tx1"/>
                </a:solidFill>
              </a:rPr>
              <a:t>Palatoplasty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2800" dirty="0" smtClean="0">
              <a:solidFill>
                <a:schemeClr val="hlink"/>
              </a:solidFill>
            </a:endParaRPr>
          </a:p>
        </p:txBody>
      </p:sp>
      <p:pic>
        <p:nvPicPr>
          <p:cNvPr id="67587" name="Picture 3" descr="2OC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 l="8322" r="6372"/>
          <a:stretch>
            <a:fillRect/>
          </a:stretch>
        </p:blipFill>
        <p:spPr>
          <a:xfrm>
            <a:off x="1066800" y="1676400"/>
            <a:ext cx="3124200" cy="4724400"/>
          </a:xfrm>
          <a:noFill/>
        </p:spPr>
      </p:pic>
      <p:pic>
        <p:nvPicPr>
          <p:cNvPr id="67588" name="Picture 4" descr="3O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21275" y="1676400"/>
            <a:ext cx="3184525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Anterior </a:t>
            </a:r>
            <a:r>
              <a:rPr lang="en-US" sz="2800" dirty="0" err="1" smtClean="0">
                <a:solidFill>
                  <a:schemeClr val="tx1"/>
                </a:solidFill>
              </a:rPr>
              <a:t>Palatoplasty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2800" dirty="0" smtClean="0">
              <a:solidFill>
                <a:schemeClr val="hlink"/>
              </a:solidFill>
            </a:endParaRPr>
          </a:p>
        </p:txBody>
      </p:sp>
      <p:pic>
        <p:nvPicPr>
          <p:cNvPr id="68611" name="Picture 3" descr="4OC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 l="7831" r="6036"/>
          <a:stretch>
            <a:fillRect/>
          </a:stretch>
        </p:blipFill>
        <p:spPr>
          <a:xfrm>
            <a:off x="990600" y="1600200"/>
            <a:ext cx="3352800" cy="4876800"/>
          </a:xfrm>
          <a:noFill/>
        </p:spPr>
      </p:pic>
      <p:pic>
        <p:nvPicPr>
          <p:cNvPr id="68612" name="Picture 4" descr="5O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76800" y="1600200"/>
            <a:ext cx="3559175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Anterior </a:t>
            </a:r>
            <a:r>
              <a:rPr lang="en-US" sz="3200" dirty="0" err="1" smtClean="0">
                <a:solidFill>
                  <a:schemeClr val="tx1"/>
                </a:solidFill>
              </a:rPr>
              <a:t>Palatoplasty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en-US" sz="2800" i="1" dirty="0" smtClean="0">
              <a:solidFill>
                <a:schemeClr val="hlink"/>
              </a:solidFill>
            </a:endParaRPr>
          </a:p>
        </p:txBody>
      </p:sp>
      <p:sp>
        <p:nvSpPr>
          <p:cNvPr id="373763" name="Rectangle 3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i="1" smtClean="0"/>
              <a:t>			</a:t>
            </a:r>
          </a:p>
        </p:txBody>
      </p:sp>
      <p:pic>
        <p:nvPicPr>
          <p:cNvPr id="70660" name="Picture 4" descr="P50700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1411288"/>
            <a:ext cx="6753225" cy="50657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Anterior </a:t>
            </a:r>
            <a:r>
              <a:rPr lang="en-US" sz="3200" dirty="0" err="1" smtClean="0">
                <a:solidFill>
                  <a:schemeClr val="tx1"/>
                </a:solidFill>
              </a:rPr>
              <a:t>Palatoplasty</a:t>
            </a:r>
            <a:endParaRPr lang="en-US" sz="2800" i="1" dirty="0" smtClean="0">
              <a:solidFill>
                <a:schemeClr val="hlink"/>
              </a:solidFill>
            </a:endParaRPr>
          </a:p>
        </p:txBody>
      </p:sp>
      <p:sp>
        <p:nvSpPr>
          <p:cNvPr id="375811" name="Rectangle 3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i="1" smtClean="0"/>
              <a:t>			</a:t>
            </a:r>
          </a:p>
        </p:txBody>
      </p:sp>
      <p:pic>
        <p:nvPicPr>
          <p:cNvPr id="72708" name="Picture 4" descr="osa 02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1524000"/>
            <a:ext cx="6553200" cy="4916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Anterior </a:t>
            </a:r>
            <a:r>
              <a:rPr lang="en-US" sz="3200" dirty="0" err="1" smtClean="0">
                <a:solidFill>
                  <a:schemeClr val="tx1"/>
                </a:solidFill>
              </a:rPr>
              <a:t>Palatoplasty</a:t>
            </a:r>
            <a:endParaRPr lang="en-US" sz="2800" i="1" dirty="0" smtClean="0">
              <a:solidFill>
                <a:schemeClr val="hlink"/>
              </a:solidFill>
            </a:endParaRPr>
          </a:p>
        </p:txBody>
      </p:sp>
      <p:sp>
        <p:nvSpPr>
          <p:cNvPr id="376835" name="Rectangle 3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i="1" smtClean="0"/>
              <a:t>			</a:t>
            </a:r>
          </a:p>
        </p:txBody>
      </p:sp>
      <p:pic>
        <p:nvPicPr>
          <p:cNvPr id="73732" name="Picture 4" descr="osa 0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1447800"/>
            <a:ext cx="6477000" cy="4859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ChangeArrowheads="1"/>
          </p:cNvSpPr>
          <p:nvPr/>
        </p:nvSpPr>
        <p:spPr bwMode="auto">
          <a:xfrm>
            <a:off x="0" y="142875"/>
            <a:ext cx="9144000" cy="1285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800" b="1" i="1" u="sng">
                <a:solidFill>
                  <a:schemeClr val="hlink"/>
                </a:solidFill>
                <a:cs typeface="Lucida Sans Unicode" pitchFamily="34" charset="0"/>
              </a:rPr>
              <a:t>Anterior Palatoplasty-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i="1" u="sng">
                <a:solidFill>
                  <a:schemeClr val="hlink"/>
                </a:solidFill>
                <a:cs typeface="Lucida Sans Unicode" pitchFamily="34" charset="0"/>
              </a:rPr>
              <a:t>The Palatal Lift Operation</a:t>
            </a:r>
          </a:p>
        </p:txBody>
      </p:sp>
      <p:sp>
        <p:nvSpPr>
          <p:cNvPr id="61443" name="Rectangle 2"/>
          <p:cNvSpPr>
            <a:spLocks noChangeArrowheads="1"/>
          </p:cNvSpPr>
          <p:nvPr/>
        </p:nvSpPr>
        <p:spPr bwMode="auto">
          <a:xfrm>
            <a:off x="214313" y="1714500"/>
            <a:ext cx="8686800" cy="422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>
                <a:solidFill>
                  <a:srgbClr val="0099FF"/>
                </a:solidFill>
                <a:cs typeface="Lucida Sans Unicode" pitchFamily="34" charset="0"/>
              </a:rPr>
              <a:t>Less extensive than UPPP</a:t>
            </a:r>
          </a:p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>
                <a:solidFill>
                  <a:srgbClr val="0099FF"/>
                </a:solidFill>
                <a:cs typeface="Lucida Sans Unicode" pitchFamily="34" charset="0"/>
              </a:rPr>
              <a:t>Can be done under local</a:t>
            </a:r>
          </a:p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>
                <a:solidFill>
                  <a:srgbClr val="0099FF"/>
                </a:solidFill>
                <a:cs typeface="Lucida Sans Unicode" pitchFamily="34" charset="0"/>
              </a:rPr>
              <a:t>Reshapes the soft palate-lifts it up via a mucosal cut and absorbable sutures</a:t>
            </a:r>
          </a:p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>
                <a:solidFill>
                  <a:srgbClr val="0099FF"/>
                </a:solidFill>
                <a:cs typeface="Lucida Sans Unicode" pitchFamily="34" charset="0"/>
              </a:rPr>
              <a:t>AHI index reduced by more than half</a:t>
            </a:r>
          </a:p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>
                <a:solidFill>
                  <a:srgbClr val="0099FF"/>
                </a:solidFill>
                <a:cs typeface="Lucida Sans Unicode" pitchFamily="34" charset="0"/>
              </a:rPr>
              <a:t>Snoring intensity reduced by &gt; 70%</a:t>
            </a:r>
          </a:p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3200" b="1" i="1">
                <a:solidFill>
                  <a:srgbClr val="6600FF"/>
                </a:solidFill>
                <a:cs typeface="Lucida Sans Unicode" pitchFamily="34" charset="0"/>
              </a:rPr>
              <a:t>Not a single case of long-term nasal reflux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Upper Airway Surgery</a:t>
            </a:r>
          </a:p>
        </p:txBody>
      </p:sp>
      <p:pic>
        <p:nvPicPr>
          <p:cNvPr id="210947" name="Picture 3" descr="N_powell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>
          <a:xfrm>
            <a:off x="1143000" y="1295400"/>
            <a:ext cx="6934200" cy="2613025"/>
          </a:xfrm>
          <a:solidFill>
            <a:schemeClr val="accent1"/>
          </a:solidFill>
          <a:ln/>
        </p:spPr>
      </p:pic>
      <p:pic>
        <p:nvPicPr>
          <p:cNvPr id="210948" name="Picture 4" descr="N_powell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43000" y="4038600"/>
            <a:ext cx="6934200" cy="2160588"/>
          </a:xfrm>
          <a:noFill/>
          <a:ln/>
        </p:spPr>
      </p:pic>
      <p:sp>
        <p:nvSpPr>
          <p:cNvPr id="210949" name="Line 5"/>
          <p:cNvSpPr>
            <a:spLocks noChangeShapeType="1"/>
          </p:cNvSpPr>
          <p:nvPr/>
        </p:nvSpPr>
        <p:spPr bwMode="auto">
          <a:xfrm>
            <a:off x="1295400" y="2057400"/>
            <a:ext cx="6705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10950" name="Line 6"/>
          <p:cNvSpPr>
            <a:spLocks noChangeShapeType="1"/>
          </p:cNvSpPr>
          <p:nvPr/>
        </p:nvSpPr>
        <p:spPr bwMode="auto">
          <a:xfrm>
            <a:off x="1295400" y="3429000"/>
            <a:ext cx="6629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10951" name="Line 7"/>
          <p:cNvSpPr>
            <a:spLocks noChangeShapeType="1"/>
          </p:cNvSpPr>
          <p:nvPr/>
        </p:nvSpPr>
        <p:spPr bwMode="auto">
          <a:xfrm>
            <a:off x="1295400" y="2057400"/>
            <a:ext cx="0" cy="1371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10952" name="Line 8"/>
          <p:cNvSpPr>
            <a:spLocks noChangeShapeType="1"/>
          </p:cNvSpPr>
          <p:nvPr/>
        </p:nvSpPr>
        <p:spPr bwMode="auto">
          <a:xfrm>
            <a:off x="7924800" y="2057400"/>
            <a:ext cx="0" cy="1371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10953" name="Line 9"/>
          <p:cNvSpPr>
            <a:spLocks noChangeShapeType="1"/>
          </p:cNvSpPr>
          <p:nvPr/>
        </p:nvSpPr>
        <p:spPr bwMode="auto">
          <a:xfrm>
            <a:off x="1295400" y="5029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10955" name="Line 11"/>
          <p:cNvSpPr>
            <a:spLocks noChangeShapeType="1"/>
          </p:cNvSpPr>
          <p:nvPr/>
        </p:nvSpPr>
        <p:spPr bwMode="auto">
          <a:xfrm>
            <a:off x="1295400" y="4953000"/>
            <a:ext cx="65532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10956" name="Line 12"/>
          <p:cNvSpPr>
            <a:spLocks noChangeShapeType="1"/>
          </p:cNvSpPr>
          <p:nvPr/>
        </p:nvSpPr>
        <p:spPr bwMode="auto">
          <a:xfrm>
            <a:off x="1295400" y="5867400"/>
            <a:ext cx="65532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10957" name="Line 13"/>
          <p:cNvSpPr>
            <a:spLocks noChangeShapeType="1"/>
          </p:cNvSpPr>
          <p:nvPr/>
        </p:nvSpPr>
        <p:spPr bwMode="auto">
          <a:xfrm>
            <a:off x="1295400" y="4953000"/>
            <a:ext cx="0" cy="91440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10958" name="Line 14"/>
          <p:cNvSpPr>
            <a:spLocks noChangeShapeType="1"/>
          </p:cNvSpPr>
          <p:nvPr/>
        </p:nvSpPr>
        <p:spPr bwMode="auto">
          <a:xfrm>
            <a:off x="7848600" y="4953000"/>
            <a:ext cx="0" cy="91440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8834438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609600" y="58738"/>
            <a:ext cx="78486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6600">
                <a:latin typeface="Times New Roman" pitchFamily="18" charset="0"/>
              </a:rPr>
              <a:t>UPPP </a:t>
            </a:r>
            <a:r>
              <a:rPr lang="en-US" sz="6600">
                <a:solidFill>
                  <a:schemeClr val="tx2"/>
                </a:solidFill>
                <a:latin typeface="Times New Roman" pitchFamily="18" charset="0"/>
              </a:rPr>
              <a:t>Survival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038600" y="6400800"/>
            <a:ext cx="1066800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>
                <a:latin typeface="Arial" charset="0"/>
              </a:rPr>
              <a:t>Level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457200" y="130175"/>
            <a:ext cx="8229600" cy="143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u="sng">
                <a:solidFill>
                  <a:schemeClr val="hlink"/>
                </a:solidFill>
                <a:cs typeface="Lucida Sans Unicode" pitchFamily="34" charset="0"/>
              </a:rPr>
              <a:t>Benefits of treatment…</a:t>
            </a:r>
            <a:r>
              <a:rPr lang="en-GB" i="1" u="sng">
                <a:solidFill>
                  <a:schemeClr val="hlink"/>
                </a:solidFill>
                <a:cs typeface="Lucida Sans Unicode" pitchFamily="34" charset="0"/>
              </a:rPr>
              <a:t>patient</a:t>
            </a:r>
            <a:r>
              <a:rPr lang="en-GB" u="sng">
                <a:solidFill>
                  <a:schemeClr val="hlink"/>
                </a:solidFill>
                <a:cs typeface="Lucida Sans Unicode" pitchFamily="34" charset="0"/>
              </a:rPr>
              <a:t> </a:t>
            </a:r>
            <a:r>
              <a:rPr lang="en-GB" i="1" u="sng">
                <a:solidFill>
                  <a:schemeClr val="hlink"/>
                </a:solidFill>
                <a:cs typeface="Lucida Sans Unicode" pitchFamily="34" charset="0"/>
              </a:rPr>
              <a:t>reports</a:t>
            </a:r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42875" y="1557338"/>
            <a:ext cx="8715375" cy="4941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Walking zombie to </a:t>
            </a:r>
            <a:r>
              <a:rPr lang="en-GB" sz="2800" b="1" i="1">
                <a:solidFill>
                  <a:schemeClr val="accent2"/>
                </a:solidFill>
                <a:cs typeface="Lucida Sans Unicode" pitchFamily="34" charset="0"/>
              </a:rPr>
              <a:t>mountain-biking mum</a:t>
            </a:r>
          </a:p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Fresher sleep… </a:t>
            </a:r>
            <a:r>
              <a:rPr lang="en-GB" sz="2800" b="1" i="1">
                <a:solidFill>
                  <a:srgbClr val="0099FF"/>
                </a:solidFill>
                <a:cs typeface="Lucida Sans Unicode" pitchFamily="34" charset="0"/>
              </a:rPr>
              <a:t>even 5 hours enough</a:t>
            </a:r>
          </a:p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Heightened levels of…</a:t>
            </a:r>
            <a:r>
              <a:rPr lang="en-GB" sz="2800" b="1" i="1">
                <a:solidFill>
                  <a:srgbClr val="CC66FF"/>
                </a:solidFill>
                <a:cs typeface="Lucida Sans Unicode" pitchFamily="34" charset="0"/>
              </a:rPr>
              <a:t>spousal intimacy-			…….Rabbit Kisses</a:t>
            </a:r>
          </a:p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End to…. </a:t>
            </a:r>
            <a:r>
              <a:rPr lang="en-GB" sz="2800" b="1" i="1">
                <a:solidFill>
                  <a:srgbClr val="006600"/>
                </a:solidFill>
                <a:cs typeface="Lucida Sans Unicode" pitchFamily="34" charset="0"/>
              </a:rPr>
              <a:t>noon time naps</a:t>
            </a:r>
          </a:p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Winning at …</a:t>
            </a:r>
            <a:r>
              <a:rPr lang="en-GB" sz="2800" b="1" i="1">
                <a:solidFill>
                  <a:srgbClr val="0099FF"/>
                </a:solidFill>
                <a:cs typeface="Lucida Sans Unicode" pitchFamily="34" charset="0"/>
              </a:rPr>
              <a:t>golf again!... </a:t>
            </a:r>
          </a:p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Look ten years </a:t>
            </a:r>
            <a:r>
              <a:rPr lang="en-GB" sz="2800" b="1" i="1">
                <a:solidFill>
                  <a:srgbClr val="006600"/>
                </a:solidFill>
                <a:cs typeface="Lucida Sans Unicode" pitchFamily="34" charset="0"/>
              </a:rPr>
              <a:t>younger</a:t>
            </a:r>
            <a:r>
              <a:rPr lang="en-GB" sz="2800">
                <a:solidFill>
                  <a:srgbClr val="006600"/>
                </a:solidFill>
                <a:cs typeface="Lucida Sans Unicode" pitchFamily="34" charset="0"/>
              </a:rPr>
              <a:t>…what magic-drug are you on?</a:t>
            </a:r>
          </a:p>
          <a:p>
            <a: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  <a:cs typeface="Lucida Sans Unicode" pitchFamily="34" charset="0"/>
              </a:rPr>
              <a:t>Better </a:t>
            </a:r>
            <a:r>
              <a:rPr lang="en-GB" sz="2800" b="1" i="1">
                <a:solidFill>
                  <a:srgbClr val="6600FF"/>
                </a:solidFill>
                <a:cs typeface="Lucida Sans Unicode" pitchFamily="34" charset="0"/>
              </a:rPr>
              <a:t>BP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620688"/>
            <a:ext cx="79208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sng" dirty="0" smtClean="0">
                <a:hlinkClick r:id="rId2"/>
              </a:rPr>
              <a:t>thesnoringsurgeon@gmail.com</a:t>
            </a:r>
            <a:endParaRPr lang="en-GB" sz="4000" u="sng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www.sleepsocietymalaysia.org</a:t>
            </a:r>
            <a:endParaRPr lang="en-GB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645024"/>
            <a:ext cx="540060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428625" y="142875"/>
            <a:ext cx="8229600" cy="65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u="sng">
                <a:solidFill>
                  <a:srgbClr val="FF0000"/>
                </a:solidFill>
                <a:cs typeface="Lucida Sans Unicode" pitchFamily="34" charset="0"/>
              </a:rPr>
              <a:t>WHO IS AT </a:t>
            </a:r>
            <a:r>
              <a:rPr lang="en-GB" sz="2400" b="1" u="sng">
                <a:solidFill>
                  <a:srgbClr val="FF0000"/>
                </a:solidFill>
                <a:cs typeface="Lucida Sans Unicode" pitchFamily="34" charset="0"/>
              </a:rPr>
              <a:t>R</a:t>
            </a:r>
            <a:r>
              <a:rPr lang="en-GB" sz="2800" b="1" u="sng">
                <a:solidFill>
                  <a:srgbClr val="FF0000"/>
                </a:solidFill>
                <a:cs typeface="Lucida Sans Unicode" pitchFamily="34" charset="0"/>
              </a:rPr>
              <a:t>I</a:t>
            </a:r>
            <a:r>
              <a:rPr lang="en-GB" sz="3600" b="1" u="sng">
                <a:solidFill>
                  <a:srgbClr val="FF0000"/>
                </a:solidFill>
                <a:cs typeface="Lucida Sans Unicode" pitchFamily="34" charset="0"/>
              </a:rPr>
              <a:t>S</a:t>
            </a:r>
            <a:r>
              <a:rPr lang="en-GB" b="1" u="sng">
                <a:solidFill>
                  <a:srgbClr val="FF0000"/>
                </a:solidFill>
                <a:cs typeface="Lucida Sans Unicode" pitchFamily="34" charset="0"/>
              </a:rPr>
              <a:t>K</a:t>
            </a:r>
            <a:r>
              <a:rPr lang="en-GB" sz="4800" b="1" u="sng">
                <a:solidFill>
                  <a:srgbClr val="FF0000"/>
                </a:solidFill>
                <a:cs typeface="Lucida Sans Unicode" pitchFamily="34" charset="0"/>
              </a:rPr>
              <a:t>?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4786313"/>
            <a:ext cx="1822450" cy="171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1071563"/>
            <a:ext cx="2451100" cy="3517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0" y="2571750"/>
            <a:ext cx="1589088" cy="198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5099050" y="1670050"/>
            <a:ext cx="3289300" cy="4671236"/>
          </a:xfrm>
          <a:prstGeom prst="rect">
            <a:avLst/>
          </a:prstGeom>
          <a:noFill/>
          <a:ln w="25560">
            <a:solidFill>
              <a:srgbClr val="0000FF"/>
            </a:solidFill>
            <a:miter lim="800000"/>
            <a:headEnd/>
            <a:tailEnd/>
          </a:ln>
        </p:spPr>
        <p:txBody>
          <a:bodyPr lIns="92160" tIns="46080" rIns="92160" bIns="46080">
            <a:spAutoFit/>
          </a:bodyPr>
          <a:lstStyle/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000000"/>
                </a:solidFill>
                <a:cs typeface="Lucida Sans Unicode" pitchFamily="34" charset="0"/>
              </a:rPr>
              <a:t>OBESITY</a:t>
            </a:r>
          </a:p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000000"/>
                </a:solidFill>
                <a:cs typeface="Lucida Sans Unicode" pitchFamily="34" charset="0"/>
              </a:rPr>
              <a:t>SEX</a:t>
            </a:r>
          </a:p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000000"/>
                </a:solidFill>
                <a:cs typeface="Lucida Sans Unicode" pitchFamily="34" charset="0"/>
              </a:rPr>
              <a:t>AGE</a:t>
            </a:r>
          </a:p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000000"/>
                </a:solidFill>
                <a:cs typeface="Lucida Sans Unicode" pitchFamily="34" charset="0"/>
              </a:rPr>
              <a:t>HYPERTENSIVES</a:t>
            </a:r>
          </a:p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000000"/>
                </a:solidFill>
                <a:cs typeface="Lucida Sans Unicode" pitchFamily="34" charset="0"/>
              </a:rPr>
              <a:t>HEART FAILURE </a:t>
            </a:r>
          </a:p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000000"/>
                </a:solidFill>
                <a:cs typeface="Lucida Sans Unicode" pitchFamily="34" charset="0"/>
              </a:rPr>
              <a:t> PATIENTS</a:t>
            </a:r>
          </a:p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 smtClean="0">
                <a:solidFill>
                  <a:srgbClr val="000000"/>
                </a:solidFill>
                <a:cs typeface="Lucida Sans Unicode" pitchFamily="34" charset="0"/>
              </a:rPr>
              <a:t>CORONARY ARTERY</a:t>
            </a:r>
            <a:endParaRPr lang="en-GB" sz="2000" b="1" dirty="0">
              <a:solidFill>
                <a:srgbClr val="000000"/>
              </a:solidFill>
              <a:cs typeface="Lucida Sans Unicode" pitchFamily="34" charset="0"/>
            </a:endParaRPr>
          </a:p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000000"/>
                </a:solidFill>
                <a:cs typeface="Lucida Sans Unicode" pitchFamily="34" charset="0"/>
              </a:rPr>
              <a:t> SYNDROMES</a:t>
            </a:r>
          </a:p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000000"/>
                </a:solidFill>
                <a:cs typeface="Lucida Sans Unicode" pitchFamily="34" charset="0"/>
              </a:rPr>
              <a:t>DIABETICS</a:t>
            </a:r>
          </a:p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000" b="1" dirty="0">
              <a:solidFill>
                <a:srgbClr val="000000"/>
              </a:solidFill>
              <a:cs typeface="Lucida Sans Unicode" pitchFamily="34" charset="0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13" y="1428750"/>
            <a:ext cx="1285875" cy="1023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ASEAN Sleep Surgical Society</a:t>
            </a:r>
            <a:br>
              <a:rPr lang="en-US"/>
            </a:br>
            <a:r>
              <a:rPr lang="en-US" sz="3600">
                <a:solidFill>
                  <a:schemeClr val="hlink"/>
                </a:solidFill>
              </a:rPr>
              <a:t>www.AseanSleepSurgicalSociety.com</a:t>
            </a:r>
          </a:p>
        </p:txBody>
      </p:sp>
      <p:pic>
        <p:nvPicPr>
          <p:cNvPr id="412675" name="Picture 3" descr="sleep_society_logo_fin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33600" y="1524000"/>
            <a:ext cx="5056188" cy="5105400"/>
          </a:xfrm>
        </p:spPr>
      </p:pic>
      <p:sp>
        <p:nvSpPr>
          <p:cNvPr id="4126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0" y="2819400"/>
            <a:ext cx="4800600" cy="218757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4800" b="1">
                <a:solidFill>
                  <a:srgbClr val="FF0000"/>
                </a:solidFill>
              </a:rPr>
              <a:t>Membership</a:t>
            </a:r>
          </a:p>
          <a:p>
            <a:pPr algn="ctr">
              <a:buFont typeface="Wingdings" pitchFamily="2" charset="2"/>
              <a:buNone/>
            </a:pPr>
            <a:r>
              <a:rPr lang="en-US" sz="4800" b="1">
                <a:solidFill>
                  <a:srgbClr val="FF0000"/>
                </a:solidFill>
              </a:rPr>
              <a:t>FREE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b="1" dirty="0" smtClean="0">
                <a:latin typeface="Kunstler Script" pitchFamily="66" charset="0"/>
              </a:rPr>
              <a:t>Thank You</a:t>
            </a:r>
            <a:br>
              <a:rPr lang="en-US" sz="8000" b="1" dirty="0" smtClean="0">
                <a:latin typeface="Kunstler Script" pitchFamily="66" charset="0"/>
              </a:rPr>
            </a:br>
            <a:endParaRPr lang="en-US" sz="8000" dirty="0"/>
          </a:p>
        </p:txBody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791200"/>
            <a:ext cx="7772400" cy="1066800"/>
          </a:xfrm>
        </p:spPr>
        <p:txBody>
          <a:bodyPr/>
          <a:lstStyle/>
          <a:p>
            <a:pPr algn="ctr">
              <a:buNone/>
            </a:pPr>
            <a:r>
              <a:rPr lang="en-US" sz="4800" b="1" i="1" dirty="0" smtClean="0">
                <a:solidFill>
                  <a:srgbClr val="FF0000"/>
                </a:solidFill>
                <a:latin typeface="Adobe Caslon Pro" pitchFamily="18" charset="0"/>
              </a:rPr>
              <a:t>www.sleepsocietymalaysia.org</a:t>
            </a:r>
            <a:endParaRPr lang="en-US" sz="4800" b="1" i="1" dirty="0">
              <a:solidFill>
                <a:srgbClr val="FF0000"/>
              </a:solidFill>
              <a:latin typeface="Adobe Caslon Pro" pitchFamily="18" charset="0"/>
            </a:endParaRPr>
          </a:p>
        </p:txBody>
      </p:sp>
      <p:sp>
        <p:nvSpPr>
          <p:cNvPr id="690181" name="Text Box 5"/>
          <p:cNvSpPr txBox="1">
            <a:spLocks noChangeArrowheads="1"/>
          </p:cNvSpPr>
          <p:nvPr/>
        </p:nvSpPr>
        <p:spPr bwMode="auto">
          <a:xfrm>
            <a:off x="6019800" y="3810000"/>
            <a:ext cx="2587624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endParaRPr lang="en-US" sz="7200" b="1" dirty="0">
              <a:latin typeface="Kunstler Script" pitchFamily="66" charset="0"/>
            </a:endParaRPr>
          </a:p>
        </p:txBody>
      </p:sp>
      <p:pic>
        <p:nvPicPr>
          <p:cNvPr id="822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7239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468313" y="0"/>
            <a:ext cx="8175625" cy="170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u="sng">
                <a:solidFill>
                  <a:srgbClr val="FF0000"/>
                </a:solidFill>
                <a:cs typeface="Lucida Sans Unicode" pitchFamily="34" charset="0"/>
              </a:rPr>
              <a:t>WHO IS AT </a:t>
            </a:r>
            <a:r>
              <a:rPr lang="en-GB" sz="2400" b="1" u="sng">
                <a:solidFill>
                  <a:srgbClr val="FF0000"/>
                </a:solidFill>
                <a:cs typeface="Lucida Sans Unicode" pitchFamily="34" charset="0"/>
              </a:rPr>
              <a:t>R</a:t>
            </a:r>
            <a:r>
              <a:rPr lang="en-GB" sz="2800" b="1" u="sng">
                <a:solidFill>
                  <a:srgbClr val="FF0000"/>
                </a:solidFill>
                <a:cs typeface="Lucida Sans Unicode" pitchFamily="34" charset="0"/>
              </a:rPr>
              <a:t>I</a:t>
            </a:r>
            <a:r>
              <a:rPr lang="en-GB" sz="3600" b="1" u="sng">
                <a:solidFill>
                  <a:srgbClr val="FF0000"/>
                </a:solidFill>
                <a:cs typeface="Lucida Sans Unicode" pitchFamily="34" charset="0"/>
              </a:rPr>
              <a:t>S</a:t>
            </a:r>
            <a:r>
              <a:rPr lang="en-GB" b="1" u="sng">
                <a:solidFill>
                  <a:srgbClr val="FF0000"/>
                </a:solidFill>
                <a:cs typeface="Lucida Sans Unicode" pitchFamily="34" charset="0"/>
              </a:rPr>
              <a:t>K</a:t>
            </a:r>
            <a:r>
              <a:rPr lang="en-GB" sz="4800" b="1" u="sng">
                <a:solidFill>
                  <a:srgbClr val="FF0000"/>
                </a:solidFill>
                <a:cs typeface="Lucida Sans Unicode" pitchFamily="34" charset="0"/>
              </a:rPr>
              <a:t>?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u="sng">
                <a:solidFill>
                  <a:srgbClr val="006600"/>
                </a:solidFill>
                <a:cs typeface="Lucida Sans Unicode" pitchFamily="34" charset="0"/>
              </a:rPr>
              <a:t>Obesity: most powerful risk factor for OSA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575"/>
            <a:ext cx="2451100" cy="3517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2700338" y="1916113"/>
            <a:ext cx="5761037" cy="3152775"/>
          </a:xfrm>
          <a:prstGeom prst="rect">
            <a:avLst/>
          </a:prstGeom>
          <a:noFill/>
          <a:ln w="25560">
            <a:solidFill>
              <a:srgbClr val="0000FF"/>
            </a:solidFill>
            <a:miter lim="800000"/>
            <a:headEnd/>
            <a:tailEnd/>
          </a:ln>
        </p:spPr>
        <p:txBody>
          <a:bodyPr lIns="92160" tIns="46080" rIns="92160" bIns="46080">
            <a:spAutoFit/>
          </a:bodyPr>
          <a:lstStyle/>
          <a:p>
            <a:pPr algn="ctr"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u="sng">
                <a:solidFill>
                  <a:srgbClr val="000000"/>
                </a:solidFill>
                <a:cs typeface="Lucida Sans Unicode" pitchFamily="34" charset="0"/>
              </a:rPr>
              <a:t>OBESITY</a:t>
            </a:r>
          </a:p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70% OSA PTS ARE OBESE </a:t>
            </a:r>
            <a:r>
              <a:rPr lang="en-GB" sz="2000" i="1">
                <a:solidFill>
                  <a:srgbClr val="000000"/>
                </a:solidFill>
                <a:cs typeface="Lucida Sans Unicode" pitchFamily="34" charset="0"/>
              </a:rPr>
              <a:t>(Lancet,   2002)</a:t>
            </a:r>
          </a:p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40% OBESE SUBJECTS HAVE OSA </a:t>
            </a:r>
            <a:r>
              <a:rPr lang="en-GB" sz="2000" i="1">
                <a:solidFill>
                  <a:srgbClr val="000000"/>
                </a:solidFill>
                <a:cs typeface="Lucida Sans Unicode" pitchFamily="34" charset="0"/>
              </a:rPr>
              <a:t>(Arch Intern Med 2002)</a:t>
            </a:r>
          </a:p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solidFill>
                  <a:srgbClr val="000000"/>
                </a:solidFill>
                <a:cs typeface="Lucida Sans Unicode" pitchFamily="34" charset="0"/>
              </a:rPr>
              <a:t>MORBIDLY OBESE(BMI&gt;40),98% OSA </a:t>
            </a:r>
            <a:r>
              <a:rPr lang="en-GB" sz="2000" i="1">
                <a:solidFill>
                  <a:srgbClr val="000000"/>
                </a:solidFill>
                <a:cs typeface="Lucida Sans Unicode" pitchFamily="34" charset="0"/>
              </a:rPr>
              <a:t>(Obes Res 2000)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2153</TotalTime>
  <Words>1845</Words>
  <Application>Microsoft Office PowerPoint</Application>
  <PresentationFormat>On-screen Show (4:3)</PresentationFormat>
  <Paragraphs>507</Paragraphs>
  <Slides>81</Slides>
  <Notes>51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4" baseType="lpstr">
      <vt:lpstr>Custom Design</vt:lpstr>
      <vt:lpstr>Image</vt:lpstr>
      <vt:lpstr>Slide</vt:lpstr>
      <vt:lpstr>PowerPoint Presentation</vt:lpstr>
      <vt:lpstr>Container (Skeletal  Framework)       vs   Contents  (Soft Tissue)</vt:lpstr>
      <vt:lpstr>Typical case scenarios…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Rhinitis &amp; Sleep</vt:lpstr>
      <vt:lpstr> Air flows from atmosphere, through the nose to the lung, via upper airway Nose Surgery is Pivotal, Not Primary</vt:lpstr>
      <vt:lpstr>Oro-nasal Breathing</vt:lpstr>
      <vt:lpstr>PowerPoint Presentation</vt:lpstr>
      <vt:lpstr>Nasal Laminar Air Flow</vt:lpstr>
      <vt:lpstr>Air Flow Stasis/Turbulence</vt:lpstr>
      <vt:lpstr>Nasal Resistance</vt:lpstr>
      <vt:lpstr>PowerPoint Presentation</vt:lpstr>
      <vt:lpstr>CONSEQUENCES OF UNTREATED SLEEP APNOEA</vt:lpstr>
      <vt:lpstr>August 2009 Issue of PLoS Medicine  Sleep-Disordered Breathing and Mortality: A Prospective Cohort Study - Johns Hopkins </vt:lpstr>
      <vt:lpstr>August 2009 Issue of PLoS Medicine  Sleep-Disordered Breathing and Mortality: A Prospective Cohort Study - Johns Hopkins </vt:lpstr>
      <vt:lpstr>August 2009 Issue of PLoS Medicine  Sleep-Disordered Breathing and Mortality: A Prospective Cohort Study - Johns Hopkins </vt:lpstr>
      <vt:lpstr>August 2009 Issue of PLoS Medicine  Sleep-Disordered Breathing and Mortality: A Prospective Cohort Study - Johns Hopkins </vt:lpstr>
      <vt:lpstr>CONSEQUENCES OF UNTREATED SLEEP APNOEA</vt:lpstr>
      <vt:lpstr>PowerPoint Presentation</vt:lpstr>
      <vt:lpstr>CONSEQUENCES OF UNTREATED SLEEP APNOEA</vt:lpstr>
      <vt:lpstr>PowerPoint Presentation</vt:lpstr>
      <vt:lpstr>Childhood Sleep Apnea</vt:lpstr>
      <vt:lpstr>Childhood Sleep Apnea</vt:lpstr>
      <vt:lpstr>Childhood Sleep Apnea</vt:lpstr>
      <vt:lpstr>PowerPoint Presentation</vt:lpstr>
      <vt:lpstr>PowerPoint Presentation</vt:lpstr>
      <vt:lpstr>PHYSICAL EXAMINATION/ ENT ASSESSMENT</vt:lpstr>
      <vt:lpstr>PowerPoint Presentation</vt:lpstr>
      <vt:lpstr>PowerPoint Presentation</vt:lpstr>
      <vt:lpstr>PowerPoint Presentation</vt:lpstr>
      <vt:lpstr>STOP Questionnaire for OSA</vt:lpstr>
      <vt:lpstr>PowerPoint Presentation</vt:lpstr>
      <vt:lpstr>PowerPoint Presentation</vt:lpstr>
      <vt:lpstr>PowerPoint Presentation</vt:lpstr>
      <vt:lpstr>PowerPoint Presentation</vt:lpstr>
      <vt:lpstr>Watch PAT</vt:lpstr>
      <vt:lpstr>Watch PAT</vt:lpstr>
      <vt:lpstr>Watch PAT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 - MAD </vt:lpstr>
      <vt:lpstr>PowerPoint Presentation</vt:lpstr>
      <vt:lpstr>PowerPoint Presentation</vt:lpstr>
      <vt:lpstr>PowerPoint Presentation</vt:lpstr>
      <vt:lpstr>PowerPoint Presentation</vt:lpstr>
      <vt:lpstr>Pillar Implants</vt:lpstr>
      <vt:lpstr>PowerPoint Presentation</vt:lpstr>
      <vt:lpstr>PowerPoint Presentation</vt:lpstr>
      <vt:lpstr>PowerPoint Presentation</vt:lpstr>
      <vt:lpstr>PowerPoint Presentation</vt:lpstr>
      <vt:lpstr>Anterior Palatoplasty  </vt:lpstr>
      <vt:lpstr>Anterior Palatoplasty  </vt:lpstr>
      <vt:lpstr>Anterior Palatoplasty  </vt:lpstr>
      <vt:lpstr>Anterior Palatoplasty  </vt:lpstr>
      <vt:lpstr>Anterior Palatoplasty</vt:lpstr>
      <vt:lpstr>Anterior Palatoplasty</vt:lpstr>
      <vt:lpstr>PowerPoint Presentation</vt:lpstr>
      <vt:lpstr>Upper Airway Surgery</vt:lpstr>
      <vt:lpstr>PowerPoint Presentation</vt:lpstr>
      <vt:lpstr>PowerPoint Presentation</vt:lpstr>
      <vt:lpstr>PowerPoint Presentation</vt:lpstr>
      <vt:lpstr>ASEAN Sleep Surgical Society www.AseanSleepSurgicalSociety.com</vt:lpstr>
      <vt:lpstr>Thank You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SNORING  &amp;  OBSTRUCTIVE SLEEP APNOEA/ HYPOPNOEA SYNDROME (OSAHS)</dc:title>
  <dc:creator>Ee Ying</dc:creator>
  <cp:lastModifiedBy>Alex Wong</cp:lastModifiedBy>
  <cp:revision>235</cp:revision>
  <cp:lastPrinted>1601-01-01T00:00:00Z</cp:lastPrinted>
  <dcterms:created xsi:type="dcterms:W3CDTF">2005-01-24T14:13:58Z</dcterms:created>
  <dcterms:modified xsi:type="dcterms:W3CDTF">2013-10-19T10:05:55Z</dcterms:modified>
</cp:coreProperties>
</file>