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7"/>
  </p:notesMasterIdLst>
  <p:sldIdLst>
    <p:sldId id="256" r:id="rId4"/>
    <p:sldId id="257" r:id="rId5"/>
    <p:sldId id="258" r:id="rId6"/>
    <p:sldId id="340" r:id="rId7"/>
    <p:sldId id="339" r:id="rId8"/>
    <p:sldId id="292" r:id="rId9"/>
    <p:sldId id="293" r:id="rId10"/>
    <p:sldId id="295" r:id="rId11"/>
    <p:sldId id="343" r:id="rId12"/>
    <p:sldId id="299" r:id="rId13"/>
    <p:sldId id="349" r:id="rId14"/>
    <p:sldId id="350" r:id="rId15"/>
    <p:sldId id="351" r:id="rId16"/>
    <p:sldId id="303" r:id="rId17"/>
    <p:sldId id="306" r:id="rId18"/>
    <p:sldId id="308" r:id="rId19"/>
    <p:sldId id="309" r:id="rId20"/>
    <p:sldId id="310" r:id="rId21"/>
    <p:sldId id="311" r:id="rId22"/>
    <p:sldId id="312" r:id="rId23"/>
    <p:sldId id="356" r:id="rId24"/>
    <p:sldId id="313" r:id="rId25"/>
    <p:sldId id="315" r:id="rId26"/>
    <p:sldId id="344" r:id="rId27"/>
    <p:sldId id="317" r:id="rId28"/>
    <p:sldId id="318" r:id="rId29"/>
    <p:sldId id="348" r:id="rId30"/>
    <p:sldId id="320" r:id="rId31"/>
    <p:sldId id="355" r:id="rId32"/>
    <p:sldId id="322" r:id="rId33"/>
    <p:sldId id="323" r:id="rId34"/>
    <p:sldId id="324" r:id="rId35"/>
    <p:sldId id="325" r:id="rId36"/>
    <p:sldId id="326" r:id="rId37"/>
    <p:sldId id="327" r:id="rId38"/>
    <p:sldId id="354" r:id="rId39"/>
    <p:sldId id="328" r:id="rId40"/>
    <p:sldId id="332" r:id="rId41"/>
    <p:sldId id="333" r:id="rId42"/>
    <p:sldId id="345" r:id="rId43"/>
    <p:sldId id="357" r:id="rId44"/>
    <p:sldId id="352" r:id="rId45"/>
    <p:sldId id="34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6" autoAdjust="0"/>
    <p:restoredTop sz="94737" autoAdjust="0"/>
  </p:normalViewPr>
  <p:slideViewPr>
    <p:cSldViewPr>
      <p:cViewPr varScale="1">
        <p:scale>
          <a:sx n="48" d="100"/>
          <a:sy n="48" d="100"/>
        </p:scale>
        <p:origin x="-11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F4FCA-01DE-4D9A-866C-43469AEB2ADA}" type="datetimeFigureOut">
              <a:rPr lang="en-US" smtClean="0"/>
              <a:pPr/>
              <a:t>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DE104-7AA0-4437-B3BD-E52542FF4E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EA659E0-47A7-4915-8E98-4208C2046BE8}" type="slidenum">
              <a:rPr lang="en-US" smtClean="0">
                <a:latin typeface="Times New Roman" pitchFamily="18" charset="0"/>
              </a:rPr>
              <a:pPr/>
              <a:t>10</a:t>
            </a:fld>
            <a:endParaRPr lang="en-US" smtClean="0">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EF89120-3474-4AE6-95A4-DD38984B8385}" type="slidenum">
              <a:rPr lang="en-US" smtClean="0">
                <a:latin typeface="Times New Roman" pitchFamily="18" charset="0"/>
              </a:rPr>
              <a:pPr/>
              <a:t>13</a:t>
            </a:fld>
            <a:endParaRPr lang="en-US" smtClean="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71775" y="3141663"/>
            <a:ext cx="5903913" cy="1109662"/>
          </a:xfrm>
          <a:effectLst>
            <a:outerShdw dist="17961" dir="2700000" algn="ctr" rotWithShape="0">
              <a:schemeClr val="bg2"/>
            </a:outerShdw>
          </a:effectLst>
        </p:spPr>
        <p:txBody>
          <a:bodyPr/>
          <a:lstStyle>
            <a:lvl1pPr>
              <a:defRPr sz="320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2771775" y="3813175"/>
            <a:ext cx="5903913" cy="696913"/>
          </a:xfrm>
          <a:effectLst>
            <a:outerShdw dist="17961" dir="2700000" algn="ctr" rotWithShape="0">
              <a:schemeClr val="bg2"/>
            </a:outerShdw>
          </a:effectLst>
        </p:spPr>
        <p:txBody>
          <a:bodyPr/>
          <a:lstStyle>
            <a:lvl1pPr marL="0" indent="0" algn="r">
              <a:buFontTx/>
              <a:buNone/>
              <a:defRPr sz="2400" b="1"/>
            </a:lvl1pPr>
          </a:lstStyle>
          <a:p>
            <a:r>
              <a:rPr lang="en-US" smtClean="0"/>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1268413"/>
            <a:ext cx="1871662" cy="5472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1268413"/>
            <a:ext cx="5464175"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AA030C2-4F28-4210-9339-B5CB916B3D5E}"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2C1CF0D-5FAD-4B04-91D5-FA34AD883CE8}"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84B43312-CD39-4015-9530-EB5D38BD3A3B}"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AA41BFCC-CDD4-4525-8043-EA7516369B5C}"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8AF3843D-3D59-48FD-98C6-59A7119489F1}"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47B831A0-5756-43F5-B3BF-B06A2376D92A}"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1DC01E91-F220-49F2-9A91-FDDA08332023}"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C5459EE1-755C-45B0-AA28-FD6D6623FFE5}"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E97CED15-58CE-433C-8E79-360131D8372E}"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8E88C3AC-EF10-4457-B325-4DC543114DAC}"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C48B5FF-C2C0-425F-AF62-842E5F6A2E34}"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39975" y="5300663"/>
            <a:ext cx="4751388" cy="893762"/>
          </a:xfrm>
        </p:spPr>
        <p:txBody>
          <a:bodyPr/>
          <a:lstStyle>
            <a:lvl1pPr>
              <a:defRPr sz="240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2339975" y="6092825"/>
            <a:ext cx="4751388" cy="503238"/>
          </a:xfrm>
          <a:effectLst>
            <a:outerShdw dist="17961" dir="2700000" algn="ctr" rotWithShape="0">
              <a:schemeClr val="bg2"/>
            </a:outerShdw>
          </a:effectLst>
        </p:spPr>
        <p:txBody>
          <a:bodyPr/>
          <a:lstStyle>
            <a:lvl1pPr marL="0" indent="0">
              <a:buFontTx/>
              <a:buNone/>
              <a:defRPr sz="2000" b="1"/>
            </a:lvl1pPr>
          </a:lstStyle>
          <a:p>
            <a:r>
              <a:rPr lang="en-US" smtClean="0"/>
              <a:t>Click to edit Master subtitle style</a:t>
            </a:r>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9250" y="1052513"/>
            <a:ext cx="330835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0000" y="1052513"/>
            <a:ext cx="330835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1709737" cy="6192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19250" y="260350"/>
            <a:ext cx="4979988" cy="6192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243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413"/>
            <a:ext cx="74168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539750" y="1844675"/>
            <a:ext cx="74168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1" fontAlgn="base" hangingPunct="1">
        <a:spcBef>
          <a:spcPct val="0"/>
        </a:spcBef>
        <a:spcAft>
          <a:spcPct val="0"/>
        </a:spcAft>
        <a:defRPr sz="3600" b="1">
          <a:solidFill>
            <a:schemeClr val="tx2"/>
          </a:solidFill>
          <a:latin typeface="+mj-lt"/>
          <a:ea typeface="+mj-ea"/>
          <a:cs typeface="+mj-cs"/>
        </a:defRPr>
      </a:lvl1pPr>
      <a:lvl2pPr algn="r" rtl="0" eaLnBrk="1" fontAlgn="base" hangingPunct="1">
        <a:spcBef>
          <a:spcPct val="0"/>
        </a:spcBef>
        <a:spcAft>
          <a:spcPct val="0"/>
        </a:spcAft>
        <a:defRPr sz="3600" b="1">
          <a:solidFill>
            <a:schemeClr val="tx2"/>
          </a:solidFill>
          <a:latin typeface="Verdana" pitchFamily="34" charset="0"/>
        </a:defRPr>
      </a:lvl2pPr>
      <a:lvl3pPr algn="r" rtl="0" eaLnBrk="1" fontAlgn="base" hangingPunct="1">
        <a:spcBef>
          <a:spcPct val="0"/>
        </a:spcBef>
        <a:spcAft>
          <a:spcPct val="0"/>
        </a:spcAft>
        <a:defRPr sz="3600" b="1">
          <a:solidFill>
            <a:schemeClr val="tx2"/>
          </a:solidFill>
          <a:latin typeface="Verdana" pitchFamily="34" charset="0"/>
        </a:defRPr>
      </a:lvl3pPr>
      <a:lvl4pPr algn="r" rtl="0" eaLnBrk="1" fontAlgn="base" hangingPunct="1">
        <a:spcBef>
          <a:spcPct val="0"/>
        </a:spcBef>
        <a:spcAft>
          <a:spcPct val="0"/>
        </a:spcAft>
        <a:defRPr sz="3600" b="1">
          <a:solidFill>
            <a:schemeClr val="tx2"/>
          </a:solidFill>
          <a:latin typeface="Verdana" pitchFamily="34" charset="0"/>
        </a:defRPr>
      </a:lvl4pPr>
      <a:lvl5pPr algn="r" rtl="0" eaLnBrk="1" fontAlgn="base" hangingPunct="1">
        <a:spcBef>
          <a:spcPct val="0"/>
        </a:spcBef>
        <a:spcAft>
          <a:spcPct val="0"/>
        </a:spcAft>
        <a:defRPr sz="3600" b="1">
          <a:solidFill>
            <a:schemeClr val="tx2"/>
          </a:solidFill>
          <a:latin typeface="Verdana" pitchFamily="34" charset="0"/>
        </a:defRPr>
      </a:lvl5pPr>
      <a:lvl6pPr marL="457200" algn="r" rtl="0" eaLnBrk="1" fontAlgn="base" hangingPunct="1">
        <a:spcBef>
          <a:spcPct val="0"/>
        </a:spcBef>
        <a:spcAft>
          <a:spcPct val="0"/>
        </a:spcAft>
        <a:defRPr sz="3600" b="1">
          <a:solidFill>
            <a:schemeClr val="tx2"/>
          </a:solidFill>
          <a:latin typeface="Verdana" pitchFamily="34" charset="0"/>
        </a:defRPr>
      </a:lvl6pPr>
      <a:lvl7pPr marL="914400" algn="r" rtl="0" eaLnBrk="1" fontAlgn="base" hangingPunct="1">
        <a:spcBef>
          <a:spcPct val="0"/>
        </a:spcBef>
        <a:spcAft>
          <a:spcPct val="0"/>
        </a:spcAft>
        <a:defRPr sz="3600" b="1">
          <a:solidFill>
            <a:schemeClr val="tx2"/>
          </a:solidFill>
          <a:latin typeface="Verdana" pitchFamily="34" charset="0"/>
        </a:defRPr>
      </a:lvl7pPr>
      <a:lvl8pPr marL="1371600" algn="r" rtl="0" eaLnBrk="1" fontAlgn="base" hangingPunct="1">
        <a:spcBef>
          <a:spcPct val="0"/>
        </a:spcBef>
        <a:spcAft>
          <a:spcPct val="0"/>
        </a:spcAft>
        <a:defRPr sz="3600" b="1">
          <a:solidFill>
            <a:schemeClr val="tx2"/>
          </a:solidFill>
          <a:latin typeface="Verdana" pitchFamily="34" charset="0"/>
        </a:defRPr>
      </a:lvl8pPr>
      <a:lvl9pPr marL="1828800" algn="r" rtl="0" eaLnBrk="1" fontAlgn="base" hangingPunct="1">
        <a:spcBef>
          <a:spcPct val="0"/>
        </a:spcBef>
        <a:spcAft>
          <a:spcPct val="0"/>
        </a:spcAft>
        <a:defRPr sz="36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79613" y="274638"/>
            <a:ext cx="6707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90467" name="Rectangle 3"/>
          <p:cNvSpPr>
            <a:spLocks noGrp="1" noChangeArrowheads="1"/>
          </p:cNvSpPr>
          <p:nvPr>
            <p:ph type="body" idx="1"/>
          </p:nvPr>
        </p:nvSpPr>
        <p:spPr bwMode="auto">
          <a:xfrm>
            <a:off x="1908175" y="1600200"/>
            <a:ext cx="67786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DB3B4282-3C24-40E7-8E47-BCFA35B84C7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Verdana" pitchFamily="34" charset="0"/>
        </a:defRPr>
      </a:lvl2pPr>
      <a:lvl3pPr algn="ctr" rtl="0" eaLnBrk="1" fontAlgn="base" hangingPunct="1">
        <a:spcBef>
          <a:spcPct val="0"/>
        </a:spcBef>
        <a:spcAft>
          <a:spcPct val="0"/>
        </a:spcAft>
        <a:defRPr sz="4400">
          <a:solidFill>
            <a:schemeClr val="tx2"/>
          </a:solidFill>
          <a:latin typeface="Verdana" pitchFamily="34" charset="0"/>
        </a:defRPr>
      </a:lvl3pPr>
      <a:lvl4pPr algn="ctr" rtl="0" eaLnBrk="1" fontAlgn="base" hangingPunct="1">
        <a:spcBef>
          <a:spcPct val="0"/>
        </a:spcBef>
        <a:spcAft>
          <a:spcPct val="0"/>
        </a:spcAft>
        <a:defRPr sz="4400">
          <a:solidFill>
            <a:schemeClr val="tx2"/>
          </a:solidFill>
          <a:latin typeface="Verdana" pitchFamily="34" charset="0"/>
        </a:defRPr>
      </a:lvl4pPr>
      <a:lvl5pPr algn="ctr" rtl="0" eaLnBrk="1" fontAlgn="base" hangingPunct="1">
        <a:spcBef>
          <a:spcPct val="0"/>
        </a:spcBef>
        <a:spcAft>
          <a:spcPct val="0"/>
        </a:spcAft>
        <a:defRPr sz="4400">
          <a:solidFill>
            <a:schemeClr val="tx2"/>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60350"/>
            <a:ext cx="6769100" cy="508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619250" y="1052513"/>
            <a:ext cx="6769100" cy="540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gif"/></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Obstructive_sleep_apnea" TargetMode="External"/><Relationship Id="rId2" Type="http://schemas.openxmlformats.org/officeDocument/2006/relationships/hyperlink" Target="http://en.wikipedia.org/wiki/Sleep" TargetMode="External"/><Relationship Id="rId1" Type="http://schemas.openxmlformats.org/officeDocument/2006/relationships/slideLayout" Target="../slideLayouts/slideLayout29.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9.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video" Target="file:///C:\Documents%20and%20Settings\CAP\Desktop\What%20Causes%20Snoring%20and%20Obstructive%20Sleep%20Apnea_.wmv"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CAP\Desktop\conference\paper\pics\my favourite\master.jpg"/>
          <p:cNvPicPr>
            <a:picLocks noChangeAspect="1" noChangeArrowheads="1"/>
          </p:cNvPicPr>
          <p:nvPr/>
        </p:nvPicPr>
        <p:blipFill>
          <a:blip r:embed="rId2"/>
          <a:srcRect/>
          <a:stretch>
            <a:fillRect/>
          </a:stretch>
        </p:blipFill>
        <p:spPr bwMode="auto">
          <a:xfrm>
            <a:off x="-304800" y="-76200"/>
            <a:ext cx="9753600" cy="7315200"/>
          </a:xfrm>
          <a:prstGeom prst="rect">
            <a:avLst/>
          </a:prstGeom>
          <a:noFill/>
        </p:spPr>
      </p:pic>
      <p:pic>
        <p:nvPicPr>
          <p:cNvPr id="1026" name="Picture 2" descr="C:\Documents and Settings\CAP\Desktop\conference\paper\pics\1241698442_snoring-elephant.gif"/>
          <p:cNvPicPr>
            <a:picLocks noChangeAspect="1" noChangeArrowheads="1"/>
          </p:cNvPicPr>
          <p:nvPr/>
        </p:nvPicPr>
        <p:blipFill>
          <a:blip r:embed="rId3"/>
          <a:srcRect/>
          <a:stretch>
            <a:fillRect/>
          </a:stretch>
        </p:blipFill>
        <p:spPr bwMode="auto">
          <a:xfrm>
            <a:off x="0" y="0"/>
            <a:ext cx="3048000" cy="2895600"/>
          </a:xfrm>
          <a:prstGeom prst="rect">
            <a:avLst/>
          </a:prstGeom>
          <a:noFill/>
        </p:spPr>
      </p:pic>
      <p:sp>
        <p:nvSpPr>
          <p:cNvPr id="5" name="TextBox 4"/>
          <p:cNvSpPr txBox="1"/>
          <p:nvPr/>
        </p:nvSpPr>
        <p:spPr>
          <a:xfrm>
            <a:off x="228600" y="3276600"/>
            <a:ext cx="7391400" cy="3139321"/>
          </a:xfrm>
          <a:prstGeom prst="rect">
            <a:avLst/>
          </a:prstGeom>
          <a:noFill/>
        </p:spPr>
        <p:txBody>
          <a:bodyPr wrap="square" rtlCol="0">
            <a:spAutoFit/>
          </a:bodyPr>
          <a:lstStyle/>
          <a:p>
            <a:r>
              <a:rPr lang="en-US" sz="6600" dirty="0" smtClean="0">
                <a:solidFill>
                  <a:schemeClr val="bg2">
                    <a:lumMod val="50000"/>
                    <a:lumOff val="50000"/>
                  </a:schemeClr>
                </a:solidFill>
                <a:latin typeface="Cooper Black" pitchFamily="18" charset="0"/>
              </a:rPr>
              <a:t>SAY  GOOD </a:t>
            </a:r>
            <a:endParaRPr lang="en-US" sz="6600" dirty="0" smtClean="0">
              <a:solidFill>
                <a:schemeClr val="bg2">
                  <a:lumMod val="50000"/>
                  <a:lumOff val="50000"/>
                </a:schemeClr>
              </a:solidFill>
              <a:latin typeface="Cooper Black" pitchFamily="18" charset="0"/>
            </a:endParaRPr>
          </a:p>
          <a:p>
            <a:r>
              <a:rPr lang="en-US" sz="6600" smtClean="0">
                <a:solidFill>
                  <a:schemeClr val="bg2">
                    <a:lumMod val="50000"/>
                    <a:lumOff val="50000"/>
                  </a:schemeClr>
                </a:solidFill>
                <a:latin typeface="Cooper Black" pitchFamily="18" charset="0"/>
              </a:rPr>
              <a:t>  BYE  </a:t>
            </a:r>
            <a:r>
              <a:rPr lang="en-US" sz="6600" dirty="0" smtClean="0">
                <a:solidFill>
                  <a:schemeClr val="bg2">
                    <a:lumMod val="50000"/>
                    <a:lumOff val="50000"/>
                  </a:schemeClr>
                </a:solidFill>
                <a:latin typeface="Cooper Black" pitchFamily="18" charset="0"/>
              </a:rPr>
              <a:t>TO  </a:t>
            </a:r>
            <a:r>
              <a:rPr lang="en-US" sz="6600" dirty="0">
                <a:solidFill>
                  <a:schemeClr val="bg2">
                    <a:lumMod val="50000"/>
                    <a:lumOff val="50000"/>
                  </a:schemeClr>
                </a:solidFill>
                <a:latin typeface="Cooper Black" pitchFamily="18" charset="0"/>
              </a:rPr>
              <a:t>S</a:t>
            </a:r>
            <a:r>
              <a:rPr lang="en-US" sz="6600" dirty="0" smtClean="0">
                <a:solidFill>
                  <a:schemeClr val="bg2">
                    <a:lumMod val="50000"/>
                    <a:lumOff val="50000"/>
                  </a:schemeClr>
                </a:solidFill>
                <a:latin typeface="Cooper Black" pitchFamily="18" charset="0"/>
              </a:rPr>
              <a:t>NORING</a:t>
            </a:r>
            <a:endParaRPr lang="en-US" sz="6600" dirty="0">
              <a:solidFill>
                <a:schemeClr val="bg2">
                  <a:lumMod val="50000"/>
                  <a:lumOff val="50000"/>
                </a:schemeClr>
              </a:solidFill>
              <a:latin typeface="Cooper Black" pitchFamily="18" charset="0"/>
            </a:endParaRPr>
          </a:p>
        </p:txBody>
      </p:sp>
      <p:sp>
        <p:nvSpPr>
          <p:cNvPr id="6" name="TextBox 5"/>
          <p:cNvSpPr txBox="1"/>
          <p:nvPr/>
        </p:nvSpPr>
        <p:spPr>
          <a:xfrm>
            <a:off x="5486400" y="4919008"/>
            <a:ext cx="5029200" cy="1938992"/>
          </a:xfrm>
          <a:prstGeom prst="rect">
            <a:avLst/>
          </a:prstGeom>
          <a:noFill/>
        </p:spPr>
        <p:txBody>
          <a:bodyPr wrap="square" rtlCol="0">
            <a:spAutoFit/>
          </a:bodyPr>
          <a:lstStyle/>
          <a:p>
            <a:r>
              <a:rPr lang="en-US" sz="2400" b="1" dirty="0" smtClean="0">
                <a:solidFill>
                  <a:schemeClr val="bg2">
                    <a:lumMod val="50000"/>
                    <a:lumOff val="50000"/>
                  </a:schemeClr>
                </a:solidFill>
                <a:latin typeface="Agency FB" pitchFamily="34" charset="0"/>
              </a:rPr>
              <a:t>PRESENTED BY,</a:t>
            </a:r>
          </a:p>
          <a:p>
            <a:r>
              <a:rPr lang="en-US" sz="2400" b="1" dirty="0">
                <a:solidFill>
                  <a:schemeClr val="bg2">
                    <a:lumMod val="50000"/>
                    <a:lumOff val="50000"/>
                  </a:schemeClr>
                </a:solidFill>
                <a:latin typeface="Agency FB" pitchFamily="34" charset="0"/>
              </a:rPr>
              <a:t> </a:t>
            </a:r>
            <a:r>
              <a:rPr lang="en-US" sz="2400" b="1" dirty="0" smtClean="0">
                <a:solidFill>
                  <a:schemeClr val="bg2">
                    <a:lumMod val="50000"/>
                    <a:lumOff val="50000"/>
                  </a:schemeClr>
                </a:solidFill>
                <a:latin typeface="Agency FB" pitchFamily="34" charset="0"/>
              </a:rPr>
              <a:t>                           VINEETHA.K</a:t>
            </a:r>
          </a:p>
          <a:p>
            <a:r>
              <a:rPr lang="en-US" sz="2400" b="1" dirty="0">
                <a:solidFill>
                  <a:schemeClr val="bg2">
                    <a:lumMod val="50000"/>
                    <a:lumOff val="50000"/>
                  </a:schemeClr>
                </a:solidFill>
                <a:latin typeface="Agency FB" pitchFamily="34" charset="0"/>
              </a:rPr>
              <a:t> </a:t>
            </a:r>
            <a:r>
              <a:rPr lang="en-US" sz="2400" b="1" dirty="0" smtClean="0">
                <a:solidFill>
                  <a:schemeClr val="bg2">
                    <a:lumMod val="50000"/>
                    <a:lumOff val="50000"/>
                  </a:schemeClr>
                </a:solidFill>
                <a:latin typeface="Agency FB" pitchFamily="34" charset="0"/>
              </a:rPr>
              <a:t>                               INTERN</a:t>
            </a:r>
          </a:p>
          <a:p>
            <a:r>
              <a:rPr lang="en-US" sz="2400" b="1" dirty="0">
                <a:solidFill>
                  <a:schemeClr val="bg2">
                    <a:lumMod val="50000"/>
                    <a:lumOff val="50000"/>
                  </a:schemeClr>
                </a:solidFill>
                <a:latin typeface="Agency FB" pitchFamily="34" charset="0"/>
              </a:rPr>
              <a:t> </a:t>
            </a:r>
            <a:r>
              <a:rPr lang="en-US" sz="2400" b="1" dirty="0" smtClean="0">
                <a:solidFill>
                  <a:schemeClr val="bg2">
                    <a:lumMod val="50000"/>
                    <a:lumOff val="50000"/>
                  </a:schemeClr>
                </a:solidFill>
                <a:latin typeface="Agency FB" pitchFamily="34" charset="0"/>
              </a:rPr>
              <a:t>                    RVS DENTAL COLLEGE   </a:t>
            </a:r>
          </a:p>
          <a:p>
            <a:r>
              <a:rPr lang="en-US" sz="2400" b="1" dirty="0">
                <a:solidFill>
                  <a:schemeClr val="bg2">
                    <a:lumMod val="50000"/>
                    <a:lumOff val="50000"/>
                  </a:schemeClr>
                </a:solidFill>
                <a:latin typeface="Agency FB" pitchFamily="34" charset="0"/>
              </a:rPr>
              <a:t> </a:t>
            </a:r>
            <a:r>
              <a:rPr lang="en-US" sz="2400" b="1" dirty="0" smtClean="0">
                <a:solidFill>
                  <a:schemeClr val="bg2">
                    <a:lumMod val="50000"/>
                    <a:lumOff val="50000"/>
                  </a:schemeClr>
                </a:solidFill>
                <a:latin typeface="Agency FB" pitchFamily="34" charset="0"/>
              </a:rPr>
              <a:t>                         AND HOSPITAL</a:t>
            </a:r>
            <a:endParaRPr lang="en-US" sz="2400" b="1" dirty="0">
              <a:solidFill>
                <a:schemeClr val="bg2">
                  <a:lumMod val="50000"/>
                  <a:lumOff val="50000"/>
                </a:schemeClr>
              </a:solidFill>
              <a:latin typeface="Agency FB" pitchFamily="34" charset="0"/>
            </a:endParaRPr>
          </a:p>
        </p:txBody>
      </p:sp>
      <p:pic>
        <p:nvPicPr>
          <p:cNvPr id="2051" name="Picture 3" descr="C:\Documents and Settings\CAP\Desktop\conference\paper\pics\sleep-apnea-appliance.jpg"/>
          <p:cNvPicPr>
            <a:picLocks noChangeAspect="1" noChangeArrowheads="1"/>
          </p:cNvPicPr>
          <p:nvPr/>
        </p:nvPicPr>
        <p:blipFill>
          <a:blip r:embed="rId4"/>
          <a:srcRect/>
          <a:stretch>
            <a:fillRect/>
          </a:stretch>
        </p:blipFill>
        <p:spPr bwMode="auto">
          <a:xfrm>
            <a:off x="6450693" y="0"/>
            <a:ext cx="2693307" cy="266162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152400"/>
            <a:ext cx="4267200" cy="838200"/>
          </a:xfrm>
        </p:spPr>
        <p:txBody>
          <a:bodyPr/>
          <a:lstStyle/>
          <a:p>
            <a:pPr eaLnBrk="1" hangingPunct="1"/>
            <a:r>
              <a:rPr lang="en-US" sz="4800" dirty="0" smtClean="0">
                <a:solidFill>
                  <a:srgbClr val="92D050"/>
                </a:solidFill>
                <a:latin typeface="Cooper Black" pitchFamily="18" charset="0"/>
              </a:rPr>
              <a:t>Treatment</a:t>
            </a:r>
          </a:p>
        </p:txBody>
      </p:sp>
      <p:sp>
        <p:nvSpPr>
          <p:cNvPr id="40963" name="Rectangle 3"/>
          <p:cNvSpPr>
            <a:spLocks noGrp="1" noChangeArrowheads="1"/>
          </p:cNvSpPr>
          <p:nvPr>
            <p:ph idx="1"/>
          </p:nvPr>
        </p:nvSpPr>
        <p:spPr>
          <a:xfrm>
            <a:off x="5105400" y="2971800"/>
            <a:ext cx="2286000" cy="1524000"/>
          </a:xfrm>
        </p:spPr>
        <p:txBody>
          <a:bodyPr/>
          <a:lstStyle/>
          <a:p>
            <a:pPr eaLnBrk="1" hangingPunct="1"/>
            <a:endParaRPr lang="en-US" sz="4000" b="1" dirty="0" smtClean="0">
              <a:latin typeface="Agency FB" pitchFamily="34" charset="0"/>
            </a:endParaRPr>
          </a:p>
          <a:p>
            <a:pPr eaLnBrk="1" hangingPunct="1">
              <a:buNone/>
            </a:pPr>
            <a:r>
              <a:rPr lang="en-US" sz="4000" b="1" dirty="0" smtClean="0">
                <a:latin typeface="Agency FB" pitchFamily="34" charset="0"/>
              </a:rPr>
              <a:t>SURGERY</a:t>
            </a:r>
            <a:endParaRPr lang="en-US" sz="8000" b="1" dirty="0" smtClean="0">
              <a:latin typeface="Agency FB" pitchFamily="34" charset="0"/>
            </a:endParaRPr>
          </a:p>
        </p:txBody>
      </p:sp>
      <p:sp>
        <p:nvSpPr>
          <p:cNvPr id="6" name="TextBox 5"/>
          <p:cNvSpPr txBox="1"/>
          <p:nvPr/>
        </p:nvSpPr>
        <p:spPr>
          <a:xfrm>
            <a:off x="304800" y="1066800"/>
            <a:ext cx="1676400" cy="461665"/>
          </a:xfrm>
          <a:prstGeom prst="rect">
            <a:avLst/>
          </a:prstGeom>
          <a:noFill/>
        </p:spPr>
        <p:txBody>
          <a:bodyPr wrap="square" rtlCol="0">
            <a:spAutoFit/>
          </a:bodyPr>
          <a:lstStyle/>
          <a:p>
            <a:r>
              <a:rPr lang="en-US" sz="2400" b="1" dirty="0" smtClean="0">
                <a:solidFill>
                  <a:schemeClr val="bg1"/>
                </a:solidFill>
                <a:latin typeface="Agency FB" pitchFamily="34" charset="0"/>
              </a:rPr>
              <a:t>WEIGHT LOSS</a:t>
            </a:r>
          </a:p>
        </p:txBody>
      </p:sp>
      <p:pic>
        <p:nvPicPr>
          <p:cNvPr id="7" name="Picture 6" descr="C:\Documents and Settings\CAP\Desktop\conference\seminar\weight_loss_celebration_PA_md_wm.gif"/>
          <p:cNvPicPr>
            <a:picLocks noChangeAspect="1" noChangeArrowheads="1" noCrop="1"/>
          </p:cNvPicPr>
          <p:nvPr/>
        </p:nvPicPr>
        <p:blipFill>
          <a:blip r:embed="rId3"/>
          <a:srcRect/>
          <a:stretch>
            <a:fillRect/>
          </a:stretch>
        </p:blipFill>
        <p:spPr bwMode="auto">
          <a:xfrm>
            <a:off x="304800" y="1600200"/>
            <a:ext cx="1905000" cy="1752600"/>
          </a:xfrm>
          <a:prstGeom prst="rect">
            <a:avLst/>
          </a:prstGeom>
          <a:noFill/>
        </p:spPr>
      </p:pic>
      <p:sp>
        <p:nvSpPr>
          <p:cNvPr id="8" name="TextBox 7"/>
          <p:cNvSpPr txBox="1"/>
          <p:nvPr/>
        </p:nvSpPr>
        <p:spPr>
          <a:xfrm>
            <a:off x="2895600" y="990600"/>
            <a:ext cx="2362200" cy="830997"/>
          </a:xfrm>
          <a:prstGeom prst="rect">
            <a:avLst/>
          </a:prstGeom>
          <a:noFill/>
        </p:spPr>
        <p:txBody>
          <a:bodyPr wrap="square" rtlCol="0">
            <a:spAutoFit/>
          </a:bodyPr>
          <a:lstStyle/>
          <a:p>
            <a:r>
              <a:rPr lang="en-US" sz="2400" b="1" dirty="0" smtClean="0">
                <a:solidFill>
                  <a:schemeClr val="bg1"/>
                </a:solidFill>
                <a:latin typeface="Agency FB" pitchFamily="34" charset="0"/>
              </a:rPr>
              <a:t>AVOIDANCE OF DRUG AND ALCOHOL USE</a:t>
            </a:r>
          </a:p>
        </p:txBody>
      </p:sp>
      <p:pic>
        <p:nvPicPr>
          <p:cNvPr id="9" name="Picture 5" descr="C:\Documents and Settings\CAP\Desktop\conference\seminar\cigarette_19.gif"/>
          <p:cNvPicPr>
            <a:picLocks noChangeAspect="1" noChangeArrowheads="1" noCrop="1"/>
          </p:cNvPicPr>
          <p:nvPr/>
        </p:nvPicPr>
        <p:blipFill>
          <a:blip r:embed="rId4"/>
          <a:srcRect/>
          <a:stretch>
            <a:fillRect/>
          </a:stretch>
        </p:blipFill>
        <p:spPr bwMode="auto">
          <a:xfrm>
            <a:off x="2438400" y="1828800"/>
            <a:ext cx="1427744" cy="1524000"/>
          </a:xfrm>
          <a:prstGeom prst="rect">
            <a:avLst/>
          </a:prstGeom>
          <a:noFill/>
        </p:spPr>
      </p:pic>
      <p:pic>
        <p:nvPicPr>
          <p:cNvPr id="10" name="Picture 4" descr="C:\Documents and Settings\CAP\Desktop\conference\seminar\006483_AlcoholandillegalDrugsProhibiteddisc_128800122889253750_04.jpg"/>
          <p:cNvPicPr>
            <a:picLocks noChangeAspect="1" noChangeArrowheads="1"/>
          </p:cNvPicPr>
          <p:nvPr/>
        </p:nvPicPr>
        <p:blipFill>
          <a:blip r:embed="rId5"/>
          <a:srcRect/>
          <a:stretch>
            <a:fillRect/>
          </a:stretch>
        </p:blipFill>
        <p:spPr bwMode="auto">
          <a:xfrm>
            <a:off x="4038600" y="1828800"/>
            <a:ext cx="1752600" cy="1524000"/>
          </a:xfrm>
          <a:prstGeom prst="rect">
            <a:avLst/>
          </a:prstGeom>
          <a:noFill/>
        </p:spPr>
      </p:pic>
      <p:sp>
        <p:nvSpPr>
          <p:cNvPr id="12" name="TextBox 11"/>
          <p:cNvSpPr txBox="1"/>
          <p:nvPr/>
        </p:nvSpPr>
        <p:spPr>
          <a:xfrm>
            <a:off x="-533400" y="3733800"/>
            <a:ext cx="4114800" cy="954107"/>
          </a:xfrm>
          <a:prstGeom prst="rect">
            <a:avLst/>
          </a:prstGeom>
          <a:noFill/>
        </p:spPr>
        <p:txBody>
          <a:bodyPr wrap="square" rtlCol="0">
            <a:spAutoFit/>
          </a:bodyPr>
          <a:lstStyle/>
          <a:p>
            <a:r>
              <a:rPr lang="en-US" sz="2800" b="1" dirty="0" smtClean="0">
                <a:solidFill>
                  <a:schemeClr val="bg1"/>
                </a:solidFill>
                <a:latin typeface="Agency FB" pitchFamily="34" charset="0"/>
              </a:rPr>
              <a:t>             DENTAL APPLIANCES</a:t>
            </a:r>
          </a:p>
          <a:p>
            <a:endParaRPr lang="en-US" sz="2800" b="1" dirty="0">
              <a:solidFill>
                <a:schemeClr val="bg1"/>
              </a:solidFill>
              <a:latin typeface="Agency FB" pitchFamily="34" charset="0"/>
            </a:endParaRPr>
          </a:p>
        </p:txBody>
      </p:sp>
      <p:sp>
        <p:nvSpPr>
          <p:cNvPr id="13" name="TextBox 12"/>
          <p:cNvSpPr txBox="1"/>
          <p:nvPr/>
        </p:nvSpPr>
        <p:spPr>
          <a:xfrm>
            <a:off x="6705600" y="762000"/>
            <a:ext cx="1752600" cy="830997"/>
          </a:xfrm>
          <a:prstGeom prst="rect">
            <a:avLst/>
          </a:prstGeom>
          <a:noFill/>
        </p:spPr>
        <p:txBody>
          <a:bodyPr wrap="square" rtlCol="0">
            <a:spAutoFit/>
          </a:bodyPr>
          <a:lstStyle/>
          <a:p>
            <a:r>
              <a:rPr lang="en-US" sz="4800" b="1" dirty="0" smtClean="0">
                <a:solidFill>
                  <a:schemeClr val="tx2"/>
                </a:solidFill>
                <a:latin typeface="Agency FB" pitchFamily="34" charset="0"/>
              </a:rPr>
              <a:t>CPAP</a:t>
            </a:r>
            <a:endParaRPr lang="en-US" sz="4800" b="1" dirty="0">
              <a:solidFill>
                <a:schemeClr val="tx2"/>
              </a:solidFill>
              <a:latin typeface="Agency FB" pitchFamily="34" charset="0"/>
            </a:endParaRPr>
          </a:p>
        </p:txBody>
      </p:sp>
      <p:pic>
        <p:nvPicPr>
          <p:cNvPr id="14" name="Picture 9" descr="C:\Documents and Settings\CAP\Desktop\conference\paper\pics\orthoapnea1 - Copy.jpg"/>
          <p:cNvPicPr>
            <a:picLocks noChangeAspect="1" noChangeArrowheads="1"/>
          </p:cNvPicPr>
          <p:nvPr/>
        </p:nvPicPr>
        <p:blipFill>
          <a:blip r:embed="rId6"/>
          <a:srcRect/>
          <a:stretch>
            <a:fillRect/>
          </a:stretch>
        </p:blipFill>
        <p:spPr bwMode="auto">
          <a:xfrm>
            <a:off x="228600" y="4648200"/>
            <a:ext cx="3124200" cy="1828800"/>
          </a:xfrm>
          <a:prstGeom prst="rect">
            <a:avLst/>
          </a:prstGeom>
          <a:noFill/>
        </p:spPr>
      </p:pic>
      <p:pic>
        <p:nvPicPr>
          <p:cNvPr id="15" name="Picture 8" descr="C:\Documents and Settings\CAP\Desktop\conference\seminar\cpap-machine.gif"/>
          <p:cNvPicPr>
            <a:picLocks noChangeAspect="1" noChangeArrowheads="1"/>
          </p:cNvPicPr>
          <p:nvPr/>
        </p:nvPicPr>
        <p:blipFill>
          <a:blip r:embed="rId7"/>
          <a:srcRect/>
          <a:stretch>
            <a:fillRect/>
          </a:stretch>
        </p:blipFill>
        <p:spPr bwMode="auto">
          <a:xfrm>
            <a:off x="6248400" y="1676400"/>
            <a:ext cx="2387283" cy="1962150"/>
          </a:xfrm>
          <a:prstGeom prst="rect">
            <a:avLst/>
          </a:prstGeom>
          <a:noFill/>
        </p:spPr>
      </p:pic>
      <p:pic>
        <p:nvPicPr>
          <p:cNvPr id="16" name="Picture 7" descr="C:\Documents and Settings\CAP\Desktop\conference\seminar\uvula.jpg"/>
          <p:cNvPicPr>
            <a:picLocks noChangeAspect="1" noChangeArrowheads="1"/>
          </p:cNvPicPr>
          <p:nvPr/>
        </p:nvPicPr>
        <p:blipFill>
          <a:blip r:embed="rId8"/>
          <a:srcRect/>
          <a:stretch>
            <a:fillRect/>
          </a:stretch>
        </p:blipFill>
        <p:spPr bwMode="auto">
          <a:xfrm>
            <a:off x="3733800" y="4572000"/>
            <a:ext cx="4762500" cy="19923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769100" cy="508000"/>
          </a:xfrm>
        </p:spPr>
        <p:txBody>
          <a:bodyPr/>
          <a:lstStyle/>
          <a:p>
            <a:r>
              <a:rPr lang="en-US" dirty="0" smtClean="0">
                <a:solidFill>
                  <a:schemeClr val="bg2">
                    <a:lumMod val="50000"/>
                    <a:lumOff val="50000"/>
                  </a:schemeClr>
                </a:solidFill>
                <a:latin typeface="Cooper Black" pitchFamily="18" charset="0"/>
              </a:rPr>
              <a:t>CONTINUOUS POSITIVE AIRWAY PRESSURE APPLIANCE (CPAP).</a:t>
            </a:r>
            <a:endParaRPr lang="en-US" dirty="0">
              <a:solidFill>
                <a:schemeClr val="bg2">
                  <a:lumMod val="50000"/>
                  <a:lumOff val="50000"/>
                </a:schemeClr>
              </a:solidFill>
              <a:latin typeface="Cooper Black" pitchFamily="18" charset="0"/>
            </a:endParaRPr>
          </a:p>
        </p:txBody>
      </p:sp>
      <p:sp>
        <p:nvSpPr>
          <p:cNvPr id="3" name="Content Placeholder 2"/>
          <p:cNvSpPr>
            <a:spLocks noGrp="1"/>
          </p:cNvSpPr>
          <p:nvPr>
            <p:ph idx="1"/>
          </p:nvPr>
        </p:nvSpPr>
        <p:spPr>
          <a:xfrm>
            <a:off x="304800" y="1052513"/>
            <a:ext cx="8083550" cy="5400675"/>
          </a:xfrm>
        </p:spPr>
        <p:txBody>
          <a:bodyPr/>
          <a:lstStyle/>
          <a:p>
            <a:r>
              <a:rPr lang="en-US" sz="3600" dirty="0" smtClean="0">
                <a:latin typeface="Agency FB" pitchFamily="34" charset="0"/>
              </a:rPr>
              <a:t>CPAP treats patient by pumping room air under pressure through a sealed face mask or a nose mask through the upper airway to lung.</a:t>
            </a:r>
          </a:p>
          <a:p>
            <a:pPr>
              <a:buNone/>
            </a:pPr>
            <a:r>
              <a:rPr lang="en-US" sz="3600" dirty="0" smtClean="0">
                <a:latin typeface="Agency FB" pitchFamily="34" charset="0"/>
              </a:rPr>
              <a:t>    DISADVANTAGES                                 </a:t>
            </a:r>
          </a:p>
          <a:p>
            <a:r>
              <a:rPr lang="en-US" sz="3600" dirty="0" smtClean="0">
                <a:latin typeface="Agency FB" pitchFamily="34" charset="0"/>
              </a:rPr>
              <a:t>poor patient compliance due to lack of portability</a:t>
            </a:r>
          </a:p>
          <a:p>
            <a:r>
              <a:rPr lang="en-US" sz="3600" dirty="0" smtClean="0">
                <a:latin typeface="Agency FB" pitchFamily="34" charset="0"/>
              </a:rPr>
              <a:t>pump noise</a:t>
            </a:r>
          </a:p>
          <a:p>
            <a:r>
              <a:rPr lang="en-US" sz="3600" dirty="0" smtClean="0">
                <a:latin typeface="Agency FB" pitchFamily="34" charset="0"/>
              </a:rPr>
              <a:t>dryness of the airway passage,</a:t>
            </a:r>
          </a:p>
          <a:p>
            <a:r>
              <a:rPr lang="en-US" sz="3600" dirty="0" smtClean="0">
                <a:latin typeface="Agency FB" pitchFamily="34" charset="0"/>
              </a:rPr>
              <a:t>mask discomfort</a:t>
            </a:r>
          </a:p>
          <a:p>
            <a:pPr marL="342900" lvl="1" indent="-342900">
              <a:buFontTx/>
              <a:buChar char="•"/>
            </a:pPr>
            <a:r>
              <a:rPr lang="en-US" sz="3200" b="0" dirty="0" smtClean="0">
                <a:latin typeface="Agency FB" pitchFamily="34" charset="0"/>
              </a:rPr>
              <a:t>Claustrophobia</a:t>
            </a:r>
          </a:p>
          <a:p>
            <a:endParaRPr lang="en-US" sz="3600" dirty="0">
              <a:latin typeface="Agency FB" pitchFamily="34" charset="0"/>
            </a:endParaRPr>
          </a:p>
        </p:txBody>
      </p:sp>
      <p:pic>
        <p:nvPicPr>
          <p:cNvPr id="2050" name="Picture 2" descr="C:\Documents and Settings\CAP\Desktop\conference\paper\pics\monitored-breathing6931.jpg"/>
          <p:cNvPicPr>
            <a:picLocks noChangeAspect="1" noChangeArrowheads="1"/>
          </p:cNvPicPr>
          <p:nvPr/>
        </p:nvPicPr>
        <p:blipFill>
          <a:blip r:embed="rId2"/>
          <a:srcRect/>
          <a:stretch>
            <a:fillRect/>
          </a:stretch>
        </p:blipFill>
        <p:spPr bwMode="auto">
          <a:xfrm>
            <a:off x="6345919" y="4495801"/>
            <a:ext cx="2798082" cy="2362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0350"/>
            <a:ext cx="6769100" cy="508000"/>
          </a:xfrm>
        </p:spPr>
        <p:txBody>
          <a:bodyPr/>
          <a:lstStyle/>
          <a:p>
            <a:r>
              <a:rPr lang="en-US" dirty="0" smtClean="0">
                <a:solidFill>
                  <a:schemeClr val="bg2">
                    <a:lumMod val="50000"/>
                    <a:lumOff val="50000"/>
                  </a:schemeClr>
                </a:solidFill>
                <a:latin typeface="Cooper Black" pitchFamily="18" charset="0"/>
              </a:rPr>
              <a:t>CAN YOU SLEEP LIKE THIS??</a:t>
            </a:r>
            <a:endParaRPr lang="en-US" dirty="0">
              <a:solidFill>
                <a:schemeClr val="bg2">
                  <a:lumMod val="50000"/>
                  <a:lumOff val="50000"/>
                </a:schemeClr>
              </a:solidFill>
              <a:latin typeface="Cooper Black" pitchFamily="18" charset="0"/>
            </a:endParaRPr>
          </a:p>
        </p:txBody>
      </p:sp>
      <p:sp>
        <p:nvSpPr>
          <p:cNvPr id="3" name="Content Placeholder 2"/>
          <p:cNvSpPr>
            <a:spLocks noGrp="1"/>
          </p:cNvSpPr>
          <p:nvPr>
            <p:ph idx="1"/>
          </p:nvPr>
        </p:nvSpPr>
        <p:spPr/>
        <p:txBody>
          <a:bodyPr/>
          <a:lstStyle/>
          <a:p>
            <a:endParaRPr lang="en-US" dirty="0"/>
          </a:p>
        </p:txBody>
      </p:sp>
      <p:pic>
        <p:nvPicPr>
          <p:cNvPr id="4" name="Picture 2" descr="CPAP"/>
          <p:cNvPicPr>
            <a:picLocks noChangeAspect="1" noChangeArrowheads="1"/>
          </p:cNvPicPr>
          <p:nvPr/>
        </p:nvPicPr>
        <p:blipFill>
          <a:blip r:embed="rId2"/>
          <a:srcRect r="25000"/>
          <a:stretch>
            <a:fillRect/>
          </a:stretch>
        </p:blipFill>
        <p:spPr bwMode="auto">
          <a:xfrm>
            <a:off x="228600" y="1066800"/>
            <a:ext cx="4381500" cy="4381500"/>
          </a:xfrm>
          <a:prstGeom prst="rect">
            <a:avLst/>
          </a:prstGeom>
          <a:noFill/>
          <a:ln w="9525">
            <a:noFill/>
            <a:miter lim="800000"/>
            <a:headEnd/>
            <a:tailEnd/>
          </a:ln>
        </p:spPr>
      </p:pic>
      <p:pic>
        <p:nvPicPr>
          <p:cNvPr id="1026" name="Picture 2" descr="C:\Documents and Settings\CAP\Desktop\conference\seminar\cpap-machine.gif"/>
          <p:cNvPicPr>
            <a:picLocks noChangeAspect="1" noChangeArrowheads="1"/>
          </p:cNvPicPr>
          <p:nvPr/>
        </p:nvPicPr>
        <p:blipFill>
          <a:blip r:embed="rId3"/>
          <a:srcRect/>
          <a:stretch>
            <a:fillRect/>
          </a:stretch>
        </p:blipFill>
        <p:spPr bwMode="auto">
          <a:xfrm>
            <a:off x="4876800" y="1066800"/>
            <a:ext cx="3810000" cy="4419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5360988" cy="762000"/>
          </a:xfrm>
        </p:spPr>
        <p:txBody>
          <a:bodyPr>
            <a:normAutofit/>
          </a:bodyPr>
          <a:lstStyle/>
          <a:p>
            <a:pPr eaLnBrk="1" hangingPunct="1">
              <a:defRPr/>
            </a:pPr>
            <a:r>
              <a:rPr lang="en-US" dirty="0" smtClean="0">
                <a:solidFill>
                  <a:schemeClr val="bg2">
                    <a:lumMod val="50000"/>
                    <a:lumOff val="50000"/>
                  </a:schemeClr>
                </a:solidFill>
                <a:latin typeface="Cooper Black" pitchFamily="18" charset="0"/>
              </a:rPr>
              <a:t>SURGERY</a:t>
            </a:r>
          </a:p>
        </p:txBody>
      </p:sp>
      <p:sp>
        <p:nvSpPr>
          <p:cNvPr id="3" name="Content Placeholder 2"/>
          <p:cNvSpPr>
            <a:spLocks noGrp="1"/>
          </p:cNvSpPr>
          <p:nvPr>
            <p:ph idx="4294967295"/>
          </p:nvPr>
        </p:nvSpPr>
        <p:spPr>
          <a:xfrm>
            <a:off x="304800" y="838200"/>
            <a:ext cx="7675563" cy="5410200"/>
          </a:xfrm>
        </p:spPr>
        <p:txBody>
          <a:bodyPr lIns="182880" tIns="91440">
            <a:noAutofit/>
          </a:bodyPr>
          <a:lstStyle/>
          <a:p>
            <a:pPr marL="265113" indent="-265113" eaLnBrk="1" hangingPunct="1">
              <a:lnSpc>
                <a:spcPct val="80000"/>
              </a:lnSpc>
              <a:defRPr/>
            </a:pPr>
            <a:r>
              <a:rPr lang="en-US" sz="3600" dirty="0" smtClean="0">
                <a:latin typeface="Agency FB" pitchFamily="34" charset="0"/>
              </a:rPr>
              <a:t>Surgery to correct the airway obstruction</a:t>
            </a:r>
          </a:p>
          <a:p>
            <a:pPr marL="547688" lvl="1" indent="-200025" eaLnBrk="1" hangingPunct="1">
              <a:lnSpc>
                <a:spcPct val="80000"/>
              </a:lnSpc>
              <a:defRPr/>
            </a:pPr>
            <a:r>
              <a:rPr lang="en-US" sz="3200" dirty="0" err="1" smtClean="0">
                <a:latin typeface="Agency FB" pitchFamily="34" charset="0"/>
              </a:rPr>
              <a:t>Septoplasty</a:t>
            </a:r>
            <a:r>
              <a:rPr lang="en-US" sz="3200" dirty="0" smtClean="0">
                <a:latin typeface="Agency FB" pitchFamily="34" charset="0"/>
              </a:rPr>
              <a:t>/</a:t>
            </a:r>
            <a:r>
              <a:rPr lang="en-US" sz="3200" dirty="0" err="1" smtClean="0">
                <a:latin typeface="Agency FB" pitchFamily="34" charset="0"/>
              </a:rPr>
              <a:t>turbinoplasty</a:t>
            </a:r>
            <a:endParaRPr lang="en-US" sz="3200" dirty="0" smtClean="0">
              <a:latin typeface="Agency FB" pitchFamily="34" charset="0"/>
            </a:endParaRPr>
          </a:p>
          <a:p>
            <a:pPr marL="547688" lvl="1" indent="-200025" eaLnBrk="1" hangingPunct="1">
              <a:lnSpc>
                <a:spcPct val="80000"/>
              </a:lnSpc>
              <a:defRPr/>
            </a:pPr>
            <a:r>
              <a:rPr lang="en-US" sz="3200" dirty="0" smtClean="0">
                <a:latin typeface="Agency FB" pitchFamily="34" charset="0"/>
              </a:rPr>
              <a:t>Tonsillectomy</a:t>
            </a:r>
          </a:p>
          <a:p>
            <a:pPr marL="547688" lvl="1" indent="-200025" eaLnBrk="1" hangingPunct="1">
              <a:lnSpc>
                <a:spcPct val="80000"/>
              </a:lnSpc>
              <a:defRPr/>
            </a:pPr>
            <a:r>
              <a:rPr lang="en-US" sz="3200" dirty="0" err="1" smtClean="0">
                <a:latin typeface="Agency FB" pitchFamily="34" charset="0"/>
              </a:rPr>
              <a:t>Uvulopalatopharyngoplasty</a:t>
            </a:r>
            <a:endParaRPr lang="en-US" sz="3200" dirty="0" smtClean="0">
              <a:latin typeface="Agency FB" pitchFamily="34" charset="0"/>
            </a:endParaRPr>
          </a:p>
          <a:p>
            <a:pPr marL="547688" lvl="1" indent="-200025" eaLnBrk="1" hangingPunct="1">
              <a:lnSpc>
                <a:spcPct val="80000"/>
              </a:lnSpc>
              <a:defRPr/>
            </a:pPr>
            <a:r>
              <a:rPr lang="en-US" sz="3200" dirty="0" smtClean="0">
                <a:latin typeface="Agency FB" pitchFamily="34" charset="0"/>
              </a:rPr>
              <a:t>Tongue base surgery</a:t>
            </a:r>
          </a:p>
          <a:p>
            <a:pPr marL="547688" lvl="1" indent="-200025" eaLnBrk="1" hangingPunct="1">
              <a:lnSpc>
                <a:spcPct val="80000"/>
              </a:lnSpc>
              <a:defRPr/>
            </a:pPr>
            <a:r>
              <a:rPr lang="en-US" sz="3200" dirty="0" err="1" smtClean="0">
                <a:latin typeface="Agency FB" pitchFamily="34" charset="0"/>
              </a:rPr>
              <a:t>Genioglossus</a:t>
            </a:r>
            <a:r>
              <a:rPr lang="en-US" sz="3200" dirty="0" smtClean="0">
                <a:latin typeface="Agency FB" pitchFamily="34" charset="0"/>
              </a:rPr>
              <a:t> advancement</a:t>
            </a:r>
          </a:p>
          <a:p>
            <a:pPr marL="547688" lvl="1" indent="-200025" eaLnBrk="1" hangingPunct="1">
              <a:lnSpc>
                <a:spcPct val="80000"/>
              </a:lnSpc>
              <a:defRPr/>
            </a:pPr>
            <a:r>
              <a:rPr lang="en-US" sz="3200" dirty="0" smtClean="0">
                <a:latin typeface="Agency FB" pitchFamily="34" charset="0"/>
              </a:rPr>
              <a:t>Tracheotomy</a:t>
            </a:r>
          </a:p>
          <a:p>
            <a:pPr marL="547688" lvl="1" indent="-200025" eaLnBrk="1" hangingPunct="1">
              <a:lnSpc>
                <a:spcPct val="80000"/>
              </a:lnSpc>
              <a:defRPr/>
            </a:pPr>
            <a:r>
              <a:rPr lang="en-US" sz="3200" dirty="0" smtClean="0">
                <a:latin typeface="Agency FB" pitchFamily="34" charset="0"/>
              </a:rPr>
              <a:t>Maxillary-</a:t>
            </a:r>
            <a:r>
              <a:rPr lang="en-US" sz="3200" dirty="0" err="1" smtClean="0">
                <a:latin typeface="Agency FB" pitchFamily="34" charset="0"/>
              </a:rPr>
              <a:t>mandibular</a:t>
            </a:r>
            <a:r>
              <a:rPr lang="en-US" sz="3200" dirty="0" smtClean="0">
                <a:latin typeface="Agency FB" pitchFamily="34" charset="0"/>
              </a:rPr>
              <a:t> advancement</a:t>
            </a:r>
          </a:p>
          <a:p>
            <a:pPr marL="265113" indent="-265113" eaLnBrk="1" hangingPunct="1">
              <a:lnSpc>
                <a:spcPct val="80000"/>
              </a:lnSpc>
              <a:defRPr/>
            </a:pPr>
            <a:r>
              <a:rPr lang="en-US" sz="3600" dirty="0" smtClean="0">
                <a:latin typeface="Agency FB" pitchFamily="34" charset="0"/>
              </a:rPr>
              <a:t>Not all surgeries are for everyone.  Some only work on certain types of obstruction</a:t>
            </a:r>
          </a:p>
          <a:p>
            <a:pPr marL="265113" indent="-265113" eaLnBrk="1" hangingPunct="1">
              <a:lnSpc>
                <a:spcPct val="80000"/>
              </a:lnSpc>
              <a:defRPr/>
            </a:pPr>
            <a:r>
              <a:rPr lang="en-US" sz="3600" dirty="0" smtClean="0">
                <a:latin typeface="Agency FB" pitchFamily="34" charset="0"/>
              </a:rPr>
              <a:t>More invasive surgeries have been more effective</a:t>
            </a:r>
          </a:p>
          <a:p>
            <a:pPr marL="547688" lvl="1" indent="-200025" eaLnBrk="1" hangingPunct="1">
              <a:lnSpc>
                <a:spcPct val="80000"/>
              </a:lnSpc>
              <a:defRPr/>
            </a:pPr>
            <a:endParaRPr lang="en-US" sz="3200" dirty="0" smtClean="0">
              <a:latin typeface="Agency FB" pitchFamily="34" charset="0"/>
            </a:endParaRPr>
          </a:p>
        </p:txBody>
      </p:sp>
      <p:pic>
        <p:nvPicPr>
          <p:cNvPr id="3074" name="Picture 2" descr="C:\Documents and Settings\CAP\Desktop\conference\seminar\uvula.jpg"/>
          <p:cNvPicPr>
            <a:picLocks noChangeAspect="1" noChangeArrowheads="1"/>
          </p:cNvPicPr>
          <p:nvPr/>
        </p:nvPicPr>
        <p:blipFill>
          <a:blip r:embed="rId3"/>
          <a:srcRect r="33333"/>
          <a:stretch>
            <a:fillRect/>
          </a:stretch>
        </p:blipFill>
        <p:spPr bwMode="auto">
          <a:xfrm>
            <a:off x="5105400" y="1828800"/>
            <a:ext cx="3810000" cy="23907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304800" y="3429000"/>
            <a:ext cx="6705600" cy="2286000"/>
          </a:xfrm>
        </p:spPr>
        <p:txBody>
          <a:bodyPr>
            <a:noAutofit/>
          </a:bodyPr>
          <a:lstStyle/>
          <a:p>
            <a:r>
              <a:rPr lang="en-US" sz="4800" dirty="0" smtClean="0">
                <a:solidFill>
                  <a:schemeClr val="accent2"/>
                </a:solidFill>
                <a:latin typeface="Cooper Black" pitchFamily="18" charset="0"/>
              </a:rPr>
              <a:t>ORAL DEVICE</a:t>
            </a:r>
            <a:br>
              <a:rPr lang="en-US" sz="4800" dirty="0" smtClean="0">
                <a:solidFill>
                  <a:schemeClr val="accent2"/>
                </a:solidFill>
                <a:latin typeface="Cooper Black" pitchFamily="18" charset="0"/>
              </a:rPr>
            </a:br>
            <a:r>
              <a:rPr lang="en-US" sz="4800" dirty="0" smtClean="0">
                <a:solidFill>
                  <a:schemeClr val="accent2"/>
                </a:solidFill>
                <a:latin typeface="Cooper Black" pitchFamily="18" charset="0"/>
              </a:rPr>
              <a:t>HOW AND WHAT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61" name="Rectangle 9"/>
          <p:cNvSpPr>
            <a:spLocks noGrp="1" noChangeArrowheads="1"/>
          </p:cNvSpPr>
          <p:nvPr>
            <p:ph type="title"/>
          </p:nvPr>
        </p:nvSpPr>
        <p:spPr>
          <a:xfrm>
            <a:off x="457200" y="457200"/>
            <a:ext cx="8153400" cy="1143000"/>
          </a:xfrm>
          <a:noFill/>
          <a:effectLst>
            <a:outerShdw dist="63500" dir="3187806" algn="ctr" rotWithShape="0">
              <a:schemeClr val="bg2"/>
            </a:outerShdw>
          </a:effectLst>
        </p:spPr>
        <p:txBody>
          <a:bodyPr/>
          <a:lstStyle/>
          <a:p>
            <a:r>
              <a:rPr lang="en-US" sz="4400" dirty="0" smtClean="0">
                <a:solidFill>
                  <a:schemeClr val="accent1"/>
                </a:solidFill>
                <a:latin typeface="Cooper Black" pitchFamily="18" charset="0"/>
              </a:rPr>
              <a:t>How Does An Oral Device Work?</a:t>
            </a:r>
            <a:endParaRPr lang="en-US" dirty="0" smtClean="0">
              <a:solidFill>
                <a:schemeClr val="accent1"/>
              </a:solidFill>
              <a:latin typeface="Cooper Black" pitchFamily="18" charset="0"/>
            </a:endParaRPr>
          </a:p>
        </p:txBody>
      </p:sp>
      <p:sp>
        <p:nvSpPr>
          <p:cNvPr id="74755" name="Rectangle 3"/>
          <p:cNvSpPr>
            <a:spLocks noGrp="1" noChangeArrowheads="1"/>
          </p:cNvSpPr>
          <p:nvPr>
            <p:ph idx="1"/>
          </p:nvPr>
        </p:nvSpPr>
        <p:spPr>
          <a:xfrm>
            <a:off x="304800" y="1676400"/>
            <a:ext cx="8534400" cy="5181600"/>
          </a:xfrm>
        </p:spPr>
        <p:txBody>
          <a:bodyPr>
            <a:noAutofit/>
          </a:bodyPr>
          <a:lstStyle/>
          <a:p>
            <a:pPr algn="ctr">
              <a:lnSpc>
                <a:spcPct val="90000"/>
              </a:lnSpc>
              <a:buNone/>
            </a:pPr>
            <a:r>
              <a:rPr lang="en-US" sz="3200" b="1" dirty="0" smtClean="0">
                <a:latin typeface="Agency FB" pitchFamily="34" charset="0"/>
              </a:rPr>
              <a:t>MOST ORAL DEVICES ADVANCE THE MANDIBLE</a:t>
            </a:r>
          </a:p>
          <a:p>
            <a:pPr algn="ctr">
              <a:lnSpc>
                <a:spcPct val="90000"/>
              </a:lnSpc>
              <a:buNone/>
            </a:pPr>
            <a:endParaRPr lang="en-US" sz="3200" b="1" dirty="0" smtClean="0">
              <a:latin typeface="Agency FB" pitchFamily="34" charset="0"/>
            </a:endParaRPr>
          </a:p>
          <a:p>
            <a:pPr algn="ctr">
              <a:lnSpc>
                <a:spcPct val="90000"/>
              </a:lnSpc>
              <a:buNone/>
            </a:pPr>
            <a:r>
              <a:rPr lang="en-US" sz="3200" b="1" dirty="0" smtClean="0">
                <a:latin typeface="Agency FB" pitchFamily="34" charset="0"/>
              </a:rPr>
              <a:t>THIS PULLS THE GENIOGLOSSUS FORWARD </a:t>
            </a:r>
          </a:p>
          <a:p>
            <a:pPr algn="ctr">
              <a:lnSpc>
                <a:spcPct val="90000"/>
              </a:lnSpc>
              <a:buNone/>
            </a:pPr>
            <a:endParaRPr lang="en-US" sz="3200" b="1" dirty="0" smtClean="0">
              <a:latin typeface="Agency FB" pitchFamily="34" charset="0"/>
            </a:endParaRPr>
          </a:p>
          <a:p>
            <a:pPr algn="ctr">
              <a:lnSpc>
                <a:spcPct val="90000"/>
              </a:lnSpc>
              <a:buNone/>
            </a:pPr>
            <a:r>
              <a:rPr lang="en-US" sz="3200" b="1" dirty="0" smtClean="0">
                <a:latin typeface="Agency FB" pitchFamily="34" charset="0"/>
              </a:rPr>
              <a:t>THIS PULLS THE TONGUE FORWARD</a:t>
            </a:r>
          </a:p>
          <a:p>
            <a:pPr algn="ctr">
              <a:lnSpc>
                <a:spcPct val="90000"/>
              </a:lnSpc>
              <a:buNone/>
            </a:pPr>
            <a:endParaRPr lang="en-US" sz="3200" b="1" dirty="0" smtClean="0">
              <a:latin typeface="Agency FB" pitchFamily="34" charset="0"/>
            </a:endParaRPr>
          </a:p>
          <a:p>
            <a:pPr algn="ctr">
              <a:lnSpc>
                <a:spcPct val="90000"/>
              </a:lnSpc>
              <a:buNone/>
            </a:pPr>
            <a:r>
              <a:rPr lang="en-US" sz="3200" b="1" dirty="0" smtClean="0">
                <a:latin typeface="Agency FB" pitchFamily="34" charset="0"/>
              </a:rPr>
              <a:t>UPPER AIRWAY SPACE IS REGAINED</a:t>
            </a:r>
          </a:p>
          <a:p>
            <a:pPr algn="ctr">
              <a:lnSpc>
                <a:spcPct val="90000"/>
              </a:lnSpc>
              <a:buNone/>
            </a:pPr>
            <a:endParaRPr lang="en-US" sz="3200" b="1" dirty="0" smtClean="0">
              <a:latin typeface="Agency FB" pitchFamily="34" charset="0"/>
            </a:endParaRPr>
          </a:p>
          <a:p>
            <a:pPr algn="ctr">
              <a:lnSpc>
                <a:spcPct val="90000"/>
              </a:lnSpc>
              <a:buNone/>
            </a:pPr>
            <a:r>
              <a:rPr lang="en-US" sz="3200" b="1" dirty="0" smtClean="0">
                <a:latin typeface="Agency FB" pitchFamily="34" charset="0"/>
              </a:rPr>
              <a:t>SNORING/OSA DIMINISHED OR ELIMINATED</a:t>
            </a:r>
          </a:p>
          <a:p>
            <a:pPr>
              <a:lnSpc>
                <a:spcPct val="90000"/>
              </a:lnSpc>
            </a:pPr>
            <a:endParaRPr lang="en-US" sz="3200" b="1" dirty="0" smtClean="0"/>
          </a:p>
        </p:txBody>
      </p:sp>
      <p:sp>
        <p:nvSpPr>
          <p:cNvPr id="4" name="Down Arrow 3"/>
          <p:cNvSpPr/>
          <p:nvPr/>
        </p:nvSpPr>
        <p:spPr>
          <a:xfrm>
            <a:off x="4191000" y="21336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191000" y="44196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191000" y="32766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191000" y="54864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 calcmode="lin" valueType="num">
                                      <p:cBhvr additive="base">
                                        <p:cTn id="13"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 calcmode="lin" valueType="num">
                                      <p:cBhvr additive="base">
                                        <p:cTn id="19"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4755">
                                            <p:txEl>
                                              <p:pRg st="6" end="6"/>
                                            </p:txEl>
                                          </p:spTgt>
                                        </p:tgtEl>
                                        <p:attrNameLst>
                                          <p:attrName>style.visibility</p:attrName>
                                        </p:attrNameLst>
                                      </p:cBhvr>
                                      <p:to>
                                        <p:strVal val="visible"/>
                                      </p:to>
                                    </p:set>
                                    <p:anim calcmode="lin" valueType="num">
                                      <p:cBhvr additive="base">
                                        <p:cTn id="25" dur="500" fill="hold"/>
                                        <p:tgtEl>
                                          <p:spTgt spid="7475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74755">
                                            <p:txEl>
                                              <p:pRg st="8" end="8"/>
                                            </p:txEl>
                                          </p:spTgt>
                                        </p:tgtEl>
                                        <p:attrNameLst>
                                          <p:attrName>style.visibility</p:attrName>
                                        </p:attrNameLst>
                                      </p:cBhvr>
                                      <p:to>
                                        <p:strVal val="visible"/>
                                      </p:to>
                                    </p:set>
                                    <p:anim calcmode="lin" valueType="num">
                                      <p:cBhvr additive="base">
                                        <p:cTn id="31" dur="500" fill="hold"/>
                                        <p:tgtEl>
                                          <p:spTgt spid="7475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5">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381000" y="533400"/>
            <a:ext cx="7680325" cy="1143000"/>
          </a:xfrm>
          <a:noFill/>
          <a:effectLst>
            <a:outerShdw dist="74053" dir="3542175" algn="ctr" rotWithShape="0">
              <a:schemeClr val="bg2"/>
            </a:outerShdw>
          </a:effectLst>
        </p:spPr>
        <p:txBody>
          <a:bodyPr/>
          <a:lstStyle/>
          <a:p>
            <a:r>
              <a:rPr lang="en-US" sz="5400" dirty="0" smtClean="0">
                <a:solidFill>
                  <a:schemeClr val="accent1"/>
                </a:solidFill>
                <a:latin typeface="Cooper Black" pitchFamily="18" charset="0"/>
              </a:rPr>
              <a:t>Oral Devices Indications</a:t>
            </a:r>
          </a:p>
        </p:txBody>
      </p:sp>
      <p:sp>
        <p:nvSpPr>
          <p:cNvPr id="362499" name="Rectangle 3"/>
          <p:cNvSpPr>
            <a:spLocks noGrp="1" noChangeArrowheads="1"/>
          </p:cNvSpPr>
          <p:nvPr>
            <p:ph idx="1"/>
          </p:nvPr>
        </p:nvSpPr>
        <p:spPr>
          <a:xfrm>
            <a:off x="609600" y="2209800"/>
            <a:ext cx="8229600" cy="4191000"/>
          </a:xfrm>
        </p:spPr>
        <p:txBody>
          <a:bodyPr/>
          <a:lstStyle/>
          <a:p>
            <a:pPr marL="171450" indent="-171450">
              <a:lnSpc>
                <a:spcPct val="90000"/>
              </a:lnSpc>
              <a:buFont typeface="Times New Roman" pitchFamily="18" charset="0"/>
              <a:buNone/>
            </a:pPr>
            <a:r>
              <a:rPr lang="en-US" sz="4800" dirty="0" smtClean="0">
                <a:latin typeface="Agency FB" pitchFamily="34" charset="0"/>
              </a:rPr>
              <a:t>-</a:t>
            </a:r>
            <a:r>
              <a:rPr lang="en-US" sz="4800" b="1" dirty="0" smtClean="0">
                <a:latin typeface="Agency FB" pitchFamily="34" charset="0"/>
              </a:rPr>
              <a:t>Recommended for snoring </a:t>
            </a:r>
          </a:p>
          <a:p>
            <a:pPr marL="171450" indent="-171450">
              <a:lnSpc>
                <a:spcPct val="90000"/>
              </a:lnSpc>
              <a:buFont typeface="Times New Roman" pitchFamily="18" charset="0"/>
              <a:buNone/>
            </a:pPr>
            <a:r>
              <a:rPr lang="en-US" sz="4800" b="1" dirty="0" smtClean="0">
                <a:latin typeface="Agency FB" pitchFamily="34" charset="0"/>
              </a:rPr>
              <a:t>-Mild to moderate sleep apnea </a:t>
            </a:r>
          </a:p>
          <a:p>
            <a:pPr marL="171450" indent="-171450">
              <a:lnSpc>
                <a:spcPct val="90000"/>
              </a:lnSpc>
              <a:buFont typeface="Times New Roman" pitchFamily="18" charset="0"/>
              <a:buNone/>
            </a:pPr>
            <a:r>
              <a:rPr lang="en-US" sz="4800" b="1" dirty="0" smtClean="0">
                <a:latin typeface="Agency FB" pitchFamily="34" charset="0"/>
              </a:rPr>
              <a:t>  if </a:t>
            </a:r>
            <a:r>
              <a:rPr lang="en-US" sz="4800" b="1" dirty="0" err="1" smtClean="0">
                <a:latin typeface="Agency FB" pitchFamily="34" charset="0"/>
              </a:rPr>
              <a:t>CPAPunsuccessful</a:t>
            </a:r>
            <a:r>
              <a:rPr lang="en-US" sz="4800" b="1" dirty="0" smtClean="0">
                <a:latin typeface="Agency FB" pitchFamily="34" charset="0"/>
              </a:rPr>
              <a:t>.</a:t>
            </a:r>
          </a:p>
          <a:p>
            <a:pPr marL="742950" lvl="2" indent="-285750">
              <a:lnSpc>
                <a:spcPct val="90000"/>
              </a:lnSpc>
              <a:buNone/>
            </a:pPr>
            <a:r>
              <a:rPr lang="en-US" sz="4400" dirty="0" smtClean="0">
                <a:solidFill>
                  <a:srgbClr val="F5F5F5"/>
                </a:solidFill>
                <a:latin typeface="Agency FB" pitchFamily="34" charset="0"/>
              </a:rPr>
              <a:t> </a:t>
            </a:r>
            <a:endParaRPr lang="en-US" sz="3200" dirty="0" smtClean="0">
              <a:solidFill>
                <a:srgbClr val="F5F5F5"/>
              </a:solidFill>
            </a:endParaRPr>
          </a:p>
          <a:p>
            <a:pPr marL="742950" lvl="2" indent="-285750">
              <a:lnSpc>
                <a:spcPct val="90000"/>
              </a:lnSpc>
              <a:buNone/>
            </a:pPr>
            <a:endParaRPr lang="en-US" sz="3200" dirty="0" smtClean="0">
              <a:solidFill>
                <a:srgbClr val="F5F5F5"/>
              </a:solidFill>
            </a:endParaRPr>
          </a:p>
          <a:p>
            <a:pPr marL="742950" lvl="2" indent="-285750">
              <a:lnSpc>
                <a:spcPct val="90000"/>
              </a:lnSpc>
              <a:buNone/>
            </a:pPr>
            <a:r>
              <a:rPr lang="en-US" sz="1800" dirty="0" smtClean="0">
                <a:solidFill>
                  <a:srgbClr val="F5F5F5"/>
                </a:solidFill>
              </a:rPr>
              <a:t>                       An American Sleep Disorders Association Report.  Sleep.         </a:t>
            </a:r>
          </a:p>
          <a:p>
            <a:pPr marL="742950" lvl="2" indent="-285750">
              <a:lnSpc>
                <a:spcPct val="90000"/>
              </a:lnSpc>
              <a:buNone/>
            </a:pPr>
            <a:r>
              <a:rPr lang="en-US" sz="1800" dirty="0" smtClean="0">
                <a:solidFill>
                  <a:srgbClr val="F5F5F5"/>
                </a:solidFill>
              </a:rPr>
              <a:t>                      1995;18(6):511-13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 calcmode="lin" valueType="num">
                                      <p:cBhvr additive="base">
                                        <p:cTn id="7" dur="500" fill="hold"/>
                                        <p:tgtEl>
                                          <p:spTgt spid="362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24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62499">
                                            <p:txEl>
                                              <p:pRg st="1" end="1"/>
                                            </p:txEl>
                                          </p:spTgt>
                                        </p:tgtEl>
                                        <p:attrNameLst>
                                          <p:attrName>style.visibility</p:attrName>
                                        </p:attrNameLst>
                                      </p:cBhvr>
                                      <p:to>
                                        <p:strVal val="visible"/>
                                      </p:to>
                                    </p:set>
                                    <p:anim calcmode="lin" valueType="num">
                                      <p:cBhvr additive="base">
                                        <p:cTn id="13" dur="500" fill="hold"/>
                                        <p:tgtEl>
                                          <p:spTgt spid="362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24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62499">
                                            <p:txEl>
                                              <p:pRg st="2" end="2"/>
                                            </p:txEl>
                                          </p:spTgt>
                                        </p:tgtEl>
                                        <p:attrNameLst>
                                          <p:attrName>style.visibility</p:attrName>
                                        </p:attrNameLst>
                                      </p:cBhvr>
                                      <p:to>
                                        <p:strVal val="visible"/>
                                      </p:to>
                                    </p:set>
                                    <p:anim calcmode="lin" valueType="num">
                                      <p:cBhvr additive="base">
                                        <p:cTn id="19" dur="500" fill="hold"/>
                                        <p:tgtEl>
                                          <p:spTgt spid="362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2499">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62499">
                                            <p:txEl>
                                              <p:pRg st="3" end="3"/>
                                            </p:txEl>
                                          </p:spTgt>
                                        </p:tgtEl>
                                        <p:attrNameLst>
                                          <p:attrName>style.visibility</p:attrName>
                                        </p:attrNameLst>
                                      </p:cBhvr>
                                      <p:to>
                                        <p:strVal val="visible"/>
                                      </p:to>
                                    </p:set>
                                    <p:anim calcmode="lin" valueType="num">
                                      <p:cBhvr additive="base">
                                        <p:cTn id="23" dur="500" fill="hold"/>
                                        <p:tgtEl>
                                          <p:spTgt spid="3624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2499">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62499">
                                            <p:txEl>
                                              <p:pRg st="5" end="5"/>
                                            </p:txEl>
                                          </p:spTgt>
                                        </p:tgtEl>
                                        <p:attrNameLst>
                                          <p:attrName>style.visibility</p:attrName>
                                        </p:attrNameLst>
                                      </p:cBhvr>
                                      <p:to>
                                        <p:strVal val="visible"/>
                                      </p:to>
                                    </p:set>
                                    <p:anim calcmode="lin" valueType="num">
                                      <p:cBhvr additive="base">
                                        <p:cTn id="27" dur="500" fill="hold"/>
                                        <p:tgtEl>
                                          <p:spTgt spid="36249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2499">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62499">
                                            <p:txEl>
                                              <p:pRg st="6" end="6"/>
                                            </p:txEl>
                                          </p:spTgt>
                                        </p:tgtEl>
                                        <p:attrNameLst>
                                          <p:attrName>style.visibility</p:attrName>
                                        </p:attrNameLst>
                                      </p:cBhvr>
                                      <p:to>
                                        <p:strVal val="visible"/>
                                      </p:to>
                                    </p:set>
                                    <p:anim calcmode="lin" valueType="num">
                                      <p:cBhvr additive="base">
                                        <p:cTn id="31" dur="500" fill="hold"/>
                                        <p:tgtEl>
                                          <p:spTgt spid="36249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2499">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304800"/>
            <a:ext cx="7924800" cy="1143000"/>
          </a:xfrm>
          <a:effectLst/>
        </p:spPr>
        <p:txBody>
          <a:bodyPr/>
          <a:lstStyle/>
          <a:p>
            <a:r>
              <a:rPr lang="en-US" sz="4400" b="0" dirty="0" smtClean="0">
                <a:solidFill>
                  <a:schemeClr val="accent1"/>
                </a:solidFill>
                <a:latin typeface="Cooper Black" pitchFamily="18" charset="0"/>
              </a:rPr>
              <a:t>Device Treatment Options</a:t>
            </a:r>
          </a:p>
        </p:txBody>
      </p:sp>
      <p:sp>
        <p:nvSpPr>
          <p:cNvPr id="75779" name="Rectangle 3"/>
          <p:cNvSpPr>
            <a:spLocks noGrp="1" noChangeArrowheads="1"/>
          </p:cNvSpPr>
          <p:nvPr>
            <p:ph idx="1"/>
          </p:nvPr>
        </p:nvSpPr>
        <p:spPr>
          <a:xfrm>
            <a:off x="304800" y="2286000"/>
            <a:ext cx="8458200" cy="2133600"/>
          </a:xfrm>
        </p:spPr>
        <p:txBody>
          <a:bodyPr/>
          <a:lstStyle/>
          <a:p>
            <a:pPr>
              <a:buFont typeface="Times New Roman" pitchFamily="18" charset="0"/>
              <a:buNone/>
            </a:pPr>
            <a:r>
              <a:rPr lang="en-US" sz="4800" dirty="0" smtClean="0">
                <a:solidFill>
                  <a:schemeClr val="accent1"/>
                </a:solidFill>
                <a:latin typeface="Agency FB" pitchFamily="34" charset="0"/>
              </a:rPr>
              <a:t>Tongue Retaining Device (TRD)</a:t>
            </a:r>
          </a:p>
          <a:p>
            <a:pPr>
              <a:buFont typeface="Times New Roman" pitchFamily="18" charset="0"/>
              <a:buNone/>
            </a:pPr>
            <a:endParaRPr lang="en-US" sz="4800" dirty="0" smtClean="0">
              <a:solidFill>
                <a:schemeClr val="accent1"/>
              </a:solidFill>
              <a:latin typeface="Agency FB" pitchFamily="34" charset="0"/>
            </a:endParaRPr>
          </a:p>
          <a:p>
            <a:pPr>
              <a:buFont typeface="Times New Roman" pitchFamily="18" charset="0"/>
              <a:buNone/>
            </a:pPr>
            <a:r>
              <a:rPr lang="en-US" sz="4800" dirty="0" err="1" smtClean="0">
                <a:solidFill>
                  <a:schemeClr val="accent1"/>
                </a:solidFill>
                <a:latin typeface="Agency FB" pitchFamily="34" charset="0"/>
              </a:rPr>
              <a:t>Mandibular</a:t>
            </a:r>
            <a:r>
              <a:rPr lang="en-US" sz="4800" dirty="0" smtClean="0">
                <a:solidFill>
                  <a:schemeClr val="accent1"/>
                </a:solidFill>
                <a:latin typeface="Agency FB" pitchFamily="34" charset="0"/>
              </a:rPr>
              <a:t> Advancement Device (MAD)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 calcmode="lin" valueType="num">
                                      <p:cBhvr additive="base">
                                        <p:cTn id="13"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p:nvPr>
        </p:nvSpPr>
        <p:spPr>
          <a:xfrm>
            <a:off x="533400" y="533400"/>
            <a:ext cx="7239000" cy="893762"/>
          </a:xfrm>
        </p:spPr>
        <p:txBody>
          <a:bodyPr/>
          <a:lstStyle/>
          <a:p>
            <a:r>
              <a:rPr lang="en-US" sz="4400" b="0" dirty="0" smtClean="0">
                <a:solidFill>
                  <a:schemeClr val="accent1"/>
                </a:solidFill>
                <a:latin typeface="Cooper Black" pitchFamily="18" charset="0"/>
              </a:rPr>
              <a:t>Tongue Retaining Device</a:t>
            </a:r>
            <a:br>
              <a:rPr lang="en-US" sz="4400" b="0" dirty="0" smtClean="0">
                <a:solidFill>
                  <a:schemeClr val="accent1"/>
                </a:solidFill>
                <a:latin typeface="Cooper Black" pitchFamily="18" charset="0"/>
              </a:rPr>
            </a:br>
            <a:r>
              <a:rPr lang="en-US" sz="4400" b="0" dirty="0" smtClean="0">
                <a:solidFill>
                  <a:schemeClr val="accent1"/>
                </a:solidFill>
                <a:latin typeface="Cooper Black" pitchFamily="18" charset="0"/>
              </a:rPr>
              <a:t>(TRD)</a:t>
            </a:r>
          </a:p>
        </p:txBody>
      </p:sp>
      <p:pic>
        <p:nvPicPr>
          <p:cNvPr id="3" name="Picture 2"/>
          <p:cNvPicPr>
            <a:picLocks noChangeAspect="1" noChangeArrowheads="1"/>
          </p:cNvPicPr>
          <p:nvPr/>
        </p:nvPicPr>
        <p:blipFill>
          <a:blip r:embed="rId2"/>
          <a:srcRect/>
          <a:stretch>
            <a:fillRect/>
          </a:stretch>
        </p:blipFill>
        <p:spPr bwMode="auto">
          <a:xfrm>
            <a:off x="457200" y="1905000"/>
            <a:ext cx="3497263"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228600" y="304800"/>
            <a:ext cx="6908800" cy="1143000"/>
          </a:xfrm>
        </p:spPr>
        <p:txBody>
          <a:bodyPr/>
          <a:lstStyle/>
          <a:p>
            <a:r>
              <a:rPr lang="en-US" sz="4400" dirty="0" smtClean="0">
                <a:solidFill>
                  <a:schemeClr val="accent1"/>
                </a:solidFill>
                <a:latin typeface="Agency FB" pitchFamily="34" charset="0"/>
              </a:rPr>
              <a:t>INDICATION</a:t>
            </a:r>
          </a:p>
        </p:txBody>
      </p:sp>
      <p:sp>
        <p:nvSpPr>
          <p:cNvPr id="494595" name="Rectangle 3"/>
          <p:cNvSpPr>
            <a:spLocks noGrp="1" noChangeArrowheads="1"/>
          </p:cNvSpPr>
          <p:nvPr>
            <p:ph idx="1"/>
          </p:nvPr>
        </p:nvSpPr>
        <p:spPr>
          <a:xfrm>
            <a:off x="457200" y="1447800"/>
            <a:ext cx="8305800" cy="2057400"/>
          </a:xfrm>
        </p:spPr>
        <p:txBody>
          <a:bodyPr/>
          <a:lstStyle/>
          <a:p>
            <a:r>
              <a:rPr lang="en-US" sz="4000" dirty="0" smtClean="0">
                <a:solidFill>
                  <a:schemeClr val="accent1"/>
                </a:solidFill>
                <a:latin typeface="Agency FB" pitchFamily="34" charset="0"/>
              </a:rPr>
              <a:t>Edentulous patients</a:t>
            </a:r>
          </a:p>
          <a:p>
            <a:r>
              <a:rPr lang="en-US" sz="4000" dirty="0" smtClean="0">
                <a:solidFill>
                  <a:schemeClr val="accent1"/>
                </a:solidFill>
                <a:latin typeface="Agency FB" pitchFamily="34" charset="0"/>
              </a:rPr>
              <a:t>Patients with potential </a:t>
            </a:r>
            <a:r>
              <a:rPr lang="en-US" sz="4000" dirty="0" err="1" smtClean="0">
                <a:solidFill>
                  <a:schemeClr val="accent1"/>
                </a:solidFill>
                <a:latin typeface="Agency FB" pitchFamily="34" charset="0"/>
              </a:rPr>
              <a:t>temporomandibular</a:t>
            </a:r>
            <a:r>
              <a:rPr lang="en-US" sz="4000" dirty="0" smtClean="0">
                <a:solidFill>
                  <a:schemeClr val="accent1"/>
                </a:solidFill>
                <a:latin typeface="Agency FB" pitchFamily="34" charset="0"/>
              </a:rPr>
              <a:t> joint problems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2" y="228600"/>
            <a:ext cx="6580188" cy="7620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bg2">
                    <a:lumMod val="50000"/>
                    <a:lumOff val="50000"/>
                  </a:schemeClr>
                </a:solidFill>
                <a:effectLst>
                  <a:outerShdw blurRad="38100" dist="38100" dir="2700000" algn="tl">
                    <a:srgbClr val="000000"/>
                  </a:outerShdw>
                </a:effectLst>
                <a:uLnTx/>
                <a:uFillTx/>
                <a:latin typeface="Cooper Black" pitchFamily="18" charset="0"/>
                <a:ea typeface="+mj-ea"/>
                <a:cs typeface="+mj-cs"/>
              </a:rPr>
              <a:t>ZZZZZZZZZZZZZZZZZZZZZ</a:t>
            </a:r>
            <a:endParaRPr kumimoji="0" lang="en-US" sz="4400" b="0" i="0" u="none" strike="noStrike" kern="1200" cap="none" spc="0" normalizeH="0" baseline="0" noProof="0" dirty="0" smtClean="0">
              <a:ln>
                <a:noFill/>
              </a:ln>
              <a:solidFill>
                <a:schemeClr val="bg2">
                  <a:lumMod val="50000"/>
                  <a:lumOff val="50000"/>
                </a:schemeClr>
              </a:solidFill>
              <a:effectLst>
                <a:outerShdw blurRad="38100" dist="38100" dir="2700000" algn="tl">
                  <a:srgbClr val="000000"/>
                </a:outerShdw>
              </a:effectLst>
              <a:uLnTx/>
              <a:uFillTx/>
              <a:latin typeface="Cooper Black" pitchFamily="18" charset="0"/>
              <a:ea typeface="+mj-ea"/>
              <a:cs typeface="+mj-cs"/>
            </a:endParaRPr>
          </a:p>
        </p:txBody>
      </p:sp>
      <p:sp>
        <p:nvSpPr>
          <p:cNvPr id="5" name="TextBox 4"/>
          <p:cNvSpPr txBox="1"/>
          <p:nvPr/>
        </p:nvSpPr>
        <p:spPr>
          <a:xfrm>
            <a:off x="762000" y="2310348"/>
            <a:ext cx="7620000" cy="3785652"/>
          </a:xfrm>
          <a:prstGeom prst="rect">
            <a:avLst/>
          </a:prstGeom>
          <a:noFill/>
        </p:spPr>
        <p:txBody>
          <a:bodyPr wrap="square" rtlCol="0">
            <a:spAutoFit/>
          </a:bodyPr>
          <a:lstStyle/>
          <a:p>
            <a:r>
              <a:rPr lang="en-US" sz="4000" b="1" dirty="0">
                <a:solidFill>
                  <a:schemeClr val="accent2"/>
                </a:solidFill>
                <a:latin typeface="Agency FB" pitchFamily="34" charset="0"/>
              </a:rPr>
              <a:t>Snoring is the vibration of respiratory structures and the resulting sound, due to obstructed air movement during breathing while </a:t>
            </a:r>
            <a:r>
              <a:rPr lang="en-US" sz="4000" b="1" dirty="0">
                <a:solidFill>
                  <a:schemeClr val="accent2"/>
                </a:solidFill>
                <a:latin typeface="Agency FB" pitchFamily="34" charset="0"/>
                <a:hlinkClick r:id="rId2" tooltip="Sleep"/>
              </a:rPr>
              <a:t>sleeping</a:t>
            </a:r>
            <a:r>
              <a:rPr lang="en-US" sz="4000" b="1" dirty="0">
                <a:solidFill>
                  <a:schemeClr val="accent2"/>
                </a:solidFill>
                <a:latin typeface="Agency FB" pitchFamily="34" charset="0"/>
              </a:rPr>
              <a:t>. Snoring during sleep may be a sign, or first alarm, of </a:t>
            </a:r>
            <a:r>
              <a:rPr lang="en-US" sz="4000" b="1" dirty="0">
                <a:solidFill>
                  <a:schemeClr val="accent2"/>
                </a:solidFill>
                <a:latin typeface="Agency FB" pitchFamily="34" charset="0"/>
                <a:hlinkClick r:id="rId3" tooltip="Obstructive sleep apnea"/>
              </a:rPr>
              <a:t>obstructive sleep </a:t>
            </a:r>
            <a:r>
              <a:rPr lang="en-US" sz="4000" b="1" dirty="0" smtClean="0">
                <a:solidFill>
                  <a:schemeClr val="accent2"/>
                </a:solidFill>
                <a:latin typeface="Agency FB" pitchFamily="34" charset="0"/>
                <a:hlinkClick r:id="rId3" tooltip="Obstructive sleep apnea"/>
              </a:rPr>
              <a:t>apnea</a:t>
            </a:r>
            <a:r>
              <a:rPr lang="en-US" sz="4000" b="1" dirty="0">
                <a:solidFill>
                  <a:schemeClr val="accent2"/>
                </a:solidFill>
                <a:latin typeface="Agency FB" pitchFamily="34" charset="0"/>
              </a:rPr>
              <a:t> (OSA).</a:t>
            </a:r>
          </a:p>
        </p:txBody>
      </p:sp>
      <p:pic>
        <p:nvPicPr>
          <p:cNvPr id="3074" name="Picture 2" descr="C:\Documents and Settings\CAP\Desktop\conference\paper\pics\snoring1.gif"/>
          <p:cNvPicPr>
            <a:picLocks noChangeAspect="1" noChangeArrowheads="1" noCrop="1"/>
          </p:cNvPicPr>
          <p:nvPr/>
        </p:nvPicPr>
        <p:blipFill>
          <a:blip r:embed="rId4"/>
          <a:srcRect/>
          <a:stretch>
            <a:fillRect/>
          </a:stretch>
        </p:blipFill>
        <p:spPr bwMode="auto">
          <a:xfrm>
            <a:off x="0" y="0"/>
            <a:ext cx="1905000" cy="17049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TRD - Flattened"/>
          <p:cNvPicPr>
            <a:picLocks noChangeAspect="1" noChangeArrowheads="1"/>
          </p:cNvPicPr>
          <p:nvPr/>
        </p:nvPicPr>
        <p:blipFill>
          <a:blip r:embed="rId2"/>
          <a:srcRect/>
          <a:stretch>
            <a:fillRect/>
          </a:stretch>
        </p:blipFill>
        <p:spPr bwMode="auto">
          <a:xfrm>
            <a:off x="1447800" y="1219200"/>
            <a:ext cx="6324600" cy="5337175"/>
          </a:xfrm>
          <a:prstGeom prst="rect">
            <a:avLst/>
          </a:prstGeom>
          <a:noFill/>
          <a:ln w="9525">
            <a:noFill/>
            <a:miter lim="800000"/>
            <a:headEnd/>
            <a:tailEnd/>
          </a:ln>
        </p:spPr>
      </p:pic>
      <p:sp>
        <p:nvSpPr>
          <p:cNvPr id="210949" name="Rectangle 5"/>
          <p:cNvSpPr>
            <a:spLocks noChangeArrowheads="1"/>
          </p:cNvSpPr>
          <p:nvPr/>
        </p:nvSpPr>
        <p:spPr bwMode="auto">
          <a:xfrm>
            <a:off x="76200" y="152400"/>
            <a:ext cx="9067800" cy="1295400"/>
          </a:xfrm>
          <a:prstGeom prst="rect">
            <a:avLst/>
          </a:prstGeom>
          <a:noFill/>
          <a:ln w="12700">
            <a:noFill/>
            <a:miter lim="800000"/>
            <a:headEnd/>
            <a:tailEnd/>
          </a:ln>
          <a:effectLst>
            <a:outerShdw blurRad="63500" dist="57501" dir="3723739" algn="ctr" rotWithShape="0">
              <a:schemeClr val="bg2">
                <a:alpha val="74998"/>
              </a:schemeClr>
            </a:outerShdw>
          </a:effectLst>
        </p:spPr>
        <p:txBody>
          <a:bodyPr lIns="90488" tIns="44450" rIns="90488" bIns="44450" anchor="ctr"/>
          <a:lstStyle/>
          <a:p>
            <a:r>
              <a:rPr lang="en-US" sz="4800">
                <a:solidFill>
                  <a:srgbClr val="FAFD00"/>
                </a:solidFill>
                <a:effectLst>
                  <a:outerShdw blurRad="38100" dist="38100" dir="2700000" algn="tl">
                    <a:srgbClr val="000000"/>
                  </a:outerShdw>
                </a:effectLst>
              </a:rPr>
              <a:t>Tongue Retaining Device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0"/>
            <a:ext cx="8915400" cy="2743200"/>
          </a:xfrm>
        </p:spPr>
        <p:txBody>
          <a:bodyPr/>
          <a:lstStyle/>
          <a:p>
            <a:r>
              <a:rPr lang="en-US" dirty="0" smtClean="0">
                <a:latin typeface="Agency FB" pitchFamily="34" charset="0"/>
              </a:rPr>
              <a:t>It is a one piece device made of </a:t>
            </a:r>
            <a:br>
              <a:rPr lang="en-US" dirty="0" smtClean="0">
                <a:latin typeface="Agency FB" pitchFamily="34" charset="0"/>
              </a:rPr>
            </a:br>
            <a:r>
              <a:rPr lang="en-US" dirty="0" smtClean="0">
                <a:latin typeface="Agency FB" pitchFamily="34" charset="0"/>
              </a:rPr>
              <a:t>non rigid vinyl material without </a:t>
            </a:r>
            <a:br>
              <a:rPr lang="en-US" dirty="0" smtClean="0">
                <a:latin typeface="Agency FB" pitchFamily="34" charset="0"/>
              </a:rPr>
            </a:br>
            <a:r>
              <a:rPr lang="en-US" dirty="0" smtClean="0">
                <a:latin typeface="Agency FB" pitchFamily="34" charset="0"/>
              </a:rPr>
              <a:t>thermoplastic material to adapt to teeth.</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t> </a:t>
            </a:r>
            <a:r>
              <a:rPr lang="en-US" dirty="0" smtClean="0">
                <a:latin typeface="Agency FB" pitchFamily="34" charset="0"/>
              </a:rPr>
              <a:t>It consists of </a:t>
            </a:r>
            <a:r>
              <a:rPr lang="en-US" dirty="0" err="1" smtClean="0">
                <a:latin typeface="Agency FB" pitchFamily="34" charset="0"/>
              </a:rPr>
              <a:t>Kelgauge</a:t>
            </a:r>
            <a:r>
              <a:rPr lang="en-US" dirty="0" smtClean="0">
                <a:latin typeface="Agency FB" pitchFamily="34" charset="0"/>
              </a:rPr>
              <a:t> template of various sizes.</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t> </a:t>
            </a:r>
            <a:r>
              <a:rPr lang="en-US" dirty="0" smtClean="0">
                <a:latin typeface="Agency FB" pitchFamily="34" charset="0"/>
              </a:rPr>
              <a:t>Patient is asked to protrude the tongue into the hollow bulb template of the appropriate size and </a:t>
            </a:r>
            <a:r>
              <a:rPr lang="en-US" dirty="0" err="1" smtClean="0">
                <a:latin typeface="Agency FB" pitchFamily="34" charset="0"/>
              </a:rPr>
              <a:t>interocclusal</a:t>
            </a:r>
            <a:r>
              <a:rPr lang="en-US" dirty="0" smtClean="0">
                <a:latin typeface="Agency FB" pitchFamily="34" charset="0"/>
              </a:rPr>
              <a:t> records are made. </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t> </a:t>
            </a:r>
            <a:r>
              <a:rPr lang="en-US" dirty="0" smtClean="0">
                <a:latin typeface="Agency FB" pitchFamily="34" charset="0"/>
              </a:rPr>
              <a:t>Appliance is fabricated with the help of these records</a:t>
            </a:r>
            <a:r>
              <a:rPr lang="en-US" dirty="0" smtClean="0"/>
              <a:t>. </a:t>
            </a:r>
            <a:r>
              <a:rPr lang="en-US" dirty="0" smtClean="0">
                <a:latin typeface="Agency FB" pitchFamily="34" charset="0"/>
              </a:rPr>
              <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latin typeface="Agency FB" pitchFamily="34" charset="0"/>
              </a:rPr>
              <a:t/>
            </a:r>
            <a:br>
              <a:rPr lang="en-US" dirty="0" smtClean="0">
                <a:latin typeface="Agency FB" pitchFamily="34" charset="0"/>
              </a:rPr>
            </a:br>
            <a:r>
              <a:rPr lang="en-US" dirty="0" smtClean="0">
                <a:latin typeface="Agency FB" pitchFamily="34" charset="0"/>
              </a:rPr>
              <a:t> </a:t>
            </a:r>
            <a:endParaRPr lang="en-US" dirty="0">
              <a:latin typeface="Agency FB" pitchFamily="34" charset="0"/>
            </a:endParaRPr>
          </a:p>
        </p:txBody>
      </p:sp>
      <p:sp>
        <p:nvSpPr>
          <p:cNvPr id="3" name="Down Arrow 2"/>
          <p:cNvSpPr/>
          <p:nvPr/>
        </p:nvSpPr>
        <p:spPr>
          <a:xfrm>
            <a:off x="2743200" y="2438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2743200" y="3581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743200" y="5181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evice"/>
          <p:cNvPicPr>
            <a:picLocks noChangeAspect="1" noChangeArrowheads="1"/>
          </p:cNvPicPr>
          <p:nvPr/>
        </p:nvPicPr>
        <p:blipFill>
          <a:blip r:embed="rId2" cstate="print"/>
          <a:srcRect/>
          <a:stretch>
            <a:fillRect/>
          </a:stretch>
        </p:blipFill>
        <p:spPr bwMode="auto">
          <a:xfrm>
            <a:off x="6324600" y="171450"/>
            <a:ext cx="2600581"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Kel Gauge"/>
          <p:cNvPicPr>
            <a:picLocks noChangeAspect="1" noChangeArrowheads="1"/>
          </p:cNvPicPr>
          <p:nvPr/>
        </p:nvPicPr>
        <p:blipFill>
          <a:blip r:embed="rId2"/>
          <a:srcRect/>
          <a:stretch>
            <a:fillRect/>
          </a:stretch>
        </p:blipFill>
        <p:spPr bwMode="auto">
          <a:xfrm>
            <a:off x="228600" y="152400"/>
            <a:ext cx="8686800" cy="6521450"/>
          </a:xfrm>
          <a:prstGeom prst="rect">
            <a:avLst/>
          </a:prstGeom>
          <a:noFill/>
          <a:ln w="9525">
            <a:noFill/>
            <a:miter lim="800000"/>
            <a:headEnd/>
            <a:tailEnd/>
          </a:ln>
        </p:spPr>
      </p:pic>
      <p:sp>
        <p:nvSpPr>
          <p:cNvPr id="496643" name="Text Box 3"/>
          <p:cNvSpPr txBox="1">
            <a:spLocks noChangeArrowheads="1"/>
          </p:cNvSpPr>
          <p:nvPr/>
        </p:nvSpPr>
        <p:spPr bwMode="auto">
          <a:xfrm>
            <a:off x="1317625" y="501650"/>
            <a:ext cx="1936750" cy="641350"/>
          </a:xfrm>
          <a:prstGeom prst="rect">
            <a:avLst/>
          </a:prstGeom>
          <a:noFill/>
          <a:ln w="12700">
            <a:noFill/>
            <a:miter lim="800000"/>
            <a:headEnd/>
            <a:tailEnd/>
          </a:ln>
          <a:effectLst/>
        </p:spPr>
        <p:txBody>
          <a:bodyPr wrap="none">
            <a:spAutoFit/>
          </a:bodyPr>
          <a:lstStyle/>
          <a:p>
            <a:r>
              <a:rPr lang="en-US" dirty="0" err="1">
                <a:effectLst>
                  <a:outerShdw blurRad="38100" dist="38100" dir="2700000" algn="tl">
                    <a:srgbClr val="000000"/>
                  </a:outerShdw>
                </a:effectLst>
              </a:rPr>
              <a:t>Kelgauge</a:t>
            </a:r>
            <a:endParaRPr lang="en-US"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Kelgauge with BluMouse"/>
          <p:cNvPicPr>
            <a:picLocks noChangeAspect="1" noChangeArrowheads="1"/>
          </p:cNvPicPr>
          <p:nvPr/>
        </p:nvPicPr>
        <p:blipFill>
          <a:blip r:embed="rId2"/>
          <a:srcRect/>
          <a:stretch>
            <a:fillRect/>
          </a:stretch>
        </p:blipFill>
        <p:spPr bwMode="auto">
          <a:xfrm>
            <a:off x="228600" y="168275"/>
            <a:ext cx="8610600" cy="646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Kelgauge in Mouth"/>
          <p:cNvPicPr>
            <a:picLocks noChangeAspect="1" noChangeArrowheads="1"/>
          </p:cNvPicPr>
          <p:nvPr/>
        </p:nvPicPr>
        <p:blipFill>
          <a:blip r:embed="rId2"/>
          <a:srcRect/>
          <a:stretch>
            <a:fillRect/>
          </a:stretch>
        </p:blipFill>
        <p:spPr bwMode="auto">
          <a:xfrm>
            <a:off x="228600" y="168275"/>
            <a:ext cx="8686800" cy="652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TRD intraoral"/>
          <p:cNvPicPr>
            <a:picLocks noChangeAspect="1" noChangeArrowheads="1"/>
          </p:cNvPicPr>
          <p:nvPr/>
        </p:nvPicPr>
        <p:blipFill>
          <a:blip r:embed="rId2"/>
          <a:srcRect/>
          <a:stretch>
            <a:fillRect/>
          </a:stretch>
        </p:blipFill>
        <p:spPr bwMode="auto">
          <a:xfrm>
            <a:off x="990600" y="133350"/>
            <a:ext cx="7543800" cy="654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1066800" y="228600"/>
            <a:ext cx="6908800" cy="876300"/>
          </a:xfrm>
        </p:spPr>
        <p:txBody>
          <a:bodyPr/>
          <a:lstStyle/>
          <a:p>
            <a:r>
              <a:rPr lang="en-US" sz="4800" dirty="0" smtClean="0">
                <a:solidFill>
                  <a:schemeClr val="accent2">
                    <a:lumMod val="60000"/>
                    <a:lumOff val="40000"/>
                  </a:schemeClr>
                </a:solidFill>
                <a:latin typeface="Cooper Black" pitchFamily="18" charset="0"/>
              </a:rPr>
              <a:t>TRD Findings</a:t>
            </a:r>
          </a:p>
        </p:txBody>
      </p:sp>
      <p:sp>
        <p:nvSpPr>
          <p:cNvPr id="520195" name="Rectangle 3"/>
          <p:cNvSpPr>
            <a:spLocks noGrp="1" noChangeArrowheads="1"/>
          </p:cNvSpPr>
          <p:nvPr>
            <p:ph idx="1"/>
          </p:nvPr>
        </p:nvSpPr>
        <p:spPr>
          <a:xfrm>
            <a:off x="304800" y="1905000"/>
            <a:ext cx="8610600" cy="5486400"/>
          </a:xfrm>
        </p:spPr>
        <p:txBody>
          <a:bodyPr>
            <a:noAutofit/>
          </a:bodyPr>
          <a:lstStyle/>
          <a:p>
            <a:pPr>
              <a:lnSpc>
                <a:spcPct val="80000"/>
              </a:lnSpc>
            </a:pPr>
            <a:r>
              <a:rPr lang="en-US" sz="4000" dirty="0" smtClean="0">
                <a:latin typeface="Agency FB" pitchFamily="34" charset="0"/>
              </a:rPr>
              <a:t>Oxygen </a:t>
            </a:r>
            <a:r>
              <a:rPr lang="en-US" sz="4000" dirty="0" err="1" smtClean="0">
                <a:latin typeface="Agency FB" pitchFamily="34" charset="0"/>
              </a:rPr>
              <a:t>desaturation</a:t>
            </a:r>
            <a:r>
              <a:rPr lang="en-US" sz="4000" dirty="0" smtClean="0">
                <a:latin typeface="Agency FB" pitchFamily="34" charset="0"/>
              </a:rPr>
              <a:t> index dropped to fewer than 10 events/ h in 75% of patients </a:t>
            </a:r>
          </a:p>
          <a:p>
            <a:pPr>
              <a:lnSpc>
                <a:spcPct val="80000"/>
              </a:lnSpc>
            </a:pPr>
            <a:r>
              <a:rPr lang="en-US" sz="4000" dirty="0" smtClean="0">
                <a:latin typeface="Agency FB" pitchFamily="34" charset="0"/>
              </a:rPr>
              <a:t>Significantly improved the blood oxygen saturation level in infants </a:t>
            </a:r>
          </a:p>
          <a:p>
            <a:pPr>
              <a:lnSpc>
                <a:spcPct val="80000"/>
              </a:lnSpc>
            </a:pPr>
            <a:r>
              <a:rPr lang="en-US" sz="4000" dirty="0" smtClean="0">
                <a:latin typeface="Agency FB" pitchFamily="34" charset="0"/>
              </a:rPr>
              <a:t>Helped patients with mild to moderate OSA; however, patients with more severe OSA may also be treated effectively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0350"/>
            <a:ext cx="8232775" cy="508000"/>
          </a:xfrm>
        </p:spPr>
        <p:txBody>
          <a:bodyPr/>
          <a:lstStyle/>
          <a:p>
            <a:r>
              <a:rPr lang="en-US" sz="4800" dirty="0" smtClean="0">
                <a:solidFill>
                  <a:schemeClr val="accent2">
                    <a:lumMod val="60000"/>
                    <a:lumOff val="40000"/>
                  </a:schemeClr>
                </a:solidFill>
                <a:latin typeface="Cooper Black" pitchFamily="18" charset="0"/>
              </a:rPr>
              <a:t>ADVANTAGES OF TRD</a:t>
            </a:r>
            <a:endParaRPr lang="en-US" sz="4800" dirty="0">
              <a:solidFill>
                <a:schemeClr val="accent2">
                  <a:lumMod val="60000"/>
                  <a:lumOff val="40000"/>
                </a:schemeClr>
              </a:solidFill>
              <a:latin typeface="Cooper Black" pitchFamily="18" charset="0"/>
            </a:endParaRPr>
          </a:p>
        </p:txBody>
      </p:sp>
      <p:sp>
        <p:nvSpPr>
          <p:cNvPr id="3" name="Content Placeholder 2"/>
          <p:cNvSpPr>
            <a:spLocks noGrp="1"/>
          </p:cNvSpPr>
          <p:nvPr>
            <p:ph idx="1"/>
          </p:nvPr>
        </p:nvSpPr>
        <p:spPr>
          <a:xfrm>
            <a:off x="457200" y="838200"/>
            <a:ext cx="6769100" cy="5400675"/>
          </a:xfrm>
        </p:spPr>
        <p:txBody>
          <a:bodyPr/>
          <a:lstStyle/>
          <a:p>
            <a:endParaRPr lang="en-US" b="1" dirty="0" smtClean="0">
              <a:latin typeface="Agency FB" pitchFamily="34" charset="0"/>
            </a:endParaRPr>
          </a:p>
          <a:p>
            <a:endParaRPr lang="en-US" b="1" dirty="0" smtClean="0">
              <a:latin typeface="Agency FB" pitchFamily="34" charset="0"/>
            </a:endParaRPr>
          </a:p>
          <a:p>
            <a:r>
              <a:rPr lang="en-US" b="1" dirty="0" smtClean="0">
                <a:latin typeface="Agency FB" pitchFamily="34" charset="0"/>
              </a:rPr>
              <a:t>THEY DO NOT REQUIRE RETENTION FROM DENTITION.</a:t>
            </a:r>
          </a:p>
          <a:p>
            <a:endParaRPr lang="en-US" b="1" dirty="0" smtClean="0">
              <a:latin typeface="Agency FB" pitchFamily="34" charset="0"/>
            </a:endParaRPr>
          </a:p>
          <a:p>
            <a:endParaRPr lang="en-US" b="1" dirty="0" smtClean="0">
              <a:latin typeface="Agency FB" pitchFamily="34" charset="0"/>
            </a:endParaRPr>
          </a:p>
          <a:p>
            <a:r>
              <a:rPr lang="en-US" b="1" dirty="0" smtClean="0">
                <a:latin typeface="Agency FB" pitchFamily="34" charset="0"/>
              </a:rPr>
              <a:t>MINIMAL ADJUSTMENTS ARE REQUIRED. </a:t>
            </a:r>
          </a:p>
          <a:p>
            <a:endParaRPr lang="en-US" b="1" dirty="0" smtClean="0">
              <a:latin typeface="Agency FB" pitchFamily="34" charset="0"/>
            </a:endParaRPr>
          </a:p>
          <a:p>
            <a:endParaRPr lang="en-US" b="1" dirty="0" smtClean="0">
              <a:latin typeface="Agency FB" pitchFamily="34" charset="0"/>
            </a:endParaRPr>
          </a:p>
          <a:p>
            <a:r>
              <a:rPr lang="en-US" b="1" dirty="0" smtClean="0">
                <a:latin typeface="Agency FB" pitchFamily="34" charset="0"/>
              </a:rPr>
              <a:t>CAUSE MINIMAL SENSITIVITY TO TEETH AND TEMPEROMANDIBULAR JOINT.</a:t>
            </a:r>
            <a:endParaRPr lang="en-US" b="1" dirty="0">
              <a:latin typeface="Agency FB"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304800" y="381000"/>
            <a:ext cx="7848600" cy="1143000"/>
          </a:xfrm>
        </p:spPr>
        <p:txBody>
          <a:bodyPr>
            <a:noAutofit/>
          </a:bodyPr>
          <a:lstStyle/>
          <a:p>
            <a:r>
              <a:rPr lang="en-US" sz="4800" dirty="0" smtClean="0">
                <a:solidFill>
                  <a:schemeClr val="accent1"/>
                </a:solidFill>
                <a:latin typeface="Agency FB" pitchFamily="34" charset="0"/>
              </a:rPr>
              <a:t>MANDIBULAR ADVANCEMENT DEVICES</a:t>
            </a:r>
          </a:p>
        </p:txBody>
      </p:sp>
      <p:pic>
        <p:nvPicPr>
          <p:cNvPr id="3" name="Picture 3"/>
          <p:cNvPicPr>
            <a:picLocks noChangeAspect="1" noChangeArrowheads="1"/>
          </p:cNvPicPr>
          <p:nvPr/>
        </p:nvPicPr>
        <p:blipFill>
          <a:blip r:embed="rId2"/>
          <a:srcRect/>
          <a:stretch>
            <a:fillRect/>
          </a:stretch>
        </p:blipFill>
        <p:spPr bwMode="auto">
          <a:xfrm>
            <a:off x="381000" y="1981200"/>
            <a:ext cx="3898900" cy="4267200"/>
          </a:xfrm>
          <a:prstGeom prst="rect">
            <a:avLst/>
          </a:prstGeom>
          <a:noFill/>
          <a:ln w="9525">
            <a:noFill/>
            <a:miter lim="800000"/>
            <a:headEnd/>
            <a:tailEnd/>
          </a:ln>
        </p:spPr>
      </p:pic>
      <p:sp>
        <p:nvSpPr>
          <p:cNvPr id="5" name="Content Placeholder 2"/>
          <p:cNvSpPr txBox="1">
            <a:spLocks/>
          </p:cNvSpPr>
          <p:nvPr/>
        </p:nvSpPr>
        <p:spPr>
          <a:xfrm>
            <a:off x="4572000" y="1295400"/>
            <a:ext cx="3886200" cy="49434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1" i="0" u="none" strike="noStrike" kern="0" cap="none" spc="0" normalizeH="0" baseline="0" noProof="0" dirty="0" smtClean="0">
              <a:ln>
                <a:noFill/>
              </a:ln>
              <a:solidFill>
                <a:schemeClr val="bg1"/>
              </a:solidFill>
              <a:effectLst/>
              <a:uLnTx/>
              <a:uFillTx/>
              <a:latin typeface="Agency FB"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1" i="0" u="none" strike="noStrike" kern="0" cap="none" spc="0" normalizeH="0" baseline="0" noProof="0" dirty="0" smtClean="0">
              <a:ln>
                <a:noFill/>
              </a:ln>
              <a:solidFill>
                <a:schemeClr val="bg1"/>
              </a:solidFill>
              <a:effectLst/>
              <a:uLnTx/>
              <a:uFillTx/>
              <a:latin typeface="Agency FB" pitchFamily="34" charset="0"/>
              <a:ea typeface="+mn-ea"/>
              <a:cs typeface="+mn-cs"/>
            </a:endParaRPr>
          </a:p>
          <a:p>
            <a:pPr marL="342900" lvl="0" indent="-342900" fontAlgn="base">
              <a:spcBef>
                <a:spcPct val="20000"/>
              </a:spcBef>
              <a:spcAft>
                <a:spcPct val="0"/>
              </a:spcAft>
              <a:buFontTx/>
              <a:buChar char="•"/>
            </a:pPr>
            <a:r>
              <a:rPr lang="en-US" sz="2800" dirty="0" smtClean="0">
                <a:solidFill>
                  <a:schemeClr val="bg1"/>
                </a:solidFill>
                <a:latin typeface="Agency FB" pitchFamily="34" charset="0"/>
              </a:rPr>
              <a:t>IT PROTRUDES THE MANDIBLE FORWARD, THUS PREVENTING OR MINIMIZING UPPER AIRWAY COLLAPSE DURING SLEEP. </a:t>
            </a:r>
            <a:endParaRPr kumimoji="0" lang="en-US" sz="2800" b="1" i="0" u="none" strike="noStrike" kern="0" cap="none" spc="0" normalizeH="0" baseline="0" noProof="0" dirty="0">
              <a:ln>
                <a:noFill/>
              </a:ln>
              <a:solidFill>
                <a:schemeClr val="bg1"/>
              </a:solidFill>
              <a:effectLst/>
              <a:uLnTx/>
              <a:uFillTx/>
              <a:latin typeface="Agency FB"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098"/>
          <p:cNvSpPr txBox="1">
            <a:spLocks noChangeArrowheads="1"/>
          </p:cNvSpPr>
          <p:nvPr/>
        </p:nvSpPr>
        <p:spPr bwMode="auto">
          <a:xfrm>
            <a:off x="0" y="228600"/>
            <a:ext cx="772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accent1"/>
                </a:solidFill>
                <a:effectLst/>
                <a:uLnTx/>
                <a:uFillTx/>
                <a:latin typeface="Agency FB" pitchFamily="34" charset="0"/>
                <a:ea typeface="+mj-ea"/>
                <a:cs typeface="+mj-cs"/>
              </a:rPr>
              <a:t>Fabrication of an “Adjustable”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accent1"/>
                </a:solidFill>
                <a:effectLst/>
                <a:uLnTx/>
                <a:uFillTx/>
                <a:latin typeface="Agency FB" pitchFamily="34" charset="0"/>
                <a:ea typeface="+mj-ea"/>
                <a:cs typeface="+mj-cs"/>
              </a:rPr>
              <a:t>Laboratory Fabricated Device </a:t>
            </a:r>
          </a:p>
        </p:txBody>
      </p:sp>
      <p:sp>
        <p:nvSpPr>
          <p:cNvPr id="4" name="TextBox 3"/>
          <p:cNvSpPr txBox="1"/>
          <p:nvPr/>
        </p:nvSpPr>
        <p:spPr>
          <a:xfrm>
            <a:off x="0" y="1676400"/>
            <a:ext cx="6172200" cy="3970318"/>
          </a:xfrm>
          <a:prstGeom prst="rect">
            <a:avLst/>
          </a:prstGeom>
          <a:noFill/>
        </p:spPr>
        <p:txBody>
          <a:bodyPr wrap="square" rtlCol="0">
            <a:spAutoFit/>
          </a:bodyPr>
          <a:lstStyle/>
          <a:p>
            <a:r>
              <a:rPr lang="en-US" sz="2800" dirty="0" smtClean="0">
                <a:solidFill>
                  <a:schemeClr val="bg1"/>
                </a:solidFill>
                <a:latin typeface="Agency FB" pitchFamily="34" charset="0"/>
              </a:rPr>
              <a:t>THE MANDIBULAR ADVANCEMENT DEVICES REQUIRE’S</a:t>
            </a:r>
          </a:p>
          <a:p>
            <a:endParaRPr lang="en-US" sz="2800" dirty="0" smtClean="0">
              <a:solidFill>
                <a:schemeClr val="bg1"/>
              </a:solidFill>
              <a:latin typeface="Agency FB" pitchFamily="34" charset="0"/>
            </a:endParaRPr>
          </a:p>
          <a:p>
            <a:pPr>
              <a:buFont typeface="Arial" pitchFamily="34" charset="0"/>
              <a:buChar char="•"/>
            </a:pPr>
            <a:r>
              <a:rPr lang="en-US" sz="2800" dirty="0" smtClean="0">
                <a:solidFill>
                  <a:schemeClr val="bg1"/>
                </a:solidFill>
                <a:latin typeface="Agency FB" pitchFamily="34" charset="0"/>
              </a:rPr>
              <a:t> GOOD RETENTION</a:t>
            </a:r>
          </a:p>
          <a:p>
            <a:pPr>
              <a:buFont typeface="Arial" pitchFamily="34" charset="0"/>
              <a:buChar char="•"/>
            </a:pPr>
            <a:endParaRPr lang="en-US" sz="2800" dirty="0" smtClean="0">
              <a:solidFill>
                <a:schemeClr val="bg1"/>
              </a:solidFill>
              <a:latin typeface="Agency FB" pitchFamily="34" charset="0"/>
            </a:endParaRPr>
          </a:p>
          <a:p>
            <a:pPr>
              <a:buFont typeface="Arial" pitchFamily="34" charset="0"/>
              <a:buChar char="•"/>
            </a:pPr>
            <a:r>
              <a:rPr lang="en-US" sz="2800" dirty="0" smtClean="0">
                <a:solidFill>
                  <a:schemeClr val="bg1"/>
                </a:solidFill>
                <a:latin typeface="Agency FB" pitchFamily="34" charset="0"/>
              </a:rPr>
              <a:t>SUFFICIENT PROTRUSION TO MAINTAIN AIRWAY </a:t>
            </a:r>
          </a:p>
          <a:p>
            <a:pPr>
              <a:buFont typeface="Arial" pitchFamily="34" charset="0"/>
              <a:buChar char="•"/>
            </a:pPr>
            <a:endParaRPr lang="en-US" sz="2800" dirty="0" smtClean="0">
              <a:solidFill>
                <a:schemeClr val="bg1"/>
              </a:solidFill>
              <a:latin typeface="Agency FB" pitchFamily="34" charset="0"/>
            </a:endParaRPr>
          </a:p>
          <a:p>
            <a:pPr>
              <a:buFont typeface="Arial" pitchFamily="34" charset="0"/>
              <a:buChar char="•"/>
            </a:pPr>
            <a:r>
              <a:rPr lang="en-US" sz="2800" dirty="0" smtClean="0">
                <a:solidFill>
                  <a:schemeClr val="bg1"/>
                </a:solidFill>
                <a:latin typeface="Agency FB" pitchFamily="34" charset="0"/>
              </a:rPr>
              <a:t>MINIMAL VERTICAL OPENING </a:t>
            </a:r>
          </a:p>
          <a:p>
            <a:pPr>
              <a:buFont typeface="Arial" pitchFamily="34" charset="0"/>
              <a:buChar char="•"/>
            </a:pPr>
            <a:endParaRPr lang="en-US" sz="2800" dirty="0" smtClean="0">
              <a:solidFill>
                <a:schemeClr val="bg1"/>
              </a:solidFill>
              <a:latin typeface="Agency FB" pitchFamily="34" charset="0"/>
            </a:endParaRPr>
          </a:p>
          <a:p>
            <a:pPr>
              <a:buFont typeface="Arial" pitchFamily="34" charset="0"/>
              <a:buChar char="•"/>
            </a:pPr>
            <a:r>
              <a:rPr lang="en-US" sz="2800" dirty="0" smtClean="0">
                <a:solidFill>
                  <a:schemeClr val="bg1"/>
                </a:solidFill>
                <a:latin typeface="Agency FB" pitchFamily="34" charset="0"/>
              </a:rPr>
              <a:t>FULL OCCLUSAL COVERAGE</a:t>
            </a:r>
            <a:endParaRPr lang="en-US" sz="28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2">
                    <a:lumMod val="50000"/>
                    <a:lumOff val="50000"/>
                  </a:schemeClr>
                </a:solidFill>
                <a:effectLst/>
                <a:uLnTx/>
                <a:uFillTx/>
                <a:latin typeface="Cooper Black" pitchFamily="18" charset="0"/>
                <a:ea typeface="+mj-ea"/>
                <a:cs typeface="+mj-cs"/>
              </a:rPr>
              <a:t>WHAT IS OSA?</a:t>
            </a:r>
          </a:p>
        </p:txBody>
      </p:sp>
      <p:sp>
        <p:nvSpPr>
          <p:cNvPr id="5" name="Content Placeholder 2"/>
          <p:cNvSpPr txBox="1">
            <a:spLocks/>
          </p:cNvSpPr>
          <p:nvPr/>
        </p:nvSpPr>
        <p:spPr>
          <a:xfrm>
            <a:off x="304800" y="1295400"/>
            <a:ext cx="82296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bg2">
                    <a:lumMod val="50000"/>
                    <a:lumOff val="50000"/>
                  </a:schemeClr>
                </a:solidFill>
                <a:effectLst/>
                <a:uLnTx/>
                <a:uFillTx/>
                <a:latin typeface="Agency FB" pitchFamily="34" charset="0"/>
              </a:rPr>
              <a:t>Sleep disorder characterized by recurrent episodes of narrowing or collapse of pharyngeal airway during sleep despite ongoing breathing efforts.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bg1"/>
              </a:solidFill>
              <a:effectLst/>
              <a:uLnTx/>
              <a:uFillTx/>
              <a:latin typeface="Agency FB"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smtClean="0">
              <a:ln>
                <a:noFill/>
              </a:ln>
              <a:solidFill>
                <a:schemeClr val="bg1"/>
              </a:solidFill>
              <a:effectLst/>
              <a:uLnTx/>
              <a:uFillTx/>
              <a:latin typeface="Agency FB" pitchFamily="34" charset="0"/>
            </a:endParaRPr>
          </a:p>
        </p:txBody>
      </p:sp>
      <p:pic>
        <p:nvPicPr>
          <p:cNvPr id="5122" name="Picture 2" descr="C:\Documents and Settings\CAP\Desktop\conference\paper\pics\dgfdsgdg.gif"/>
          <p:cNvPicPr>
            <a:picLocks noChangeAspect="1" noChangeArrowheads="1" noCrop="1"/>
          </p:cNvPicPr>
          <p:nvPr/>
        </p:nvPicPr>
        <p:blipFill>
          <a:blip r:embed="rId2"/>
          <a:srcRect/>
          <a:stretch>
            <a:fillRect/>
          </a:stretch>
        </p:blipFill>
        <p:spPr bwMode="auto">
          <a:xfrm>
            <a:off x="1828800" y="3276600"/>
            <a:ext cx="5867400" cy="2828925"/>
          </a:xfrm>
          <a:prstGeom prst="rect">
            <a:avLst/>
          </a:prstGeom>
          <a:noFill/>
        </p:spPr>
      </p:pic>
      <p:sp>
        <p:nvSpPr>
          <p:cNvPr id="6" name="TextBox 5"/>
          <p:cNvSpPr txBox="1"/>
          <p:nvPr/>
        </p:nvSpPr>
        <p:spPr>
          <a:xfrm>
            <a:off x="1828800" y="5562600"/>
            <a:ext cx="2514600" cy="923330"/>
          </a:xfrm>
          <a:prstGeom prst="rect">
            <a:avLst/>
          </a:prstGeom>
          <a:solidFill>
            <a:schemeClr val="tx2"/>
          </a:solidFill>
        </p:spPr>
        <p:txBody>
          <a:bodyPr wrap="square" rtlCol="0">
            <a:spAutoFit/>
          </a:bodyPr>
          <a:lstStyle/>
          <a:p>
            <a:r>
              <a:rPr lang="en-US" b="1" dirty="0" smtClean="0">
                <a:solidFill>
                  <a:schemeClr val="bg2">
                    <a:lumMod val="50000"/>
                    <a:lumOff val="50000"/>
                  </a:schemeClr>
                </a:solidFill>
                <a:latin typeface="Agency FB" pitchFamily="34" charset="0"/>
              </a:rPr>
              <a:t>NORMAL BREATHING</a:t>
            </a:r>
          </a:p>
          <a:p>
            <a:pPr>
              <a:buFont typeface="Arial" pitchFamily="34" charset="0"/>
              <a:buChar char="•"/>
            </a:pPr>
            <a:r>
              <a:rPr lang="en-US" dirty="0" smtClean="0">
                <a:solidFill>
                  <a:schemeClr val="bg2">
                    <a:lumMod val="50000"/>
                    <a:lumOff val="50000"/>
                  </a:schemeClr>
                </a:solidFill>
                <a:latin typeface="Agency FB" pitchFamily="34" charset="0"/>
              </a:rPr>
              <a:t>Airway is  open</a:t>
            </a:r>
          </a:p>
          <a:p>
            <a:pPr>
              <a:buFont typeface="Arial" pitchFamily="34" charset="0"/>
              <a:buChar char="•"/>
            </a:pPr>
            <a:r>
              <a:rPr lang="en-US" dirty="0" smtClean="0">
                <a:solidFill>
                  <a:schemeClr val="bg2">
                    <a:lumMod val="50000"/>
                    <a:lumOff val="50000"/>
                  </a:schemeClr>
                </a:solidFill>
                <a:latin typeface="Agency FB" pitchFamily="34" charset="0"/>
              </a:rPr>
              <a:t>Air flows freely to lungs</a:t>
            </a:r>
            <a:endParaRPr lang="en-US" dirty="0"/>
          </a:p>
        </p:txBody>
      </p:sp>
      <p:sp>
        <p:nvSpPr>
          <p:cNvPr id="7" name="TextBox 6"/>
          <p:cNvSpPr txBox="1"/>
          <p:nvPr/>
        </p:nvSpPr>
        <p:spPr>
          <a:xfrm>
            <a:off x="5029200" y="5562600"/>
            <a:ext cx="2667000" cy="923330"/>
          </a:xfrm>
          <a:prstGeom prst="rect">
            <a:avLst/>
          </a:prstGeom>
          <a:solidFill>
            <a:schemeClr val="tx2"/>
          </a:solidFill>
        </p:spPr>
        <p:txBody>
          <a:bodyPr wrap="square" rtlCol="0">
            <a:spAutoFit/>
          </a:bodyPr>
          <a:lstStyle/>
          <a:p>
            <a:r>
              <a:rPr lang="en-US" b="1" dirty="0" smtClean="0">
                <a:solidFill>
                  <a:schemeClr val="bg2">
                    <a:lumMod val="50000"/>
                    <a:lumOff val="50000"/>
                  </a:schemeClr>
                </a:solidFill>
                <a:latin typeface="Agency FB" pitchFamily="34" charset="0"/>
              </a:rPr>
              <a:t>OBSTRUCTIVE SLEEP APNEA</a:t>
            </a:r>
          </a:p>
          <a:p>
            <a:pPr>
              <a:buFont typeface="Arial" pitchFamily="34" charset="0"/>
              <a:buChar char="•"/>
            </a:pPr>
            <a:r>
              <a:rPr lang="en-US" dirty="0" smtClean="0">
                <a:solidFill>
                  <a:schemeClr val="bg2">
                    <a:lumMod val="50000"/>
                    <a:lumOff val="50000"/>
                  </a:schemeClr>
                </a:solidFill>
                <a:latin typeface="Agency FB" pitchFamily="34" charset="0"/>
              </a:rPr>
              <a:t>Airway  collapses</a:t>
            </a:r>
          </a:p>
          <a:p>
            <a:pPr>
              <a:buFont typeface="Arial" pitchFamily="34" charset="0"/>
              <a:buChar char="•"/>
            </a:pPr>
            <a:r>
              <a:rPr lang="en-US" dirty="0" smtClean="0">
                <a:solidFill>
                  <a:schemeClr val="bg2">
                    <a:lumMod val="50000"/>
                    <a:lumOff val="50000"/>
                  </a:schemeClr>
                </a:solidFill>
                <a:latin typeface="Agency FB" pitchFamily="34" charset="0"/>
              </a:rPr>
              <a:t>Blocked air flow to lungs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95s"/>
          <p:cNvPicPr>
            <a:picLocks noChangeAspect="1" noChangeArrowheads="1"/>
          </p:cNvPicPr>
          <p:nvPr/>
        </p:nvPicPr>
        <p:blipFill>
          <a:blip r:embed="rId2"/>
          <a:srcRect/>
          <a:stretch>
            <a:fillRect/>
          </a:stretch>
        </p:blipFill>
        <p:spPr bwMode="auto">
          <a:xfrm>
            <a:off x="203200" y="304800"/>
            <a:ext cx="4368800" cy="3095625"/>
          </a:xfrm>
          <a:prstGeom prst="rect">
            <a:avLst/>
          </a:prstGeom>
          <a:noFill/>
          <a:ln w="9525">
            <a:noFill/>
            <a:miter lim="800000"/>
            <a:headEnd/>
            <a:tailEnd/>
          </a:ln>
        </p:spPr>
      </p:pic>
      <p:pic>
        <p:nvPicPr>
          <p:cNvPr id="67587" name="Picture 3" descr="97s"/>
          <p:cNvPicPr>
            <a:picLocks noChangeAspect="1" noChangeArrowheads="1"/>
          </p:cNvPicPr>
          <p:nvPr/>
        </p:nvPicPr>
        <p:blipFill>
          <a:blip r:embed="rId3"/>
          <a:srcRect/>
          <a:stretch>
            <a:fillRect/>
          </a:stretch>
        </p:blipFill>
        <p:spPr bwMode="auto">
          <a:xfrm>
            <a:off x="4622800" y="3457575"/>
            <a:ext cx="4368800" cy="3095625"/>
          </a:xfrm>
          <a:prstGeom prst="rect">
            <a:avLst/>
          </a:prstGeom>
          <a:noFill/>
          <a:ln w="9525">
            <a:noFill/>
            <a:miter lim="800000"/>
            <a:headEnd/>
            <a:tailEnd/>
          </a:ln>
        </p:spPr>
      </p:pic>
      <p:sp>
        <p:nvSpPr>
          <p:cNvPr id="372740" name="Text Box 4"/>
          <p:cNvSpPr txBox="1">
            <a:spLocks noChangeArrowheads="1"/>
          </p:cNvSpPr>
          <p:nvPr/>
        </p:nvSpPr>
        <p:spPr bwMode="auto">
          <a:xfrm>
            <a:off x="0" y="4038600"/>
            <a:ext cx="4572000" cy="1815882"/>
          </a:xfrm>
          <a:prstGeom prst="rect">
            <a:avLst/>
          </a:prstGeom>
          <a:noFill/>
          <a:ln w="12700">
            <a:noFill/>
            <a:miter lim="800000"/>
            <a:headEnd/>
            <a:tailEnd/>
          </a:ln>
          <a:effectLst/>
        </p:spPr>
        <p:txBody>
          <a:bodyPr wrap="square">
            <a:spAutoFit/>
          </a:bodyPr>
          <a:lstStyle/>
          <a:p>
            <a:pPr algn="just"/>
            <a:r>
              <a:rPr lang="en-US" sz="2800" dirty="0" smtClean="0">
                <a:solidFill>
                  <a:schemeClr val="bg1"/>
                </a:solidFill>
                <a:latin typeface="Agency FB" pitchFamily="34" charset="0"/>
              </a:rPr>
              <a:t>THE INTEROCCLUSAL RECORDS ARE MADE WITH PATIENT PROTRUDED TO </a:t>
            </a:r>
          </a:p>
          <a:p>
            <a:pPr algn="just"/>
            <a:r>
              <a:rPr lang="en-US" sz="2800" dirty="0" smtClean="0">
                <a:solidFill>
                  <a:schemeClr val="bg1"/>
                </a:solidFill>
                <a:latin typeface="Agency FB" pitchFamily="34" charset="0"/>
              </a:rPr>
              <a:t>70 TO 75% OF THE MAXIMUM PROTRUSIVE MOVEMENT </a:t>
            </a:r>
            <a:endParaRPr lang="en-US" sz="2800" dirty="0">
              <a:solidFill>
                <a:schemeClr val="bg1"/>
              </a:solidFill>
              <a:latin typeface="Agency FB"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Top of tongue blade marking starting 519"/>
          <p:cNvPicPr>
            <a:picLocks noChangeAspect="1" noChangeArrowheads="1"/>
          </p:cNvPicPr>
          <p:nvPr/>
        </p:nvPicPr>
        <p:blipFill>
          <a:blip r:embed="rId2"/>
          <a:srcRect/>
          <a:stretch>
            <a:fillRect/>
          </a:stretch>
        </p:blipFill>
        <p:spPr bwMode="auto">
          <a:xfrm>
            <a:off x="228600" y="171450"/>
            <a:ext cx="8686800" cy="651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Tongue blade CR 522"/>
          <p:cNvPicPr>
            <a:picLocks noChangeAspect="1" noChangeArrowheads="1"/>
          </p:cNvPicPr>
          <p:nvPr/>
        </p:nvPicPr>
        <p:blipFill>
          <a:blip r:embed="rId2"/>
          <a:srcRect/>
          <a:stretch>
            <a:fillRect/>
          </a:stretch>
        </p:blipFill>
        <p:spPr bwMode="auto">
          <a:xfrm>
            <a:off x="228600" y="228600"/>
            <a:ext cx="8610600" cy="645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Bowley gauge 2524"/>
          <p:cNvPicPr>
            <a:picLocks noChangeAspect="1" noChangeArrowheads="1"/>
          </p:cNvPicPr>
          <p:nvPr/>
        </p:nvPicPr>
        <p:blipFill>
          <a:blip r:embed="rId2"/>
          <a:srcRect/>
          <a:stretch>
            <a:fillRect/>
          </a:stretch>
        </p:blipFill>
        <p:spPr bwMode="auto">
          <a:xfrm>
            <a:off x="228600" y="171450"/>
            <a:ext cx="8686800" cy="651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Hawaii 55 c"/>
          <p:cNvPicPr>
            <a:picLocks noChangeAspect="1" noChangeArrowheads="1"/>
          </p:cNvPicPr>
          <p:nvPr/>
        </p:nvPicPr>
        <p:blipFill>
          <a:blip r:embed="rId2"/>
          <a:srcRect/>
          <a:stretch>
            <a:fillRect/>
          </a:stretch>
        </p:blipFill>
        <p:spPr bwMode="auto">
          <a:xfrm>
            <a:off x="152400" y="187325"/>
            <a:ext cx="4419600" cy="3317875"/>
          </a:xfrm>
          <a:prstGeom prst="rect">
            <a:avLst/>
          </a:prstGeom>
          <a:noFill/>
          <a:ln w="9525">
            <a:noFill/>
            <a:miter lim="800000"/>
            <a:headEnd/>
            <a:tailEnd/>
          </a:ln>
        </p:spPr>
      </p:pic>
      <p:pic>
        <p:nvPicPr>
          <p:cNvPr id="71683" name="Picture 8" descr="164s"/>
          <p:cNvPicPr>
            <a:picLocks noChangeAspect="1" noChangeArrowheads="1"/>
          </p:cNvPicPr>
          <p:nvPr/>
        </p:nvPicPr>
        <p:blipFill>
          <a:blip r:embed="rId3"/>
          <a:srcRect/>
          <a:stretch>
            <a:fillRect/>
          </a:stretch>
        </p:blipFill>
        <p:spPr bwMode="auto">
          <a:xfrm>
            <a:off x="4724400" y="228600"/>
            <a:ext cx="4419600" cy="3132137"/>
          </a:xfrm>
          <a:prstGeom prst="rect">
            <a:avLst/>
          </a:prstGeom>
          <a:noFill/>
          <a:ln w="9525">
            <a:noFill/>
            <a:miter lim="800000"/>
            <a:headEnd/>
            <a:tailEnd/>
          </a:ln>
        </p:spPr>
      </p:pic>
      <p:sp>
        <p:nvSpPr>
          <p:cNvPr id="259081" name="Text Box 9"/>
          <p:cNvSpPr txBox="1">
            <a:spLocks noChangeArrowheads="1"/>
          </p:cNvSpPr>
          <p:nvPr/>
        </p:nvSpPr>
        <p:spPr bwMode="auto">
          <a:xfrm>
            <a:off x="381000" y="4038600"/>
            <a:ext cx="4038600" cy="1938992"/>
          </a:xfrm>
          <a:prstGeom prst="rect">
            <a:avLst/>
          </a:prstGeom>
          <a:noFill/>
          <a:ln w="12700">
            <a:noFill/>
            <a:miter lim="800000"/>
            <a:headEnd/>
            <a:tailEnd/>
          </a:ln>
          <a:effectLst/>
        </p:spPr>
        <p:txBody>
          <a:bodyPr wrap="square">
            <a:spAutoFit/>
          </a:bodyPr>
          <a:lstStyle/>
          <a:p>
            <a:r>
              <a:rPr lang="en-US" sz="4000" dirty="0" smtClean="0">
                <a:solidFill>
                  <a:schemeClr val="accent1">
                    <a:lumMod val="60000"/>
                    <a:lumOff val="40000"/>
                  </a:schemeClr>
                </a:solidFill>
                <a:latin typeface="Agency FB" pitchFamily="34" charset="0"/>
              </a:rPr>
              <a:t>PATIENT CLOSING IN THE </a:t>
            </a:r>
          </a:p>
          <a:p>
            <a:r>
              <a:rPr lang="en-US" sz="4000" dirty="0" smtClean="0">
                <a:solidFill>
                  <a:schemeClr val="accent1">
                    <a:lumMod val="60000"/>
                    <a:lumOff val="40000"/>
                  </a:schemeClr>
                </a:solidFill>
                <a:latin typeface="Agency FB" pitchFamily="34" charset="0"/>
              </a:rPr>
              <a:t>PRE-SELECTED  PROTRUDED POSITION</a:t>
            </a:r>
            <a:endParaRPr lang="en-US" sz="4000" dirty="0">
              <a:solidFill>
                <a:schemeClr val="accent1">
                  <a:lumMod val="60000"/>
                  <a:lumOff val="40000"/>
                </a:schemeClr>
              </a:solidFill>
              <a:latin typeface="Agency FB" pitchFamily="34" charset="0"/>
            </a:endParaRPr>
          </a:p>
        </p:txBody>
      </p:sp>
      <p:pic>
        <p:nvPicPr>
          <p:cNvPr id="71685" name="Picture 10" descr="165s"/>
          <p:cNvPicPr>
            <a:picLocks noChangeAspect="1" noChangeArrowheads="1"/>
          </p:cNvPicPr>
          <p:nvPr/>
        </p:nvPicPr>
        <p:blipFill>
          <a:blip r:embed="rId4"/>
          <a:srcRect/>
          <a:stretch>
            <a:fillRect/>
          </a:stretch>
        </p:blipFill>
        <p:spPr bwMode="auto">
          <a:xfrm>
            <a:off x="4648200" y="3573463"/>
            <a:ext cx="4419600" cy="3132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166s"/>
          <p:cNvPicPr>
            <a:picLocks noChangeAspect="1" noChangeArrowheads="1"/>
          </p:cNvPicPr>
          <p:nvPr/>
        </p:nvPicPr>
        <p:blipFill>
          <a:blip r:embed="rId2"/>
          <a:srcRect/>
          <a:stretch>
            <a:fillRect/>
          </a:stretch>
        </p:blipFill>
        <p:spPr bwMode="auto">
          <a:xfrm>
            <a:off x="85725" y="76200"/>
            <a:ext cx="4486275" cy="3179763"/>
          </a:xfrm>
          <a:prstGeom prst="rect">
            <a:avLst/>
          </a:prstGeom>
          <a:noFill/>
          <a:ln w="9525">
            <a:noFill/>
            <a:miter lim="800000"/>
            <a:headEnd/>
            <a:tailEnd/>
          </a:ln>
        </p:spPr>
      </p:pic>
      <p:sp>
        <p:nvSpPr>
          <p:cNvPr id="262148" name="Text Box 4"/>
          <p:cNvSpPr txBox="1">
            <a:spLocks noChangeArrowheads="1"/>
          </p:cNvSpPr>
          <p:nvPr/>
        </p:nvSpPr>
        <p:spPr bwMode="auto">
          <a:xfrm>
            <a:off x="381000" y="3810000"/>
            <a:ext cx="4038600" cy="2800767"/>
          </a:xfrm>
          <a:prstGeom prst="rect">
            <a:avLst/>
          </a:prstGeom>
          <a:noFill/>
          <a:ln w="12700">
            <a:noFill/>
            <a:miter lim="800000"/>
            <a:headEnd/>
            <a:tailEnd/>
          </a:ln>
          <a:effectLst/>
        </p:spPr>
        <p:txBody>
          <a:bodyPr wrap="square">
            <a:spAutoFit/>
          </a:bodyPr>
          <a:lstStyle/>
          <a:p>
            <a:r>
              <a:rPr lang="en-US" sz="4400" dirty="0" smtClean="0">
                <a:solidFill>
                  <a:schemeClr val="accent1">
                    <a:lumMod val="60000"/>
                    <a:lumOff val="40000"/>
                  </a:schemeClr>
                </a:solidFill>
                <a:latin typeface="Agency FB" pitchFamily="34" charset="0"/>
              </a:rPr>
              <a:t>AN INTEROCCLUSAL</a:t>
            </a:r>
          </a:p>
          <a:p>
            <a:r>
              <a:rPr lang="en-US" sz="4400" dirty="0" smtClean="0">
                <a:solidFill>
                  <a:schemeClr val="accent1">
                    <a:lumMod val="60000"/>
                    <a:lumOff val="40000"/>
                  </a:schemeClr>
                </a:solidFill>
                <a:latin typeface="Agency FB" pitchFamily="34" charset="0"/>
              </a:rPr>
              <a:t>RECORDING IS MADE</a:t>
            </a:r>
          </a:p>
          <a:p>
            <a:r>
              <a:rPr lang="en-US" sz="4400" dirty="0" smtClean="0">
                <a:solidFill>
                  <a:schemeClr val="accent1">
                    <a:lumMod val="60000"/>
                    <a:lumOff val="40000"/>
                  </a:schemeClr>
                </a:solidFill>
                <a:latin typeface="Agency FB" pitchFamily="34" charset="0"/>
              </a:rPr>
              <a:t>USING THE WAX</a:t>
            </a:r>
          </a:p>
          <a:p>
            <a:r>
              <a:rPr lang="en-US" sz="4400" dirty="0" smtClean="0">
                <a:solidFill>
                  <a:schemeClr val="accent1">
                    <a:lumMod val="60000"/>
                    <a:lumOff val="40000"/>
                  </a:schemeClr>
                </a:solidFill>
                <a:latin typeface="Agency FB" pitchFamily="34" charset="0"/>
              </a:rPr>
              <a:t>MATRIX</a:t>
            </a:r>
            <a:endParaRPr lang="en-US" sz="4400" dirty="0">
              <a:solidFill>
                <a:schemeClr val="accent1">
                  <a:lumMod val="60000"/>
                  <a:lumOff val="40000"/>
                </a:schemeClr>
              </a:solidFill>
              <a:latin typeface="Agency FB" pitchFamily="34" charset="0"/>
            </a:endParaRPr>
          </a:p>
        </p:txBody>
      </p:sp>
      <p:pic>
        <p:nvPicPr>
          <p:cNvPr id="72708" name="Picture 5" descr="171s"/>
          <p:cNvPicPr>
            <a:picLocks noChangeAspect="1" noChangeArrowheads="1"/>
          </p:cNvPicPr>
          <p:nvPr/>
        </p:nvPicPr>
        <p:blipFill>
          <a:blip r:embed="rId3"/>
          <a:srcRect/>
          <a:stretch>
            <a:fillRect/>
          </a:stretch>
        </p:blipFill>
        <p:spPr bwMode="auto">
          <a:xfrm>
            <a:off x="4648200" y="3627438"/>
            <a:ext cx="4343400" cy="3078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Incorrect direction to trim device 510"/>
          <p:cNvPicPr>
            <a:picLocks noChangeAspect="1" noChangeArrowheads="1"/>
          </p:cNvPicPr>
          <p:nvPr/>
        </p:nvPicPr>
        <p:blipFill>
          <a:blip r:embed="rId2"/>
          <a:srcRect/>
          <a:stretch>
            <a:fillRect/>
          </a:stretch>
        </p:blipFill>
        <p:spPr bwMode="auto">
          <a:xfrm>
            <a:off x="228600" y="171450"/>
            <a:ext cx="8686800" cy="651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175s"/>
          <p:cNvPicPr>
            <a:picLocks noChangeAspect="1" noChangeArrowheads="1"/>
          </p:cNvPicPr>
          <p:nvPr/>
        </p:nvPicPr>
        <p:blipFill>
          <a:blip r:embed="rId2"/>
          <a:srcRect/>
          <a:stretch>
            <a:fillRect/>
          </a:stretch>
        </p:blipFill>
        <p:spPr bwMode="auto">
          <a:xfrm>
            <a:off x="338138" y="428625"/>
            <a:ext cx="8467725" cy="6000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185s"/>
          <p:cNvPicPr>
            <a:picLocks noChangeAspect="1" noChangeArrowheads="1"/>
          </p:cNvPicPr>
          <p:nvPr/>
        </p:nvPicPr>
        <p:blipFill>
          <a:blip r:embed="rId2"/>
          <a:srcRect/>
          <a:stretch>
            <a:fillRect/>
          </a:stretch>
        </p:blipFill>
        <p:spPr bwMode="auto">
          <a:xfrm>
            <a:off x="152400" y="220663"/>
            <a:ext cx="4419600" cy="3132137"/>
          </a:xfrm>
          <a:prstGeom prst="rect">
            <a:avLst/>
          </a:prstGeom>
          <a:noFill/>
          <a:ln w="9525">
            <a:noFill/>
            <a:miter lim="800000"/>
            <a:headEnd/>
            <a:tailEnd/>
          </a:ln>
        </p:spPr>
      </p:pic>
      <p:pic>
        <p:nvPicPr>
          <p:cNvPr id="77827" name="Picture 3" descr="186s"/>
          <p:cNvPicPr>
            <a:picLocks noChangeAspect="1" noChangeArrowheads="1"/>
          </p:cNvPicPr>
          <p:nvPr/>
        </p:nvPicPr>
        <p:blipFill>
          <a:blip r:embed="rId3"/>
          <a:srcRect/>
          <a:stretch>
            <a:fillRect/>
          </a:stretch>
        </p:blipFill>
        <p:spPr bwMode="auto">
          <a:xfrm>
            <a:off x="4572000" y="3505200"/>
            <a:ext cx="4419600" cy="3132138"/>
          </a:xfrm>
          <a:prstGeom prst="rect">
            <a:avLst/>
          </a:prstGeom>
          <a:noFill/>
          <a:ln w="9525">
            <a:noFill/>
            <a:miter lim="800000"/>
            <a:headEnd/>
            <a:tailEnd/>
          </a:ln>
        </p:spPr>
      </p:pic>
      <p:sp>
        <p:nvSpPr>
          <p:cNvPr id="274436" name="Text Box 4"/>
          <p:cNvSpPr txBox="1">
            <a:spLocks noChangeArrowheads="1"/>
          </p:cNvSpPr>
          <p:nvPr/>
        </p:nvSpPr>
        <p:spPr bwMode="auto">
          <a:xfrm>
            <a:off x="152400" y="3581400"/>
            <a:ext cx="4343400" cy="3108543"/>
          </a:xfrm>
          <a:prstGeom prst="rect">
            <a:avLst/>
          </a:prstGeom>
          <a:noFill/>
          <a:ln w="12700">
            <a:noFill/>
            <a:miter lim="800000"/>
            <a:headEnd/>
            <a:tailEnd/>
          </a:ln>
          <a:effectLst/>
        </p:spPr>
        <p:txBody>
          <a:bodyPr wrap="square">
            <a:spAutoFit/>
          </a:bodyPr>
          <a:lstStyle/>
          <a:p>
            <a:pPr algn="just"/>
            <a:r>
              <a:rPr lang="en-US" sz="2800" dirty="0" smtClean="0">
                <a:solidFill>
                  <a:schemeClr val="bg1"/>
                </a:solidFill>
                <a:latin typeface="Agency FB" pitchFamily="34" charset="0"/>
              </a:rPr>
              <a:t>It is a method of slowly moving the mandible </a:t>
            </a:r>
            <a:r>
              <a:rPr lang="en-US" sz="2800" dirty="0" err="1" smtClean="0">
                <a:solidFill>
                  <a:schemeClr val="bg1"/>
                </a:solidFill>
                <a:latin typeface="Agency FB" pitchFamily="34" charset="0"/>
              </a:rPr>
              <a:t>anteriorly</a:t>
            </a:r>
            <a:r>
              <a:rPr lang="en-US" sz="2800" dirty="0" smtClean="0">
                <a:solidFill>
                  <a:schemeClr val="bg1"/>
                </a:solidFill>
                <a:latin typeface="Agency FB" pitchFamily="34" charset="0"/>
              </a:rPr>
              <a:t> or </a:t>
            </a:r>
            <a:r>
              <a:rPr lang="en-US" sz="2800" dirty="0" err="1" smtClean="0">
                <a:solidFill>
                  <a:schemeClr val="bg1"/>
                </a:solidFill>
                <a:latin typeface="Agency FB" pitchFamily="34" charset="0"/>
              </a:rPr>
              <a:t>posteriorly</a:t>
            </a:r>
            <a:r>
              <a:rPr lang="en-US" sz="2800" dirty="0" smtClean="0">
                <a:solidFill>
                  <a:schemeClr val="bg1"/>
                </a:solidFill>
                <a:latin typeface="Agency FB" pitchFamily="34" charset="0"/>
              </a:rPr>
              <a:t> using adjustable mechanisms until symptoms are relieved with minimal possible protrusive position. Recall is necessary at 2 weeks, 1 month and every 6 months interval. </a:t>
            </a:r>
            <a:endParaRPr lang="en-US" sz="2800" dirty="0">
              <a:solidFill>
                <a:schemeClr val="bg1"/>
              </a:solidFill>
              <a:effectLst>
                <a:outerShdw blurRad="38100" dist="38100" dir="2700000" algn="tl">
                  <a:srgbClr val="000000"/>
                </a:outerShdw>
              </a:effectLst>
              <a:latin typeface="Agency FB"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 y="228600"/>
            <a:ext cx="6908800" cy="1143000"/>
          </a:xfrm>
          <a:effectLst/>
        </p:spPr>
        <p:txBody>
          <a:bodyPr/>
          <a:lstStyle/>
          <a:p>
            <a:r>
              <a:rPr lang="en-US" sz="3600" dirty="0" smtClean="0">
                <a:solidFill>
                  <a:schemeClr val="accent2">
                    <a:lumMod val="60000"/>
                    <a:lumOff val="40000"/>
                  </a:schemeClr>
                </a:solidFill>
                <a:latin typeface="Cooper Black" pitchFamily="18" charset="0"/>
              </a:rPr>
              <a:t>PATIENT SHOULD EXPECT</a:t>
            </a:r>
          </a:p>
        </p:txBody>
      </p:sp>
      <p:sp>
        <p:nvSpPr>
          <p:cNvPr id="97283" name="Rectangle 3"/>
          <p:cNvSpPr>
            <a:spLocks noGrp="1" noChangeArrowheads="1"/>
          </p:cNvSpPr>
          <p:nvPr>
            <p:ph idx="1"/>
          </p:nvPr>
        </p:nvSpPr>
        <p:spPr>
          <a:xfrm>
            <a:off x="474663" y="1524000"/>
            <a:ext cx="8194675" cy="4267200"/>
          </a:xfrm>
        </p:spPr>
        <p:txBody>
          <a:bodyPr/>
          <a:lstStyle/>
          <a:p>
            <a:r>
              <a:rPr lang="en-US" sz="4000" b="1" dirty="0" smtClean="0">
                <a:latin typeface="Agency FB" pitchFamily="34" charset="0"/>
              </a:rPr>
              <a:t>LIPS WILL BE VERY DRY - LIP BALM</a:t>
            </a:r>
          </a:p>
          <a:p>
            <a:r>
              <a:rPr lang="en-US" sz="4000" b="1" dirty="0" smtClean="0">
                <a:latin typeface="Agency FB" pitchFamily="34" charset="0"/>
              </a:rPr>
              <a:t>DIFFICULTY GOING TO SLEEP FOR A FEW NIGHTS.</a:t>
            </a:r>
          </a:p>
          <a:p>
            <a:r>
              <a:rPr lang="en-US" sz="4000" b="1" dirty="0" smtClean="0">
                <a:latin typeface="Agency FB" pitchFamily="34" charset="0"/>
              </a:rPr>
              <a:t>LOTS OF SALIVA - ON PILLOW</a:t>
            </a:r>
          </a:p>
          <a:p>
            <a:r>
              <a:rPr lang="en-US" sz="4000" b="1" dirty="0" smtClean="0">
                <a:latin typeface="Agency FB" pitchFamily="34" charset="0"/>
              </a:rPr>
              <a:t>SORE TEETH AND SENSITIVE TEMPOROMANDIBULAR JOINTS - should disappear within a couple of hours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hat Causes Snoring and Obstructive Sleep Apnea_.wmv">
            <a:hlinkClick r:id="" action="ppaction://media"/>
          </p:cNvPr>
          <p:cNvPicPr>
            <a:picLocks noRot="1" noChangeAspect="1"/>
          </p:cNvPicPr>
          <p:nvPr>
            <a:videoFile r:link="rId1"/>
          </p:nvPr>
        </p:nvPicPr>
        <p:blipFill>
          <a:blip r:embed="rId3"/>
          <a:stretch>
            <a:fillRect/>
          </a:stretch>
        </p:blipFill>
        <p:spPr>
          <a:xfrm>
            <a:off x="1143000" y="685800"/>
            <a:ext cx="7162800" cy="5276850"/>
          </a:xfrm>
          <a:prstGeom prst="rect">
            <a:avLst/>
          </a:prstGeom>
        </p:spPr>
      </p:pic>
      <p:sp>
        <p:nvSpPr>
          <p:cNvPr id="4" name="Rectangle 3"/>
          <p:cNvSpPr/>
          <p:nvPr/>
        </p:nvSpPr>
        <p:spPr>
          <a:xfrm>
            <a:off x="5791200" y="4953000"/>
            <a:ext cx="2362200" cy="990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2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3276600"/>
            <a:ext cx="7924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60350"/>
            <a:ext cx="6769100" cy="508000"/>
          </a:xfrm>
        </p:spPr>
        <p:txBody>
          <a:bodyPr/>
          <a:lstStyle/>
          <a:p>
            <a:r>
              <a:rPr lang="en-US" dirty="0" smtClean="0">
                <a:solidFill>
                  <a:schemeClr val="accent2"/>
                </a:solidFill>
                <a:latin typeface="Cooper Black" pitchFamily="18" charset="0"/>
              </a:rPr>
              <a:t>WHY ORAL APPLIANCES?</a:t>
            </a:r>
            <a:endParaRPr lang="en-US" dirty="0">
              <a:solidFill>
                <a:schemeClr val="accent2"/>
              </a:solidFill>
              <a:latin typeface="Cooper Black" pitchFamily="18" charset="0"/>
            </a:endParaRPr>
          </a:p>
        </p:txBody>
      </p:sp>
      <p:sp>
        <p:nvSpPr>
          <p:cNvPr id="3" name="Content Placeholder 2"/>
          <p:cNvSpPr>
            <a:spLocks noGrp="1"/>
          </p:cNvSpPr>
          <p:nvPr>
            <p:ph idx="1"/>
          </p:nvPr>
        </p:nvSpPr>
        <p:spPr>
          <a:xfrm>
            <a:off x="304800" y="762001"/>
            <a:ext cx="8001000" cy="6019800"/>
          </a:xfrm>
        </p:spPr>
        <p:txBody>
          <a:bodyPr/>
          <a:lstStyle/>
          <a:p>
            <a:r>
              <a:rPr lang="en-US" dirty="0" smtClean="0">
                <a:latin typeface="Agency FB" pitchFamily="34" charset="0"/>
              </a:rPr>
              <a:t>LESS COST</a:t>
            </a:r>
          </a:p>
          <a:p>
            <a:r>
              <a:rPr lang="en-US" dirty="0" smtClean="0">
                <a:latin typeface="Agency FB" pitchFamily="34" charset="0"/>
              </a:rPr>
              <a:t>MORE PATIENT COMPLIANCE</a:t>
            </a:r>
          </a:p>
          <a:p>
            <a:r>
              <a:rPr lang="en-US" dirty="0" smtClean="0">
                <a:latin typeface="Agency FB" pitchFamily="34" charset="0"/>
              </a:rPr>
              <a:t>NO NEED TO UNDERGO GENERAL ANESTHESIA</a:t>
            </a:r>
          </a:p>
          <a:p>
            <a:r>
              <a:rPr lang="en-US" dirty="0" smtClean="0">
                <a:latin typeface="Agency FB" pitchFamily="34" charset="0"/>
              </a:rPr>
              <a:t>PORTABILITY</a:t>
            </a:r>
          </a:p>
          <a:p>
            <a:endParaRPr lang="en-US" dirty="0" smtClean="0">
              <a:latin typeface="Agency FB" pitchFamily="34" charset="0"/>
            </a:endParaRPr>
          </a:p>
          <a:p>
            <a:pPr algn="just">
              <a:buNone/>
            </a:pPr>
            <a:r>
              <a:rPr lang="en-US" dirty="0" smtClean="0">
                <a:latin typeface="Agency FB" pitchFamily="34" charset="0"/>
              </a:rPr>
              <a:t>  </a:t>
            </a:r>
            <a:r>
              <a:rPr lang="en-US" dirty="0" smtClean="0">
                <a:solidFill>
                  <a:schemeClr val="tx2"/>
                </a:solidFill>
                <a:latin typeface="Agency FB" pitchFamily="34" charset="0"/>
              </a:rPr>
              <a:t>In 1995 the American Sleep Disorders Association published its parameters of Care document that recommends treatment modalities for Upper airway sleep disorders (UASD) where oral appliances are a treatment of choice for snoring and mild to moderate OSA in certain patients and ahead of surgical procedures for all but the most severe patients</a:t>
            </a:r>
            <a:r>
              <a:rPr lang="en-US" dirty="0" smtClean="0">
                <a:solidFill>
                  <a:schemeClr val="tx2"/>
                </a:solidFill>
              </a:rPr>
              <a: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6769100" cy="508000"/>
          </a:xfrm>
        </p:spPr>
        <p:txBody>
          <a:bodyPr/>
          <a:lstStyle/>
          <a:p>
            <a:r>
              <a:rPr lang="en-US" sz="4400" dirty="0" smtClean="0">
                <a:solidFill>
                  <a:schemeClr val="bg2">
                    <a:lumMod val="50000"/>
                    <a:lumOff val="50000"/>
                  </a:schemeClr>
                </a:solidFill>
                <a:latin typeface="Cooper Black" pitchFamily="18" charset="0"/>
              </a:rPr>
              <a:t>REFERENCES</a:t>
            </a:r>
            <a:endParaRPr lang="en-US" sz="4400" dirty="0">
              <a:solidFill>
                <a:schemeClr val="bg2">
                  <a:lumMod val="50000"/>
                  <a:lumOff val="50000"/>
                </a:schemeClr>
              </a:solidFill>
              <a:latin typeface="Cooper Black" pitchFamily="18" charset="0"/>
            </a:endParaRPr>
          </a:p>
        </p:txBody>
      </p:sp>
      <p:sp>
        <p:nvSpPr>
          <p:cNvPr id="5" name="Content Placeholder 2"/>
          <p:cNvSpPr>
            <a:spLocks noGrp="1"/>
          </p:cNvSpPr>
          <p:nvPr>
            <p:ph idx="1"/>
          </p:nvPr>
        </p:nvSpPr>
        <p:spPr>
          <a:xfrm>
            <a:off x="304800" y="1052513"/>
            <a:ext cx="8083550" cy="5400675"/>
          </a:xfrm>
        </p:spPr>
        <p:txBody>
          <a:bodyPr/>
          <a:lstStyle/>
          <a:p>
            <a:r>
              <a:rPr lang="en-US" sz="2400" dirty="0" smtClean="0">
                <a:latin typeface="Agency FB" pitchFamily="34" charset="0"/>
              </a:rPr>
              <a:t>2006 American Academy of Sleep Medicine</a:t>
            </a:r>
          </a:p>
          <a:p>
            <a:r>
              <a:rPr lang="en-US" sz="2400" dirty="0" smtClean="0">
                <a:latin typeface="Agency FB" pitchFamily="34" charset="0"/>
              </a:rPr>
              <a:t>Eckert, D, et al. “</a:t>
            </a:r>
            <a:r>
              <a:rPr lang="en-US" sz="2400" dirty="0" err="1" smtClean="0">
                <a:latin typeface="Agency FB" pitchFamily="34" charset="0"/>
              </a:rPr>
              <a:t>Pathophysiology</a:t>
            </a:r>
            <a:r>
              <a:rPr lang="en-US" sz="2400" dirty="0" smtClean="0">
                <a:latin typeface="Agency FB" pitchFamily="34" charset="0"/>
              </a:rPr>
              <a:t> of Adult Obstructive Sleep Apnea”  American Thoracic Society. </a:t>
            </a:r>
            <a:r>
              <a:rPr lang="en-US" sz="2400" dirty="0" err="1" smtClean="0">
                <a:latin typeface="Agency FB" pitchFamily="34" charset="0"/>
              </a:rPr>
              <a:t>Vol</a:t>
            </a:r>
            <a:r>
              <a:rPr lang="en-US" sz="2400" dirty="0" smtClean="0">
                <a:latin typeface="Agency FB" pitchFamily="34" charset="0"/>
              </a:rPr>
              <a:t> 5. pp 144-153, 2008</a:t>
            </a:r>
          </a:p>
          <a:p>
            <a:r>
              <a:rPr lang="en-US" sz="2400" dirty="0" err="1" smtClean="0">
                <a:latin typeface="Agency FB" pitchFamily="34" charset="0"/>
              </a:rPr>
              <a:t>Golbin</a:t>
            </a:r>
            <a:r>
              <a:rPr lang="en-US" sz="2400" dirty="0" smtClean="0">
                <a:latin typeface="Agency FB" pitchFamily="34" charset="0"/>
              </a:rPr>
              <a:t>, J, et al. “Obstructive Sleep Apnea, Cardiovascular Disease, and Pulmonary Hypertension.” American Thoracic Society. </a:t>
            </a:r>
            <a:r>
              <a:rPr lang="en-US" sz="2400" dirty="0" err="1" smtClean="0">
                <a:latin typeface="Agency FB" pitchFamily="34" charset="0"/>
              </a:rPr>
              <a:t>Vol</a:t>
            </a:r>
            <a:r>
              <a:rPr lang="en-US" sz="2400" dirty="0" smtClean="0">
                <a:latin typeface="Agency FB" pitchFamily="34" charset="0"/>
              </a:rPr>
              <a:t> 5. pp 20o– 206, 2008</a:t>
            </a:r>
          </a:p>
          <a:p>
            <a:r>
              <a:rPr lang="en-US" sz="2400" dirty="0" err="1" smtClean="0">
                <a:latin typeface="Agency FB" pitchFamily="34" charset="0"/>
              </a:rPr>
              <a:t>McNicholas</a:t>
            </a:r>
            <a:r>
              <a:rPr lang="en-US" sz="2400" dirty="0" smtClean="0">
                <a:latin typeface="Agency FB" pitchFamily="34" charset="0"/>
              </a:rPr>
              <a:t>, W, et al. “Diagnosis of Obstructive Sleep Apnea in Adults”  American Thoracic Society. </a:t>
            </a:r>
            <a:r>
              <a:rPr lang="en-US" sz="2400" dirty="0" err="1" smtClean="0">
                <a:latin typeface="Agency FB" pitchFamily="34" charset="0"/>
              </a:rPr>
              <a:t>Vol</a:t>
            </a:r>
            <a:r>
              <a:rPr lang="en-US" sz="2400" dirty="0" smtClean="0">
                <a:latin typeface="Agency FB" pitchFamily="34" charset="0"/>
              </a:rPr>
              <a:t> 5. pp  154-160, 2008</a:t>
            </a:r>
          </a:p>
          <a:p>
            <a:r>
              <a:rPr lang="en-US" sz="2400" dirty="0" smtClean="0">
                <a:latin typeface="Agency FB" pitchFamily="34" charset="0"/>
              </a:rPr>
              <a:t>Punjabi, N. M.  “The Epidemiology of Adult Obstructive Sleep Apnea” American Thoracic Society.  </a:t>
            </a:r>
            <a:r>
              <a:rPr lang="en-US" sz="2400" dirty="0" err="1" smtClean="0">
                <a:latin typeface="Agency FB" pitchFamily="34" charset="0"/>
              </a:rPr>
              <a:t>Vol</a:t>
            </a:r>
            <a:r>
              <a:rPr lang="en-US" sz="2400" dirty="0" smtClean="0">
                <a:latin typeface="Agency FB" pitchFamily="34" charset="0"/>
              </a:rPr>
              <a:t> 5.pp 136-143, 2008</a:t>
            </a:r>
          </a:p>
          <a:p>
            <a:r>
              <a:rPr lang="en-US" sz="2400" dirty="0" smtClean="0">
                <a:latin typeface="Agency FB" pitchFamily="34" charset="0"/>
              </a:rPr>
              <a:t>Schwartz, A, et al. “Obesity and Obstructive Sleep Apnea” American Thoracic Society. </a:t>
            </a:r>
            <a:r>
              <a:rPr lang="en-US" sz="2400" dirty="0" err="1" smtClean="0">
                <a:latin typeface="Agency FB" pitchFamily="34" charset="0"/>
              </a:rPr>
              <a:t>Vol</a:t>
            </a:r>
            <a:r>
              <a:rPr lang="en-US" sz="2400" dirty="0" smtClean="0">
                <a:latin typeface="Agency FB" pitchFamily="34" charset="0"/>
              </a:rPr>
              <a:t> 5. pp 185 – 192, 2008</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back_c\sagar3\PICSETS\MED\Hand.jpg"/>
          <p:cNvPicPr>
            <a:picLocks noGrp="1" noChangeAspect="1" noChangeArrowheads="1"/>
          </p:cNvPicPr>
          <p:nvPr/>
        </p:nvPicPr>
        <p:blipFill>
          <a:blip r:embed="rId2"/>
          <a:stretch>
            <a:fillRect/>
          </a:stretch>
        </p:blipFill>
        <p:spPr bwMode="auto">
          <a:xfrm>
            <a:off x="152400" y="838200"/>
            <a:ext cx="3810000" cy="5715000"/>
          </a:xfrm>
          <a:prstGeom prst="rect">
            <a:avLst/>
          </a:prstGeom>
          <a:noFill/>
          <a:ln>
            <a:solidFill>
              <a:srgbClr val="FFFF00"/>
            </a:solidFill>
          </a:ln>
        </p:spPr>
      </p:pic>
      <p:sp>
        <p:nvSpPr>
          <p:cNvPr id="4" name="Title 1"/>
          <p:cNvSpPr>
            <a:spLocks noGrp="1"/>
          </p:cNvSpPr>
          <p:nvPr>
            <p:ph type="title"/>
          </p:nvPr>
        </p:nvSpPr>
        <p:spPr>
          <a:xfrm>
            <a:off x="0" y="228600"/>
            <a:ext cx="6769100" cy="508000"/>
          </a:xfrm>
        </p:spPr>
        <p:txBody>
          <a:bodyPr/>
          <a:lstStyle/>
          <a:p>
            <a:r>
              <a:rPr lang="en-US" dirty="0" smtClean="0">
                <a:solidFill>
                  <a:schemeClr val="accent2">
                    <a:lumMod val="60000"/>
                    <a:lumOff val="40000"/>
                  </a:schemeClr>
                </a:solidFill>
                <a:latin typeface="Cooper Black" pitchFamily="18" charset="0"/>
              </a:rPr>
              <a:t>MY SINCERE THANKS TO…….</a:t>
            </a:r>
            <a:endParaRPr lang="en-US" dirty="0"/>
          </a:p>
        </p:txBody>
      </p:sp>
      <p:sp>
        <p:nvSpPr>
          <p:cNvPr id="8" name="Rectangle 3"/>
          <p:cNvSpPr>
            <a:spLocks noGrp="1" noChangeArrowheads="1"/>
          </p:cNvSpPr>
          <p:nvPr>
            <p:ph idx="1"/>
          </p:nvPr>
        </p:nvSpPr>
        <p:spPr>
          <a:xfrm>
            <a:off x="4114800" y="1371600"/>
            <a:ext cx="4630738" cy="4267200"/>
          </a:xfrm>
        </p:spPr>
        <p:txBody>
          <a:bodyPr/>
          <a:lstStyle/>
          <a:p>
            <a:r>
              <a:rPr lang="en-US" sz="4000" b="1" dirty="0" err="1" smtClean="0">
                <a:latin typeface="Agency FB" pitchFamily="34" charset="0"/>
              </a:rPr>
              <a:t>Dr.Rajthilak</a:t>
            </a:r>
            <a:r>
              <a:rPr lang="en-US" sz="4000" b="1" dirty="0" smtClean="0">
                <a:latin typeface="Agency FB" pitchFamily="34" charset="0"/>
              </a:rPr>
              <a:t> HOD MDS</a:t>
            </a:r>
          </a:p>
          <a:p>
            <a:r>
              <a:rPr lang="en-US" sz="4000" b="1" dirty="0" err="1" smtClean="0">
                <a:latin typeface="Agency FB" pitchFamily="34" charset="0"/>
              </a:rPr>
              <a:t>Dr.Rajashekhar</a:t>
            </a:r>
            <a:r>
              <a:rPr lang="en-US" sz="4000" b="1" dirty="0" smtClean="0">
                <a:latin typeface="Agency FB" pitchFamily="34" charset="0"/>
              </a:rPr>
              <a:t> MDS</a:t>
            </a:r>
          </a:p>
          <a:p>
            <a:r>
              <a:rPr lang="en-US" sz="4000" b="1" dirty="0" err="1" smtClean="0">
                <a:latin typeface="Agency FB" pitchFamily="34" charset="0"/>
              </a:rPr>
              <a:t>Dr.Deepa</a:t>
            </a:r>
            <a:r>
              <a:rPr lang="en-US" sz="4000" b="1" dirty="0" smtClean="0">
                <a:latin typeface="Agency FB" pitchFamily="34" charset="0"/>
              </a:rPr>
              <a:t> MDS</a:t>
            </a:r>
          </a:p>
          <a:p>
            <a:r>
              <a:rPr lang="en-US" sz="4000" b="1" dirty="0" err="1" smtClean="0">
                <a:latin typeface="Agency FB" pitchFamily="34" charset="0"/>
              </a:rPr>
              <a:t>Dr.Sathyasree</a:t>
            </a:r>
            <a:r>
              <a:rPr lang="en-US" sz="4000" b="1" dirty="0" smtClean="0">
                <a:latin typeface="Agency FB" pitchFamily="34" charset="0"/>
              </a:rPr>
              <a:t> MDS</a:t>
            </a:r>
          </a:p>
          <a:p>
            <a:r>
              <a:rPr lang="en-US" sz="4000" b="1" dirty="0" err="1" smtClean="0">
                <a:latin typeface="Agency FB" pitchFamily="34" charset="0"/>
              </a:rPr>
              <a:t>Dr.Muthukumar</a:t>
            </a:r>
            <a:r>
              <a:rPr lang="en-US" sz="4000" b="1" dirty="0" smtClean="0">
                <a:latin typeface="Agency FB" pitchFamily="34" charset="0"/>
              </a:rPr>
              <a:t> MDS</a:t>
            </a:r>
          </a:p>
          <a:p>
            <a:r>
              <a:rPr lang="en-US" sz="4000" b="1" dirty="0" err="1" smtClean="0">
                <a:latin typeface="Agency FB" pitchFamily="34" charset="0"/>
              </a:rPr>
              <a:t>Dr.Suresh</a:t>
            </a:r>
            <a:r>
              <a:rPr lang="en-US" sz="4000" b="1" dirty="0" smtClean="0">
                <a:latin typeface="Agency FB" pitchFamily="34" charset="0"/>
              </a:rPr>
              <a:t> MDS</a:t>
            </a:r>
          </a:p>
          <a:p>
            <a:r>
              <a:rPr lang="en-US" sz="4000" b="1" dirty="0" err="1" smtClean="0">
                <a:latin typeface="Agency FB" pitchFamily="34" charset="0"/>
              </a:rPr>
              <a:t>Dr.Jagdish</a:t>
            </a:r>
            <a:r>
              <a:rPr lang="en-US" sz="4000" b="1" dirty="0" smtClean="0">
                <a:latin typeface="Agency FB" pitchFamily="34" charset="0"/>
              </a:rPr>
              <a:t> BDS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1027" name="Picture 3" descr="C:\Documents and Settings\CAP\Desktop\conference\paper\pics\8162417076_9a3074c741_c.jpg"/>
          <p:cNvPicPr>
            <a:picLocks noChangeAspect="1" noChangeArrowheads="1"/>
          </p:cNvPicPr>
          <p:nvPr/>
        </p:nvPicPr>
        <p:blipFill>
          <a:blip r:embed="rId2"/>
          <a:srcRect/>
          <a:stretch>
            <a:fillRect/>
          </a:stretch>
        </p:blipFill>
        <p:spPr bwMode="auto">
          <a:xfrm>
            <a:off x="0" y="0"/>
            <a:ext cx="6629400" cy="6858000"/>
          </a:xfrm>
          <a:prstGeom prst="rect">
            <a:avLst/>
          </a:prstGeom>
          <a:noFill/>
        </p:spPr>
      </p:pic>
      <p:sp>
        <p:nvSpPr>
          <p:cNvPr id="7" name="Rectangle 6"/>
          <p:cNvSpPr/>
          <p:nvPr/>
        </p:nvSpPr>
        <p:spPr>
          <a:xfrm>
            <a:off x="7162800" y="228600"/>
            <a:ext cx="1066800" cy="6863417"/>
          </a:xfrm>
          <a:prstGeom prst="rect">
            <a:avLst/>
          </a:prstGeom>
          <a:noFill/>
        </p:spPr>
        <p:txBody>
          <a:bodyPr wrap="square" lIns="91440" tIns="45720" rIns="91440" bIns="45720">
            <a:spAutoFit/>
          </a:bodyPr>
          <a:lstStyle/>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a:t>
            </a:r>
          </a:p>
          <a:p>
            <a:pPr algn="ctr"/>
            <a:endPar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t>
            </a:r>
          </a:p>
          <a:p>
            <a:pPr algn="ctr"/>
            <a:endPar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t>
            </a:r>
          </a:p>
          <a:p>
            <a:pPr algn="ctr"/>
            <a:endPar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Rectangle 9"/>
          <p:cNvSpPr/>
          <p:nvPr/>
        </p:nvSpPr>
        <p:spPr>
          <a:xfrm>
            <a:off x="7391400" y="2133600"/>
            <a:ext cx="628697" cy="830997"/>
          </a:xfrm>
          <a:prstGeom prst="rect">
            <a:avLst/>
          </a:prstGeom>
          <a:noFill/>
        </p:spPr>
        <p:txBody>
          <a:bodyPr wrap="none" lIns="91440" tIns="45720" rIns="91440" bIns="45720">
            <a:spAutoFit/>
          </a:bodyPr>
          <a:lstStyle/>
          <a:p>
            <a:pPr algn="ctr"/>
            <a:r>
              <a:rPr lang="en-U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a:t>
            </a:r>
            <a:endParaRPr lang="en-US"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2754868"/>
            <a:ext cx="2286000" cy="369332"/>
          </a:xfrm>
          <a:prstGeom prst="rect">
            <a:avLst/>
          </a:prstGeom>
          <a:noFill/>
        </p:spPr>
        <p:txBody>
          <a:bodyPr wrap="square" rtlCol="0">
            <a:spAutoFit/>
          </a:bodyPr>
          <a:lstStyle/>
          <a:p>
            <a:r>
              <a:rPr lang="en-US" dirty="0" smtClean="0">
                <a:solidFill>
                  <a:schemeClr val="accent1"/>
                </a:solidFill>
                <a:latin typeface="Agency FB" pitchFamily="34" charset="0"/>
              </a:rPr>
              <a:t>OVER 50 YEARS SNORE</a:t>
            </a:r>
            <a:endParaRPr lang="en-US" dirty="0">
              <a:solidFill>
                <a:schemeClr val="accent1"/>
              </a:solidFill>
            </a:endParaRPr>
          </a:p>
        </p:txBody>
      </p:sp>
      <p:sp>
        <p:nvSpPr>
          <p:cNvPr id="6" name="TextBox 5"/>
          <p:cNvSpPr txBox="1"/>
          <p:nvPr/>
        </p:nvSpPr>
        <p:spPr>
          <a:xfrm>
            <a:off x="3810000" y="5181600"/>
            <a:ext cx="1676400" cy="381000"/>
          </a:xfrm>
          <a:prstGeom prst="rect">
            <a:avLst/>
          </a:prstGeom>
          <a:noFill/>
        </p:spPr>
        <p:txBody>
          <a:bodyPr wrap="square" rtlCol="0">
            <a:spAutoFit/>
          </a:bodyPr>
          <a:lstStyle/>
          <a:p>
            <a:r>
              <a:rPr lang="en-US" dirty="0" smtClean="0">
                <a:solidFill>
                  <a:schemeClr val="accent1"/>
                </a:solidFill>
                <a:latin typeface="Agency FB" pitchFamily="34" charset="0"/>
              </a:rPr>
              <a:t>ADMIT TO SNORING</a:t>
            </a:r>
            <a:endParaRPr lang="en-US" dirty="0">
              <a:solidFill>
                <a:schemeClr val="accent1"/>
              </a:solidFill>
            </a:endParaRPr>
          </a:p>
        </p:txBody>
      </p:sp>
      <p:sp>
        <p:nvSpPr>
          <p:cNvPr id="7" name="TextBox 6"/>
          <p:cNvSpPr txBox="1"/>
          <p:nvPr/>
        </p:nvSpPr>
        <p:spPr>
          <a:xfrm>
            <a:off x="381000" y="3886200"/>
            <a:ext cx="2819400" cy="646331"/>
          </a:xfrm>
          <a:prstGeom prst="rect">
            <a:avLst/>
          </a:prstGeom>
          <a:noFill/>
        </p:spPr>
        <p:txBody>
          <a:bodyPr wrap="square" rtlCol="0">
            <a:spAutoFit/>
          </a:bodyPr>
          <a:lstStyle/>
          <a:p>
            <a:r>
              <a:rPr lang="en-US" dirty="0" smtClean="0">
                <a:solidFill>
                  <a:schemeClr val="accent1"/>
                </a:solidFill>
                <a:latin typeface="Agency FB" pitchFamily="34" charset="0"/>
              </a:rPr>
              <a:t>MALES TWICE AS LIKELY AS FEMALES</a:t>
            </a:r>
          </a:p>
          <a:p>
            <a:endParaRPr lang="en-US" dirty="0">
              <a:solidFill>
                <a:schemeClr val="accent1"/>
              </a:solidFill>
            </a:endParaRPr>
          </a:p>
        </p:txBody>
      </p:sp>
      <p:sp>
        <p:nvSpPr>
          <p:cNvPr id="8" name="TextBox 7"/>
          <p:cNvSpPr txBox="1"/>
          <p:nvPr/>
        </p:nvSpPr>
        <p:spPr>
          <a:xfrm>
            <a:off x="152400" y="6477000"/>
            <a:ext cx="3733800" cy="646331"/>
          </a:xfrm>
          <a:prstGeom prst="rect">
            <a:avLst/>
          </a:prstGeom>
          <a:noFill/>
        </p:spPr>
        <p:txBody>
          <a:bodyPr wrap="square" rtlCol="0">
            <a:spAutoFit/>
          </a:bodyPr>
          <a:lstStyle/>
          <a:p>
            <a:r>
              <a:rPr lang="en-US" dirty="0" smtClean="0">
                <a:solidFill>
                  <a:schemeClr val="accent1"/>
                </a:solidFill>
                <a:latin typeface="Agency FB" pitchFamily="34" charset="0"/>
              </a:rPr>
              <a:t>5.6 % OF CHILDREN ARE HABITUAL SNORERS.</a:t>
            </a:r>
          </a:p>
          <a:p>
            <a:endParaRPr lang="en-US" dirty="0">
              <a:solidFill>
                <a:schemeClr val="accent1"/>
              </a:solidFill>
            </a:endParaRPr>
          </a:p>
        </p:txBody>
      </p:sp>
      <p:sp>
        <p:nvSpPr>
          <p:cNvPr id="9" name="TextBox 8"/>
          <p:cNvSpPr txBox="1"/>
          <p:nvPr/>
        </p:nvSpPr>
        <p:spPr>
          <a:xfrm>
            <a:off x="6400800" y="3505200"/>
            <a:ext cx="2438400" cy="1200329"/>
          </a:xfrm>
          <a:prstGeom prst="rect">
            <a:avLst/>
          </a:prstGeom>
          <a:noFill/>
        </p:spPr>
        <p:txBody>
          <a:bodyPr wrap="square" rtlCol="0">
            <a:spAutoFit/>
          </a:bodyPr>
          <a:lstStyle/>
          <a:p>
            <a:r>
              <a:rPr lang="en-US" dirty="0" smtClean="0">
                <a:solidFill>
                  <a:schemeClr val="accent1"/>
                </a:solidFill>
                <a:latin typeface="Agency FB" pitchFamily="34" charset="0"/>
              </a:rPr>
              <a:t>730 DAYS …PEOPLE WHOSE PARTNERS SNORE SPENT 2 YEARS LYING AWAKE.</a:t>
            </a:r>
          </a:p>
          <a:p>
            <a:endParaRPr lang="en-US" dirty="0">
              <a:solidFill>
                <a:schemeClr val="accent1"/>
              </a:solidFill>
            </a:endParaRPr>
          </a:p>
        </p:txBody>
      </p:sp>
      <p:sp>
        <p:nvSpPr>
          <p:cNvPr id="10" name="TextBox 9"/>
          <p:cNvSpPr txBox="1"/>
          <p:nvPr/>
        </p:nvSpPr>
        <p:spPr>
          <a:xfrm>
            <a:off x="5867400" y="5867400"/>
            <a:ext cx="3352800" cy="1200329"/>
          </a:xfrm>
          <a:prstGeom prst="rect">
            <a:avLst/>
          </a:prstGeom>
          <a:noFill/>
        </p:spPr>
        <p:txBody>
          <a:bodyPr wrap="square" rtlCol="0">
            <a:spAutoFit/>
          </a:bodyPr>
          <a:lstStyle/>
          <a:p>
            <a:r>
              <a:rPr lang="en-US" dirty="0" smtClean="0">
                <a:solidFill>
                  <a:schemeClr val="accent1"/>
                </a:solidFill>
                <a:latin typeface="Agency FB" pitchFamily="34" charset="0"/>
              </a:rPr>
              <a:t>1,00,000  CAR CRASHES PER YEAR ARE ATTRIBUTED DROWSINESS DUE TO LACK OF SLEEP</a:t>
            </a:r>
          </a:p>
          <a:p>
            <a:endParaRPr lang="en-US" dirty="0">
              <a:solidFill>
                <a:schemeClr val="accent1"/>
              </a:solidFill>
            </a:endParaRPr>
          </a:p>
        </p:txBody>
      </p:sp>
      <p:pic>
        <p:nvPicPr>
          <p:cNvPr id="2050" name="Picture 2" descr="C:\Documents and Settings\CAP\Desktop\conference\seminar\Velocidad_intervalo_40-60.png"/>
          <p:cNvPicPr>
            <a:picLocks noChangeAspect="1" noChangeArrowheads="1"/>
          </p:cNvPicPr>
          <p:nvPr/>
        </p:nvPicPr>
        <p:blipFill>
          <a:blip r:embed="rId2" cstate="print"/>
          <a:srcRect/>
          <a:stretch>
            <a:fillRect/>
          </a:stretch>
        </p:blipFill>
        <p:spPr bwMode="auto">
          <a:xfrm>
            <a:off x="3813175" y="1857375"/>
            <a:ext cx="1444625" cy="657225"/>
          </a:xfrm>
          <a:prstGeom prst="rect">
            <a:avLst/>
          </a:prstGeom>
          <a:noFill/>
        </p:spPr>
      </p:pic>
      <p:pic>
        <p:nvPicPr>
          <p:cNvPr id="2051" name="Picture 3" descr="C:\Documents and Settings\CAP\Desktop\conference\seminar\6_out_of_10.jpg"/>
          <p:cNvPicPr>
            <a:picLocks noChangeAspect="1" noChangeArrowheads="1"/>
          </p:cNvPicPr>
          <p:nvPr/>
        </p:nvPicPr>
        <p:blipFill>
          <a:blip r:embed="rId3"/>
          <a:srcRect/>
          <a:stretch>
            <a:fillRect/>
          </a:stretch>
        </p:blipFill>
        <p:spPr bwMode="auto">
          <a:xfrm>
            <a:off x="3657600" y="3810000"/>
            <a:ext cx="1924050" cy="1314450"/>
          </a:xfrm>
          <a:prstGeom prst="rect">
            <a:avLst/>
          </a:prstGeom>
          <a:noFill/>
        </p:spPr>
      </p:pic>
      <p:pic>
        <p:nvPicPr>
          <p:cNvPr id="2052" name="Picture 4" descr="C:\Documents and Settings\CAP\Desktop\conference\seminar\3_354_1346101645.jpg"/>
          <p:cNvPicPr>
            <a:picLocks noChangeAspect="1" noChangeArrowheads="1"/>
          </p:cNvPicPr>
          <p:nvPr/>
        </p:nvPicPr>
        <p:blipFill>
          <a:blip r:embed="rId4"/>
          <a:srcRect/>
          <a:stretch>
            <a:fillRect/>
          </a:stretch>
        </p:blipFill>
        <p:spPr bwMode="auto">
          <a:xfrm>
            <a:off x="304800" y="4524375"/>
            <a:ext cx="2667000" cy="1876425"/>
          </a:xfrm>
          <a:prstGeom prst="rect">
            <a:avLst/>
          </a:prstGeom>
          <a:noFill/>
        </p:spPr>
      </p:pic>
      <p:pic>
        <p:nvPicPr>
          <p:cNvPr id="14" name="Picture 2" descr="C:\Documents and Settings\CAP\Desktop\conference\paper\pics\997DCC96-F818-4A2E-A18A-14FE30ACFCA1-300x300.jpg"/>
          <p:cNvPicPr>
            <a:picLocks noChangeAspect="1" noChangeArrowheads="1"/>
          </p:cNvPicPr>
          <p:nvPr/>
        </p:nvPicPr>
        <p:blipFill>
          <a:blip r:embed="rId5"/>
          <a:srcRect/>
          <a:stretch>
            <a:fillRect/>
          </a:stretch>
        </p:blipFill>
        <p:spPr bwMode="auto">
          <a:xfrm>
            <a:off x="6477000" y="1143000"/>
            <a:ext cx="2438400" cy="2133600"/>
          </a:xfrm>
          <a:prstGeom prst="rect">
            <a:avLst/>
          </a:prstGeom>
          <a:noFill/>
        </p:spPr>
      </p:pic>
      <p:pic>
        <p:nvPicPr>
          <p:cNvPr id="15" name="Picture 5" descr="C:\Documents and Settings\CAP\Desktop\conference\seminar\car-accident-collision-hi.png"/>
          <p:cNvPicPr>
            <a:picLocks noChangeAspect="1" noChangeArrowheads="1"/>
          </p:cNvPicPr>
          <p:nvPr/>
        </p:nvPicPr>
        <p:blipFill>
          <a:blip r:embed="rId6" cstate="print"/>
          <a:srcRect/>
          <a:stretch>
            <a:fillRect/>
          </a:stretch>
        </p:blipFill>
        <p:spPr bwMode="auto">
          <a:xfrm>
            <a:off x="6816725" y="4419600"/>
            <a:ext cx="1412875" cy="1377768"/>
          </a:xfrm>
          <a:prstGeom prst="rect">
            <a:avLst/>
          </a:prstGeom>
          <a:noFill/>
        </p:spPr>
      </p:pic>
      <p:pic>
        <p:nvPicPr>
          <p:cNvPr id="16" name="Picture 6" descr="C:\Documents and Settings\CAP\Desktop\conference\seminar\female_sign.jpg"/>
          <p:cNvPicPr>
            <a:picLocks noChangeAspect="1" noChangeArrowheads="1"/>
          </p:cNvPicPr>
          <p:nvPr/>
        </p:nvPicPr>
        <p:blipFill>
          <a:blip r:embed="rId7" cstate="print"/>
          <a:srcRect/>
          <a:stretch>
            <a:fillRect/>
          </a:stretch>
        </p:blipFill>
        <p:spPr bwMode="auto">
          <a:xfrm>
            <a:off x="1752600" y="2495550"/>
            <a:ext cx="1238250" cy="1238250"/>
          </a:xfrm>
          <a:prstGeom prst="rect">
            <a:avLst/>
          </a:prstGeom>
          <a:noFill/>
        </p:spPr>
      </p:pic>
      <p:pic>
        <p:nvPicPr>
          <p:cNvPr id="17" name="Picture 7" descr="C:\Documents and Settings\CAP\Desktop\conference\seminar\male-toilet-sign-md.png"/>
          <p:cNvPicPr>
            <a:picLocks noChangeAspect="1" noChangeArrowheads="1"/>
          </p:cNvPicPr>
          <p:nvPr/>
        </p:nvPicPr>
        <p:blipFill>
          <a:blip r:embed="rId8"/>
          <a:srcRect/>
          <a:stretch>
            <a:fillRect/>
          </a:stretch>
        </p:blipFill>
        <p:spPr bwMode="auto">
          <a:xfrm>
            <a:off x="304800" y="1371600"/>
            <a:ext cx="1311772" cy="1316038"/>
          </a:xfrm>
          <a:prstGeom prst="rect">
            <a:avLst/>
          </a:prstGeom>
          <a:noFill/>
        </p:spPr>
      </p:pic>
      <p:sp>
        <p:nvSpPr>
          <p:cNvPr id="18" name="Rectangle 2"/>
          <p:cNvSpPr>
            <a:spLocks noGrp="1" noChangeArrowheads="1"/>
          </p:cNvSpPr>
          <p:nvPr>
            <p:ph type="title"/>
          </p:nvPr>
        </p:nvSpPr>
        <p:spPr>
          <a:xfrm>
            <a:off x="228600" y="0"/>
            <a:ext cx="6908800" cy="1143000"/>
          </a:xfrm>
          <a:effectLst/>
        </p:spPr>
        <p:txBody>
          <a:bodyPr/>
          <a:lstStyle/>
          <a:p>
            <a:r>
              <a:rPr lang="en-US" dirty="0" smtClean="0">
                <a:solidFill>
                  <a:schemeClr val="bg2">
                    <a:lumMod val="50000"/>
                    <a:lumOff val="50000"/>
                  </a:schemeClr>
                </a:solidFill>
                <a:latin typeface="Cooper Black" pitchFamily="18" charset="0"/>
              </a:rPr>
              <a:t>SOME FACTS ABOUT SNORING</a:t>
            </a:r>
          </a:p>
        </p:txBody>
      </p:sp>
      <p:sp>
        <p:nvSpPr>
          <p:cNvPr id="19" name="Rectangle 18"/>
          <p:cNvSpPr/>
          <p:nvPr/>
        </p:nvSpPr>
        <p:spPr>
          <a:xfrm>
            <a:off x="5334000" y="1905000"/>
            <a:ext cx="609600" cy="646331"/>
          </a:xfrm>
          <a:prstGeom prst="rect">
            <a:avLst/>
          </a:prstGeom>
          <a:noFill/>
        </p:spPr>
        <p:txBody>
          <a:bodyPr wrap="square" lIns="91440" tIns="45720" rIns="91440" bIns="45720">
            <a:spAutoFit/>
          </a:bodyPr>
          <a:lstStyle/>
          <a:p>
            <a:pPr algn="ct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260350"/>
            <a:ext cx="6769100" cy="508000"/>
          </a:xfrm>
        </p:spPr>
        <p:txBody>
          <a:bodyPr/>
          <a:lstStyle/>
          <a:p>
            <a:pPr algn="ctr"/>
            <a:r>
              <a:rPr lang="en-US" sz="4800" dirty="0" smtClean="0">
                <a:solidFill>
                  <a:schemeClr val="accent1"/>
                </a:solidFill>
                <a:latin typeface="Cooper Black" pitchFamily="18" charset="0"/>
              </a:rPr>
              <a:t>RISK FACTORS</a:t>
            </a:r>
          </a:p>
        </p:txBody>
      </p:sp>
      <p:pic>
        <p:nvPicPr>
          <p:cNvPr id="1026" name="Picture 2" descr="C:\Documents and Settings\CAP\Desktop\conference\paper\pics\76683_story__aging-3-generations.jpg"/>
          <p:cNvPicPr>
            <a:picLocks noChangeAspect="1" noChangeArrowheads="1"/>
          </p:cNvPicPr>
          <p:nvPr/>
        </p:nvPicPr>
        <p:blipFill>
          <a:blip r:embed="rId2"/>
          <a:srcRect/>
          <a:stretch>
            <a:fillRect/>
          </a:stretch>
        </p:blipFill>
        <p:spPr bwMode="auto">
          <a:xfrm>
            <a:off x="381000" y="1447800"/>
            <a:ext cx="2362200" cy="1752600"/>
          </a:xfrm>
          <a:prstGeom prst="rect">
            <a:avLst/>
          </a:prstGeom>
          <a:noFill/>
        </p:spPr>
      </p:pic>
      <p:pic>
        <p:nvPicPr>
          <p:cNvPr id="1027" name="Picture 3" descr="C:\Documents and Settings\CAP\Desktop\conference\paper\pics\6782969-human-facial-anatomy-and-skull.jpg"/>
          <p:cNvPicPr>
            <a:picLocks noChangeAspect="1" noChangeArrowheads="1"/>
          </p:cNvPicPr>
          <p:nvPr/>
        </p:nvPicPr>
        <p:blipFill>
          <a:blip r:embed="rId3" cstate="print"/>
          <a:srcRect/>
          <a:stretch>
            <a:fillRect/>
          </a:stretch>
        </p:blipFill>
        <p:spPr bwMode="auto">
          <a:xfrm>
            <a:off x="2971800" y="1371600"/>
            <a:ext cx="2483905" cy="1757363"/>
          </a:xfrm>
          <a:prstGeom prst="rect">
            <a:avLst/>
          </a:prstGeom>
          <a:noFill/>
        </p:spPr>
      </p:pic>
      <p:pic>
        <p:nvPicPr>
          <p:cNvPr id="1029" name="Picture 5" descr="C:\Documents and Settings\CAP\Desktop\conference\paper\pics\alcohol1-300x267.jpg"/>
          <p:cNvPicPr>
            <a:picLocks noChangeAspect="1" noChangeArrowheads="1"/>
          </p:cNvPicPr>
          <p:nvPr/>
        </p:nvPicPr>
        <p:blipFill>
          <a:blip r:embed="rId4"/>
          <a:srcRect/>
          <a:stretch>
            <a:fillRect/>
          </a:stretch>
        </p:blipFill>
        <p:spPr bwMode="auto">
          <a:xfrm>
            <a:off x="1676400" y="4267200"/>
            <a:ext cx="2362200" cy="1752600"/>
          </a:xfrm>
          <a:prstGeom prst="rect">
            <a:avLst/>
          </a:prstGeom>
          <a:noFill/>
        </p:spPr>
      </p:pic>
      <p:pic>
        <p:nvPicPr>
          <p:cNvPr id="1030" name="Picture 6" descr="C:\Documents and Settings\CAP\Desktop\conference\paper\pics\ashtray_article.jpg"/>
          <p:cNvPicPr>
            <a:picLocks noChangeAspect="1" noChangeArrowheads="1"/>
          </p:cNvPicPr>
          <p:nvPr/>
        </p:nvPicPr>
        <p:blipFill>
          <a:blip r:embed="rId5"/>
          <a:srcRect/>
          <a:stretch>
            <a:fillRect/>
          </a:stretch>
        </p:blipFill>
        <p:spPr bwMode="auto">
          <a:xfrm>
            <a:off x="6019800" y="1371600"/>
            <a:ext cx="2667000" cy="1752600"/>
          </a:xfrm>
          <a:prstGeom prst="rect">
            <a:avLst/>
          </a:prstGeom>
          <a:noFill/>
        </p:spPr>
      </p:pic>
      <p:pic>
        <p:nvPicPr>
          <p:cNvPr id="1031" name="Picture 7" descr="C:\Documents and Settings\CAP\Desktop\conference\paper\pics\obesity 1.jpg"/>
          <p:cNvPicPr>
            <a:picLocks noChangeAspect="1" noChangeArrowheads="1"/>
          </p:cNvPicPr>
          <p:nvPr/>
        </p:nvPicPr>
        <p:blipFill>
          <a:blip r:embed="rId6"/>
          <a:srcRect/>
          <a:stretch>
            <a:fillRect/>
          </a:stretch>
        </p:blipFill>
        <p:spPr bwMode="auto">
          <a:xfrm>
            <a:off x="4800600" y="4191000"/>
            <a:ext cx="2667000" cy="1752600"/>
          </a:xfrm>
          <a:prstGeom prst="rect">
            <a:avLst/>
          </a:prstGeom>
          <a:noFill/>
        </p:spPr>
      </p:pic>
      <p:sp>
        <p:nvSpPr>
          <p:cNvPr id="9" name="TextBox 8"/>
          <p:cNvSpPr txBox="1"/>
          <p:nvPr/>
        </p:nvSpPr>
        <p:spPr>
          <a:xfrm>
            <a:off x="990600" y="3429000"/>
            <a:ext cx="2133600" cy="523220"/>
          </a:xfrm>
          <a:prstGeom prst="rect">
            <a:avLst/>
          </a:prstGeom>
          <a:noFill/>
        </p:spPr>
        <p:txBody>
          <a:bodyPr wrap="square" rtlCol="0">
            <a:spAutoFit/>
          </a:bodyPr>
          <a:lstStyle/>
          <a:p>
            <a:r>
              <a:rPr lang="en-US" sz="2800" b="1" dirty="0" smtClean="0">
                <a:solidFill>
                  <a:schemeClr val="accent1"/>
                </a:solidFill>
                <a:latin typeface="Agency FB" pitchFamily="34" charset="0"/>
              </a:rPr>
              <a:t>AGE</a:t>
            </a:r>
            <a:endParaRPr lang="en-US" sz="2800" b="1" dirty="0">
              <a:solidFill>
                <a:schemeClr val="accent1"/>
              </a:solidFill>
              <a:latin typeface="Agency FB" pitchFamily="34" charset="0"/>
            </a:endParaRPr>
          </a:p>
        </p:txBody>
      </p:sp>
      <p:sp>
        <p:nvSpPr>
          <p:cNvPr id="10" name="TextBox 9"/>
          <p:cNvSpPr txBox="1"/>
          <p:nvPr/>
        </p:nvSpPr>
        <p:spPr>
          <a:xfrm>
            <a:off x="3276600" y="3276600"/>
            <a:ext cx="2286000" cy="954107"/>
          </a:xfrm>
          <a:prstGeom prst="rect">
            <a:avLst/>
          </a:prstGeom>
          <a:noFill/>
        </p:spPr>
        <p:txBody>
          <a:bodyPr wrap="square" rtlCol="0">
            <a:spAutoFit/>
          </a:bodyPr>
          <a:lstStyle/>
          <a:p>
            <a:r>
              <a:rPr lang="en-US" sz="2800" b="1" dirty="0" smtClean="0">
                <a:solidFill>
                  <a:schemeClr val="accent1"/>
                </a:solidFill>
                <a:latin typeface="Agency FB" pitchFamily="34" charset="0"/>
              </a:rPr>
              <a:t>CRANIOFACIAL ANATOMY</a:t>
            </a:r>
            <a:endParaRPr lang="en-US" sz="2800" b="1" dirty="0">
              <a:solidFill>
                <a:schemeClr val="accent1"/>
              </a:solidFill>
              <a:latin typeface="Agency FB" pitchFamily="34" charset="0"/>
            </a:endParaRPr>
          </a:p>
        </p:txBody>
      </p:sp>
      <p:sp>
        <p:nvSpPr>
          <p:cNvPr id="11" name="TextBox 10"/>
          <p:cNvSpPr txBox="1"/>
          <p:nvPr/>
        </p:nvSpPr>
        <p:spPr>
          <a:xfrm>
            <a:off x="6553200" y="3276600"/>
            <a:ext cx="1981200" cy="954107"/>
          </a:xfrm>
          <a:prstGeom prst="rect">
            <a:avLst/>
          </a:prstGeom>
          <a:noFill/>
        </p:spPr>
        <p:txBody>
          <a:bodyPr wrap="square" rtlCol="0">
            <a:spAutoFit/>
          </a:bodyPr>
          <a:lstStyle/>
          <a:p>
            <a:r>
              <a:rPr lang="en-US" sz="2800" b="1" dirty="0" smtClean="0">
                <a:solidFill>
                  <a:schemeClr val="accent1"/>
                </a:solidFill>
                <a:latin typeface="Agency FB" pitchFamily="34" charset="0"/>
              </a:rPr>
              <a:t>CIGARETTE SMOKING</a:t>
            </a:r>
            <a:endParaRPr lang="en-US" sz="2800" b="1" dirty="0">
              <a:solidFill>
                <a:schemeClr val="accent1"/>
              </a:solidFill>
              <a:latin typeface="Agency FB" pitchFamily="34" charset="0"/>
            </a:endParaRPr>
          </a:p>
        </p:txBody>
      </p:sp>
      <p:sp>
        <p:nvSpPr>
          <p:cNvPr id="13" name="TextBox 12"/>
          <p:cNvSpPr txBox="1"/>
          <p:nvPr/>
        </p:nvSpPr>
        <p:spPr>
          <a:xfrm>
            <a:off x="2209800" y="6248400"/>
            <a:ext cx="2057400" cy="523220"/>
          </a:xfrm>
          <a:prstGeom prst="rect">
            <a:avLst/>
          </a:prstGeom>
          <a:noFill/>
        </p:spPr>
        <p:txBody>
          <a:bodyPr wrap="square" rtlCol="0">
            <a:spAutoFit/>
          </a:bodyPr>
          <a:lstStyle/>
          <a:p>
            <a:r>
              <a:rPr lang="en-US" sz="2800" b="1" dirty="0" smtClean="0">
                <a:solidFill>
                  <a:schemeClr val="accent1"/>
                </a:solidFill>
                <a:latin typeface="Agency FB" pitchFamily="34" charset="0"/>
              </a:rPr>
              <a:t>ALCOHOL</a:t>
            </a:r>
            <a:endParaRPr lang="en-US" sz="2800" b="1" dirty="0">
              <a:solidFill>
                <a:schemeClr val="accent1"/>
              </a:solidFill>
              <a:latin typeface="Agency FB" pitchFamily="34" charset="0"/>
            </a:endParaRPr>
          </a:p>
        </p:txBody>
      </p:sp>
      <p:sp>
        <p:nvSpPr>
          <p:cNvPr id="14" name="TextBox 13"/>
          <p:cNvSpPr txBox="1"/>
          <p:nvPr/>
        </p:nvSpPr>
        <p:spPr>
          <a:xfrm>
            <a:off x="5486400" y="6248400"/>
            <a:ext cx="2057400" cy="584775"/>
          </a:xfrm>
          <a:prstGeom prst="rect">
            <a:avLst/>
          </a:prstGeom>
          <a:noFill/>
        </p:spPr>
        <p:txBody>
          <a:bodyPr wrap="square" rtlCol="0">
            <a:spAutoFit/>
          </a:bodyPr>
          <a:lstStyle/>
          <a:p>
            <a:r>
              <a:rPr lang="en-US" sz="3200" b="1" dirty="0" smtClean="0">
                <a:solidFill>
                  <a:schemeClr val="accent1"/>
                </a:solidFill>
                <a:latin typeface="Agency FB" pitchFamily="34" charset="0"/>
              </a:rPr>
              <a:t>OBESITY</a:t>
            </a:r>
            <a:endParaRPr lang="en-US" sz="3200" b="1" dirty="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81000" y="260350"/>
            <a:ext cx="6769100" cy="508000"/>
          </a:xfrm>
        </p:spPr>
        <p:txBody>
          <a:bodyPr/>
          <a:lstStyle/>
          <a:p>
            <a:r>
              <a:rPr lang="en-US" sz="3600" dirty="0" smtClean="0">
                <a:solidFill>
                  <a:schemeClr val="accent1">
                    <a:lumMod val="60000"/>
                    <a:lumOff val="40000"/>
                  </a:schemeClr>
                </a:solidFill>
                <a:latin typeface="Cooper Black" pitchFamily="18" charset="0"/>
              </a:rPr>
              <a:t>DIAGNOSIS</a:t>
            </a:r>
          </a:p>
        </p:txBody>
      </p:sp>
      <p:sp>
        <p:nvSpPr>
          <p:cNvPr id="45058" name="Content Placeholder 2"/>
          <p:cNvSpPr>
            <a:spLocks noGrp="1"/>
          </p:cNvSpPr>
          <p:nvPr>
            <p:ph idx="1"/>
          </p:nvPr>
        </p:nvSpPr>
        <p:spPr>
          <a:xfrm>
            <a:off x="228600" y="1052513"/>
            <a:ext cx="8915400" cy="5400675"/>
          </a:xfrm>
        </p:spPr>
        <p:txBody>
          <a:bodyPr/>
          <a:lstStyle/>
          <a:p>
            <a:r>
              <a:rPr lang="en-US" dirty="0" smtClean="0">
                <a:solidFill>
                  <a:schemeClr val="accent2"/>
                </a:solidFill>
                <a:latin typeface="Agency FB" pitchFamily="34" charset="0"/>
              </a:rPr>
              <a:t>Based on clinical features and </a:t>
            </a:r>
          </a:p>
          <a:p>
            <a:pPr>
              <a:buNone/>
            </a:pPr>
            <a:r>
              <a:rPr lang="en-US" dirty="0" smtClean="0">
                <a:solidFill>
                  <a:schemeClr val="accent2"/>
                </a:solidFill>
                <a:latin typeface="Agency FB" pitchFamily="34" charset="0"/>
              </a:rPr>
              <a:t>   Objective sleep study data.</a:t>
            </a:r>
          </a:p>
          <a:p>
            <a:r>
              <a:rPr lang="en-US" dirty="0" smtClean="0">
                <a:solidFill>
                  <a:schemeClr val="accent2"/>
                </a:solidFill>
                <a:latin typeface="Agency FB" pitchFamily="34" charset="0"/>
              </a:rPr>
              <a:t>The gold </a:t>
            </a:r>
            <a:r>
              <a:rPr lang="en-US" dirty="0" err="1" smtClean="0">
                <a:solidFill>
                  <a:schemeClr val="accent2"/>
                </a:solidFill>
                <a:latin typeface="Agency FB" pitchFamily="34" charset="0"/>
              </a:rPr>
              <a:t>standard:overnight</a:t>
            </a:r>
            <a:r>
              <a:rPr lang="en-US" dirty="0" smtClean="0">
                <a:solidFill>
                  <a:schemeClr val="accent2"/>
                </a:solidFill>
                <a:latin typeface="Agency FB" pitchFamily="34" charset="0"/>
              </a:rPr>
              <a:t> </a:t>
            </a:r>
            <a:r>
              <a:rPr lang="en-US" dirty="0" err="1" smtClean="0">
                <a:solidFill>
                  <a:schemeClr val="accent2"/>
                </a:solidFill>
                <a:latin typeface="Agency FB" pitchFamily="34" charset="0"/>
              </a:rPr>
              <a:t>polysomnogram</a:t>
            </a:r>
            <a:endParaRPr lang="en-US" dirty="0" smtClean="0">
              <a:solidFill>
                <a:schemeClr val="accent2"/>
              </a:solidFill>
              <a:latin typeface="Agency FB" pitchFamily="34" charset="0"/>
            </a:endParaRPr>
          </a:p>
          <a:p>
            <a:r>
              <a:rPr lang="en-US" dirty="0" smtClean="0">
                <a:solidFill>
                  <a:schemeClr val="accent2"/>
                </a:solidFill>
                <a:latin typeface="Agency FB" pitchFamily="34" charset="0"/>
              </a:rPr>
              <a:t>The </a:t>
            </a:r>
            <a:r>
              <a:rPr lang="en-US" dirty="0" err="1" smtClean="0">
                <a:solidFill>
                  <a:schemeClr val="accent2"/>
                </a:solidFill>
                <a:latin typeface="Agency FB" pitchFamily="34" charset="0"/>
              </a:rPr>
              <a:t>Polysomnogram</a:t>
            </a:r>
            <a:r>
              <a:rPr lang="en-US" dirty="0" smtClean="0">
                <a:solidFill>
                  <a:schemeClr val="accent2"/>
                </a:solidFill>
                <a:latin typeface="Agency FB" pitchFamily="34" charset="0"/>
              </a:rPr>
              <a:t> (PSG):</a:t>
            </a:r>
          </a:p>
          <a:p>
            <a:pPr>
              <a:buNone/>
            </a:pPr>
            <a:r>
              <a:rPr lang="en-US" sz="2400" b="0" dirty="0" smtClean="0">
                <a:solidFill>
                  <a:schemeClr val="accent2"/>
                </a:solidFill>
                <a:latin typeface="Agency FB" pitchFamily="34" charset="0"/>
              </a:rPr>
              <a:t>  -  Provides detailed information on sleep state and </a:t>
            </a:r>
          </a:p>
          <a:p>
            <a:pPr>
              <a:buNone/>
            </a:pPr>
            <a:r>
              <a:rPr lang="en-US" sz="2400" dirty="0" smtClean="0">
                <a:solidFill>
                  <a:schemeClr val="accent2"/>
                </a:solidFill>
                <a:latin typeface="Agency FB" pitchFamily="34" charset="0"/>
              </a:rPr>
              <a:t>     </a:t>
            </a:r>
            <a:r>
              <a:rPr lang="en-US" sz="2400" b="0" dirty="0" smtClean="0">
                <a:solidFill>
                  <a:schemeClr val="accent2"/>
                </a:solidFill>
                <a:latin typeface="Agency FB" pitchFamily="34" charset="0"/>
              </a:rPr>
              <a:t>respiratory and gas exchange abnormalities</a:t>
            </a:r>
            <a:r>
              <a:rPr lang="en-US" sz="2800" dirty="0" smtClean="0">
                <a:solidFill>
                  <a:schemeClr val="accent2"/>
                </a:solidFill>
                <a:latin typeface="Agency FB" pitchFamily="34" charset="0"/>
              </a:rPr>
              <a:t>.</a:t>
            </a:r>
          </a:p>
          <a:p>
            <a:endParaRPr lang="en-US" sz="3200" b="1" i="1" dirty="0" smtClean="0">
              <a:solidFill>
                <a:schemeClr val="accent2"/>
              </a:solidFill>
              <a:latin typeface="Agency FB" pitchFamily="34" charset="0"/>
            </a:endParaRPr>
          </a:p>
          <a:p>
            <a:endParaRPr lang="en-US" sz="3200" b="1" dirty="0" smtClean="0">
              <a:solidFill>
                <a:schemeClr val="accent2"/>
              </a:solidFill>
              <a:latin typeface="Agency FB" pitchFamily="34" charset="0"/>
            </a:endParaRPr>
          </a:p>
        </p:txBody>
      </p:sp>
      <p:pic>
        <p:nvPicPr>
          <p:cNvPr id="6" name="Picture 2" descr="C:\Documents and Settings\CAP\Desktop\conference\seminar\polysomnography-core.jpg"/>
          <p:cNvPicPr>
            <a:picLocks noChangeAspect="1" noChangeArrowheads="1"/>
          </p:cNvPicPr>
          <p:nvPr/>
        </p:nvPicPr>
        <p:blipFill>
          <a:blip r:embed="rId2"/>
          <a:srcRect/>
          <a:stretch>
            <a:fillRect/>
          </a:stretch>
        </p:blipFill>
        <p:spPr bwMode="auto">
          <a:xfrm>
            <a:off x="457200" y="4648200"/>
            <a:ext cx="4572000" cy="1847849"/>
          </a:xfrm>
          <a:prstGeom prst="rect">
            <a:avLst/>
          </a:prstGeom>
          <a:noFill/>
          <a:ln w="9525">
            <a:noFill/>
            <a:miter lim="800000"/>
            <a:headEnd/>
            <a:tailEnd/>
          </a:ln>
          <a:effectLst/>
        </p:spPr>
      </p:pic>
      <p:pic>
        <p:nvPicPr>
          <p:cNvPr id="1027" name="Picture 3" descr="C:\Documents and Settings\CAP\Desktop\conference\seminar\psg.jpg"/>
          <p:cNvPicPr>
            <a:picLocks noChangeAspect="1" noChangeArrowheads="1"/>
          </p:cNvPicPr>
          <p:nvPr/>
        </p:nvPicPr>
        <p:blipFill>
          <a:blip r:embed="rId3"/>
          <a:srcRect/>
          <a:stretch>
            <a:fillRect/>
          </a:stretch>
        </p:blipFill>
        <p:spPr bwMode="auto">
          <a:xfrm>
            <a:off x="5791200" y="304800"/>
            <a:ext cx="3352800" cy="5867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28600" y="260350"/>
            <a:ext cx="8232775" cy="508000"/>
          </a:xfrm>
        </p:spPr>
        <p:txBody>
          <a:bodyPr/>
          <a:lstStyle/>
          <a:p>
            <a:r>
              <a:rPr lang="en-US" sz="3200" dirty="0" smtClean="0">
                <a:solidFill>
                  <a:schemeClr val="accent2"/>
                </a:solidFill>
                <a:latin typeface="Cooper Black" pitchFamily="18" charset="0"/>
              </a:rPr>
              <a:t>DIAGNOSIS: </a:t>
            </a:r>
            <a:br>
              <a:rPr lang="en-US" sz="3200" dirty="0" smtClean="0">
                <a:solidFill>
                  <a:schemeClr val="accent2"/>
                </a:solidFill>
                <a:latin typeface="Cooper Black" pitchFamily="18" charset="0"/>
              </a:rPr>
            </a:br>
            <a:r>
              <a:rPr lang="en-US" sz="3200" dirty="0" smtClean="0">
                <a:solidFill>
                  <a:schemeClr val="accent2"/>
                </a:solidFill>
                <a:latin typeface="Cooper Black" pitchFamily="18" charset="0"/>
              </a:rPr>
              <a:t>CLINICAL FEATURES</a:t>
            </a:r>
          </a:p>
        </p:txBody>
      </p:sp>
      <p:sp>
        <p:nvSpPr>
          <p:cNvPr id="64514" name="Content Placeholder 2"/>
          <p:cNvSpPr>
            <a:spLocks noGrp="1"/>
          </p:cNvSpPr>
          <p:nvPr>
            <p:ph idx="1"/>
          </p:nvPr>
        </p:nvSpPr>
        <p:spPr>
          <a:xfrm>
            <a:off x="0" y="990600"/>
            <a:ext cx="7150100" cy="5400675"/>
          </a:xfrm>
        </p:spPr>
        <p:txBody>
          <a:bodyPr>
            <a:normAutofit/>
          </a:bodyPr>
          <a:lstStyle/>
          <a:p>
            <a:pPr>
              <a:buNone/>
            </a:pPr>
            <a:r>
              <a:rPr lang="en-US" b="1" i="1" dirty="0" smtClean="0">
                <a:solidFill>
                  <a:schemeClr val="accent2"/>
                </a:solidFill>
                <a:latin typeface="Agency FB" pitchFamily="34" charset="0"/>
              </a:rPr>
              <a:t>Nocturnal symptoms</a:t>
            </a:r>
          </a:p>
          <a:p>
            <a:pPr>
              <a:buFont typeface="Wingdings 2" pitchFamily="18" charset="2"/>
              <a:buNone/>
            </a:pPr>
            <a:r>
              <a:rPr lang="en-US" i="1" dirty="0" smtClean="0"/>
              <a:t>     </a:t>
            </a:r>
            <a:r>
              <a:rPr lang="en-US" b="1" dirty="0" smtClean="0">
                <a:latin typeface="Agency FB" pitchFamily="34" charset="0"/>
              </a:rPr>
              <a:t>1. SNORING </a:t>
            </a:r>
          </a:p>
          <a:p>
            <a:pPr>
              <a:buFont typeface="Wingdings 2" pitchFamily="18" charset="2"/>
              <a:buNone/>
            </a:pPr>
            <a:r>
              <a:rPr lang="en-US" i="1" dirty="0" smtClean="0"/>
              <a:t>          </a:t>
            </a:r>
          </a:p>
          <a:p>
            <a:pPr>
              <a:buFont typeface="Wingdings 2" pitchFamily="18" charset="2"/>
              <a:buNone/>
            </a:pPr>
            <a:endParaRPr lang="en-US" i="1" dirty="0" smtClean="0"/>
          </a:p>
          <a:p>
            <a:pPr>
              <a:buFont typeface="Wingdings 2" pitchFamily="18" charset="2"/>
              <a:buNone/>
            </a:pPr>
            <a:endParaRPr lang="en-US" i="1" dirty="0" smtClean="0"/>
          </a:p>
          <a:p>
            <a:pPr>
              <a:buFont typeface="Wingdings 2" pitchFamily="18" charset="2"/>
              <a:buNone/>
            </a:pPr>
            <a:endParaRPr lang="en-US" b="1" i="1" dirty="0" smtClean="0"/>
          </a:p>
        </p:txBody>
      </p:sp>
      <p:pic>
        <p:nvPicPr>
          <p:cNvPr id="2050" name="Picture 2" descr="C:\Documents and Settings\CAP\Desktop\conference\paper\pics\snoring.jpg"/>
          <p:cNvPicPr>
            <a:picLocks noChangeAspect="1" noChangeArrowheads="1"/>
          </p:cNvPicPr>
          <p:nvPr/>
        </p:nvPicPr>
        <p:blipFill>
          <a:blip r:embed="rId2"/>
          <a:srcRect/>
          <a:stretch>
            <a:fillRect/>
          </a:stretch>
        </p:blipFill>
        <p:spPr bwMode="auto">
          <a:xfrm>
            <a:off x="228600" y="1981200"/>
            <a:ext cx="2286000" cy="2286000"/>
          </a:xfrm>
          <a:prstGeom prst="rect">
            <a:avLst/>
          </a:prstGeom>
          <a:noFill/>
        </p:spPr>
      </p:pic>
      <p:pic>
        <p:nvPicPr>
          <p:cNvPr id="2051" name="Picture 3" descr="C:\Documents and Settings\CAP\Desktop\conference\paper\pics\Having-Trouble-Sleeping-Due-To-Coughing.jpg"/>
          <p:cNvPicPr>
            <a:picLocks noChangeAspect="1" noChangeArrowheads="1"/>
          </p:cNvPicPr>
          <p:nvPr/>
        </p:nvPicPr>
        <p:blipFill>
          <a:blip r:embed="rId3"/>
          <a:srcRect/>
          <a:stretch>
            <a:fillRect/>
          </a:stretch>
        </p:blipFill>
        <p:spPr bwMode="auto">
          <a:xfrm>
            <a:off x="4267200" y="2057400"/>
            <a:ext cx="2362200" cy="2209800"/>
          </a:xfrm>
          <a:prstGeom prst="rect">
            <a:avLst/>
          </a:prstGeom>
          <a:noFill/>
        </p:spPr>
      </p:pic>
      <p:sp>
        <p:nvSpPr>
          <p:cNvPr id="6" name="TextBox 5"/>
          <p:cNvSpPr txBox="1"/>
          <p:nvPr/>
        </p:nvSpPr>
        <p:spPr>
          <a:xfrm>
            <a:off x="2590800" y="4038600"/>
            <a:ext cx="3200400" cy="707886"/>
          </a:xfrm>
          <a:prstGeom prst="rect">
            <a:avLst/>
          </a:prstGeom>
          <a:noFill/>
        </p:spPr>
        <p:txBody>
          <a:bodyPr wrap="square" rtlCol="0">
            <a:spAutoFit/>
          </a:bodyPr>
          <a:lstStyle/>
          <a:p>
            <a:r>
              <a:rPr lang="en-US" sz="2800" dirty="0" smtClean="0">
                <a:solidFill>
                  <a:schemeClr val="bg1"/>
                </a:solidFill>
              </a:rPr>
              <a:t>3</a:t>
            </a:r>
            <a:r>
              <a:rPr lang="en-US" sz="4000" b="1" dirty="0" smtClean="0">
                <a:solidFill>
                  <a:schemeClr val="bg1"/>
                </a:solidFill>
                <a:latin typeface="Agency FB" pitchFamily="34" charset="0"/>
              </a:rPr>
              <a:t>.</a:t>
            </a:r>
            <a:r>
              <a:rPr lang="en-US" sz="2800" b="1" dirty="0" smtClean="0">
                <a:solidFill>
                  <a:schemeClr val="bg1"/>
                </a:solidFill>
                <a:latin typeface="Agency FB" pitchFamily="34" charset="0"/>
              </a:rPr>
              <a:t> INSOMNIA</a:t>
            </a:r>
            <a:endParaRPr lang="en-US" b="1" dirty="0">
              <a:solidFill>
                <a:schemeClr val="bg1"/>
              </a:solidFill>
              <a:latin typeface="Agency FB" pitchFamily="34" charset="0"/>
            </a:endParaRPr>
          </a:p>
        </p:txBody>
      </p:sp>
      <p:pic>
        <p:nvPicPr>
          <p:cNvPr id="2052" name="Picture 4" descr="C:\Documents and Settings\CAP\Desktop\conference\paper\pics\Insomnia-1.jpg"/>
          <p:cNvPicPr>
            <a:picLocks noChangeAspect="1" noChangeArrowheads="1"/>
          </p:cNvPicPr>
          <p:nvPr/>
        </p:nvPicPr>
        <p:blipFill>
          <a:blip r:embed="rId4"/>
          <a:srcRect/>
          <a:stretch>
            <a:fillRect/>
          </a:stretch>
        </p:blipFill>
        <p:spPr bwMode="auto">
          <a:xfrm>
            <a:off x="2514600" y="4800600"/>
            <a:ext cx="2286000" cy="2057400"/>
          </a:xfrm>
          <a:prstGeom prst="rect">
            <a:avLst/>
          </a:prstGeom>
          <a:noFill/>
        </p:spPr>
      </p:pic>
      <p:sp>
        <p:nvSpPr>
          <p:cNvPr id="8" name="TextBox 7"/>
          <p:cNvSpPr txBox="1"/>
          <p:nvPr/>
        </p:nvSpPr>
        <p:spPr>
          <a:xfrm>
            <a:off x="3733800" y="1447800"/>
            <a:ext cx="3200400" cy="954107"/>
          </a:xfrm>
          <a:prstGeom prst="rect">
            <a:avLst/>
          </a:prstGeom>
          <a:noFill/>
        </p:spPr>
        <p:txBody>
          <a:bodyPr wrap="square" rtlCol="0">
            <a:spAutoFit/>
          </a:bodyPr>
          <a:lstStyle/>
          <a:p>
            <a:r>
              <a:rPr lang="en-US" sz="2800" b="1" dirty="0" smtClean="0">
                <a:solidFill>
                  <a:schemeClr val="bg1"/>
                </a:solidFill>
              </a:rPr>
              <a:t>  2.</a:t>
            </a:r>
            <a:r>
              <a:rPr lang="en-US" sz="2800" b="1" dirty="0" smtClean="0">
                <a:solidFill>
                  <a:schemeClr val="bg1"/>
                </a:solidFill>
                <a:latin typeface="Agency FB" pitchFamily="34" charset="0"/>
              </a:rPr>
              <a:t>WITNESSED APNEAS</a:t>
            </a:r>
            <a:endParaRPr lang="en-US" sz="2800" b="1" dirty="0" smtClean="0">
              <a:solidFill>
                <a:schemeClr val="bg1"/>
              </a:solidFill>
            </a:endParaRPr>
          </a:p>
          <a:p>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3124200" cy="523220"/>
          </a:xfrm>
          <a:prstGeom prst="rect">
            <a:avLst/>
          </a:prstGeom>
          <a:noFill/>
        </p:spPr>
        <p:txBody>
          <a:bodyPr wrap="square" rtlCol="0">
            <a:spAutoFit/>
          </a:bodyPr>
          <a:lstStyle/>
          <a:p>
            <a:r>
              <a:rPr lang="en-US" sz="2800" b="1" i="1" dirty="0" smtClean="0">
                <a:solidFill>
                  <a:schemeClr val="accent2"/>
                </a:solidFill>
                <a:latin typeface="Agency FB" pitchFamily="34" charset="0"/>
              </a:rPr>
              <a:t>DAY TIME SYMPTOMS</a:t>
            </a:r>
            <a:endParaRPr lang="en-US" sz="2800" b="1" i="1" dirty="0">
              <a:solidFill>
                <a:schemeClr val="accent2"/>
              </a:solidFill>
              <a:latin typeface="Agency FB" pitchFamily="34" charset="0"/>
            </a:endParaRPr>
          </a:p>
        </p:txBody>
      </p:sp>
      <p:sp>
        <p:nvSpPr>
          <p:cNvPr id="5" name="TextBox 4"/>
          <p:cNvSpPr txBox="1"/>
          <p:nvPr/>
        </p:nvSpPr>
        <p:spPr>
          <a:xfrm>
            <a:off x="381000" y="685800"/>
            <a:ext cx="1752600" cy="707886"/>
          </a:xfrm>
          <a:prstGeom prst="rect">
            <a:avLst/>
          </a:prstGeom>
          <a:noFill/>
        </p:spPr>
        <p:txBody>
          <a:bodyPr wrap="square" rtlCol="0">
            <a:spAutoFit/>
          </a:bodyPr>
          <a:lstStyle/>
          <a:p>
            <a:r>
              <a:rPr lang="en-US" sz="2000" b="1" dirty="0" smtClean="0">
                <a:solidFill>
                  <a:schemeClr val="bg1"/>
                </a:solidFill>
                <a:latin typeface="Agency FB" pitchFamily="34" charset="0"/>
              </a:rPr>
              <a:t>1 .  MORNING    </a:t>
            </a:r>
          </a:p>
          <a:p>
            <a:r>
              <a:rPr lang="en-US" sz="2000" b="1" dirty="0" smtClean="0">
                <a:solidFill>
                  <a:schemeClr val="bg1"/>
                </a:solidFill>
                <a:latin typeface="Agency FB" pitchFamily="34" charset="0"/>
              </a:rPr>
              <a:t>     HEADACHES</a:t>
            </a:r>
            <a:endParaRPr lang="en-US" sz="2000" b="1" dirty="0">
              <a:solidFill>
                <a:schemeClr val="bg1"/>
              </a:solidFill>
              <a:latin typeface="Agency FB" pitchFamily="34" charset="0"/>
            </a:endParaRPr>
          </a:p>
        </p:txBody>
      </p:sp>
      <p:pic>
        <p:nvPicPr>
          <p:cNvPr id="6" name="Picture 5" descr="C:\Documents and Settings\CAP\Desktop\conference\paper\pics\remote_image_1331062459.jpg"/>
          <p:cNvPicPr>
            <a:picLocks noChangeAspect="1" noChangeArrowheads="1"/>
          </p:cNvPicPr>
          <p:nvPr/>
        </p:nvPicPr>
        <p:blipFill>
          <a:blip r:embed="rId2" cstate="print"/>
          <a:srcRect/>
          <a:stretch>
            <a:fillRect/>
          </a:stretch>
        </p:blipFill>
        <p:spPr bwMode="auto">
          <a:xfrm>
            <a:off x="457200" y="1371600"/>
            <a:ext cx="1752600" cy="2409825"/>
          </a:xfrm>
          <a:prstGeom prst="rect">
            <a:avLst/>
          </a:prstGeom>
          <a:noFill/>
        </p:spPr>
      </p:pic>
      <p:sp>
        <p:nvSpPr>
          <p:cNvPr id="7" name="TextBox 6"/>
          <p:cNvSpPr txBox="1"/>
          <p:nvPr/>
        </p:nvSpPr>
        <p:spPr>
          <a:xfrm>
            <a:off x="3352800" y="609600"/>
            <a:ext cx="1752600" cy="707886"/>
          </a:xfrm>
          <a:prstGeom prst="rect">
            <a:avLst/>
          </a:prstGeom>
          <a:noFill/>
        </p:spPr>
        <p:txBody>
          <a:bodyPr wrap="square" rtlCol="0">
            <a:spAutoFit/>
          </a:bodyPr>
          <a:lstStyle/>
          <a:p>
            <a:r>
              <a:rPr lang="en-US" sz="2000" b="1" dirty="0" smtClean="0">
                <a:solidFill>
                  <a:schemeClr val="bg1"/>
                </a:solidFill>
                <a:latin typeface="Agency FB" pitchFamily="34" charset="0"/>
              </a:rPr>
              <a:t>2.</a:t>
            </a:r>
            <a:r>
              <a:rPr lang="en-US" sz="2000" i="1" dirty="0" smtClean="0"/>
              <a:t> </a:t>
            </a:r>
            <a:r>
              <a:rPr lang="en-US" sz="2000" b="1" dirty="0" smtClean="0">
                <a:solidFill>
                  <a:schemeClr val="bg1"/>
                </a:solidFill>
                <a:latin typeface="Agency FB" pitchFamily="34" charset="0"/>
              </a:rPr>
              <a:t>MEMORY IMPAIRMENT</a:t>
            </a:r>
            <a:endParaRPr lang="en-US" sz="2000" b="1" dirty="0">
              <a:solidFill>
                <a:schemeClr val="bg1"/>
              </a:solidFill>
              <a:latin typeface="Agency FB" pitchFamily="34" charset="0"/>
            </a:endParaRPr>
          </a:p>
        </p:txBody>
      </p:sp>
      <p:pic>
        <p:nvPicPr>
          <p:cNvPr id="8" name="Picture 2" descr="C:\Documents and Settings\CAP\Desktop\conference\paper\pics\657300679.jpg"/>
          <p:cNvPicPr>
            <a:picLocks noChangeAspect="1" noChangeArrowheads="1"/>
          </p:cNvPicPr>
          <p:nvPr/>
        </p:nvPicPr>
        <p:blipFill>
          <a:blip r:embed="rId3"/>
          <a:srcRect/>
          <a:stretch>
            <a:fillRect/>
          </a:stretch>
        </p:blipFill>
        <p:spPr bwMode="auto">
          <a:xfrm>
            <a:off x="3124200" y="1371600"/>
            <a:ext cx="2209800" cy="2286000"/>
          </a:xfrm>
          <a:prstGeom prst="rect">
            <a:avLst/>
          </a:prstGeom>
          <a:noFill/>
        </p:spPr>
      </p:pic>
      <p:sp>
        <p:nvSpPr>
          <p:cNvPr id="9" name="TextBox 8"/>
          <p:cNvSpPr txBox="1"/>
          <p:nvPr/>
        </p:nvSpPr>
        <p:spPr>
          <a:xfrm>
            <a:off x="457200" y="3962400"/>
            <a:ext cx="1752600" cy="707886"/>
          </a:xfrm>
          <a:prstGeom prst="rect">
            <a:avLst/>
          </a:prstGeom>
          <a:noFill/>
        </p:spPr>
        <p:txBody>
          <a:bodyPr wrap="square" rtlCol="0">
            <a:spAutoFit/>
          </a:bodyPr>
          <a:lstStyle/>
          <a:p>
            <a:r>
              <a:rPr lang="en-US" sz="2000" b="1" dirty="0" smtClean="0">
                <a:solidFill>
                  <a:schemeClr val="bg1"/>
                </a:solidFill>
                <a:latin typeface="Agency FB" pitchFamily="34" charset="0"/>
              </a:rPr>
              <a:t>3.  DAYTIME SLEEPINESS</a:t>
            </a:r>
            <a:endParaRPr lang="en-US" sz="2000" b="1" dirty="0">
              <a:solidFill>
                <a:schemeClr val="bg1"/>
              </a:solidFill>
              <a:latin typeface="Agency FB" pitchFamily="34" charset="0"/>
            </a:endParaRPr>
          </a:p>
        </p:txBody>
      </p:sp>
      <p:pic>
        <p:nvPicPr>
          <p:cNvPr id="10" name="Picture 4" descr="C:\Documents and Settings\CAP\Desktop\conference\paper\pics\daytime-sleepiness-thumb.jpg"/>
          <p:cNvPicPr>
            <a:picLocks noChangeAspect="1" noChangeArrowheads="1"/>
          </p:cNvPicPr>
          <p:nvPr/>
        </p:nvPicPr>
        <p:blipFill>
          <a:blip r:embed="rId4"/>
          <a:srcRect r="37143"/>
          <a:stretch>
            <a:fillRect/>
          </a:stretch>
        </p:blipFill>
        <p:spPr bwMode="auto">
          <a:xfrm>
            <a:off x="304800" y="4724400"/>
            <a:ext cx="2133600" cy="1905000"/>
          </a:xfrm>
          <a:prstGeom prst="rect">
            <a:avLst/>
          </a:prstGeom>
          <a:noFill/>
        </p:spPr>
      </p:pic>
      <p:sp>
        <p:nvSpPr>
          <p:cNvPr id="11" name="TextBox 10"/>
          <p:cNvSpPr txBox="1"/>
          <p:nvPr/>
        </p:nvSpPr>
        <p:spPr>
          <a:xfrm>
            <a:off x="3505200" y="3886200"/>
            <a:ext cx="1752600" cy="707886"/>
          </a:xfrm>
          <a:prstGeom prst="rect">
            <a:avLst/>
          </a:prstGeom>
          <a:noFill/>
        </p:spPr>
        <p:txBody>
          <a:bodyPr wrap="square" rtlCol="0">
            <a:spAutoFit/>
          </a:bodyPr>
          <a:lstStyle/>
          <a:p>
            <a:r>
              <a:rPr lang="en-US" sz="2000" b="1" dirty="0" smtClean="0">
                <a:solidFill>
                  <a:schemeClr val="bg1"/>
                </a:solidFill>
                <a:latin typeface="Agency FB" pitchFamily="34" charset="0"/>
              </a:rPr>
              <a:t>4.PERSONALITY CHANGES</a:t>
            </a:r>
            <a:endParaRPr lang="en-US" sz="2000" b="1" dirty="0">
              <a:solidFill>
                <a:schemeClr val="bg1"/>
              </a:solidFill>
              <a:latin typeface="Agency FB" pitchFamily="34" charset="0"/>
            </a:endParaRPr>
          </a:p>
        </p:txBody>
      </p:sp>
      <p:pic>
        <p:nvPicPr>
          <p:cNvPr id="12" name="Picture 6" descr="C:\Documents and Settings\CAP\Desktop\conference\paper\pics\dsgdg.jpeg"/>
          <p:cNvPicPr>
            <a:picLocks noChangeAspect="1" noChangeArrowheads="1"/>
          </p:cNvPicPr>
          <p:nvPr/>
        </p:nvPicPr>
        <p:blipFill>
          <a:blip r:embed="rId5"/>
          <a:srcRect/>
          <a:stretch>
            <a:fillRect/>
          </a:stretch>
        </p:blipFill>
        <p:spPr bwMode="auto">
          <a:xfrm>
            <a:off x="3200400" y="4572000"/>
            <a:ext cx="2209800" cy="2057400"/>
          </a:xfrm>
          <a:prstGeom prst="rect">
            <a:avLst/>
          </a:prstGeom>
          <a:noFill/>
        </p:spPr>
      </p:pic>
      <p:sp>
        <p:nvSpPr>
          <p:cNvPr id="13" name="TextBox 12"/>
          <p:cNvSpPr txBox="1"/>
          <p:nvPr/>
        </p:nvSpPr>
        <p:spPr>
          <a:xfrm>
            <a:off x="6705600" y="2743200"/>
            <a:ext cx="1752600" cy="400110"/>
          </a:xfrm>
          <a:prstGeom prst="rect">
            <a:avLst/>
          </a:prstGeom>
          <a:noFill/>
        </p:spPr>
        <p:txBody>
          <a:bodyPr wrap="square" rtlCol="0">
            <a:spAutoFit/>
          </a:bodyPr>
          <a:lstStyle/>
          <a:p>
            <a:r>
              <a:rPr lang="en-US" sz="2000" b="1" dirty="0" smtClean="0">
                <a:solidFill>
                  <a:schemeClr val="bg1"/>
                </a:solidFill>
                <a:latin typeface="Agency FB" pitchFamily="34" charset="0"/>
              </a:rPr>
              <a:t>5.DEPRESSION</a:t>
            </a:r>
            <a:endParaRPr lang="en-US" sz="2000" b="1" dirty="0">
              <a:solidFill>
                <a:schemeClr val="bg1"/>
              </a:solidFill>
              <a:latin typeface="Agency FB" pitchFamily="34" charset="0"/>
            </a:endParaRPr>
          </a:p>
        </p:txBody>
      </p:sp>
      <p:pic>
        <p:nvPicPr>
          <p:cNvPr id="14" name="Picture 2" descr="C:\Documents and Settings\CAP\Desktop\conference\paper\pics\Depression.jpg"/>
          <p:cNvPicPr>
            <a:picLocks noChangeAspect="1" noChangeArrowheads="1"/>
          </p:cNvPicPr>
          <p:nvPr/>
        </p:nvPicPr>
        <p:blipFill>
          <a:blip r:embed="rId6"/>
          <a:srcRect/>
          <a:stretch>
            <a:fillRect/>
          </a:stretch>
        </p:blipFill>
        <p:spPr bwMode="auto">
          <a:xfrm>
            <a:off x="6477000" y="3505200"/>
            <a:ext cx="2057400" cy="236601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
  <a:themeElements>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1129</TotalTime>
  <Words>896</Words>
  <Application>Microsoft Office PowerPoint</Application>
  <PresentationFormat>On-screen Show (4:3)</PresentationFormat>
  <Paragraphs>186</Paragraphs>
  <Slides>43</Slides>
  <Notes>2</Notes>
  <HiddenSlides>0</HiddenSlides>
  <MMClips>1</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template</vt:lpstr>
      <vt:lpstr>Custom Design</vt:lpstr>
      <vt:lpstr>1_template</vt:lpstr>
      <vt:lpstr>Slide 1</vt:lpstr>
      <vt:lpstr>Slide 2</vt:lpstr>
      <vt:lpstr>Slide 3</vt:lpstr>
      <vt:lpstr>Slide 4</vt:lpstr>
      <vt:lpstr>SOME FACTS ABOUT SNORING</vt:lpstr>
      <vt:lpstr>RISK FACTORS</vt:lpstr>
      <vt:lpstr>DIAGNOSIS</vt:lpstr>
      <vt:lpstr>DIAGNOSIS:  CLINICAL FEATURES</vt:lpstr>
      <vt:lpstr>Slide 9</vt:lpstr>
      <vt:lpstr>Treatment</vt:lpstr>
      <vt:lpstr>CONTINUOUS POSITIVE AIRWAY PRESSURE APPLIANCE (CPAP).</vt:lpstr>
      <vt:lpstr>CAN YOU SLEEP LIKE THIS??</vt:lpstr>
      <vt:lpstr>SURGERY</vt:lpstr>
      <vt:lpstr>ORAL DEVICE HOW AND WHAT</vt:lpstr>
      <vt:lpstr>How Does An Oral Device Work?</vt:lpstr>
      <vt:lpstr>Oral Devices Indications</vt:lpstr>
      <vt:lpstr>Device Treatment Options</vt:lpstr>
      <vt:lpstr>Tongue Retaining Device (TRD)</vt:lpstr>
      <vt:lpstr>INDICATION</vt:lpstr>
      <vt:lpstr>Slide 20</vt:lpstr>
      <vt:lpstr>It is a one piece device made of  non rigid vinyl material without  thermoplastic material to adapt to teeth.   It consists of Kelgauge template of various sizes.    Patient is asked to protrude the tongue into the hollow bulb template of the appropriate size and interocclusal records are made.     Appliance is fabricated with the help of these records.         </vt:lpstr>
      <vt:lpstr>Slide 22</vt:lpstr>
      <vt:lpstr>Slide 23</vt:lpstr>
      <vt:lpstr>Slide 24</vt:lpstr>
      <vt:lpstr>Slide 25</vt:lpstr>
      <vt:lpstr>TRD Findings</vt:lpstr>
      <vt:lpstr>ADVANTAGES OF TRD</vt:lpstr>
      <vt:lpstr>MANDIBULAR ADVANCEMENT DEVICES</vt:lpstr>
      <vt:lpstr>Slide 29</vt:lpstr>
      <vt:lpstr>Slide 30</vt:lpstr>
      <vt:lpstr>Slide 31</vt:lpstr>
      <vt:lpstr>Slide 32</vt:lpstr>
      <vt:lpstr>Slide 33</vt:lpstr>
      <vt:lpstr>Slide 34</vt:lpstr>
      <vt:lpstr>Slide 35</vt:lpstr>
      <vt:lpstr>Slide 36</vt:lpstr>
      <vt:lpstr>Slide 37</vt:lpstr>
      <vt:lpstr>Slide 38</vt:lpstr>
      <vt:lpstr>PATIENT SHOULD EXPECT</vt:lpstr>
      <vt:lpstr>WHY ORAL APPLIANCES?</vt:lpstr>
      <vt:lpstr>REFERENCES</vt:lpstr>
      <vt:lpstr>MY SINCERE THANKS TO…….</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dc:creator>
  <cp:lastModifiedBy>SIR</cp:lastModifiedBy>
  <cp:revision>117</cp:revision>
  <dcterms:created xsi:type="dcterms:W3CDTF">2013-03-15T12:34:43Z</dcterms:created>
  <dcterms:modified xsi:type="dcterms:W3CDTF">2013-04-10T05:19:52Z</dcterms:modified>
</cp:coreProperties>
</file>