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69" r:id="rId15"/>
    <p:sldId id="270" r:id="rId16"/>
    <p:sldId id="271" r:id="rId17"/>
    <p:sldId id="275" r:id="rId18"/>
    <p:sldId id="272"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21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D3A672-0446-4A83-9293-464CFEDF5FB3}"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305234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3A672-0446-4A83-9293-464CFEDF5FB3}"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88065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3A672-0446-4A83-9293-464CFEDF5FB3}"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68657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3A672-0446-4A83-9293-464CFEDF5FB3}"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123105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3A672-0446-4A83-9293-464CFEDF5FB3}" type="datetimeFigureOut">
              <a:rPr lang="en-US" smtClean="0"/>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127251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D3A672-0446-4A83-9293-464CFEDF5FB3}"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346263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3A672-0446-4A83-9293-464CFEDF5FB3}" type="datetimeFigureOut">
              <a:rPr lang="en-US" smtClean="0"/>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509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D3A672-0446-4A83-9293-464CFEDF5FB3}" type="datetimeFigureOut">
              <a:rPr lang="en-US" smtClean="0"/>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369032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3A672-0446-4A83-9293-464CFEDF5FB3}" type="datetimeFigureOut">
              <a:rPr lang="en-US" smtClean="0"/>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219247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3A672-0446-4A83-9293-464CFEDF5FB3}"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351306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3A672-0446-4A83-9293-464CFEDF5FB3}" type="datetimeFigureOut">
              <a:rPr lang="en-US" smtClean="0"/>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544A0-AE0D-43FB-8663-3E76DC74C875}" type="slidenum">
              <a:rPr lang="en-US" smtClean="0"/>
              <a:t>‹#›</a:t>
            </a:fld>
            <a:endParaRPr lang="en-US"/>
          </a:p>
        </p:txBody>
      </p:sp>
    </p:spTree>
    <p:extLst>
      <p:ext uri="{BB962C8B-B14F-4D97-AF65-F5344CB8AC3E}">
        <p14:creationId xmlns:p14="http://schemas.microsoft.com/office/powerpoint/2010/main" val="359897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3A672-0446-4A83-9293-464CFEDF5FB3}" type="datetimeFigureOut">
              <a:rPr lang="en-US" smtClean="0"/>
              <a:t>9/13/2013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44A0-AE0D-43FB-8663-3E76DC74C875}" type="slidenum">
              <a:rPr lang="en-US" smtClean="0"/>
              <a:t>‹#›</a:t>
            </a:fld>
            <a:endParaRPr lang="en-US"/>
          </a:p>
        </p:txBody>
      </p:sp>
    </p:spTree>
    <p:extLst>
      <p:ext uri="{BB962C8B-B14F-4D97-AF65-F5344CB8AC3E}">
        <p14:creationId xmlns:p14="http://schemas.microsoft.com/office/powerpoint/2010/main" val="3963420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Pleural_effusion#cite_note-WebPath-5" TargetMode="External"/><Relationship Id="rId13" Type="http://schemas.openxmlformats.org/officeDocument/2006/relationships/hyperlink" Target="http://en.wikipedia.org/wiki/Pleural_effusion#cite_note-Heffner-6" TargetMode="External"/><Relationship Id="rId3" Type="http://schemas.openxmlformats.org/officeDocument/2006/relationships/hyperlink" Target="http://en.wikipedia.org/wiki/Exudate" TargetMode="External"/><Relationship Id="rId7" Type="http://schemas.openxmlformats.org/officeDocument/2006/relationships/hyperlink" Target="http://en.wikipedia.org/wiki/Inflammation" TargetMode="External"/><Relationship Id="rId12" Type="http://schemas.openxmlformats.org/officeDocument/2006/relationships/hyperlink" Target="http://en.wikipedia.org/wiki/Protein" TargetMode="External"/><Relationship Id="rId2" Type="http://schemas.openxmlformats.org/officeDocument/2006/relationships/hyperlink" Target="http://en.wikipedia.org/wiki/Transudate" TargetMode="External"/><Relationship Id="rId1" Type="http://schemas.openxmlformats.org/officeDocument/2006/relationships/slideLayout" Target="../slideLayouts/slideLayout2.xml"/><Relationship Id="rId6" Type="http://schemas.openxmlformats.org/officeDocument/2006/relationships/hyperlink" Target="http://en.wikipedia.org/wiki/Colloid_osmotic_pressure" TargetMode="External"/><Relationship Id="rId11" Type="http://schemas.openxmlformats.org/officeDocument/2006/relationships/hyperlink" Target="http://en.wikipedia.org/wiki/Greater_than" TargetMode="External"/><Relationship Id="rId5" Type="http://schemas.openxmlformats.org/officeDocument/2006/relationships/hyperlink" Target="http://en.wikipedia.org/wiki/Hydrostatic_pressure" TargetMode="External"/><Relationship Id="rId10" Type="http://schemas.openxmlformats.org/officeDocument/2006/relationships/hyperlink" Target="http://en.wikipedia.org/wiki/Less_than" TargetMode="External"/><Relationship Id="rId4" Type="http://schemas.openxmlformats.org/officeDocument/2006/relationships/hyperlink" Target="http://en.wikipedia.org/wiki/Template:Transudate_vs._exudate" TargetMode="External"/><Relationship Id="rId9" Type="http://schemas.openxmlformats.org/officeDocument/2006/relationships/hyperlink" Target="http://en.wikipedia.org/wiki/Specific_gravit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cbi.nlm.nih.gov/pubmed?term=Joshi%20V%5BAuthor%5D&amp;cauthor=true&amp;cauthor_uid=23317731" TargetMode="External"/><Relationship Id="rId2" Type="http://schemas.openxmlformats.org/officeDocument/2006/relationships/hyperlink" Target="http://www.ncbi.nlm.nih.gov/pubmed/23317731" TargetMode="External"/><Relationship Id="rId1" Type="http://schemas.openxmlformats.org/officeDocument/2006/relationships/slideLayout" Target="../slideLayouts/slideLayout2.xml"/><Relationship Id="rId5" Type="http://schemas.openxmlformats.org/officeDocument/2006/relationships/hyperlink" Target="http://www.ncbi.nlm.nih.gov/pubmed?term=Zacharias%20J%5BAuthor%5D&amp;cauthor=true&amp;cauthor_uid=23317731" TargetMode="External"/><Relationship Id="rId4" Type="http://schemas.openxmlformats.org/officeDocument/2006/relationships/hyperlink" Target="http://www.ncbi.nlm.nih.gov/pubmed?term=Kirmani%20B%5BAuthor%5D&amp;cauthor=true&amp;cauthor_uid=2331773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Pneumothorax and Pleural Effusions</a:t>
            </a:r>
            <a:endParaRPr lang="en-US" dirty="0"/>
          </a:p>
        </p:txBody>
      </p:sp>
      <p:sp>
        <p:nvSpPr>
          <p:cNvPr id="3" name="Subtitle 2"/>
          <p:cNvSpPr>
            <a:spLocks noGrp="1"/>
          </p:cNvSpPr>
          <p:nvPr>
            <p:ph type="subTitle" idx="1"/>
          </p:nvPr>
        </p:nvSpPr>
        <p:spPr/>
        <p:txBody>
          <a:bodyPr/>
          <a:lstStyle/>
          <a:p>
            <a:r>
              <a:rPr lang="en-US" dirty="0" smtClean="0"/>
              <a:t>Update</a:t>
            </a:r>
            <a:endParaRPr lang="en-US" dirty="0"/>
          </a:p>
        </p:txBody>
      </p:sp>
    </p:spTree>
    <p:extLst>
      <p:ext uri="{BB962C8B-B14F-4D97-AF65-F5344CB8AC3E}">
        <p14:creationId xmlns:p14="http://schemas.microsoft.com/office/powerpoint/2010/main" val="177137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hree-bottle chest s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78292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6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pleurev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4495800" cy="357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82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x-ray chest tube port outside"/>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143000" y="1600200"/>
            <a:ext cx="6324600" cy="462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47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or Low</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www.ceufast.com/courses/115/images/Parietal_Pleu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62865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1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914400"/>
            <a:ext cx="67341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06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0257337"/>
              </p:ext>
            </p:extLst>
          </p:nvPr>
        </p:nvGraphicFramePr>
        <p:xfrm>
          <a:off x="457200" y="2080101"/>
          <a:ext cx="8229600" cy="3017520"/>
        </p:xfrm>
        <a:graphic>
          <a:graphicData uri="http://schemas.openxmlformats.org/drawingml/2006/table">
            <a:tbl>
              <a:tblPr/>
              <a:tblGrid>
                <a:gridCol w="2743200"/>
                <a:gridCol w="2743200"/>
                <a:gridCol w="2743200"/>
              </a:tblGrid>
              <a:tr h="0">
                <a:tc gridSpan="3">
                  <a:txBody>
                    <a:bodyPr/>
                    <a:lstStyle/>
                    <a:p>
                      <a:pPr>
                        <a:buFont typeface="Arial"/>
                        <a:buChar char="•"/>
                      </a:pPr>
                      <a:r>
                        <a:rPr lang="en-US" b="1" dirty="0">
                          <a:hlinkClick r:id="rId2" tooltip="Transudate"/>
                        </a:rPr>
                        <a:t>Transudate</a:t>
                      </a:r>
                      <a:r>
                        <a:rPr lang="en-US" b="1" dirty="0"/>
                        <a:t> vs. </a:t>
                      </a:r>
                      <a:r>
                        <a:rPr lang="en-US" b="1" dirty="0">
                          <a:hlinkClick r:id="rId3" tooltip="Exudate"/>
                        </a:rPr>
                        <a:t>exudate</a:t>
                      </a:r>
                      <a:r>
                        <a:rPr lang="en-US" dirty="0"/>
                        <a:t> </a:t>
                      </a:r>
                      <a:r>
                        <a:rPr lang="en-US" dirty="0" smtClean="0">
                          <a:hlinkClick r:id="rId4" tooltip="Template:Transudate vs. exudate"/>
                        </a:rPr>
                        <a:t>view</a:t>
                      </a:r>
                      <a:endParaRPr lang="en-US" dirty="0"/>
                    </a:p>
                  </a:txBody>
                  <a:tcPr anchor="ctr">
                    <a:lnL>
                      <a:noFill/>
                    </a:lnL>
                    <a:lnR>
                      <a:noFill/>
                    </a:lnR>
                    <a:lnT>
                      <a:noFill/>
                    </a:lnT>
                    <a:lnB>
                      <a:noFill/>
                    </a:lnB>
                  </a:tcPr>
                </a:tc>
                <a:tc hMerge="1">
                  <a:txBody>
                    <a:bodyPr/>
                    <a:lstStyle/>
                    <a:p>
                      <a:endParaRPr lang="en-US"/>
                    </a:p>
                  </a:txBody>
                  <a:tcPr/>
                </a:tc>
                <a:tc hMerge="1">
                  <a:txBody>
                    <a:bodyPr/>
                    <a:lstStyle/>
                    <a:p>
                      <a:endParaRPr lang="en-US"/>
                    </a:p>
                  </a:txBody>
                  <a:tcPr/>
                </a:tc>
              </a:tr>
              <a:tr h="0">
                <a:tc>
                  <a:txBody>
                    <a:bodyPr/>
                    <a:lstStyle/>
                    <a:p>
                      <a:endParaRPr lang="en-US"/>
                    </a:p>
                  </a:txBody>
                  <a:tcPr anchor="ctr">
                    <a:lnL>
                      <a:noFill/>
                    </a:lnL>
                    <a:lnR>
                      <a:noFill/>
                    </a:lnR>
                    <a:lnT>
                      <a:noFill/>
                    </a:lnT>
                    <a:lnB>
                      <a:noFill/>
                    </a:lnB>
                  </a:tcPr>
                </a:tc>
                <a:tc>
                  <a:txBody>
                    <a:bodyPr/>
                    <a:lstStyle/>
                    <a:p>
                      <a:r>
                        <a:rPr lang="en-US" b="1">
                          <a:hlinkClick r:id="rId2" tooltip="Transudate"/>
                        </a:rPr>
                        <a:t>Transudate</a:t>
                      </a:r>
                      <a:endParaRPr lang="en-US"/>
                    </a:p>
                  </a:txBody>
                  <a:tcPr anchor="ctr">
                    <a:lnL>
                      <a:noFill/>
                    </a:lnL>
                    <a:lnR>
                      <a:noFill/>
                    </a:lnR>
                    <a:lnT>
                      <a:noFill/>
                    </a:lnT>
                    <a:lnB>
                      <a:noFill/>
                    </a:lnB>
                  </a:tcPr>
                </a:tc>
                <a:tc>
                  <a:txBody>
                    <a:bodyPr/>
                    <a:lstStyle/>
                    <a:p>
                      <a:r>
                        <a:rPr lang="en-US" b="1">
                          <a:hlinkClick r:id="rId3" tooltip="Exudate"/>
                        </a:rPr>
                        <a:t>Exudate</a:t>
                      </a:r>
                      <a:endParaRPr lang="en-US"/>
                    </a:p>
                  </a:txBody>
                  <a:tcPr anchor="ctr">
                    <a:lnL>
                      <a:noFill/>
                    </a:lnL>
                    <a:lnR>
                      <a:noFill/>
                    </a:lnR>
                    <a:lnT>
                      <a:noFill/>
                    </a:lnT>
                    <a:lnB>
                      <a:noFill/>
                    </a:lnB>
                  </a:tcPr>
                </a:tc>
              </a:tr>
              <a:tr h="0">
                <a:tc>
                  <a:txBody>
                    <a:bodyPr/>
                    <a:lstStyle/>
                    <a:p>
                      <a:r>
                        <a:rPr lang="en-US"/>
                        <a:t>Main causes</a:t>
                      </a:r>
                    </a:p>
                  </a:txBody>
                  <a:tcPr anchor="ctr">
                    <a:lnL>
                      <a:noFill/>
                    </a:lnL>
                    <a:lnR>
                      <a:noFill/>
                    </a:lnR>
                    <a:lnT>
                      <a:noFill/>
                    </a:lnT>
                    <a:lnB>
                      <a:noFill/>
                    </a:lnB>
                  </a:tcPr>
                </a:tc>
                <a:tc>
                  <a:txBody>
                    <a:bodyPr/>
                    <a:lstStyle/>
                    <a:p>
                      <a:r>
                        <a:rPr lang="en-US"/>
                        <a:t>Increased </a:t>
                      </a:r>
                      <a:r>
                        <a:rPr lang="en-US">
                          <a:hlinkClick r:id="rId5" tooltip="Hydrostatic pressure"/>
                        </a:rPr>
                        <a:t>hydrostatic</a:t>
                      </a:r>
                      <a:br>
                        <a:rPr lang="en-US">
                          <a:hlinkClick r:id="rId5" tooltip="Hydrostatic pressure"/>
                        </a:rPr>
                      </a:br>
                      <a:r>
                        <a:rPr lang="en-US">
                          <a:hlinkClick r:id="rId5" tooltip="Hydrostatic pressure"/>
                        </a:rPr>
                        <a:t>pressure</a:t>
                      </a:r>
                      <a:r>
                        <a:rPr lang="en-US"/>
                        <a:t>,</a:t>
                      </a:r>
                      <a:br>
                        <a:rPr lang="en-US"/>
                      </a:br>
                      <a:r>
                        <a:rPr lang="en-US"/>
                        <a:t>Decreased </a:t>
                      </a:r>
                      <a:r>
                        <a:rPr lang="en-US">
                          <a:hlinkClick r:id="rId6" tooltip="Colloid osmotic pressure"/>
                        </a:rPr>
                        <a:t>colloid</a:t>
                      </a:r>
                      <a:br>
                        <a:rPr lang="en-US">
                          <a:hlinkClick r:id="rId6" tooltip="Colloid osmotic pressure"/>
                        </a:rPr>
                      </a:br>
                      <a:r>
                        <a:rPr lang="en-US">
                          <a:hlinkClick r:id="rId6" tooltip="Colloid osmotic pressure"/>
                        </a:rPr>
                        <a:t>osmotic pressure</a:t>
                      </a:r>
                      <a:endParaRPr lang="en-US"/>
                    </a:p>
                  </a:txBody>
                  <a:tcPr anchor="ctr">
                    <a:lnL>
                      <a:noFill/>
                    </a:lnL>
                    <a:lnR>
                      <a:noFill/>
                    </a:lnR>
                    <a:lnT>
                      <a:noFill/>
                    </a:lnT>
                    <a:lnB>
                      <a:noFill/>
                    </a:lnB>
                  </a:tcPr>
                </a:tc>
                <a:tc>
                  <a:txBody>
                    <a:bodyPr/>
                    <a:lstStyle/>
                    <a:p>
                      <a:r>
                        <a:rPr lang="en-US">
                          <a:hlinkClick r:id="rId7" tooltip="Inflammation"/>
                        </a:rPr>
                        <a:t>Inflammation</a:t>
                      </a:r>
                      <a:endParaRPr lang="en-US"/>
                    </a:p>
                  </a:txBody>
                  <a:tcPr anchor="ctr">
                    <a:lnL>
                      <a:noFill/>
                    </a:lnL>
                    <a:lnR>
                      <a:noFill/>
                    </a:lnR>
                    <a:lnT>
                      <a:noFill/>
                    </a:lnT>
                    <a:lnB>
                      <a:noFill/>
                    </a:lnB>
                  </a:tcPr>
                </a:tc>
              </a:tr>
              <a:tr h="0">
                <a:tc>
                  <a:txBody>
                    <a:bodyPr/>
                    <a:lstStyle/>
                    <a:p>
                      <a:r>
                        <a:rPr lang="en-US"/>
                        <a:t>Appearance</a:t>
                      </a:r>
                    </a:p>
                  </a:txBody>
                  <a:tcPr anchor="ctr">
                    <a:lnL>
                      <a:noFill/>
                    </a:lnL>
                    <a:lnR>
                      <a:noFill/>
                    </a:lnR>
                    <a:lnT>
                      <a:noFill/>
                    </a:lnT>
                    <a:lnB>
                      <a:noFill/>
                    </a:lnB>
                  </a:tcPr>
                </a:tc>
                <a:tc>
                  <a:txBody>
                    <a:bodyPr/>
                    <a:lstStyle/>
                    <a:p>
                      <a:r>
                        <a:rPr lang="en-US"/>
                        <a:t>Clear</a:t>
                      </a:r>
                      <a:r>
                        <a:rPr lang="en-US" baseline="30000">
                          <a:hlinkClick r:id="rId8"/>
                        </a:rPr>
                        <a:t>[5]</a:t>
                      </a:r>
                      <a:endParaRPr lang="en-US"/>
                    </a:p>
                  </a:txBody>
                  <a:tcPr anchor="ctr">
                    <a:lnL>
                      <a:noFill/>
                    </a:lnL>
                    <a:lnR>
                      <a:noFill/>
                    </a:lnR>
                    <a:lnT>
                      <a:noFill/>
                    </a:lnT>
                    <a:lnB>
                      <a:noFill/>
                    </a:lnB>
                  </a:tcPr>
                </a:tc>
                <a:tc>
                  <a:txBody>
                    <a:bodyPr/>
                    <a:lstStyle/>
                    <a:p>
                      <a:r>
                        <a:rPr lang="en-US"/>
                        <a:t>Cloudy</a:t>
                      </a:r>
                      <a:r>
                        <a:rPr lang="en-US" baseline="30000">
                          <a:hlinkClick r:id="rId8"/>
                        </a:rPr>
                        <a:t>[5]</a:t>
                      </a:r>
                      <a:endParaRPr lang="en-US"/>
                    </a:p>
                  </a:txBody>
                  <a:tcPr anchor="ctr">
                    <a:lnL>
                      <a:noFill/>
                    </a:lnL>
                    <a:lnR>
                      <a:noFill/>
                    </a:lnR>
                    <a:lnT>
                      <a:noFill/>
                    </a:lnT>
                    <a:lnB>
                      <a:noFill/>
                    </a:lnB>
                  </a:tcPr>
                </a:tc>
              </a:tr>
              <a:tr h="0">
                <a:tc>
                  <a:txBody>
                    <a:bodyPr/>
                    <a:lstStyle/>
                    <a:p>
                      <a:r>
                        <a:rPr lang="en-US">
                          <a:hlinkClick r:id="rId9" tooltip="Specific gravity"/>
                        </a:rPr>
                        <a:t>Specific gravity</a:t>
                      </a:r>
                      <a:endParaRPr lang="en-US"/>
                    </a:p>
                  </a:txBody>
                  <a:tcPr anchor="ctr">
                    <a:lnL>
                      <a:noFill/>
                    </a:lnL>
                    <a:lnR>
                      <a:noFill/>
                    </a:lnR>
                    <a:lnT>
                      <a:noFill/>
                    </a:lnT>
                    <a:lnB>
                      <a:noFill/>
                    </a:lnB>
                  </a:tcPr>
                </a:tc>
                <a:tc>
                  <a:txBody>
                    <a:bodyPr/>
                    <a:lstStyle/>
                    <a:p>
                      <a:r>
                        <a:rPr lang="en-US">
                          <a:hlinkClick r:id="rId10" tooltip="Less than"/>
                        </a:rPr>
                        <a:t>&lt;</a:t>
                      </a:r>
                      <a:r>
                        <a:rPr lang="en-US"/>
                        <a:t> 1.012</a:t>
                      </a:r>
                    </a:p>
                  </a:txBody>
                  <a:tcPr anchor="ctr">
                    <a:lnL>
                      <a:noFill/>
                    </a:lnL>
                    <a:lnR>
                      <a:noFill/>
                    </a:lnR>
                    <a:lnT>
                      <a:noFill/>
                    </a:lnT>
                    <a:lnB>
                      <a:noFill/>
                    </a:lnB>
                  </a:tcPr>
                </a:tc>
                <a:tc>
                  <a:txBody>
                    <a:bodyPr/>
                    <a:lstStyle/>
                    <a:p>
                      <a:r>
                        <a:rPr lang="en-US">
                          <a:hlinkClick r:id="rId11" tooltip="Greater than"/>
                        </a:rPr>
                        <a:t>&gt;</a:t>
                      </a:r>
                      <a:r>
                        <a:rPr lang="en-US"/>
                        <a:t> 1.020</a:t>
                      </a:r>
                    </a:p>
                  </a:txBody>
                  <a:tcPr anchor="ctr">
                    <a:lnL>
                      <a:noFill/>
                    </a:lnL>
                    <a:lnR>
                      <a:noFill/>
                    </a:lnR>
                    <a:lnT>
                      <a:noFill/>
                    </a:lnT>
                    <a:lnB>
                      <a:noFill/>
                    </a:lnB>
                  </a:tcPr>
                </a:tc>
              </a:tr>
              <a:tr h="0">
                <a:tc>
                  <a:txBody>
                    <a:bodyPr/>
                    <a:lstStyle/>
                    <a:p>
                      <a:r>
                        <a:rPr lang="en-US">
                          <a:hlinkClick r:id="rId12" tooltip="Protein"/>
                        </a:rPr>
                        <a:t>Protein</a:t>
                      </a:r>
                      <a:r>
                        <a:rPr lang="en-US"/>
                        <a:t> content</a:t>
                      </a:r>
                    </a:p>
                  </a:txBody>
                  <a:tcPr anchor="ctr">
                    <a:lnL>
                      <a:noFill/>
                    </a:lnL>
                    <a:lnR>
                      <a:noFill/>
                    </a:lnR>
                    <a:lnT>
                      <a:noFill/>
                    </a:lnT>
                    <a:lnB>
                      <a:noFill/>
                    </a:lnB>
                  </a:tcPr>
                </a:tc>
                <a:tc>
                  <a:txBody>
                    <a:bodyPr/>
                    <a:lstStyle/>
                    <a:p>
                      <a:r>
                        <a:rPr lang="en-US">
                          <a:hlinkClick r:id="rId10" tooltip="Less than"/>
                        </a:rPr>
                        <a:t>&lt;</a:t>
                      </a:r>
                      <a:r>
                        <a:rPr lang="en-US"/>
                        <a:t> 25 g/L</a:t>
                      </a:r>
                    </a:p>
                  </a:txBody>
                  <a:tcPr anchor="ctr">
                    <a:lnL>
                      <a:noFill/>
                    </a:lnL>
                    <a:lnR>
                      <a:noFill/>
                    </a:lnR>
                    <a:lnT>
                      <a:noFill/>
                    </a:lnT>
                    <a:lnB>
                      <a:noFill/>
                    </a:lnB>
                  </a:tcPr>
                </a:tc>
                <a:tc>
                  <a:txBody>
                    <a:bodyPr/>
                    <a:lstStyle/>
                    <a:p>
                      <a:r>
                        <a:rPr lang="en-US" dirty="0">
                          <a:hlinkClick r:id="rId11" tooltip="Greater than"/>
                        </a:rPr>
                        <a:t>&gt;</a:t>
                      </a:r>
                      <a:r>
                        <a:rPr lang="en-US" dirty="0"/>
                        <a:t> 29 g/L</a:t>
                      </a:r>
                      <a:r>
                        <a:rPr lang="en-US" baseline="30000" dirty="0">
                          <a:hlinkClick r:id="rId13"/>
                        </a:rPr>
                        <a:t>[6]</a:t>
                      </a:r>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41745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The most common causes of </a:t>
            </a:r>
            <a:r>
              <a:rPr lang="en-US" b="1" dirty="0" err="1" smtClean="0"/>
              <a:t>transudative</a:t>
            </a:r>
            <a:r>
              <a:rPr lang="en-US" b="1" dirty="0" smtClean="0"/>
              <a:t> (watery fluid) pleural effusions include:</a:t>
            </a:r>
          </a:p>
          <a:p>
            <a:pPr>
              <a:buFont typeface="Arial"/>
              <a:buChar char="•"/>
            </a:pPr>
            <a:r>
              <a:rPr lang="en-US" dirty="0" smtClean="0"/>
              <a:t>Heart failure </a:t>
            </a:r>
          </a:p>
          <a:p>
            <a:pPr>
              <a:buFont typeface="Arial"/>
              <a:buChar char="•"/>
            </a:pPr>
            <a:r>
              <a:rPr lang="en-US" dirty="0" smtClean="0"/>
              <a:t>Pulmonary embolism </a:t>
            </a:r>
          </a:p>
          <a:p>
            <a:pPr>
              <a:buFont typeface="Arial"/>
              <a:buChar char="•"/>
            </a:pPr>
            <a:r>
              <a:rPr lang="en-US" dirty="0" smtClean="0"/>
              <a:t>Cirrhosis </a:t>
            </a:r>
          </a:p>
          <a:p>
            <a:pPr>
              <a:buFont typeface="Arial"/>
              <a:buChar char="•"/>
            </a:pPr>
            <a:r>
              <a:rPr lang="en-US" dirty="0" smtClean="0"/>
              <a:t>Post open heart surgery </a:t>
            </a:r>
          </a:p>
          <a:p>
            <a:endParaRPr lang="en-US" dirty="0"/>
          </a:p>
        </p:txBody>
      </p:sp>
    </p:spTree>
    <p:extLst>
      <p:ext uri="{BB962C8B-B14F-4D97-AF65-F5344CB8AC3E}">
        <p14:creationId xmlns:p14="http://schemas.microsoft.com/office/powerpoint/2010/main" val="370887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Exudative (protein-rich fluid) pleural effusions are most commonly caused by:</a:t>
            </a:r>
          </a:p>
          <a:p>
            <a:pPr>
              <a:buFont typeface="Arial"/>
              <a:buChar char="•"/>
            </a:pPr>
            <a:r>
              <a:rPr lang="en-US" dirty="0" smtClean="0"/>
              <a:t>Pneumonia </a:t>
            </a:r>
          </a:p>
          <a:p>
            <a:pPr>
              <a:buFont typeface="Arial"/>
              <a:buChar char="•"/>
            </a:pPr>
            <a:r>
              <a:rPr lang="en-US" dirty="0" smtClean="0"/>
              <a:t>Cancer </a:t>
            </a:r>
          </a:p>
          <a:p>
            <a:pPr>
              <a:buFont typeface="Arial"/>
              <a:buChar char="•"/>
            </a:pPr>
            <a:r>
              <a:rPr lang="en-US" dirty="0" smtClean="0"/>
              <a:t>Pulmonary embolism </a:t>
            </a:r>
          </a:p>
          <a:p>
            <a:pPr>
              <a:buFont typeface="Arial"/>
              <a:buChar char="•"/>
            </a:pPr>
            <a:r>
              <a:rPr lang="en-US" dirty="0" smtClean="0"/>
              <a:t>Kidney disease </a:t>
            </a:r>
          </a:p>
          <a:p>
            <a:pPr>
              <a:buFont typeface="Arial"/>
              <a:buChar char="•"/>
            </a:pPr>
            <a:r>
              <a:rPr lang="en-US" dirty="0" smtClean="0"/>
              <a:t>Inflammatory disease </a:t>
            </a:r>
          </a:p>
          <a:p>
            <a:endParaRPr lang="en-US" dirty="0"/>
          </a:p>
        </p:txBody>
      </p:sp>
    </p:spTree>
    <p:extLst>
      <p:ext uri="{BB962C8B-B14F-4D97-AF65-F5344CB8AC3E}">
        <p14:creationId xmlns:p14="http://schemas.microsoft.com/office/powerpoint/2010/main" val="220451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b="1" dirty="0" smtClean="0"/>
              <a:t>Other less common causes of pleural effusion include:</a:t>
            </a:r>
          </a:p>
          <a:p>
            <a:pPr>
              <a:buFont typeface="Arial"/>
              <a:buChar char="•"/>
            </a:pPr>
            <a:r>
              <a:rPr lang="en-US" sz="2400" dirty="0" smtClean="0"/>
              <a:t>Tuberculosis </a:t>
            </a:r>
          </a:p>
          <a:p>
            <a:pPr>
              <a:buFont typeface="Arial"/>
              <a:buChar char="•"/>
            </a:pPr>
            <a:r>
              <a:rPr lang="en-US" sz="2400" dirty="0" smtClean="0"/>
              <a:t>Autoimmune disease </a:t>
            </a:r>
          </a:p>
          <a:p>
            <a:pPr>
              <a:buFont typeface="Arial"/>
              <a:buChar char="•"/>
            </a:pPr>
            <a:r>
              <a:rPr lang="en-US" sz="2400" dirty="0" smtClean="0"/>
              <a:t>Bleeding (due to chest trauma) </a:t>
            </a:r>
          </a:p>
          <a:p>
            <a:pPr>
              <a:buFont typeface="Arial"/>
              <a:buChar char="•"/>
            </a:pPr>
            <a:r>
              <a:rPr lang="en-US" sz="2400" dirty="0" err="1" smtClean="0"/>
              <a:t>Chylothorax</a:t>
            </a:r>
            <a:r>
              <a:rPr lang="en-US" sz="2400" dirty="0" smtClean="0"/>
              <a:t> (due to trauma) </a:t>
            </a:r>
          </a:p>
          <a:p>
            <a:pPr>
              <a:buFont typeface="Arial"/>
              <a:buChar char="•"/>
            </a:pPr>
            <a:r>
              <a:rPr lang="en-US" sz="2400" dirty="0" smtClean="0"/>
              <a:t>Rare chest and abdominal infections </a:t>
            </a:r>
          </a:p>
          <a:p>
            <a:pPr>
              <a:buFont typeface="Arial"/>
              <a:buChar char="•"/>
            </a:pPr>
            <a:r>
              <a:rPr lang="en-US" sz="2400" dirty="0" smtClean="0"/>
              <a:t>Asbestos pleural effusion (due to exposure to asbestos) </a:t>
            </a:r>
          </a:p>
          <a:p>
            <a:pPr>
              <a:buFont typeface="Arial"/>
              <a:buChar char="•"/>
            </a:pPr>
            <a:r>
              <a:rPr lang="en-US" sz="2400" dirty="0" err="1" smtClean="0"/>
              <a:t>Meig’s</a:t>
            </a:r>
            <a:r>
              <a:rPr lang="en-US" sz="2400" dirty="0" smtClean="0"/>
              <a:t> syndrome (due to a benign ovarian tumor) </a:t>
            </a:r>
          </a:p>
          <a:p>
            <a:pPr>
              <a:buFont typeface="Arial"/>
              <a:buChar char="•"/>
            </a:pPr>
            <a:r>
              <a:rPr lang="en-US" sz="2400" dirty="0" smtClean="0"/>
              <a:t>Ovarian </a:t>
            </a:r>
            <a:r>
              <a:rPr lang="en-US" sz="2400" dirty="0" err="1" smtClean="0"/>
              <a:t>hyperstimulation</a:t>
            </a:r>
            <a:r>
              <a:rPr lang="en-US" sz="2400" dirty="0" smtClean="0"/>
              <a:t> syndrome </a:t>
            </a:r>
          </a:p>
          <a:p>
            <a:endParaRPr lang="en-US" sz="2400" dirty="0"/>
          </a:p>
        </p:txBody>
      </p:sp>
    </p:spTree>
    <p:extLst>
      <p:ext uri="{BB962C8B-B14F-4D97-AF65-F5344CB8AC3E}">
        <p14:creationId xmlns:p14="http://schemas.microsoft.com/office/powerpoint/2010/main" val="3098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744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2495550" cy="205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925" y="2390775"/>
            <a:ext cx="2468563"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62200"/>
            <a:ext cx="2481263" cy="22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17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5853112" cy="538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23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09863"/>
            <a:ext cx="4398963" cy="353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62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1400" dirty="0" smtClean="0">
                <a:hlinkClick r:id="rId2" tooltip="Annals of the Royal College of Surgeons of England."/>
              </a:rPr>
              <a:t>Ann R </a:t>
            </a:r>
            <a:r>
              <a:rPr lang="en-US" sz="1400" dirty="0" err="1" smtClean="0">
                <a:hlinkClick r:id="rId2" tooltip="Annals of the Royal College of Surgeons of England."/>
              </a:rPr>
              <a:t>Coll</a:t>
            </a:r>
            <a:r>
              <a:rPr lang="en-US" sz="1400" dirty="0" smtClean="0">
                <a:hlinkClick r:id="rId2" tooltip="Annals of the Royal College of Surgeons of England."/>
              </a:rPr>
              <a:t> </a:t>
            </a:r>
            <a:r>
              <a:rPr lang="en-US" sz="1400" dirty="0" err="1" smtClean="0">
                <a:hlinkClick r:id="rId2" tooltip="Annals of the Royal College of Surgeons of England."/>
              </a:rPr>
              <a:t>Surg</a:t>
            </a:r>
            <a:r>
              <a:rPr lang="en-US" sz="1400" dirty="0" smtClean="0">
                <a:hlinkClick r:id="rId2" tooltip="Annals of the Royal College of Surgeons of England."/>
              </a:rPr>
              <a:t> Engl.</a:t>
            </a:r>
            <a:r>
              <a:rPr lang="en-US" sz="1400" dirty="0" smtClean="0"/>
              <a:t> 2013 Jan;95(1):61-4. </a:t>
            </a:r>
            <a:r>
              <a:rPr lang="en-US" sz="1400" dirty="0" err="1" smtClean="0"/>
              <a:t>doi</a:t>
            </a:r>
            <a:r>
              <a:rPr lang="en-US" sz="1400" dirty="0" smtClean="0"/>
              <a:t>: 10.1308/003588413X13511609956138.</a:t>
            </a:r>
          </a:p>
          <a:p>
            <a:r>
              <a:rPr lang="en-US" sz="1400" b="1" dirty="0" smtClean="0"/>
              <a:t>Thoracotomy versus VATS: is there an optimal approach to treating pneumothorax?</a:t>
            </a:r>
          </a:p>
          <a:p>
            <a:r>
              <a:rPr lang="en-US" sz="1400" dirty="0" smtClean="0">
                <a:hlinkClick r:id="rId3"/>
              </a:rPr>
              <a:t>Joshi V</a:t>
            </a:r>
            <a:r>
              <a:rPr lang="en-US" sz="1400" dirty="0" smtClean="0"/>
              <a:t>, </a:t>
            </a:r>
            <a:r>
              <a:rPr lang="en-US" sz="1400" dirty="0" err="1" smtClean="0">
                <a:hlinkClick r:id="rId4"/>
              </a:rPr>
              <a:t>Kirmani</a:t>
            </a:r>
            <a:r>
              <a:rPr lang="en-US" sz="1400" dirty="0" smtClean="0">
                <a:hlinkClick r:id="rId4"/>
              </a:rPr>
              <a:t> B</a:t>
            </a:r>
            <a:r>
              <a:rPr lang="en-US" sz="1400" dirty="0" smtClean="0"/>
              <a:t>, </a:t>
            </a:r>
            <a:r>
              <a:rPr lang="en-US" sz="1400" dirty="0" smtClean="0">
                <a:hlinkClick r:id="rId5"/>
              </a:rPr>
              <a:t>Zacharias J</a:t>
            </a:r>
            <a:r>
              <a:rPr lang="en-US" sz="1400" dirty="0" smtClean="0"/>
              <a:t>.</a:t>
            </a:r>
          </a:p>
          <a:p>
            <a:r>
              <a:rPr lang="en-US" sz="1400" dirty="0" smtClean="0"/>
              <a:t>The 2010 British Thoracic Society guidelines recommend that a weighted decision be made by clinicians with regard to surgical intervention for pneumothorax as the video assisted </a:t>
            </a:r>
            <a:r>
              <a:rPr lang="en-US" sz="1400" dirty="0" err="1" smtClean="0"/>
              <a:t>thoracoscopic</a:t>
            </a:r>
            <a:r>
              <a:rPr lang="en-US" sz="1400" dirty="0" smtClean="0"/>
              <a:t> surgery (VATS) approach is better tolerated by patients but carries a higher rate of recurrence (5% </a:t>
            </a:r>
            <a:r>
              <a:rPr lang="en-US" sz="1400" dirty="0" err="1" smtClean="0"/>
              <a:t>vs</a:t>
            </a:r>
            <a:r>
              <a:rPr lang="en-US" sz="1400" dirty="0" smtClean="0"/>
              <a:t> 1%).</a:t>
            </a:r>
          </a:p>
          <a:p>
            <a:r>
              <a:rPr lang="en-US" sz="1400" b="1" dirty="0" smtClean="0"/>
              <a:t>METHODS: </a:t>
            </a:r>
          </a:p>
          <a:p>
            <a:r>
              <a:rPr lang="en-US" sz="1400" dirty="0" smtClean="0"/>
              <a:t>Overall, 163 patients underwent surgical intervention for pneumothorax at our institution and data were collected prospectively for almost 7 years. Of these, 86 patients underwent VATS under a single surgeon with extensive VATS experience to compensate for the associated learning curve while 79 patients underwent an open procedure.</a:t>
            </a:r>
          </a:p>
          <a:p>
            <a:r>
              <a:rPr lang="en-US" sz="1400" b="1" dirty="0" smtClean="0"/>
              <a:t>RESULTS: </a:t>
            </a:r>
          </a:p>
          <a:p>
            <a:r>
              <a:rPr lang="en-US" sz="1400" dirty="0" smtClean="0"/>
              <a:t>There was no statistically significant difference in the recurrence rate between the open and the VATS group (1% </a:t>
            </a:r>
            <a:r>
              <a:rPr lang="en-US" sz="1400" dirty="0" err="1" smtClean="0"/>
              <a:t>vs</a:t>
            </a:r>
            <a:r>
              <a:rPr lang="en-US" sz="1400" dirty="0" smtClean="0"/>
              <a:t> 3.5%, p=1.0). The VATS group was superior to the open group in terms of reduced postoperative bleeding (7.5% </a:t>
            </a:r>
            <a:r>
              <a:rPr lang="en-US" sz="1400" dirty="0" err="1" smtClean="0"/>
              <a:t>vs</a:t>
            </a:r>
            <a:r>
              <a:rPr lang="en-US" sz="1400" dirty="0" smtClean="0"/>
              <a:t> 0%, p=0.01), reduced number of intensive care unit admissions (16% </a:t>
            </a:r>
            <a:r>
              <a:rPr lang="en-US" sz="1400" dirty="0" err="1" smtClean="0"/>
              <a:t>vs</a:t>
            </a:r>
            <a:r>
              <a:rPr lang="en-US" sz="1400" dirty="0" smtClean="0"/>
              <a:t> 0%, p&lt;0.01) and a reduced adjusted length of stay (3 </a:t>
            </a:r>
            <a:r>
              <a:rPr lang="en-US" sz="1400" dirty="0" err="1" smtClean="0"/>
              <a:t>vs</a:t>
            </a:r>
            <a:r>
              <a:rPr lang="en-US" sz="1400" dirty="0" smtClean="0"/>
              <a:t> 5.5 days, p&lt;0.01).</a:t>
            </a:r>
          </a:p>
          <a:p>
            <a:endParaRPr lang="en-US" sz="1400" dirty="0"/>
          </a:p>
        </p:txBody>
      </p:sp>
    </p:spTree>
    <p:extLst>
      <p:ext uri="{BB962C8B-B14F-4D97-AF65-F5344CB8AC3E}">
        <p14:creationId xmlns:p14="http://schemas.microsoft.com/office/powerpoint/2010/main" val="225505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Small?</a:t>
            </a:r>
            <a:endParaRPr lang="en-US" dirty="0"/>
          </a:p>
        </p:txBody>
      </p:sp>
      <p:sp>
        <p:nvSpPr>
          <p:cNvPr id="3" name="Content Placeholder 2"/>
          <p:cNvSpPr>
            <a:spLocks noGrp="1"/>
          </p:cNvSpPr>
          <p:nvPr>
            <p:ph idx="1"/>
          </p:nvPr>
        </p:nvSpPr>
        <p:spPr/>
        <p:txBody>
          <a:bodyPr>
            <a:noAutofit/>
          </a:bodyPr>
          <a:lstStyle/>
          <a:p>
            <a:r>
              <a:rPr lang="en-US" sz="1100" dirty="0" smtClean="0"/>
              <a:t>THORACOSTOMY TUBE FLOW AND PRESSURE IN A SIMULATED PLEURAL SPACE FREE TO VIEW</a:t>
            </a:r>
          </a:p>
          <a:p>
            <a:r>
              <a:rPr lang="en-US" sz="1100" dirty="0" smtClean="0"/>
              <a:t>Robert </a:t>
            </a:r>
            <a:r>
              <a:rPr lang="en-US" sz="1100" dirty="0" err="1" smtClean="0"/>
              <a:t>Evangelidis</a:t>
            </a:r>
            <a:r>
              <a:rPr lang="en-US" sz="1100" dirty="0" smtClean="0"/>
              <a:t>, DO*; Michael Czervinske, RRT; Timothy Dwyer, MD, FCCP; Steven Q. Simpson, MD, FCCP</a:t>
            </a:r>
          </a:p>
          <a:p>
            <a:r>
              <a:rPr lang="en-US" sz="1100" dirty="0" smtClean="0"/>
              <a:t>Author and Funding Information</a:t>
            </a:r>
          </a:p>
          <a:p>
            <a:r>
              <a:rPr lang="en-US" sz="1100" dirty="0" smtClean="0"/>
              <a:t>Chest. 2006;130</a:t>
            </a:r>
          </a:p>
          <a:p>
            <a:r>
              <a:rPr lang="en-US" sz="1100" dirty="0" smtClean="0"/>
              <a:t>PURPOSE: When patients with ARDS or interstitial lung disease develop a pneumothorax, initial insertion of a </a:t>
            </a:r>
            <a:r>
              <a:rPr lang="en-US" sz="1100" dirty="0" err="1" smtClean="0"/>
              <a:t>thoracostomy</a:t>
            </a:r>
            <a:r>
              <a:rPr lang="en-US" sz="1100" dirty="0" smtClean="0"/>
              <a:t> tube with suction to the customary 20 cmH2O often fails to </a:t>
            </a:r>
            <a:r>
              <a:rPr lang="en-US" sz="1100" dirty="0" err="1" smtClean="0"/>
              <a:t>reexpand</a:t>
            </a:r>
            <a:r>
              <a:rPr lang="en-US" sz="1100" dirty="0" smtClean="0"/>
              <a:t> the lung. Potential mechanisms for the lack of expansion include: a)lung </a:t>
            </a:r>
            <a:r>
              <a:rPr lang="en-US" sz="1100" dirty="0" err="1" smtClean="0"/>
              <a:t>elastance</a:t>
            </a:r>
            <a:r>
              <a:rPr lang="en-US" sz="1100" dirty="0" smtClean="0"/>
              <a:t> exceeds the ability of -20 cmH2O pleural pressure to give complete expansion, or b)persistent air leak exceeds the airflow capacity of the </a:t>
            </a:r>
            <a:r>
              <a:rPr lang="en-US" sz="1100" dirty="0" err="1" smtClean="0"/>
              <a:t>thoracostomy</a:t>
            </a:r>
            <a:r>
              <a:rPr lang="en-US" sz="1100" dirty="0" smtClean="0"/>
              <a:t> tube, such that -20 cmH2O is not achieved in the pleural space. We tested the ability of </a:t>
            </a:r>
            <a:r>
              <a:rPr lang="en-US" sz="1100" dirty="0" err="1" smtClean="0"/>
              <a:t>thoracostomy</a:t>
            </a:r>
            <a:r>
              <a:rPr lang="en-US" sz="1100" dirty="0" smtClean="0"/>
              <a:t> tubes of various sizes to generate </a:t>
            </a:r>
            <a:r>
              <a:rPr lang="en-US" sz="1100" dirty="0" err="1" smtClean="0"/>
              <a:t>intrapleural</a:t>
            </a:r>
            <a:r>
              <a:rPr lang="en-US" sz="1100" dirty="0" smtClean="0"/>
              <a:t> pressure changes at various levels of assumed air leak.</a:t>
            </a:r>
          </a:p>
          <a:p>
            <a:endParaRPr lang="en-US" sz="1100" dirty="0" smtClean="0"/>
          </a:p>
          <a:p>
            <a:r>
              <a:rPr lang="en-US" sz="1100" dirty="0" smtClean="0"/>
              <a:t>METHODS: We designed a chamber to simulate the volume of one </a:t>
            </a:r>
            <a:r>
              <a:rPr lang="en-US" sz="1100" dirty="0" err="1" smtClean="0"/>
              <a:t>hemithorax</a:t>
            </a:r>
            <a:r>
              <a:rPr lang="en-US" sz="1100" dirty="0" smtClean="0"/>
              <a:t> of a 70 kg human of average height. The airtight chamber allowed insertion of </a:t>
            </a:r>
            <a:r>
              <a:rPr lang="en-US" sz="1100" dirty="0" err="1" smtClean="0"/>
              <a:t>thoracostomy</a:t>
            </a:r>
            <a:r>
              <a:rPr lang="en-US" sz="1100" dirty="0" smtClean="0"/>
              <a:t> tubes of multiple sizes. Negative pressure was provided by a standard chest drainage unit attached to wall suction and regulated at -20 cmH2O. We tested tubes sized 12 </a:t>
            </a:r>
            <a:r>
              <a:rPr lang="en-US" sz="1100" dirty="0" err="1" smtClean="0"/>
              <a:t>Fr</a:t>
            </a:r>
            <a:r>
              <a:rPr lang="en-US" sz="1100" dirty="0" smtClean="0"/>
              <a:t> to 32 Fr. Airflow was adjusted in increments via an inlet valve from 0 flow to the flow at which the chest tube failed to generate any negative pressure in the chamber.</a:t>
            </a:r>
          </a:p>
          <a:p>
            <a:endParaRPr lang="en-US" sz="1100" dirty="0" smtClean="0"/>
          </a:p>
          <a:p>
            <a:r>
              <a:rPr lang="en-US" sz="1100" dirty="0" smtClean="0"/>
              <a:t>RESULTS: Results for suction at -20 cmH2O are presented in Table 1 as F15, F10, and F0, the air leaks at which </a:t>
            </a:r>
            <a:r>
              <a:rPr lang="en-US" sz="1100" dirty="0" err="1" smtClean="0"/>
              <a:t>intrapleural</a:t>
            </a:r>
            <a:r>
              <a:rPr lang="en-US" sz="1100" dirty="0" smtClean="0"/>
              <a:t> pressure rose to -15 cmH2O, -10 cmH2O, 0 cmH2O, respectively.</a:t>
            </a:r>
          </a:p>
          <a:p>
            <a:endParaRPr lang="en-US" sz="1100" dirty="0" smtClean="0"/>
          </a:p>
          <a:p>
            <a:r>
              <a:rPr lang="en-US" sz="1100" dirty="0" smtClean="0"/>
              <a:t>CONCLUSION: Small </a:t>
            </a:r>
            <a:r>
              <a:rPr lang="en-US" sz="1100" dirty="0" err="1" smtClean="0"/>
              <a:t>thoracostomy</a:t>
            </a:r>
            <a:r>
              <a:rPr lang="en-US" sz="1100" dirty="0" smtClean="0"/>
              <a:t> tubes can result in pleural pressures that are less negative than the set value when significant, but realistic air leaks are present; pneumothorax could persist due to insufficient evacuation of air from the pleural space. However, larger tubes appear to </a:t>
            </a:r>
            <a:r>
              <a:rPr lang="en-US" sz="1100" dirty="0" err="1" smtClean="0"/>
              <a:t>accomodate</a:t>
            </a:r>
            <a:r>
              <a:rPr lang="en-US" sz="1100" dirty="0" smtClean="0"/>
              <a:t> flow from even very large air leaks, suggesting that the mechanism of persistent pneumothorax in this setting may be more closely related to increased lung </a:t>
            </a:r>
            <a:r>
              <a:rPr lang="en-US" sz="1100" dirty="0" err="1" smtClean="0"/>
              <a:t>elastance</a:t>
            </a:r>
            <a:r>
              <a:rPr lang="en-US" sz="1100" dirty="0" smtClean="0"/>
              <a:t>.</a:t>
            </a:r>
          </a:p>
          <a:p>
            <a:endParaRPr lang="en-US" sz="1100" dirty="0" smtClean="0"/>
          </a:p>
          <a:p>
            <a:r>
              <a:rPr lang="en-US" sz="1100" dirty="0" smtClean="0"/>
              <a:t>CLINICAL IMPLICATIONS: Chest tubes &lt;= 20 </a:t>
            </a:r>
            <a:r>
              <a:rPr lang="en-US" sz="1100" dirty="0" err="1" smtClean="0"/>
              <a:t>Fr</a:t>
            </a:r>
            <a:r>
              <a:rPr lang="en-US" sz="1100" dirty="0" smtClean="0"/>
              <a:t> should be avoided in the setting of increased lung </a:t>
            </a:r>
            <a:r>
              <a:rPr lang="en-US" sz="1100" dirty="0" err="1" smtClean="0"/>
              <a:t>elastance</a:t>
            </a:r>
            <a:r>
              <a:rPr lang="en-US" sz="1100" dirty="0" smtClean="0"/>
              <a:t> with pneumothorax. Further studies are needed to determine the logically appropriate approach when pneumothorax does not respond to insertion of a large tube.</a:t>
            </a:r>
            <a:endParaRPr lang="en-US" sz="1100" dirty="0"/>
          </a:p>
        </p:txBody>
      </p:sp>
    </p:spTree>
    <p:extLst>
      <p:ext uri="{BB962C8B-B14F-4D97-AF65-F5344CB8AC3E}">
        <p14:creationId xmlns:p14="http://schemas.microsoft.com/office/powerpoint/2010/main" val="129307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760220" y="3131661"/>
          <a:ext cx="5623560" cy="1463040"/>
        </p:xfrm>
        <a:graphic>
          <a:graphicData uri="http://schemas.openxmlformats.org/drawingml/2006/table">
            <a:tbl>
              <a:tblPr firstRow="1" firstCol="1" lastRow="1" lastCol="1" bandRow="1" bandCol="1">
                <a:tableStyleId>{5C22544A-7EE6-4342-B048-85BDC9FD1C3A}</a:tableStyleId>
              </a:tblPr>
              <a:tblGrid>
                <a:gridCol w="1406525"/>
                <a:gridCol w="1459865"/>
                <a:gridCol w="1459865"/>
                <a:gridCol w="1297305"/>
              </a:tblGrid>
              <a:tr h="0">
                <a:tc>
                  <a:txBody>
                    <a:bodyPr/>
                    <a:lstStyle/>
                    <a:p>
                      <a:pPr marL="0" marR="0" algn="ctr">
                        <a:spcBef>
                          <a:spcPts val="0"/>
                        </a:spcBef>
                        <a:spcAft>
                          <a:spcPts val="0"/>
                        </a:spcAft>
                      </a:pPr>
                      <a:r>
                        <a:rPr lang="en-US" sz="1200">
                          <a:effectLst/>
                        </a:rPr>
                        <a:t>Tube size (Fr)</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F</a:t>
                      </a:r>
                      <a:r>
                        <a:rPr lang="en-US" sz="1200" baseline="-25000">
                          <a:effectLst/>
                        </a:rPr>
                        <a:t>15 </a:t>
                      </a:r>
                      <a:r>
                        <a:rPr lang="en-US" sz="1200">
                          <a:effectLst/>
                        </a:rPr>
                        <a:t>(L/min)</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F</a:t>
                      </a:r>
                      <a:r>
                        <a:rPr lang="en-US" sz="1200" baseline="-25000">
                          <a:effectLst/>
                        </a:rPr>
                        <a:t>10</a:t>
                      </a:r>
                      <a:r>
                        <a:rPr lang="en-US" sz="1200">
                          <a:effectLst/>
                        </a:rPr>
                        <a:t> (L/min)</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F</a:t>
                      </a:r>
                      <a:r>
                        <a:rPr lang="en-US" sz="1200" baseline="-25000">
                          <a:effectLst/>
                        </a:rPr>
                        <a:t>0 </a:t>
                      </a:r>
                      <a:r>
                        <a:rPr lang="en-US" sz="1200">
                          <a:effectLst/>
                        </a:rPr>
                        <a:t>(L/min)</a:t>
                      </a:r>
                      <a:endParaRPr lang="en-US" sz="12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1200">
                          <a:effectLst/>
                        </a:rPr>
                        <a:t>12</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4.3</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7.4</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9.9</a:t>
                      </a:r>
                      <a:endParaRPr lang="en-US" sz="12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1200">
                          <a:effectLst/>
                        </a:rPr>
                        <a:t>16</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5.9</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9.9</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11.5</a:t>
                      </a:r>
                      <a:endParaRPr lang="en-US" sz="12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1200">
                          <a:effectLst/>
                        </a:rPr>
                        <a:t>20</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7.6</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14.5</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18.5</a:t>
                      </a:r>
                      <a:endParaRPr lang="en-US" sz="12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1200">
                          <a:effectLst/>
                        </a:rPr>
                        <a:t>24</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11.5</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15.8</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23.0</a:t>
                      </a:r>
                      <a:endParaRPr lang="en-US" sz="12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1200">
                          <a:effectLst/>
                        </a:rPr>
                        <a:t>28</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13.6</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17.8</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24.2</a:t>
                      </a:r>
                      <a:endParaRPr lang="en-US" sz="12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1200">
                          <a:effectLst/>
                        </a:rPr>
                        <a:t>32</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12.0</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18.6</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24.6</a:t>
                      </a:r>
                      <a:endParaRPr lang="en-US" sz="12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US" sz="1200">
                          <a:effectLst/>
                        </a:rPr>
                        <a:t>36</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12.2</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19.0</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26.3</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3002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Big?</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r>
              <a:rPr lang="en-US" sz="1400" dirty="0" smtClean="0"/>
              <a:t>Benson JS, Hart ST, </a:t>
            </a:r>
            <a:r>
              <a:rPr lang="en-US" sz="1400" dirty="0" err="1" smtClean="0"/>
              <a:t>Kadlec</a:t>
            </a:r>
            <a:r>
              <a:rPr lang="en-US" sz="1400" dirty="0" smtClean="0"/>
              <a:t> AO, Turk T. Small bore catheter drainage of pleural injury after percutaneous </a:t>
            </a:r>
            <a:r>
              <a:rPr lang="en-US" sz="1400" dirty="0" err="1" smtClean="0"/>
              <a:t>nephrolithotomy</a:t>
            </a:r>
            <a:r>
              <a:rPr lang="en-US" sz="1400" dirty="0" smtClean="0"/>
              <a:t>: feasibility and outcome from single large institution series.  J </a:t>
            </a:r>
            <a:r>
              <a:rPr lang="en-US" sz="1400" dirty="0" err="1" smtClean="0"/>
              <a:t>Endourol</a:t>
            </a:r>
            <a:r>
              <a:rPr lang="en-US" sz="1400" dirty="0" smtClean="0"/>
              <a:t>. 2013 Sep 2.</a:t>
            </a:r>
          </a:p>
          <a:p>
            <a:endParaRPr lang="en-US" sz="1400" dirty="0" smtClean="0"/>
          </a:p>
          <a:p>
            <a:r>
              <a:rPr lang="en-US" sz="1400" dirty="0" smtClean="0"/>
              <a:t>Background and Purpose: Current literature describes placement of standard chest tubes as well as small-bore catheters for treatment of hydrothorax sustained during surgery. This study aims to better delineate the clinical utility and outcomes associated with use of small-bore catheters when compared to standard chest tubes for treating pneumothorax and hydrothorax after surgery. </a:t>
            </a:r>
          </a:p>
          <a:p>
            <a:r>
              <a:rPr lang="en-US" sz="1400" dirty="0" smtClean="0"/>
              <a:t>Patients and Methods: Those that met inclusion criteria were divided based on the size of chest tube placed: small-bore (8-12Fr) or standard chest tube (32Fr). Analysis of clinical outcomes was performed. </a:t>
            </a:r>
          </a:p>
          <a:p>
            <a:r>
              <a:rPr lang="en-US" sz="1400" dirty="0" smtClean="0"/>
              <a:t>Results: Out of the 735 procedures, 15 (2% of total, 7 right, 8 left) required chest tube placement for a pleural injury after PNL. Those who required chest tube placement had an average stone size of 2.1cm. Five had large bore standard chest tubes (32Fr) and 10 small bore catheters (&lt;14 </a:t>
            </a:r>
            <a:r>
              <a:rPr lang="en-US" sz="1400" dirty="0" err="1" smtClean="0"/>
              <a:t>Fr</a:t>
            </a:r>
            <a:r>
              <a:rPr lang="en-US" sz="1400" dirty="0" smtClean="0"/>
              <a:t>) for management of pleural injury. The average length of time the chest tube stayed in place was 3.9 days (min 2, max 6) for small-bore and 4.4 days (min 2, max 7) for standard chest tubes. </a:t>
            </a:r>
          </a:p>
          <a:p>
            <a:r>
              <a:rPr lang="en-US" sz="1400" dirty="0" smtClean="0"/>
              <a:t>There was a statistical trend toward decreased hospital stay and decreased length of time the chest tube was in place when a small bore chest tube was used. </a:t>
            </a:r>
          </a:p>
          <a:p>
            <a:r>
              <a:rPr lang="en-US" sz="1400" dirty="0" smtClean="0"/>
              <a:t>Conclusion: The use of small bore catheters for management of hydrothorax and pneumothorax due to  pleural injury have reasonable clinical outcomes when compared to standard large bore chest.</a:t>
            </a:r>
          </a:p>
          <a:p>
            <a:r>
              <a:rPr lang="en-US" sz="1400" dirty="0" smtClean="0"/>
              <a:t>Small-bore chest tubes seem to perform better than larger tubes in treatment of spontaneous pneumothorax.</a:t>
            </a:r>
            <a:endParaRPr lang="en-US" sz="1400" dirty="0"/>
          </a:p>
        </p:txBody>
      </p:sp>
    </p:spTree>
    <p:extLst>
      <p:ext uri="{BB962C8B-B14F-4D97-AF65-F5344CB8AC3E}">
        <p14:creationId xmlns:p14="http://schemas.microsoft.com/office/powerpoint/2010/main" val="117854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 Complications</a:t>
            </a:r>
            <a:endParaRPr lang="en-US" dirty="0"/>
          </a:p>
        </p:txBody>
      </p:sp>
      <p:sp>
        <p:nvSpPr>
          <p:cNvPr id="3" name="Content Placeholder 2"/>
          <p:cNvSpPr>
            <a:spLocks noGrp="1"/>
          </p:cNvSpPr>
          <p:nvPr>
            <p:ph idx="1"/>
          </p:nvPr>
        </p:nvSpPr>
        <p:spPr/>
        <p:txBody>
          <a:bodyPr>
            <a:noAutofit/>
          </a:bodyPr>
          <a:lstStyle/>
          <a:p>
            <a:r>
              <a:rPr lang="en-US" sz="1800" dirty="0" smtClean="0"/>
              <a:t>Wiener RS, Wiener DC, Gould MK. Risks of Transthoracic Needle Biopsy: How High? </a:t>
            </a:r>
            <a:r>
              <a:rPr lang="en-US" sz="1800" dirty="0" err="1" smtClean="0"/>
              <a:t>Clin</a:t>
            </a:r>
            <a:r>
              <a:rPr lang="en-US" sz="1800" dirty="0" smtClean="0"/>
              <a:t> </a:t>
            </a:r>
            <a:r>
              <a:rPr lang="en-US" sz="1800" dirty="0" err="1" smtClean="0"/>
              <a:t>Pulm</a:t>
            </a:r>
            <a:r>
              <a:rPr lang="en-US" sz="1800" dirty="0" smtClean="0"/>
              <a:t> Med. 2013 Jan 1;20(1):29-35</a:t>
            </a:r>
          </a:p>
          <a:p>
            <a:r>
              <a:rPr lang="en-US" sz="1800" dirty="0" smtClean="0"/>
              <a:t>Transthoracic needle lung biopsy is a commonly performed diagnostic procedure for pulmonary nodules and masses. To make an informed decision about whether to pursue this procedure, doctors and patients must be aware of the possible risks of the procedure. </a:t>
            </a:r>
          </a:p>
          <a:p>
            <a:r>
              <a:rPr lang="en-US" sz="1800" dirty="0" smtClean="0"/>
              <a:t> We found the most common complication to be any pneumothorax (risk 15-25%), with pneumothorax requiring chest tube occurring less often (risk 4-6%). Hemorrhage, defined as </a:t>
            </a:r>
            <a:r>
              <a:rPr lang="en-US" sz="1800" dirty="0" err="1" smtClean="0"/>
              <a:t>radiographically</a:t>
            </a:r>
            <a:r>
              <a:rPr lang="en-US" sz="1800" dirty="0" smtClean="0"/>
              <a:t> visualized blood along the needle tract was common, but clinically significant hemorrhage was infrequent (~1%). Rare complications, including air embolism and tumor seeding of the biopsy tract, occurred in fewer than 1% of cases but were potentially serious. </a:t>
            </a:r>
          </a:p>
        </p:txBody>
      </p:sp>
    </p:spTree>
    <p:extLst>
      <p:ext uri="{BB962C8B-B14F-4D97-AF65-F5344CB8AC3E}">
        <p14:creationId xmlns:p14="http://schemas.microsoft.com/office/powerpoint/2010/main" val="523195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1287</Words>
  <Application>Microsoft Office PowerPoint</Application>
  <PresentationFormat>On-screen Show (4:3)</PresentationFormat>
  <Paragraphs>106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Pneumothorax and Pleural Effusions</vt:lpstr>
      <vt:lpstr>PowerPoint Presentation</vt:lpstr>
      <vt:lpstr>Tension</vt:lpstr>
      <vt:lpstr>PowerPoint Presentation</vt:lpstr>
      <vt:lpstr>PowerPoint Presentation</vt:lpstr>
      <vt:lpstr>Too Small?</vt:lpstr>
      <vt:lpstr>PowerPoint Presentation</vt:lpstr>
      <vt:lpstr>Too Big?</vt:lpstr>
      <vt:lpstr>Needle Complications</vt:lpstr>
      <vt:lpstr>PowerPoint Presentation</vt:lpstr>
      <vt:lpstr>PowerPoint Presentation</vt:lpstr>
      <vt:lpstr>PowerPoint Presentation</vt:lpstr>
      <vt:lpstr>High or Low</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Kansas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MCZERVIN</dc:creator>
  <cp:lastModifiedBy>MCZERVIN</cp:lastModifiedBy>
  <cp:revision>6</cp:revision>
  <dcterms:created xsi:type="dcterms:W3CDTF">2013-09-13T21:51:24Z</dcterms:created>
  <dcterms:modified xsi:type="dcterms:W3CDTF">2013-09-13T22:37:05Z</dcterms:modified>
</cp:coreProperties>
</file>