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8" r:id="rId18"/>
    <p:sldId id="276" r:id="rId19"/>
    <p:sldId id="282" r:id="rId20"/>
    <p:sldId id="277" r:id="rId21"/>
    <p:sldId id="290" r:id="rId22"/>
    <p:sldId id="275" r:id="rId23"/>
    <p:sldId id="279" r:id="rId24"/>
    <p:sldId id="280" r:id="rId25"/>
    <p:sldId id="281" r:id="rId26"/>
    <p:sldId id="285" r:id="rId27"/>
    <p:sldId id="284" r:id="rId28"/>
    <p:sldId id="283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3A3"/>
    <a:srgbClr val="0099CC"/>
    <a:srgbClr val="33CCCC"/>
    <a:srgbClr val="66FFFF"/>
    <a:srgbClr val="99CCFF"/>
    <a:srgbClr val="3BCCFF"/>
    <a:srgbClr val="FF99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7" autoAdjust="0"/>
    <p:restoredTop sz="94660"/>
  </p:normalViewPr>
  <p:slideViewPr>
    <p:cSldViewPr>
      <p:cViewPr varScale="1">
        <p:scale>
          <a:sx n="67" d="100"/>
          <a:sy n="67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3487-1C7C-437E-A46F-47D7CA59B8DE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</dgm:pt>
    <dgm:pt modelId="{AF2E3314-7365-41F6-BABA-28E2CC07DFBA}">
      <dgm:prSet phldrT="[نص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Ibrahim </a:t>
          </a:r>
          <a:r>
            <a:rPr lang="en-US" b="1" cap="none" spc="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Moursi</a:t>
          </a:r>
          <a:endParaRPr lang="ar-SA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647E568-7995-482B-A6C1-97BE070634CD}" type="parTrans" cxnId="{27A4CC09-5DAD-4A9E-89C1-AD299CF3CCB5}">
      <dgm:prSet/>
      <dgm:spPr/>
      <dgm:t>
        <a:bodyPr/>
        <a:lstStyle/>
        <a:p>
          <a:pPr rtl="0"/>
          <a:endParaRPr lang="ar-S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41B53C1-680B-4562-BFC0-AB5C4BDF18BB}" type="sibTrans" cxnId="{27A4CC09-5DAD-4A9E-89C1-AD299CF3CCB5}">
      <dgm:prSet/>
      <dgm:spPr/>
      <dgm:t>
        <a:bodyPr/>
        <a:lstStyle/>
        <a:p>
          <a:pPr rtl="0"/>
          <a:endParaRPr lang="ar-S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26D3257-BB94-44DE-A23A-A07CA193C03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Lung Abscess</a:t>
          </a:r>
          <a:endParaRPr lang="ar-SA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06737B4-DD2E-40C0-91E6-589EF4775ABE}" type="parTrans" cxnId="{BAB52F13-B17F-47EF-9A25-F74127C71713}">
      <dgm:prSet/>
      <dgm:spPr/>
      <dgm:t>
        <a:bodyPr/>
        <a:lstStyle/>
        <a:p>
          <a:pPr rtl="0"/>
          <a:endParaRPr lang="ar-S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B33122B-B97E-422F-B014-8AC80314D1B1}" type="sibTrans" cxnId="{BAB52F13-B17F-47EF-9A25-F74127C71713}">
      <dgm:prSet/>
      <dgm:spPr/>
      <dgm:t>
        <a:bodyPr/>
        <a:lstStyle/>
        <a:p>
          <a:pPr rtl="0"/>
          <a:endParaRPr lang="ar-S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D04E3EA-CF83-4521-A469-2F0CA9A7D2D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cap="none" spc="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Hamdy</a:t>
          </a:r>
          <a:r>
            <a:rPr lang="en-US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Sayed</a:t>
          </a:r>
          <a:endParaRPr lang="ar-SA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15978B5-8DD1-41D3-9C5B-20DCF52F71BA}" type="parTrans" cxnId="{2A2944A3-8FBA-4FBD-A37B-EEFE811BB142}">
      <dgm:prSet/>
      <dgm:spPr/>
      <dgm:t>
        <a:bodyPr/>
        <a:lstStyle/>
        <a:p>
          <a:pPr rtl="0"/>
          <a:endParaRPr lang="ar-S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171C475-7A35-4950-9C0C-1E0245C48FC6}" type="sibTrans" cxnId="{2A2944A3-8FBA-4FBD-A37B-EEFE811BB142}">
      <dgm:prSet/>
      <dgm:spPr/>
      <dgm:t>
        <a:bodyPr/>
        <a:lstStyle/>
        <a:p>
          <a:pPr rtl="0"/>
          <a:endParaRPr lang="ar-S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DF9B33A-630A-4AA7-BA07-8D300D93673C}" type="pres">
      <dgm:prSet presAssocID="{E7AC3487-1C7C-437E-A46F-47D7CA59B8DE}" presName="linear" presStyleCnt="0">
        <dgm:presLayoutVars>
          <dgm:dir/>
          <dgm:resizeHandles val="exact"/>
        </dgm:presLayoutVars>
      </dgm:prSet>
      <dgm:spPr/>
    </dgm:pt>
    <dgm:pt modelId="{43FB7AF0-DA58-4118-B393-EADCA884B30D}" type="pres">
      <dgm:prSet presAssocID="{026D3257-BB94-44DE-A23A-A07CA193C03A}" presName="comp" presStyleCnt="0"/>
      <dgm:spPr/>
    </dgm:pt>
    <dgm:pt modelId="{D7106F8E-61B3-4DB8-88BE-6BEF00F74981}" type="pres">
      <dgm:prSet presAssocID="{026D3257-BB94-44DE-A23A-A07CA193C03A}" presName="box" presStyleLbl="node1" presStyleIdx="0" presStyleCnt="3" custScaleY="75278"/>
      <dgm:spPr/>
      <dgm:t>
        <a:bodyPr/>
        <a:lstStyle/>
        <a:p>
          <a:pPr rtl="1"/>
          <a:endParaRPr lang="ar-SA"/>
        </a:p>
      </dgm:t>
    </dgm:pt>
    <dgm:pt modelId="{2AD9553F-12E7-4D6F-A8D8-D243A69BD649}" type="pres">
      <dgm:prSet presAssocID="{026D3257-BB94-44DE-A23A-A07CA193C03A}" presName="img" presStyleLbl="fgImgPlace1" presStyleIdx="0" presStyleCnt="3" custScaleX="99277" custScaleY="769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7AC52A-CCC7-4F31-AEFF-01DC054B01F2}" type="pres">
      <dgm:prSet presAssocID="{026D3257-BB94-44DE-A23A-A07CA193C03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9E1FCA-7978-42E9-8665-9DB1A0E928EE}" type="pres">
      <dgm:prSet presAssocID="{0B33122B-B97E-422F-B014-8AC80314D1B1}" presName="spacer" presStyleCnt="0"/>
      <dgm:spPr/>
    </dgm:pt>
    <dgm:pt modelId="{37A199D3-6EF6-4B9B-99B2-CABEB7012471}" type="pres">
      <dgm:prSet presAssocID="{8D04E3EA-CF83-4521-A469-2F0CA9A7D2D1}" presName="comp" presStyleCnt="0"/>
      <dgm:spPr/>
    </dgm:pt>
    <dgm:pt modelId="{F06E692C-8D64-46A3-AA85-7DD0EBF696D9}" type="pres">
      <dgm:prSet presAssocID="{8D04E3EA-CF83-4521-A469-2F0CA9A7D2D1}" presName="box" presStyleLbl="node1" presStyleIdx="1" presStyleCnt="3" custScaleX="79337" custScaleY="67078"/>
      <dgm:spPr/>
      <dgm:t>
        <a:bodyPr/>
        <a:lstStyle/>
        <a:p>
          <a:pPr rtl="1"/>
          <a:endParaRPr lang="ar-SA"/>
        </a:p>
      </dgm:t>
    </dgm:pt>
    <dgm:pt modelId="{F1EA8B34-DDE8-41EA-A9B7-16667B4C4850}" type="pres">
      <dgm:prSet presAssocID="{8D04E3EA-CF83-4521-A469-2F0CA9A7D2D1}" presName="img" presStyleLbl="fgImgPlace1" presStyleIdx="1" presStyleCnt="3" custScaleX="59643" custScaleY="74628" custLinFactNeighborX="22833" custLinFactNeighborY="10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585FAC5-62DD-44D2-95E1-94D6E81592D7}" type="pres">
      <dgm:prSet presAssocID="{8D04E3EA-CF83-4521-A469-2F0CA9A7D2D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660DE8-FD44-41F1-B599-92434C475B55}" type="pres">
      <dgm:prSet presAssocID="{B171C475-7A35-4950-9C0C-1E0245C48FC6}" presName="spacer" presStyleCnt="0"/>
      <dgm:spPr/>
    </dgm:pt>
    <dgm:pt modelId="{F5F44BEA-AAB2-425F-8EDF-E98760192BEF}" type="pres">
      <dgm:prSet presAssocID="{AF2E3314-7365-41F6-BABA-28E2CC07DFBA}" presName="comp" presStyleCnt="0"/>
      <dgm:spPr/>
    </dgm:pt>
    <dgm:pt modelId="{CB2219C5-5A0C-456A-ADA3-5CA977C742E3}" type="pres">
      <dgm:prSet presAssocID="{AF2E3314-7365-41F6-BABA-28E2CC07DFBA}" presName="box" presStyleLbl="node1" presStyleIdx="2" presStyleCnt="3" custScaleX="79630" custScaleY="70162"/>
      <dgm:spPr/>
      <dgm:t>
        <a:bodyPr/>
        <a:lstStyle/>
        <a:p>
          <a:pPr rtl="1"/>
          <a:endParaRPr lang="ar-SA"/>
        </a:p>
      </dgm:t>
    </dgm:pt>
    <dgm:pt modelId="{13A1C6B4-62CF-46C1-9A26-6DE49024905A}" type="pres">
      <dgm:prSet presAssocID="{AF2E3314-7365-41F6-BABA-28E2CC07DFBA}" presName="img" presStyleLbl="fgImgPlace1" presStyleIdx="2" presStyleCnt="3" custScaleX="61439" custScaleY="79890" custLinFactNeighborX="23648" custLinFactNeighborY="-4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6D702E4-F487-4A80-9FAF-A878567C830F}" type="pres">
      <dgm:prSet presAssocID="{AF2E3314-7365-41F6-BABA-28E2CC07DFB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D2FFC76-F983-44E2-B588-5E389DBE8109}" type="presOf" srcId="{8D04E3EA-CF83-4521-A469-2F0CA9A7D2D1}" destId="{F06E692C-8D64-46A3-AA85-7DD0EBF696D9}" srcOrd="0" destOrd="0" presId="urn:microsoft.com/office/officeart/2005/8/layout/vList4"/>
    <dgm:cxn modelId="{27A4CC09-5DAD-4A9E-89C1-AD299CF3CCB5}" srcId="{E7AC3487-1C7C-437E-A46F-47D7CA59B8DE}" destId="{AF2E3314-7365-41F6-BABA-28E2CC07DFBA}" srcOrd="2" destOrd="0" parTransId="{D647E568-7995-482B-A6C1-97BE070634CD}" sibTransId="{741B53C1-680B-4562-BFC0-AB5C4BDF18BB}"/>
    <dgm:cxn modelId="{1DD0AF54-41E0-486C-8AD7-A93C7ADA950B}" type="presOf" srcId="{026D3257-BB94-44DE-A23A-A07CA193C03A}" destId="{D7106F8E-61B3-4DB8-88BE-6BEF00F74981}" srcOrd="0" destOrd="0" presId="urn:microsoft.com/office/officeart/2005/8/layout/vList4"/>
    <dgm:cxn modelId="{2C8EF3E7-FA9A-4062-8945-EC010E49FBC8}" type="presOf" srcId="{8D04E3EA-CF83-4521-A469-2F0CA9A7D2D1}" destId="{8585FAC5-62DD-44D2-95E1-94D6E81592D7}" srcOrd="1" destOrd="0" presId="urn:microsoft.com/office/officeart/2005/8/layout/vList4"/>
    <dgm:cxn modelId="{A1703876-9231-402B-BB55-327A260CB746}" type="presOf" srcId="{026D3257-BB94-44DE-A23A-A07CA193C03A}" destId="{727AC52A-CCC7-4F31-AEFF-01DC054B01F2}" srcOrd="1" destOrd="0" presId="urn:microsoft.com/office/officeart/2005/8/layout/vList4"/>
    <dgm:cxn modelId="{BFC4A6E1-196E-415F-88FC-C90879B4093E}" type="presOf" srcId="{AF2E3314-7365-41F6-BABA-28E2CC07DFBA}" destId="{CB2219C5-5A0C-456A-ADA3-5CA977C742E3}" srcOrd="0" destOrd="0" presId="urn:microsoft.com/office/officeart/2005/8/layout/vList4"/>
    <dgm:cxn modelId="{662B9852-A111-469D-8379-E34707C5FCF9}" type="presOf" srcId="{E7AC3487-1C7C-437E-A46F-47D7CA59B8DE}" destId="{8DF9B33A-630A-4AA7-BA07-8D300D93673C}" srcOrd="0" destOrd="0" presId="urn:microsoft.com/office/officeart/2005/8/layout/vList4"/>
    <dgm:cxn modelId="{790E71A2-32E2-4597-8DB1-00C1CC8FA219}" type="presOf" srcId="{AF2E3314-7365-41F6-BABA-28E2CC07DFBA}" destId="{F6D702E4-F487-4A80-9FAF-A878567C830F}" srcOrd="1" destOrd="0" presId="urn:microsoft.com/office/officeart/2005/8/layout/vList4"/>
    <dgm:cxn modelId="{2A2944A3-8FBA-4FBD-A37B-EEFE811BB142}" srcId="{E7AC3487-1C7C-437E-A46F-47D7CA59B8DE}" destId="{8D04E3EA-CF83-4521-A469-2F0CA9A7D2D1}" srcOrd="1" destOrd="0" parTransId="{D15978B5-8DD1-41D3-9C5B-20DCF52F71BA}" sibTransId="{B171C475-7A35-4950-9C0C-1E0245C48FC6}"/>
    <dgm:cxn modelId="{BAB52F13-B17F-47EF-9A25-F74127C71713}" srcId="{E7AC3487-1C7C-437E-A46F-47D7CA59B8DE}" destId="{026D3257-BB94-44DE-A23A-A07CA193C03A}" srcOrd="0" destOrd="0" parTransId="{706737B4-DD2E-40C0-91E6-589EF4775ABE}" sibTransId="{0B33122B-B97E-422F-B014-8AC80314D1B1}"/>
    <dgm:cxn modelId="{10E52B43-E891-4EEA-9762-7A9F8F0B3A1C}" type="presParOf" srcId="{8DF9B33A-630A-4AA7-BA07-8D300D93673C}" destId="{43FB7AF0-DA58-4118-B393-EADCA884B30D}" srcOrd="0" destOrd="0" presId="urn:microsoft.com/office/officeart/2005/8/layout/vList4"/>
    <dgm:cxn modelId="{F01F8973-C14F-4B9B-9745-B77E984F616D}" type="presParOf" srcId="{43FB7AF0-DA58-4118-B393-EADCA884B30D}" destId="{D7106F8E-61B3-4DB8-88BE-6BEF00F74981}" srcOrd="0" destOrd="0" presId="urn:microsoft.com/office/officeart/2005/8/layout/vList4"/>
    <dgm:cxn modelId="{0F5A7946-2DF5-431E-9BE7-CA365BFDC429}" type="presParOf" srcId="{43FB7AF0-DA58-4118-B393-EADCA884B30D}" destId="{2AD9553F-12E7-4D6F-A8D8-D243A69BD649}" srcOrd="1" destOrd="0" presId="urn:microsoft.com/office/officeart/2005/8/layout/vList4"/>
    <dgm:cxn modelId="{219CE762-A268-42EE-BBFB-79BD4F1F81C7}" type="presParOf" srcId="{43FB7AF0-DA58-4118-B393-EADCA884B30D}" destId="{727AC52A-CCC7-4F31-AEFF-01DC054B01F2}" srcOrd="2" destOrd="0" presId="urn:microsoft.com/office/officeart/2005/8/layout/vList4"/>
    <dgm:cxn modelId="{B4EC89B7-90F9-435B-B79B-2CD71F8293F4}" type="presParOf" srcId="{8DF9B33A-630A-4AA7-BA07-8D300D93673C}" destId="{F79E1FCA-7978-42E9-8665-9DB1A0E928EE}" srcOrd="1" destOrd="0" presId="urn:microsoft.com/office/officeart/2005/8/layout/vList4"/>
    <dgm:cxn modelId="{37E0E46C-C133-4A6F-80B4-4EBA7E5C715D}" type="presParOf" srcId="{8DF9B33A-630A-4AA7-BA07-8D300D93673C}" destId="{37A199D3-6EF6-4B9B-99B2-CABEB7012471}" srcOrd="2" destOrd="0" presId="urn:microsoft.com/office/officeart/2005/8/layout/vList4"/>
    <dgm:cxn modelId="{29BE5ADA-D293-40BF-827E-F3834381B7C4}" type="presParOf" srcId="{37A199D3-6EF6-4B9B-99B2-CABEB7012471}" destId="{F06E692C-8D64-46A3-AA85-7DD0EBF696D9}" srcOrd="0" destOrd="0" presId="urn:microsoft.com/office/officeart/2005/8/layout/vList4"/>
    <dgm:cxn modelId="{494CE567-AE1E-48B7-BACD-B68003305482}" type="presParOf" srcId="{37A199D3-6EF6-4B9B-99B2-CABEB7012471}" destId="{F1EA8B34-DDE8-41EA-A9B7-16667B4C4850}" srcOrd="1" destOrd="0" presId="urn:microsoft.com/office/officeart/2005/8/layout/vList4"/>
    <dgm:cxn modelId="{FE051878-303F-4408-B9B0-4795C061A8B0}" type="presParOf" srcId="{37A199D3-6EF6-4B9B-99B2-CABEB7012471}" destId="{8585FAC5-62DD-44D2-95E1-94D6E81592D7}" srcOrd="2" destOrd="0" presId="urn:microsoft.com/office/officeart/2005/8/layout/vList4"/>
    <dgm:cxn modelId="{E7A7994C-543C-4F7D-9584-F059F65F8234}" type="presParOf" srcId="{8DF9B33A-630A-4AA7-BA07-8D300D93673C}" destId="{E5660DE8-FD44-41F1-B599-92434C475B55}" srcOrd="3" destOrd="0" presId="urn:microsoft.com/office/officeart/2005/8/layout/vList4"/>
    <dgm:cxn modelId="{8D59DD24-A89C-4041-BBC7-1685D442643D}" type="presParOf" srcId="{8DF9B33A-630A-4AA7-BA07-8D300D93673C}" destId="{F5F44BEA-AAB2-425F-8EDF-E98760192BEF}" srcOrd="4" destOrd="0" presId="urn:microsoft.com/office/officeart/2005/8/layout/vList4"/>
    <dgm:cxn modelId="{AC22A300-D30B-4196-A511-9658EF71F653}" type="presParOf" srcId="{F5F44BEA-AAB2-425F-8EDF-E98760192BEF}" destId="{CB2219C5-5A0C-456A-ADA3-5CA977C742E3}" srcOrd="0" destOrd="0" presId="urn:microsoft.com/office/officeart/2005/8/layout/vList4"/>
    <dgm:cxn modelId="{239CA7E1-E5BD-4D90-AB33-26BBAF5E345C}" type="presParOf" srcId="{F5F44BEA-AAB2-425F-8EDF-E98760192BEF}" destId="{13A1C6B4-62CF-46C1-9A26-6DE49024905A}" srcOrd="1" destOrd="0" presId="urn:microsoft.com/office/officeart/2005/8/layout/vList4"/>
    <dgm:cxn modelId="{4A98F13D-5BC7-4527-84FF-87E632B95585}" type="presParOf" srcId="{F5F44BEA-AAB2-425F-8EDF-E98760192BEF}" destId="{F6D702E4-F487-4A80-9FAF-A878567C830F}" srcOrd="2" destOrd="0" presId="urn:microsoft.com/office/officeart/2005/8/layout/vList4"/>
  </dgm:cxnLst>
  <dgm:bg>
    <a:effectLst>
      <a:innerShdw blurRad="63500" dist="50800">
        <a:srgbClr val="FFFF00">
          <a:alpha val="50000"/>
        </a:srgbClr>
      </a:innerShdw>
    </a:effectLst>
  </dgm:bg>
  <dgm:whole>
    <a:ln w="73025" cap="rnd" cmpd="sng">
      <a:prstDash val="soli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6905F-1ABB-4BB0-8BCA-97F29A98E097}" type="doc">
      <dgm:prSet loTypeId="urn:microsoft.com/office/officeart/2005/8/layout/pyramid2" loCatId="pyramid" qsTypeId="urn:microsoft.com/office/officeart/2005/8/quickstyle/3d6" qsCatId="3D" csTypeId="urn:microsoft.com/office/officeart/2005/8/colors/accent1_2" csCatId="accent1" phldr="1"/>
      <dgm:spPr/>
    </dgm:pt>
    <dgm:pt modelId="{41F66E36-984C-495B-9F77-8F3C3751DE2B}">
      <dgm:prSet phldrT="[نص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 smtClean="0"/>
            <a:t>Classification</a:t>
          </a:r>
          <a:endParaRPr lang="ar-SA" b="1" dirty="0"/>
        </a:p>
      </dgm:t>
    </dgm:pt>
    <dgm:pt modelId="{0E88E78D-1A43-473C-9BB2-96690F91F99A}" type="parTrans" cxnId="{B49064F9-C7D9-4D6F-B654-88A2BAF8E43E}">
      <dgm:prSet/>
      <dgm:spPr/>
      <dgm:t>
        <a:bodyPr/>
        <a:lstStyle/>
        <a:p>
          <a:pPr rtl="1"/>
          <a:endParaRPr lang="ar-SA"/>
        </a:p>
      </dgm:t>
    </dgm:pt>
    <dgm:pt modelId="{4CD5E689-5DCA-4F9D-9E8E-464917B4B9A1}" type="sibTrans" cxnId="{B49064F9-C7D9-4D6F-B654-88A2BAF8E43E}">
      <dgm:prSet/>
      <dgm:spPr/>
      <dgm:t>
        <a:bodyPr/>
        <a:lstStyle/>
        <a:p>
          <a:pPr rtl="1"/>
          <a:endParaRPr lang="ar-SA"/>
        </a:p>
      </dgm:t>
    </dgm:pt>
    <dgm:pt modelId="{36B4DDE2-5AF2-4111-B517-B7645C8EEAA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 smtClean="0"/>
            <a:t>Definition</a:t>
          </a:r>
          <a:endParaRPr lang="ar-SA" dirty="0"/>
        </a:p>
      </dgm:t>
    </dgm:pt>
    <dgm:pt modelId="{C36E2A62-BA35-4FE1-ACFF-89FF5928D306}" type="parTrans" cxnId="{154BDCA8-46CF-46E1-8EF7-54BCDABCC0C0}">
      <dgm:prSet/>
      <dgm:spPr/>
      <dgm:t>
        <a:bodyPr/>
        <a:lstStyle/>
        <a:p>
          <a:pPr rtl="1"/>
          <a:endParaRPr lang="ar-SA"/>
        </a:p>
      </dgm:t>
    </dgm:pt>
    <dgm:pt modelId="{AF5F2A4F-BA7A-4C7D-9D44-E491BAA17924}" type="sibTrans" cxnId="{154BDCA8-46CF-46E1-8EF7-54BCDABCC0C0}">
      <dgm:prSet/>
      <dgm:spPr/>
      <dgm:t>
        <a:bodyPr/>
        <a:lstStyle/>
        <a:p>
          <a:pPr rtl="1"/>
          <a:endParaRPr lang="ar-SA"/>
        </a:p>
      </dgm:t>
    </dgm:pt>
    <dgm:pt modelId="{9F199991-40F2-4155-AB27-2AD11ACC25F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 smtClean="0"/>
            <a:t>Microbiology</a:t>
          </a:r>
          <a:endParaRPr lang="ar-SA" b="1" dirty="0"/>
        </a:p>
      </dgm:t>
    </dgm:pt>
    <dgm:pt modelId="{1BF5EC52-B5EF-44B8-84AD-49F22DD1F921}" type="parTrans" cxnId="{ECEA9815-EAA4-495F-811F-BFAF3C82A34C}">
      <dgm:prSet/>
      <dgm:spPr/>
      <dgm:t>
        <a:bodyPr/>
        <a:lstStyle/>
        <a:p>
          <a:pPr rtl="1"/>
          <a:endParaRPr lang="ar-SA"/>
        </a:p>
      </dgm:t>
    </dgm:pt>
    <dgm:pt modelId="{0A89974E-A341-417D-9811-7A3BFAB0994C}" type="sibTrans" cxnId="{ECEA9815-EAA4-495F-811F-BFAF3C82A34C}">
      <dgm:prSet/>
      <dgm:spPr/>
      <dgm:t>
        <a:bodyPr/>
        <a:lstStyle/>
        <a:p>
          <a:pPr rtl="1"/>
          <a:endParaRPr lang="ar-SA"/>
        </a:p>
      </dgm:t>
    </dgm:pt>
    <dgm:pt modelId="{B8BAAE37-6EB8-46AC-8529-799E5207FF2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Clinical Manifestations</a:t>
          </a:r>
          <a:endParaRPr lang="ar-SA" b="1" dirty="0"/>
        </a:p>
      </dgm:t>
    </dgm:pt>
    <dgm:pt modelId="{620BE3A1-4B25-47E7-84C4-A75AFA07B71D}" type="parTrans" cxnId="{E93AED5F-EB5E-448B-9CC3-2192E42862AC}">
      <dgm:prSet/>
      <dgm:spPr/>
      <dgm:t>
        <a:bodyPr/>
        <a:lstStyle/>
        <a:p>
          <a:pPr rtl="1"/>
          <a:endParaRPr lang="ar-SA"/>
        </a:p>
      </dgm:t>
    </dgm:pt>
    <dgm:pt modelId="{C73802D8-373B-43CE-BBBF-C2FFA92B9F77}" type="sibTrans" cxnId="{E93AED5F-EB5E-448B-9CC3-2192E42862AC}">
      <dgm:prSet/>
      <dgm:spPr/>
      <dgm:t>
        <a:bodyPr/>
        <a:lstStyle/>
        <a:p>
          <a:pPr rtl="1"/>
          <a:endParaRPr lang="ar-SA"/>
        </a:p>
      </dgm:t>
    </dgm:pt>
    <dgm:pt modelId="{B31F2FA0-C612-4B92-889F-0985641FC0A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 err="1" smtClean="0"/>
            <a:t>Pathophysiology</a:t>
          </a:r>
          <a:endParaRPr lang="ar-SA" b="1" dirty="0"/>
        </a:p>
      </dgm:t>
    </dgm:pt>
    <dgm:pt modelId="{B3C2220B-5257-41CF-9CF9-1583DD7DBAA1}" type="parTrans" cxnId="{1EE78B45-C3FD-481D-BBDE-63565B4D0C84}">
      <dgm:prSet/>
      <dgm:spPr/>
      <dgm:t>
        <a:bodyPr/>
        <a:lstStyle/>
        <a:p>
          <a:pPr rtl="1"/>
          <a:endParaRPr lang="ar-SA"/>
        </a:p>
      </dgm:t>
    </dgm:pt>
    <dgm:pt modelId="{C856802B-8A1D-4919-9DD9-87020D432088}" type="sibTrans" cxnId="{1EE78B45-C3FD-481D-BBDE-63565B4D0C84}">
      <dgm:prSet/>
      <dgm:spPr/>
      <dgm:t>
        <a:bodyPr/>
        <a:lstStyle/>
        <a:p>
          <a:pPr rtl="1"/>
          <a:endParaRPr lang="ar-SA"/>
        </a:p>
      </dgm:t>
    </dgm:pt>
    <dgm:pt modelId="{EEC3B4CA-F415-4FEE-9278-CDFACAF4A4B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 smtClean="0"/>
            <a:t>Diagnosis</a:t>
          </a:r>
          <a:endParaRPr lang="ar-SA" b="1" dirty="0"/>
        </a:p>
      </dgm:t>
    </dgm:pt>
    <dgm:pt modelId="{256CB7C1-A780-4DD9-A98D-AAFE2CE340ED}" type="parTrans" cxnId="{FBFA855E-92BB-4C64-9E6A-11CA8E405B46}">
      <dgm:prSet/>
      <dgm:spPr/>
      <dgm:t>
        <a:bodyPr/>
        <a:lstStyle/>
        <a:p>
          <a:pPr rtl="1"/>
          <a:endParaRPr lang="ar-SA"/>
        </a:p>
      </dgm:t>
    </dgm:pt>
    <dgm:pt modelId="{81C5C908-91FF-4802-8A93-8D334F58471C}" type="sibTrans" cxnId="{FBFA855E-92BB-4C64-9E6A-11CA8E405B46}">
      <dgm:prSet/>
      <dgm:spPr/>
      <dgm:t>
        <a:bodyPr/>
        <a:lstStyle/>
        <a:p>
          <a:pPr rtl="1"/>
          <a:endParaRPr lang="ar-SA"/>
        </a:p>
      </dgm:t>
    </dgm:pt>
    <dgm:pt modelId="{41F9656A-03AF-42E0-BD55-98E6AEDAECB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Treatment</a:t>
          </a:r>
          <a:endParaRPr lang="ar-SA" b="1" dirty="0"/>
        </a:p>
      </dgm:t>
    </dgm:pt>
    <dgm:pt modelId="{1B19E7AD-08AF-4832-808F-FFD0F42DBD05}" type="parTrans" cxnId="{82E3D25E-D08C-40CA-AE29-BFDE8A17F4D6}">
      <dgm:prSet/>
      <dgm:spPr/>
      <dgm:t>
        <a:bodyPr/>
        <a:lstStyle/>
        <a:p>
          <a:pPr rtl="1"/>
          <a:endParaRPr lang="ar-SA"/>
        </a:p>
      </dgm:t>
    </dgm:pt>
    <dgm:pt modelId="{96860DBC-3128-48EE-8888-E6DA5602F86A}" type="sibTrans" cxnId="{82E3D25E-D08C-40CA-AE29-BFDE8A17F4D6}">
      <dgm:prSet/>
      <dgm:spPr/>
      <dgm:t>
        <a:bodyPr/>
        <a:lstStyle/>
        <a:p>
          <a:pPr rtl="1"/>
          <a:endParaRPr lang="ar-SA"/>
        </a:p>
      </dgm:t>
    </dgm:pt>
    <dgm:pt modelId="{83352760-5A3B-499A-AC25-5FF73C25C1B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 smtClean="0"/>
            <a:t>Differential diagnosis</a:t>
          </a:r>
          <a:endParaRPr lang="ar-SA" b="1" dirty="0"/>
        </a:p>
      </dgm:t>
    </dgm:pt>
    <dgm:pt modelId="{9A2BCE6E-A90A-4B9B-8AD9-7C305533AC5A}" type="parTrans" cxnId="{FC417CC5-CCAD-4383-A5B1-D4E00A9DF57B}">
      <dgm:prSet/>
      <dgm:spPr/>
      <dgm:t>
        <a:bodyPr/>
        <a:lstStyle/>
        <a:p>
          <a:pPr rtl="1"/>
          <a:endParaRPr lang="ar-SA"/>
        </a:p>
      </dgm:t>
    </dgm:pt>
    <dgm:pt modelId="{6D1D37E2-002A-4BD4-AC6E-2B3458BE1509}" type="sibTrans" cxnId="{FC417CC5-CCAD-4383-A5B1-D4E00A9DF57B}">
      <dgm:prSet/>
      <dgm:spPr/>
      <dgm:t>
        <a:bodyPr/>
        <a:lstStyle/>
        <a:p>
          <a:pPr rtl="1"/>
          <a:endParaRPr lang="ar-SA"/>
        </a:p>
      </dgm:t>
    </dgm:pt>
    <dgm:pt modelId="{7B856FFE-ED36-4D49-B29C-2FF5F611A629}" type="pres">
      <dgm:prSet presAssocID="{6396905F-1ABB-4BB0-8BCA-97F29A98E097}" presName="compositeShape" presStyleCnt="0">
        <dgm:presLayoutVars>
          <dgm:dir/>
          <dgm:resizeHandles/>
        </dgm:presLayoutVars>
      </dgm:prSet>
      <dgm:spPr/>
    </dgm:pt>
    <dgm:pt modelId="{8DFD36BD-FDB0-4802-8361-7385BC0E7E41}" type="pres">
      <dgm:prSet presAssocID="{6396905F-1ABB-4BB0-8BCA-97F29A98E097}" presName="pyramid" presStyleLbl="node1" presStyleIdx="0" presStyleCnt="1" custAng="0" custLinFactNeighborX="1090" custLinFactNeighborY="-256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A180A9D6-63AD-40E2-95E8-68E5007322A3}" type="pres">
      <dgm:prSet presAssocID="{6396905F-1ABB-4BB0-8BCA-97F29A98E097}" presName="theList" presStyleCnt="0"/>
      <dgm:spPr/>
    </dgm:pt>
    <dgm:pt modelId="{80C18424-1404-47E9-8B8E-33E1115E12D2}" type="pres">
      <dgm:prSet presAssocID="{36B4DDE2-5AF2-4111-B517-B7645C8EEAAD}" presName="aNode" presStyleLbl="fgAcc1" presStyleIdx="0" presStyleCnt="8" custLinFactY="55941" custLinFactNeighborX="800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569E6B1-ADAA-484F-8A17-5C471B5792E3}" type="pres">
      <dgm:prSet presAssocID="{36B4DDE2-5AF2-4111-B517-B7645C8EEAAD}" presName="aSpace" presStyleCnt="0"/>
      <dgm:spPr/>
    </dgm:pt>
    <dgm:pt modelId="{622368FF-3C7C-401D-A1A7-A9C68D260BE2}" type="pres">
      <dgm:prSet presAssocID="{41F66E36-984C-495B-9F77-8F3C3751DE2B}" presName="aNode" presStyleLbl="fgAcc1" presStyleIdx="1" presStyleCnt="8" custLinFactY="46915" custLinFactNeighborX="800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3DB347-AFB8-4034-B984-E3AB185295F3}" type="pres">
      <dgm:prSet presAssocID="{41F66E36-984C-495B-9F77-8F3C3751DE2B}" presName="aSpace" presStyleCnt="0"/>
      <dgm:spPr/>
    </dgm:pt>
    <dgm:pt modelId="{AA09C019-2811-46CB-8B1E-D9BCBF9324B0}" type="pres">
      <dgm:prSet presAssocID="{B8BAAE37-6EB8-46AC-8529-799E5207FF29}" presName="aNode" presStyleLbl="fgAcc1" presStyleIdx="2" presStyleCnt="8" custLinFactY="232770" custLinFactNeighborX="8002" custLinFactNeighborY="3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4A474B-D3C5-418E-9BB7-204EA7FFFB25}" type="pres">
      <dgm:prSet presAssocID="{B8BAAE37-6EB8-46AC-8529-799E5207FF29}" presName="aSpace" presStyleCnt="0"/>
      <dgm:spPr/>
    </dgm:pt>
    <dgm:pt modelId="{7304DC3E-79E4-46AE-94ED-EBFE74B4B121}" type="pres">
      <dgm:prSet presAssocID="{B31F2FA0-C612-4B92-889F-0985641FC0A6}" presName="aNode" presStyleLbl="fgAcc1" presStyleIdx="3" presStyleCnt="8" custLinFactY="41796" custLinFactNeighborX="800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289FA3-CF7A-4B2D-B5CF-CE3C3411923B}" type="pres">
      <dgm:prSet presAssocID="{B31F2FA0-C612-4B92-889F-0985641FC0A6}" presName="aSpace" presStyleCnt="0"/>
      <dgm:spPr/>
    </dgm:pt>
    <dgm:pt modelId="{5007EEEB-A3B8-425C-95F1-2F0307CC632F}" type="pres">
      <dgm:prSet presAssocID="{83352760-5A3B-499A-AC25-5FF73C25C1BD}" presName="aNode" presStyleLbl="fgAcc1" presStyleIdx="4" presStyleCnt="8" custLinFactY="201783" custLinFactNeighborX="8002" custLinFactNeighborY="3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02C3D4-C6E9-446E-9D8C-D2BAC7F65496}" type="pres">
      <dgm:prSet presAssocID="{83352760-5A3B-499A-AC25-5FF73C25C1BD}" presName="aSpace" presStyleCnt="0"/>
      <dgm:spPr/>
    </dgm:pt>
    <dgm:pt modelId="{E8506402-1320-4AEF-AF4D-A692E107A7FE}" type="pres">
      <dgm:prSet presAssocID="{EEC3B4CA-F415-4FEE-9278-CDFACAF4A4B7}" presName="aNode" presStyleLbl="fgAcc1" presStyleIdx="5" presStyleCnt="8" custLinFactY="10809" custLinFactNeighborX="800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78520B-4E59-4EE6-B1A8-0A66F04F4E92}" type="pres">
      <dgm:prSet presAssocID="{EEC3B4CA-F415-4FEE-9278-CDFACAF4A4B7}" presName="aSpace" presStyleCnt="0"/>
      <dgm:spPr/>
    </dgm:pt>
    <dgm:pt modelId="{921D9952-2EA9-4E2E-BDF4-6D2FE94F0AF0}" type="pres">
      <dgm:prSet presAssocID="{41F9656A-03AF-42E0-BD55-98E6AEDAECB1}" presName="aNode" presStyleLbl="fgAcc1" presStyleIdx="6" presStyleCnt="8" custLinFactY="100000" custLinFactNeighborX="8002" custLinFactNeighborY="1420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BA32CB-7D28-4B3F-8BEE-A43CBEFE0F1D}" type="pres">
      <dgm:prSet presAssocID="{41F9656A-03AF-42E0-BD55-98E6AEDAECB1}" presName="aSpace" presStyleCnt="0"/>
      <dgm:spPr/>
    </dgm:pt>
    <dgm:pt modelId="{AC2E46D6-8435-48AB-97A2-D21B3FF29E57}" type="pres">
      <dgm:prSet presAssocID="{9F199991-40F2-4155-AB27-2AD11ACC25F9}" presName="aNode" presStyleLbl="fgAcc1" presStyleIdx="7" presStyleCnt="8" custScaleX="98902" custLinFactY="-436677" custLinFactNeighborX="7453" custLinFactNeighborY="-5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C4A3116-39F9-45BA-89DA-0E5878D6CFF5}" type="pres">
      <dgm:prSet presAssocID="{9F199991-40F2-4155-AB27-2AD11ACC25F9}" presName="aSpace" presStyleCnt="0"/>
      <dgm:spPr/>
    </dgm:pt>
  </dgm:ptLst>
  <dgm:cxnLst>
    <dgm:cxn modelId="{C14B7753-6EC4-48B4-AE0E-DFDEBC445B0F}" type="presOf" srcId="{36B4DDE2-5AF2-4111-B517-B7645C8EEAAD}" destId="{80C18424-1404-47E9-8B8E-33E1115E12D2}" srcOrd="0" destOrd="0" presId="urn:microsoft.com/office/officeart/2005/8/layout/pyramid2"/>
    <dgm:cxn modelId="{2B0814FF-8675-4BE5-A289-C5C2D4B44EE3}" type="presOf" srcId="{41F66E36-984C-495B-9F77-8F3C3751DE2B}" destId="{622368FF-3C7C-401D-A1A7-A9C68D260BE2}" srcOrd="0" destOrd="0" presId="urn:microsoft.com/office/officeart/2005/8/layout/pyramid2"/>
    <dgm:cxn modelId="{ECEA9815-EAA4-495F-811F-BFAF3C82A34C}" srcId="{6396905F-1ABB-4BB0-8BCA-97F29A98E097}" destId="{9F199991-40F2-4155-AB27-2AD11ACC25F9}" srcOrd="7" destOrd="0" parTransId="{1BF5EC52-B5EF-44B8-84AD-49F22DD1F921}" sibTransId="{0A89974E-A341-417D-9811-7A3BFAB0994C}"/>
    <dgm:cxn modelId="{FBFA855E-92BB-4C64-9E6A-11CA8E405B46}" srcId="{6396905F-1ABB-4BB0-8BCA-97F29A98E097}" destId="{EEC3B4CA-F415-4FEE-9278-CDFACAF4A4B7}" srcOrd="5" destOrd="0" parTransId="{256CB7C1-A780-4DD9-A98D-AAFE2CE340ED}" sibTransId="{81C5C908-91FF-4802-8A93-8D334F58471C}"/>
    <dgm:cxn modelId="{0826DA3E-D13D-458F-94D1-D0283F941BC7}" type="presOf" srcId="{EEC3B4CA-F415-4FEE-9278-CDFACAF4A4B7}" destId="{E8506402-1320-4AEF-AF4D-A692E107A7FE}" srcOrd="0" destOrd="0" presId="urn:microsoft.com/office/officeart/2005/8/layout/pyramid2"/>
    <dgm:cxn modelId="{E93AED5F-EB5E-448B-9CC3-2192E42862AC}" srcId="{6396905F-1ABB-4BB0-8BCA-97F29A98E097}" destId="{B8BAAE37-6EB8-46AC-8529-799E5207FF29}" srcOrd="2" destOrd="0" parTransId="{620BE3A1-4B25-47E7-84C4-A75AFA07B71D}" sibTransId="{C73802D8-373B-43CE-BBBF-C2FFA92B9F77}"/>
    <dgm:cxn modelId="{E916448D-50F8-4A9B-BEFD-8E9CAE3F786F}" type="presOf" srcId="{6396905F-1ABB-4BB0-8BCA-97F29A98E097}" destId="{7B856FFE-ED36-4D49-B29C-2FF5F611A629}" srcOrd="0" destOrd="0" presId="urn:microsoft.com/office/officeart/2005/8/layout/pyramid2"/>
    <dgm:cxn modelId="{B70CA0F5-FC37-4A43-AC6C-B8F44A8160E2}" type="presOf" srcId="{9F199991-40F2-4155-AB27-2AD11ACC25F9}" destId="{AC2E46D6-8435-48AB-97A2-D21B3FF29E57}" srcOrd="0" destOrd="0" presId="urn:microsoft.com/office/officeart/2005/8/layout/pyramid2"/>
    <dgm:cxn modelId="{E5CF2630-3AEF-4FDD-998E-060A3C159D52}" type="presOf" srcId="{B8BAAE37-6EB8-46AC-8529-799E5207FF29}" destId="{AA09C019-2811-46CB-8B1E-D9BCBF9324B0}" srcOrd="0" destOrd="0" presId="urn:microsoft.com/office/officeart/2005/8/layout/pyramid2"/>
    <dgm:cxn modelId="{1EE78B45-C3FD-481D-BBDE-63565B4D0C84}" srcId="{6396905F-1ABB-4BB0-8BCA-97F29A98E097}" destId="{B31F2FA0-C612-4B92-889F-0985641FC0A6}" srcOrd="3" destOrd="0" parTransId="{B3C2220B-5257-41CF-9CF9-1583DD7DBAA1}" sibTransId="{C856802B-8A1D-4919-9DD9-87020D432088}"/>
    <dgm:cxn modelId="{4D70360F-BE68-4523-865A-BF2B77AD6930}" type="presOf" srcId="{83352760-5A3B-499A-AC25-5FF73C25C1BD}" destId="{5007EEEB-A3B8-425C-95F1-2F0307CC632F}" srcOrd="0" destOrd="0" presId="urn:microsoft.com/office/officeart/2005/8/layout/pyramid2"/>
    <dgm:cxn modelId="{39CE9291-D8E1-429F-B308-739059A429B3}" type="presOf" srcId="{B31F2FA0-C612-4B92-889F-0985641FC0A6}" destId="{7304DC3E-79E4-46AE-94ED-EBFE74B4B121}" srcOrd="0" destOrd="0" presId="urn:microsoft.com/office/officeart/2005/8/layout/pyramid2"/>
    <dgm:cxn modelId="{1DCCC6E9-87DC-420D-98FB-CE21861B743F}" type="presOf" srcId="{41F9656A-03AF-42E0-BD55-98E6AEDAECB1}" destId="{921D9952-2EA9-4E2E-BDF4-6D2FE94F0AF0}" srcOrd="0" destOrd="0" presId="urn:microsoft.com/office/officeart/2005/8/layout/pyramid2"/>
    <dgm:cxn modelId="{154BDCA8-46CF-46E1-8EF7-54BCDABCC0C0}" srcId="{6396905F-1ABB-4BB0-8BCA-97F29A98E097}" destId="{36B4DDE2-5AF2-4111-B517-B7645C8EEAAD}" srcOrd="0" destOrd="0" parTransId="{C36E2A62-BA35-4FE1-ACFF-89FF5928D306}" sibTransId="{AF5F2A4F-BA7A-4C7D-9D44-E491BAA17924}"/>
    <dgm:cxn modelId="{82E3D25E-D08C-40CA-AE29-BFDE8A17F4D6}" srcId="{6396905F-1ABB-4BB0-8BCA-97F29A98E097}" destId="{41F9656A-03AF-42E0-BD55-98E6AEDAECB1}" srcOrd="6" destOrd="0" parTransId="{1B19E7AD-08AF-4832-808F-FFD0F42DBD05}" sibTransId="{96860DBC-3128-48EE-8888-E6DA5602F86A}"/>
    <dgm:cxn modelId="{FC417CC5-CCAD-4383-A5B1-D4E00A9DF57B}" srcId="{6396905F-1ABB-4BB0-8BCA-97F29A98E097}" destId="{83352760-5A3B-499A-AC25-5FF73C25C1BD}" srcOrd="4" destOrd="0" parTransId="{9A2BCE6E-A90A-4B9B-8AD9-7C305533AC5A}" sibTransId="{6D1D37E2-002A-4BD4-AC6E-2B3458BE1509}"/>
    <dgm:cxn modelId="{B49064F9-C7D9-4D6F-B654-88A2BAF8E43E}" srcId="{6396905F-1ABB-4BB0-8BCA-97F29A98E097}" destId="{41F66E36-984C-495B-9F77-8F3C3751DE2B}" srcOrd="1" destOrd="0" parTransId="{0E88E78D-1A43-473C-9BB2-96690F91F99A}" sibTransId="{4CD5E689-5DCA-4F9D-9E8E-464917B4B9A1}"/>
    <dgm:cxn modelId="{1494CA73-CA48-4F85-A3EE-8F3B72F640D9}" type="presParOf" srcId="{7B856FFE-ED36-4D49-B29C-2FF5F611A629}" destId="{8DFD36BD-FDB0-4802-8361-7385BC0E7E41}" srcOrd="0" destOrd="0" presId="urn:microsoft.com/office/officeart/2005/8/layout/pyramid2"/>
    <dgm:cxn modelId="{51A9F713-656E-4DBA-932A-075C61D7ED7D}" type="presParOf" srcId="{7B856FFE-ED36-4D49-B29C-2FF5F611A629}" destId="{A180A9D6-63AD-40E2-95E8-68E5007322A3}" srcOrd="1" destOrd="0" presId="urn:microsoft.com/office/officeart/2005/8/layout/pyramid2"/>
    <dgm:cxn modelId="{AF4DDEC9-58B1-4D52-9DEF-8AAFDB32A2A3}" type="presParOf" srcId="{A180A9D6-63AD-40E2-95E8-68E5007322A3}" destId="{80C18424-1404-47E9-8B8E-33E1115E12D2}" srcOrd="0" destOrd="0" presId="urn:microsoft.com/office/officeart/2005/8/layout/pyramid2"/>
    <dgm:cxn modelId="{FE778E25-A2FF-4194-B634-08BBB85C4061}" type="presParOf" srcId="{A180A9D6-63AD-40E2-95E8-68E5007322A3}" destId="{C569E6B1-ADAA-484F-8A17-5C471B5792E3}" srcOrd="1" destOrd="0" presId="urn:microsoft.com/office/officeart/2005/8/layout/pyramid2"/>
    <dgm:cxn modelId="{02478365-4C7A-4408-9178-4A61AAEFF696}" type="presParOf" srcId="{A180A9D6-63AD-40E2-95E8-68E5007322A3}" destId="{622368FF-3C7C-401D-A1A7-A9C68D260BE2}" srcOrd="2" destOrd="0" presId="urn:microsoft.com/office/officeart/2005/8/layout/pyramid2"/>
    <dgm:cxn modelId="{675D7509-524E-4F5C-811E-54A059CE40A7}" type="presParOf" srcId="{A180A9D6-63AD-40E2-95E8-68E5007322A3}" destId="{1B3DB347-AFB8-4034-B984-E3AB185295F3}" srcOrd="3" destOrd="0" presId="urn:microsoft.com/office/officeart/2005/8/layout/pyramid2"/>
    <dgm:cxn modelId="{0B0A6631-761D-4AE6-A1FC-B98E2E13944C}" type="presParOf" srcId="{A180A9D6-63AD-40E2-95E8-68E5007322A3}" destId="{AA09C019-2811-46CB-8B1E-D9BCBF9324B0}" srcOrd="4" destOrd="0" presId="urn:microsoft.com/office/officeart/2005/8/layout/pyramid2"/>
    <dgm:cxn modelId="{F17DAF2E-D3B5-4791-B714-5E9168818392}" type="presParOf" srcId="{A180A9D6-63AD-40E2-95E8-68E5007322A3}" destId="{0E4A474B-D3C5-418E-9BB7-204EA7FFFB25}" srcOrd="5" destOrd="0" presId="urn:microsoft.com/office/officeart/2005/8/layout/pyramid2"/>
    <dgm:cxn modelId="{1B48998D-E818-4FF4-BA24-B59D90B1C4FA}" type="presParOf" srcId="{A180A9D6-63AD-40E2-95E8-68E5007322A3}" destId="{7304DC3E-79E4-46AE-94ED-EBFE74B4B121}" srcOrd="6" destOrd="0" presId="urn:microsoft.com/office/officeart/2005/8/layout/pyramid2"/>
    <dgm:cxn modelId="{0567C9A3-AE8A-4EAE-9754-16E5C0C2BC5B}" type="presParOf" srcId="{A180A9D6-63AD-40E2-95E8-68E5007322A3}" destId="{BC289FA3-CF7A-4B2D-B5CF-CE3C3411923B}" srcOrd="7" destOrd="0" presId="urn:microsoft.com/office/officeart/2005/8/layout/pyramid2"/>
    <dgm:cxn modelId="{9B86D0BC-B956-45AE-9493-998780E8C039}" type="presParOf" srcId="{A180A9D6-63AD-40E2-95E8-68E5007322A3}" destId="{5007EEEB-A3B8-425C-95F1-2F0307CC632F}" srcOrd="8" destOrd="0" presId="urn:microsoft.com/office/officeart/2005/8/layout/pyramid2"/>
    <dgm:cxn modelId="{057CC2F8-1093-43D4-91B6-7A253FBCFC44}" type="presParOf" srcId="{A180A9D6-63AD-40E2-95E8-68E5007322A3}" destId="{7702C3D4-C6E9-446E-9D8C-D2BAC7F65496}" srcOrd="9" destOrd="0" presId="urn:microsoft.com/office/officeart/2005/8/layout/pyramid2"/>
    <dgm:cxn modelId="{F158EC23-C2F2-4073-9B3D-4DEF2483F3AF}" type="presParOf" srcId="{A180A9D6-63AD-40E2-95E8-68E5007322A3}" destId="{E8506402-1320-4AEF-AF4D-A692E107A7FE}" srcOrd="10" destOrd="0" presId="urn:microsoft.com/office/officeart/2005/8/layout/pyramid2"/>
    <dgm:cxn modelId="{4C53D40E-A083-4DF4-B204-BE94C78F2567}" type="presParOf" srcId="{A180A9D6-63AD-40E2-95E8-68E5007322A3}" destId="{1D78520B-4E59-4EE6-B1A8-0A66F04F4E92}" srcOrd="11" destOrd="0" presId="urn:microsoft.com/office/officeart/2005/8/layout/pyramid2"/>
    <dgm:cxn modelId="{4A8698E8-C163-4598-9D88-F0F503E93B71}" type="presParOf" srcId="{A180A9D6-63AD-40E2-95E8-68E5007322A3}" destId="{921D9952-2EA9-4E2E-BDF4-6D2FE94F0AF0}" srcOrd="12" destOrd="0" presId="urn:microsoft.com/office/officeart/2005/8/layout/pyramid2"/>
    <dgm:cxn modelId="{9DD68197-8FE2-465C-B4C8-B6391A681292}" type="presParOf" srcId="{A180A9D6-63AD-40E2-95E8-68E5007322A3}" destId="{2EBA32CB-7D28-4B3F-8BEE-A43CBEFE0F1D}" srcOrd="13" destOrd="0" presId="urn:microsoft.com/office/officeart/2005/8/layout/pyramid2"/>
    <dgm:cxn modelId="{6B6C3D41-AF84-4FE8-B3E3-8504223217CD}" type="presParOf" srcId="{A180A9D6-63AD-40E2-95E8-68E5007322A3}" destId="{AC2E46D6-8435-48AB-97A2-D21B3FF29E57}" srcOrd="14" destOrd="0" presId="urn:microsoft.com/office/officeart/2005/8/layout/pyramid2"/>
    <dgm:cxn modelId="{8197BCFA-2D79-4EFD-BEB5-49DDE2D8BD98}" type="presParOf" srcId="{A180A9D6-63AD-40E2-95E8-68E5007322A3}" destId="{5C4A3116-39F9-45BA-89DA-0E5878D6CFF5}" srcOrd="1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AFAAB-2B0A-4626-ABA0-C33A80EB21EA}" type="doc">
      <dgm:prSet loTypeId="urn:microsoft.com/office/officeart/2005/8/layout/pyramid2" loCatId="pyramid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DB1DE5E9-3EEF-45CE-AB35-6EB4152109B9}">
      <dgm:prSet phldrT="[نص]" custT="1"/>
      <dgm:spPr/>
      <dgm:t>
        <a:bodyPr/>
        <a:lstStyle/>
        <a:p>
          <a:pPr algn="l" rtl="0"/>
          <a:r>
            <a:rPr lang="en-US" sz="3200" b="0" dirty="0" smtClean="0"/>
            <a:t>Laboratory studies</a:t>
          </a:r>
          <a:endParaRPr lang="ar-SA" sz="3200" b="0" dirty="0"/>
        </a:p>
      </dgm:t>
    </dgm:pt>
    <dgm:pt modelId="{8BF9C651-B522-4A8E-8CFA-A671156E5DEA}" type="parTrans" cxnId="{EC732E56-0786-4740-B253-617EF735CD1C}">
      <dgm:prSet/>
      <dgm:spPr/>
      <dgm:t>
        <a:bodyPr/>
        <a:lstStyle/>
        <a:p>
          <a:pPr rtl="1"/>
          <a:endParaRPr lang="ar-SA"/>
        </a:p>
      </dgm:t>
    </dgm:pt>
    <dgm:pt modelId="{82F2C21A-E43A-4FEB-BDBE-DD4B1539179D}" type="sibTrans" cxnId="{EC732E56-0786-4740-B253-617EF735CD1C}">
      <dgm:prSet/>
      <dgm:spPr/>
      <dgm:t>
        <a:bodyPr/>
        <a:lstStyle/>
        <a:p>
          <a:pPr rtl="1"/>
          <a:endParaRPr lang="ar-SA"/>
        </a:p>
      </dgm:t>
    </dgm:pt>
    <dgm:pt modelId="{0FF0D2C6-7129-4D9B-8623-63B1EC64936F}">
      <dgm:prSet custT="1"/>
      <dgm:spPr/>
      <dgm:t>
        <a:bodyPr/>
        <a:lstStyle/>
        <a:p>
          <a:pPr algn="l" rtl="0"/>
          <a:r>
            <a:rPr lang="en-US" altLang="en-US" sz="3000" b="0" u="none" dirty="0" smtClean="0">
              <a:latin typeface="Arial" pitchFamily="34" charset="0"/>
            </a:rPr>
            <a:t>Clinical features</a:t>
          </a:r>
        </a:p>
      </dgm:t>
    </dgm:pt>
    <dgm:pt modelId="{66291ADF-1FBE-4948-9F7F-D5EFE7A9EEB5}" type="parTrans" cxnId="{96E23048-15D2-4531-9502-651C314141E2}">
      <dgm:prSet/>
      <dgm:spPr/>
      <dgm:t>
        <a:bodyPr/>
        <a:lstStyle/>
        <a:p>
          <a:pPr rtl="1"/>
          <a:endParaRPr lang="ar-SA"/>
        </a:p>
      </dgm:t>
    </dgm:pt>
    <dgm:pt modelId="{3B6FE27F-715A-4F87-9471-5D79957C5AB5}" type="sibTrans" cxnId="{96E23048-15D2-4531-9502-651C314141E2}">
      <dgm:prSet/>
      <dgm:spPr/>
      <dgm:t>
        <a:bodyPr/>
        <a:lstStyle/>
        <a:p>
          <a:pPr rtl="1"/>
          <a:endParaRPr lang="ar-SA"/>
        </a:p>
      </dgm:t>
    </dgm:pt>
    <dgm:pt modelId="{B30F1976-A628-4589-AD42-6991A08672B5}">
      <dgm:prSet custT="1"/>
      <dgm:spPr/>
      <dgm:t>
        <a:bodyPr/>
        <a:lstStyle/>
        <a:p>
          <a:pPr algn="l" rtl="0"/>
          <a:r>
            <a:rPr lang="en-US" altLang="en-US" sz="3000" b="0" u="none" dirty="0" smtClean="0">
              <a:latin typeface="Arial" pitchFamily="34" charset="0"/>
            </a:rPr>
            <a:t>Radiological diagnosis</a:t>
          </a:r>
          <a:endParaRPr lang="en-US" altLang="ar-SA" sz="3000" b="0" u="none" dirty="0" smtClean="0">
            <a:latin typeface="Arial" pitchFamily="34" charset="0"/>
          </a:endParaRPr>
        </a:p>
      </dgm:t>
    </dgm:pt>
    <dgm:pt modelId="{7C8FC79A-06A9-4B16-A860-FCD85083CA2E}" type="parTrans" cxnId="{BB6022A6-516A-423D-9142-B67F0D527649}">
      <dgm:prSet/>
      <dgm:spPr/>
      <dgm:t>
        <a:bodyPr/>
        <a:lstStyle/>
        <a:p>
          <a:pPr rtl="1"/>
          <a:endParaRPr lang="ar-SA"/>
        </a:p>
      </dgm:t>
    </dgm:pt>
    <dgm:pt modelId="{88BF4127-CFE4-4B01-A279-F8377457A1D5}" type="sibTrans" cxnId="{BB6022A6-516A-423D-9142-B67F0D527649}">
      <dgm:prSet/>
      <dgm:spPr/>
      <dgm:t>
        <a:bodyPr/>
        <a:lstStyle/>
        <a:p>
          <a:pPr rtl="1"/>
          <a:endParaRPr lang="ar-SA"/>
        </a:p>
      </dgm:t>
    </dgm:pt>
    <dgm:pt modelId="{47545CFF-1ADC-4B80-8BEE-75902DE03FD6}">
      <dgm:prSet custT="1"/>
      <dgm:spPr/>
      <dgm:t>
        <a:bodyPr/>
        <a:lstStyle/>
        <a:p>
          <a:pPr rtl="1"/>
          <a:r>
            <a:rPr lang="en-US" sz="4800" dirty="0" smtClean="0"/>
            <a:t>Diagnosis</a:t>
          </a:r>
          <a:endParaRPr lang="ar-SA" sz="3300" dirty="0"/>
        </a:p>
      </dgm:t>
    </dgm:pt>
    <dgm:pt modelId="{E5E97F62-44E9-4387-96D0-4E5FE7EC35BA}" type="parTrans" cxnId="{0A407BB2-3B5A-4C7C-89BC-B7A9F18D0747}">
      <dgm:prSet/>
      <dgm:spPr/>
      <dgm:t>
        <a:bodyPr/>
        <a:lstStyle/>
        <a:p>
          <a:pPr rtl="1"/>
          <a:endParaRPr lang="ar-SA"/>
        </a:p>
      </dgm:t>
    </dgm:pt>
    <dgm:pt modelId="{678D69CC-767C-43D7-8EAE-BAAECD0A7FCB}" type="sibTrans" cxnId="{0A407BB2-3B5A-4C7C-89BC-B7A9F18D0747}">
      <dgm:prSet/>
      <dgm:spPr/>
      <dgm:t>
        <a:bodyPr/>
        <a:lstStyle/>
        <a:p>
          <a:pPr rtl="1"/>
          <a:endParaRPr lang="ar-SA"/>
        </a:p>
      </dgm:t>
    </dgm:pt>
    <dgm:pt modelId="{1E240FD2-4C42-440A-8DB6-838C118DBD45}">
      <dgm:prSet custT="1"/>
      <dgm:spPr/>
      <dgm:t>
        <a:bodyPr/>
        <a:lstStyle/>
        <a:p>
          <a:pPr algn="l" rtl="1"/>
          <a:r>
            <a:rPr lang="en-US" sz="3200" b="0" dirty="0" smtClean="0"/>
            <a:t>procedures</a:t>
          </a:r>
          <a:endParaRPr lang="ar-SA" sz="3500" b="0" dirty="0"/>
        </a:p>
      </dgm:t>
    </dgm:pt>
    <dgm:pt modelId="{4980879E-88EF-4E39-81DA-3E9A37F85B74}" type="parTrans" cxnId="{993F99B5-8CF4-4B96-BF04-9E20FF47067A}">
      <dgm:prSet/>
      <dgm:spPr/>
      <dgm:t>
        <a:bodyPr/>
        <a:lstStyle/>
        <a:p>
          <a:pPr rtl="1"/>
          <a:endParaRPr lang="ar-SA"/>
        </a:p>
      </dgm:t>
    </dgm:pt>
    <dgm:pt modelId="{0796FE39-FC70-49D7-B7AD-107E32DCDB72}" type="sibTrans" cxnId="{993F99B5-8CF4-4B96-BF04-9E20FF47067A}">
      <dgm:prSet/>
      <dgm:spPr/>
      <dgm:t>
        <a:bodyPr/>
        <a:lstStyle/>
        <a:p>
          <a:pPr rtl="1"/>
          <a:endParaRPr lang="ar-SA"/>
        </a:p>
      </dgm:t>
    </dgm:pt>
    <dgm:pt modelId="{B752420F-C61B-49E6-8B0C-077CE99B7677}" type="pres">
      <dgm:prSet presAssocID="{CB9AFAAB-2B0A-4626-ABA0-C33A80EB21EA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4EC0CF7-BF21-4444-9999-7F5BEF71FBCF}" type="pres">
      <dgm:prSet presAssocID="{CB9AFAAB-2B0A-4626-ABA0-C33A80EB21EA}" presName="pyramid" presStyleLbl="node1" presStyleIdx="0" presStyleCnt="1" custLinFactNeighborX="-15658" custLinFactNeighborY="1316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endParaRPr lang="ar-SA"/>
        </a:p>
      </dgm:t>
    </dgm:pt>
    <dgm:pt modelId="{B588303D-7929-42DD-9810-D023A9099D27}" type="pres">
      <dgm:prSet presAssocID="{CB9AFAAB-2B0A-4626-ABA0-C33A80EB21EA}" presName="theList" presStyleCnt="0"/>
      <dgm:spPr/>
      <dgm:t>
        <a:bodyPr/>
        <a:lstStyle/>
        <a:p>
          <a:pPr rtl="1"/>
          <a:endParaRPr lang="ar-SA"/>
        </a:p>
      </dgm:t>
    </dgm:pt>
    <dgm:pt modelId="{6366EBCA-F743-4EE3-AC35-E63AEAEDA77B}" type="pres">
      <dgm:prSet presAssocID="{0FF0D2C6-7129-4D9B-8623-63B1EC64936F}" presName="aNode" presStyleLbl="fgAcc1" presStyleIdx="0" presStyleCnt="5" custScaleX="114474" custLinFactY="59219" custLinFactNeighborX="-298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EDEA00-4747-4C84-A045-C82EAB37D002}" type="pres">
      <dgm:prSet presAssocID="{0FF0D2C6-7129-4D9B-8623-63B1EC64936F}" presName="aSpace" presStyleCnt="0"/>
      <dgm:spPr/>
      <dgm:t>
        <a:bodyPr/>
        <a:lstStyle/>
        <a:p>
          <a:pPr rtl="1"/>
          <a:endParaRPr lang="ar-SA"/>
        </a:p>
      </dgm:t>
    </dgm:pt>
    <dgm:pt modelId="{8E55C6B7-F85A-49A6-87E3-EB2823ABD14E}" type="pres">
      <dgm:prSet presAssocID="{B30F1976-A628-4589-AD42-6991A08672B5}" presName="aNode" presStyleLbl="fgAcc1" presStyleIdx="1" presStyleCnt="5" custScaleX="114574" custLinFactY="72655" custLinFactNeighborX="-3695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ED94C54-FC00-4352-99B2-1D25FC68A9DC}" type="pres">
      <dgm:prSet presAssocID="{B30F1976-A628-4589-AD42-6991A08672B5}" presName="aSpace" presStyleCnt="0"/>
      <dgm:spPr/>
      <dgm:t>
        <a:bodyPr/>
        <a:lstStyle/>
        <a:p>
          <a:pPr rtl="1"/>
          <a:endParaRPr lang="ar-SA"/>
        </a:p>
      </dgm:t>
    </dgm:pt>
    <dgm:pt modelId="{D74E9D5A-1465-49FA-B914-67CA367FAA62}" type="pres">
      <dgm:prSet presAssocID="{DB1DE5E9-3EEF-45CE-AB35-6EB4152109B9}" presName="aNode" presStyleLbl="fgAcc1" presStyleIdx="2" presStyleCnt="5" custScaleX="111742" custLinFactY="203519" custLinFactNeighborX="-3086" custLinFactNeighborY="3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03940D-5DBC-4028-AD75-E0BAB7BD9FD8}" type="pres">
      <dgm:prSet presAssocID="{DB1DE5E9-3EEF-45CE-AB35-6EB4152109B9}" presName="aSpace" presStyleCnt="0"/>
      <dgm:spPr/>
      <dgm:t>
        <a:bodyPr/>
        <a:lstStyle/>
        <a:p>
          <a:pPr rtl="1"/>
          <a:endParaRPr lang="ar-SA"/>
        </a:p>
      </dgm:t>
    </dgm:pt>
    <dgm:pt modelId="{99DE9001-F466-49CA-A043-45BD7364A37B}" type="pres">
      <dgm:prSet presAssocID="{47545CFF-1ADC-4B80-8BEE-75902DE03FD6}" presName="aNode" presStyleLbl="fgAcc1" presStyleIdx="3" presStyleCnt="5" custAng="17768029" custScaleX="100856" custScaleY="99381" custLinFactY="-49980" custLinFactNeighborX="-93941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7BDC45-3DAA-46D3-BCAA-A0EA1087A645}" type="pres">
      <dgm:prSet presAssocID="{47545CFF-1ADC-4B80-8BEE-75902DE03FD6}" presName="aSpace" presStyleCnt="0"/>
      <dgm:spPr/>
      <dgm:t>
        <a:bodyPr/>
        <a:lstStyle/>
        <a:p>
          <a:pPr rtl="1"/>
          <a:endParaRPr lang="ar-SA"/>
        </a:p>
      </dgm:t>
    </dgm:pt>
    <dgm:pt modelId="{59B3D486-EAF5-49CA-9041-5803F2467510}" type="pres">
      <dgm:prSet presAssocID="{1E240FD2-4C42-440A-8DB6-838C118DBD45}" presName="aNode" presStyleLbl="fgAcc1" presStyleIdx="4" presStyleCnt="5" custScaleX="115183" custScaleY="97119" custLinFactY="-100000" custLinFactNeighborX="-1366" custLinFactNeighborY="-10333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636AED-80D6-425F-B33E-54F1A4B4DB15}" type="pres">
      <dgm:prSet presAssocID="{1E240FD2-4C42-440A-8DB6-838C118DBD45}" presName="aSpace" presStyleCnt="0"/>
      <dgm:spPr/>
      <dgm:t>
        <a:bodyPr/>
        <a:lstStyle/>
        <a:p>
          <a:pPr rtl="1"/>
          <a:endParaRPr lang="ar-SA"/>
        </a:p>
      </dgm:t>
    </dgm:pt>
  </dgm:ptLst>
  <dgm:cxnLst>
    <dgm:cxn modelId="{6B200BAB-2A98-4DE6-9A03-3D15F5D788BF}" type="presOf" srcId="{0FF0D2C6-7129-4D9B-8623-63B1EC64936F}" destId="{6366EBCA-F743-4EE3-AC35-E63AEAEDA77B}" srcOrd="0" destOrd="0" presId="urn:microsoft.com/office/officeart/2005/8/layout/pyramid2"/>
    <dgm:cxn modelId="{993F99B5-8CF4-4B96-BF04-9E20FF47067A}" srcId="{CB9AFAAB-2B0A-4626-ABA0-C33A80EB21EA}" destId="{1E240FD2-4C42-440A-8DB6-838C118DBD45}" srcOrd="4" destOrd="0" parTransId="{4980879E-88EF-4E39-81DA-3E9A37F85B74}" sibTransId="{0796FE39-FC70-49D7-B7AD-107E32DCDB72}"/>
    <dgm:cxn modelId="{325B7762-7B85-4C76-8927-66C0261B8E50}" type="presOf" srcId="{CB9AFAAB-2B0A-4626-ABA0-C33A80EB21EA}" destId="{B752420F-C61B-49E6-8B0C-077CE99B7677}" srcOrd="0" destOrd="0" presId="urn:microsoft.com/office/officeart/2005/8/layout/pyramid2"/>
    <dgm:cxn modelId="{0A407BB2-3B5A-4C7C-89BC-B7A9F18D0747}" srcId="{CB9AFAAB-2B0A-4626-ABA0-C33A80EB21EA}" destId="{47545CFF-1ADC-4B80-8BEE-75902DE03FD6}" srcOrd="3" destOrd="0" parTransId="{E5E97F62-44E9-4387-96D0-4E5FE7EC35BA}" sibTransId="{678D69CC-767C-43D7-8EAE-BAAECD0A7FCB}"/>
    <dgm:cxn modelId="{0C1EAB39-B457-4D87-962E-81EA46352D95}" type="presOf" srcId="{DB1DE5E9-3EEF-45CE-AB35-6EB4152109B9}" destId="{D74E9D5A-1465-49FA-B914-67CA367FAA62}" srcOrd="0" destOrd="0" presId="urn:microsoft.com/office/officeart/2005/8/layout/pyramid2"/>
    <dgm:cxn modelId="{E33CB307-A4BF-477D-8183-29C1251DAEA0}" type="presOf" srcId="{1E240FD2-4C42-440A-8DB6-838C118DBD45}" destId="{59B3D486-EAF5-49CA-9041-5803F2467510}" srcOrd="0" destOrd="0" presId="urn:microsoft.com/office/officeart/2005/8/layout/pyramid2"/>
    <dgm:cxn modelId="{BB6022A6-516A-423D-9142-B67F0D527649}" srcId="{CB9AFAAB-2B0A-4626-ABA0-C33A80EB21EA}" destId="{B30F1976-A628-4589-AD42-6991A08672B5}" srcOrd="1" destOrd="0" parTransId="{7C8FC79A-06A9-4B16-A860-FCD85083CA2E}" sibTransId="{88BF4127-CFE4-4B01-A279-F8377457A1D5}"/>
    <dgm:cxn modelId="{EC732E56-0786-4740-B253-617EF735CD1C}" srcId="{CB9AFAAB-2B0A-4626-ABA0-C33A80EB21EA}" destId="{DB1DE5E9-3EEF-45CE-AB35-6EB4152109B9}" srcOrd="2" destOrd="0" parTransId="{8BF9C651-B522-4A8E-8CFA-A671156E5DEA}" sibTransId="{82F2C21A-E43A-4FEB-BDBE-DD4B1539179D}"/>
    <dgm:cxn modelId="{A4E37F9F-C144-4934-8B4A-6E5EF9E62E7D}" type="presOf" srcId="{47545CFF-1ADC-4B80-8BEE-75902DE03FD6}" destId="{99DE9001-F466-49CA-A043-45BD7364A37B}" srcOrd="0" destOrd="0" presId="urn:microsoft.com/office/officeart/2005/8/layout/pyramid2"/>
    <dgm:cxn modelId="{96E23048-15D2-4531-9502-651C314141E2}" srcId="{CB9AFAAB-2B0A-4626-ABA0-C33A80EB21EA}" destId="{0FF0D2C6-7129-4D9B-8623-63B1EC64936F}" srcOrd="0" destOrd="0" parTransId="{66291ADF-1FBE-4948-9F7F-D5EFE7A9EEB5}" sibTransId="{3B6FE27F-715A-4F87-9471-5D79957C5AB5}"/>
    <dgm:cxn modelId="{9D844098-66DD-423B-8159-47B929FD64D3}" type="presOf" srcId="{B30F1976-A628-4589-AD42-6991A08672B5}" destId="{8E55C6B7-F85A-49A6-87E3-EB2823ABD14E}" srcOrd="0" destOrd="0" presId="urn:microsoft.com/office/officeart/2005/8/layout/pyramid2"/>
    <dgm:cxn modelId="{B91D5A8C-D495-4038-BF7A-AB55543FE267}" type="presParOf" srcId="{B752420F-C61B-49E6-8B0C-077CE99B7677}" destId="{74EC0CF7-BF21-4444-9999-7F5BEF71FBCF}" srcOrd="0" destOrd="0" presId="urn:microsoft.com/office/officeart/2005/8/layout/pyramid2"/>
    <dgm:cxn modelId="{6FA0070F-A965-4CBE-A0D6-C62699C9821E}" type="presParOf" srcId="{B752420F-C61B-49E6-8B0C-077CE99B7677}" destId="{B588303D-7929-42DD-9810-D023A9099D27}" srcOrd="1" destOrd="0" presId="urn:microsoft.com/office/officeart/2005/8/layout/pyramid2"/>
    <dgm:cxn modelId="{372FB2A6-44C5-4228-9361-9DCCF00A6BA8}" type="presParOf" srcId="{B588303D-7929-42DD-9810-D023A9099D27}" destId="{6366EBCA-F743-4EE3-AC35-E63AEAEDA77B}" srcOrd="0" destOrd="0" presId="urn:microsoft.com/office/officeart/2005/8/layout/pyramid2"/>
    <dgm:cxn modelId="{FF648962-B1BE-4D39-83D9-827633240929}" type="presParOf" srcId="{B588303D-7929-42DD-9810-D023A9099D27}" destId="{33EDEA00-4747-4C84-A045-C82EAB37D002}" srcOrd="1" destOrd="0" presId="urn:microsoft.com/office/officeart/2005/8/layout/pyramid2"/>
    <dgm:cxn modelId="{EAB7D74B-BD5F-471B-9309-C27B408CF4C0}" type="presParOf" srcId="{B588303D-7929-42DD-9810-D023A9099D27}" destId="{8E55C6B7-F85A-49A6-87E3-EB2823ABD14E}" srcOrd="2" destOrd="0" presId="urn:microsoft.com/office/officeart/2005/8/layout/pyramid2"/>
    <dgm:cxn modelId="{F0B027C3-2878-408E-A0FB-037966C7F63A}" type="presParOf" srcId="{B588303D-7929-42DD-9810-D023A9099D27}" destId="{AED94C54-FC00-4352-99B2-1D25FC68A9DC}" srcOrd="3" destOrd="0" presId="urn:microsoft.com/office/officeart/2005/8/layout/pyramid2"/>
    <dgm:cxn modelId="{C7074762-D823-4446-BE7C-C103BEBAFBF9}" type="presParOf" srcId="{B588303D-7929-42DD-9810-D023A9099D27}" destId="{D74E9D5A-1465-49FA-B914-67CA367FAA62}" srcOrd="4" destOrd="0" presId="urn:microsoft.com/office/officeart/2005/8/layout/pyramid2"/>
    <dgm:cxn modelId="{2D0CD954-C1FC-4E84-83AF-83C4F01690CA}" type="presParOf" srcId="{B588303D-7929-42DD-9810-D023A9099D27}" destId="{4903940D-5DBC-4028-AD75-E0BAB7BD9FD8}" srcOrd="5" destOrd="0" presId="urn:microsoft.com/office/officeart/2005/8/layout/pyramid2"/>
    <dgm:cxn modelId="{C5B25CE6-FCC5-480E-9DC1-2E17F3D452C6}" type="presParOf" srcId="{B588303D-7929-42DD-9810-D023A9099D27}" destId="{99DE9001-F466-49CA-A043-45BD7364A37B}" srcOrd="6" destOrd="0" presId="urn:microsoft.com/office/officeart/2005/8/layout/pyramid2"/>
    <dgm:cxn modelId="{F1035B2E-AB75-48FD-9D64-CCF8A80791B3}" type="presParOf" srcId="{B588303D-7929-42DD-9810-D023A9099D27}" destId="{517BDC45-3DAA-46D3-BCAA-A0EA1087A645}" srcOrd="7" destOrd="0" presId="urn:microsoft.com/office/officeart/2005/8/layout/pyramid2"/>
    <dgm:cxn modelId="{A4C7A231-FD9E-4592-BDC4-4F67C024EBB0}" type="presParOf" srcId="{B588303D-7929-42DD-9810-D023A9099D27}" destId="{59B3D486-EAF5-49CA-9041-5803F2467510}" srcOrd="8" destOrd="0" presId="urn:microsoft.com/office/officeart/2005/8/layout/pyramid2"/>
    <dgm:cxn modelId="{9E63BF74-6F6B-4569-937F-AAC6CCDD5040}" type="presParOf" srcId="{B588303D-7929-42DD-9810-D023A9099D27}" destId="{1B636AED-80D6-425F-B33E-54F1A4B4DB15}" srcOrd="9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70E0C2-047F-4488-9930-9F6EF6DF0938}" type="datetimeFigureOut">
              <a:rPr lang="ar-SA" smtClean="0"/>
              <a:pPr/>
              <a:t>20/05/1431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8ABF47-9427-4902-B2BD-907BB992E1B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BF47-9427-4902-B2BD-907BB992E1B0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EG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B06A-7658-438A-BAC2-736AB7A0A17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EG" smtClean="0"/>
              <a:t>Click to edit Master text styles</a:t>
            </a:r>
          </a:p>
          <a:p>
            <a:pPr lvl="1"/>
            <a:r>
              <a:rPr lang="ar-EG" smtClean="0"/>
              <a:t>Second level</a:t>
            </a:r>
          </a:p>
          <a:p>
            <a:pPr lvl="2"/>
            <a:r>
              <a:rPr lang="ar-EG" smtClean="0"/>
              <a:t>Third level</a:t>
            </a:r>
          </a:p>
          <a:p>
            <a:pPr lvl="3"/>
            <a:r>
              <a:rPr lang="ar-EG" smtClean="0"/>
              <a:t>Fourth level</a:t>
            </a:r>
          </a:p>
          <a:p>
            <a:pPr lvl="4"/>
            <a:r>
              <a:rPr lang="ar-EG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F773D-57CD-40BB-A69C-AEF727584E1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EG" smtClean="0"/>
              <a:t>Click to edit Master text styles</a:t>
            </a:r>
          </a:p>
          <a:p>
            <a:pPr lvl="1"/>
            <a:r>
              <a:rPr lang="ar-EG" smtClean="0"/>
              <a:t>Second level</a:t>
            </a:r>
          </a:p>
          <a:p>
            <a:pPr lvl="2"/>
            <a:r>
              <a:rPr lang="ar-EG" smtClean="0"/>
              <a:t>Third level</a:t>
            </a:r>
          </a:p>
          <a:p>
            <a:pPr lvl="3"/>
            <a:r>
              <a:rPr lang="ar-EG" smtClean="0"/>
              <a:t>Fourth level</a:t>
            </a:r>
          </a:p>
          <a:p>
            <a:pPr lvl="4"/>
            <a:r>
              <a:rPr lang="ar-EG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88EC9-E8F0-4CDC-96AB-AC52547FB0C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EG" smtClean="0"/>
              <a:t>Click to edit Master text styles</a:t>
            </a:r>
          </a:p>
          <a:p>
            <a:pPr lvl="1"/>
            <a:r>
              <a:rPr lang="ar-EG" smtClean="0"/>
              <a:t>Second level</a:t>
            </a:r>
          </a:p>
          <a:p>
            <a:pPr lvl="2"/>
            <a:r>
              <a:rPr lang="ar-EG" smtClean="0"/>
              <a:t>Third level</a:t>
            </a:r>
          </a:p>
          <a:p>
            <a:pPr lvl="3"/>
            <a:r>
              <a:rPr lang="ar-EG" smtClean="0"/>
              <a:t>Fourth level</a:t>
            </a:r>
          </a:p>
          <a:p>
            <a:pPr lvl="4"/>
            <a:r>
              <a:rPr lang="ar-EG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2DCA-CA47-480E-9A38-DB1AA26731A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EG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2B20-5BBA-4E6F-BB3C-5548509F310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EG" smtClean="0"/>
              <a:t>Click to edit Master text styles</a:t>
            </a:r>
          </a:p>
          <a:p>
            <a:pPr lvl="1"/>
            <a:r>
              <a:rPr lang="ar-EG" smtClean="0"/>
              <a:t>Second level</a:t>
            </a:r>
          </a:p>
          <a:p>
            <a:pPr lvl="2"/>
            <a:r>
              <a:rPr lang="ar-EG" smtClean="0"/>
              <a:t>Third level</a:t>
            </a:r>
          </a:p>
          <a:p>
            <a:pPr lvl="3"/>
            <a:r>
              <a:rPr lang="ar-EG" smtClean="0"/>
              <a:t>Fourth level</a:t>
            </a:r>
          </a:p>
          <a:p>
            <a:pPr lvl="4"/>
            <a:r>
              <a:rPr lang="ar-EG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EG" smtClean="0"/>
              <a:t>Click to edit Master text styles</a:t>
            </a:r>
          </a:p>
          <a:p>
            <a:pPr lvl="1"/>
            <a:r>
              <a:rPr lang="ar-EG" smtClean="0"/>
              <a:t>Second level</a:t>
            </a:r>
          </a:p>
          <a:p>
            <a:pPr lvl="2"/>
            <a:r>
              <a:rPr lang="ar-EG" smtClean="0"/>
              <a:t>Third level</a:t>
            </a:r>
          </a:p>
          <a:p>
            <a:pPr lvl="3"/>
            <a:r>
              <a:rPr lang="ar-EG" smtClean="0"/>
              <a:t>Fourth level</a:t>
            </a:r>
          </a:p>
          <a:p>
            <a:pPr lvl="4"/>
            <a:r>
              <a:rPr lang="ar-EG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F161-E9AD-4F91-B84C-A2C19C814DD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E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EG" smtClean="0"/>
              <a:t>Click to edit Master text styles</a:t>
            </a:r>
          </a:p>
          <a:p>
            <a:pPr lvl="1"/>
            <a:r>
              <a:rPr lang="ar-EG" smtClean="0"/>
              <a:t>Second level</a:t>
            </a:r>
          </a:p>
          <a:p>
            <a:pPr lvl="2"/>
            <a:r>
              <a:rPr lang="ar-EG" smtClean="0"/>
              <a:t>Third level</a:t>
            </a:r>
          </a:p>
          <a:p>
            <a:pPr lvl="3"/>
            <a:r>
              <a:rPr lang="ar-EG" smtClean="0"/>
              <a:t>Fourth level</a:t>
            </a:r>
          </a:p>
          <a:p>
            <a:pPr lvl="4"/>
            <a:r>
              <a:rPr lang="ar-EG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E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EG" smtClean="0"/>
              <a:t>Click to edit Master text styles</a:t>
            </a:r>
          </a:p>
          <a:p>
            <a:pPr lvl="1"/>
            <a:r>
              <a:rPr lang="ar-EG" smtClean="0"/>
              <a:t>Second level</a:t>
            </a:r>
          </a:p>
          <a:p>
            <a:pPr lvl="2"/>
            <a:r>
              <a:rPr lang="ar-EG" smtClean="0"/>
              <a:t>Third level</a:t>
            </a:r>
          </a:p>
          <a:p>
            <a:pPr lvl="3"/>
            <a:r>
              <a:rPr lang="ar-EG" smtClean="0"/>
              <a:t>Fourth level</a:t>
            </a:r>
          </a:p>
          <a:p>
            <a:pPr lvl="4"/>
            <a:r>
              <a:rPr lang="ar-EG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7558-B1DD-4AF8-AEA8-3DB2AE4C831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DFB6-3C3C-46F7-BD8D-FE8B9EDB702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C15E-20C6-449D-B746-B865AD1E956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EG" smtClean="0"/>
              <a:t>Click to edit Master text styles</a:t>
            </a:r>
          </a:p>
          <a:p>
            <a:pPr lvl="1"/>
            <a:r>
              <a:rPr lang="ar-EG" smtClean="0"/>
              <a:t>Second level</a:t>
            </a:r>
          </a:p>
          <a:p>
            <a:pPr lvl="2"/>
            <a:r>
              <a:rPr lang="ar-EG" smtClean="0"/>
              <a:t>Third level</a:t>
            </a:r>
          </a:p>
          <a:p>
            <a:pPr lvl="3"/>
            <a:r>
              <a:rPr lang="ar-EG" smtClean="0"/>
              <a:t>Fourth level</a:t>
            </a:r>
          </a:p>
          <a:p>
            <a:pPr lvl="4"/>
            <a:r>
              <a:rPr lang="ar-EG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EG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47BB-721C-4A4C-B764-8EBE492ABDC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EG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EG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EG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72FB-268F-479F-8076-9E6AEF28E58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738A6A30-DFA0-41CA-84E0-BCBDFCC4D10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/>
        </p:nvGraphicFramePr>
        <p:xfrm>
          <a:off x="457200" y="762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8674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/>
            <a:r>
              <a:rPr lang="en-US" b="1" dirty="0" err="1" smtClean="0">
                <a:solidFill>
                  <a:schemeClr val="bg1"/>
                </a:solidFill>
              </a:rPr>
              <a:t>Pathophysiology</a:t>
            </a:r>
            <a:endParaRPr lang="ar-EG" b="1" dirty="0" smtClean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1000" y="1752600"/>
            <a:ext cx="8458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§"/>
            </a:pPr>
            <a:r>
              <a:rPr lang="en-US" sz="2000" dirty="0" smtClean="0"/>
              <a:t> Most occur as a complication of aspiration pneumonia and are </a:t>
            </a:r>
          </a:p>
          <a:p>
            <a:pPr algn="l" rtl="0" eaLnBrk="1" hangingPunct="1"/>
            <a:r>
              <a:rPr lang="en-US" sz="2000" dirty="0" smtClean="0"/>
              <a:t>    poly microbial due to anaerobic bacteria that are normal oral flora</a:t>
            </a:r>
          </a:p>
          <a:p>
            <a:pPr algn="l" rtl="0" eaLnBrk="1" hangingPunct="1"/>
            <a:r>
              <a:rPr lang="en-US" sz="2000" dirty="0" smtClean="0"/>
              <a:t>    (bacteria of aspiration pneumonia nearly identical to bacteria </a:t>
            </a:r>
          </a:p>
          <a:p>
            <a:pPr algn="l" rtl="0" eaLnBrk="1" hangingPunct="1"/>
            <a:r>
              <a:rPr lang="en-US" sz="2000" dirty="0" smtClean="0"/>
              <a:t>     responsible for lung abscess)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" y="3581400"/>
            <a:ext cx="8458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Initial aspiration lung insult may be due to direct chemical injury from aspirated stomach acid or to areas of obstruction due to aspirated particulate matter (i.e. food) </a:t>
            </a:r>
            <a:endParaRPr lang="ar-SA" sz="2000" dirty="0"/>
          </a:p>
        </p:txBody>
      </p:sp>
      <p:sp>
        <p:nvSpPr>
          <p:cNvPr id="6" name="مستطيل 5"/>
          <p:cNvSpPr/>
          <p:nvPr/>
        </p:nvSpPr>
        <p:spPr>
          <a:xfrm>
            <a:off x="381000" y="5105400"/>
            <a:ext cx="8382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§"/>
            </a:pPr>
            <a:r>
              <a:rPr lang="en-US" sz="2000" dirty="0" smtClean="0"/>
              <a:t>Secondary bacterial infection then may occur.</a:t>
            </a:r>
            <a:endParaRPr lang="ar-EG" sz="2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84582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§"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dirty="0" smtClean="0"/>
              <a:t>studies of patients with known time of aspiration suggest that tissue necrosis with lung abscess formation takes at least 1 week and up to 2 weeks to develop.</a:t>
            </a:r>
          </a:p>
          <a:p>
            <a:pPr algn="l" rtl="0" eaLnBrk="1" hangingPunct="1">
              <a:buFont typeface="Wingdings" pitchFamily="2" charset="2"/>
              <a:buChar char="§"/>
            </a:pPr>
            <a:endParaRPr lang="ar-EG" sz="2400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381000" y="990600"/>
            <a:ext cx="845820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000" dirty="0" smtClean="0"/>
              <a:t>If the bacterial </a:t>
            </a:r>
            <a:r>
              <a:rPr lang="en-US" sz="2000" dirty="0" err="1" smtClean="0"/>
              <a:t>inoculum</a:t>
            </a:r>
            <a:r>
              <a:rPr lang="en-US" sz="2000" dirty="0" smtClean="0"/>
              <a:t> is large/virulent or lung defense mechanisms (</a:t>
            </a:r>
            <a:r>
              <a:rPr lang="en-US" sz="2000" dirty="0" err="1" smtClean="0"/>
              <a:t>mucociliary</a:t>
            </a:r>
            <a:r>
              <a:rPr lang="en-US" sz="2000" dirty="0" smtClean="0"/>
              <a:t> </a:t>
            </a:r>
            <a:r>
              <a:rPr lang="en-US" sz="2000" dirty="0" err="1" smtClean="0"/>
              <a:t>apparatus,alveolar</a:t>
            </a:r>
            <a:r>
              <a:rPr lang="en-US" sz="2000" dirty="0" smtClean="0"/>
              <a:t> macrophages) compromised, infection can occur without prior insult to the lung .</a:t>
            </a:r>
          </a:p>
          <a:p>
            <a:pPr algn="l" rtl="0" eaLnBrk="1" hangingPunct="1"/>
            <a:endParaRPr lang="en-US" sz="2000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8610600" cy="129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§"/>
            </a:pPr>
            <a:r>
              <a:rPr lang="en-US" sz="2400" dirty="0" smtClean="0"/>
              <a:t>1/3 develop </a:t>
            </a:r>
            <a:r>
              <a:rPr lang="en-US" sz="2400" dirty="0" err="1" smtClean="0"/>
              <a:t>empyema</a:t>
            </a:r>
            <a:r>
              <a:rPr lang="en-US" sz="2400" dirty="0" smtClean="0"/>
              <a:t> due to direct extension .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dirty="0" smtClean="0"/>
              <a:t> Amebic lung abscess typically occurs in RLL due to direct extension of liver abscess through the diaphragm</a:t>
            </a:r>
            <a:endParaRPr lang="ar-EG" sz="2400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228600" y="1066800"/>
            <a:ext cx="86868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§"/>
            </a:pPr>
            <a:r>
              <a:rPr lang="en-US" sz="2400" dirty="0" smtClean="0"/>
              <a:t>Aspirated bacteria are carried by gravity to dependent portions of the lung. 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dirty="0" smtClean="0"/>
              <a:t>Due to bronchus/carina anatomy, occur most frequently in posterior segment of RUL then posterior segment of LUL and then the superior segments of RUL/LLL</a:t>
            </a:r>
            <a:endParaRPr lang="en-US" sz="2400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lang="ar-EG" sz="3200" b="1" i="1" u="sng" dirty="0" smtClean="0">
                <a:solidFill>
                  <a:schemeClr val="bg1"/>
                </a:solidFill>
              </a:rPr>
              <a:t>:</a:t>
            </a:r>
            <a:r>
              <a:rPr lang="en-US" sz="3200" b="1" i="1" u="sng" dirty="0" smtClean="0">
                <a:solidFill>
                  <a:schemeClr val="bg1"/>
                </a:solidFill>
              </a:rPr>
              <a:t>Risk Factors for lung abscess</a:t>
            </a:r>
            <a:endParaRPr lang="ar-EG" sz="3200" b="1" i="1" u="sng" dirty="0" smtClean="0">
              <a:solidFill>
                <a:schemeClr val="bg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v"/>
            </a:pPr>
            <a:r>
              <a:rPr lang="en-US" sz="2400" b="1" i="1" u="sng" dirty="0" smtClean="0">
                <a:solidFill>
                  <a:srgbClr val="0070C0"/>
                </a:solidFill>
              </a:rPr>
              <a:t>Predisposition to aspiration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000" dirty="0" smtClean="0"/>
              <a:t>stroke, drugs, general anesthesia, dysphasia, respiratory muscle</a:t>
            </a:r>
          </a:p>
          <a:p>
            <a:pPr algn="l" rtl="0" eaLnBrk="1" hangingPunct="1">
              <a:buFontTx/>
              <a:buNone/>
            </a:pPr>
            <a:r>
              <a:rPr lang="en-US" sz="2000" dirty="0" smtClean="0"/>
              <a:t>    dysfunction, tooth extraction, mechanical interference with anatomic, physiologic barriers to aspiration  ,seizers .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000" dirty="0" smtClean="0"/>
              <a:t> 45% of health adults aspirate during sleep; 70% of patients with AMS aspirate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000" dirty="0" smtClean="0"/>
              <a:t> 1ml of saliva with &gt; 109 live bacteria.</a:t>
            </a:r>
          </a:p>
          <a:p>
            <a:pPr algn="l" rtl="0" eaLnBrk="1" hangingPunct="1">
              <a:buNone/>
            </a:pPr>
            <a:endParaRPr lang="en-US" sz="2000" dirty="0" smtClean="0"/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b="1" i="1" u="sng" dirty="0" smtClean="0">
                <a:solidFill>
                  <a:srgbClr val="0070C0"/>
                </a:solidFill>
              </a:rPr>
              <a:t>Poor dentition with gingivitis 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000" dirty="0" smtClean="0"/>
              <a:t>resulting in an unusually high density of oral anaerobic organism particular in gingival crevices .</a:t>
            </a:r>
          </a:p>
          <a:p>
            <a:pPr algn="l" rtl="0" eaLnBrk="1" hangingPunct="1">
              <a:buFont typeface="Wingdings" pitchFamily="2" charset="2"/>
              <a:buChar char="§"/>
            </a:pPr>
            <a:endParaRPr lang="ar-EG" sz="2000" b="1" i="1" u="sn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v"/>
            </a:pPr>
            <a:r>
              <a:rPr lang="en-US" sz="2400" b="1" i="1" u="sng" dirty="0" smtClean="0">
                <a:solidFill>
                  <a:srgbClr val="0070C0"/>
                </a:solidFill>
              </a:rPr>
              <a:t>Airway Obstruction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000" dirty="0" smtClean="0"/>
              <a:t>Neoplasm: 50% of lung abscesses in patients &gt;50 are associated with lung carcinoma (post-obstruction vs. necrotic tumor)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000" dirty="0" smtClean="0"/>
              <a:t> Foreign bodies, extrinsic compression (enlarged lymph node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b="1" i="1" u="sng" dirty="0" smtClean="0">
                <a:solidFill>
                  <a:srgbClr val="0070C0"/>
                </a:solidFill>
              </a:rPr>
              <a:t>Patients with cell-mediated immunity (AIDS, transplant): </a:t>
            </a:r>
          </a:p>
          <a:p>
            <a:pPr algn="l" rtl="0" eaLnBrk="1" hangingPunct="1">
              <a:buFontTx/>
              <a:buNone/>
            </a:pPr>
            <a:r>
              <a:rPr lang="en-US" sz="2000" dirty="0" smtClean="0"/>
              <a:t>    OI pathogens such as </a:t>
            </a:r>
            <a:r>
              <a:rPr lang="en-US" sz="2000" dirty="0" err="1" smtClean="0"/>
              <a:t>mycobacteria</a:t>
            </a:r>
            <a:r>
              <a:rPr lang="en-US" sz="2000" dirty="0" smtClean="0"/>
              <a:t>, </a:t>
            </a:r>
            <a:r>
              <a:rPr lang="en-US" sz="2000" dirty="0" err="1" smtClean="0"/>
              <a:t>Nocardia</a:t>
            </a:r>
            <a:r>
              <a:rPr lang="en-US" sz="2000" dirty="0" smtClean="0"/>
              <a:t>, </a:t>
            </a:r>
            <a:r>
              <a:rPr lang="en-US" sz="2000" dirty="0" err="1" smtClean="0"/>
              <a:t>Aspergillus</a:t>
            </a:r>
            <a:r>
              <a:rPr lang="en-US" sz="2000" dirty="0" smtClean="0"/>
              <a:t>, </a:t>
            </a:r>
            <a:r>
              <a:rPr lang="en-US" sz="2000" dirty="0" err="1" smtClean="0"/>
              <a:t>Rhodococccus</a:t>
            </a:r>
            <a:r>
              <a:rPr lang="en-US" sz="2000" dirty="0" smtClean="0"/>
              <a:t>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b="1" i="1" u="sng" dirty="0" err="1" smtClean="0">
                <a:solidFill>
                  <a:srgbClr val="0070C0"/>
                </a:solidFill>
              </a:rPr>
              <a:t>Neutropenic</a:t>
            </a:r>
            <a:r>
              <a:rPr lang="en-US" sz="2400" b="1" i="1" u="sng" dirty="0" smtClean="0">
                <a:solidFill>
                  <a:srgbClr val="0070C0"/>
                </a:solidFill>
              </a:rPr>
              <a:t> patients: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000" dirty="0" smtClean="0"/>
              <a:t>P. </a:t>
            </a:r>
            <a:r>
              <a:rPr lang="en-US" sz="2000" dirty="0" err="1" smtClean="0"/>
              <a:t>aeruginosa</a:t>
            </a:r>
            <a:r>
              <a:rPr lang="en-US" sz="2000" dirty="0" smtClean="0"/>
              <a:t>, S. </a:t>
            </a:r>
            <a:r>
              <a:rPr lang="en-US" sz="2000" dirty="0" err="1" smtClean="0"/>
              <a:t>aureus</a:t>
            </a:r>
            <a:r>
              <a:rPr lang="en-US" sz="2000" dirty="0" smtClean="0"/>
              <a:t>, fungi (</a:t>
            </a:r>
            <a:r>
              <a:rPr lang="en-US" sz="2000" dirty="0" err="1" smtClean="0"/>
              <a:t>Aspergillus</a:t>
            </a:r>
            <a:r>
              <a:rPr lang="en-US" sz="2000" dirty="0" smtClean="0"/>
              <a:t>, </a:t>
            </a:r>
            <a:r>
              <a:rPr lang="en-US" sz="2000" dirty="0" err="1" smtClean="0"/>
              <a:t>Zygomycetes</a:t>
            </a:r>
            <a:r>
              <a:rPr lang="en-US" sz="2000" dirty="0" smtClean="0"/>
              <a:t>)</a:t>
            </a:r>
            <a:endParaRPr lang="ar-EG" sz="20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v"/>
            </a:pPr>
            <a:r>
              <a:rPr lang="en-US" sz="2400" b="1" i="1" u="sng" dirty="0" smtClean="0">
                <a:solidFill>
                  <a:srgbClr val="0070C0"/>
                </a:solidFill>
              </a:rPr>
              <a:t>Other processes</a:t>
            </a:r>
            <a:r>
              <a:rPr lang="en-US" sz="2000" dirty="0" smtClean="0"/>
              <a:t>: </a:t>
            </a:r>
          </a:p>
          <a:p>
            <a:pPr algn="l" rtl="0" eaLnBrk="1" hangingPunct="1">
              <a:buNone/>
            </a:pPr>
            <a:endParaRPr lang="en-US" sz="2000" dirty="0" smtClean="0"/>
          </a:p>
          <a:p>
            <a:pPr algn="l" rtl="0" eaLnBrk="1" hangingPunct="1"/>
            <a:endParaRPr lang="en-US" sz="2000" dirty="0" smtClean="0"/>
          </a:p>
          <a:p>
            <a:pPr algn="l" rtl="0" eaLnBrk="1" hangingPunct="1">
              <a:buNone/>
            </a:pPr>
            <a:endParaRPr lang="en-US" sz="2000" dirty="0" smtClean="0"/>
          </a:p>
          <a:p>
            <a:pPr algn="l" rtl="0" eaLnBrk="1" hangingPunct="1">
              <a:buNone/>
            </a:pPr>
            <a:endParaRPr lang="en-US" sz="2000" dirty="0" smtClean="0"/>
          </a:p>
          <a:p>
            <a:pPr algn="l" rtl="0" eaLnBrk="1" hangingPunct="1">
              <a:buNone/>
            </a:pPr>
            <a:endParaRPr lang="en-US" sz="2000" dirty="0" smtClean="0"/>
          </a:p>
          <a:p>
            <a:pPr algn="l" rtl="0" eaLnBrk="1" hangingPunct="1">
              <a:buNone/>
            </a:pPr>
            <a:endParaRPr lang="en-US" sz="2000" dirty="0" smtClean="0"/>
          </a:p>
          <a:p>
            <a:pPr algn="l" rtl="0" eaLnBrk="1" hangingPunct="1">
              <a:buNone/>
            </a:pPr>
            <a:endParaRPr lang="en-US" sz="2000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990600" y="1752600"/>
            <a:ext cx="731520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2000" dirty="0" smtClean="0"/>
              <a:t>bronchiectasis,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  secondary infection from bland pulmonary infarction/PE,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  septic emboli from TV </a:t>
            </a:r>
            <a:r>
              <a:rPr lang="en-US" sz="2000" dirty="0" err="1" smtClean="0"/>
              <a:t>endocarditis</a:t>
            </a:r>
            <a:r>
              <a:rPr lang="en-US" sz="2000" dirty="0" smtClean="0"/>
              <a:t> </a:t>
            </a:r>
          </a:p>
          <a:p>
            <a:pPr algn="l" rtl="0" eaLnBrk="1" hangingPunct="1"/>
            <a:r>
              <a:rPr lang="en-US" sz="2000" dirty="0" smtClean="0"/>
              <a:t>        (involve multiple, noncontiguous areas of the lung),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US" sz="2000" dirty="0" err="1" smtClean="0"/>
              <a:t>suppurative</a:t>
            </a:r>
            <a:r>
              <a:rPr lang="en-US" sz="2000" dirty="0" smtClean="0"/>
              <a:t> phlebitis</a:t>
            </a:r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914400" y="4038600"/>
            <a:ext cx="7467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b="1" u="sng" dirty="0" err="1" smtClean="0"/>
              <a:t>Lemierre</a:t>
            </a:r>
            <a:r>
              <a:rPr lang="en-US" b="1" u="sng" dirty="0" smtClean="0"/>
              <a:t> syndrome</a:t>
            </a:r>
            <a:r>
              <a:rPr lang="en-US" dirty="0" smtClean="0"/>
              <a:t>: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>
              <a:buNone/>
            </a:pPr>
            <a:r>
              <a:rPr lang="en-US" sz="2000" dirty="0" smtClean="0"/>
              <a:t>  septic phlebitis of the neck (</a:t>
            </a:r>
            <a:r>
              <a:rPr lang="en-US" sz="2000" dirty="0" err="1" smtClean="0"/>
              <a:t>Fusobacterium</a:t>
            </a:r>
            <a:r>
              <a:rPr lang="en-US" sz="2000" dirty="0" smtClean="0"/>
              <a:t>) with embolic infection  in  the lung may complicate </a:t>
            </a:r>
            <a:r>
              <a:rPr lang="en-US" sz="2000" dirty="0" err="1" smtClean="0"/>
              <a:t>oropharyngeal</a:t>
            </a:r>
            <a:r>
              <a:rPr lang="en-US" sz="2000" dirty="0" smtClean="0"/>
              <a:t> infection (</a:t>
            </a:r>
            <a:r>
              <a:rPr lang="en-US" sz="2000" dirty="0" err="1" smtClean="0"/>
              <a:t>peritonsillar</a:t>
            </a:r>
            <a:r>
              <a:rPr lang="en-US" sz="2000" dirty="0" smtClean="0"/>
              <a:t> abscess)</a:t>
            </a:r>
            <a:endParaRPr lang="ar-EG" sz="20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990600"/>
            <a:ext cx="7010400" cy="4800600"/>
          </a:xfrm>
          <a:prstGeom prst="rect">
            <a:avLst/>
          </a:prstGeom>
          <a:ln w="88900" cap="sq" cmpd="thickThin">
            <a:solidFill>
              <a:srgbClr val="FF9999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altLang="ar-SA" b="1" u="sng" dirty="0" smtClean="0">
              <a:latin typeface="Arial" pitchFamily="34" charset="0"/>
            </a:endParaRPr>
          </a:p>
          <a:p>
            <a:pPr algn="l" rtl="0"/>
            <a:endParaRPr lang="ar-SA" dirty="0"/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381000" y="533400"/>
          <a:ext cx="838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4800" y="2667000"/>
            <a:ext cx="86106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>
                <a:latin typeface="Arial" pitchFamily="34" charset="0"/>
              </a:rPr>
              <a:t>The onset may be abrupt or gradual.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04800" y="457200"/>
            <a:ext cx="38100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en-US" altLang="en-US" sz="3600" b="1" dirty="0" smtClean="0">
                <a:latin typeface="Arial" pitchFamily="34" charset="0"/>
              </a:rPr>
              <a:t>Clinical </a:t>
            </a:r>
            <a:r>
              <a:rPr lang="en-US" altLang="en-US" sz="3600" b="1" dirty="0">
                <a:latin typeface="Arial" pitchFamily="34" charset="0"/>
              </a:rPr>
              <a:t>features</a:t>
            </a:r>
            <a:endParaRPr lang="en-US" altLang="ar-SA" sz="3600" b="1" dirty="0">
              <a:latin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04800" y="3657600"/>
            <a:ext cx="86106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>
                <a:latin typeface="Arial" pitchFamily="34" charset="0"/>
              </a:rPr>
              <a:t>Symptoms include fever, sweating, cough and chest pain simulating pneumonia.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04800" y="4800600"/>
            <a:ext cx="86868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>
                <a:solidFill>
                  <a:schemeClr val="tx1"/>
                </a:solidFill>
                <a:latin typeface="Arial" pitchFamily="34" charset="0"/>
              </a:rPr>
              <a:t>The cough is often non productive at first or may produce </a:t>
            </a:r>
            <a:r>
              <a:rPr lang="en-US" altLang="ar-SA" sz="2200" dirty="0" err="1">
                <a:solidFill>
                  <a:schemeClr val="tx1"/>
                </a:solidFill>
                <a:latin typeface="Arial" pitchFamily="34" charset="0"/>
              </a:rPr>
              <a:t>mucoid</a:t>
            </a:r>
            <a:r>
              <a:rPr lang="en-US" altLang="ar-SA" sz="2200" dirty="0">
                <a:solidFill>
                  <a:schemeClr val="tx1"/>
                </a:solidFill>
                <a:latin typeface="Arial" pitchFamily="34" charset="0"/>
              </a:rPr>
              <a:t> or </a:t>
            </a:r>
            <a:r>
              <a:rPr lang="en-US" altLang="ar-SA" sz="2200" dirty="0" err="1">
                <a:solidFill>
                  <a:schemeClr val="tx1"/>
                </a:solidFill>
                <a:latin typeface="Arial" pitchFamily="34" charset="0"/>
              </a:rPr>
              <a:t>mucopurulent</a:t>
            </a:r>
            <a:r>
              <a:rPr lang="en-US" altLang="ar-SA" sz="2200" dirty="0">
                <a:solidFill>
                  <a:schemeClr val="tx1"/>
                </a:solidFill>
                <a:latin typeface="Arial" pitchFamily="34" charset="0"/>
              </a:rPr>
              <a:t> expectorate from bronchial inflammation close to the abscess area and sometimes there is blood streaking.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04800" y="1600200"/>
            <a:ext cx="20574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en-US" altLang="en-US" sz="2400" b="1" dirty="0">
                <a:latin typeface="Arial" pitchFamily="34" charset="0"/>
              </a:rPr>
              <a:t>Symptoms </a:t>
            </a:r>
            <a:endParaRPr lang="en-US" altLang="ar-SA" sz="2400" b="1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04800" y="685800"/>
            <a:ext cx="8534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>
                <a:latin typeface="Arial" pitchFamily="34" charset="0"/>
              </a:rPr>
              <a:t>There is an expectoration of foul-smelling brown or gray sputum (in anaerobic organisms) or green or yellow </a:t>
            </a:r>
            <a:r>
              <a:rPr lang="en-US" altLang="ar-SA" sz="2200" dirty="0" smtClean="0">
                <a:latin typeface="Arial" pitchFamily="34" charset="0"/>
              </a:rPr>
              <a:t>sputum</a:t>
            </a:r>
            <a:endParaRPr lang="en-US" altLang="ar-SA" sz="2200" dirty="0">
              <a:latin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04800" y="2209800"/>
            <a:ext cx="85344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>
                <a:latin typeface="Arial" pitchFamily="34" charset="0"/>
              </a:rPr>
              <a:t>If this happens suddenly in large quantities, this denotes a rupture of the abscess cavity into the bronchus and blood streaking is common.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04800" y="3581400"/>
            <a:ext cx="853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 err="1" smtClean="0">
                <a:latin typeface="Arial" pitchFamily="34" charset="0"/>
              </a:rPr>
              <a:t>Pleuritic</a:t>
            </a:r>
            <a:r>
              <a:rPr lang="en-US" altLang="ar-SA" sz="2200" dirty="0" smtClean="0">
                <a:latin typeface="Arial" pitchFamily="34" charset="0"/>
              </a:rPr>
              <a:t> chest </a:t>
            </a:r>
            <a:r>
              <a:rPr lang="en-US" altLang="ar-SA" sz="2200" dirty="0">
                <a:latin typeface="Arial" pitchFamily="34" charset="0"/>
              </a:rPr>
              <a:t>pain, especially with coughing is common because the abscess is near to the pleura.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4876800"/>
            <a:ext cx="85344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altLang="ar-SA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Weight loss, </a:t>
            </a:r>
            <a:r>
              <a:rPr kumimoji="0" lang="en-US" altLang="ar-SA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anaemia</a:t>
            </a:r>
            <a:r>
              <a:rPr kumimoji="0" lang="en-US" altLang="ar-SA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and clubbing or pulmonary </a:t>
            </a:r>
            <a:r>
              <a:rPr kumimoji="0" lang="en-US" altLang="ar-SA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osteo</a:t>
            </a:r>
            <a:r>
              <a:rPr kumimoji="0" lang="en-US" altLang="ar-SA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ar-SA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arthropathy</a:t>
            </a:r>
            <a:r>
              <a:rPr kumimoji="0" lang="en-US" altLang="ar-SA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appear when the abscess becomes chronic (8-12 weeks after onset).</a:t>
            </a:r>
            <a:endParaRPr kumimoji="0" lang="en-US" altLang="ar-SA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algn="l" rtl="0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algn="l" rtl="0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algn="l" rtl="0"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381000" y="0"/>
          <a:ext cx="8534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ربع نص 7"/>
          <p:cNvSpPr txBox="1"/>
          <p:nvPr/>
        </p:nvSpPr>
        <p:spPr>
          <a:xfrm rot="18252621">
            <a:off x="1610168" y="3688239"/>
            <a:ext cx="3147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Lung Abscess</a:t>
            </a:r>
            <a:endParaRPr lang="ar-SA" sz="32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2133600"/>
            <a:ext cx="8305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>
                <a:latin typeface="Arial" pitchFamily="34" charset="0"/>
              </a:rPr>
              <a:t>May be minimal. Consolidation due to pneumonia surrounding the abscess is the most frequent finding.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3352800"/>
            <a:ext cx="8305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 err="1">
                <a:latin typeface="Arial" pitchFamily="34" charset="0"/>
              </a:rPr>
              <a:t>Inspiratory</a:t>
            </a:r>
            <a:r>
              <a:rPr lang="en-US" altLang="ar-SA" sz="2200" dirty="0">
                <a:latin typeface="Arial" pitchFamily="34" charset="0"/>
              </a:rPr>
              <a:t> </a:t>
            </a:r>
            <a:r>
              <a:rPr lang="en-US" altLang="ar-SA" sz="2200" dirty="0" err="1">
                <a:latin typeface="Arial" pitchFamily="34" charset="0"/>
              </a:rPr>
              <a:t>rales</a:t>
            </a:r>
            <a:r>
              <a:rPr lang="en-US" altLang="ar-SA" sz="2200" dirty="0">
                <a:latin typeface="Arial" pitchFamily="34" charset="0"/>
              </a:rPr>
              <a:t> and pleural rub may be heard</a:t>
            </a:r>
            <a:r>
              <a:rPr lang="en-US" altLang="ar-SA" sz="2200" dirty="0" smtClean="0">
                <a:latin typeface="Arial" pitchFamily="34" charset="0"/>
              </a:rPr>
              <a:t>.</a:t>
            </a:r>
          </a:p>
          <a:p>
            <a:pPr marL="381000" indent="-381000" algn="just" rtl="0"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sz="2200" dirty="0" smtClean="0"/>
              <a:t>Rarely the </a:t>
            </a:r>
            <a:r>
              <a:rPr lang="en-US" sz="2200" dirty="0" err="1" smtClean="0"/>
              <a:t>amphoric</a:t>
            </a:r>
            <a:r>
              <a:rPr lang="en-US" sz="2200" dirty="0" smtClean="0"/>
              <a:t> or cavernous breath sounds are heard</a:t>
            </a:r>
            <a:endParaRPr lang="en-US" altLang="ar-SA" sz="2200" dirty="0">
              <a:latin typeface="Arial" pitchFamily="34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1828800" y="1066800"/>
            <a:ext cx="990600" cy="609600"/>
          </a:xfrm>
          <a:prstGeom prst="curvedDownArrow">
            <a:avLst>
              <a:gd name="adj1" fmla="val 32000"/>
              <a:gd name="adj2" fmla="val 64000"/>
              <a:gd name="adj3" fmla="val 3333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ar-SA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81000" y="4724400"/>
            <a:ext cx="8305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200" dirty="0">
                <a:latin typeface="Arial" pitchFamily="34" charset="0"/>
              </a:rPr>
              <a:t>Rupture into the pleural space produces signs of effusion or </a:t>
            </a:r>
            <a:r>
              <a:rPr lang="en-US" altLang="ar-SA" sz="2200" dirty="0" smtClean="0">
                <a:latin typeface="Arial" pitchFamily="34" charset="0"/>
              </a:rPr>
              <a:t>hydro </a:t>
            </a:r>
            <a:r>
              <a:rPr lang="en-US" altLang="ar-SA" sz="2200" dirty="0" err="1" smtClean="0">
                <a:latin typeface="Arial" pitchFamily="34" charset="0"/>
              </a:rPr>
              <a:t>pneumothorax</a:t>
            </a:r>
            <a:r>
              <a:rPr lang="en-US" altLang="ar-SA" sz="2200" dirty="0">
                <a:latin typeface="Arial" pitchFamily="34" charset="0"/>
              </a:rPr>
              <a:t>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14478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Signs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1000" y="5867400"/>
            <a:ext cx="8305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   Digital clubbing</a:t>
            </a:r>
            <a:r>
              <a:rPr lang="en-US" dirty="0" smtClean="0"/>
              <a:t> may develop rapidly.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457200"/>
            <a:ext cx="4191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Amebic lung abscess</a:t>
            </a:r>
            <a:endParaRPr lang="en-US" sz="2400" dirty="0"/>
          </a:p>
        </p:txBody>
      </p:sp>
      <p:sp>
        <p:nvSpPr>
          <p:cNvPr id="6" name="مستطيل 5"/>
          <p:cNvSpPr/>
          <p:nvPr/>
        </p:nvSpPr>
        <p:spPr>
          <a:xfrm>
            <a:off x="304800" y="1600200"/>
            <a:ext cx="8077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Patients who develop an amebic lung abscess often have symptoms associated with a liver abscess.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04800" y="2590800"/>
            <a:ext cx="8077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0000"/>
                </a:solidFill>
              </a:rPr>
              <a:t>These may include right upper quadrant pain and fever.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04800" y="3581400"/>
            <a:ext cx="8077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rtl="0"/>
            <a:r>
              <a:rPr lang="en-US" sz="2000" dirty="0" smtClean="0">
                <a:solidFill>
                  <a:srgbClr val="000000"/>
                </a:solidFill>
              </a:rPr>
              <a:t>After perforation of the liver abscess into the lung, the patient may develop a cough and expectorate a chocolate or anchovy paste–like sputum that has no odor.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81000" y="228600"/>
            <a:ext cx="49530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en-US" altLang="en-US" sz="2800" b="1" i="1" dirty="0">
                <a:latin typeface="Arial" pitchFamily="34" charset="0"/>
              </a:rPr>
              <a:t>B) </a:t>
            </a:r>
            <a:r>
              <a:rPr lang="en-US" altLang="en-US" sz="2800" b="1" i="1" dirty="0" smtClean="0">
                <a:latin typeface="Arial" pitchFamily="34" charset="0"/>
              </a:rPr>
              <a:t>Radiological diagnosis</a:t>
            </a:r>
            <a:endParaRPr lang="en-US" altLang="ar-SA" sz="2800" b="1" i="1" dirty="0">
              <a:latin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80999" y="3048000"/>
            <a:ext cx="8001001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000" dirty="0">
                <a:latin typeface="Arial" pitchFamily="34" charset="0"/>
              </a:rPr>
              <a:t>Later this opacity develops a cavity with fluid level</a:t>
            </a:r>
            <a:r>
              <a:rPr lang="en-US" altLang="ar-SA" sz="2000" dirty="0" smtClean="0">
                <a:latin typeface="Arial" pitchFamily="34" charset="0"/>
              </a:rPr>
              <a:t>.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may have smooth and regular walls.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81000" y="3886200"/>
            <a:ext cx="8001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81000" indent="-381000" algn="just" rtl="0">
              <a:spcBef>
                <a:spcPct val="20000"/>
              </a:spcBef>
              <a:buClr>
                <a:srgbClr val="FF3300"/>
              </a:buClr>
              <a:buFont typeface="Webdings" pitchFamily="18" charset="2"/>
              <a:buChar char="4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Chest films may also reveal associated primary lesions</a:t>
            </a: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ar-SA" sz="2200" dirty="0" smtClean="0">
              <a:latin typeface="Arial" pitchFamily="34" charset="0"/>
            </a:endParaRPr>
          </a:p>
          <a:p>
            <a:pPr marL="381000" indent="-381000" algn="just" rtl="0">
              <a:spcBef>
                <a:spcPct val="20000"/>
              </a:spcBef>
              <a:buClr>
                <a:srgbClr val="FF3300"/>
              </a:buClr>
            </a:pPr>
            <a:r>
              <a:rPr lang="en-US" altLang="ar-SA" sz="2200" dirty="0"/>
              <a:t> </a:t>
            </a:r>
            <a:r>
              <a:rPr lang="en-US" altLang="ar-SA" sz="2200" dirty="0" smtClean="0"/>
              <a:t>     </a:t>
            </a:r>
            <a:r>
              <a:rPr lang="en-US" altLang="ar-SA" sz="2200" dirty="0" smtClean="0">
                <a:latin typeface="Arial" pitchFamily="34" charset="0"/>
              </a:rPr>
              <a:t>e.g</a:t>
            </a:r>
            <a:r>
              <a:rPr lang="en-US" altLang="ar-SA" sz="2200" dirty="0">
                <a:latin typeface="Arial" pitchFamily="34" charset="0"/>
              </a:rPr>
              <a:t>., a </a:t>
            </a:r>
            <a:r>
              <a:rPr lang="en-US" altLang="ar-SA" sz="2200" dirty="0" err="1">
                <a:latin typeface="Arial" pitchFamily="34" charset="0"/>
              </a:rPr>
              <a:t>bronchogenic</a:t>
            </a:r>
            <a:r>
              <a:rPr lang="en-US" altLang="ar-SA" sz="2200" dirty="0">
                <a:latin typeface="Arial" pitchFamily="34" charset="0"/>
              </a:rPr>
              <a:t> carcinoma</a:t>
            </a:r>
            <a:r>
              <a:rPr lang="en-US" altLang="ar-SA" sz="2200" dirty="0" smtClean="0">
                <a:latin typeface="Arial" pitchFamily="34" charset="0"/>
              </a:rPr>
              <a:t>.</a:t>
            </a:r>
          </a:p>
          <a:p>
            <a:pPr marL="381000" indent="-381000" algn="just" rtl="0">
              <a:spcBef>
                <a:spcPct val="20000"/>
              </a:spcBef>
              <a:buClr>
                <a:srgbClr val="FF3300"/>
              </a:buClr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malignant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abcess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shows </a:t>
            </a:r>
            <a:r>
              <a:rPr lang="en-US" sz="2400" dirty="0" err="1" smtClean="0">
                <a:solidFill>
                  <a:schemeClr val="tx1"/>
                </a:solidFill>
              </a:rPr>
              <a:t>eccenteric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cavitation</a:t>
            </a:r>
            <a:r>
              <a:rPr lang="en-US" sz="2400" dirty="0" smtClean="0">
                <a:solidFill>
                  <a:schemeClr val="tx1"/>
                </a:solidFill>
              </a:rPr>
              <a:t> with thick rough irregular walls.</a:t>
            </a:r>
            <a:endParaRPr lang="en-US" altLang="ar-SA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1000" y="5638800"/>
            <a:ext cx="8001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 Low-attenuation central region and rim enhancement on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 CT scan</a:t>
            </a:r>
            <a:endParaRPr lang="ar-SA" sz="2000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381000" y="2209800"/>
            <a:ext cx="8001000" cy="6857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altLang="ar-S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A dense shadow is the initial finding before rupture.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81000" y="990600"/>
            <a:ext cx="8001000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Lung abscesses as a result of aspiration most frequently</a:t>
            </a:r>
          </a:p>
          <a:p>
            <a:pPr algn="l" rtl="0"/>
            <a:r>
              <a:rPr lang="en-US" sz="2000" dirty="0" smtClean="0"/>
              <a:t>    occur in the posterior segments of the upper lobes or the</a:t>
            </a:r>
          </a:p>
          <a:p>
            <a:pPr algn="l" rtl="0"/>
            <a:r>
              <a:rPr lang="en-US" sz="2000" dirty="0" smtClean="0"/>
              <a:t>    superior segments of the lower lobes. </a:t>
            </a:r>
            <a:endParaRPr lang="ar-SA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صورة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50292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3" name="Picture 3" descr="D:\Documents and Settings\tamer\My Documents\lung abcess\صور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5334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381000" y="5791200"/>
            <a:ext cx="6172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PA </a:t>
            </a:r>
            <a:r>
              <a:rPr lang="en-US" dirty="0"/>
              <a:t> </a:t>
            </a:r>
            <a:r>
              <a:rPr lang="en-US" dirty="0" smtClean="0"/>
              <a:t>and lateral view show  </a:t>
            </a:r>
            <a:r>
              <a:rPr lang="en-US" dirty="0" err="1" smtClean="0"/>
              <a:t>Rt</a:t>
            </a:r>
            <a:r>
              <a:rPr lang="en-US" dirty="0" smtClean="0"/>
              <a:t>  upper lobe consolidation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5562600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6096000" y="2971800"/>
            <a:ext cx="281940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Contrast-enhanced (CT) scan demonstrates large focal area of decreased attenuation with rim enhancement (arrow) characteristic of lung abscess.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صور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14400"/>
            <a:ext cx="4171121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746" name="Picture 2" descr="D:\Documents and Settings\tamer\My Documents\lung abcess\صورة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47244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مربع نص 7"/>
          <p:cNvSpPr txBox="1"/>
          <p:nvPr/>
        </p:nvSpPr>
        <p:spPr>
          <a:xfrm>
            <a:off x="5410200" y="2362200"/>
            <a:ext cx="3429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PA and lateral  chest radiographs 3 weeks later show decreased size of lung abscess and development of </a:t>
            </a:r>
            <a:r>
              <a:rPr lang="en-US" dirty="0" err="1" smtClean="0"/>
              <a:t>cavitation</a:t>
            </a:r>
            <a:r>
              <a:rPr lang="en-US" dirty="0" smtClean="0"/>
              <a:t> with fluid level . The patient was a 43-year-old woman with lung abscess secondary to </a:t>
            </a:r>
            <a:r>
              <a:rPr lang="en-US" dirty="0" err="1" smtClean="0"/>
              <a:t>Haemophilus</a:t>
            </a:r>
            <a:r>
              <a:rPr lang="en-US" dirty="0" smtClean="0"/>
              <a:t>  infection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142"/>
          <p:cNvPicPr>
            <a:picLocks noChangeAspect="1" noChangeArrowheads="1"/>
          </p:cNvPicPr>
          <p:nvPr/>
        </p:nvPicPr>
        <p:blipFill>
          <a:blip r:embed="rId2"/>
          <a:srcRect l="6293" t="5417" r="7657" b="54329"/>
          <a:stretch>
            <a:fillRect/>
          </a:stretch>
        </p:blipFill>
        <p:spPr bwMode="auto">
          <a:xfrm>
            <a:off x="304800" y="762001"/>
            <a:ext cx="4357687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953000" y="3048000"/>
            <a:ext cx="38862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2400" dirty="0"/>
              <a:t>A cavity with an air fluid level at apical segment of upper lobe of right lung due to lung abscess.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38100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3886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ستطيل 5"/>
          <p:cNvSpPr/>
          <p:nvPr/>
        </p:nvSpPr>
        <p:spPr>
          <a:xfrm>
            <a:off x="457200" y="4724400"/>
            <a:ext cx="3962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Pneumococcal pneumonia complicated by lung necrosis</a:t>
            </a:r>
          </a:p>
          <a:p>
            <a:pPr algn="l" rtl="0"/>
            <a:r>
              <a:rPr lang="en-US" sz="2000" dirty="0" smtClean="0"/>
              <a:t> and abscess formation.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876800" y="4724400"/>
            <a:ext cx="39624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A lateral chest radiograph shows air-fluid level characteristic of lung abscess.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14400"/>
            <a:ext cx="4429113" cy="3933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 4"/>
          <p:cNvSpPr/>
          <p:nvPr/>
        </p:nvSpPr>
        <p:spPr>
          <a:xfrm>
            <a:off x="762000" y="5105400"/>
            <a:ext cx="7467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A 54-year-old patient developed cough with foul-smelling sputum production. A chest radiograph shows lung abscess in the left lower lobe, superior segment.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04800" y="685800"/>
            <a:ext cx="32004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err="1" smtClean="0"/>
              <a:t>Ultrasonography</a:t>
            </a:r>
            <a:endParaRPr lang="ar-SA" b="1" dirty="0"/>
          </a:p>
        </p:txBody>
      </p:sp>
      <p:sp>
        <p:nvSpPr>
          <p:cNvPr id="6" name="مستطيل 5"/>
          <p:cNvSpPr/>
          <p:nvPr/>
        </p:nvSpPr>
        <p:spPr>
          <a:xfrm>
            <a:off x="304800" y="1981200"/>
            <a:ext cx="84582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l" rtl="0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000" dirty="0" smtClean="0"/>
              <a:t>Peripheral lung abscesses with pleural contact or included inside </a:t>
            </a:r>
          </a:p>
          <a:p>
            <a:pPr lvl="1" algn="l" rtl="0"/>
            <a:r>
              <a:rPr lang="en-US" sz="2000" dirty="0" smtClean="0"/>
              <a:t>    a  lung consolidation </a:t>
            </a:r>
            <a:r>
              <a:rPr lang="en-US" sz="2000" dirty="0" err="1" smtClean="0"/>
              <a:t>aredetectable</a:t>
            </a:r>
            <a:r>
              <a:rPr lang="en-US" sz="2000" dirty="0" smtClean="0"/>
              <a:t> using lung </a:t>
            </a:r>
            <a:r>
              <a:rPr lang="en-US" sz="2000" dirty="0" err="1" smtClean="0"/>
              <a:t>ultrasonography</a:t>
            </a:r>
            <a:r>
              <a:rPr lang="en-US" sz="2000" dirty="0" smtClean="0"/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04800" y="3276600"/>
            <a:ext cx="8534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l" rtl="0">
              <a:buFont typeface="Wingdings" pitchFamily="2" charset="2"/>
              <a:buChar char="Ø"/>
            </a:pPr>
            <a:r>
              <a:rPr lang="en-US" sz="2000" dirty="0" smtClean="0"/>
              <a:t> Lung abscess appears as a rounded </a:t>
            </a:r>
            <a:r>
              <a:rPr lang="en-US" sz="2000" dirty="0" err="1" smtClean="0"/>
              <a:t>hypoechoic</a:t>
            </a:r>
            <a:r>
              <a:rPr lang="en-US" sz="2000" dirty="0" smtClean="0"/>
              <a:t> lesion with </a:t>
            </a:r>
          </a:p>
          <a:p>
            <a:pPr lvl="1" algn="l" rtl="0"/>
            <a:r>
              <a:rPr lang="en-US" sz="2000" dirty="0" smtClean="0"/>
              <a:t>     an outer margin.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04800" y="4572000"/>
            <a:ext cx="8458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l" rtl="0">
              <a:buFont typeface="Wingdings" pitchFamily="2" charset="2"/>
              <a:buChar char="Ø"/>
            </a:pPr>
            <a:r>
              <a:rPr lang="en-US" sz="2000" dirty="0" smtClean="0"/>
              <a:t>  If a cavity is present, additional nondependent </a:t>
            </a:r>
            <a:r>
              <a:rPr lang="en-US" sz="2000" dirty="0" err="1" smtClean="0"/>
              <a:t>hyperechoic</a:t>
            </a:r>
            <a:r>
              <a:rPr lang="en-US" sz="2000" dirty="0" smtClean="0"/>
              <a:t> signs</a:t>
            </a:r>
          </a:p>
          <a:p>
            <a:pPr lvl="1" algn="l" rtl="0"/>
            <a:r>
              <a:rPr lang="en-US" sz="2000" dirty="0" smtClean="0"/>
              <a:t>     are generated by the gas-tissue interface.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5052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chemeClr val="bg1"/>
                </a:solidFill>
              </a:rPr>
              <a:t>Definition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  <a:endParaRPr lang="ar-EG" sz="2800" b="1" i="1" u="sng" dirty="0" smtClean="0">
              <a:solidFill>
                <a:srgbClr val="C0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Microbial infection causes </a:t>
            </a:r>
            <a:r>
              <a:rPr lang="en-US" sz="2400" dirty="0" err="1" smtClean="0"/>
              <a:t>suppurative</a:t>
            </a:r>
            <a:r>
              <a:rPr lang="en-US" sz="2400" dirty="0" smtClean="0"/>
              <a:t> necrosis of the lung parenchyma producing a cavity. Often communicate with large airways resulting in cough, expectoration of purulent sputum and AFL on imaging studies 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May be more than one cavity, but usually one is large and dominant 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Majority of cases due to anaerobic mouth bacterial and follow aspiration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More common in pre-</a:t>
            </a:r>
            <a:r>
              <a:rPr lang="en-US" sz="2400" dirty="0" err="1" smtClean="0"/>
              <a:t>abx</a:t>
            </a:r>
            <a:r>
              <a:rPr lang="en-US" sz="2400" dirty="0" smtClean="0"/>
              <a:t> era with progression bacterial pneumonia +/- </a:t>
            </a:r>
            <a:r>
              <a:rPr lang="en-US" sz="2400" dirty="0" err="1" smtClean="0"/>
              <a:t>empyema</a:t>
            </a:r>
            <a:endParaRPr lang="ar-EG" sz="2400" dirty="0" smtClean="0"/>
          </a:p>
          <a:p>
            <a:pPr algn="l" rtl="0" eaLnBrk="1" hangingPunct="1">
              <a:buFont typeface="Wingdings" pitchFamily="2" charset="2"/>
              <a:buChar char="v"/>
            </a:pPr>
            <a:endParaRPr lang="en-US" sz="2400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457200" y="1524000"/>
            <a:ext cx="2895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 smtClean="0">
                <a:solidFill>
                  <a:schemeClr val="tx2"/>
                </a:solidFill>
              </a:rPr>
              <a:t>Lung Abscess is</a:t>
            </a:r>
            <a:endParaRPr lang="ar-SA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838200"/>
            <a:ext cx="82296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Diagnostic material uncontaminated by bacteria colonizing the upper airway may be obtained for anaerobic culture from the following: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381000" y="5410200"/>
            <a:ext cx="8229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 Blood cultures are infrequently positive in patients with lung abscess.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48200" y="1981200"/>
            <a:ext cx="3962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rtl="0"/>
            <a:r>
              <a:rPr lang="en-US" dirty="0" err="1" smtClean="0">
                <a:solidFill>
                  <a:srgbClr val="000000"/>
                </a:solidFill>
              </a:rPr>
              <a:t>Transtracheal</a:t>
            </a:r>
            <a:r>
              <a:rPr lang="en-US" dirty="0" smtClean="0">
                <a:solidFill>
                  <a:srgbClr val="000000"/>
                </a:solidFill>
              </a:rPr>
              <a:t> aspirate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" y="1981200"/>
            <a:ext cx="4038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rtl="0"/>
            <a:r>
              <a:rPr lang="en-US" dirty="0" smtClean="0">
                <a:solidFill>
                  <a:srgbClr val="000000"/>
                </a:solidFill>
              </a:rPr>
              <a:t>Blood culture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1000" y="2514600"/>
            <a:ext cx="4038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Pleural fluid (if </a:t>
            </a:r>
            <a:r>
              <a:rPr lang="en-US" dirty="0" err="1" smtClean="0"/>
              <a:t>empyema</a:t>
            </a:r>
            <a:r>
              <a:rPr lang="en-US" dirty="0" smtClean="0"/>
              <a:t> present)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648200" y="2514600"/>
            <a:ext cx="3962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err="1" smtClean="0"/>
              <a:t>Transthoracic</a:t>
            </a:r>
            <a:r>
              <a:rPr lang="en-US" dirty="0" smtClean="0"/>
              <a:t> pulmonary aspirate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81000" y="3048000"/>
            <a:ext cx="4038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Surgical specimens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648200" y="3048000"/>
            <a:ext cx="3962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err="1" smtClean="0"/>
              <a:t>Fiberoptic</a:t>
            </a:r>
            <a:r>
              <a:rPr lang="en-US" dirty="0" smtClean="0"/>
              <a:t> </a:t>
            </a:r>
            <a:r>
              <a:rPr lang="en-US" dirty="0" err="1" smtClean="0"/>
              <a:t>bronchoscopy</a:t>
            </a:r>
            <a:r>
              <a:rPr lang="en-US" dirty="0" smtClean="0"/>
              <a:t> with protected brush 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381000" y="3581400"/>
            <a:ext cx="403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err="1" smtClean="0"/>
              <a:t>Bronchoalveolar</a:t>
            </a:r>
            <a:r>
              <a:rPr lang="en-US" dirty="0" smtClean="0"/>
              <a:t> </a:t>
            </a:r>
            <a:r>
              <a:rPr lang="en-US" dirty="0" err="1" smtClean="0"/>
              <a:t>lavage</a:t>
            </a:r>
            <a:r>
              <a:rPr lang="en-US" dirty="0" smtClean="0"/>
              <a:t> with quantitative cultures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81000" y="4343400"/>
            <a:ext cx="8229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Expectorated sputum and other methods of sampling the upper airway do not yield useful results for anaerobic culture because the oral cavity is extensively colonized with anaerobes.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81000" y="228600"/>
            <a:ext cx="2667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Procedures</a:t>
            </a:r>
            <a:endParaRPr lang="ar-SA" sz="2800" b="1" dirty="0"/>
          </a:p>
        </p:txBody>
      </p:sp>
      <p:sp>
        <p:nvSpPr>
          <p:cNvPr id="13" name="مستطيل 12"/>
          <p:cNvSpPr/>
          <p:nvPr/>
        </p:nvSpPr>
        <p:spPr>
          <a:xfrm>
            <a:off x="381000" y="5943600"/>
            <a:ext cx="8305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Flexible </a:t>
            </a:r>
            <a:r>
              <a:rPr lang="en-US" dirty="0" err="1" smtClean="0"/>
              <a:t>fiberoptic</a:t>
            </a:r>
            <a:r>
              <a:rPr lang="en-US" dirty="0" smtClean="0"/>
              <a:t> </a:t>
            </a:r>
            <a:r>
              <a:rPr lang="en-US" dirty="0" err="1" smtClean="0"/>
              <a:t>bronchoscopy</a:t>
            </a:r>
            <a:r>
              <a:rPr lang="en-US" dirty="0" smtClean="0"/>
              <a:t> is performed to exclude </a:t>
            </a:r>
            <a:r>
              <a:rPr lang="en-US" dirty="0" err="1" smtClean="0"/>
              <a:t>bronchogenic</a:t>
            </a:r>
            <a:r>
              <a:rPr lang="en-US" dirty="0" smtClean="0"/>
              <a:t> carcinoma whenever bronchial obstruction is suspected.</a:t>
            </a:r>
            <a:endParaRPr lang="ar-SA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81000" y="533401"/>
            <a:ext cx="3962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Laboratory </a:t>
            </a:r>
            <a:r>
              <a:rPr lang="en-US" sz="2800" b="1" dirty="0" smtClean="0"/>
              <a:t>Studies</a:t>
            </a:r>
            <a:endParaRPr lang="ar-SA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381000" y="2057400"/>
            <a:ext cx="8382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complete white blood cell count with differential may reveal </a:t>
            </a:r>
            <a:r>
              <a:rPr lang="en-US" sz="2000" dirty="0" err="1" smtClean="0"/>
              <a:t>leukocytosis</a:t>
            </a:r>
            <a:r>
              <a:rPr lang="en-US" sz="2000" dirty="0" smtClean="0"/>
              <a:t>.</a:t>
            </a:r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381000" y="2895600"/>
            <a:ext cx="838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Gram stain, culture, and sensitivity.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1000" y="3657600"/>
            <a:ext cx="838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If tuberculosis is suspected, </a:t>
            </a:r>
            <a:r>
              <a:rPr lang="en-US" dirty="0" err="1" smtClean="0"/>
              <a:t>ZeilNelsen</a:t>
            </a:r>
            <a:r>
              <a:rPr lang="en-US" dirty="0" smtClean="0"/>
              <a:t> and </a:t>
            </a:r>
            <a:r>
              <a:rPr lang="en-US" dirty="0" err="1" smtClean="0"/>
              <a:t>mycobacterial</a:t>
            </a:r>
            <a:r>
              <a:rPr lang="en-US" dirty="0" smtClean="0"/>
              <a:t> culture is requested.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81000" y="4495800"/>
            <a:ext cx="838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Routine investigations: </a:t>
            </a:r>
          </a:p>
          <a:p>
            <a:pPr algn="l" rtl="0"/>
            <a:r>
              <a:rPr lang="en-US" dirty="0" smtClean="0"/>
              <a:t>    </a:t>
            </a:r>
            <a:r>
              <a:rPr lang="en-US" dirty="0" err="1" smtClean="0"/>
              <a:t>e.g</a:t>
            </a:r>
            <a:r>
              <a:rPr lang="en-US" dirty="0" smtClean="0"/>
              <a:t>  blood glucose , liver functions tests , renal functions test, electrolytes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381000"/>
            <a:ext cx="6096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Complications of lung abscess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381000" y="990600"/>
            <a:ext cx="81534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l" rtl="0"/>
            <a:endParaRPr lang="en-US" sz="2400" dirty="0" smtClean="0"/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 Rupture </a:t>
            </a:r>
            <a:r>
              <a:rPr lang="en-US" sz="2400" dirty="0" smtClean="0"/>
              <a:t>into pleural space causing </a:t>
            </a:r>
            <a:r>
              <a:rPr lang="en-US" sz="2400" dirty="0" err="1" smtClean="0"/>
              <a:t>empyema</a:t>
            </a:r>
            <a:endParaRPr lang="en-US" sz="2400" dirty="0" smtClean="0"/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 Pleural </a:t>
            </a:r>
            <a:r>
              <a:rPr lang="en-US" sz="2400" dirty="0" smtClean="0"/>
              <a:t>fibrosis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 Trapped </a:t>
            </a:r>
            <a:r>
              <a:rPr lang="en-US" sz="2400" dirty="0" smtClean="0"/>
              <a:t>lung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 Respiratory </a:t>
            </a:r>
            <a:r>
              <a:rPr lang="en-US" sz="2400" dirty="0" smtClean="0"/>
              <a:t>failure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Bronchopleural</a:t>
            </a:r>
            <a:r>
              <a:rPr lang="en-US" sz="2400" dirty="0" smtClean="0"/>
              <a:t> </a:t>
            </a:r>
            <a:r>
              <a:rPr lang="en-US" sz="2400" dirty="0" smtClean="0"/>
              <a:t>fistula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 Pleural </a:t>
            </a:r>
            <a:r>
              <a:rPr lang="en-US" sz="2400" dirty="0" err="1" smtClean="0"/>
              <a:t>cutaneous</a:t>
            </a:r>
            <a:r>
              <a:rPr lang="en-US" sz="2400" dirty="0" smtClean="0"/>
              <a:t> </a:t>
            </a:r>
            <a:r>
              <a:rPr lang="en-US" sz="2400" dirty="0" smtClean="0"/>
              <a:t>fistula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" y="3886200"/>
            <a:ext cx="81534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In a patient with coexisting </a:t>
            </a:r>
            <a:r>
              <a:rPr lang="en-US" sz="2000" dirty="0" err="1" smtClean="0"/>
              <a:t>empyema</a:t>
            </a:r>
            <a:r>
              <a:rPr lang="en-US" sz="2000" dirty="0" smtClean="0"/>
              <a:t> and lung abscess, </a:t>
            </a:r>
            <a:endParaRPr lang="en-US" sz="2000" dirty="0" smtClean="0"/>
          </a:p>
          <a:p>
            <a:pPr algn="l" rtl="0"/>
            <a:r>
              <a:rPr lang="en-US" sz="2000" dirty="0" smtClean="0"/>
              <a:t>draining </a:t>
            </a:r>
            <a:r>
              <a:rPr lang="en-US" sz="2000" dirty="0" smtClean="0"/>
              <a:t>the </a:t>
            </a:r>
            <a:r>
              <a:rPr lang="en-US" sz="2000" dirty="0" err="1" smtClean="0"/>
              <a:t>empyema</a:t>
            </a:r>
            <a:r>
              <a:rPr lang="en-US" sz="2000" dirty="0" smtClean="0"/>
              <a:t> while continuing prolonged antibiotic therapy is often necessary.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1000" y="5105400"/>
            <a:ext cx="8153400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l" rtl="0"/>
            <a:r>
              <a:rPr lang="en-US" sz="2000" b="1" dirty="0" smtClean="0">
                <a:solidFill>
                  <a:sysClr val="windowText" lastClr="000000"/>
                </a:solidFill>
              </a:rPr>
              <a:t>Prognosis</a:t>
            </a:r>
            <a:endParaRPr lang="en-US" b="1" dirty="0" smtClean="0">
              <a:solidFill>
                <a:sysClr val="windowText" lastClr="000000"/>
              </a:solidFill>
            </a:endParaRPr>
          </a:p>
          <a:p>
            <a:pPr algn="l" rtl="0"/>
            <a:r>
              <a:rPr lang="en-US" dirty="0" smtClean="0"/>
              <a:t>The prognosis for lung abscess following antibiotic treatment is generally favorable. Over 90% of lung abscesses are cured with medical management alone, unless caused by bronchial obstruction secondary to carcinoma.</a:t>
            </a:r>
            <a:endParaRPr lang="en-US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143000"/>
            <a:ext cx="8382000" cy="52014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endParaRPr lang="en-US" sz="2000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</a:t>
            </a:r>
            <a:r>
              <a:rPr lang="en-US" sz="2400" dirty="0" err="1" smtClean="0"/>
              <a:t>Cavitating</a:t>
            </a:r>
            <a:r>
              <a:rPr lang="en-US" sz="2400" dirty="0" smtClean="0"/>
              <a:t> </a:t>
            </a:r>
            <a:r>
              <a:rPr lang="en-US" sz="2400" dirty="0" smtClean="0"/>
              <a:t>lung </a:t>
            </a:r>
            <a:r>
              <a:rPr lang="en-US" sz="2400" dirty="0" smtClean="0"/>
              <a:t>cancer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Localized </a:t>
            </a:r>
            <a:r>
              <a:rPr lang="en-US" sz="2400" dirty="0" err="1" smtClean="0"/>
              <a:t>empyema</a:t>
            </a:r>
            <a:endParaRPr lang="en-US" sz="2400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Infected </a:t>
            </a:r>
            <a:r>
              <a:rPr lang="en-US" sz="2400" dirty="0" smtClean="0"/>
              <a:t>bulla containing a fluid </a:t>
            </a:r>
            <a:r>
              <a:rPr lang="en-US" sz="2400" dirty="0" smtClean="0"/>
              <a:t>level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Infected </a:t>
            </a:r>
            <a:r>
              <a:rPr lang="en-US" sz="2400" dirty="0" smtClean="0"/>
              <a:t>congenital pulmonary lesion</a:t>
            </a:r>
            <a:r>
              <a:rPr lang="en-US" sz="2400" dirty="0" smtClean="0"/>
              <a:t>,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 smtClean="0"/>
              <a:t>        such </a:t>
            </a:r>
            <a:r>
              <a:rPr lang="en-US" sz="2400" dirty="0" smtClean="0"/>
              <a:t>as </a:t>
            </a:r>
            <a:r>
              <a:rPr lang="en-US" sz="2400" dirty="0" err="1" smtClean="0"/>
              <a:t>bronchogenic</a:t>
            </a:r>
            <a:r>
              <a:rPr lang="en-US" sz="2400" dirty="0" smtClean="0"/>
              <a:t> cyst or </a:t>
            </a:r>
            <a:r>
              <a:rPr lang="en-US" sz="2400" dirty="0" smtClean="0"/>
              <a:t>sequestration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Pulmonary hematoma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</a:t>
            </a:r>
            <a:r>
              <a:rPr lang="en-US" sz="2400" dirty="0" err="1" smtClean="0"/>
              <a:t>Cavitating</a:t>
            </a:r>
            <a:r>
              <a:rPr lang="en-US" sz="2400" dirty="0" smtClean="0"/>
              <a:t> pneumoconiosis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Hiatus hernia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Lung </a:t>
            </a:r>
            <a:r>
              <a:rPr lang="en-US" sz="2400" dirty="0" smtClean="0"/>
              <a:t>parasites (</a:t>
            </a:r>
            <a:r>
              <a:rPr lang="en-US" sz="2400" dirty="0" err="1" smtClean="0"/>
              <a:t>eg</a:t>
            </a:r>
            <a:r>
              <a:rPr lang="en-US" sz="2400" dirty="0" smtClean="0"/>
              <a:t>, </a:t>
            </a:r>
            <a:r>
              <a:rPr lang="en-US" sz="2400" dirty="0" err="1" smtClean="0"/>
              <a:t>hydatid</a:t>
            </a:r>
            <a:r>
              <a:rPr lang="en-US" sz="2400" dirty="0" smtClean="0"/>
              <a:t> cyst, </a:t>
            </a:r>
            <a:r>
              <a:rPr lang="en-US" sz="2400" i="1" dirty="0" err="1" smtClean="0"/>
              <a:t>Paragonimus</a:t>
            </a:r>
            <a:r>
              <a:rPr lang="en-US" sz="2400" dirty="0" smtClean="0"/>
              <a:t> infection</a:t>
            </a:r>
            <a:r>
              <a:rPr lang="en-US" sz="2400" dirty="0" smtClean="0"/>
              <a:t>)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</a:t>
            </a:r>
            <a:r>
              <a:rPr lang="en-US" sz="2400" dirty="0" err="1" smtClean="0"/>
              <a:t>Actinomycosis</a:t>
            </a:r>
            <a:endParaRPr lang="en-US" sz="2400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Wegener </a:t>
            </a:r>
            <a:r>
              <a:rPr lang="en-US" sz="2400" dirty="0" err="1" smtClean="0"/>
              <a:t>granulomatosis</a:t>
            </a:r>
            <a:r>
              <a:rPr lang="en-US" sz="2400" dirty="0" smtClean="0"/>
              <a:t> and other </a:t>
            </a:r>
            <a:r>
              <a:rPr lang="en-US" sz="2400" dirty="0" err="1" smtClean="0"/>
              <a:t>vasculitides</a:t>
            </a:r>
            <a:endParaRPr lang="en-US" sz="2400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</a:t>
            </a:r>
            <a:r>
              <a:rPr lang="en-US" sz="2400" dirty="0" err="1" smtClean="0"/>
              <a:t>Cavitating</a:t>
            </a:r>
            <a:r>
              <a:rPr lang="en-US" sz="2400" dirty="0" smtClean="0"/>
              <a:t> </a:t>
            </a:r>
            <a:r>
              <a:rPr lang="en-US" sz="2400" dirty="0" smtClean="0"/>
              <a:t>lung </a:t>
            </a:r>
            <a:r>
              <a:rPr lang="en-US" sz="2400" dirty="0" smtClean="0"/>
              <a:t>infarcts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 </a:t>
            </a:r>
            <a:r>
              <a:rPr lang="en-US" sz="2400" dirty="0" err="1" smtClean="0"/>
              <a:t>Cavitating</a:t>
            </a:r>
            <a:r>
              <a:rPr lang="en-US" sz="2400" dirty="0" smtClean="0"/>
              <a:t> </a:t>
            </a:r>
            <a:r>
              <a:rPr lang="en-US" sz="2400" dirty="0" err="1" smtClean="0"/>
              <a:t>sarcoidosis</a:t>
            </a:r>
            <a:endParaRPr lang="en-US" sz="2000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304800" y="381000"/>
            <a:ext cx="3962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l"/>
            <a:r>
              <a:rPr lang="en-US" sz="2800" b="1" dirty="0" smtClean="0"/>
              <a:t>Differential diagnosis</a:t>
            </a:r>
            <a:endParaRPr lang="ar-SA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228600"/>
            <a:ext cx="31242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Treatment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152400" y="990600"/>
            <a:ext cx="8458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Treatment of lung abscess is guided by the available microbiology and knowledge of the underlying or associated conditions. </a:t>
            </a:r>
            <a:endParaRPr lang="en-US" dirty="0" smtClean="0"/>
          </a:p>
          <a:p>
            <a:pPr algn="l"/>
            <a:r>
              <a:rPr lang="en-US" dirty="0" smtClean="0"/>
              <a:t>No </a:t>
            </a:r>
            <a:r>
              <a:rPr lang="en-US" dirty="0" smtClean="0"/>
              <a:t>treatment recommendations have been issued by major societies specifically for lung abscess;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81000" y="2286000"/>
            <a:ext cx="2971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/>
              <a:t> Antibiotic therapy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152400" y="3276600"/>
            <a:ext cx="8686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err="1" smtClean="0"/>
              <a:t>Clindamycin</a:t>
            </a:r>
            <a:r>
              <a:rPr lang="en-US" dirty="0" smtClean="0"/>
              <a:t> is the </a:t>
            </a:r>
            <a:r>
              <a:rPr lang="en-US" dirty="0" smtClean="0"/>
              <a:t>treatment of choice .</a:t>
            </a:r>
            <a:r>
              <a:rPr lang="en-US" dirty="0" smtClean="0"/>
              <a:t>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5334000"/>
            <a:ext cx="868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Can combine </a:t>
            </a:r>
            <a:r>
              <a:rPr lang="en-US" dirty="0" smtClean="0"/>
              <a:t>Penicillin </a:t>
            </a:r>
            <a:r>
              <a:rPr lang="en-US" dirty="0" smtClean="0"/>
              <a:t>+ </a:t>
            </a:r>
            <a:r>
              <a:rPr lang="en-US" dirty="0" err="1" smtClean="0"/>
              <a:t>Flagyl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152400" y="4267200"/>
            <a:ext cx="8686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err="1" smtClean="0"/>
              <a:t>Flagyl</a:t>
            </a:r>
            <a:r>
              <a:rPr lang="en-US" dirty="0" smtClean="0"/>
              <a:t> as </a:t>
            </a:r>
            <a:r>
              <a:rPr lang="en-US" dirty="0" err="1" smtClean="0"/>
              <a:t>monotherapy</a:t>
            </a:r>
            <a:r>
              <a:rPr lang="en-US" dirty="0" smtClean="0"/>
              <a:t> is inferior to </a:t>
            </a:r>
            <a:r>
              <a:rPr lang="en-US" dirty="0" err="1" smtClean="0"/>
              <a:t>clindamycin</a:t>
            </a:r>
            <a:r>
              <a:rPr lang="en-US" dirty="0" smtClean="0"/>
              <a:t> as it is not active against micro </a:t>
            </a:r>
            <a:r>
              <a:rPr lang="en-US" dirty="0" err="1" smtClean="0"/>
              <a:t>aerophilic</a:t>
            </a:r>
            <a:r>
              <a:rPr lang="en-US" dirty="0" smtClean="0"/>
              <a:t> streptococci and anaerobic </a:t>
            </a:r>
            <a:r>
              <a:rPr lang="en-US" dirty="0" err="1" smtClean="0"/>
              <a:t>cocci</a:t>
            </a:r>
            <a:r>
              <a:rPr lang="en-US" dirty="0" smtClean="0"/>
              <a:t> that are common constituents of anaerobic lung infection (which are sensitive to Penicillin). 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152400" y="3733800"/>
            <a:ext cx="868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Several anaerobes may produce beta-</a:t>
            </a:r>
            <a:r>
              <a:rPr lang="en-US" dirty="0" err="1" smtClean="0"/>
              <a:t>lactamase</a:t>
            </a:r>
            <a:r>
              <a:rPr lang="en-US" dirty="0" smtClean="0"/>
              <a:t> , develop resistance to penicillin.</a:t>
            </a:r>
            <a:endParaRPr lang="en-US" dirty="0" smtClean="0"/>
          </a:p>
        </p:txBody>
      </p:sp>
      <p:sp>
        <p:nvSpPr>
          <p:cNvPr id="9" name="مستطيل 8"/>
          <p:cNvSpPr/>
          <p:nvPr/>
        </p:nvSpPr>
        <p:spPr>
          <a:xfrm>
            <a:off x="304800" y="2819400"/>
            <a:ext cx="32766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Anaerobic </a:t>
            </a:r>
            <a:r>
              <a:rPr lang="en-US" sz="2000" b="1" dirty="0" smtClean="0"/>
              <a:t>lung infection</a:t>
            </a:r>
            <a:endParaRPr lang="ar-SA" sz="2000" b="1" dirty="0"/>
          </a:p>
        </p:txBody>
      </p:sp>
      <p:sp>
        <p:nvSpPr>
          <p:cNvPr id="10" name="مستطيل 9"/>
          <p:cNvSpPr/>
          <p:nvPr/>
        </p:nvSpPr>
        <p:spPr>
          <a:xfrm>
            <a:off x="152400" y="5791200"/>
            <a:ext cx="8686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Other options: </a:t>
            </a:r>
            <a:r>
              <a:rPr lang="en-US" dirty="0" err="1" smtClean="0"/>
              <a:t>carbopenems</a:t>
            </a:r>
            <a:r>
              <a:rPr lang="en-US" dirty="0" smtClean="0"/>
              <a:t>, </a:t>
            </a:r>
            <a:r>
              <a:rPr lang="en-US" dirty="0" err="1" smtClean="0"/>
              <a:t>quionlones</a:t>
            </a:r>
            <a:r>
              <a:rPr lang="en-US" dirty="0" smtClean="0"/>
              <a:t> with good anaerobic activity (</a:t>
            </a:r>
            <a:r>
              <a:rPr lang="en-US" dirty="0" err="1" smtClean="0"/>
              <a:t>Moxiflox</a:t>
            </a:r>
            <a:r>
              <a:rPr lang="en-US" dirty="0" smtClean="0"/>
              <a:t>, </a:t>
            </a:r>
            <a:r>
              <a:rPr lang="en-US" dirty="0" err="1" smtClean="0"/>
              <a:t>Gatiflox</a:t>
            </a:r>
            <a:r>
              <a:rPr lang="en-US" dirty="0" smtClean="0"/>
              <a:t>)</a:t>
            </a:r>
            <a:endParaRPr lang="ar-SA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457200"/>
            <a:ext cx="8458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i="1" dirty="0" smtClean="0"/>
              <a:t>In hospitalized patients who have aspirated and developed a lung abscess</a:t>
            </a:r>
            <a:endParaRPr lang="ar-SA" b="1" i="1" dirty="0"/>
          </a:p>
        </p:txBody>
      </p:sp>
      <p:sp>
        <p:nvSpPr>
          <p:cNvPr id="3" name="مستطيل 2"/>
          <p:cNvSpPr/>
          <p:nvPr/>
        </p:nvSpPr>
        <p:spPr>
          <a:xfrm>
            <a:off x="381000" y="1752600"/>
            <a:ext cx="8458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antibiotic therapy should include coverage against S </a:t>
            </a:r>
            <a:r>
              <a:rPr lang="en-US" sz="2000" dirty="0" err="1" smtClean="0"/>
              <a:t>aureus</a:t>
            </a:r>
            <a:r>
              <a:rPr lang="en-US" sz="2000" dirty="0" smtClean="0"/>
              <a:t> and </a:t>
            </a:r>
            <a:r>
              <a:rPr lang="en-US" sz="2000" dirty="0" err="1" smtClean="0"/>
              <a:t>Enterobacter</a:t>
            </a:r>
            <a:r>
              <a:rPr lang="en-US" sz="2000" dirty="0" smtClean="0"/>
              <a:t> and Pseudomonas species.</a:t>
            </a:r>
            <a:endParaRPr lang="ar-SA" sz="2000" dirty="0"/>
          </a:p>
        </p:txBody>
      </p:sp>
      <p:sp>
        <p:nvSpPr>
          <p:cNvPr id="4" name="سهم منحني إلى الأسفل 3"/>
          <p:cNvSpPr/>
          <p:nvPr/>
        </p:nvSpPr>
        <p:spPr bwMode="auto">
          <a:xfrm>
            <a:off x="3657600" y="914400"/>
            <a:ext cx="1066800" cy="762000"/>
          </a:xfrm>
          <a:prstGeom prst="curvedDownArrow">
            <a:avLst/>
          </a:prstGeom>
          <a:gradFill flip="none" rotWithShape="1">
            <a:gsLst>
              <a:gs pos="73000">
                <a:srgbClr val="000000">
                  <a:alpha val="35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1000" y="2819401"/>
            <a:ext cx="3200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Duration of therapy </a:t>
            </a:r>
            <a:endParaRPr lang="ar-SA" sz="2400" b="1" dirty="0"/>
          </a:p>
        </p:txBody>
      </p:sp>
      <p:sp>
        <p:nvSpPr>
          <p:cNvPr id="6" name="مستطيل 5"/>
          <p:cNvSpPr/>
          <p:nvPr/>
        </p:nvSpPr>
        <p:spPr>
          <a:xfrm>
            <a:off x="381000" y="3810000"/>
            <a:ext cx="8458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Although </a:t>
            </a:r>
            <a:r>
              <a:rPr lang="en-US" dirty="0" smtClean="0"/>
              <a:t>the duration of therapy is not well established,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   most </a:t>
            </a:r>
            <a:r>
              <a:rPr lang="en-US" dirty="0" smtClean="0"/>
              <a:t>clinicians generally prescribe antibiotic therapy for 4-6 weeks.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Expert</a:t>
            </a:r>
            <a:r>
              <a:rPr lang="en-US" dirty="0" smtClean="0"/>
              <a:t> opinion suggests that antibiotic treatment should be continued until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    the </a:t>
            </a:r>
            <a:r>
              <a:rPr lang="en-US" dirty="0" smtClean="0"/>
              <a:t>chest radiograph has shown either the resolution of lung abscess or </a:t>
            </a:r>
            <a:r>
              <a:rPr lang="en-US" dirty="0" smtClean="0"/>
              <a:t>the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presence of a small stable lesion.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The risk </a:t>
            </a:r>
            <a:r>
              <a:rPr lang="en-US" dirty="0" smtClean="0"/>
              <a:t>of relapse exists with a shorter antibiotic regimen.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381000"/>
            <a:ext cx="272222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Response to therapy</a:t>
            </a:r>
            <a:endParaRPr lang="ar-SA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304800" y="914400"/>
            <a:ext cx="8382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 Clinical </a:t>
            </a:r>
            <a:r>
              <a:rPr lang="en-US" dirty="0" smtClean="0"/>
              <a:t>improvement, with improvement of fever, within 3-4 days after </a:t>
            </a:r>
            <a:endParaRPr lang="en-US" dirty="0" smtClean="0"/>
          </a:p>
          <a:p>
            <a:pPr algn="l" rtl="0"/>
            <a:r>
              <a:rPr lang="en-US" dirty="0" smtClean="0"/>
              <a:t>       initiating </a:t>
            </a:r>
            <a:r>
              <a:rPr lang="en-US" dirty="0" smtClean="0"/>
              <a:t>the antibiotic therapy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Defervescence</a:t>
            </a:r>
            <a:r>
              <a:rPr lang="en-US" dirty="0" smtClean="0"/>
              <a:t> </a:t>
            </a:r>
            <a:r>
              <a:rPr lang="en-US" dirty="0" smtClean="0"/>
              <a:t>is expected in 7-10 </a:t>
            </a:r>
            <a:r>
              <a:rPr lang="en-US" dirty="0" smtClean="0"/>
              <a:t>days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. Persistent </a:t>
            </a:r>
            <a:r>
              <a:rPr lang="en-US" dirty="0" smtClean="0"/>
              <a:t>fever beyond this time indicates therapeutic failure, and these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      patients </a:t>
            </a:r>
            <a:r>
              <a:rPr lang="en-US" dirty="0" smtClean="0"/>
              <a:t>should undergo further diagnostic studies to determine the cause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      of </a:t>
            </a:r>
            <a:r>
              <a:rPr lang="en-US" dirty="0" smtClean="0"/>
              <a:t>failure.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04800" y="2895600"/>
            <a:ext cx="55626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 Causes </a:t>
            </a:r>
            <a:r>
              <a:rPr lang="en-US" sz="2000" b="1" dirty="0" smtClean="0"/>
              <a:t>of delayed response to antibiotics</a:t>
            </a:r>
            <a:endParaRPr lang="en-US" sz="2000" b="1" dirty="0"/>
          </a:p>
        </p:txBody>
      </p:sp>
      <p:sp>
        <p:nvSpPr>
          <p:cNvPr id="5" name="مستطيل 4"/>
          <p:cNvSpPr/>
          <p:nvPr/>
        </p:nvSpPr>
        <p:spPr>
          <a:xfrm>
            <a:off x="228600" y="5334000"/>
            <a:ext cx="8534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Large cavity size </a:t>
            </a:r>
            <a:r>
              <a:rPr lang="en-US" dirty="0" smtClean="0"/>
              <a:t>(  </a:t>
            </a:r>
            <a:r>
              <a:rPr lang="en-US" dirty="0" smtClean="0"/>
              <a:t>&gt; 6 cm in diameter) usually requires prolonged therapy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28600" y="5791200"/>
            <a:ext cx="8534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Because </a:t>
            </a:r>
            <a:r>
              <a:rPr lang="en-US" dirty="0" err="1" smtClean="0"/>
              <a:t>empyema</a:t>
            </a:r>
            <a:r>
              <a:rPr lang="en-US" dirty="0" smtClean="0"/>
              <a:t> with an air-fluid level could be mistaken for </a:t>
            </a:r>
            <a:r>
              <a:rPr lang="en-US" dirty="0" err="1" smtClean="0"/>
              <a:t>parenchymal</a:t>
            </a:r>
            <a:r>
              <a:rPr lang="en-US" dirty="0" smtClean="0"/>
              <a:t> abscess, a CT scan may be used to differentiate this process from lung abscess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381000" y="3581400"/>
            <a:ext cx="190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lung infarction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38200" y="3962400"/>
            <a:ext cx="3276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err="1" smtClean="0"/>
              <a:t>cavitating</a:t>
            </a:r>
            <a:r>
              <a:rPr lang="en-US" dirty="0" smtClean="0"/>
              <a:t> neoplasm,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209800" y="4724400"/>
            <a:ext cx="6096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The infection of a preexisting sequestration, cyst, or bulla 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676400" y="4343400"/>
            <a:ext cx="43781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bronchial obstruction with a foreign body </a:t>
            </a:r>
            <a:endParaRPr lang="ar-SA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81000" y="457200"/>
            <a:ext cx="2667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err="1" smtClean="0"/>
              <a:t>Bronchoscopy</a:t>
            </a:r>
            <a:endParaRPr lang="ar-SA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533400" y="1143000"/>
            <a:ext cx="800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No </a:t>
            </a:r>
            <a:r>
              <a:rPr lang="en-US" dirty="0" smtClean="0"/>
              <a:t>advantage of </a:t>
            </a:r>
            <a:r>
              <a:rPr lang="en-US" dirty="0" err="1" smtClean="0"/>
              <a:t>bronchscopic</a:t>
            </a:r>
            <a:r>
              <a:rPr lang="en-US" dirty="0" smtClean="0"/>
              <a:t>/postural drainage compared to </a:t>
            </a:r>
            <a:r>
              <a:rPr lang="en-US" dirty="0" smtClean="0"/>
              <a:t>antibiotics </a:t>
            </a:r>
            <a:endParaRPr lang="en-US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457200" y="1676400"/>
            <a:ext cx="8077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Reserve </a:t>
            </a:r>
            <a:r>
              <a:rPr lang="en-US" dirty="0" smtClean="0"/>
              <a:t>for patients who do not respond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1000" y="3733800"/>
            <a:ext cx="409599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i="1" dirty="0" smtClean="0"/>
              <a:t> </a:t>
            </a:r>
            <a:r>
              <a:rPr lang="en-US" b="1" i="1" dirty="0" smtClean="0"/>
              <a:t>Indications for early </a:t>
            </a:r>
            <a:r>
              <a:rPr lang="en-US" b="1" i="1" dirty="0" err="1" smtClean="0"/>
              <a:t>bronchoscopy</a:t>
            </a:r>
            <a:endParaRPr lang="ar-SA" b="1" i="1" dirty="0"/>
          </a:p>
        </p:txBody>
      </p:sp>
      <p:sp>
        <p:nvSpPr>
          <p:cNvPr id="7" name="مستطيل 6"/>
          <p:cNvSpPr/>
          <p:nvPr/>
        </p:nvSpPr>
        <p:spPr>
          <a:xfrm>
            <a:off x="838200" y="4267200"/>
            <a:ext cx="24801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0"/>
            <a:r>
              <a:rPr lang="en-US" dirty="0" smtClean="0"/>
              <a:t>underlying malignancy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371600" y="4648200"/>
            <a:ext cx="2895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lack of aspiration risk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057400" y="5029200"/>
            <a:ext cx="2971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edentulous patients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2743200" y="5410200"/>
            <a:ext cx="38949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age &gt;50 with long smoking history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3581400" y="5791200"/>
            <a:ext cx="3962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lack of systemic symptoms 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457200" y="2438400"/>
            <a:ext cx="8077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Endoscopic </a:t>
            </a:r>
            <a:r>
              <a:rPr lang="en-US" dirty="0" smtClean="0"/>
              <a:t>drainage </a:t>
            </a:r>
            <a:r>
              <a:rPr lang="en-US" dirty="0" smtClean="0"/>
              <a:t>is considered if an airway connection to the cavity can be demonstrated. </a:t>
            </a:r>
            <a:endParaRPr lang="ar-SA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05200" y="48266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</a:t>
            </a:r>
            <a:endParaRPr lang="en-US" dirty="0" smtClean="0"/>
          </a:p>
          <a:p>
            <a:r>
              <a:rPr lang="en-US" dirty="0" smtClean="0"/>
              <a:t>o</a:t>
            </a:r>
            <a:endParaRPr lang="en-US" dirty="0" smtClean="0"/>
          </a:p>
          <a:p>
            <a:r>
              <a:rPr lang="en-US" dirty="0" smtClean="0"/>
              <a:t>o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304800" y="457200"/>
            <a:ext cx="332815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2400" b="1" dirty="0" smtClean="0"/>
              <a:t>Surgical intervention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09600" y="1219200"/>
            <a:ext cx="8153400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Surgery </a:t>
            </a:r>
            <a:r>
              <a:rPr lang="en-US" dirty="0" smtClean="0"/>
              <a:t>is </a:t>
            </a:r>
            <a:r>
              <a:rPr lang="en-US" dirty="0" smtClean="0"/>
              <a:t> </a:t>
            </a:r>
            <a:r>
              <a:rPr lang="en-US" dirty="0" smtClean="0"/>
              <a:t>rarely required for patients with uncomplicated lung </a:t>
            </a:r>
            <a:r>
              <a:rPr lang="en-US" dirty="0" smtClean="0"/>
              <a:t>abscess</a:t>
            </a:r>
          </a:p>
          <a:p>
            <a:pPr algn="l" rtl="0"/>
            <a:r>
              <a:rPr lang="en-US" dirty="0" smtClean="0"/>
              <a:t>       </a:t>
            </a:r>
            <a:r>
              <a:rPr lang="en-US" dirty="0" smtClean="0"/>
              <a:t>The usual indications for surgery </a:t>
            </a:r>
            <a:r>
              <a:rPr lang="en-US" dirty="0" smtClean="0"/>
              <a:t>are</a:t>
            </a:r>
          </a:p>
          <a:p>
            <a:pPr algn="l" rtl="0"/>
            <a:r>
              <a:rPr lang="en-US" dirty="0" smtClean="0"/>
              <a:t>           -- failure </a:t>
            </a:r>
            <a:r>
              <a:rPr lang="en-US" dirty="0" smtClean="0"/>
              <a:t>to respond to medical management, </a:t>
            </a:r>
            <a:endParaRPr lang="en-US" dirty="0" smtClean="0"/>
          </a:p>
          <a:p>
            <a:pPr algn="l" rtl="0"/>
            <a:r>
              <a:rPr lang="en-US" dirty="0" smtClean="0"/>
              <a:t>           -- suspected </a:t>
            </a:r>
            <a:r>
              <a:rPr lang="en-US" dirty="0" smtClean="0"/>
              <a:t>neoplasm, or </a:t>
            </a:r>
            <a:endParaRPr lang="en-US" dirty="0" smtClean="0"/>
          </a:p>
          <a:p>
            <a:pPr algn="l" rtl="0"/>
            <a:r>
              <a:rPr lang="en-US" dirty="0" smtClean="0"/>
              <a:t>           -- congenital </a:t>
            </a:r>
            <a:r>
              <a:rPr lang="en-US" dirty="0" smtClean="0"/>
              <a:t>lung malformation.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When </a:t>
            </a:r>
            <a:r>
              <a:rPr lang="en-US" dirty="0" smtClean="0"/>
              <a:t>conventional therapy fails, either </a:t>
            </a:r>
            <a:r>
              <a:rPr lang="en-US" dirty="0" err="1" smtClean="0"/>
              <a:t>percutaneous</a:t>
            </a:r>
            <a:r>
              <a:rPr lang="en-US" dirty="0" smtClean="0"/>
              <a:t> catheter drainage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        or </a:t>
            </a:r>
            <a:r>
              <a:rPr lang="en-US" dirty="0" smtClean="0"/>
              <a:t>surgical resection is usually considered.</a:t>
            </a:r>
            <a:endParaRPr lang="ar-SA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The </a:t>
            </a:r>
            <a:r>
              <a:rPr lang="en-US" dirty="0" smtClean="0"/>
              <a:t>surgical procedure performed is either </a:t>
            </a:r>
            <a:r>
              <a:rPr lang="en-US" dirty="0" err="1" smtClean="0"/>
              <a:t>lobectomy</a:t>
            </a:r>
            <a:r>
              <a:rPr lang="en-US" dirty="0" smtClean="0"/>
              <a:t> or </a:t>
            </a:r>
            <a:r>
              <a:rPr lang="en-US" dirty="0" err="1" smtClean="0"/>
              <a:t>pneumonectomy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Consider </a:t>
            </a:r>
            <a:r>
              <a:rPr lang="en-US" dirty="0" err="1" smtClean="0"/>
              <a:t>lobectomy</a:t>
            </a:r>
            <a:r>
              <a:rPr lang="en-US" dirty="0" smtClean="0"/>
              <a:t> / </a:t>
            </a:r>
            <a:r>
              <a:rPr lang="en-US" dirty="0" err="1" smtClean="0"/>
              <a:t>pneumonectomry</a:t>
            </a:r>
            <a:r>
              <a:rPr lang="en-US" dirty="0" smtClean="0"/>
              <a:t> </a:t>
            </a:r>
            <a:r>
              <a:rPr lang="en-US" dirty="0" smtClean="0"/>
              <a:t>with large cavities (&gt;8cm</a:t>
            </a:r>
            <a:r>
              <a:rPr lang="en-US" dirty="0" smtClean="0"/>
              <a:t>),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resistant organisms </a:t>
            </a:r>
            <a:r>
              <a:rPr lang="en-US" dirty="0" err="1" smtClean="0"/>
              <a:t>lik</a:t>
            </a:r>
            <a:r>
              <a:rPr lang="en-US" dirty="0" smtClean="0"/>
              <a:t> Pseudomonas</a:t>
            </a:r>
            <a:r>
              <a:rPr lang="en-US" dirty="0" smtClean="0"/>
              <a:t>, obstructing neoplasm,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   massive </a:t>
            </a:r>
            <a:r>
              <a:rPr lang="en-US" dirty="0" smtClean="0"/>
              <a:t>hemorrhage </a:t>
            </a:r>
            <a:endParaRPr lang="ar-SA" dirty="0" smtClean="0"/>
          </a:p>
          <a:p>
            <a:pPr algn="l" rtl="0"/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thank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686800" cy="6172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2672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/>
            <a:r>
              <a:rPr lang="en-US" sz="2800" b="1" dirty="0" smtClean="0">
                <a:solidFill>
                  <a:schemeClr val="bg1"/>
                </a:solidFill>
              </a:rPr>
              <a:t>Necrotizing pneumonia:</a:t>
            </a:r>
            <a:endParaRPr lang="ar-EG" sz="2800" b="1" dirty="0" smtClean="0">
              <a:solidFill>
                <a:schemeClr val="bg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16763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None/>
            </a:pPr>
            <a:r>
              <a:rPr lang="en-US" sz="2800" dirty="0" smtClean="0"/>
              <a:t>often used to describe similar pathologic process with multiple small (&lt;2cm) cavities in contiguous areas of the lung .</a:t>
            </a:r>
            <a:endParaRPr lang="ar-EG" sz="2800" dirty="0" smtClean="0"/>
          </a:p>
          <a:p>
            <a:pPr eaLnBrk="1" hangingPunct="1"/>
            <a:endParaRPr lang="ar-EG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038600" cy="99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3d/>
          </a:bodyPr>
          <a:lstStyle/>
          <a:p>
            <a:pPr algn="l" rtl="0" eaLnBrk="1" hangingPunct="1"/>
            <a:r>
              <a:rPr lang="en-US" sz="4000" b="1" dirty="0" smtClean="0">
                <a:solidFill>
                  <a:schemeClr val="bg1"/>
                </a:solidFill>
              </a:rPr>
              <a:t>Classification</a:t>
            </a:r>
            <a:endParaRPr lang="ar-EG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010400"/>
            <a:ext cx="8229600" cy="533400"/>
          </a:xfrm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endParaRPr lang="en-US" sz="2000" dirty="0" smtClean="0"/>
          </a:p>
          <a:p>
            <a:pPr algn="l" rtl="0" eaLnBrk="1" hangingPunct="1">
              <a:buFont typeface="Wingdings" pitchFamily="2" charset="2"/>
              <a:buChar char="§"/>
              <a:defRPr/>
            </a:pPr>
            <a:endParaRPr lang="ar-EG" sz="2000" b="1" i="1" u="sng" dirty="0" smtClean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1295400"/>
            <a:ext cx="8610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 Duration </a:t>
            </a:r>
            <a:r>
              <a:rPr lang="en-US" sz="2400" b="1" dirty="0" smtClean="0">
                <a:solidFill>
                  <a:schemeClr val="accent4"/>
                </a:solidFill>
              </a:rPr>
              <a:t>of symptoms  prior to diagnosis</a:t>
            </a:r>
            <a:r>
              <a:rPr lang="en-US" sz="2400" b="1" dirty="0" smtClean="0">
                <a:solidFill>
                  <a:schemeClr val="accent4"/>
                </a:solidFill>
              </a:rPr>
              <a:t>;</a:t>
            </a:r>
          </a:p>
          <a:p>
            <a:pPr algn="l" rtl="0" eaLnBrk="1" hangingPunct="1">
              <a:defRPr/>
            </a:pPr>
            <a:endParaRPr lang="en-US" sz="2400" b="1" dirty="0" smtClean="0">
              <a:solidFill>
                <a:schemeClr val="accent4"/>
              </a:solidFill>
            </a:endParaRP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   acute </a:t>
            </a:r>
            <a:r>
              <a:rPr lang="en-US" sz="2400" dirty="0" smtClean="0"/>
              <a:t>&lt; 1month, 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   chronic </a:t>
            </a:r>
            <a:r>
              <a:rPr lang="en-US" sz="2400" dirty="0" smtClean="0"/>
              <a:t>&gt; 1 </a:t>
            </a:r>
            <a:r>
              <a:rPr lang="en-US" sz="2400" dirty="0" smtClean="0"/>
              <a:t>month  </a:t>
            </a:r>
            <a:endParaRPr lang="en-US" sz="2400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228600" y="3048000"/>
            <a:ext cx="8686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 Primary </a:t>
            </a:r>
            <a:r>
              <a:rPr lang="en-US" sz="2400" b="1" dirty="0" smtClean="0">
                <a:solidFill>
                  <a:schemeClr val="accent4"/>
                </a:solidFill>
              </a:rPr>
              <a:t>lung abscess or Secondary lung abscess</a:t>
            </a:r>
            <a:r>
              <a:rPr lang="en-US" sz="2400" b="1" dirty="0" smtClean="0">
                <a:solidFill>
                  <a:schemeClr val="accent4"/>
                </a:solidFill>
              </a:rPr>
              <a:t>;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3733800"/>
            <a:ext cx="4267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Primary lung abscess: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 used when abscess develops in individuals prone to aspiration or in general good health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 80% of lung abscess  is primary (50% of these associated with putrid sputum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7" name="مستطيل 6"/>
          <p:cNvSpPr/>
          <p:nvPr/>
        </p:nvSpPr>
        <p:spPr>
          <a:xfrm>
            <a:off x="4648200" y="3733800"/>
            <a:ext cx="4267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Secondary lung abscess: 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/>
              <a:t>obstructive </a:t>
            </a:r>
            <a:r>
              <a:rPr lang="en-US" dirty="0" smtClean="0"/>
              <a:t>airway neoplasm as a complication of </a:t>
            </a:r>
            <a:r>
              <a:rPr lang="en-US" dirty="0" err="1" smtClean="0"/>
              <a:t>intrathoracic</a:t>
            </a:r>
            <a:r>
              <a:rPr lang="en-US" dirty="0" smtClean="0"/>
              <a:t> surgery or systemic condition/treatment that compromises host immune defense mechanisms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28600" y="5943600"/>
            <a:ext cx="8686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Putrid lung abscess (foul odor of expectorated sputum)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9624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/>
            <a:r>
              <a:rPr lang="en-US" sz="4000" b="1" dirty="0" smtClean="0">
                <a:solidFill>
                  <a:schemeClr val="bg1"/>
                </a:solidFill>
              </a:rPr>
              <a:t>Microbiology</a:t>
            </a:r>
            <a:endParaRPr lang="ar-EG" b="1" dirty="0" smtClean="0">
              <a:solidFill>
                <a:schemeClr val="bg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i="1" u="sng" dirty="0" smtClean="0">
                <a:solidFill>
                  <a:srgbClr val="C00000"/>
                </a:solidFill>
              </a:rPr>
              <a:t>Bacteria</a:t>
            </a:r>
          </a:p>
          <a:p>
            <a:pPr algn="l" rtl="0" eaLnBrk="1" hangingPunct="1">
              <a:buFont typeface="Courier New" pitchFamily="49" charset="0"/>
              <a:buChar char="o"/>
            </a:pPr>
            <a:r>
              <a:rPr lang="en-US" sz="2000" dirty="0" smtClean="0"/>
              <a:t>Usually</a:t>
            </a:r>
            <a:r>
              <a:rPr lang="en-US" sz="2000" i="1" u="sng" dirty="0" smtClean="0"/>
              <a:t>: </a:t>
            </a:r>
            <a:r>
              <a:rPr lang="en-US" sz="2000" u="sng" dirty="0" err="1" smtClean="0"/>
              <a:t>mouthflora</a:t>
            </a:r>
            <a:r>
              <a:rPr lang="en-US" sz="2000" i="1" u="sng" dirty="0" smtClean="0"/>
              <a:t> </a:t>
            </a:r>
            <a:r>
              <a:rPr lang="en-US" sz="2000" u="sng" dirty="0" err="1" smtClean="0"/>
              <a:t>anaerobes</a:t>
            </a:r>
            <a:r>
              <a:rPr lang="en-US" sz="2000" dirty="0" err="1" smtClean="0"/>
              <a:t>,Most</a:t>
            </a:r>
            <a:r>
              <a:rPr lang="en-US" sz="2000" dirty="0" smtClean="0"/>
              <a:t> frequently isolated anaerobes:</a:t>
            </a:r>
          </a:p>
          <a:p>
            <a:pPr algn="l" rtl="0" eaLnBrk="1" hangingPunct="1"/>
            <a:r>
              <a:rPr lang="en-US" sz="2000" dirty="0" smtClean="0"/>
              <a:t>     </a:t>
            </a:r>
            <a:r>
              <a:rPr lang="en-US" sz="2000" dirty="0" err="1" smtClean="0"/>
              <a:t>Peptostreptococcus</a:t>
            </a:r>
            <a:r>
              <a:rPr lang="en-US" sz="2000" dirty="0" smtClean="0"/>
              <a:t>, </a:t>
            </a:r>
          </a:p>
          <a:p>
            <a:pPr algn="l" rtl="0" eaLnBrk="1" hangingPunct="1"/>
            <a:r>
              <a:rPr lang="en-US" sz="2000" dirty="0" smtClean="0"/>
              <a:t>     </a:t>
            </a:r>
            <a:r>
              <a:rPr lang="en-US" sz="2000" dirty="0" err="1" smtClean="0"/>
              <a:t>Fusobacterium</a:t>
            </a:r>
            <a:r>
              <a:rPr lang="en-US" sz="2000" dirty="0" smtClean="0"/>
              <a:t> </a:t>
            </a:r>
            <a:r>
              <a:rPr lang="en-US" sz="2000" dirty="0" err="1" smtClean="0"/>
              <a:t>nucleatum</a:t>
            </a:r>
            <a:r>
              <a:rPr lang="en-US" sz="2000" dirty="0" smtClean="0"/>
              <a:t>,</a:t>
            </a:r>
          </a:p>
          <a:p>
            <a:pPr algn="l" rtl="0" eaLnBrk="1" hangingPunct="1"/>
            <a:r>
              <a:rPr lang="en-US" sz="2000" dirty="0" smtClean="0"/>
              <a:t>     </a:t>
            </a:r>
            <a:r>
              <a:rPr lang="en-US" sz="2000" dirty="0" err="1" smtClean="0"/>
              <a:t>Prevotella</a:t>
            </a:r>
            <a:r>
              <a:rPr lang="en-US" sz="2000" dirty="0" smtClean="0"/>
              <a:t> </a:t>
            </a:r>
            <a:r>
              <a:rPr lang="en-US" sz="2000" dirty="0" err="1" smtClean="0"/>
              <a:t>melaningogenica</a:t>
            </a:r>
            <a:endParaRPr lang="en-US" sz="2000" dirty="0" smtClean="0"/>
          </a:p>
          <a:p>
            <a:pPr algn="l" rtl="0" eaLnBrk="1" hangingPunct="1">
              <a:buNone/>
            </a:pPr>
            <a:endParaRPr lang="en-US" sz="2000" dirty="0" smtClean="0"/>
          </a:p>
          <a:p>
            <a:pPr algn="l" rtl="0" eaLnBrk="1" hangingPunct="1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/>
                </a:solidFill>
              </a:rPr>
              <a:t>Less common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l" rtl="0" eaLnBrk="1" hangingPunct="1"/>
            <a:r>
              <a:rPr lang="en-US" sz="2000" dirty="0" smtClean="0"/>
              <a:t> Staphylococcus </a:t>
            </a:r>
            <a:r>
              <a:rPr lang="en-US" sz="2000" dirty="0" err="1" smtClean="0"/>
              <a:t>aureus</a:t>
            </a:r>
            <a:r>
              <a:rPr lang="en-US" sz="2000" dirty="0" smtClean="0"/>
              <a:t>, . Streptococcus </a:t>
            </a:r>
            <a:r>
              <a:rPr lang="en-US" sz="2000" dirty="0" err="1" smtClean="0"/>
              <a:t>pyogenes</a:t>
            </a:r>
            <a:r>
              <a:rPr lang="en-US" sz="2000" dirty="0" smtClean="0"/>
              <a:t>, </a:t>
            </a:r>
          </a:p>
          <a:p>
            <a:pPr algn="l" rtl="0" eaLnBrk="1" hangingPunct="1"/>
            <a:r>
              <a:rPr lang="en-US" sz="2000" dirty="0" smtClean="0"/>
              <a:t>Pseudomonas  </a:t>
            </a:r>
            <a:r>
              <a:rPr lang="en-US" sz="2000" dirty="0" err="1" smtClean="0"/>
              <a:t>aeruginosa</a:t>
            </a:r>
            <a:r>
              <a:rPr lang="en-US" sz="2000" dirty="0" smtClean="0"/>
              <a:t>, </a:t>
            </a:r>
            <a:r>
              <a:rPr lang="en-US" sz="2000" dirty="0" err="1" smtClean="0"/>
              <a:t>Klebsiella</a:t>
            </a:r>
            <a:r>
              <a:rPr lang="en-US" sz="2000" dirty="0" smtClean="0"/>
              <a:t> </a:t>
            </a:r>
            <a:r>
              <a:rPr lang="en-US" sz="2000" dirty="0" err="1" smtClean="0"/>
              <a:t>pneumoniae</a:t>
            </a:r>
            <a:r>
              <a:rPr lang="ar-EG" sz="2000" dirty="0" smtClean="0"/>
              <a:t> </a:t>
            </a:r>
            <a:r>
              <a:rPr lang="en-US" sz="2000" dirty="0" smtClean="0"/>
              <a:t> , </a:t>
            </a:r>
          </a:p>
          <a:p>
            <a:pPr algn="l" rtl="0" eaLnBrk="1" hangingPunct="1"/>
            <a:r>
              <a:rPr lang="en-US" sz="2000" dirty="0" smtClean="0"/>
              <a:t>Streptococcus </a:t>
            </a:r>
            <a:r>
              <a:rPr lang="en-US" sz="2000" dirty="0" err="1" smtClean="0"/>
              <a:t>pneumoniae</a:t>
            </a:r>
            <a:r>
              <a:rPr lang="en-US" sz="2000" dirty="0" smtClean="0"/>
              <a:t> </a:t>
            </a:r>
          </a:p>
          <a:p>
            <a:pPr algn="l" rtl="0" eaLnBrk="1" hangingPunct="1"/>
            <a:r>
              <a:rPr lang="en-US" sz="2000" dirty="0" smtClean="0"/>
              <a:t>gram-negative bacilli, such as E. coli </a:t>
            </a:r>
            <a:r>
              <a:rPr lang="en-US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Haemophilus</a:t>
            </a:r>
            <a:r>
              <a:rPr lang="en-US" sz="2000" dirty="0" smtClean="0"/>
              <a:t> </a:t>
            </a:r>
            <a:r>
              <a:rPr lang="en-US" sz="2000" dirty="0" err="1" smtClean="0"/>
              <a:t>influenzae</a:t>
            </a:r>
            <a:r>
              <a:rPr lang="en-US" sz="2000" dirty="0" smtClean="0"/>
              <a:t> type B</a:t>
            </a:r>
          </a:p>
          <a:p>
            <a:pPr algn="l" rtl="0" eaLnBrk="1" hangingPunct="1"/>
            <a:r>
              <a:rPr lang="en-US" sz="2000" dirty="0" err="1" smtClean="0"/>
              <a:t>Legionella</a:t>
            </a:r>
            <a:r>
              <a:rPr lang="en-US" sz="2000" dirty="0" smtClean="0"/>
              <a:t>,, </a:t>
            </a:r>
            <a:r>
              <a:rPr lang="en-US" sz="2000" dirty="0" err="1" smtClean="0"/>
              <a:t>Nocardia</a:t>
            </a:r>
            <a:r>
              <a:rPr lang="en-US" sz="2000" dirty="0" smtClean="0"/>
              <a:t> </a:t>
            </a:r>
            <a:r>
              <a:rPr lang="en-US" sz="2000" dirty="0" err="1" smtClean="0"/>
              <a:t>asteroides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i="1" u="sng" dirty="0" err="1" smtClean="0">
                <a:solidFill>
                  <a:srgbClr val="C00000"/>
                </a:solidFill>
              </a:rPr>
              <a:t>Mycobacteria</a:t>
            </a:r>
            <a:endParaRPr lang="en-US" sz="2400" b="1" i="1" u="sng" dirty="0" smtClean="0">
              <a:solidFill>
                <a:srgbClr val="C00000"/>
              </a:solidFill>
            </a:endParaRPr>
          </a:p>
          <a:p>
            <a:pPr algn="l" rtl="0" eaLnBrk="1" hangingPunct="1"/>
            <a:r>
              <a:rPr lang="pt-BR" sz="2000" i="1" dirty="0" smtClean="0"/>
              <a:t>M. tuberculosis, M. avium complex, </a:t>
            </a:r>
          </a:p>
          <a:p>
            <a:pPr algn="l" rtl="0" eaLnBrk="1" hangingPunct="1"/>
            <a:r>
              <a:rPr lang="en-US" sz="2000" i="1" dirty="0" smtClean="0"/>
              <a:t>M. </a:t>
            </a:r>
            <a:r>
              <a:rPr lang="en-US" sz="2000" i="1" dirty="0" err="1" smtClean="0"/>
              <a:t>kansasii</a:t>
            </a:r>
            <a:r>
              <a:rPr lang="en-US" sz="2000" i="1" dirty="0" smtClean="0"/>
              <a:t>, other </a:t>
            </a:r>
            <a:r>
              <a:rPr lang="en-US" sz="2000" i="1" dirty="0" err="1" smtClean="0"/>
              <a:t>mycobacteria</a:t>
            </a:r>
            <a:endParaRPr lang="en-US" sz="2000" i="1" dirty="0" smtClean="0"/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i="1" u="sng" dirty="0" smtClean="0">
                <a:solidFill>
                  <a:srgbClr val="C00000"/>
                </a:solidFill>
              </a:rPr>
              <a:t>Fungi</a:t>
            </a:r>
          </a:p>
          <a:p>
            <a:pPr algn="l" rtl="0" eaLnBrk="1" hangingPunct="1"/>
            <a:r>
              <a:rPr lang="en-US" sz="2000" i="1" dirty="0" err="1" smtClean="0"/>
              <a:t>Aspergillus</a:t>
            </a:r>
            <a:r>
              <a:rPr lang="en-US" sz="2000" i="1" dirty="0" smtClean="0"/>
              <a:t> spp., </a:t>
            </a:r>
            <a:r>
              <a:rPr lang="en-US" sz="2000" i="1" dirty="0" err="1" smtClean="0"/>
              <a:t>Histoplasma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capsulatum</a:t>
            </a:r>
            <a:r>
              <a:rPr lang="en-US" sz="2000" i="1" dirty="0" smtClean="0"/>
              <a:t>,</a:t>
            </a:r>
          </a:p>
          <a:p>
            <a:pPr algn="l" rtl="0" eaLnBrk="1" hangingPunct="1"/>
            <a:r>
              <a:rPr lang="en-US" sz="2000" i="1" dirty="0" smtClean="0"/>
              <a:t> </a:t>
            </a:r>
            <a:r>
              <a:rPr lang="en-US" sz="2000" i="1" dirty="0" err="1" smtClean="0"/>
              <a:t>Pneumocystis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carinii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Coccidioides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immitis</a:t>
            </a:r>
            <a:r>
              <a:rPr lang="en-US" sz="2000" i="1" dirty="0" smtClean="0"/>
              <a:t>, </a:t>
            </a:r>
          </a:p>
          <a:p>
            <a:pPr algn="l" rtl="0" eaLnBrk="1" hangingPunct="1"/>
            <a:r>
              <a:rPr lang="en-US" sz="2000" i="1" dirty="0" err="1" smtClean="0"/>
              <a:t>Blastocystis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hominis</a:t>
            </a:r>
            <a:r>
              <a:rPr lang="en-US" sz="2000" i="1" dirty="0" smtClean="0"/>
              <a:t> ,</a:t>
            </a:r>
            <a:r>
              <a:rPr lang="en-US" sz="2000" i="1" dirty="0" err="1" smtClean="0"/>
              <a:t>cryptococcus</a:t>
            </a:r>
            <a:r>
              <a:rPr lang="en-US" sz="2000" i="1" dirty="0" smtClean="0"/>
              <a:t>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i="1" u="sng" dirty="0" smtClean="0">
                <a:solidFill>
                  <a:srgbClr val="C00000"/>
                </a:solidFill>
              </a:rPr>
              <a:t>Parasites</a:t>
            </a:r>
          </a:p>
          <a:p>
            <a:pPr algn="l" rtl="0" eaLnBrk="1" hangingPunct="1"/>
            <a:r>
              <a:rPr lang="en-US" sz="2000" i="1" dirty="0" err="1" smtClean="0"/>
              <a:t>Entamoeba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histolytica</a:t>
            </a:r>
            <a:r>
              <a:rPr lang="en-US" sz="2000" i="1" dirty="0" smtClean="0"/>
              <a:t>, </a:t>
            </a:r>
          </a:p>
          <a:p>
            <a:pPr algn="l" rtl="0" eaLnBrk="1" hangingPunct="1"/>
            <a:r>
              <a:rPr lang="en-US" sz="2000" i="1" dirty="0" err="1" smtClean="0"/>
              <a:t>Paragonimus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westermani</a:t>
            </a:r>
            <a:r>
              <a:rPr lang="en-US" sz="2000" i="1" dirty="0" smtClean="0"/>
              <a:t>, </a:t>
            </a:r>
          </a:p>
          <a:p>
            <a:pPr algn="l" rtl="0" eaLnBrk="1" hangingPunct="1"/>
            <a:r>
              <a:rPr lang="en-US" sz="2000" i="1" dirty="0" err="1" smtClean="0"/>
              <a:t>Strongyloides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stercoralis</a:t>
            </a:r>
            <a:r>
              <a:rPr lang="en-US" sz="2000" i="1" dirty="0" smtClean="0"/>
              <a:t> (</a:t>
            </a:r>
            <a:r>
              <a:rPr lang="en-US" sz="2000" dirty="0" smtClean="0"/>
              <a:t>post-obstructive)</a:t>
            </a:r>
            <a:endParaRPr lang="ar-EG" sz="2000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bg1"/>
                </a:solidFill>
              </a:rPr>
              <a:t>Noninfectious Causes</a:t>
            </a:r>
            <a:endParaRPr lang="ar-EG" b="1" dirty="0" smtClean="0">
              <a:solidFill>
                <a:schemeClr val="bg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</a:rPr>
              <a:t>Neoplasms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    Primary lung cancer, metastatic carcinoma, lymphoma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Pulmonary infarction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    Due to bland embolus (may be secondarily infected in &lt;5%)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Septic embolism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    Tricuspid </a:t>
            </a:r>
            <a:r>
              <a:rPr lang="en-US" sz="2400" dirty="0" err="1" smtClean="0"/>
              <a:t>endocarditis</a:t>
            </a:r>
            <a:r>
              <a:rPr lang="en-US" sz="2400" dirty="0" smtClean="0"/>
              <a:t> due to S. </a:t>
            </a:r>
            <a:r>
              <a:rPr lang="en-US" sz="2400" dirty="0" err="1" smtClean="0"/>
              <a:t>aureus</a:t>
            </a:r>
            <a:r>
              <a:rPr lang="en-US" sz="2400" dirty="0" smtClean="0"/>
              <a:t> and others </a:t>
            </a:r>
            <a:endParaRPr lang="en-US" sz="2400" dirty="0" smtClean="0"/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(</a:t>
            </a:r>
            <a:r>
              <a:rPr lang="en-US" sz="2400" dirty="0" smtClean="0"/>
              <a:t>typically with positive blood cultures), jugular venous septic phlebitis due to </a:t>
            </a:r>
            <a:r>
              <a:rPr lang="en-US" sz="2400" dirty="0" err="1" smtClean="0"/>
              <a:t>Fusobacterium</a:t>
            </a:r>
            <a:r>
              <a:rPr lang="en-US" sz="2400" dirty="0" smtClean="0"/>
              <a:t> </a:t>
            </a:r>
            <a:r>
              <a:rPr lang="en-US" sz="2400" dirty="0" err="1" smtClean="0"/>
              <a:t>necrophorum</a:t>
            </a:r>
            <a:r>
              <a:rPr lang="en-US" sz="2400" dirty="0" smtClean="0"/>
              <a:t> (</a:t>
            </a:r>
            <a:r>
              <a:rPr lang="en-US" sz="2400" dirty="0" err="1" smtClean="0"/>
              <a:t>Lemierre</a:t>
            </a:r>
            <a:r>
              <a:rPr lang="en-US" sz="2400" dirty="0" smtClean="0"/>
              <a:t> syndrome)</a:t>
            </a:r>
            <a:endParaRPr lang="ar-EG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chemeClr val="bg1"/>
                </a:solidFill>
              </a:rPr>
              <a:t>Noninfectious Causes</a:t>
            </a:r>
            <a:endParaRPr lang="ar-EG" sz="4000" dirty="0" smtClean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200" y="1752600"/>
            <a:ext cx="8153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</a:rPr>
              <a:t>Vasculitis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dirty="0" smtClean="0"/>
              <a:t>    Wegener's </a:t>
            </a:r>
            <a:r>
              <a:rPr lang="en-US" dirty="0" err="1" smtClean="0"/>
              <a:t>granulomatosis</a:t>
            </a:r>
            <a:r>
              <a:rPr lang="en-US" dirty="0" smtClean="0"/>
              <a:t>, rheumatoid lung nodule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57200" y="2967335"/>
            <a:ext cx="815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Airway disease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Bullae</a:t>
            </a:r>
            <a:r>
              <a:rPr lang="en-US" dirty="0" smtClean="0"/>
              <a:t>, blebs, or cystic </a:t>
            </a:r>
            <a:r>
              <a:rPr lang="en-US" dirty="0" err="1" smtClean="0"/>
              <a:t>bronchiectasis</a:t>
            </a:r>
            <a:r>
              <a:rPr lang="en-US" dirty="0" smtClean="0"/>
              <a:t> (usually thin-walled</a:t>
            </a:r>
            <a:r>
              <a:rPr lang="en-US" dirty="0" smtClean="0"/>
              <a:t>)  </a:t>
            </a:r>
            <a:endParaRPr lang="en-US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457200" y="4038600"/>
            <a:ext cx="815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Developmental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Pulmonary sequestration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57200" y="5105400"/>
            <a:ext cx="8153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Other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dirty="0" err="1" smtClean="0"/>
              <a:t>Sarcoidosis</a:t>
            </a:r>
            <a:r>
              <a:rPr lang="en-US" dirty="0" smtClean="0"/>
              <a:t>, </a:t>
            </a:r>
            <a:r>
              <a:rPr lang="en-US" dirty="0" err="1" smtClean="0"/>
              <a:t>transdiaphragmatic</a:t>
            </a:r>
            <a:r>
              <a:rPr lang="en-US" dirty="0" smtClean="0"/>
              <a:t> bowel </a:t>
            </a:r>
            <a:r>
              <a:rPr lang="en-US" dirty="0" err="1" smtClean="0"/>
              <a:t>herniation</a:t>
            </a:r>
            <a:r>
              <a:rPr lang="en-US" dirty="0" smtClean="0"/>
              <a:t> giving appearance </a:t>
            </a: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dirty="0" smtClean="0"/>
              <a:t>   of </a:t>
            </a:r>
            <a:r>
              <a:rPr lang="en-US" dirty="0" smtClean="0"/>
              <a:t>cavity with </a:t>
            </a:r>
            <a:r>
              <a:rPr lang="en-US" dirty="0" err="1" smtClean="0"/>
              <a:t>airfluid</a:t>
            </a:r>
            <a:r>
              <a:rPr lang="en-US" dirty="0" smtClean="0"/>
              <a:t> level</a:t>
            </a:r>
            <a:endParaRPr lang="ar-EG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2094</Words>
  <Application>Microsoft PowerPoint</Application>
  <PresentationFormat>عرض على الشاشة (3:4)‏</PresentationFormat>
  <Paragraphs>280</Paragraphs>
  <Slides>39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Office Theme</vt:lpstr>
      <vt:lpstr>الشريحة 1</vt:lpstr>
      <vt:lpstr>الشريحة 2</vt:lpstr>
      <vt:lpstr>Definition:</vt:lpstr>
      <vt:lpstr>Necrotizing pneumonia:</vt:lpstr>
      <vt:lpstr>Classification</vt:lpstr>
      <vt:lpstr>Microbiology</vt:lpstr>
      <vt:lpstr>الشريحة 7</vt:lpstr>
      <vt:lpstr>Noninfectious Causes</vt:lpstr>
      <vt:lpstr>Noninfectious Causes</vt:lpstr>
      <vt:lpstr>Pathophysiology</vt:lpstr>
      <vt:lpstr>الشريحة 11</vt:lpstr>
      <vt:lpstr>الشريحة 12</vt:lpstr>
      <vt:lpstr>:Risk Factors for lung abscess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hummer</cp:lastModifiedBy>
  <cp:revision>94</cp:revision>
  <cp:lastPrinted>1601-01-01T00:00:00Z</cp:lastPrinted>
  <dcterms:created xsi:type="dcterms:W3CDTF">1601-01-01T00:00:00Z</dcterms:created>
  <dcterms:modified xsi:type="dcterms:W3CDTF">2010-05-03T13:21:58Z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