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77"/>
  </p:notesMasterIdLst>
  <p:sldIdLst>
    <p:sldId id="256" r:id="rId2"/>
    <p:sldId id="261" r:id="rId3"/>
    <p:sldId id="258" r:id="rId4"/>
    <p:sldId id="262" r:id="rId5"/>
    <p:sldId id="263" r:id="rId6"/>
    <p:sldId id="280" r:id="rId7"/>
    <p:sldId id="286" r:id="rId8"/>
    <p:sldId id="264" r:id="rId9"/>
    <p:sldId id="285" r:id="rId10"/>
    <p:sldId id="295" r:id="rId11"/>
    <p:sldId id="287" r:id="rId12"/>
    <p:sldId id="288" r:id="rId13"/>
    <p:sldId id="293" r:id="rId14"/>
    <p:sldId id="279" r:id="rId15"/>
    <p:sldId id="281" r:id="rId16"/>
    <p:sldId id="290" r:id="rId17"/>
    <p:sldId id="291" r:id="rId18"/>
    <p:sldId id="292" r:id="rId19"/>
    <p:sldId id="294" r:id="rId20"/>
    <p:sldId id="282" r:id="rId21"/>
    <p:sldId id="266" r:id="rId22"/>
    <p:sldId id="299" r:id="rId23"/>
    <p:sldId id="300" r:id="rId24"/>
    <p:sldId id="296" r:id="rId25"/>
    <p:sldId id="372" r:id="rId26"/>
    <p:sldId id="373" r:id="rId27"/>
    <p:sldId id="297" r:id="rId28"/>
    <p:sldId id="339" r:id="rId29"/>
    <p:sldId id="273" r:id="rId30"/>
    <p:sldId id="275" r:id="rId31"/>
    <p:sldId id="303" r:id="rId32"/>
    <p:sldId id="304" r:id="rId33"/>
    <p:sldId id="317" r:id="rId34"/>
    <p:sldId id="305" r:id="rId35"/>
    <p:sldId id="307" r:id="rId36"/>
    <p:sldId id="309" r:id="rId37"/>
    <p:sldId id="310" r:id="rId38"/>
    <p:sldId id="311" r:id="rId39"/>
    <p:sldId id="312" r:id="rId40"/>
    <p:sldId id="313" r:id="rId41"/>
    <p:sldId id="315" r:id="rId42"/>
    <p:sldId id="316" r:id="rId43"/>
    <p:sldId id="314" r:id="rId44"/>
    <p:sldId id="277" r:id="rId45"/>
    <p:sldId id="318" r:id="rId46"/>
    <p:sldId id="332" r:id="rId47"/>
    <p:sldId id="335" r:id="rId48"/>
    <p:sldId id="365" r:id="rId49"/>
    <p:sldId id="337" r:id="rId50"/>
    <p:sldId id="329" r:id="rId51"/>
    <p:sldId id="330" r:id="rId52"/>
    <p:sldId id="340" r:id="rId53"/>
    <p:sldId id="346" r:id="rId54"/>
    <p:sldId id="324" r:id="rId55"/>
    <p:sldId id="345" r:id="rId56"/>
    <p:sldId id="331" r:id="rId57"/>
    <p:sldId id="347" r:id="rId58"/>
    <p:sldId id="348" r:id="rId59"/>
    <p:sldId id="351" r:id="rId60"/>
    <p:sldId id="352" r:id="rId61"/>
    <p:sldId id="355" r:id="rId62"/>
    <p:sldId id="360" r:id="rId63"/>
    <p:sldId id="357" r:id="rId64"/>
    <p:sldId id="359" r:id="rId65"/>
    <p:sldId id="375" r:id="rId66"/>
    <p:sldId id="369" r:id="rId67"/>
    <p:sldId id="361" r:id="rId68"/>
    <p:sldId id="367" r:id="rId69"/>
    <p:sldId id="366" r:id="rId70"/>
    <p:sldId id="364" r:id="rId71"/>
    <p:sldId id="368" r:id="rId72"/>
    <p:sldId id="259" r:id="rId73"/>
    <p:sldId id="260" r:id="rId74"/>
    <p:sldId id="343" r:id="rId75"/>
    <p:sldId id="371"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21" autoAdjust="0"/>
    <p:restoredTop sz="94624" autoAdjust="0"/>
  </p:normalViewPr>
  <p:slideViewPr>
    <p:cSldViewPr>
      <p:cViewPr varScale="1">
        <p:scale>
          <a:sx n="69" d="100"/>
          <a:sy n="69" d="100"/>
        </p:scale>
        <p:origin x="-1428" y="-102"/>
      </p:cViewPr>
      <p:guideLst>
        <p:guide orient="horz" pos="2160"/>
        <p:guide pos="2880"/>
      </p:guideLst>
    </p:cSldViewPr>
  </p:slideViewPr>
  <p:outlineViewPr>
    <p:cViewPr>
      <p:scale>
        <a:sx n="33" d="100"/>
        <a:sy n="33" d="100"/>
      </p:scale>
      <p:origin x="0" y="13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D3901E-3689-4579-8198-BABF8C45065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FA2B57D6-E61E-43D3-AFC3-C867EF90D93E}">
      <dgm:prSet phldrT="[Text]" custT="1"/>
      <dgm:spPr/>
      <dgm:t>
        <a:bodyPr/>
        <a:lstStyle/>
        <a:p>
          <a:r>
            <a:rPr lang="en-GB" sz="4000" dirty="0" smtClean="0"/>
            <a:t>A</a:t>
          </a:r>
          <a:endParaRPr lang="en-GB" sz="4000" dirty="0"/>
        </a:p>
      </dgm:t>
    </dgm:pt>
    <dgm:pt modelId="{208A12E0-2153-475E-89A5-568C92CB6137}" type="parTrans" cxnId="{5266832A-D2AC-4054-98D5-2FF122870970}">
      <dgm:prSet/>
      <dgm:spPr/>
      <dgm:t>
        <a:bodyPr/>
        <a:lstStyle/>
        <a:p>
          <a:endParaRPr lang="en-GB"/>
        </a:p>
      </dgm:t>
    </dgm:pt>
    <dgm:pt modelId="{57501C26-C39A-40BF-B5E3-4DEF2FAE788E}" type="sibTrans" cxnId="{5266832A-D2AC-4054-98D5-2FF122870970}">
      <dgm:prSet/>
      <dgm:spPr/>
      <dgm:t>
        <a:bodyPr/>
        <a:lstStyle/>
        <a:p>
          <a:endParaRPr lang="en-GB"/>
        </a:p>
      </dgm:t>
    </dgm:pt>
    <dgm:pt modelId="{9D71CA5D-2D4C-474A-9F90-DCFD4054EFC3}">
      <dgm:prSet phldrT="[Text]" custT="1"/>
      <dgm:spPr/>
      <dgm:t>
        <a:bodyPr/>
        <a:lstStyle/>
        <a:p>
          <a:r>
            <a:rPr lang="en-GB" sz="2800" b="1" dirty="0" smtClean="0"/>
            <a:t>Diet and Exercise</a:t>
          </a:r>
          <a:endParaRPr lang="en-GB" sz="2800" b="1" dirty="0"/>
        </a:p>
      </dgm:t>
    </dgm:pt>
    <dgm:pt modelId="{E10B97F9-99C8-4906-9570-998D50F8B169}" type="parTrans" cxnId="{101339B9-771E-4A23-8AAE-3EB165E1B87A}">
      <dgm:prSet/>
      <dgm:spPr/>
      <dgm:t>
        <a:bodyPr/>
        <a:lstStyle/>
        <a:p>
          <a:endParaRPr lang="en-GB"/>
        </a:p>
      </dgm:t>
    </dgm:pt>
    <dgm:pt modelId="{3508E122-DAFB-4A17-B55B-820FEE57F80F}" type="sibTrans" cxnId="{101339B9-771E-4A23-8AAE-3EB165E1B87A}">
      <dgm:prSet/>
      <dgm:spPr/>
      <dgm:t>
        <a:bodyPr/>
        <a:lstStyle/>
        <a:p>
          <a:endParaRPr lang="en-GB"/>
        </a:p>
      </dgm:t>
    </dgm:pt>
    <dgm:pt modelId="{442AEE3A-2325-444D-A5B0-2B8416201B42}">
      <dgm:prSet phldrT="[Text]" custT="1"/>
      <dgm:spPr/>
      <dgm:t>
        <a:bodyPr/>
        <a:lstStyle/>
        <a:p>
          <a:r>
            <a:rPr lang="en-GB" sz="4000" dirty="0" smtClean="0"/>
            <a:t>B</a:t>
          </a:r>
          <a:endParaRPr lang="en-GB" sz="4000" dirty="0"/>
        </a:p>
      </dgm:t>
    </dgm:pt>
    <dgm:pt modelId="{91D3BA36-7AF2-48CA-8C7D-56C5DA35701C}" type="parTrans" cxnId="{B098FE56-0F98-40EC-A4E0-177A66B1AD47}">
      <dgm:prSet/>
      <dgm:spPr/>
      <dgm:t>
        <a:bodyPr/>
        <a:lstStyle/>
        <a:p>
          <a:endParaRPr lang="en-GB"/>
        </a:p>
      </dgm:t>
    </dgm:pt>
    <dgm:pt modelId="{5BA4DAD8-C893-4486-B00F-AC25326A843B}" type="sibTrans" cxnId="{B098FE56-0F98-40EC-A4E0-177A66B1AD47}">
      <dgm:prSet/>
      <dgm:spPr/>
      <dgm:t>
        <a:bodyPr/>
        <a:lstStyle/>
        <a:p>
          <a:endParaRPr lang="en-GB"/>
        </a:p>
      </dgm:t>
    </dgm:pt>
    <dgm:pt modelId="{E1630971-D794-46B5-984C-87E3C175239F}">
      <dgm:prSet phldrT="[Text]" custT="1"/>
      <dgm:spPr/>
      <dgm:t>
        <a:bodyPr/>
        <a:lstStyle/>
        <a:p>
          <a:r>
            <a:rPr lang="en-GB" sz="2400" b="1" dirty="0" smtClean="0"/>
            <a:t>Oral hypoglycaemic therapy</a:t>
          </a:r>
          <a:endParaRPr lang="en-GB" sz="2400" b="1" dirty="0"/>
        </a:p>
      </dgm:t>
    </dgm:pt>
    <dgm:pt modelId="{A7E9AE8F-174D-4A5B-AAAE-26A6A937FF6C}" type="parTrans" cxnId="{7DBF0DDC-3FA7-474F-9D19-6F2E29C827D4}">
      <dgm:prSet/>
      <dgm:spPr/>
      <dgm:t>
        <a:bodyPr/>
        <a:lstStyle/>
        <a:p>
          <a:endParaRPr lang="en-GB"/>
        </a:p>
      </dgm:t>
    </dgm:pt>
    <dgm:pt modelId="{1768F54D-DD80-4660-8820-A98EED645A6C}" type="sibTrans" cxnId="{7DBF0DDC-3FA7-474F-9D19-6F2E29C827D4}">
      <dgm:prSet/>
      <dgm:spPr/>
      <dgm:t>
        <a:bodyPr/>
        <a:lstStyle/>
        <a:p>
          <a:endParaRPr lang="en-GB"/>
        </a:p>
      </dgm:t>
    </dgm:pt>
    <dgm:pt modelId="{78D1CD3B-CBEC-4647-9FED-D1B4BC3B1027}">
      <dgm:prSet phldrT="[Text]" custT="1"/>
      <dgm:spPr/>
      <dgm:t>
        <a:bodyPr/>
        <a:lstStyle/>
        <a:p>
          <a:r>
            <a:rPr lang="en-GB" sz="4000" dirty="0" smtClean="0"/>
            <a:t>C</a:t>
          </a:r>
          <a:endParaRPr lang="en-GB" sz="4000" dirty="0"/>
        </a:p>
      </dgm:t>
    </dgm:pt>
    <dgm:pt modelId="{372EE42B-7536-48F2-BA36-69F94BFEE717}" type="parTrans" cxnId="{6ADE8904-00C5-4A37-AFDC-14FD27E9B676}">
      <dgm:prSet/>
      <dgm:spPr/>
      <dgm:t>
        <a:bodyPr/>
        <a:lstStyle/>
        <a:p>
          <a:endParaRPr lang="en-GB"/>
        </a:p>
      </dgm:t>
    </dgm:pt>
    <dgm:pt modelId="{D370FEE5-A00E-4DB3-8E4F-8051F53586DB}" type="sibTrans" cxnId="{6ADE8904-00C5-4A37-AFDC-14FD27E9B676}">
      <dgm:prSet/>
      <dgm:spPr/>
      <dgm:t>
        <a:bodyPr/>
        <a:lstStyle/>
        <a:p>
          <a:endParaRPr lang="en-GB"/>
        </a:p>
      </dgm:t>
    </dgm:pt>
    <dgm:pt modelId="{D433AE71-C6CF-41BD-8316-64D62B8AE387}">
      <dgm:prSet phldrT="[Text]" custT="1"/>
      <dgm:spPr/>
      <dgm:t>
        <a:bodyPr/>
        <a:lstStyle/>
        <a:p>
          <a:r>
            <a:rPr lang="en-GB" sz="2800" b="1" dirty="0" smtClean="0"/>
            <a:t>Insulin Therapy</a:t>
          </a:r>
          <a:endParaRPr lang="en-GB" sz="2800" b="1" dirty="0"/>
        </a:p>
      </dgm:t>
    </dgm:pt>
    <dgm:pt modelId="{078B03C1-0D78-4215-80C3-733322572782}" type="parTrans" cxnId="{0741E1E9-6A92-46AB-9775-45F5376CA5EE}">
      <dgm:prSet/>
      <dgm:spPr/>
      <dgm:t>
        <a:bodyPr/>
        <a:lstStyle/>
        <a:p>
          <a:endParaRPr lang="en-GB"/>
        </a:p>
      </dgm:t>
    </dgm:pt>
    <dgm:pt modelId="{92A2B5D0-66D7-457D-AB05-EB9C133B793D}" type="sibTrans" cxnId="{0741E1E9-6A92-46AB-9775-45F5376CA5EE}">
      <dgm:prSet/>
      <dgm:spPr/>
      <dgm:t>
        <a:bodyPr/>
        <a:lstStyle/>
        <a:p>
          <a:endParaRPr lang="en-GB"/>
        </a:p>
      </dgm:t>
    </dgm:pt>
    <dgm:pt modelId="{FA2C6789-8DC1-4511-9A8B-AAE8477728FA}" type="pres">
      <dgm:prSet presAssocID="{07D3901E-3689-4579-8198-BABF8C45065E}" presName="Name0" presStyleCnt="0">
        <dgm:presLayoutVars>
          <dgm:dir/>
          <dgm:animLvl val="lvl"/>
          <dgm:resizeHandles val="exact"/>
        </dgm:presLayoutVars>
      </dgm:prSet>
      <dgm:spPr/>
      <dgm:t>
        <a:bodyPr/>
        <a:lstStyle/>
        <a:p>
          <a:endParaRPr lang="ru-RU"/>
        </a:p>
      </dgm:t>
    </dgm:pt>
    <dgm:pt modelId="{ABC836AE-42C7-4464-802A-114302FD82B5}" type="pres">
      <dgm:prSet presAssocID="{FA2B57D6-E61E-43D3-AFC3-C867EF90D93E}" presName="linNode" presStyleCnt="0"/>
      <dgm:spPr/>
    </dgm:pt>
    <dgm:pt modelId="{EBFBFF5E-C974-4E57-BCB5-CBDA5EE5A984}" type="pres">
      <dgm:prSet presAssocID="{FA2B57D6-E61E-43D3-AFC3-C867EF90D93E}" presName="parentText" presStyleLbl="node1" presStyleIdx="0" presStyleCnt="3" custLinFactNeighborY="-151">
        <dgm:presLayoutVars>
          <dgm:chMax val="1"/>
          <dgm:bulletEnabled val="1"/>
        </dgm:presLayoutVars>
      </dgm:prSet>
      <dgm:spPr/>
      <dgm:t>
        <a:bodyPr/>
        <a:lstStyle/>
        <a:p>
          <a:endParaRPr lang="ru-RU"/>
        </a:p>
      </dgm:t>
    </dgm:pt>
    <dgm:pt modelId="{F460C72B-EF74-43C6-84A5-B4D185B57222}" type="pres">
      <dgm:prSet presAssocID="{FA2B57D6-E61E-43D3-AFC3-C867EF90D93E}" presName="descendantText" presStyleLbl="alignAccFollowNode1" presStyleIdx="0" presStyleCnt="3">
        <dgm:presLayoutVars>
          <dgm:bulletEnabled val="1"/>
        </dgm:presLayoutVars>
      </dgm:prSet>
      <dgm:spPr/>
      <dgm:t>
        <a:bodyPr/>
        <a:lstStyle/>
        <a:p>
          <a:endParaRPr lang="en-GB"/>
        </a:p>
      </dgm:t>
    </dgm:pt>
    <dgm:pt modelId="{60BA5F2F-3366-47BA-B372-48CA519F6A9F}" type="pres">
      <dgm:prSet presAssocID="{57501C26-C39A-40BF-B5E3-4DEF2FAE788E}" presName="sp" presStyleCnt="0"/>
      <dgm:spPr/>
    </dgm:pt>
    <dgm:pt modelId="{8CB23CB1-5254-457E-AFA5-0C0EB218D73B}" type="pres">
      <dgm:prSet presAssocID="{442AEE3A-2325-444D-A5B0-2B8416201B42}" presName="linNode" presStyleCnt="0"/>
      <dgm:spPr/>
    </dgm:pt>
    <dgm:pt modelId="{DAE41590-67E8-42A5-928C-78828B64B39C}" type="pres">
      <dgm:prSet presAssocID="{442AEE3A-2325-444D-A5B0-2B8416201B42}" presName="parentText" presStyleLbl="node1" presStyleIdx="1" presStyleCnt="3">
        <dgm:presLayoutVars>
          <dgm:chMax val="1"/>
          <dgm:bulletEnabled val="1"/>
        </dgm:presLayoutVars>
      </dgm:prSet>
      <dgm:spPr/>
      <dgm:t>
        <a:bodyPr/>
        <a:lstStyle/>
        <a:p>
          <a:endParaRPr lang="ru-RU"/>
        </a:p>
      </dgm:t>
    </dgm:pt>
    <dgm:pt modelId="{61FF5BC1-149D-4253-9116-91CEDD18B30D}" type="pres">
      <dgm:prSet presAssocID="{442AEE3A-2325-444D-A5B0-2B8416201B42}" presName="descendantText" presStyleLbl="alignAccFollowNode1" presStyleIdx="1" presStyleCnt="3">
        <dgm:presLayoutVars>
          <dgm:bulletEnabled val="1"/>
        </dgm:presLayoutVars>
      </dgm:prSet>
      <dgm:spPr/>
      <dgm:t>
        <a:bodyPr/>
        <a:lstStyle/>
        <a:p>
          <a:endParaRPr lang="en-GB"/>
        </a:p>
      </dgm:t>
    </dgm:pt>
    <dgm:pt modelId="{13E9FEAB-F79F-497C-8B0E-2A4F047389EC}" type="pres">
      <dgm:prSet presAssocID="{5BA4DAD8-C893-4486-B00F-AC25326A843B}" presName="sp" presStyleCnt="0"/>
      <dgm:spPr/>
    </dgm:pt>
    <dgm:pt modelId="{DF83231E-DC5E-4CDC-8075-8DB2B083DC9B}" type="pres">
      <dgm:prSet presAssocID="{78D1CD3B-CBEC-4647-9FED-D1B4BC3B1027}" presName="linNode" presStyleCnt="0"/>
      <dgm:spPr/>
    </dgm:pt>
    <dgm:pt modelId="{02C39ACF-544C-4178-8CED-AA3C68B7C48F}" type="pres">
      <dgm:prSet presAssocID="{78D1CD3B-CBEC-4647-9FED-D1B4BC3B1027}" presName="parentText" presStyleLbl="node1" presStyleIdx="2" presStyleCnt="3">
        <dgm:presLayoutVars>
          <dgm:chMax val="1"/>
          <dgm:bulletEnabled val="1"/>
        </dgm:presLayoutVars>
      </dgm:prSet>
      <dgm:spPr/>
      <dgm:t>
        <a:bodyPr/>
        <a:lstStyle/>
        <a:p>
          <a:endParaRPr lang="ru-RU"/>
        </a:p>
      </dgm:t>
    </dgm:pt>
    <dgm:pt modelId="{F89CA5C2-C9F6-47A3-91D8-9C4A48B587F4}" type="pres">
      <dgm:prSet presAssocID="{78D1CD3B-CBEC-4647-9FED-D1B4BC3B1027}" presName="descendantText" presStyleLbl="alignAccFollowNode1" presStyleIdx="2" presStyleCnt="3">
        <dgm:presLayoutVars>
          <dgm:bulletEnabled val="1"/>
        </dgm:presLayoutVars>
      </dgm:prSet>
      <dgm:spPr/>
      <dgm:t>
        <a:bodyPr/>
        <a:lstStyle/>
        <a:p>
          <a:endParaRPr lang="en-GB"/>
        </a:p>
      </dgm:t>
    </dgm:pt>
  </dgm:ptLst>
  <dgm:cxnLst>
    <dgm:cxn modelId="{101339B9-771E-4A23-8AAE-3EB165E1B87A}" srcId="{FA2B57D6-E61E-43D3-AFC3-C867EF90D93E}" destId="{9D71CA5D-2D4C-474A-9F90-DCFD4054EFC3}" srcOrd="0" destOrd="0" parTransId="{E10B97F9-99C8-4906-9570-998D50F8B169}" sibTransId="{3508E122-DAFB-4A17-B55B-820FEE57F80F}"/>
    <dgm:cxn modelId="{8F29E609-CE72-4C4D-A31E-5085C82FECBA}" type="presOf" srcId="{D433AE71-C6CF-41BD-8316-64D62B8AE387}" destId="{F89CA5C2-C9F6-47A3-91D8-9C4A48B587F4}" srcOrd="0" destOrd="0" presId="urn:microsoft.com/office/officeart/2005/8/layout/vList5"/>
    <dgm:cxn modelId="{7DBF0DDC-3FA7-474F-9D19-6F2E29C827D4}" srcId="{442AEE3A-2325-444D-A5B0-2B8416201B42}" destId="{E1630971-D794-46B5-984C-87E3C175239F}" srcOrd="0" destOrd="0" parTransId="{A7E9AE8F-174D-4A5B-AAAE-26A6A937FF6C}" sibTransId="{1768F54D-DD80-4660-8820-A98EED645A6C}"/>
    <dgm:cxn modelId="{6ADE8904-00C5-4A37-AFDC-14FD27E9B676}" srcId="{07D3901E-3689-4579-8198-BABF8C45065E}" destId="{78D1CD3B-CBEC-4647-9FED-D1B4BC3B1027}" srcOrd="2" destOrd="0" parTransId="{372EE42B-7536-48F2-BA36-69F94BFEE717}" sibTransId="{D370FEE5-A00E-4DB3-8E4F-8051F53586DB}"/>
    <dgm:cxn modelId="{D26AFBE9-EA5D-4D11-94EB-53C9A26E8D8E}" type="presOf" srcId="{FA2B57D6-E61E-43D3-AFC3-C867EF90D93E}" destId="{EBFBFF5E-C974-4E57-BCB5-CBDA5EE5A984}" srcOrd="0" destOrd="0" presId="urn:microsoft.com/office/officeart/2005/8/layout/vList5"/>
    <dgm:cxn modelId="{B098FE56-0F98-40EC-A4E0-177A66B1AD47}" srcId="{07D3901E-3689-4579-8198-BABF8C45065E}" destId="{442AEE3A-2325-444D-A5B0-2B8416201B42}" srcOrd="1" destOrd="0" parTransId="{91D3BA36-7AF2-48CA-8C7D-56C5DA35701C}" sibTransId="{5BA4DAD8-C893-4486-B00F-AC25326A843B}"/>
    <dgm:cxn modelId="{003A74C4-3D15-4CF5-8783-6EA643E07EF7}" type="presOf" srcId="{78D1CD3B-CBEC-4647-9FED-D1B4BC3B1027}" destId="{02C39ACF-544C-4178-8CED-AA3C68B7C48F}" srcOrd="0" destOrd="0" presId="urn:microsoft.com/office/officeart/2005/8/layout/vList5"/>
    <dgm:cxn modelId="{8F7A264F-6BD0-402B-B860-12767FD5200C}" type="presOf" srcId="{07D3901E-3689-4579-8198-BABF8C45065E}" destId="{FA2C6789-8DC1-4511-9A8B-AAE8477728FA}" srcOrd="0" destOrd="0" presId="urn:microsoft.com/office/officeart/2005/8/layout/vList5"/>
    <dgm:cxn modelId="{5266832A-D2AC-4054-98D5-2FF122870970}" srcId="{07D3901E-3689-4579-8198-BABF8C45065E}" destId="{FA2B57D6-E61E-43D3-AFC3-C867EF90D93E}" srcOrd="0" destOrd="0" parTransId="{208A12E0-2153-475E-89A5-568C92CB6137}" sibTransId="{57501C26-C39A-40BF-B5E3-4DEF2FAE788E}"/>
    <dgm:cxn modelId="{7DE4E390-4714-4484-8A28-095E27307B2E}" type="presOf" srcId="{442AEE3A-2325-444D-A5B0-2B8416201B42}" destId="{DAE41590-67E8-42A5-928C-78828B64B39C}" srcOrd="0" destOrd="0" presId="urn:microsoft.com/office/officeart/2005/8/layout/vList5"/>
    <dgm:cxn modelId="{9E9BDAC8-0A19-4506-AA97-5FE6169FC346}" type="presOf" srcId="{E1630971-D794-46B5-984C-87E3C175239F}" destId="{61FF5BC1-149D-4253-9116-91CEDD18B30D}" srcOrd="0" destOrd="0" presId="urn:microsoft.com/office/officeart/2005/8/layout/vList5"/>
    <dgm:cxn modelId="{0741E1E9-6A92-46AB-9775-45F5376CA5EE}" srcId="{78D1CD3B-CBEC-4647-9FED-D1B4BC3B1027}" destId="{D433AE71-C6CF-41BD-8316-64D62B8AE387}" srcOrd="0" destOrd="0" parTransId="{078B03C1-0D78-4215-80C3-733322572782}" sibTransId="{92A2B5D0-66D7-457D-AB05-EB9C133B793D}"/>
    <dgm:cxn modelId="{48A47FF2-2DEA-4DAA-9472-3E7CC161B4AB}" type="presOf" srcId="{9D71CA5D-2D4C-474A-9F90-DCFD4054EFC3}" destId="{F460C72B-EF74-43C6-84A5-B4D185B57222}" srcOrd="0" destOrd="0" presId="urn:microsoft.com/office/officeart/2005/8/layout/vList5"/>
    <dgm:cxn modelId="{372427D4-3765-4759-9F01-4BF13C56A96F}" type="presParOf" srcId="{FA2C6789-8DC1-4511-9A8B-AAE8477728FA}" destId="{ABC836AE-42C7-4464-802A-114302FD82B5}" srcOrd="0" destOrd="0" presId="urn:microsoft.com/office/officeart/2005/8/layout/vList5"/>
    <dgm:cxn modelId="{83758B20-B5F1-4FC5-B13D-725050CC6B9F}" type="presParOf" srcId="{ABC836AE-42C7-4464-802A-114302FD82B5}" destId="{EBFBFF5E-C974-4E57-BCB5-CBDA5EE5A984}" srcOrd="0" destOrd="0" presId="urn:microsoft.com/office/officeart/2005/8/layout/vList5"/>
    <dgm:cxn modelId="{E6082C00-0FD2-4A5C-995B-1B3DBF9B5BF0}" type="presParOf" srcId="{ABC836AE-42C7-4464-802A-114302FD82B5}" destId="{F460C72B-EF74-43C6-84A5-B4D185B57222}" srcOrd="1" destOrd="0" presId="urn:microsoft.com/office/officeart/2005/8/layout/vList5"/>
    <dgm:cxn modelId="{CBDE762D-E183-4E1C-8265-78B4BC1CA4FC}" type="presParOf" srcId="{FA2C6789-8DC1-4511-9A8B-AAE8477728FA}" destId="{60BA5F2F-3366-47BA-B372-48CA519F6A9F}" srcOrd="1" destOrd="0" presId="urn:microsoft.com/office/officeart/2005/8/layout/vList5"/>
    <dgm:cxn modelId="{4A18EC11-FE45-466B-A1A8-A7D9C0CC067B}" type="presParOf" srcId="{FA2C6789-8DC1-4511-9A8B-AAE8477728FA}" destId="{8CB23CB1-5254-457E-AFA5-0C0EB218D73B}" srcOrd="2" destOrd="0" presId="urn:microsoft.com/office/officeart/2005/8/layout/vList5"/>
    <dgm:cxn modelId="{9B1E2B26-75A3-4165-A1E1-EF29BC565FE6}" type="presParOf" srcId="{8CB23CB1-5254-457E-AFA5-0C0EB218D73B}" destId="{DAE41590-67E8-42A5-928C-78828B64B39C}" srcOrd="0" destOrd="0" presId="urn:microsoft.com/office/officeart/2005/8/layout/vList5"/>
    <dgm:cxn modelId="{68FCC019-26FD-4985-800E-5A7BB25F10C2}" type="presParOf" srcId="{8CB23CB1-5254-457E-AFA5-0C0EB218D73B}" destId="{61FF5BC1-149D-4253-9116-91CEDD18B30D}" srcOrd="1" destOrd="0" presId="urn:microsoft.com/office/officeart/2005/8/layout/vList5"/>
    <dgm:cxn modelId="{EE6667AE-2CBF-48AB-B2FA-183B79C61731}" type="presParOf" srcId="{FA2C6789-8DC1-4511-9A8B-AAE8477728FA}" destId="{13E9FEAB-F79F-497C-8B0E-2A4F047389EC}" srcOrd="3" destOrd="0" presId="urn:microsoft.com/office/officeart/2005/8/layout/vList5"/>
    <dgm:cxn modelId="{3A8F8458-2B16-43E5-9103-D1334CAC08CC}" type="presParOf" srcId="{FA2C6789-8DC1-4511-9A8B-AAE8477728FA}" destId="{DF83231E-DC5E-4CDC-8075-8DB2B083DC9B}" srcOrd="4" destOrd="0" presId="urn:microsoft.com/office/officeart/2005/8/layout/vList5"/>
    <dgm:cxn modelId="{E57A1BF0-BBAB-4DBB-859B-B733F87468D1}" type="presParOf" srcId="{DF83231E-DC5E-4CDC-8075-8DB2B083DC9B}" destId="{02C39ACF-544C-4178-8CED-AA3C68B7C48F}" srcOrd="0" destOrd="0" presId="urn:microsoft.com/office/officeart/2005/8/layout/vList5"/>
    <dgm:cxn modelId="{66CE275C-0F5A-4917-87FB-799B7A91ACAD}" type="presParOf" srcId="{DF83231E-DC5E-4CDC-8075-8DB2B083DC9B}" destId="{F89CA5C2-C9F6-47A3-91D8-9C4A48B587F4}"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6F084-6714-457A-A467-4193C5851BD1}" type="datetimeFigureOut">
              <a:rPr lang="en-US" smtClean="0"/>
              <a:pPr/>
              <a:t>6/1/2013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A44A97-410E-497C-93B7-295601A0D7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DA9EE02-4AD6-4638-91BB-D6F3489A6F4B}" type="slidenum">
              <a:rPr lang="en-GB"/>
              <a:pPr/>
              <a:t>14</a:t>
            </a:fld>
            <a:endParaRPr lang="en-GB"/>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1533A3-4C70-4789-83BD-61181171DECC}" type="slidenum">
              <a:rPr lang="en-GB" altLang="en-GB"/>
              <a:pPr/>
              <a:t>57</a:t>
            </a:fld>
            <a:endParaRPr lang="en-GB" altLang="en-GB"/>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pPr lvl="1"/>
            <a:r>
              <a:rPr lang="en-GB" altLang="en-GB">
                <a:latin typeface="Comic Sans MS" pitchFamily="66" charset="0"/>
              </a:rPr>
              <a:t>Glitazones</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87A3DE-7B5D-4126-B8FF-DE2CB26750FB}" type="slidenum">
              <a:rPr lang="en-GB"/>
              <a:pPr fontAlgn="base">
                <a:spcBef>
                  <a:spcPct val="0"/>
                </a:spcBef>
                <a:spcAft>
                  <a:spcPct val="0"/>
                </a:spcAft>
              </a:pPr>
              <a:t>58</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93C441-F93D-4F0E-B4CE-33085EB6F102}" type="slidenum">
              <a:rPr lang="en-GB" altLang="en-GB"/>
              <a:pPr/>
              <a:t>59</a:t>
            </a:fld>
            <a:endParaRPr lang="en-GB" altLang="en-GB"/>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GB" altLang="en-GB"/>
              <a:t>Drug of choice in obese patients only?</a:t>
            </a:r>
          </a:p>
          <a:p>
            <a:r>
              <a:rPr lang="en-GB" altLang="en-GB"/>
              <a:t>Decreases gluconeogenesis</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B7BCD-47CF-4A4B-A746-E7688074568B}" type="slidenum">
              <a:rPr lang="en-GB" altLang="en-GB"/>
              <a:pPr/>
              <a:t>60</a:t>
            </a:fld>
            <a:endParaRPr lang="en-GB" altLang="en-GB"/>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r>
              <a:rPr lang="en-GB" altLang="en-GB" sz="1300"/>
              <a:t>Check renal &amp; liver function  periodically</a:t>
            </a:r>
          </a:p>
          <a:p>
            <a:r>
              <a:rPr lang="en-GB" altLang="en-GB" sz="1300"/>
              <a:t>Avoid in pregnancy, alcohol dependence and breast-feeding</a:t>
            </a:r>
          </a:p>
          <a:p>
            <a:r>
              <a:rPr lang="en-GB" altLang="en-GB">
                <a:sym typeface="Wingdings 3" pitchFamily="18" charset="2"/>
              </a:rPr>
              <a:t>Safe</a:t>
            </a:r>
          </a:p>
          <a:p>
            <a:r>
              <a:rPr lang="en-GB" altLang="en-GB">
                <a:sym typeface="Wingdings 3" pitchFamily="18" charset="2"/>
              </a:rPr>
              <a:t>Reduces Basal &amp; post prandial glucose levels</a:t>
            </a:r>
          </a:p>
          <a:p>
            <a:r>
              <a:rPr lang="en-GB" altLang="en-GB">
                <a:sym typeface="Wingdings 3" pitchFamily="18" charset="2"/>
              </a:rPr>
              <a:t>Weight neutral</a:t>
            </a:r>
          </a:p>
          <a:p>
            <a:r>
              <a:rPr lang="en-GB" altLang="en-GB">
                <a:sym typeface="Wingdings 3" pitchFamily="18" charset="2"/>
              </a:rPr>
              <a:t>No hypoglycaemia</a:t>
            </a:r>
          </a:p>
          <a:p>
            <a:r>
              <a:rPr lang="en-GB" altLang="en-GB">
                <a:sym typeface="Wingdings 3" pitchFamily="18" charset="2"/>
              </a:rPr>
              <a:t>Increased insulin sensitivity</a:t>
            </a:r>
          </a:p>
          <a:p>
            <a:r>
              <a:rPr lang="en-GB" altLang="en-GB">
                <a:sym typeface="Wingdings 3" pitchFamily="18" charset="2"/>
              </a:rPr>
              <a:t>Beneficial effect on plasma lipid profile</a:t>
            </a:r>
          </a:p>
          <a:p>
            <a:endParaRPr lang="en-GB" altLang="en-GB"/>
          </a:p>
          <a:p>
            <a:endParaRPr lang="en-US"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139D9D-8759-4C74-9244-7AC21409070F}" type="slidenum">
              <a:rPr lang="en-GB" altLang="en-GB"/>
              <a:pPr/>
              <a:t>61</a:t>
            </a:fld>
            <a:endParaRPr lang="en-GB" altLang="en-GB"/>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r>
              <a:rPr lang="en-GB" altLang="en-GB"/>
              <a:t>Use identified 1940’s</a:t>
            </a:r>
          </a:p>
          <a:p>
            <a:r>
              <a:rPr lang="en-GB" altLang="en-GB"/>
              <a:t>(assumes there is residual beta cell activity)</a:t>
            </a:r>
          </a:p>
          <a:p>
            <a:r>
              <a:rPr lang="en-GB" altLang="en-GB"/>
              <a:t>??Tolbutamide (Rastinon)</a:t>
            </a:r>
          </a:p>
          <a:p>
            <a:pPr lvl="1"/>
            <a:r>
              <a:rPr lang="en-GB" altLang="en-GB"/>
              <a:t>Shortest acting </a:t>
            </a:r>
            <a:endParaRPr lang="en-GB" altLang="en-GB" sz="1400">
              <a:solidFill>
                <a:srgbClr val="FF0000"/>
              </a:solidFill>
            </a:endParaRPr>
          </a:p>
          <a:p>
            <a:endParaRPr lang="en-GB" altLang="en-GB"/>
          </a:p>
          <a:p>
            <a:endParaRPr lang="en-GB" altLang="en-GB"/>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D3025-BD03-4152-84B0-4F98CEC96FC4}" type="slidenum">
              <a:rPr lang="en-GB" altLang="en-GB"/>
              <a:pPr/>
              <a:t>62</a:t>
            </a:fld>
            <a:endParaRPr lang="en-GB" altLang="en-GB"/>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BDF742-110B-452C-859A-21AA828495C4}" type="slidenum">
              <a:rPr lang="en-GB" altLang="en-GB"/>
              <a:pPr/>
              <a:t>63</a:t>
            </a:fld>
            <a:endParaRPr lang="en-GB" altLang="en-GB"/>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7398D8-1BD1-4B0D-91FB-A25AEB3C7BAC}" type="slidenum">
              <a:rPr lang="en-GB" altLang="en-GB"/>
              <a:pPr/>
              <a:t>64</a:t>
            </a:fld>
            <a:endParaRPr lang="en-GB" altLang="en-GB"/>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pPr eaLnBrk="0" hangingPunct="0">
              <a:spcBef>
                <a:spcPct val="50000"/>
              </a:spcBef>
            </a:pPr>
            <a:r>
              <a:rPr lang="en-US"/>
              <a:t>1. UKPDS 49. JAMA 1999; 281: 2005–12. </a:t>
            </a:r>
          </a:p>
          <a:p>
            <a:endParaRPr lang="en-GB" alt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31647-81DA-43E9-A5C3-28C08FA4DAEA}" type="slidenum">
              <a:rPr lang="en-GB" altLang="en-GB"/>
              <a:pPr/>
              <a:t>74</a:t>
            </a:fld>
            <a:endParaRPr lang="en-GB" altLang="en-GB"/>
          </a:p>
        </p:txBody>
      </p:sp>
      <p:sp>
        <p:nvSpPr>
          <p:cNvPr id="447490" name="Rectangle 2"/>
          <p:cNvSpPr>
            <a:spLocks noGrp="1" noRot="1" noChangeAspect="1" noChangeArrowheads="1" noTextEdit="1"/>
          </p:cNvSpPr>
          <p:nvPr>
            <p:ph type="sldImg"/>
          </p:nvPr>
        </p:nvSpPr>
        <p:spPr>
          <a:xfrm>
            <a:off x="1185863" y="698500"/>
            <a:ext cx="4545012" cy="3408363"/>
          </a:xfrm>
          <a:ln/>
        </p:spPr>
      </p:sp>
      <p:sp>
        <p:nvSpPr>
          <p:cNvPr id="447491" name="Rectangle 3"/>
          <p:cNvSpPr>
            <a:spLocks noGrp="1" noChangeArrowheads="1"/>
          </p:cNvSpPr>
          <p:nvPr>
            <p:ph type="body" idx="1"/>
          </p:nvPr>
        </p:nvSpPr>
        <p:spPr>
          <a:xfrm>
            <a:off x="882840" y="4339055"/>
            <a:ext cx="5077927" cy="4106840"/>
          </a:xfrm>
        </p:spPr>
        <p:txBody>
          <a:bodyPr/>
          <a:lstStyle/>
          <a:p>
            <a:pPr lvl="1"/>
            <a:r>
              <a:rPr lang="en-GB" altLang="en-GB"/>
              <a:t>No evidence to support eating too much sugar leads to diabetes</a:t>
            </a:r>
          </a:p>
          <a:p>
            <a:pPr lvl="1"/>
            <a:r>
              <a:rPr lang="en-GB" altLang="en-GB"/>
              <a:t>Obesity is key risk factor</a:t>
            </a:r>
          </a:p>
          <a:p>
            <a:pPr lvl="1"/>
            <a:r>
              <a:rPr lang="en-GB" altLang="en-GB"/>
              <a:t>W:H ratio most useful predictor (women &lt; 0.80 ,men &lt; 0.95)</a:t>
            </a:r>
          </a:p>
          <a:p>
            <a:pPr lvl="1"/>
            <a:r>
              <a:rPr lang="en-GB" altLang="en-GB"/>
              <a:t>Saturated fat is an independent risk factor</a:t>
            </a:r>
          </a:p>
          <a:p>
            <a:pPr lvl="1"/>
            <a:r>
              <a:rPr lang="en-GB" altLang="en-GB"/>
              <a:t>Low fruit and vegetable intakes have been linked to higher HbA1c in general population (EPIC Norfolk study)</a:t>
            </a:r>
          </a:p>
          <a:p>
            <a:pPr lvl="1"/>
            <a:r>
              <a:rPr lang="en-GB" altLang="en-GB"/>
              <a:t>Inactivity is an independent risk factor</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B1E6D-8310-4134-94AE-C714861A0EDE}" type="slidenum">
              <a:rPr lang="en-GB" altLang="en-GB"/>
              <a:pPr/>
              <a:t>22</a:t>
            </a:fld>
            <a:endParaRPr lang="en-GB" altLang="en-GB"/>
          </a:p>
        </p:txBody>
      </p:sp>
      <p:sp>
        <p:nvSpPr>
          <p:cNvPr id="571394" name="Rectangle 2"/>
          <p:cNvSpPr>
            <a:spLocks noGrp="1" noRot="1" noChangeAspect="1" noChangeArrowheads="1" noTextEdit="1"/>
          </p:cNvSpPr>
          <p:nvPr>
            <p:ph type="sldImg"/>
          </p:nvPr>
        </p:nvSpPr>
        <p:spPr>
          <a:xfrm>
            <a:off x="1185863" y="698500"/>
            <a:ext cx="4545012" cy="3408363"/>
          </a:xfrm>
          <a:ln/>
        </p:spPr>
      </p:sp>
      <p:sp>
        <p:nvSpPr>
          <p:cNvPr id="571395" name="Rectangle 3"/>
          <p:cNvSpPr>
            <a:spLocks noGrp="1" noChangeArrowheads="1"/>
          </p:cNvSpPr>
          <p:nvPr>
            <p:ph type="body" idx="1"/>
          </p:nvPr>
        </p:nvSpPr>
        <p:spPr>
          <a:xfrm>
            <a:off x="882840" y="4339055"/>
            <a:ext cx="5077927" cy="410684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D46753-1EB7-4142-BA9A-B5BF0E797A6B}" type="slidenum">
              <a:rPr lang="en-GB"/>
              <a:pPr fontAlgn="base">
                <a:spcBef>
                  <a:spcPct val="0"/>
                </a:spcBef>
                <a:spcAft>
                  <a:spcPct val="0"/>
                </a:spcAft>
              </a:pPr>
              <a:t>46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444CD7-5D4E-443E-B4A0-D1071E597BE0}" type="slidenum">
              <a:rPr lang="en-GB"/>
              <a:pPr fontAlgn="base">
                <a:spcBef>
                  <a:spcPct val="0"/>
                </a:spcBef>
                <a:spcAft>
                  <a:spcPct val="0"/>
                </a:spcAft>
              </a:pPr>
              <a:t>47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09ACF4-8C3A-45EE-BB5F-FCE0B56FE2E7}" type="slidenum">
              <a:rPr lang="en-GB"/>
              <a:pPr fontAlgn="base">
                <a:spcBef>
                  <a:spcPct val="0"/>
                </a:spcBef>
                <a:spcAft>
                  <a:spcPct val="0"/>
                </a:spcAft>
              </a:pPr>
              <a:t>49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0A402E-2F7F-4D9F-B07D-E67A57CBBCFF}" type="slidenum">
              <a:rPr lang="en-US"/>
              <a:pPr/>
              <a:t>50</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t>Consistency and timing of meals</a:t>
            </a:r>
          </a:p>
          <a:p>
            <a:r>
              <a:rPr lang="en-US"/>
              <a:t>Timing of meals and administration of insulin</a:t>
            </a:r>
          </a:p>
          <a:p>
            <a:r>
              <a:rPr lang="en-US"/>
              <a:t>Insulin plans should be designed to match the person’s eating pattern</a:t>
            </a:r>
          </a:p>
          <a:p>
            <a:r>
              <a:rPr lang="en-US"/>
              <a:t>Monitor blood glucose regularly</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D20CF-495E-447B-A6BF-4BD4C0758573}" type="slidenum">
              <a:rPr lang="en-US"/>
              <a:pPr/>
              <a:t>51</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t>Weight loss: 10-20# is sufficient </a:t>
            </a:r>
          </a:p>
          <a:p>
            <a:r>
              <a:rPr lang="en-US"/>
              <a:t>Smaller meals and snacks</a:t>
            </a:r>
          </a:p>
          <a:p>
            <a:r>
              <a:rPr lang="en-US"/>
              <a:t>Physical activity</a:t>
            </a:r>
          </a:p>
          <a:p>
            <a:r>
              <a:rPr lang="en-US"/>
              <a:t>Monitor blood glucose and medications</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13FF3F-CF8D-416B-AED7-464229D66445}" type="slidenum">
              <a:rPr lang="en-GB" altLang="en-GB"/>
              <a:pPr/>
              <a:t>55</a:t>
            </a:fld>
            <a:endParaRPr lang="en-GB" altLang="en-GB"/>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pPr algn="just"/>
            <a:r>
              <a:rPr lang="en-GB" altLang="en-GB" dirty="0"/>
              <a:t>Type 2 diabetes is traditionally treated in a stepwise manner. Initial therapy is usually diet and increased exercise.  However, lifestyle measures generally fail to control glycaemia and, therefore, pharmacological treatment is instigated.  Initial therapy is with a single oral drug although </a:t>
            </a:r>
            <a:r>
              <a:rPr lang="en-GB" altLang="en-GB" dirty="0" err="1"/>
              <a:t>monotherapy</a:t>
            </a:r>
            <a:r>
              <a:rPr lang="en-GB" altLang="en-GB" dirty="0"/>
              <a:t> often fails over a period of time and a combination of two or more oral therapies is used. Subsequently, failure of all oral combination therapy may occur when </a:t>
            </a:r>
            <a:r>
              <a:rPr lang="en-GB" altLang="en-GB" dirty="0">
                <a:sym typeface="Symbol" pitchFamily="18" charset="2"/>
              </a:rPr>
              <a:t></a:t>
            </a:r>
            <a:r>
              <a:rPr lang="en-GB" altLang="en-GB" dirty="0"/>
              <a:t>-cell failure has progressed to such a degree that additional, exogenous insulin is required.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4D503-2CB6-4166-8088-001098E44013}" type="slidenum">
              <a:rPr lang="en-US"/>
              <a:pPr/>
              <a:t>56</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1B5B595-7A13-4019-8B50-074913DBD96B}" type="datetimeFigureOut">
              <a:rPr lang="en-US" smtClean="0"/>
              <a:pPr/>
              <a:t>6/1/2013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67DABD0-252F-4D58-B10C-632EAF6CB7D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B5B595-7A13-4019-8B50-074913DBD96B}" type="datetimeFigureOut">
              <a:rPr lang="en-US" smtClean="0"/>
              <a:pPr/>
              <a:t>6/1/2013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DABD0-252F-4D58-B10C-632EAF6CB7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B5B595-7A13-4019-8B50-074913DBD96B}" type="datetimeFigureOut">
              <a:rPr lang="en-US" smtClean="0"/>
              <a:pPr/>
              <a:t>6/1/2013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DABD0-252F-4D58-B10C-632EAF6CB7D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20675"/>
            <a:ext cx="74676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767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28600" y="6248400"/>
            <a:ext cx="1600200" cy="457200"/>
          </a:xfrm>
        </p:spPr>
        <p:txBody>
          <a:bodyPr/>
          <a:lstStyle>
            <a:lvl1pPr>
              <a:defRPr/>
            </a:lvl1pPr>
          </a:lstStyle>
          <a:p>
            <a:endParaRPr lang="en-AU"/>
          </a:p>
        </p:txBody>
      </p:sp>
      <p:sp>
        <p:nvSpPr>
          <p:cNvPr id="6" name="Footer Placeholder 5"/>
          <p:cNvSpPr>
            <a:spLocks noGrp="1"/>
          </p:cNvSpPr>
          <p:nvPr>
            <p:ph type="ftr" sz="quarter" idx="11"/>
          </p:nvPr>
        </p:nvSpPr>
        <p:spPr>
          <a:xfrm>
            <a:off x="2209800" y="6248400"/>
            <a:ext cx="3505200" cy="457200"/>
          </a:xfrm>
        </p:spPr>
        <p:txBody>
          <a:bodyPr/>
          <a:lstStyle>
            <a:lvl1pPr>
              <a:defRPr/>
            </a:lvl1pPr>
          </a:lstStyle>
          <a:p>
            <a:endParaRPr lang="en-AU"/>
          </a:p>
        </p:txBody>
      </p:sp>
      <p:sp>
        <p:nvSpPr>
          <p:cNvPr id="7" name="Slide Number Placeholder 6"/>
          <p:cNvSpPr>
            <a:spLocks noGrp="1"/>
          </p:cNvSpPr>
          <p:nvPr>
            <p:ph type="sldNum" sz="quarter" idx="12"/>
          </p:nvPr>
        </p:nvSpPr>
        <p:spPr>
          <a:xfrm>
            <a:off x="6248400" y="6248400"/>
            <a:ext cx="1524000" cy="457200"/>
          </a:xfrm>
        </p:spPr>
        <p:txBody>
          <a:bodyPr/>
          <a:lstStyle>
            <a:lvl1pPr>
              <a:defRPr/>
            </a:lvl1pPr>
          </a:lstStyle>
          <a:p>
            <a:fld id="{84D10CB2-0BB8-4C98-A64A-5F938DF3EEA6}" type="slidenum">
              <a:rPr lang="en-AU"/>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28613" y="1941513"/>
            <a:ext cx="4027487" cy="4114800"/>
          </a:xfrm>
        </p:spPr>
        <p:txBody>
          <a:bodyPr/>
          <a:lstStyle/>
          <a:p>
            <a:endParaRPr lang="en-US"/>
          </a:p>
        </p:txBody>
      </p:sp>
      <p:sp>
        <p:nvSpPr>
          <p:cNvPr id="4" name="Text Placeholder 3"/>
          <p:cNvSpPr>
            <a:spLocks noGrp="1"/>
          </p:cNvSpPr>
          <p:nvPr>
            <p:ph type="body"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433763" y="6343650"/>
            <a:ext cx="1905000" cy="457200"/>
          </a:xfrm>
        </p:spPr>
        <p:txBody>
          <a:bodyPr/>
          <a:lstStyle>
            <a:lvl1pPr>
              <a:defRPr/>
            </a:lvl1pPr>
          </a:lstStyle>
          <a:p>
            <a:endParaRPr lang="en-GB"/>
          </a:p>
        </p:txBody>
      </p:sp>
      <p:sp>
        <p:nvSpPr>
          <p:cNvPr id="6" name="Footer Placeholder 5"/>
          <p:cNvSpPr>
            <a:spLocks noGrp="1"/>
          </p:cNvSpPr>
          <p:nvPr>
            <p:ph type="ftr" sz="quarter" idx="11"/>
          </p:nvPr>
        </p:nvSpPr>
        <p:spPr>
          <a:xfrm>
            <a:off x="6108700" y="6343650"/>
            <a:ext cx="28956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146050" y="6361113"/>
            <a:ext cx="1905000" cy="457200"/>
          </a:xfrm>
        </p:spPr>
        <p:txBody>
          <a:bodyPr/>
          <a:lstStyle>
            <a:lvl1pPr>
              <a:defRPr/>
            </a:lvl1pPr>
          </a:lstStyle>
          <a:p>
            <a:fld id="{7D7A6934-31CE-4B5B-A24C-F8423040178E}"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391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19200" y="1676400"/>
            <a:ext cx="7391400" cy="4724400"/>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ko-K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ko-K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0F5C0BD5-2892-4188-9A86-61CD5EA1B855}" type="slidenum">
              <a:rPr lang="en-US" altLang="ko-K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B5B595-7A13-4019-8B50-074913DBD96B}" type="datetimeFigureOut">
              <a:rPr lang="en-US" smtClean="0"/>
              <a:pPr/>
              <a:t>6/1/2013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DABD0-252F-4D58-B10C-632EAF6CB7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1B5B595-7A13-4019-8B50-074913DBD96B}" type="datetimeFigureOut">
              <a:rPr lang="en-US" smtClean="0"/>
              <a:pPr/>
              <a:t>6/1/2013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DABD0-252F-4D58-B10C-632EAF6CB7D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B5B595-7A13-4019-8B50-074913DBD96B}" type="datetimeFigureOut">
              <a:rPr lang="en-US" smtClean="0"/>
              <a:pPr/>
              <a:t>6/1/2013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DABD0-252F-4D58-B10C-632EAF6CB7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1B5B595-7A13-4019-8B50-074913DBD96B}" type="datetimeFigureOut">
              <a:rPr lang="en-US" smtClean="0"/>
              <a:pPr/>
              <a:t>6/1/2013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7DABD0-252F-4D58-B10C-632EAF6CB7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1B5B595-7A13-4019-8B50-074913DBD96B}" type="datetimeFigureOut">
              <a:rPr lang="en-US" smtClean="0"/>
              <a:pPr/>
              <a:t>6/1/2013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7DABD0-252F-4D58-B10C-632EAF6CB7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B5B595-7A13-4019-8B50-074913DBD96B}" type="datetimeFigureOut">
              <a:rPr lang="en-US" smtClean="0"/>
              <a:pPr/>
              <a:t>6/1/2013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7DABD0-252F-4D58-B10C-632EAF6CB7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B5B595-7A13-4019-8B50-074913DBD96B}" type="datetimeFigureOut">
              <a:rPr lang="en-US" smtClean="0"/>
              <a:pPr/>
              <a:t>6/1/2013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DABD0-252F-4D58-B10C-632EAF6CB7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B5B595-7A13-4019-8B50-074913DBD96B}" type="datetimeFigureOut">
              <a:rPr lang="en-US" smtClean="0"/>
              <a:pPr/>
              <a:t>6/1/2013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67DABD0-252F-4D58-B10C-632EAF6CB7D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1B5B595-7A13-4019-8B50-074913DBD96B}" type="datetimeFigureOut">
              <a:rPr lang="en-US" smtClean="0"/>
              <a:pPr/>
              <a:t>6/1/2013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67DABD0-252F-4D58-B10C-632EAF6CB7D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
            <a:ext cx="7851648" cy="1828800"/>
          </a:xfrm>
        </p:spPr>
        <p:txBody>
          <a:bodyPr/>
          <a:lstStyle/>
          <a:p>
            <a:pPr algn="ctr"/>
            <a:r>
              <a:rPr lang="en-US" dirty="0" smtClean="0"/>
              <a:t>DIABETES MELLITUS</a:t>
            </a:r>
            <a:endParaRPr lang="en-US" dirty="0"/>
          </a:p>
        </p:txBody>
      </p:sp>
      <p:sp>
        <p:nvSpPr>
          <p:cNvPr id="3" name="Subtitle 2"/>
          <p:cNvSpPr>
            <a:spLocks noGrp="1"/>
          </p:cNvSpPr>
          <p:nvPr>
            <p:ph type="subTitle" idx="1"/>
          </p:nvPr>
        </p:nvSpPr>
        <p:spPr>
          <a:xfrm>
            <a:off x="457200" y="5715000"/>
            <a:ext cx="7854696" cy="866336"/>
          </a:xfrm>
        </p:spPr>
        <p:txBody>
          <a:bodyPr>
            <a:normAutofit/>
          </a:bodyPr>
          <a:lstStyle/>
          <a:p>
            <a:pPr algn="ctr"/>
            <a:r>
              <a:rPr lang="en-US" sz="3200" dirty="0" err="1" smtClean="0"/>
              <a:t>Dr.Saranya</a:t>
            </a:r>
            <a:r>
              <a:rPr lang="en-US" sz="3200" dirty="0" smtClean="0"/>
              <a:t> </a:t>
            </a:r>
            <a:r>
              <a:rPr lang="en-US" sz="3200" dirty="0" err="1" smtClean="0"/>
              <a:t>vinoth</a:t>
            </a:r>
            <a:endParaRPr lang="en-US" sz="3200" dirty="0"/>
          </a:p>
        </p:txBody>
      </p:sp>
      <p:pic>
        <p:nvPicPr>
          <p:cNvPr id="1026" name="Picture 2" descr="C:\Users\USER\Downloads\dia.jpg"/>
          <p:cNvPicPr>
            <a:picLocks noChangeAspect="1" noChangeArrowheads="1"/>
          </p:cNvPicPr>
          <p:nvPr/>
        </p:nvPicPr>
        <p:blipFill>
          <a:blip r:embed="rId2"/>
          <a:srcRect/>
          <a:stretch>
            <a:fillRect/>
          </a:stretch>
        </p:blipFill>
        <p:spPr bwMode="auto">
          <a:xfrm>
            <a:off x="1219200" y="1524000"/>
            <a:ext cx="6857999" cy="403859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3258312"/>
          </a:xfrm>
        </p:spPr>
        <p:txBody>
          <a:bodyPr/>
          <a:lstStyle/>
          <a:p>
            <a:pPr algn="ctr"/>
            <a:r>
              <a:rPr lang="en-US" dirty="0" smtClean="0"/>
              <a:t>BASIC UNDERSTANDING OF GLUCOSE METABOLISM AND INSULIN ACTION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95400"/>
            <a:ext cx="8077200" cy="3970318"/>
          </a:xfrm>
          <a:prstGeom prst="rect">
            <a:avLst/>
          </a:prstGeom>
        </p:spPr>
        <p:txBody>
          <a:bodyPr wrap="square">
            <a:spAutoFit/>
          </a:bodyPr>
          <a:lstStyle/>
          <a:p>
            <a:pPr>
              <a:buFont typeface="Wingdings" pitchFamily="2" charset="2"/>
              <a:buChar char="Ø"/>
            </a:pPr>
            <a:r>
              <a:rPr lang="en-US" sz="2800" dirty="0" smtClean="0"/>
              <a:t>It works in the following way:</a:t>
            </a:r>
          </a:p>
          <a:p>
            <a:pPr>
              <a:buFont typeface="Arial" pitchFamily="34" charset="0"/>
              <a:buChar char="•"/>
            </a:pPr>
            <a:r>
              <a:rPr lang="en-US" sz="2800" dirty="0" smtClean="0"/>
              <a:t>During and immediately after a meal, digestion breaks carbohydrates down into sugar molecules (of which </a:t>
            </a:r>
            <a:r>
              <a:rPr lang="en-US" sz="2800" i="1" dirty="0" smtClean="0"/>
              <a:t>glucose</a:t>
            </a:r>
            <a:r>
              <a:rPr lang="en-US" sz="2800" dirty="0" smtClean="0"/>
              <a:t> is one) and proteins into </a:t>
            </a:r>
            <a:r>
              <a:rPr lang="en-US" sz="2800" i="1" dirty="0" smtClean="0"/>
              <a:t>amino acids.</a:t>
            </a:r>
            <a:endParaRPr lang="en-US" sz="2800" dirty="0" smtClean="0"/>
          </a:p>
          <a:p>
            <a:pPr>
              <a:buFont typeface="Arial" pitchFamily="34" charset="0"/>
              <a:buChar char="•"/>
            </a:pPr>
            <a:r>
              <a:rPr lang="en-US" sz="2800" dirty="0" smtClean="0"/>
              <a:t>Right after the meal, glucose and amino acids are absorbed directly into the bloodstream, and blood glucose levels rise sharply. (Glucose levels after a meal are called </a:t>
            </a:r>
            <a:r>
              <a:rPr lang="en-US" sz="2800" i="1" dirty="0" smtClean="0"/>
              <a:t>postprandial</a:t>
            </a:r>
            <a:r>
              <a:rPr lang="en-US" sz="2800" dirty="0" smtClean="0"/>
              <a:t> levels.)</a:t>
            </a:r>
          </a:p>
        </p:txBody>
      </p:sp>
      <p:sp>
        <p:nvSpPr>
          <p:cNvPr id="3" name="Title 2"/>
          <p:cNvSpPr>
            <a:spLocks noGrp="1"/>
          </p:cNvSpPr>
          <p:nvPr>
            <p:ph type="title"/>
          </p:nvPr>
        </p:nvSpPr>
        <p:spPr>
          <a:xfrm>
            <a:off x="457200" y="304800"/>
            <a:ext cx="8229600" cy="1066800"/>
          </a:xfrm>
        </p:spPr>
        <p:txBody>
          <a:bodyPr>
            <a:normAutofit/>
          </a:bodyPr>
          <a:lstStyle/>
          <a:p>
            <a:pPr algn="ctr"/>
            <a:r>
              <a:rPr lang="en-US" dirty="0" smtClean="0"/>
              <a:t>Action of insulin </a:t>
            </a:r>
            <a:endParaRPr lang="en-US" dirty="0"/>
          </a:p>
        </p:txBody>
      </p:sp>
      <p:sp>
        <p:nvSpPr>
          <p:cNvPr id="4" name="Content Placeholder 3"/>
          <p:cNvSpPr>
            <a:spLocks noGrp="1"/>
          </p:cNvSpPr>
          <p:nvPr>
            <p:ph idx="1"/>
          </p:nvPr>
        </p:nvSpPr>
        <p:spPr>
          <a:xfrm>
            <a:off x="457200" y="2590800"/>
            <a:ext cx="8229600" cy="3733800"/>
          </a:xfrm>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066800"/>
            <a:ext cx="8839200" cy="5562599"/>
          </a:xfrm>
        </p:spPr>
        <p:txBody>
          <a:bodyPr>
            <a:normAutofit/>
          </a:bodyPr>
          <a:lstStyle/>
          <a:p>
            <a:r>
              <a:rPr lang="en-US" sz="2800" dirty="0" smtClean="0"/>
              <a:t>The rise in blood glucose levels signals important cells in the pancreas, called </a:t>
            </a:r>
            <a:r>
              <a:rPr lang="en-US" sz="2800" i="1" dirty="0" smtClean="0"/>
              <a:t>beta cells</a:t>
            </a:r>
            <a:r>
              <a:rPr lang="en-US" sz="2800" dirty="0" smtClean="0"/>
              <a:t>, to secrete insulin, which pours into the bloodstream. Within 20 minutes after a meal insulin rises to its peak level.</a:t>
            </a:r>
          </a:p>
          <a:p>
            <a:r>
              <a:rPr lang="en-US" sz="2800" dirty="0" smtClean="0"/>
              <a:t>Insulin enables glucose to enter cells in the body, particularly muscle and liver cells. Here, insulin and other hormones direct whether glucose will be burned for energy or stored for future use.</a:t>
            </a:r>
          </a:p>
          <a:p>
            <a:r>
              <a:rPr lang="en-US" sz="2800" dirty="0" smtClean="0"/>
              <a:t>When insulin levels are high, the liver stops producing glucose and stores it in other forms until the body needs it again.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228600"/>
            <a:ext cx="9144000"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c of Body"/>
          <p:cNvPicPr>
            <a:picLocks noChangeAspect="1" noChangeArrowheads="1"/>
          </p:cNvPicPr>
          <p:nvPr/>
        </p:nvPicPr>
        <p:blipFill>
          <a:blip r:embed="rId3"/>
          <a:srcRect/>
          <a:stretch>
            <a:fillRect/>
          </a:stretch>
        </p:blipFill>
        <p:spPr bwMode="auto">
          <a:xfrm>
            <a:off x="2709863" y="1069975"/>
            <a:ext cx="3724275" cy="5561013"/>
          </a:xfrm>
          <a:prstGeom prst="rect">
            <a:avLst/>
          </a:prstGeom>
          <a:noFill/>
          <a:ln w="9525">
            <a:noFill/>
            <a:miter lim="800000"/>
            <a:headEnd/>
            <a:tailEnd/>
          </a:ln>
        </p:spPr>
      </p:pic>
      <p:sp>
        <p:nvSpPr>
          <p:cNvPr id="6147" name="Text Box 3"/>
          <p:cNvSpPr txBox="1">
            <a:spLocks noChangeArrowheads="1"/>
          </p:cNvSpPr>
          <p:nvPr/>
        </p:nvSpPr>
        <p:spPr bwMode="auto">
          <a:xfrm>
            <a:off x="6434138" y="1781175"/>
            <a:ext cx="2814637" cy="1187450"/>
          </a:xfrm>
          <a:prstGeom prst="rect">
            <a:avLst/>
          </a:prstGeom>
          <a:noFill/>
          <a:ln w="9525">
            <a:noFill/>
            <a:miter lim="800000"/>
            <a:headEnd/>
            <a:tailEnd/>
          </a:ln>
        </p:spPr>
        <p:txBody>
          <a:bodyPr wrap="none">
            <a:spAutoFit/>
          </a:bodyPr>
          <a:lstStyle/>
          <a:p>
            <a:pPr eaLnBrk="0" hangingPunct="0"/>
            <a:r>
              <a:rPr lang="en-GB"/>
              <a:t>Insulin is produced</a:t>
            </a:r>
          </a:p>
          <a:p>
            <a:pPr eaLnBrk="0" hangingPunct="0"/>
            <a:r>
              <a:rPr lang="en-GB"/>
              <a:t>by the pancreas when</a:t>
            </a:r>
          </a:p>
          <a:p>
            <a:pPr eaLnBrk="0" hangingPunct="0"/>
            <a:r>
              <a:rPr lang="en-GB"/>
              <a:t>blood sugar is high</a:t>
            </a:r>
          </a:p>
        </p:txBody>
      </p:sp>
      <p:sp>
        <p:nvSpPr>
          <p:cNvPr id="6148" name="Line 4"/>
          <p:cNvSpPr>
            <a:spLocks noChangeShapeType="1"/>
          </p:cNvSpPr>
          <p:nvPr/>
        </p:nvSpPr>
        <p:spPr bwMode="auto">
          <a:xfrm flipH="1">
            <a:off x="5270500" y="2936875"/>
            <a:ext cx="1163638" cy="1155700"/>
          </a:xfrm>
          <a:prstGeom prst="line">
            <a:avLst/>
          </a:prstGeom>
          <a:noFill/>
          <a:ln w="38100">
            <a:solidFill>
              <a:schemeClr val="tx1"/>
            </a:solidFill>
            <a:round/>
            <a:headEnd/>
            <a:tailEnd type="triangle" w="med" len="med"/>
          </a:ln>
        </p:spPr>
        <p:txBody>
          <a:bodyPr/>
          <a:lstStyle/>
          <a:p>
            <a:endParaRPr lang="en-US"/>
          </a:p>
        </p:txBody>
      </p:sp>
      <p:sp>
        <p:nvSpPr>
          <p:cNvPr id="6149" name="Text Box 5"/>
          <p:cNvSpPr txBox="1">
            <a:spLocks noChangeArrowheads="1"/>
          </p:cNvSpPr>
          <p:nvPr/>
        </p:nvSpPr>
        <p:spPr bwMode="auto">
          <a:xfrm>
            <a:off x="6600825" y="3752850"/>
            <a:ext cx="184150" cy="457200"/>
          </a:xfrm>
          <a:prstGeom prst="rect">
            <a:avLst/>
          </a:prstGeom>
          <a:noFill/>
          <a:ln w="9525">
            <a:noFill/>
            <a:miter lim="800000"/>
            <a:headEnd/>
            <a:tailEnd/>
          </a:ln>
        </p:spPr>
        <p:txBody>
          <a:bodyPr wrap="none">
            <a:spAutoFit/>
          </a:bodyPr>
          <a:lstStyle/>
          <a:p>
            <a:pPr eaLnBrk="0" hangingPunct="0"/>
            <a:endParaRPr lang="en-GB"/>
          </a:p>
        </p:txBody>
      </p:sp>
      <p:sp>
        <p:nvSpPr>
          <p:cNvPr id="6150" name="Text Box 6"/>
          <p:cNvSpPr txBox="1">
            <a:spLocks noChangeArrowheads="1"/>
          </p:cNvSpPr>
          <p:nvPr/>
        </p:nvSpPr>
        <p:spPr bwMode="auto">
          <a:xfrm>
            <a:off x="6540500" y="3870325"/>
            <a:ext cx="2570163" cy="1552575"/>
          </a:xfrm>
          <a:prstGeom prst="rect">
            <a:avLst/>
          </a:prstGeom>
          <a:noFill/>
          <a:ln w="9525">
            <a:noFill/>
            <a:miter lim="800000"/>
            <a:headEnd/>
            <a:tailEnd/>
          </a:ln>
        </p:spPr>
        <p:txBody>
          <a:bodyPr wrap="none">
            <a:spAutoFit/>
          </a:bodyPr>
          <a:lstStyle/>
          <a:p>
            <a:pPr eaLnBrk="0" hangingPunct="0"/>
            <a:r>
              <a:rPr lang="en-GB"/>
              <a:t>Insulin keeps blood</a:t>
            </a:r>
          </a:p>
          <a:p>
            <a:pPr eaLnBrk="0" hangingPunct="0"/>
            <a:r>
              <a:rPr lang="en-GB"/>
              <a:t>sugar level within</a:t>
            </a:r>
          </a:p>
          <a:p>
            <a:pPr eaLnBrk="0" hangingPunct="0"/>
            <a:r>
              <a:rPr lang="en-GB"/>
              <a:t>the normal range </a:t>
            </a:r>
          </a:p>
          <a:p>
            <a:pPr eaLnBrk="0" hangingPunct="0"/>
            <a:r>
              <a:rPr lang="en-GB"/>
              <a:t>for health</a:t>
            </a:r>
          </a:p>
        </p:txBody>
      </p:sp>
      <p:sp>
        <p:nvSpPr>
          <p:cNvPr id="6151" name="Rectangle 7"/>
          <p:cNvSpPr>
            <a:spLocks noChangeArrowheads="1"/>
          </p:cNvSpPr>
          <p:nvPr/>
        </p:nvSpPr>
        <p:spPr bwMode="auto">
          <a:xfrm>
            <a:off x="701675" y="295275"/>
            <a:ext cx="7742238" cy="609600"/>
          </a:xfrm>
          <a:prstGeom prst="rect">
            <a:avLst/>
          </a:prstGeom>
          <a:noFill/>
          <a:ln w="9525">
            <a:noFill/>
            <a:miter lim="800000"/>
            <a:headEnd/>
            <a:tailEnd/>
          </a:ln>
        </p:spPr>
        <p:txBody>
          <a:bodyPr lIns="0" tIns="0" rIns="0" bIns="0">
            <a:spAutoFit/>
          </a:bodyPr>
          <a:lstStyle/>
          <a:p>
            <a:pPr algn="ctr" eaLnBrk="0" hangingPunct="0"/>
            <a:r>
              <a:rPr lang="en-GB" sz="4000">
                <a:solidFill>
                  <a:schemeClr val="tx2"/>
                </a:solidFill>
                <a:latin typeface="Tahoma" charset="0"/>
              </a:rPr>
              <a:t>Blood sugar and health</a:t>
            </a:r>
          </a:p>
        </p:txBody>
      </p:sp>
      <p:sp>
        <p:nvSpPr>
          <p:cNvPr id="6152" name="Text Box 8"/>
          <p:cNvSpPr txBox="1">
            <a:spLocks noChangeArrowheads="1"/>
          </p:cNvSpPr>
          <p:nvPr/>
        </p:nvSpPr>
        <p:spPr bwMode="auto">
          <a:xfrm>
            <a:off x="315913" y="1703388"/>
            <a:ext cx="184150" cy="457200"/>
          </a:xfrm>
          <a:prstGeom prst="rect">
            <a:avLst/>
          </a:prstGeom>
          <a:noFill/>
          <a:ln w="9525">
            <a:noFill/>
            <a:miter lim="800000"/>
            <a:headEnd/>
            <a:tailEnd/>
          </a:ln>
        </p:spPr>
        <p:txBody>
          <a:bodyPr wrap="none">
            <a:spAutoFit/>
          </a:bodyPr>
          <a:lstStyle/>
          <a:p>
            <a:pPr eaLnBrk="0" hangingPunct="0"/>
            <a:endParaRPr lang="en-GB"/>
          </a:p>
        </p:txBody>
      </p:sp>
      <p:sp>
        <p:nvSpPr>
          <p:cNvPr id="6153" name="Text Box 9"/>
          <p:cNvSpPr txBox="1">
            <a:spLocks noChangeArrowheads="1"/>
          </p:cNvSpPr>
          <p:nvPr/>
        </p:nvSpPr>
        <p:spPr bwMode="auto">
          <a:xfrm>
            <a:off x="166688" y="1441450"/>
            <a:ext cx="2678112" cy="1187450"/>
          </a:xfrm>
          <a:prstGeom prst="rect">
            <a:avLst/>
          </a:prstGeom>
          <a:noFill/>
          <a:ln w="9525">
            <a:noFill/>
            <a:miter lim="800000"/>
            <a:headEnd/>
            <a:tailEnd/>
          </a:ln>
        </p:spPr>
        <p:txBody>
          <a:bodyPr wrap="none">
            <a:spAutoFit/>
          </a:bodyPr>
          <a:lstStyle/>
          <a:p>
            <a:pPr eaLnBrk="0" hangingPunct="0">
              <a:buClr>
                <a:schemeClr val="tx1"/>
              </a:buClr>
            </a:pPr>
            <a:r>
              <a:rPr lang="en-GB"/>
              <a:t>Sugar (glucose) is </a:t>
            </a:r>
          </a:p>
          <a:p>
            <a:pPr eaLnBrk="0" hangingPunct="0">
              <a:buClr>
                <a:schemeClr val="tx1"/>
              </a:buClr>
            </a:pPr>
            <a:r>
              <a:rPr lang="en-GB"/>
              <a:t>an important source </a:t>
            </a:r>
          </a:p>
          <a:p>
            <a:pPr eaLnBrk="0" hangingPunct="0">
              <a:buClr>
                <a:schemeClr val="tx1"/>
              </a:buClr>
            </a:pPr>
            <a:r>
              <a:rPr lang="en-GB"/>
              <a:t>of energy</a:t>
            </a:r>
          </a:p>
        </p:txBody>
      </p:sp>
      <p:sp>
        <p:nvSpPr>
          <p:cNvPr id="6154" name="Text Box 10"/>
          <p:cNvSpPr txBox="1">
            <a:spLocks noChangeArrowheads="1"/>
          </p:cNvSpPr>
          <p:nvPr/>
        </p:nvSpPr>
        <p:spPr bwMode="auto">
          <a:xfrm>
            <a:off x="223838" y="3530600"/>
            <a:ext cx="2195512" cy="1187450"/>
          </a:xfrm>
          <a:prstGeom prst="rect">
            <a:avLst/>
          </a:prstGeom>
          <a:noFill/>
          <a:ln w="9525">
            <a:noFill/>
            <a:miter lim="800000"/>
            <a:headEnd/>
            <a:tailEnd/>
          </a:ln>
        </p:spPr>
        <p:txBody>
          <a:bodyPr wrap="none">
            <a:spAutoFit/>
          </a:bodyPr>
          <a:lstStyle/>
          <a:p>
            <a:pPr eaLnBrk="0" hangingPunct="0"/>
            <a:r>
              <a:rPr lang="en-GB"/>
              <a:t>What is eaten is </a:t>
            </a:r>
          </a:p>
          <a:p>
            <a:pPr eaLnBrk="0" hangingPunct="0"/>
            <a:r>
              <a:rPr lang="en-GB"/>
              <a:t>absorbed into </a:t>
            </a:r>
          </a:p>
          <a:p>
            <a:pPr eaLnBrk="0" hangingPunct="0"/>
            <a:r>
              <a:rPr lang="en-GB"/>
              <a:t>the blood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381001" y="457200"/>
            <a:ext cx="8305800"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2286000"/>
            <a:ext cx="8305800" cy="1143000"/>
          </a:xfrm>
        </p:spPr>
        <p:txBody>
          <a:bodyPr/>
          <a:lstStyle/>
          <a:p>
            <a:r>
              <a:rPr lang="en-US" dirty="0" smtClean="0"/>
              <a:t>PATHOPHYSIOLOGY OF TYPE 1</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19912"/>
          </a:xfrm>
        </p:spPr>
        <p:txBody>
          <a:bodyPr/>
          <a:lstStyle/>
          <a:p>
            <a:r>
              <a:rPr lang="en-US" dirty="0" err="1" smtClean="0"/>
              <a:t>Pathophysiology</a:t>
            </a:r>
            <a:r>
              <a:rPr lang="en-US" dirty="0" smtClean="0"/>
              <a:t> of Type1</a:t>
            </a:r>
            <a:endParaRPr lang="en-US" dirty="0"/>
          </a:p>
        </p:txBody>
      </p:sp>
      <p:sp>
        <p:nvSpPr>
          <p:cNvPr id="3" name="Content Placeholder 2"/>
          <p:cNvSpPr>
            <a:spLocks noGrp="1"/>
          </p:cNvSpPr>
          <p:nvPr>
            <p:ph idx="1"/>
          </p:nvPr>
        </p:nvSpPr>
        <p:spPr>
          <a:xfrm>
            <a:off x="457200" y="1295400"/>
            <a:ext cx="8229600" cy="5029200"/>
          </a:xfrm>
        </p:spPr>
        <p:txBody>
          <a:bodyPr>
            <a:normAutofit/>
          </a:bodyPr>
          <a:lstStyle/>
          <a:p>
            <a:r>
              <a:rPr lang="en-US" dirty="0" smtClean="0"/>
              <a:t>Type 1 diabetes is characterized by destruction of the pancreatic beta cells. Most likely cause of these conditions is combined genetic, immunologic and possibly environmental (e.g. viral) factors contribute to cell destruction. </a:t>
            </a:r>
          </a:p>
          <a:p>
            <a:r>
              <a:rPr lang="en-US" dirty="0" smtClean="0"/>
              <a:t>This is abnormal response of the body in which the antibodies are direct against the normal tissues as if they were foreign and eventually can damage Islet of </a:t>
            </a:r>
            <a:r>
              <a:rPr lang="en-US" dirty="0" err="1" smtClean="0"/>
              <a:t>Langerhans</a:t>
            </a:r>
            <a:r>
              <a:rPr lang="en-US" dirty="0" smtClean="0"/>
              <a:t> , specific area of the pancreas that produce insulin, reducing the production of insulin or totally no production of insulin.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OF TYPE 2</a:t>
            </a:r>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1981200" y="1905000"/>
            <a:ext cx="45720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OF TYPE 2</a:t>
            </a:r>
            <a:endParaRPr lang="en-US" dirty="0"/>
          </a:p>
        </p:txBody>
      </p:sp>
      <p:sp>
        <p:nvSpPr>
          <p:cNvPr id="3" name="Content Placeholder 2"/>
          <p:cNvSpPr>
            <a:spLocks noGrp="1"/>
          </p:cNvSpPr>
          <p:nvPr>
            <p:ph idx="1"/>
          </p:nvPr>
        </p:nvSpPr>
        <p:spPr/>
        <p:txBody>
          <a:bodyPr/>
          <a:lstStyle/>
          <a:p>
            <a:r>
              <a:rPr lang="en-US" dirty="0" smtClean="0"/>
              <a:t>Type 2 Diabetes Mellitus is a adult onset, and non-insulin dependent. There are 2 main problems related to insulin in type 2 diabetes, first one is “insulin resistance “ (insulin do not bind with the special receptor on cell surface) and impaired insulin secretion (insulin secreting glands release irregular amount of insulin).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229600" cy="1447800"/>
          </a:xfrm>
        </p:spPr>
        <p:txBody>
          <a:bodyPr>
            <a:normAutofit fontScale="90000"/>
          </a:bodyPr>
          <a:lstStyle/>
          <a:p>
            <a:pPr algn="ctr"/>
            <a:r>
              <a:rPr lang="en-US" dirty="0" smtClean="0"/>
              <a:t>INTRODUCTION</a:t>
            </a:r>
            <a:br>
              <a:rPr lang="en-US" dirty="0" smtClean="0"/>
            </a:br>
            <a:endParaRPr lang="en-US" dirty="0"/>
          </a:p>
        </p:txBody>
      </p:sp>
      <p:sp>
        <p:nvSpPr>
          <p:cNvPr id="2" name="Content Placeholder 1"/>
          <p:cNvSpPr>
            <a:spLocks noGrp="1"/>
          </p:cNvSpPr>
          <p:nvPr>
            <p:ph idx="1"/>
          </p:nvPr>
        </p:nvSpPr>
        <p:spPr>
          <a:xfrm>
            <a:off x="457200" y="1295400"/>
            <a:ext cx="8229600" cy="5029200"/>
          </a:xfrm>
        </p:spPr>
        <p:txBody>
          <a:bodyPr/>
          <a:lstStyle/>
          <a:p>
            <a:r>
              <a:rPr lang="en-US" dirty="0" smtClean="0"/>
              <a:t>Diabetes is a group of metabolic disorders characterized by abnormal metabolism, which results most notably in hyperglycemia , due to defects in insulin secretion, insulin action, or both.</a:t>
            </a:r>
          </a:p>
          <a:p>
            <a:r>
              <a:rPr lang="en-US" dirty="0" smtClean="0"/>
              <a:t> Diabetes is a serious chronic disease without a cure, and it is associated with significant morbidity and mortality.</a:t>
            </a:r>
          </a:p>
          <a:p>
            <a:r>
              <a:rPr lang="en-US" dirty="0" smtClean="0"/>
              <a:t> Diabetes is a serious disease associated with acute (due to hyperglycemia) and chronic (due to vascular damage) complications.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381000" y="533400"/>
            <a:ext cx="8305799"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USER\Downloads\d7.png"/>
          <p:cNvPicPr>
            <a:picLocks noGrp="1" noChangeAspect="1" noChangeArrowheads="1"/>
          </p:cNvPicPr>
          <p:nvPr>
            <p:ph idx="1"/>
          </p:nvPr>
        </p:nvPicPr>
        <p:blipFill>
          <a:blip r:embed="rId2"/>
          <a:srcRect/>
          <a:stretch>
            <a:fillRect/>
          </a:stretch>
        </p:blipFill>
        <p:spPr bwMode="auto">
          <a:xfrm>
            <a:off x="381000" y="228600"/>
            <a:ext cx="8305800" cy="662939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Text Box 2"/>
          <p:cNvSpPr txBox="1">
            <a:spLocks noChangeArrowheads="1"/>
          </p:cNvSpPr>
          <p:nvPr/>
        </p:nvSpPr>
        <p:spPr bwMode="auto">
          <a:xfrm>
            <a:off x="684213" y="476250"/>
            <a:ext cx="7240587" cy="823913"/>
          </a:xfrm>
          <a:prstGeom prst="rect">
            <a:avLst/>
          </a:prstGeom>
          <a:noFill/>
          <a:ln w="9525">
            <a:noFill/>
            <a:miter lim="800000"/>
            <a:headEnd/>
            <a:tailEnd/>
          </a:ln>
          <a:effectLst/>
        </p:spPr>
        <p:txBody>
          <a:bodyPr>
            <a:spAutoFit/>
          </a:bodyPr>
          <a:lstStyle/>
          <a:p>
            <a:pPr>
              <a:spcBef>
                <a:spcPct val="50000"/>
              </a:spcBef>
            </a:pPr>
            <a:r>
              <a:rPr lang="en-US" sz="4400" b="1" dirty="0"/>
              <a:t>    </a:t>
            </a:r>
            <a:r>
              <a:rPr lang="en-US" sz="4800" b="1" dirty="0">
                <a:solidFill>
                  <a:schemeClr val="tx2"/>
                </a:solidFill>
                <a:latin typeface="Comic Sans MS" pitchFamily="66" charset="0"/>
              </a:rPr>
              <a:t>Gestational Diabetes</a:t>
            </a:r>
            <a:endParaRPr lang="en-AU" sz="4800" b="1" dirty="0">
              <a:solidFill>
                <a:schemeClr val="tx2"/>
              </a:solidFill>
              <a:latin typeface="Comic Sans MS" pitchFamily="66" charset="0"/>
            </a:endParaRPr>
          </a:p>
        </p:txBody>
      </p:sp>
      <p:sp>
        <p:nvSpPr>
          <p:cNvPr id="570371" name="Text Box 3"/>
          <p:cNvSpPr txBox="1">
            <a:spLocks noChangeArrowheads="1"/>
          </p:cNvSpPr>
          <p:nvPr/>
        </p:nvSpPr>
        <p:spPr bwMode="auto">
          <a:xfrm>
            <a:off x="304800" y="942975"/>
            <a:ext cx="7004050" cy="1683538"/>
          </a:xfrm>
          <a:prstGeom prst="rect">
            <a:avLst/>
          </a:prstGeom>
          <a:noFill/>
          <a:ln w="9525">
            <a:noFill/>
            <a:miter lim="800000"/>
            <a:headEnd/>
            <a:tailEnd/>
          </a:ln>
          <a:effectLst/>
        </p:spPr>
        <p:txBody>
          <a:bodyPr>
            <a:spAutoFit/>
          </a:bodyPr>
          <a:lstStyle/>
          <a:p>
            <a:pPr>
              <a:spcBef>
                <a:spcPct val="50000"/>
              </a:spcBef>
            </a:pPr>
            <a:endParaRPr lang="en-US" sz="2600" dirty="0"/>
          </a:p>
          <a:p>
            <a:pPr>
              <a:spcBef>
                <a:spcPct val="50000"/>
              </a:spcBef>
            </a:pPr>
            <a:endParaRPr lang="en-US" sz="2600" dirty="0"/>
          </a:p>
          <a:p>
            <a:pPr>
              <a:spcBef>
                <a:spcPct val="20000"/>
              </a:spcBef>
              <a:buClr>
                <a:schemeClr val="folHlink"/>
              </a:buClr>
              <a:buSzPct val="60000"/>
              <a:buFont typeface="Wingdings" pitchFamily="2" charset="2"/>
              <a:buChar char="n"/>
            </a:pPr>
            <a:endParaRPr lang="en-AU" sz="3200" dirty="0">
              <a:latin typeface="Comic Sans MS" pitchFamily="66" charset="0"/>
            </a:endParaRPr>
          </a:p>
        </p:txBody>
      </p:sp>
      <p:graphicFrame>
        <p:nvGraphicFramePr>
          <p:cNvPr id="570372" name="Object 4"/>
          <p:cNvGraphicFramePr>
            <a:graphicFrameLocks noChangeAspect="1"/>
          </p:cNvGraphicFramePr>
          <p:nvPr/>
        </p:nvGraphicFramePr>
        <p:xfrm>
          <a:off x="7162800" y="2133600"/>
          <a:ext cx="1681163" cy="4102100"/>
        </p:xfrm>
        <a:graphic>
          <a:graphicData uri="http://schemas.openxmlformats.org/presentationml/2006/ole">
            <p:oleObj spid="_x0000_s53250" name="Clip" r:id="rId4" imgW="744840" imgH="1816560" progId="">
              <p:embed/>
            </p:oleObj>
          </a:graphicData>
        </a:graphic>
      </p:graphicFrame>
      <p:sp>
        <p:nvSpPr>
          <p:cNvPr id="5" name="Rectangle 4"/>
          <p:cNvSpPr/>
          <p:nvPr/>
        </p:nvSpPr>
        <p:spPr>
          <a:xfrm>
            <a:off x="457200" y="1600201"/>
            <a:ext cx="7239000" cy="461665"/>
          </a:xfrm>
          <a:prstGeom prst="rect">
            <a:avLst/>
          </a:prstGeom>
        </p:spPr>
        <p:txBody>
          <a:bodyPr wrap="square">
            <a:spAutoFit/>
          </a:bodyPr>
          <a:lstStyle/>
          <a:p>
            <a:pPr>
              <a:buFont typeface="Arial" pitchFamily="34" charset="0"/>
              <a:buChar char="•"/>
            </a:pPr>
            <a:r>
              <a:rPr lang="en-US" sz="2400" dirty="0" smtClean="0"/>
              <a:t>Diabetes diagnosed during pregnancy </a:t>
            </a:r>
            <a:endParaRPr lang="en-US" sz="2400" dirty="0"/>
          </a:p>
        </p:txBody>
      </p:sp>
      <p:sp>
        <p:nvSpPr>
          <p:cNvPr id="6" name="Rectangle 5"/>
          <p:cNvSpPr/>
          <p:nvPr/>
        </p:nvSpPr>
        <p:spPr>
          <a:xfrm>
            <a:off x="457200" y="2133600"/>
            <a:ext cx="7239000" cy="4228850"/>
          </a:xfrm>
          <a:prstGeom prst="rect">
            <a:avLst/>
          </a:prstGeom>
        </p:spPr>
        <p:txBody>
          <a:bodyPr wrap="square">
            <a:spAutoFit/>
          </a:bodyPr>
          <a:lstStyle/>
          <a:p>
            <a:pPr>
              <a:buFont typeface="Arial" pitchFamily="34" charset="0"/>
              <a:buChar char="•"/>
            </a:pPr>
            <a:r>
              <a:rPr lang="en-US" sz="2400" dirty="0" smtClean="0"/>
              <a:t>Gestational diabetes is caused when the insulin receptors do not function properly. </a:t>
            </a:r>
          </a:p>
          <a:p>
            <a:pPr>
              <a:buFont typeface="Arial" pitchFamily="34" charset="0"/>
              <a:buChar char="•"/>
            </a:pPr>
            <a:r>
              <a:rPr lang="en-US" sz="2400" dirty="0" smtClean="0"/>
              <a:t>This is likely due to pregnancy related factors such as the presence of human placental </a:t>
            </a:r>
            <a:r>
              <a:rPr lang="en-US" sz="2400" dirty="0" err="1" smtClean="0"/>
              <a:t>lactogen</a:t>
            </a:r>
            <a:r>
              <a:rPr lang="en-US" sz="2400" dirty="0" smtClean="0"/>
              <a:t> that interferes with susceptible insulin receptors.</a:t>
            </a:r>
          </a:p>
          <a:p>
            <a:pPr>
              <a:buFont typeface="Arial" pitchFamily="34" charset="0"/>
              <a:buChar char="•"/>
            </a:pPr>
            <a:r>
              <a:rPr lang="en-US" sz="2400" dirty="0" smtClean="0"/>
              <a:t>Increased health risk to mother and baby</a:t>
            </a:r>
          </a:p>
          <a:p>
            <a:pPr>
              <a:buFont typeface="Arial" pitchFamily="34" charset="0"/>
              <a:buChar char="•"/>
            </a:pPr>
            <a:r>
              <a:rPr lang="en-US" sz="2400" dirty="0" smtClean="0"/>
              <a:t>Big </a:t>
            </a:r>
            <a:r>
              <a:rPr lang="en-US" sz="2400" dirty="0" err="1" smtClean="0"/>
              <a:t>baby,jaundice,still</a:t>
            </a:r>
            <a:r>
              <a:rPr lang="en-US" sz="2400" dirty="0" smtClean="0"/>
              <a:t> birth can occur for untreated cases</a:t>
            </a:r>
          </a:p>
          <a:p>
            <a:pPr>
              <a:buFont typeface="Arial" pitchFamily="34" charset="0"/>
              <a:buChar char="•"/>
            </a:pPr>
            <a:r>
              <a:rPr lang="en-US" sz="2400" dirty="0" smtClean="0"/>
              <a:t>Goes away after birth, but  increased risk of developing  Type 2 DM for mother and child</a:t>
            </a:r>
          </a:p>
          <a:p>
            <a:pPr>
              <a:spcBef>
                <a:spcPct val="20000"/>
              </a:spcBef>
              <a:buClr>
                <a:schemeClr val="folHlink"/>
              </a:buClr>
              <a:buSzPct val="60000"/>
              <a:buFont typeface="Wingdings" pitchFamily="2" charset="2"/>
              <a:buChar char="§"/>
            </a:pPr>
            <a:endParaRPr lang="en-US" sz="2400" dirty="0" smtClean="0">
              <a:latin typeface="Comic Sans MS" pitchFamily="66" charset="0"/>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8" name="Rectangle 4"/>
          <p:cNvSpPr>
            <a:spLocks noGrp="1" noChangeArrowheads="1"/>
          </p:cNvSpPr>
          <p:nvPr>
            <p:ph type="title"/>
          </p:nvPr>
        </p:nvSpPr>
        <p:spPr>
          <a:xfrm>
            <a:off x="381000" y="304800"/>
            <a:ext cx="7772400" cy="1143000"/>
          </a:xfrm>
        </p:spPr>
        <p:txBody>
          <a:bodyPr>
            <a:normAutofit fontScale="90000"/>
          </a:bodyPr>
          <a:lstStyle/>
          <a:p>
            <a:pPr eaLnBrk="1" hangingPunct="1">
              <a:defRPr/>
            </a:pPr>
            <a:r>
              <a:rPr lang="en-IE" sz="4000" dirty="0" smtClean="0"/>
              <a:t>Differences between type-1 and type-2 Diabetes Mellitus</a:t>
            </a:r>
            <a:endParaRPr lang="en-GB" sz="4000" dirty="0" smtClean="0"/>
          </a:p>
        </p:txBody>
      </p:sp>
      <p:sp>
        <p:nvSpPr>
          <p:cNvPr id="13315" name="Rectangle 5"/>
          <p:cNvSpPr>
            <a:spLocks noGrp="1" noChangeArrowheads="1"/>
          </p:cNvSpPr>
          <p:nvPr>
            <p:ph type="body" sz="half" idx="1"/>
          </p:nvPr>
        </p:nvSpPr>
        <p:spPr/>
        <p:txBody>
          <a:bodyPr/>
          <a:lstStyle/>
          <a:p>
            <a:pPr eaLnBrk="1" hangingPunct="1">
              <a:lnSpc>
                <a:spcPct val="80000"/>
              </a:lnSpc>
            </a:pPr>
            <a:r>
              <a:rPr lang="en-IE" sz="2400" dirty="0" smtClean="0"/>
              <a:t>Type 1</a:t>
            </a:r>
          </a:p>
          <a:p>
            <a:pPr eaLnBrk="1" hangingPunct="1">
              <a:lnSpc>
                <a:spcPct val="80000"/>
              </a:lnSpc>
            </a:pPr>
            <a:r>
              <a:rPr lang="en-IE" sz="2400" dirty="0" smtClean="0"/>
              <a:t>Young age</a:t>
            </a:r>
          </a:p>
          <a:p>
            <a:pPr eaLnBrk="1" hangingPunct="1">
              <a:lnSpc>
                <a:spcPct val="80000"/>
              </a:lnSpc>
            </a:pPr>
            <a:r>
              <a:rPr lang="en-IE" sz="2400" dirty="0" smtClean="0"/>
              <a:t>Normal BMI, not obese</a:t>
            </a:r>
          </a:p>
          <a:p>
            <a:pPr eaLnBrk="1" hangingPunct="1">
              <a:lnSpc>
                <a:spcPct val="80000"/>
              </a:lnSpc>
            </a:pPr>
            <a:r>
              <a:rPr lang="en-IE" sz="2400" dirty="0" smtClean="0"/>
              <a:t>No immediate family history</a:t>
            </a:r>
          </a:p>
          <a:p>
            <a:pPr eaLnBrk="1" hangingPunct="1">
              <a:lnSpc>
                <a:spcPct val="80000"/>
              </a:lnSpc>
            </a:pPr>
            <a:r>
              <a:rPr lang="en-IE" sz="2400" dirty="0" smtClean="0"/>
              <a:t>Short duration of symptoms (weeks)</a:t>
            </a:r>
          </a:p>
          <a:p>
            <a:pPr eaLnBrk="1" hangingPunct="1">
              <a:lnSpc>
                <a:spcPct val="80000"/>
              </a:lnSpc>
            </a:pPr>
            <a:r>
              <a:rPr lang="en-IE" sz="2400" dirty="0" smtClean="0"/>
              <a:t>Can present with diabetic coma (diabetic </a:t>
            </a:r>
            <a:r>
              <a:rPr lang="en-IE" sz="2400" dirty="0" err="1" smtClean="0"/>
              <a:t>ketoacidosis</a:t>
            </a:r>
            <a:r>
              <a:rPr lang="en-IE" sz="2400" dirty="0" smtClean="0"/>
              <a:t>)</a:t>
            </a:r>
          </a:p>
          <a:p>
            <a:pPr eaLnBrk="1" hangingPunct="1">
              <a:lnSpc>
                <a:spcPct val="80000"/>
              </a:lnSpc>
            </a:pPr>
            <a:r>
              <a:rPr lang="en-IE" sz="2400" dirty="0" smtClean="0"/>
              <a:t>Insulin required</a:t>
            </a:r>
            <a:endParaRPr lang="en-GB" sz="2400" dirty="0" smtClean="0"/>
          </a:p>
          <a:p>
            <a:pPr eaLnBrk="1" hangingPunct="1">
              <a:lnSpc>
                <a:spcPct val="80000"/>
              </a:lnSpc>
            </a:pPr>
            <a:endParaRPr lang="en-GB" sz="2400" dirty="0" smtClean="0"/>
          </a:p>
        </p:txBody>
      </p:sp>
      <p:sp>
        <p:nvSpPr>
          <p:cNvPr id="13316" name="Rectangle 6"/>
          <p:cNvSpPr>
            <a:spLocks noGrp="1" noChangeArrowheads="1"/>
          </p:cNvSpPr>
          <p:nvPr>
            <p:ph type="body" sz="half" idx="2"/>
          </p:nvPr>
        </p:nvSpPr>
        <p:spPr/>
        <p:txBody>
          <a:bodyPr/>
          <a:lstStyle/>
          <a:p>
            <a:pPr eaLnBrk="1" hangingPunct="1">
              <a:lnSpc>
                <a:spcPct val="80000"/>
              </a:lnSpc>
            </a:pPr>
            <a:r>
              <a:rPr lang="en-IE" sz="2400" smtClean="0"/>
              <a:t>Type 2</a:t>
            </a:r>
          </a:p>
          <a:p>
            <a:pPr eaLnBrk="1" hangingPunct="1">
              <a:lnSpc>
                <a:spcPct val="80000"/>
              </a:lnSpc>
            </a:pPr>
            <a:r>
              <a:rPr lang="en-IE" sz="2400" smtClean="0"/>
              <a:t>Middle aged, elderly</a:t>
            </a:r>
          </a:p>
          <a:p>
            <a:pPr eaLnBrk="1" hangingPunct="1">
              <a:lnSpc>
                <a:spcPct val="80000"/>
              </a:lnSpc>
            </a:pPr>
            <a:r>
              <a:rPr lang="en-IE" sz="2400" smtClean="0"/>
              <a:t>Usually overweight/obese</a:t>
            </a:r>
          </a:p>
          <a:p>
            <a:pPr eaLnBrk="1" hangingPunct="1">
              <a:lnSpc>
                <a:spcPct val="80000"/>
              </a:lnSpc>
            </a:pPr>
            <a:r>
              <a:rPr lang="en-IE" sz="2400" smtClean="0"/>
              <a:t>Family history usual</a:t>
            </a:r>
          </a:p>
          <a:p>
            <a:pPr eaLnBrk="1" hangingPunct="1">
              <a:lnSpc>
                <a:spcPct val="80000"/>
              </a:lnSpc>
            </a:pPr>
            <a:r>
              <a:rPr lang="en-IE" sz="2400" smtClean="0"/>
              <a:t>Symptoms may be present for months/years</a:t>
            </a:r>
          </a:p>
          <a:p>
            <a:pPr eaLnBrk="1" hangingPunct="1">
              <a:lnSpc>
                <a:spcPct val="80000"/>
              </a:lnSpc>
            </a:pPr>
            <a:r>
              <a:rPr lang="en-IE" sz="2400" smtClean="0"/>
              <a:t>Do not present with diabetic coma</a:t>
            </a:r>
          </a:p>
          <a:p>
            <a:pPr eaLnBrk="1" hangingPunct="1">
              <a:lnSpc>
                <a:spcPct val="80000"/>
              </a:lnSpc>
            </a:pPr>
            <a:r>
              <a:rPr lang="en-IE" sz="2400" smtClean="0"/>
              <a:t>Insulin not necessarily required</a:t>
            </a:r>
          </a:p>
          <a:p>
            <a:pPr eaLnBrk="1" hangingPunct="1">
              <a:lnSpc>
                <a:spcPct val="80000"/>
              </a:lnSpc>
            </a:pPr>
            <a:r>
              <a:rPr lang="en-IE" sz="2400" smtClean="0"/>
              <a:t>Previous diabetes in pregnancy</a:t>
            </a:r>
            <a:endParaRPr lang="en-GB" sz="2400" smtClean="0"/>
          </a:p>
        </p:txBody>
      </p:sp>
      <p:sp>
        <p:nvSpPr>
          <p:cNvPr id="13317" name="Text Box 7"/>
          <p:cNvSpPr txBox="1">
            <a:spLocks noChangeArrowheads="1"/>
          </p:cNvSpPr>
          <p:nvPr/>
        </p:nvSpPr>
        <p:spPr bwMode="auto">
          <a:xfrm>
            <a:off x="1979613" y="6165850"/>
            <a:ext cx="6696075" cy="457200"/>
          </a:xfrm>
          <a:prstGeom prst="rect">
            <a:avLst/>
          </a:prstGeom>
          <a:noFill/>
          <a:ln w="9525">
            <a:noFill/>
            <a:miter lim="800000"/>
            <a:headEnd/>
            <a:tailEnd/>
          </a:ln>
        </p:spPr>
        <p:txBody>
          <a:bodyPr>
            <a:spAutoFit/>
          </a:bodyPr>
          <a:lstStyle/>
          <a:p>
            <a:pPr>
              <a:spcBef>
                <a:spcPct val="50000"/>
              </a:spcBef>
            </a:pPr>
            <a:r>
              <a:rPr lang="en-IE"/>
              <a:t>These differences are not absolute</a:t>
            </a: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305800" cy="838200"/>
          </a:xfrm>
        </p:spPr>
        <p:txBody>
          <a:bodyPr>
            <a:normAutofit/>
          </a:bodyPr>
          <a:lstStyle/>
          <a:p>
            <a:pPr algn="ctr"/>
            <a:r>
              <a:rPr lang="en-US" dirty="0" smtClean="0"/>
              <a:t>DOUBTS????</a:t>
            </a:r>
            <a:endParaRPr lang="en-US" dirty="0"/>
          </a:p>
        </p:txBody>
      </p:sp>
      <p:pic>
        <p:nvPicPr>
          <p:cNvPr id="9220" name="Picture 4" descr="http://www.colourbox.com/preview/2363581-413473-illustration-of-3d-character-with-question-mark-on-an-isolated-white-background.jpg"/>
          <p:cNvPicPr>
            <a:picLocks noChangeAspect="1" noChangeArrowheads="1"/>
          </p:cNvPicPr>
          <p:nvPr/>
        </p:nvPicPr>
        <p:blipFill>
          <a:blip r:embed="rId2"/>
          <a:srcRect/>
          <a:stretch>
            <a:fillRect/>
          </a:stretch>
        </p:blipFill>
        <p:spPr bwMode="auto">
          <a:xfrm>
            <a:off x="762000" y="1447800"/>
            <a:ext cx="7848600" cy="4953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p:txBody>
          <a:bodyPr/>
          <a:lstStyle/>
          <a:p>
            <a:pPr eaLnBrk="1" hangingPunct="1">
              <a:defRPr/>
            </a:pPr>
            <a:r>
              <a:rPr lang="en-IE" dirty="0" smtClean="0"/>
              <a:t>Case 1</a:t>
            </a:r>
            <a:endParaRPr lang="en-US" dirty="0" smtClean="0"/>
          </a:p>
        </p:txBody>
      </p:sp>
      <p:sp>
        <p:nvSpPr>
          <p:cNvPr id="11267" name="Rectangle 3"/>
          <p:cNvSpPr>
            <a:spLocks noGrp="1" noChangeArrowheads="1"/>
          </p:cNvSpPr>
          <p:nvPr>
            <p:ph type="body" idx="1"/>
          </p:nvPr>
        </p:nvSpPr>
        <p:spPr/>
        <p:txBody>
          <a:bodyPr/>
          <a:lstStyle/>
          <a:p>
            <a:pPr eaLnBrk="1" hangingPunct="1">
              <a:lnSpc>
                <a:spcPct val="90000"/>
              </a:lnSpc>
              <a:buNone/>
            </a:pPr>
            <a:endParaRPr lang="en-IE" sz="2400" dirty="0" smtClean="0"/>
          </a:p>
          <a:p>
            <a:pPr eaLnBrk="1" hangingPunct="1">
              <a:lnSpc>
                <a:spcPct val="90000"/>
              </a:lnSpc>
            </a:pPr>
            <a:r>
              <a:rPr lang="en-IE" sz="2400" dirty="0" smtClean="0"/>
              <a:t>32 year old male</a:t>
            </a:r>
          </a:p>
          <a:p>
            <a:pPr eaLnBrk="1" hangingPunct="1">
              <a:lnSpc>
                <a:spcPct val="90000"/>
              </a:lnSpc>
            </a:pPr>
            <a:r>
              <a:rPr lang="en-IE" sz="2400" dirty="0" smtClean="0"/>
              <a:t>Referred to Emergency Dept by GP</a:t>
            </a:r>
          </a:p>
          <a:p>
            <a:pPr eaLnBrk="1" hangingPunct="1">
              <a:lnSpc>
                <a:spcPct val="90000"/>
              </a:lnSpc>
            </a:pPr>
            <a:r>
              <a:rPr lang="en-IE" sz="2400" dirty="0" smtClean="0"/>
              <a:t>Complaining of thirst, excessive urination, </a:t>
            </a:r>
            <a:r>
              <a:rPr lang="en-IE" sz="2400" dirty="0" smtClean="0"/>
              <a:t>more than 3 kg </a:t>
            </a:r>
            <a:r>
              <a:rPr lang="en-IE" sz="2400" dirty="0" smtClean="0"/>
              <a:t>weight loss in the last 6 weeks</a:t>
            </a:r>
          </a:p>
          <a:p>
            <a:pPr eaLnBrk="1" hangingPunct="1">
              <a:lnSpc>
                <a:spcPct val="90000"/>
              </a:lnSpc>
            </a:pPr>
            <a:r>
              <a:rPr lang="en-IE" sz="2400" dirty="0" smtClean="0"/>
              <a:t>No relevant past history</a:t>
            </a:r>
          </a:p>
          <a:p>
            <a:pPr eaLnBrk="1" hangingPunct="1">
              <a:lnSpc>
                <a:spcPct val="90000"/>
              </a:lnSpc>
            </a:pPr>
            <a:r>
              <a:rPr lang="en-IE" sz="2400" dirty="0" smtClean="0"/>
              <a:t>First cousin has diabetes on insulin</a:t>
            </a:r>
          </a:p>
          <a:p>
            <a:pPr eaLnBrk="1" hangingPunct="1">
              <a:lnSpc>
                <a:spcPct val="90000"/>
              </a:lnSpc>
            </a:pPr>
            <a:r>
              <a:rPr lang="en-IE" sz="2400" dirty="0" smtClean="0"/>
              <a:t>On no regular medications</a:t>
            </a:r>
          </a:p>
          <a:p>
            <a:pPr eaLnBrk="1" hangingPunct="1">
              <a:lnSpc>
                <a:spcPct val="90000"/>
              </a:lnSpc>
            </a:pPr>
            <a:r>
              <a:rPr lang="en-IE" sz="2400" dirty="0" smtClean="0"/>
              <a:t>Thin man</a:t>
            </a:r>
          </a:p>
          <a:p>
            <a:pPr eaLnBrk="1" hangingPunct="1">
              <a:lnSpc>
                <a:spcPct val="90000"/>
              </a:lnSpc>
            </a:pPr>
            <a:r>
              <a:rPr lang="en-US" sz="2400" dirty="0" smtClean="0"/>
              <a:t>Blood sugar level = </a:t>
            </a:r>
            <a:r>
              <a:rPr lang="en-US" sz="2400" dirty="0" smtClean="0"/>
              <a:t>240 mg</a:t>
            </a:r>
          </a:p>
          <a:p>
            <a:pPr eaLnBrk="1" hangingPunct="1">
              <a:lnSpc>
                <a:spcPct val="90000"/>
              </a:lnSpc>
              <a:buNone/>
            </a:pPr>
            <a:r>
              <a:rPr lang="en-US" sz="2400" dirty="0" smtClean="0"/>
              <a:t> </a:t>
            </a:r>
            <a:r>
              <a:rPr lang="en-US" sz="2400" dirty="0" smtClean="0"/>
              <a:t>                                   </a:t>
            </a:r>
            <a:r>
              <a:rPr lang="en-US" sz="2400" dirty="0" smtClean="0">
                <a:solidFill>
                  <a:srgbClr val="FF0000"/>
                </a:solidFill>
              </a:rPr>
              <a:t>DIAGNOSIS ???</a:t>
            </a:r>
            <a:endParaRPr lang="en-US" sz="2400" dirty="0" smtClean="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8785" name="Picture 1" descr="C:\Users\USER\Downloads\d4.jpg"/>
          <p:cNvPicPr>
            <a:picLocks noChangeAspect="1" noChangeArrowheads="1"/>
          </p:cNvPicPr>
          <p:nvPr/>
        </p:nvPicPr>
        <p:blipFill>
          <a:blip r:embed="rId2"/>
          <a:srcRect/>
          <a:stretch>
            <a:fillRect/>
          </a:stretch>
        </p:blipFill>
        <p:spPr bwMode="auto">
          <a:xfrm>
            <a:off x="533400" y="533400"/>
            <a:ext cx="7620000" cy="61722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305800" cy="1143000"/>
          </a:xfrm>
        </p:spPr>
        <p:txBody>
          <a:bodyPr/>
          <a:lstStyle/>
          <a:p>
            <a:pPr algn="ctr"/>
            <a:r>
              <a:rPr lang="en-US" dirty="0" smtClean="0"/>
              <a:t>RISK FACTORS &amp;SYMPTOMS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8229600" cy="685800"/>
          </a:xfrm>
        </p:spPr>
        <p:txBody>
          <a:bodyPr>
            <a:normAutofit fontScale="90000"/>
          </a:bodyPr>
          <a:lstStyle/>
          <a:p>
            <a:pPr algn="ctr"/>
            <a:r>
              <a:rPr lang="en-US" dirty="0" smtClean="0"/>
              <a:t>RISK FACTORS</a:t>
            </a:r>
            <a:endParaRPr lang="en-US" dirty="0"/>
          </a:p>
        </p:txBody>
      </p:sp>
      <p:sp>
        <p:nvSpPr>
          <p:cNvPr id="32772" name="AutoShape 4" descr="http://wc1.smartdraw.com/examples/content/Examples/10_Healthcare/Disorders/Endocrinology_-_Diabetes_Risk_Factors_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4" name="Picture 6" descr="http://wc1.smartdraw.com/examples/content/Examples/10_Healthcare/Disorders/Endocrinology_-_Diabetes_Risk_Factors_L.jpg"/>
          <p:cNvPicPr>
            <a:picLocks noChangeAspect="1" noChangeArrowheads="1"/>
          </p:cNvPicPr>
          <p:nvPr/>
        </p:nvPicPr>
        <p:blipFill>
          <a:blip r:embed="rId2"/>
          <a:srcRect/>
          <a:stretch>
            <a:fillRect/>
          </a:stretch>
        </p:blipFill>
        <p:spPr bwMode="auto">
          <a:xfrm>
            <a:off x="990600" y="1"/>
            <a:ext cx="69342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algn="ctr"/>
            <a:r>
              <a:rPr lang="en-US" dirty="0" smtClean="0"/>
              <a:t>Diabetes mellitus </a:t>
            </a:r>
            <a:endParaRPr lang="en-US" dirty="0"/>
          </a:p>
        </p:txBody>
      </p:sp>
      <p:sp>
        <p:nvSpPr>
          <p:cNvPr id="3" name="Content Placeholder 2"/>
          <p:cNvSpPr>
            <a:spLocks noGrp="1"/>
          </p:cNvSpPr>
          <p:nvPr>
            <p:ph idx="1"/>
          </p:nvPr>
        </p:nvSpPr>
        <p:spPr>
          <a:xfrm>
            <a:off x="457200" y="1066800"/>
            <a:ext cx="8229600" cy="5257800"/>
          </a:xfrm>
        </p:spPr>
        <p:txBody>
          <a:bodyPr/>
          <a:lstStyle/>
          <a:p>
            <a:r>
              <a:rPr lang="en-US" dirty="0" smtClean="0"/>
              <a:t>"Diabetes" comes from the Greek word for "siphon", and implies that a lot of urine is made. </a:t>
            </a:r>
          </a:p>
          <a:p>
            <a:r>
              <a:rPr lang="en-US" dirty="0" smtClean="0"/>
              <a:t>The second </a:t>
            </a:r>
            <a:r>
              <a:rPr lang="en-US" dirty="0" err="1" smtClean="0"/>
              <a:t>term,"mellitus</a:t>
            </a:r>
            <a:r>
              <a:rPr lang="en-US" dirty="0" smtClean="0"/>
              <a:t>" comes from the Latin word, "</a:t>
            </a:r>
            <a:r>
              <a:rPr lang="en-US" dirty="0" err="1" smtClean="0"/>
              <a:t>mel</a:t>
            </a:r>
            <a:r>
              <a:rPr lang="en-US" dirty="0" smtClean="0"/>
              <a:t>" which means "honey", and was used because the urine was sweet. </a:t>
            </a:r>
            <a:br>
              <a:rPr lang="en-US" dirty="0" smtClean="0"/>
            </a:br>
            <a:endParaRPr lang="en-US" dirty="0"/>
          </a:p>
        </p:txBody>
      </p:sp>
      <p:pic>
        <p:nvPicPr>
          <p:cNvPr id="2051" name="Picture 3"/>
          <p:cNvPicPr>
            <a:picLocks noChangeAspect="1" noChangeArrowheads="1"/>
          </p:cNvPicPr>
          <p:nvPr/>
        </p:nvPicPr>
        <p:blipFill>
          <a:blip r:embed="rId2"/>
          <a:srcRect/>
          <a:stretch>
            <a:fillRect/>
          </a:stretch>
        </p:blipFill>
        <p:spPr bwMode="auto">
          <a:xfrm>
            <a:off x="5029200" y="3581400"/>
            <a:ext cx="3429000" cy="26765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1143000" y="3505200"/>
            <a:ext cx="34290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pPr algn="ctr"/>
            <a:r>
              <a:rPr lang="en-IE" dirty="0" smtClean="0">
                <a:latin typeface="Times New Roman" pitchFamily="18" charset="0"/>
              </a:rPr>
              <a:t>Symptoms of Diabetes</a:t>
            </a:r>
            <a:endParaRPr lang="en-US" dirty="0"/>
          </a:p>
        </p:txBody>
      </p:sp>
      <p:pic>
        <p:nvPicPr>
          <p:cNvPr id="30721" name="Picture 1"/>
          <p:cNvPicPr>
            <a:picLocks noGrp="1" noChangeAspect="1" noChangeArrowheads="1"/>
          </p:cNvPicPr>
          <p:nvPr>
            <p:ph idx="1"/>
          </p:nvPr>
        </p:nvPicPr>
        <p:blipFill>
          <a:blip r:embed="rId2"/>
          <a:srcRect/>
          <a:stretch>
            <a:fillRect/>
          </a:stretch>
        </p:blipFill>
        <p:spPr bwMode="auto">
          <a:xfrm>
            <a:off x="0" y="1143000"/>
            <a:ext cx="91440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new onset  </a:t>
            </a:r>
            <a:endParaRPr lang="en-US" dirty="0"/>
          </a:p>
        </p:txBody>
      </p:sp>
      <p:sp>
        <p:nvSpPr>
          <p:cNvPr id="3" name="Content Placeholder 2"/>
          <p:cNvSpPr>
            <a:spLocks noGrp="1"/>
          </p:cNvSpPr>
          <p:nvPr>
            <p:ph idx="1"/>
          </p:nvPr>
        </p:nvSpPr>
        <p:spPr/>
        <p:txBody>
          <a:bodyPr/>
          <a:lstStyle/>
          <a:p>
            <a:r>
              <a:rPr lang="en-US" dirty="0" err="1" smtClean="0"/>
              <a:t>Polyurea</a:t>
            </a:r>
            <a:endParaRPr lang="en-US" dirty="0" smtClean="0"/>
          </a:p>
          <a:p>
            <a:r>
              <a:rPr lang="en-US" dirty="0" err="1" smtClean="0"/>
              <a:t>Polydipsia</a:t>
            </a:r>
            <a:r>
              <a:rPr lang="en-US" dirty="0" smtClean="0"/>
              <a:t> </a:t>
            </a:r>
          </a:p>
          <a:p>
            <a:r>
              <a:rPr lang="en-US" dirty="0" err="1" smtClean="0"/>
              <a:t>Polyphagia</a:t>
            </a:r>
            <a:endParaRPr lang="en-US" dirty="0" smtClean="0"/>
          </a:p>
          <a:p>
            <a:r>
              <a:rPr lang="en-US" dirty="0" smtClean="0"/>
              <a:t>Weight loss</a:t>
            </a:r>
          </a:p>
          <a:p>
            <a:r>
              <a:rPr lang="en-US" dirty="0" smtClean="0"/>
              <a:t>Fatigue</a:t>
            </a:r>
          </a:p>
          <a:p>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Symptoms </a:t>
            </a:r>
            <a:endParaRPr lang="en-US" dirty="0"/>
          </a:p>
        </p:txBody>
      </p:sp>
      <p:sp>
        <p:nvSpPr>
          <p:cNvPr id="5" name="Text Placeholder 4"/>
          <p:cNvSpPr>
            <a:spLocks noGrp="1"/>
          </p:cNvSpPr>
          <p:nvPr>
            <p:ph type="body" idx="1"/>
          </p:nvPr>
        </p:nvSpPr>
        <p:spPr/>
        <p:txBody>
          <a:bodyPr/>
          <a:lstStyle/>
          <a:p>
            <a:r>
              <a:rPr lang="en-US" dirty="0" smtClean="0"/>
              <a:t>Hypoglycemia</a:t>
            </a:r>
            <a:endParaRPr lang="en-US" dirty="0"/>
          </a:p>
        </p:txBody>
      </p:sp>
      <p:sp>
        <p:nvSpPr>
          <p:cNvPr id="7" name="Text Placeholder 6"/>
          <p:cNvSpPr>
            <a:spLocks noGrp="1"/>
          </p:cNvSpPr>
          <p:nvPr>
            <p:ph type="body" sz="half" idx="3"/>
          </p:nvPr>
        </p:nvSpPr>
        <p:spPr/>
        <p:txBody>
          <a:bodyPr/>
          <a:lstStyle/>
          <a:p>
            <a:r>
              <a:rPr lang="en-US" dirty="0" smtClean="0"/>
              <a:t>Hyperglycemia</a:t>
            </a:r>
            <a:endParaRPr lang="en-US" dirty="0"/>
          </a:p>
        </p:txBody>
      </p:sp>
      <p:sp>
        <p:nvSpPr>
          <p:cNvPr id="6" name="Content Placeholder 5"/>
          <p:cNvSpPr>
            <a:spLocks noGrp="1"/>
          </p:cNvSpPr>
          <p:nvPr>
            <p:ph sz="quarter" idx="2"/>
          </p:nvPr>
        </p:nvSpPr>
        <p:spPr/>
        <p:txBody>
          <a:bodyPr/>
          <a:lstStyle/>
          <a:p>
            <a:r>
              <a:rPr lang="en-US" dirty="0" smtClean="0"/>
              <a:t>Tremor</a:t>
            </a:r>
          </a:p>
          <a:p>
            <a:r>
              <a:rPr lang="en-US" dirty="0" smtClean="0"/>
              <a:t>Headache</a:t>
            </a:r>
          </a:p>
          <a:p>
            <a:r>
              <a:rPr lang="en-US" dirty="0" smtClean="0"/>
              <a:t>Pallor</a:t>
            </a:r>
          </a:p>
          <a:p>
            <a:r>
              <a:rPr lang="en-US" dirty="0" smtClean="0"/>
              <a:t>Dizziness</a:t>
            </a:r>
          </a:p>
          <a:p>
            <a:r>
              <a:rPr lang="en-US" dirty="0" err="1" smtClean="0"/>
              <a:t>Paresthesia</a:t>
            </a:r>
            <a:endParaRPr lang="en-US" dirty="0" smtClean="0"/>
          </a:p>
          <a:p>
            <a:r>
              <a:rPr lang="en-US" dirty="0" smtClean="0"/>
              <a:t>Loss of coordination</a:t>
            </a:r>
          </a:p>
          <a:p>
            <a:r>
              <a:rPr lang="en-US" dirty="0" smtClean="0"/>
              <a:t>Anxiety</a:t>
            </a:r>
          </a:p>
          <a:p>
            <a:r>
              <a:rPr lang="en-US" dirty="0" smtClean="0"/>
              <a:t>Mood confusion</a:t>
            </a:r>
          </a:p>
          <a:p>
            <a:r>
              <a:rPr lang="en-US" dirty="0" smtClean="0"/>
              <a:t>seizure</a:t>
            </a:r>
          </a:p>
          <a:p>
            <a:endParaRPr lang="en-US" dirty="0"/>
          </a:p>
        </p:txBody>
      </p:sp>
      <p:sp>
        <p:nvSpPr>
          <p:cNvPr id="8" name="Content Placeholder 7"/>
          <p:cNvSpPr>
            <a:spLocks noGrp="1"/>
          </p:cNvSpPr>
          <p:nvPr>
            <p:ph sz="quarter" idx="4"/>
          </p:nvPr>
        </p:nvSpPr>
        <p:spPr/>
        <p:txBody>
          <a:bodyPr/>
          <a:lstStyle/>
          <a:p>
            <a:r>
              <a:rPr lang="en-US" dirty="0" err="1" smtClean="0"/>
              <a:t>Polyurea</a:t>
            </a:r>
            <a:endParaRPr lang="en-US" dirty="0" smtClean="0"/>
          </a:p>
          <a:p>
            <a:r>
              <a:rPr lang="en-US" dirty="0" err="1" smtClean="0"/>
              <a:t>Polydipsia</a:t>
            </a:r>
            <a:endParaRPr lang="en-US" dirty="0" smtClean="0"/>
          </a:p>
          <a:p>
            <a:r>
              <a:rPr lang="en-US" dirty="0" smtClean="0"/>
              <a:t>Dry mouth</a:t>
            </a:r>
          </a:p>
          <a:p>
            <a:r>
              <a:rPr lang="en-US" dirty="0" err="1" smtClean="0"/>
              <a:t>Ketoacidosis</a:t>
            </a:r>
            <a:r>
              <a:rPr lang="en-US" dirty="0" smtClean="0"/>
              <a:t> (shortness of breath)</a:t>
            </a:r>
          </a:p>
          <a:p>
            <a:r>
              <a:rPr lang="en-US" dirty="0" err="1" smtClean="0"/>
              <a:t>Hyperosmolar</a:t>
            </a:r>
            <a:r>
              <a:rPr lang="en-US" dirty="0" smtClean="0"/>
              <a:t>  hyperglycemic non </a:t>
            </a:r>
            <a:r>
              <a:rPr lang="en-US" dirty="0" err="1" smtClean="0"/>
              <a:t>ketotic</a:t>
            </a:r>
            <a:r>
              <a:rPr lang="en-US" dirty="0" smtClean="0"/>
              <a:t>  syndrome(</a:t>
            </a:r>
            <a:r>
              <a:rPr lang="en-US" dirty="0" err="1" smtClean="0"/>
              <a:t>fever,confusion</a:t>
            </a:r>
            <a:r>
              <a:rPr lang="en-US" dirty="0" smtClean="0"/>
              <a:t>,</a:t>
            </a:r>
          </a:p>
          <a:p>
            <a:pPr>
              <a:buNone/>
            </a:pPr>
            <a:r>
              <a:rPr lang="en-US" dirty="0" smtClean="0"/>
              <a:t>weakness)</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62200"/>
            <a:ext cx="8305800" cy="1447800"/>
          </a:xfrm>
        </p:spPr>
        <p:txBody>
          <a:bodyPr/>
          <a:lstStyle/>
          <a:p>
            <a:pPr algn="ctr"/>
            <a:r>
              <a:rPr lang="en-US" dirty="0" smtClean="0"/>
              <a:t>INVESTIGATIONS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INVESTIGATION </a:t>
            </a:r>
            <a:endParaRPr lang="en-US" dirty="0"/>
          </a:p>
        </p:txBody>
      </p:sp>
      <p:sp>
        <p:nvSpPr>
          <p:cNvPr id="3" name="Content Placeholder 2"/>
          <p:cNvSpPr>
            <a:spLocks noGrp="1"/>
          </p:cNvSpPr>
          <p:nvPr>
            <p:ph idx="1"/>
          </p:nvPr>
        </p:nvSpPr>
        <p:spPr/>
        <p:txBody>
          <a:bodyPr>
            <a:normAutofit/>
          </a:bodyPr>
          <a:lstStyle/>
          <a:p>
            <a:pPr lvl="1"/>
            <a:r>
              <a:rPr lang="en-IN" dirty="0" smtClean="0"/>
              <a:t>Fasting blood sugar</a:t>
            </a:r>
            <a:endParaRPr lang="en-US" dirty="0" smtClean="0"/>
          </a:p>
          <a:p>
            <a:pPr lvl="1"/>
            <a:r>
              <a:rPr lang="en-IN" dirty="0" smtClean="0"/>
              <a:t>Post </a:t>
            </a:r>
            <a:r>
              <a:rPr lang="en-IN" dirty="0" err="1" smtClean="0"/>
              <a:t>prandial</a:t>
            </a:r>
            <a:r>
              <a:rPr lang="en-IN" dirty="0" smtClean="0"/>
              <a:t> blood sugar</a:t>
            </a:r>
            <a:endParaRPr lang="en-US" dirty="0" smtClean="0"/>
          </a:p>
          <a:p>
            <a:pPr lvl="1"/>
            <a:r>
              <a:rPr lang="en-IN" dirty="0" smtClean="0"/>
              <a:t>HbA1C</a:t>
            </a:r>
            <a:endParaRPr lang="en-US" dirty="0" smtClean="0"/>
          </a:p>
          <a:p>
            <a:pPr lvl="1"/>
            <a:r>
              <a:rPr lang="en-IN" dirty="0" smtClean="0"/>
              <a:t>Lipid Profile – To diagnose </a:t>
            </a:r>
            <a:r>
              <a:rPr lang="en-IN" dirty="0" err="1" smtClean="0"/>
              <a:t>dyslipidaemia</a:t>
            </a:r>
            <a:endParaRPr lang="en-US" dirty="0" smtClean="0"/>
          </a:p>
          <a:p>
            <a:pPr>
              <a:buNone/>
            </a:pPr>
            <a:endParaRPr lang="en-US" sz="2800" dirty="0" smtClean="0"/>
          </a:p>
          <a:p>
            <a:r>
              <a:rPr lang="en-IN" dirty="0" smtClean="0"/>
              <a:t>RBS can be done only if the patient follows up for the diagnostic tests after a meal</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33400"/>
            <a:ext cx="9144000" cy="2585323"/>
          </a:xfrm>
          <a:prstGeom prst="rect">
            <a:avLst/>
          </a:prstGeom>
        </p:spPr>
        <p:txBody>
          <a:bodyPr wrap="square">
            <a:spAutoFit/>
          </a:bodyPr>
          <a:lstStyle/>
          <a:p>
            <a:r>
              <a:rPr lang="en-US" b="1" dirty="0" smtClean="0"/>
              <a:t> </a:t>
            </a:r>
            <a:endParaRPr lang="en-US" dirty="0" smtClean="0"/>
          </a:p>
          <a:p>
            <a:pPr lvl="0">
              <a:buFont typeface="Arial" pitchFamily="34" charset="0"/>
              <a:buChar char="•"/>
            </a:pPr>
            <a:r>
              <a:rPr lang="en-US" sz="2400" dirty="0" smtClean="0"/>
              <a:t> Person to be tested should be on a normal diet for at least 3 days prior to testing.</a:t>
            </a:r>
          </a:p>
          <a:p>
            <a:pPr lvl="0">
              <a:buFont typeface="Arial" pitchFamily="34" charset="0"/>
              <a:buChar char="•"/>
            </a:pPr>
            <a:r>
              <a:rPr lang="en-US" sz="2400" dirty="0" smtClean="0"/>
              <a:t>The test should be done after an overnight fast of 8 – 10 hours (no beverages including tea or coffee should be consumed), </a:t>
            </a:r>
          </a:p>
          <a:p>
            <a:pPr lvl="0">
              <a:buFont typeface="Arial" pitchFamily="34" charset="0"/>
              <a:buChar char="•"/>
            </a:pPr>
            <a:r>
              <a:rPr lang="en-US" sz="2400" dirty="0" smtClean="0"/>
              <a:t>Draw a sample of blood after confirming fasting state of the patient.</a:t>
            </a:r>
          </a:p>
          <a:p>
            <a:r>
              <a:rPr lang="en-US" sz="2400" dirty="0" smtClean="0"/>
              <a:t> </a:t>
            </a:r>
          </a:p>
        </p:txBody>
      </p:sp>
      <p:graphicFrame>
        <p:nvGraphicFramePr>
          <p:cNvPr id="6" name="Table 5"/>
          <p:cNvGraphicFramePr>
            <a:graphicFrameLocks noGrp="1"/>
          </p:cNvGraphicFramePr>
          <p:nvPr/>
        </p:nvGraphicFramePr>
        <p:xfrm>
          <a:off x="1371600" y="3276600"/>
          <a:ext cx="6705600" cy="3048000"/>
        </p:xfrm>
        <a:graphic>
          <a:graphicData uri="http://schemas.openxmlformats.org/drawingml/2006/table">
            <a:tbl>
              <a:tblPr/>
              <a:tblGrid>
                <a:gridCol w="2746103"/>
                <a:gridCol w="3959497"/>
              </a:tblGrid>
              <a:tr h="762000">
                <a:tc>
                  <a:txBody>
                    <a:bodyPr/>
                    <a:lstStyle/>
                    <a:p>
                      <a:pPr marL="0" marR="0">
                        <a:spcBef>
                          <a:spcPts val="0"/>
                        </a:spcBef>
                        <a:spcAft>
                          <a:spcPts val="0"/>
                        </a:spcAft>
                      </a:pPr>
                      <a:r>
                        <a:rPr lang="en-IN" sz="1800" b="1" dirty="0">
                          <a:latin typeface="+mn-lt"/>
                          <a:ea typeface="Times New Roman"/>
                          <a:cs typeface="Times New Roman"/>
                        </a:rPr>
                        <a:t>Fasting Serum Glucose (mg/dl)</a:t>
                      </a:r>
                      <a:endParaRPr lang="en-US" sz="18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800" dirty="0">
                          <a:latin typeface="+mn-lt"/>
                          <a:ea typeface="Times New Roman"/>
                          <a:cs typeface="Times New Roman"/>
                        </a:rPr>
                        <a:t>Diagnosis</a:t>
                      </a:r>
                      <a:endParaRPr lang="en-US" sz="18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marL="0" marR="0">
                        <a:spcBef>
                          <a:spcPts val="0"/>
                        </a:spcBef>
                        <a:spcAft>
                          <a:spcPts val="0"/>
                        </a:spcAft>
                      </a:pPr>
                      <a:r>
                        <a:rPr lang="en-IN" sz="1800">
                          <a:latin typeface="+mn-lt"/>
                          <a:ea typeface="Times New Roman"/>
                          <a:cs typeface="Times New Roman"/>
                        </a:rPr>
                        <a:t>Below 110</a:t>
                      </a:r>
                      <a:endParaRPr lang="en-US" sz="18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800" dirty="0">
                          <a:latin typeface="+mn-lt"/>
                          <a:ea typeface="Times New Roman"/>
                          <a:cs typeface="Times New Roman"/>
                        </a:rPr>
                        <a:t>Normal</a:t>
                      </a:r>
                      <a:endParaRPr lang="en-US" sz="18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marL="0" marR="0">
                        <a:spcBef>
                          <a:spcPts val="0"/>
                        </a:spcBef>
                        <a:spcAft>
                          <a:spcPts val="0"/>
                        </a:spcAft>
                      </a:pPr>
                      <a:r>
                        <a:rPr lang="en-IN" sz="1800">
                          <a:latin typeface="+mn-lt"/>
                          <a:ea typeface="Times New Roman"/>
                          <a:cs typeface="Times New Roman"/>
                        </a:rPr>
                        <a:t>Between 110 and 126</a:t>
                      </a:r>
                      <a:endParaRPr lang="en-US" sz="18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800" dirty="0">
                          <a:latin typeface="+mn-lt"/>
                          <a:ea typeface="Times New Roman"/>
                          <a:cs typeface="Times New Roman"/>
                        </a:rPr>
                        <a:t>Pre-diabetes</a:t>
                      </a:r>
                      <a:endParaRPr lang="en-US" sz="18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marL="0" marR="0">
                        <a:spcBef>
                          <a:spcPts val="0"/>
                        </a:spcBef>
                        <a:spcAft>
                          <a:spcPts val="0"/>
                        </a:spcAft>
                      </a:pPr>
                      <a:r>
                        <a:rPr lang="en-IN" sz="1800">
                          <a:latin typeface="+mn-lt"/>
                          <a:ea typeface="Times New Roman"/>
                          <a:cs typeface="Times New Roman"/>
                        </a:rPr>
                        <a:t>Above 126</a:t>
                      </a:r>
                      <a:endParaRPr lang="en-US" sz="18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800" dirty="0">
                          <a:latin typeface="+mn-lt"/>
                          <a:ea typeface="Times New Roman"/>
                          <a:cs typeface="Times New Roman"/>
                        </a:rPr>
                        <a:t>Diabetes (Must be confirmed with a second fasting test)</a:t>
                      </a:r>
                      <a:endParaRPr lang="en-US" sz="18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itle 9"/>
          <p:cNvSpPr>
            <a:spLocks noGrp="1"/>
          </p:cNvSpPr>
          <p:nvPr>
            <p:ph type="title"/>
          </p:nvPr>
        </p:nvSpPr>
        <p:spPr>
          <a:xfrm>
            <a:off x="457200" y="304800"/>
            <a:ext cx="8305800" cy="533400"/>
          </a:xfrm>
        </p:spPr>
        <p:txBody>
          <a:bodyPr>
            <a:normAutofit fontScale="90000"/>
          </a:bodyPr>
          <a:lstStyle/>
          <a:p>
            <a:pPr algn="ctr"/>
            <a:r>
              <a:rPr lang="en-US" dirty="0" smtClean="0"/>
              <a:t>FASTING BLOOD SUGAR</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dirty="0" smtClean="0"/>
              <a:t>Post </a:t>
            </a:r>
            <a:r>
              <a:rPr lang="en-US" dirty="0" err="1" smtClean="0"/>
              <a:t>prandial</a:t>
            </a:r>
            <a:r>
              <a:rPr lang="en-US" dirty="0" smtClean="0"/>
              <a:t> blood sugar</a:t>
            </a:r>
            <a:endParaRPr lang="en-US" dirty="0"/>
          </a:p>
        </p:txBody>
      </p:sp>
      <p:sp>
        <p:nvSpPr>
          <p:cNvPr id="3" name="Content Placeholder 2"/>
          <p:cNvSpPr>
            <a:spLocks noGrp="1"/>
          </p:cNvSpPr>
          <p:nvPr>
            <p:ph idx="1"/>
          </p:nvPr>
        </p:nvSpPr>
        <p:spPr>
          <a:xfrm>
            <a:off x="457200" y="1371600"/>
            <a:ext cx="8229600" cy="4953000"/>
          </a:xfrm>
        </p:spPr>
        <p:txBody>
          <a:bodyPr/>
          <a:lstStyle/>
          <a:p>
            <a:r>
              <a:rPr lang="en-US" dirty="0" smtClean="0"/>
              <a:t> Following the collection of the fasting blood sample for analysis of fasting serum glucose (FSG). Patient is advised to have a normal meal and return to the clinic after 2 hours following the meal.</a:t>
            </a:r>
          </a:p>
          <a:p>
            <a:pPr lvl="0"/>
            <a:r>
              <a:rPr lang="en-US" dirty="0" smtClean="0"/>
              <a:t>Draw a sample of blood after confirming the time of meal.</a:t>
            </a:r>
          </a:p>
          <a:p>
            <a:endParaRPr lang="en-US" dirty="0"/>
          </a:p>
        </p:txBody>
      </p:sp>
      <p:graphicFrame>
        <p:nvGraphicFramePr>
          <p:cNvPr id="4" name="Table 3"/>
          <p:cNvGraphicFramePr>
            <a:graphicFrameLocks noGrp="1"/>
          </p:cNvGraphicFramePr>
          <p:nvPr/>
        </p:nvGraphicFramePr>
        <p:xfrm>
          <a:off x="838200" y="3962400"/>
          <a:ext cx="6324600" cy="2301240"/>
        </p:xfrm>
        <a:graphic>
          <a:graphicData uri="http://schemas.openxmlformats.org/drawingml/2006/table">
            <a:tbl>
              <a:tblPr firstRow="1" bandRow="1">
                <a:tableStyleId>{5C22544A-7EE6-4342-B048-85BDC9FD1C3A}</a:tableStyleId>
              </a:tblPr>
              <a:tblGrid>
                <a:gridCol w="3162300"/>
                <a:gridCol w="3162300"/>
              </a:tblGrid>
              <a:tr h="575310">
                <a:tc>
                  <a:txBody>
                    <a:bodyPr/>
                    <a:lstStyle/>
                    <a:p>
                      <a:r>
                        <a:rPr lang="en-US" dirty="0" smtClean="0"/>
                        <a:t>Post </a:t>
                      </a:r>
                      <a:r>
                        <a:rPr lang="en-US" dirty="0" err="1" smtClean="0"/>
                        <a:t>prandial</a:t>
                      </a:r>
                      <a:r>
                        <a:rPr lang="en-US" dirty="0" smtClean="0"/>
                        <a:t> blood sugar</a:t>
                      </a:r>
                      <a:endParaRPr lang="en-US" dirty="0"/>
                    </a:p>
                  </a:txBody>
                  <a:tcPr/>
                </a:tc>
                <a:tc>
                  <a:txBody>
                    <a:bodyPr/>
                    <a:lstStyle/>
                    <a:p>
                      <a:r>
                        <a:rPr lang="en-US" dirty="0" smtClean="0"/>
                        <a:t>Diagnosis </a:t>
                      </a:r>
                      <a:endParaRPr lang="en-US" dirty="0"/>
                    </a:p>
                  </a:txBody>
                  <a:tcPr/>
                </a:tc>
              </a:tr>
              <a:tr h="575310">
                <a:tc>
                  <a:txBody>
                    <a:bodyPr/>
                    <a:lstStyle/>
                    <a:p>
                      <a:r>
                        <a:rPr lang="en-US" sz="2000" dirty="0" smtClean="0"/>
                        <a:t>&lt; 140mg/dl</a:t>
                      </a:r>
                      <a:endParaRPr lang="en-US" sz="2000" dirty="0"/>
                    </a:p>
                  </a:txBody>
                  <a:tcPr/>
                </a:tc>
                <a:tc>
                  <a:txBody>
                    <a:bodyPr/>
                    <a:lstStyle/>
                    <a:p>
                      <a:r>
                        <a:rPr lang="en-US" dirty="0" smtClean="0"/>
                        <a:t>Normal </a:t>
                      </a:r>
                      <a:endParaRPr lang="en-US" dirty="0"/>
                    </a:p>
                  </a:txBody>
                  <a:tcPr/>
                </a:tc>
              </a:tr>
              <a:tr h="575310">
                <a:tc>
                  <a:txBody>
                    <a:bodyPr/>
                    <a:lstStyle/>
                    <a:p>
                      <a:r>
                        <a:rPr lang="en-US" sz="2000" dirty="0" smtClean="0"/>
                        <a:t>140-200mg/dl</a:t>
                      </a:r>
                      <a:endParaRPr lang="en-US" sz="2000" dirty="0"/>
                    </a:p>
                  </a:txBody>
                  <a:tcPr/>
                </a:tc>
                <a:tc>
                  <a:txBody>
                    <a:bodyPr/>
                    <a:lstStyle/>
                    <a:p>
                      <a:r>
                        <a:rPr lang="en-US" dirty="0" smtClean="0"/>
                        <a:t>Pre -diabetic</a:t>
                      </a:r>
                      <a:endParaRPr lang="en-US" dirty="0"/>
                    </a:p>
                  </a:txBody>
                  <a:tcPr/>
                </a:tc>
              </a:tr>
              <a:tr h="575310">
                <a:tc>
                  <a:txBody>
                    <a:bodyPr/>
                    <a:lstStyle/>
                    <a:p>
                      <a:r>
                        <a:rPr lang="en-US" dirty="0" smtClean="0"/>
                        <a:t>&gt;200mg/dl</a:t>
                      </a:r>
                      <a:endParaRPr lang="en-US" dirty="0"/>
                    </a:p>
                  </a:txBody>
                  <a:tcPr/>
                </a:tc>
                <a:tc>
                  <a:txBody>
                    <a:bodyPr/>
                    <a:lstStyle/>
                    <a:p>
                      <a:r>
                        <a:rPr lang="en-US" dirty="0" smtClean="0"/>
                        <a:t>Diabetic </a:t>
                      </a:r>
                      <a:endParaRPr lang="en-US" dirty="0"/>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r>
              <a:rPr lang="en-US" dirty="0" smtClean="0"/>
              <a:t>HbA1C</a:t>
            </a:r>
            <a:endParaRPr lang="en-US" dirty="0"/>
          </a:p>
        </p:txBody>
      </p:sp>
      <p:sp>
        <p:nvSpPr>
          <p:cNvPr id="3" name="Content Placeholder 2"/>
          <p:cNvSpPr>
            <a:spLocks noGrp="1"/>
          </p:cNvSpPr>
          <p:nvPr>
            <p:ph idx="1"/>
          </p:nvPr>
        </p:nvSpPr>
        <p:spPr>
          <a:xfrm>
            <a:off x="457200" y="1143000"/>
            <a:ext cx="8229600" cy="5715000"/>
          </a:xfrm>
        </p:spPr>
        <p:txBody>
          <a:bodyPr>
            <a:normAutofit/>
          </a:bodyPr>
          <a:lstStyle/>
          <a:p>
            <a:r>
              <a:rPr lang="en-US" dirty="0" smtClean="0"/>
              <a:t>Person to be tested should be on a normal diet for at least 3 days prior to testing.</a:t>
            </a:r>
          </a:p>
          <a:p>
            <a:pPr lvl="0"/>
            <a:r>
              <a:rPr lang="en-US" dirty="0" smtClean="0"/>
              <a:t>The test should be done after an overnight fast of 8 – 10 hours </a:t>
            </a:r>
          </a:p>
          <a:p>
            <a:pPr lvl="0"/>
            <a:r>
              <a:rPr lang="en-US" dirty="0" smtClean="0"/>
              <a:t>Draw a sample of blood after confirming fasting state of the patient. </a:t>
            </a:r>
          </a:p>
          <a:p>
            <a:pPr>
              <a:buNone/>
            </a:pPr>
            <a:endParaRPr lang="en-US" dirty="0" smtClean="0"/>
          </a:p>
          <a:p>
            <a:endParaRPr lang="en-US" dirty="0"/>
          </a:p>
        </p:txBody>
      </p:sp>
      <p:graphicFrame>
        <p:nvGraphicFramePr>
          <p:cNvPr id="5" name="Table 4"/>
          <p:cNvGraphicFramePr>
            <a:graphicFrameLocks noGrp="1"/>
          </p:cNvGraphicFramePr>
          <p:nvPr/>
        </p:nvGraphicFramePr>
        <p:xfrm>
          <a:off x="1371600" y="3886200"/>
          <a:ext cx="6477000" cy="2667000"/>
        </p:xfrm>
        <a:graphic>
          <a:graphicData uri="http://schemas.openxmlformats.org/drawingml/2006/table">
            <a:tbl>
              <a:tblPr firstRow="1" bandRow="1">
                <a:tableStyleId>{5C22544A-7EE6-4342-B048-85BDC9FD1C3A}</a:tableStyleId>
              </a:tblPr>
              <a:tblGrid>
                <a:gridCol w="3238500"/>
                <a:gridCol w="3238500"/>
              </a:tblGrid>
              <a:tr h="666750">
                <a:tc>
                  <a:txBody>
                    <a:bodyPr/>
                    <a:lstStyle/>
                    <a:p>
                      <a:r>
                        <a:rPr lang="en-US" dirty="0" smtClean="0"/>
                        <a:t>HbA1C</a:t>
                      </a:r>
                      <a:r>
                        <a:rPr lang="en-US" baseline="0" dirty="0" smtClean="0"/>
                        <a:t> Levels</a:t>
                      </a:r>
                      <a:endParaRPr lang="en-US" dirty="0"/>
                    </a:p>
                  </a:txBody>
                  <a:tcPr/>
                </a:tc>
                <a:tc>
                  <a:txBody>
                    <a:bodyPr/>
                    <a:lstStyle/>
                    <a:p>
                      <a:r>
                        <a:rPr lang="en-US" dirty="0" smtClean="0"/>
                        <a:t>Diagnosis </a:t>
                      </a:r>
                      <a:endParaRPr lang="en-US" dirty="0"/>
                    </a:p>
                  </a:txBody>
                  <a:tcPr/>
                </a:tc>
              </a:tr>
              <a:tr h="666750">
                <a:tc>
                  <a:txBody>
                    <a:bodyPr/>
                    <a:lstStyle/>
                    <a:p>
                      <a:r>
                        <a:rPr lang="en-US" dirty="0" smtClean="0">
                          <a:latin typeface="Arial" pitchFamily="34" charset="0"/>
                          <a:cs typeface="Arial" pitchFamily="34" charset="0"/>
                        </a:rPr>
                        <a:t>4</a:t>
                      </a:r>
                      <a:r>
                        <a:rPr lang="en-US" baseline="0" dirty="0" smtClean="0">
                          <a:latin typeface="Arial" pitchFamily="34" charset="0"/>
                          <a:cs typeface="Arial" pitchFamily="34" charset="0"/>
                        </a:rPr>
                        <a:t> - 6</a:t>
                      </a:r>
                      <a:endParaRPr lang="en-US" dirty="0">
                        <a:latin typeface="Arial" pitchFamily="34" charset="0"/>
                        <a:cs typeface="Arial" pitchFamily="34" charset="0"/>
                      </a:endParaRPr>
                    </a:p>
                  </a:txBody>
                  <a:tcPr/>
                </a:tc>
                <a:tc>
                  <a:txBody>
                    <a:bodyPr/>
                    <a:lstStyle/>
                    <a:p>
                      <a:r>
                        <a:rPr lang="en-US" dirty="0" smtClean="0"/>
                        <a:t>Normal for those without diabetes</a:t>
                      </a:r>
                      <a:endParaRPr lang="en-US" dirty="0"/>
                    </a:p>
                  </a:txBody>
                  <a:tcPr/>
                </a:tc>
              </a:tr>
              <a:tr h="666750">
                <a:tc>
                  <a:txBody>
                    <a:bodyPr/>
                    <a:lstStyle/>
                    <a:p>
                      <a:r>
                        <a:rPr lang="en-US" dirty="0" smtClean="0">
                          <a:latin typeface="Arial" pitchFamily="34" charset="0"/>
                          <a:cs typeface="Arial" pitchFamily="34" charset="0"/>
                        </a:rPr>
                        <a:t>6.1-7</a:t>
                      </a:r>
                      <a:endParaRPr lang="en-US" dirty="0">
                        <a:latin typeface="Arial" pitchFamily="34" charset="0"/>
                        <a:cs typeface="Arial" pitchFamily="34" charset="0"/>
                      </a:endParaRPr>
                    </a:p>
                  </a:txBody>
                  <a:tcPr/>
                </a:tc>
                <a:tc>
                  <a:txBody>
                    <a:bodyPr/>
                    <a:lstStyle/>
                    <a:p>
                      <a:r>
                        <a:rPr lang="en-US" dirty="0" smtClean="0"/>
                        <a:t>Target range for diabetics</a:t>
                      </a:r>
                      <a:endParaRPr lang="en-US" dirty="0"/>
                    </a:p>
                  </a:txBody>
                  <a:tcPr/>
                </a:tc>
              </a:tr>
              <a:tr h="666750">
                <a:tc>
                  <a:txBody>
                    <a:bodyPr/>
                    <a:lstStyle/>
                    <a:p>
                      <a:r>
                        <a:rPr lang="en-US" dirty="0" smtClean="0">
                          <a:latin typeface="Arial" pitchFamily="34" charset="0"/>
                          <a:cs typeface="Arial" pitchFamily="34" charset="0"/>
                        </a:rPr>
                        <a:t>&gt;7</a:t>
                      </a:r>
                      <a:endParaRPr lang="en-US" dirty="0">
                        <a:latin typeface="Arial" pitchFamily="34" charset="0"/>
                        <a:cs typeface="Arial" pitchFamily="34" charset="0"/>
                      </a:endParaRPr>
                    </a:p>
                  </a:txBody>
                  <a:tcPr/>
                </a:tc>
                <a:tc>
                  <a:txBody>
                    <a:bodyPr/>
                    <a:lstStyle/>
                    <a:p>
                      <a:r>
                        <a:rPr lang="en-US" dirty="0" smtClean="0"/>
                        <a:t>Poor control</a:t>
                      </a:r>
                      <a:endParaRPr lang="en-US" dirty="0"/>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381000"/>
          </a:xfrm>
        </p:spPr>
        <p:txBody>
          <a:bodyPr>
            <a:normAutofit fontScale="90000"/>
          </a:bodyPr>
          <a:lstStyle/>
          <a:p>
            <a:pPr algn="ctr"/>
            <a:r>
              <a:rPr lang="en-US" dirty="0" smtClean="0"/>
              <a:t>Lipid profile</a:t>
            </a:r>
            <a:endParaRPr lang="en-US" dirty="0"/>
          </a:p>
        </p:txBody>
      </p:sp>
      <p:graphicFrame>
        <p:nvGraphicFramePr>
          <p:cNvPr id="4" name="Content Placeholder 3"/>
          <p:cNvGraphicFramePr>
            <a:graphicFrameLocks noGrp="1"/>
          </p:cNvGraphicFramePr>
          <p:nvPr>
            <p:ph idx="1"/>
          </p:nvPr>
        </p:nvGraphicFramePr>
        <p:xfrm>
          <a:off x="1600200" y="685800"/>
          <a:ext cx="5638800" cy="6583680"/>
        </p:xfrm>
        <a:graphic>
          <a:graphicData uri="http://schemas.openxmlformats.org/drawingml/2006/table">
            <a:tbl>
              <a:tblPr firstRow="1" bandRow="1">
                <a:tableStyleId>{5C22544A-7EE6-4342-B048-85BDC9FD1C3A}</a:tableStyleId>
              </a:tblPr>
              <a:tblGrid>
                <a:gridCol w="2819400"/>
                <a:gridCol w="2819400"/>
              </a:tblGrid>
              <a:tr h="344905">
                <a:tc>
                  <a:txBody>
                    <a:bodyPr/>
                    <a:lstStyle/>
                    <a:p>
                      <a:r>
                        <a:rPr lang="en-US" dirty="0" smtClean="0"/>
                        <a:t>Results of lipid profile</a:t>
                      </a:r>
                      <a:endParaRPr lang="en-US" dirty="0"/>
                    </a:p>
                  </a:txBody>
                  <a:tcPr/>
                </a:tc>
                <a:tc>
                  <a:txBody>
                    <a:bodyPr/>
                    <a:lstStyle/>
                    <a:p>
                      <a:r>
                        <a:rPr lang="en-US" dirty="0" smtClean="0"/>
                        <a:t>Classification </a:t>
                      </a:r>
                      <a:endParaRPr lang="en-US" dirty="0"/>
                    </a:p>
                  </a:txBody>
                  <a:tcPr/>
                </a:tc>
              </a:tr>
              <a:tr h="344905">
                <a:tc>
                  <a:txBody>
                    <a:bodyPr/>
                    <a:lstStyle/>
                    <a:p>
                      <a:r>
                        <a:rPr lang="en-US" dirty="0" smtClean="0"/>
                        <a:t>LDL</a:t>
                      </a:r>
                      <a:endParaRPr lang="en-US" dirty="0"/>
                    </a:p>
                  </a:txBody>
                  <a:tcPr/>
                </a:tc>
                <a:tc>
                  <a:txBody>
                    <a:bodyPr/>
                    <a:lstStyle/>
                    <a:p>
                      <a:endParaRPr lang="en-US"/>
                    </a:p>
                  </a:txBody>
                  <a:tcPr/>
                </a:tc>
              </a:tr>
              <a:tr h="344905">
                <a:tc>
                  <a:txBody>
                    <a:bodyPr/>
                    <a:lstStyle/>
                    <a:p>
                      <a:r>
                        <a:rPr lang="en-US" dirty="0" smtClean="0"/>
                        <a:t>&lt;</a:t>
                      </a:r>
                      <a:r>
                        <a:rPr lang="en-US" baseline="0" dirty="0" smtClean="0"/>
                        <a:t> </a:t>
                      </a:r>
                      <a:r>
                        <a:rPr lang="en-US" dirty="0" smtClean="0"/>
                        <a:t>100</a:t>
                      </a:r>
                      <a:endParaRPr lang="en-US" dirty="0"/>
                    </a:p>
                  </a:txBody>
                  <a:tcPr/>
                </a:tc>
                <a:tc>
                  <a:txBody>
                    <a:bodyPr/>
                    <a:lstStyle/>
                    <a:p>
                      <a:r>
                        <a:rPr lang="en-US" dirty="0" smtClean="0"/>
                        <a:t>optimal</a:t>
                      </a:r>
                      <a:endParaRPr lang="en-US" dirty="0"/>
                    </a:p>
                  </a:txBody>
                  <a:tcPr/>
                </a:tc>
              </a:tr>
              <a:tr h="344905">
                <a:tc>
                  <a:txBody>
                    <a:bodyPr/>
                    <a:lstStyle/>
                    <a:p>
                      <a:r>
                        <a:rPr lang="en-US" dirty="0" smtClean="0"/>
                        <a:t>100-129</a:t>
                      </a:r>
                      <a:endParaRPr lang="en-US" dirty="0"/>
                    </a:p>
                  </a:txBody>
                  <a:tcPr/>
                </a:tc>
                <a:tc>
                  <a:txBody>
                    <a:bodyPr/>
                    <a:lstStyle/>
                    <a:p>
                      <a:r>
                        <a:rPr lang="en-US" dirty="0" smtClean="0"/>
                        <a:t>Near optimal</a:t>
                      </a:r>
                      <a:endParaRPr lang="en-US" dirty="0"/>
                    </a:p>
                  </a:txBody>
                  <a:tcPr/>
                </a:tc>
              </a:tr>
              <a:tr h="344905">
                <a:tc>
                  <a:txBody>
                    <a:bodyPr/>
                    <a:lstStyle/>
                    <a:p>
                      <a:r>
                        <a:rPr lang="en-US" dirty="0" smtClean="0"/>
                        <a:t>130-159</a:t>
                      </a:r>
                      <a:endParaRPr lang="en-US" dirty="0"/>
                    </a:p>
                  </a:txBody>
                  <a:tcPr/>
                </a:tc>
                <a:tc>
                  <a:txBody>
                    <a:bodyPr/>
                    <a:lstStyle/>
                    <a:p>
                      <a:r>
                        <a:rPr lang="en-US" dirty="0" smtClean="0"/>
                        <a:t>Borderline</a:t>
                      </a:r>
                      <a:r>
                        <a:rPr lang="en-US" baseline="0" dirty="0" smtClean="0"/>
                        <a:t>  high</a:t>
                      </a:r>
                      <a:endParaRPr lang="en-US" dirty="0"/>
                    </a:p>
                  </a:txBody>
                  <a:tcPr/>
                </a:tc>
              </a:tr>
              <a:tr h="344905">
                <a:tc>
                  <a:txBody>
                    <a:bodyPr/>
                    <a:lstStyle/>
                    <a:p>
                      <a:r>
                        <a:rPr lang="en-US" dirty="0" smtClean="0"/>
                        <a:t>160-190</a:t>
                      </a:r>
                      <a:endParaRPr lang="en-US" dirty="0"/>
                    </a:p>
                  </a:txBody>
                  <a:tcPr/>
                </a:tc>
                <a:tc>
                  <a:txBody>
                    <a:bodyPr/>
                    <a:lstStyle/>
                    <a:p>
                      <a:r>
                        <a:rPr lang="en-US" dirty="0" smtClean="0"/>
                        <a:t> High  </a:t>
                      </a:r>
                      <a:endParaRPr lang="en-US" dirty="0"/>
                    </a:p>
                  </a:txBody>
                  <a:tcPr/>
                </a:tc>
              </a:tr>
              <a:tr h="344905">
                <a:tc>
                  <a:txBody>
                    <a:bodyPr/>
                    <a:lstStyle/>
                    <a:p>
                      <a:r>
                        <a:rPr lang="en-US" dirty="0" smtClean="0"/>
                        <a:t>&gt;190</a:t>
                      </a:r>
                      <a:endParaRPr lang="en-US" dirty="0"/>
                    </a:p>
                  </a:txBody>
                  <a:tcPr/>
                </a:tc>
                <a:tc>
                  <a:txBody>
                    <a:bodyPr/>
                    <a:lstStyle/>
                    <a:p>
                      <a:r>
                        <a:rPr lang="en-US" dirty="0" smtClean="0"/>
                        <a:t>Very</a:t>
                      </a:r>
                      <a:r>
                        <a:rPr lang="en-US" baseline="0" dirty="0" smtClean="0"/>
                        <a:t> h</a:t>
                      </a:r>
                      <a:r>
                        <a:rPr lang="en-US" dirty="0" smtClean="0"/>
                        <a:t>igh </a:t>
                      </a:r>
                      <a:endParaRPr lang="en-US" dirty="0"/>
                    </a:p>
                  </a:txBody>
                  <a:tcPr/>
                </a:tc>
              </a:tr>
              <a:tr h="344905">
                <a:tc>
                  <a:txBody>
                    <a:bodyPr/>
                    <a:lstStyle/>
                    <a:p>
                      <a:r>
                        <a:rPr lang="en-US" dirty="0" smtClean="0"/>
                        <a:t>Serum triglycerides </a:t>
                      </a:r>
                      <a:endParaRPr lang="en-US" dirty="0"/>
                    </a:p>
                  </a:txBody>
                  <a:tcPr/>
                </a:tc>
                <a:tc>
                  <a:txBody>
                    <a:bodyPr/>
                    <a:lstStyle/>
                    <a:p>
                      <a:endParaRPr lang="en-US"/>
                    </a:p>
                  </a:txBody>
                  <a:tcPr/>
                </a:tc>
              </a:tr>
              <a:tr h="344905">
                <a:tc>
                  <a:txBody>
                    <a:bodyPr/>
                    <a:lstStyle/>
                    <a:p>
                      <a:r>
                        <a:rPr lang="en-US" dirty="0" smtClean="0"/>
                        <a:t>&lt; 150</a:t>
                      </a:r>
                      <a:endParaRPr lang="en-US" dirty="0"/>
                    </a:p>
                  </a:txBody>
                  <a:tcPr/>
                </a:tc>
                <a:tc>
                  <a:txBody>
                    <a:bodyPr/>
                    <a:lstStyle/>
                    <a:p>
                      <a:r>
                        <a:rPr lang="en-US" dirty="0" smtClean="0"/>
                        <a:t>Optimal</a:t>
                      </a:r>
                      <a:endParaRPr lang="en-US" dirty="0"/>
                    </a:p>
                  </a:txBody>
                  <a:tcPr/>
                </a:tc>
              </a:tr>
              <a:tr h="344905">
                <a:tc>
                  <a:txBody>
                    <a:bodyPr/>
                    <a:lstStyle/>
                    <a:p>
                      <a:r>
                        <a:rPr lang="en-US" dirty="0" smtClean="0"/>
                        <a:t>150-199</a:t>
                      </a:r>
                      <a:endParaRPr lang="en-US" dirty="0"/>
                    </a:p>
                  </a:txBody>
                  <a:tcPr/>
                </a:tc>
                <a:tc>
                  <a:txBody>
                    <a:bodyPr/>
                    <a:lstStyle/>
                    <a:p>
                      <a:r>
                        <a:rPr lang="en-US" dirty="0" smtClean="0"/>
                        <a:t>Borderline high</a:t>
                      </a:r>
                      <a:endParaRPr lang="en-US" dirty="0"/>
                    </a:p>
                  </a:txBody>
                  <a:tcPr/>
                </a:tc>
              </a:tr>
              <a:tr h="344905">
                <a:tc>
                  <a:txBody>
                    <a:bodyPr/>
                    <a:lstStyle/>
                    <a:p>
                      <a:r>
                        <a:rPr lang="en-US" dirty="0" smtClean="0"/>
                        <a:t>200-499</a:t>
                      </a:r>
                      <a:endParaRPr lang="en-US" dirty="0"/>
                    </a:p>
                  </a:txBody>
                  <a:tcPr/>
                </a:tc>
                <a:tc>
                  <a:txBody>
                    <a:bodyPr/>
                    <a:lstStyle/>
                    <a:p>
                      <a:r>
                        <a:rPr lang="en-US" dirty="0" smtClean="0"/>
                        <a:t>High</a:t>
                      </a:r>
                      <a:endParaRPr lang="en-US" dirty="0"/>
                    </a:p>
                  </a:txBody>
                  <a:tcPr/>
                </a:tc>
              </a:tr>
              <a:tr h="344905">
                <a:tc>
                  <a:txBody>
                    <a:bodyPr/>
                    <a:lstStyle/>
                    <a:p>
                      <a:r>
                        <a:rPr lang="en-US" dirty="0" smtClean="0"/>
                        <a:t>&gt;500</a:t>
                      </a:r>
                      <a:endParaRPr lang="en-US" dirty="0"/>
                    </a:p>
                  </a:txBody>
                  <a:tcPr/>
                </a:tc>
                <a:tc>
                  <a:txBody>
                    <a:bodyPr/>
                    <a:lstStyle/>
                    <a:p>
                      <a:r>
                        <a:rPr lang="en-US" dirty="0" smtClean="0"/>
                        <a:t>Very high</a:t>
                      </a:r>
                      <a:endParaRPr lang="en-US" dirty="0"/>
                    </a:p>
                  </a:txBody>
                  <a:tcPr/>
                </a:tc>
              </a:tr>
              <a:tr h="344905">
                <a:tc>
                  <a:txBody>
                    <a:bodyPr/>
                    <a:lstStyle/>
                    <a:p>
                      <a:r>
                        <a:rPr lang="en-US" dirty="0" smtClean="0"/>
                        <a:t>HDL cholesterol</a:t>
                      </a:r>
                      <a:endParaRPr lang="en-US" dirty="0"/>
                    </a:p>
                  </a:txBody>
                  <a:tcPr/>
                </a:tc>
                <a:tc>
                  <a:txBody>
                    <a:bodyPr/>
                    <a:lstStyle/>
                    <a:p>
                      <a:endParaRPr lang="en-US"/>
                    </a:p>
                  </a:txBody>
                  <a:tcPr/>
                </a:tc>
              </a:tr>
              <a:tr h="344905">
                <a:tc>
                  <a:txBody>
                    <a:bodyPr/>
                    <a:lstStyle/>
                    <a:p>
                      <a:r>
                        <a:rPr lang="en-US" dirty="0" smtClean="0"/>
                        <a:t>&lt; 40</a:t>
                      </a:r>
                      <a:endParaRPr lang="en-US" dirty="0"/>
                    </a:p>
                  </a:txBody>
                  <a:tcPr/>
                </a:tc>
                <a:tc>
                  <a:txBody>
                    <a:bodyPr/>
                    <a:lstStyle/>
                    <a:p>
                      <a:r>
                        <a:rPr lang="en-US" dirty="0" smtClean="0"/>
                        <a:t>Low</a:t>
                      </a:r>
                      <a:r>
                        <a:rPr lang="en-US" baseline="0" dirty="0" smtClean="0"/>
                        <a:t> </a:t>
                      </a:r>
                      <a:r>
                        <a:rPr lang="en-US" dirty="0" smtClean="0"/>
                        <a:t> </a:t>
                      </a:r>
                      <a:endParaRPr lang="en-US" dirty="0"/>
                    </a:p>
                  </a:txBody>
                  <a:tcPr/>
                </a:tc>
              </a:tr>
              <a:tr h="344905">
                <a:tc>
                  <a:txBody>
                    <a:bodyPr/>
                    <a:lstStyle/>
                    <a:p>
                      <a:r>
                        <a:rPr lang="en-US" dirty="0" smtClean="0"/>
                        <a:t>&gt;</a:t>
                      </a:r>
                      <a:r>
                        <a:rPr lang="en-US" baseline="0" dirty="0" smtClean="0"/>
                        <a:t> </a:t>
                      </a:r>
                      <a:r>
                        <a:rPr lang="en-US" dirty="0" smtClean="0"/>
                        <a:t>60</a:t>
                      </a:r>
                      <a:endParaRPr lang="en-US" dirty="0"/>
                    </a:p>
                  </a:txBody>
                  <a:tcPr/>
                </a:tc>
                <a:tc>
                  <a:txBody>
                    <a:bodyPr/>
                    <a:lstStyle/>
                    <a:p>
                      <a:r>
                        <a:rPr lang="en-US" dirty="0" smtClean="0"/>
                        <a:t>High </a:t>
                      </a:r>
                      <a:endParaRPr lang="en-US" dirty="0"/>
                    </a:p>
                  </a:txBody>
                  <a:tcPr/>
                </a:tc>
              </a:tr>
              <a:tr h="344905">
                <a:tc>
                  <a:txBody>
                    <a:bodyPr/>
                    <a:lstStyle/>
                    <a:p>
                      <a:endParaRPr lang="en-US" dirty="0"/>
                    </a:p>
                  </a:txBody>
                  <a:tcPr/>
                </a:tc>
                <a:tc>
                  <a:txBody>
                    <a:bodyPr/>
                    <a:lstStyle/>
                    <a:p>
                      <a:endParaRPr lang="en-US"/>
                    </a:p>
                  </a:txBody>
                  <a:tcPr/>
                </a:tc>
              </a:tr>
              <a:tr h="344905">
                <a:tc>
                  <a:txBody>
                    <a:bodyPr/>
                    <a:lstStyle/>
                    <a:p>
                      <a:endParaRPr lang="en-US"/>
                    </a:p>
                  </a:txBody>
                  <a:tcPr/>
                </a:tc>
                <a:tc>
                  <a:txBody>
                    <a:bodyPr/>
                    <a:lstStyle/>
                    <a:p>
                      <a:endParaRPr lang="en-US"/>
                    </a:p>
                  </a:txBody>
                  <a:tcPr/>
                </a:tc>
              </a:tr>
              <a:tr h="344905">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r>
              <a:rPr lang="en-US" dirty="0" smtClean="0"/>
              <a:t>TREATMENT GUIDELINES</a:t>
            </a:r>
            <a:endParaRPr lang="en-US" dirty="0"/>
          </a:p>
        </p:txBody>
      </p:sp>
      <p:sp>
        <p:nvSpPr>
          <p:cNvPr id="3" name="Content Placeholder 2"/>
          <p:cNvSpPr>
            <a:spLocks noGrp="1"/>
          </p:cNvSpPr>
          <p:nvPr>
            <p:ph idx="1"/>
          </p:nvPr>
        </p:nvSpPr>
        <p:spPr>
          <a:xfrm>
            <a:off x="457200" y="1143000"/>
            <a:ext cx="8229600" cy="5181600"/>
          </a:xfrm>
        </p:spPr>
        <p:txBody>
          <a:bodyPr>
            <a:normAutofit/>
          </a:bodyPr>
          <a:lstStyle/>
          <a:p>
            <a:pPr>
              <a:buNone/>
            </a:pPr>
            <a:endParaRPr lang="en-US" sz="2400" dirty="0" smtClean="0"/>
          </a:p>
          <a:p>
            <a:pPr>
              <a:buNone/>
            </a:pPr>
            <a:r>
              <a:rPr lang="en-US" sz="2400" dirty="0" smtClean="0"/>
              <a:t>Major Risk Factors (Exclusive of LDL Cholesterol) </a:t>
            </a:r>
          </a:p>
          <a:p>
            <a:r>
              <a:rPr lang="en-US" sz="2400" dirty="0" smtClean="0"/>
              <a:t>Cigarette smoking</a:t>
            </a:r>
          </a:p>
          <a:p>
            <a:r>
              <a:rPr lang="en-US" sz="2400" dirty="0" smtClean="0"/>
              <a:t>Hypertension (BP &gt;140/90 mmHg or on antihypertensive medication)</a:t>
            </a:r>
          </a:p>
          <a:p>
            <a:r>
              <a:rPr lang="en-US" sz="2400" dirty="0" smtClean="0"/>
              <a:t>Low HDL cholesterol (&lt;40 mg/</a:t>
            </a:r>
            <a:r>
              <a:rPr lang="en-US" sz="2400" dirty="0" err="1" smtClean="0"/>
              <a:t>dL</a:t>
            </a:r>
            <a:r>
              <a:rPr lang="en-US" sz="2400" dirty="0" smtClean="0"/>
              <a:t>)</a:t>
            </a:r>
          </a:p>
          <a:p>
            <a:r>
              <a:rPr lang="en-US" sz="2400" dirty="0" smtClean="0"/>
              <a:t>Family history of premature CHD </a:t>
            </a:r>
          </a:p>
          <a:p>
            <a:r>
              <a:rPr lang="en-US" sz="2400" dirty="0" smtClean="0"/>
              <a:t>Age (men &gt;45 years; women &gt;55 years) </a:t>
            </a:r>
          </a:p>
          <a:p>
            <a:pPr>
              <a:buNone/>
            </a:pP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Diabetes in </a:t>
            </a:r>
            <a:r>
              <a:rPr lang="en-US" dirty="0" err="1" smtClean="0"/>
              <a:t>india</a:t>
            </a:r>
            <a:endParaRPr lang="en-US" dirty="0"/>
          </a:p>
        </p:txBody>
      </p:sp>
      <p:sp>
        <p:nvSpPr>
          <p:cNvPr id="3" name="Content Placeholder 2"/>
          <p:cNvSpPr>
            <a:spLocks noGrp="1"/>
          </p:cNvSpPr>
          <p:nvPr>
            <p:ph idx="1"/>
          </p:nvPr>
        </p:nvSpPr>
        <p:spPr/>
        <p:txBody>
          <a:bodyPr>
            <a:normAutofit/>
          </a:bodyPr>
          <a:lstStyle/>
          <a:p>
            <a:r>
              <a:rPr lang="en-US" dirty="0" smtClean="0"/>
              <a:t>According to the Indian Council of Medical Research-Indian Diabetes study (ICMR-INDIAB), a national diabetes study, India currently has 63 million people with diabetes.</a:t>
            </a:r>
          </a:p>
          <a:p>
            <a:r>
              <a:rPr lang="en-US" dirty="0" smtClean="0"/>
              <a:t> India represents the world’s second largest diabetes population after China. </a:t>
            </a:r>
            <a:endParaRPr lang="en-US" baseline="30000" dirty="0" smtClean="0"/>
          </a:p>
          <a:p>
            <a:r>
              <a:rPr lang="en-US" dirty="0" smtClean="0"/>
              <a:t> This is set to increase to over 100 million by 2030. </a:t>
            </a:r>
          </a:p>
          <a:p>
            <a:r>
              <a:rPr lang="en-US" dirty="0" smtClean="0"/>
              <a:t>The majority of people with diabetes (&gt;90%) have Type 2 diabetes (T2DM).</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47800" y="1981200"/>
          <a:ext cx="6096000" cy="29311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LDL</a:t>
                      </a:r>
                      <a:r>
                        <a:rPr lang="en-US" baseline="0" dirty="0" smtClean="0"/>
                        <a:t> VALUES</a:t>
                      </a:r>
                      <a:endParaRPr lang="en-US" dirty="0"/>
                    </a:p>
                  </a:txBody>
                  <a:tcPr/>
                </a:tc>
                <a:tc>
                  <a:txBody>
                    <a:bodyPr/>
                    <a:lstStyle/>
                    <a:p>
                      <a:r>
                        <a:rPr lang="en-US" dirty="0" smtClean="0"/>
                        <a:t>Risk factor </a:t>
                      </a:r>
                      <a:endParaRPr lang="en-US" dirty="0"/>
                    </a:p>
                  </a:txBody>
                  <a:tcPr/>
                </a:tc>
                <a:tc>
                  <a:txBody>
                    <a:bodyPr/>
                    <a:lstStyle/>
                    <a:p>
                      <a:r>
                        <a:rPr lang="en-US" dirty="0" smtClean="0"/>
                        <a:t>Treatment goal</a:t>
                      </a:r>
                      <a:endParaRPr lang="en-US" dirty="0"/>
                    </a:p>
                  </a:txBody>
                  <a:tcPr/>
                </a:tc>
              </a:tr>
              <a:tr h="370840">
                <a:tc>
                  <a:txBody>
                    <a:bodyPr/>
                    <a:lstStyle/>
                    <a:p>
                      <a:r>
                        <a:rPr lang="en-US" dirty="0" smtClean="0"/>
                        <a:t>&gt;_130</a:t>
                      </a:r>
                      <a:endParaRPr lang="en-US" dirty="0"/>
                    </a:p>
                  </a:txBody>
                  <a:tcPr/>
                </a:tc>
                <a:tc>
                  <a:txBody>
                    <a:bodyPr/>
                    <a:lstStyle/>
                    <a:p>
                      <a:r>
                        <a:rPr lang="en-US" dirty="0" smtClean="0"/>
                        <a:t>CHD</a:t>
                      </a:r>
                      <a:endParaRPr lang="en-US" dirty="0"/>
                    </a:p>
                  </a:txBody>
                  <a:tcPr/>
                </a:tc>
                <a:tc>
                  <a:txBody>
                    <a:bodyPr/>
                    <a:lstStyle/>
                    <a:p>
                      <a:r>
                        <a:rPr lang="en-US" dirty="0" smtClean="0"/>
                        <a:t>Pharmacological</a:t>
                      </a:r>
                      <a:r>
                        <a:rPr lang="en-US" baseline="0" dirty="0" smtClean="0"/>
                        <a:t> </a:t>
                      </a:r>
                      <a:r>
                        <a:rPr lang="en-US" baseline="0" dirty="0" err="1" smtClean="0"/>
                        <a:t>theraphy</a:t>
                      </a:r>
                      <a:r>
                        <a:rPr lang="en-US" baseline="0" dirty="0" smtClean="0"/>
                        <a:t> </a:t>
                      </a:r>
                      <a:endParaRPr lang="en-US" dirty="0"/>
                    </a:p>
                  </a:txBody>
                  <a:tcPr/>
                </a:tc>
              </a:tr>
              <a:tr h="370840">
                <a:tc>
                  <a:txBody>
                    <a:bodyPr/>
                    <a:lstStyle/>
                    <a:p>
                      <a:r>
                        <a:rPr lang="en-US" dirty="0" smtClean="0"/>
                        <a:t>&gt;160</a:t>
                      </a:r>
                      <a:endParaRPr lang="en-US" dirty="0"/>
                    </a:p>
                  </a:txBody>
                  <a:tcPr/>
                </a:tc>
                <a:tc>
                  <a:txBody>
                    <a:bodyPr/>
                    <a:lstStyle/>
                    <a:p>
                      <a:r>
                        <a:rPr lang="en-US" dirty="0" smtClean="0"/>
                        <a:t>+2 risk factors</a:t>
                      </a:r>
                      <a:endParaRPr lang="en-US" dirty="0"/>
                    </a:p>
                  </a:txBody>
                  <a:tcPr/>
                </a:tc>
                <a:tc>
                  <a:txBody>
                    <a:bodyPr/>
                    <a:lstStyle/>
                    <a:p>
                      <a:r>
                        <a:rPr lang="en-US" dirty="0" smtClean="0"/>
                        <a:t>Pharmacological </a:t>
                      </a:r>
                      <a:r>
                        <a:rPr lang="en-US" dirty="0" err="1" smtClean="0"/>
                        <a:t>theraphy</a:t>
                      </a:r>
                      <a:endParaRPr lang="en-US" dirty="0"/>
                    </a:p>
                  </a:txBody>
                  <a:tcPr/>
                </a:tc>
              </a:tr>
              <a:tr h="370840">
                <a:tc>
                  <a:txBody>
                    <a:bodyPr/>
                    <a:lstStyle/>
                    <a:p>
                      <a:r>
                        <a:rPr lang="en-US" dirty="0" smtClean="0"/>
                        <a:t>&gt;160-190</a:t>
                      </a:r>
                      <a:endParaRPr lang="en-US" dirty="0"/>
                    </a:p>
                  </a:txBody>
                  <a:tcPr/>
                </a:tc>
                <a:tc>
                  <a:txBody>
                    <a:bodyPr/>
                    <a:lstStyle/>
                    <a:p>
                      <a:r>
                        <a:rPr lang="en-US" dirty="0" smtClean="0"/>
                        <a:t>+</a:t>
                      </a:r>
                      <a:r>
                        <a:rPr lang="en-US" baseline="0" dirty="0" smtClean="0"/>
                        <a:t> 1 risk factor</a:t>
                      </a:r>
                      <a:endParaRPr lang="en-US" dirty="0"/>
                    </a:p>
                  </a:txBody>
                  <a:tcPr/>
                </a:tc>
                <a:tc>
                  <a:txBody>
                    <a:bodyPr/>
                    <a:lstStyle/>
                    <a:p>
                      <a:r>
                        <a:rPr lang="en-US" dirty="0" smtClean="0"/>
                        <a:t>Life</a:t>
                      </a:r>
                      <a:r>
                        <a:rPr lang="en-US" baseline="0" dirty="0" smtClean="0"/>
                        <a:t> style modification</a:t>
                      </a:r>
                      <a:endParaRPr lang="en-US" dirty="0"/>
                    </a:p>
                  </a:txBody>
                  <a:tcPr/>
                </a:tc>
              </a:tr>
              <a:tr h="370840">
                <a:tc>
                  <a:txBody>
                    <a:bodyPr/>
                    <a:lstStyle/>
                    <a:p>
                      <a:r>
                        <a:rPr lang="en-US" dirty="0" smtClean="0"/>
                        <a:t>&gt;190</a:t>
                      </a:r>
                      <a:endParaRPr lang="en-US" dirty="0"/>
                    </a:p>
                  </a:txBody>
                  <a:tcPr/>
                </a:tc>
                <a:tc>
                  <a:txBody>
                    <a:bodyPr/>
                    <a:lstStyle/>
                    <a:p>
                      <a:r>
                        <a:rPr lang="en-US" dirty="0" smtClean="0"/>
                        <a:t>+1 risk factor</a:t>
                      </a:r>
                      <a:endParaRPr lang="en-US" dirty="0"/>
                    </a:p>
                  </a:txBody>
                  <a:tcPr/>
                </a:tc>
                <a:tc>
                  <a:txBody>
                    <a:bodyPr/>
                    <a:lstStyle/>
                    <a:p>
                      <a:r>
                        <a:rPr lang="en-US" dirty="0" err="1" smtClean="0"/>
                        <a:t>Pharmocological</a:t>
                      </a:r>
                      <a:r>
                        <a:rPr lang="en-US" dirty="0" smtClean="0"/>
                        <a:t> </a:t>
                      </a:r>
                      <a:r>
                        <a:rPr lang="en-US" dirty="0" err="1" smtClean="0"/>
                        <a:t>theraphy</a:t>
                      </a:r>
                      <a:endParaRPr lang="en-US" dirty="0"/>
                    </a:p>
                  </a:txBody>
                  <a:tcPr/>
                </a:tc>
              </a:tr>
            </a:tbl>
          </a:graphicData>
        </a:graphic>
      </p:graphicFrame>
      <p:sp>
        <p:nvSpPr>
          <p:cNvPr id="5" name="Title 4"/>
          <p:cNvSpPr>
            <a:spLocks noGrp="1"/>
          </p:cNvSpPr>
          <p:nvPr>
            <p:ph type="title"/>
          </p:nvPr>
        </p:nvSpPr>
        <p:spPr>
          <a:xfrm>
            <a:off x="457200" y="704088"/>
            <a:ext cx="8305800" cy="743712"/>
          </a:xfrm>
        </p:spPr>
        <p:txBody>
          <a:bodyPr>
            <a:normAutofit fontScale="90000"/>
          </a:bodyPr>
          <a:lstStyle/>
          <a:p>
            <a:pPr algn="ctr"/>
            <a:r>
              <a:rPr lang="en-US" dirty="0" smtClean="0"/>
              <a:t>TREATMENT GUIDELINES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diabeteshealth.com/media/images/cartoons/small455.gif"/>
          <p:cNvPicPr>
            <a:picLocks noChangeAspect="1" noChangeArrowheads="1"/>
          </p:cNvPicPr>
          <p:nvPr/>
        </p:nvPicPr>
        <p:blipFill>
          <a:blip r:embed="rId2"/>
          <a:srcRect/>
          <a:stretch>
            <a:fillRect/>
          </a:stretch>
        </p:blipFill>
        <p:spPr bwMode="auto">
          <a:xfrm>
            <a:off x="1143000" y="685800"/>
            <a:ext cx="7010400" cy="57912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305800" cy="1143000"/>
          </a:xfrm>
        </p:spPr>
        <p:txBody>
          <a:bodyPr>
            <a:noAutofit/>
          </a:bodyPr>
          <a:lstStyle/>
          <a:p>
            <a:pPr algn="ctr"/>
            <a:r>
              <a:rPr lang="en-US" sz="6600" dirty="0" smtClean="0"/>
              <a:t>PHYSICAL EXAMINATION</a:t>
            </a:r>
            <a:endParaRPr lang="en-US" sz="6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71600"/>
            <a:ext cx="8229600" cy="667512"/>
          </a:xfrm>
        </p:spPr>
        <p:txBody>
          <a:bodyPr>
            <a:normAutofit fontScale="90000"/>
          </a:bodyPr>
          <a:lstStyle/>
          <a:p>
            <a:pPr algn="ctr"/>
            <a:r>
              <a:rPr lang="en-US" dirty="0" smtClean="0"/>
              <a:t>Complete physical examination</a:t>
            </a:r>
            <a:br>
              <a:rPr lang="en-US" dirty="0" smtClean="0"/>
            </a:br>
            <a:endParaRPr lang="en-US" dirty="0"/>
          </a:p>
        </p:txBody>
      </p:sp>
      <p:sp>
        <p:nvSpPr>
          <p:cNvPr id="3" name="Content Placeholder 2"/>
          <p:cNvSpPr>
            <a:spLocks noGrp="1"/>
          </p:cNvSpPr>
          <p:nvPr>
            <p:ph idx="1"/>
          </p:nvPr>
        </p:nvSpPr>
        <p:spPr>
          <a:prstGeom prst="rect">
            <a:avLst/>
          </a:prstGeom>
        </p:spPr>
        <p:txBody>
          <a:bodyPr>
            <a:noAutofit/>
          </a:bodyPr>
          <a:lstStyle/>
          <a:p>
            <a:r>
              <a:rPr lang="en-US" sz="2400" b="1" dirty="0" smtClean="0"/>
              <a:t>Examination</a:t>
            </a:r>
          </a:p>
          <a:p>
            <a:r>
              <a:rPr lang="en-US" sz="2400" i="1" dirty="0" smtClean="0"/>
              <a:t>Weight/waist: – Body Mass Index (BMI) </a:t>
            </a:r>
            <a:endParaRPr lang="en-US" sz="2400" dirty="0" smtClean="0"/>
          </a:p>
          <a:p>
            <a:pPr>
              <a:buNone/>
            </a:pPr>
            <a:r>
              <a:rPr lang="en-US" sz="2400" dirty="0" smtClean="0"/>
              <a:t>                             – Waist circumference </a:t>
            </a:r>
            <a:endParaRPr lang="en-US" sz="2400" i="1" dirty="0" smtClean="0"/>
          </a:p>
          <a:p>
            <a:r>
              <a:rPr lang="en-US" sz="2400" i="1" dirty="0" smtClean="0"/>
              <a:t>Cardiovascular system: </a:t>
            </a:r>
          </a:p>
          <a:p>
            <a:pPr>
              <a:buNone/>
            </a:pPr>
            <a:r>
              <a:rPr lang="en-US" sz="2400" i="1" dirty="0" smtClean="0"/>
              <a:t>                                – Blood pressure, ideally lying and standing</a:t>
            </a:r>
          </a:p>
          <a:p>
            <a:pPr>
              <a:buNone/>
            </a:pPr>
            <a:r>
              <a:rPr lang="en-US" sz="2400" dirty="0" smtClean="0"/>
              <a:t>                              – Peripheral, neck and abdominal vessels</a:t>
            </a:r>
          </a:p>
          <a:p>
            <a:r>
              <a:rPr lang="en-US" sz="2400" i="1" dirty="0" smtClean="0"/>
              <a:t>Eyes: – Visual acuity (with correction)</a:t>
            </a:r>
          </a:p>
          <a:p>
            <a:pPr>
              <a:buNone/>
            </a:pPr>
            <a:r>
              <a:rPr lang="en-US" sz="2400" dirty="0" smtClean="0"/>
              <a:t>                              – Cataracts</a:t>
            </a:r>
          </a:p>
          <a:p>
            <a:pPr>
              <a:buNone/>
            </a:pPr>
            <a:r>
              <a:rPr lang="en-US" sz="2400" dirty="0" smtClean="0"/>
              <a:t>                              – Retinopathy (examine with pupil dilation)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838200"/>
            <a:ext cx="8229600" cy="5715000"/>
          </a:xfrm>
        </p:spPr>
        <p:txBody>
          <a:bodyPr>
            <a:noAutofit/>
          </a:bodyPr>
          <a:lstStyle/>
          <a:p>
            <a:r>
              <a:rPr lang="en-US" sz="2400" i="1" dirty="0" smtClean="0"/>
              <a:t>Feet: – Sensation and circulation</a:t>
            </a:r>
          </a:p>
          <a:p>
            <a:pPr>
              <a:buNone/>
            </a:pPr>
            <a:r>
              <a:rPr lang="en-US" sz="2400" dirty="0" smtClean="0"/>
              <a:t>             – Skin condition</a:t>
            </a:r>
          </a:p>
          <a:p>
            <a:pPr>
              <a:buNone/>
            </a:pPr>
            <a:r>
              <a:rPr lang="en-US" sz="2400" dirty="0" smtClean="0"/>
              <a:t>             – Pressure areas</a:t>
            </a:r>
          </a:p>
          <a:p>
            <a:pPr>
              <a:buNone/>
            </a:pPr>
            <a:r>
              <a:rPr lang="en-US" sz="2400" dirty="0" smtClean="0"/>
              <a:t>             – </a:t>
            </a:r>
            <a:r>
              <a:rPr lang="en-US" sz="2400" dirty="0" err="1" smtClean="0"/>
              <a:t>Interdigital</a:t>
            </a:r>
            <a:r>
              <a:rPr lang="en-US" sz="2400" dirty="0" smtClean="0"/>
              <a:t> problems</a:t>
            </a:r>
          </a:p>
          <a:p>
            <a:pPr>
              <a:buNone/>
            </a:pPr>
            <a:r>
              <a:rPr lang="en-US" sz="2400" dirty="0" smtClean="0"/>
              <a:t>             – Abnormal bone architecture</a:t>
            </a:r>
          </a:p>
          <a:p>
            <a:r>
              <a:rPr lang="en-US" sz="2400" i="1" dirty="0" smtClean="0"/>
              <a:t>Peripheral nerves: – Tendon reflexes</a:t>
            </a:r>
          </a:p>
          <a:p>
            <a:pPr>
              <a:buNone/>
            </a:pPr>
            <a:r>
              <a:rPr lang="en-US" sz="2400" i="1" dirty="0" smtClean="0"/>
              <a:t>                                      </a:t>
            </a:r>
            <a:r>
              <a:rPr lang="en-US" sz="2400" dirty="0" smtClean="0"/>
              <a:t>– Sensation: touch</a:t>
            </a:r>
          </a:p>
          <a:p>
            <a:pPr>
              <a:buNone/>
            </a:pPr>
            <a:r>
              <a:rPr lang="en-US" sz="2400" dirty="0" smtClean="0"/>
              <a:t>                                    -vibration </a:t>
            </a:r>
          </a:p>
          <a:p>
            <a:r>
              <a:rPr lang="en-US" sz="2400" i="1" dirty="0" smtClean="0"/>
              <a:t>Urinalysis: – Albumin</a:t>
            </a:r>
          </a:p>
          <a:p>
            <a:pPr>
              <a:buNone/>
            </a:pPr>
            <a:r>
              <a:rPr lang="en-US" sz="2400" dirty="0" smtClean="0"/>
              <a:t>                      –  </a:t>
            </a:r>
            <a:r>
              <a:rPr lang="en-US" sz="2400" dirty="0" err="1" smtClean="0"/>
              <a:t>Ketones</a:t>
            </a:r>
            <a:endParaRPr lang="en-US" sz="2400" dirty="0" smtClean="0"/>
          </a:p>
          <a:p>
            <a:pPr>
              <a:buNone/>
            </a:pPr>
            <a:r>
              <a:rPr lang="en-US" sz="2400" dirty="0" smtClean="0"/>
              <a:t>                      – Nitrites and/or leucocytes</a:t>
            </a:r>
          </a:p>
          <a:p>
            <a:endParaRPr lang="en-US"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TREATMENT</a:t>
            </a:r>
            <a:endParaRPr lang="en-US" dirty="0"/>
          </a:p>
        </p:txBody>
      </p:sp>
      <p:pic>
        <p:nvPicPr>
          <p:cNvPr id="99332" name="Picture 4" descr="https://encrypted-tbn1.gstatic.com/images?q=tbn:ANd9GcTXiKiiya8zcMCb0pdB7ooaxsr7JeoRVuOp8DgFD7NhDNzDviIPcw"/>
          <p:cNvPicPr>
            <a:picLocks noChangeAspect="1" noChangeArrowheads="1"/>
          </p:cNvPicPr>
          <p:nvPr/>
        </p:nvPicPr>
        <p:blipFill>
          <a:blip r:embed="rId2"/>
          <a:srcRect/>
          <a:stretch>
            <a:fillRect/>
          </a:stretch>
        </p:blipFill>
        <p:spPr bwMode="auto">
          <a:xfrm>
            <a:off x="914400" y="1905000"/>
            <a:ext cx="7391400" cy="44196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a:xfrm>
            <a:off x="457200" y="1214438"/>
            <a:ext cx="8229600" cy="4792662"/>
          </a:xfrm>
        </p:spPr>
        <p:txBody>
          <a:bodyPr/>
          <a:lstStyle/>
          <a:p>
            <a:r>
              <a:rPr lang="en-GB" dirty="0" smtClean="0"/>
              <a:t>The major components of the treatment of diabetes are:</a:t>
            </a:r>
          </a:p>
          <a:p>
            <a:pPr>
              <a:buFont typeface="Wingdings 3" pitchFamily="18" charset="2"/>
              <a:buNone/>
            </a:pPr>
            <a:endParaRPr lang="en-GB" dirty="0" smtClean="0"/>
          </a:p>
        </p:txBody>
      </p:sp>
      <p:sp>
        <p:nvSpPr>
          <p:cNvPr id="3" name="Title 2"/>
          <p:cNvSpPr>
            <a:spLocks noGrp="1"/>
          </p:cNvSpPr>
          <p:nvPr>
            <p:ph type="title"/>
          </p:nvPr>
        </p:nvSpPr>
        <p:spPr>
          <a:xfrm>
            <a:off x="457200" y="533400"/>
            <a:ext cx="8229600" cy="762000"/>
          </a:xfrm>
        </p:spPr>
        <p:txBody>
          <a:bodyPr>
            <a:normAutofit fontScale="90000"/>
          </a:bodyPr>
          <a:lstStyle/>
          <a:p>
            <a:pPr fontAlgn="auto">
              <a:spcAft>
                <a:spcPts val="0"/>
              </a:spcAft>
              <a:defRPr/>
            </a:pPr>
            <a:r>
              <a:rPr lang="en-GB" dirty="0" smtClean="0"/>
              <a:t>Management of DM</a:t>
            </a:r>
            <a:endParaRPr lang="en-GB" dirty="0"/>
          </a:p>
        </p:txBody>
      </p:sp>
      <p:graphicFrame>
        <p:nvGraphicFramePr>
          <p:cNvPr id="6" name="Diagram 5"/>
          <p:cNvGraphicFramePr/>
          <p:nvPr/>
        </p:nvGraphicFramePr>
        <p:xfrm>
          <a:off x="1500166" y="228599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fontAlgn="auto">
              <a:spcAft>
                <a:spcPts val="0"/>
              </a:spcAft>
              <a:buFont typeface="Wingdings 3"/>
              <a:buChar char=""/>
              <a:defRPr/>
            </a:pPr>
            <a:r>
              <a:rPr lang="en-GB" dirty="0" smtClean="0"/>
              <a:t>Diet is a basic part of management in every case. Treatment cannot be effective unless adequate attention is given to ensuring appropriate nutrition.</a:t>
            </a:r>
          </a:p>
          <a:p>
            <a:pPr marL="365760" indent="-256032" fontAlgn="auto">
              <a:spcAft>
                <a:spcPts val="0"/>
              </a:spcAft>
              <a:buFont typeface="Wingdings 3"/>
              <a:buNone/>
              <a:defRPr/>
            </a:pPr>
            <a:endParaRPr lang="en-GB" dirty="0" smtClean="0"/>
          </a:p>
          <a:p>
            <a:pPr marL="365760" indent="-256032" fontAlgn="auto">
              <a:spcAft>
                <a:spcPts val="0"/>
              </a:spcAft>
              <a:buFont typeface="Wingdings 3"/>
              <a:buChar char=""/>
              <a:defRPr/>
            </a:pPr>
            <a:r>
              <a:rPr lang="en-GB" b="1" dirty="0" smtClean="0"/>
              <a:t>Dietary treatment should aim at:</a:t>
            </a:r>
          </a:p>
          <a:p>
            <a:pPr marL="621792" lvl="1" fontAlgn="auto">
              <a:spcBef>
                <a:spcPts val="324"/>
              </a:spcBef>
              <a:spcAft>
                <a:spcPts val="0"/>
              </a:spcAft>
              <a:buFont typeface="Verdana"/>
              <a:buChar char="◦"/>
              <a:defRPr/>
            </a:pPr>
            <a:r>
              <a:rPr lang="en-GB" dirty="0" smtClean="0"/>
              <a:t>ensuring weight control</a:t>
            </a:r>
          </a:p>
          <a:p>
            <a:pPr marL="621792" lvl="1" fontAlgn="auto">
              <a:spcBef>
                <a:spcPts val="324"/>
              </a:spcBef>
              <a:spcAft>
                <a:spcPts val="0"/>
              </a:spcAft>
              <a:buFont typeface="Verdana"/>
              <a:buChar char="◦"/>
              <a:defRPr/>
            </a:pPr>
            <a:r>
              <a:rPr lang="en-GB" dirty="0" smtClean="0"/>
              <a:t>providing nutritional requirements</a:t>
            </a:r>
          </a:p>
          <a:p>
            <a:pPr marL="621792" lvl="1" fontAlgn="auto">
              <a:spcBef>
                <a:spcPts val="324"/>
              </a:spcBef>
              <a:spcAft>
                <a:spcPts val="0"/>
              </a:spcAft>
              <a:buFont typeface="Verdana"/>
              <a:buChar char="◦"/>
              <a:defRPr/>
            </a:pPr>
            <a:r>
              <a:rPr lang="en-GB" dirty="0" smtClean="0"/>
              <a:t>allowing good </a:t>
            </a:r>
            <a:r>
              <a:rPr lang="en-GB" dirty="0" err="1" smtClean="0"/>
              <a:t>glycaemic</a:t>
            </a:r>
            <a:r>
              <a:rPr lang="en-GB" dirty="0" smtClean="0"/>
              <a:t> control with blood glucose levels as close to normal as possible</a:t>
            </a:r>
          </a:p>
          <a:p>
            <a:pPr marL="621792" lvl="1" fontAlgn="auto">
              <a:spcBef>
                <a:spcPts val="324"/>
              </a:spcBef>
              <a:spcAft>
                <a:spcPts val="0"/>
              </a:spcAft>
              <a:buFont typeface="Verdana"/>
              <a:buChar char="◦"/>
              <a:defRPr/>
            </a:pPr>
            <a:r>
              <a:rPr lang="en-GB" dirty="0" smtClean="0"/>
              <a:t>correcting any associated blood lipid abnormalities</a:t>
            </a:r>
            <a:endParaRPr lang="en-GB" dirty="0"/>
          </a:p>
        </p:txBody>
      </p:sp>
      <p:sp>
        <p:nvSpPr>
          <p:cNvPr id="3" name="Title 2"/>
          <p:cNvSpPr>
            <a:spLocks noGrp="1"/>
          </p:cNvSpPr>
          <p:nvPr>
            <p:ph type="title"/>
          </p:nvPr>
        </p:nvSpPr>
        <p:spPr/>
        <p:txBody>
          <a:bodyPr/>
          <a:lstStyle/>
          <a:p>
            <a:pPr fontAlgn="auto">
              <a:spcAft>
                <a:spcPts val="0"/>
              </a:spcAft>
              <a:defRPr/>
            </a:pPr>
            <a:r>
              <a:rPr lang="en-GB" sz="4400" dirty="0" smtClean="0"/>
              <a:t>A. Diet</a:t>
            </a:r>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http://www.dietforadeadplanet.com/wp-content/uploads/2008/01/diabetes-food-pyramid.jpg"/>
          <p:cNvPicPr>
            <a:picLocks noChangeAspect="1" noChangeArrowheads="1"/>
          </p:cNvPicPr>
          <p:nvPr/>
        </p:nvPicPr>
        <p:blipFill>
          <a:blip r:embed="rId2"/>
          <a:srcRect/>
          <a:stretch>
            <a:fillRect/>
          </a:stretch>
        </p:blipFill>
        <p:spPr bwMode="auto">
          <a:xfrm>
            <a:off x="609600" y="685801"/>
            <a:ext cx="8001000" cy="61722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365760" indent="-256032" fontAlgn="auto">
              <a:spcAft>
                <a:spcPts val="0"/>
              </a:spcAft>
              <a:buFont typeface="Wingdings 3"/>
              <a:buChar char=""/>
              <a:defRPr/>
            </a:pPr>
            <a:r>
              <a:rPr lang="en-GB" dirty="0" smtClean="0"/>
              <a:t>Physical activity promotes weight reduction and improves insulin sensitivity, thus lowering blood glucose levels.</a:t>
            </a:r>
          </a:p>
          <a:p>
            <a:pPr marL="365760" indent="-256032" fontAlgn="auto">
              <a:spcAft>
                <a:spcPts val="0"/>
              </a:spcAft>
              <a:buFont typeface="Wingdings 3"/>
              <a:buNone/>
              <a:defRPr/>
            </a:pPr>
            <a:endParaRPr lang="en-GB" dirty="0" smtClean="0"/>
          </a:p>
          <a:p>
            <a:pPr marL="365760" indent="-256032" fontAlgn="auto">
              <a:spcAft>
                <a:spcPts val="0"/>
              </a:spcAft>
              <a:buFont typeface="Wingdings 3"/>
              <a:buChar char=""/>
              <a:defRPr/>
            </a:pPr>
            <a:r>
              <a:rPr lang="en-GB" dirty="0" smtClean="0"/>
              <a:t>Together with dietary treatment, a programme of regular physical activity and exercise should be considered for each person. Such a programme must be tailored to the individual’s health status and fitness. </a:t>
            </a:r>
          </a:p>
          <a:p>
            <a:pPr marL="365760" indent="-256032" fontAlgn="auto">
              <a:spcAft>
                <a:spcPts val="0"/>
              </a:spcAft>
              <a:buFont typeface="Wingdings 3"/>
              <a:buChar char=""/>
              <a:defRPr/>
            </a:pPr>
            <a:endParaRPr lang="en-GB" dirty="0" smtClean="0"/>
          </a:p>
          <a:p>
            <a:pPr marL="365760" indent="-256032" fontAlgn="auto">
              <a:spcAft>
                <a:spcPts val="0"/>
              </a:spcAft>
              <a:buFont typeface="Wingdings 3"/>
              <a:buChar char=""/>
              <a:defRPr/>
            </a:pPr>
            <a:r>
              <a:rPr lang="en-GB" dirty="0" smtClean="0"/>
              <a:t>People should, however, be educated about the potential risk of hypoglycaemia and how to avoid it.</a:t>
            </a:r>
            <a:endParaRPr lang="en-GB" dirty="0"/>
          </a:p>
        </p:txBody>
      </p:sp>
      <p:sp>
        <p:nvSpPr>
          <p:cNvPr id="3" name="Title 2"/>
          <p:cNvSpPr>
            <a:spLocks noGrp="1"/>
          </p:cNvSpPr>
          <p:nvPr>
            <p:ph type="title"/>
          </p:nvPr>
        </p:nvSpPr>
        <p:spPr/>
        <p:txBody>
          <a:bodyPr/>
          <a:lstStyle/>
          <a:p>
            <a:pPr fontAlgn="auto">
              <a:spcAft>
                <a:spcPts val="0"/>
              </a:spcAft>
              <a:defRPr/>
            </a:pPr>
            <a:r>
              <a:rPr lang="en-GB" dirty="0" smtClean="0"/>
              <a:t>Exercise </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685800" y="1295400"/>
            <a:ext cx="7620000" cy="51490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algn="ctr"/>
            <a:r>
              <a:rPr lang="en-US" dirty="0"/>
              <a:t>Nutritional Management for Type I Diabetes</a:t>
            </a:r>
          </a:p>
        </p:txBody>
      </p:sp>
      <p:sp>
        <p:nvSpPr>
          <p:cNvPr id="26627" name="Rectangle 3"/>
          <p:cNvSpPr>
            <a:spLocks noGrp="1" noChangeArrowheads="1"/>
          </p:cNvSpPr>
          <p:nvPr>
            <p:ph type="body" idx="1"/>
          </p:nvPr>
        </p:nvSpPr>
        <p:spPr/>
        <p:txBody>
          <a:bodyPr/>
          <a:lstStyle/>
          <a:p>
            <a:r>
              <a:rPr lang="en-US" sz="4400"/>
              <a:t>Consistency and timing of meals</a:t>
            </a:r>
          </a:p>
          <a:p>
            <a:r>
              <a:rPr lang="en-US" sz="4400"/>
              <a:t>Timing of insulin</a:t>
            </a:r>
          </a:p>
          <a:p>
            <a:r>
              <a:rPr lang="en-US" sz="4400"/>
              <a:t>Monitor blood glucose regularly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algn="ctr"/>
            <a:r>
              <a:rPr lang="en-US" dirty="0"/>
              <a:t>Nutritional Management for Type II Diabetes</a:t>
            </a:r>
          </a:p>
        </p:txBody>
      </p:sp>
      <p:sp>
        <p:nvSpPr>
          <p:cNvPr id="27651" name="Rectangle 3"/>
          <p:cNvSpPr>
            <a:spLocks noGrp="1" noChangeArrowheads="1"/>
          </p:cNvSpPr>
          <p:nvPr>
            <p:ph type="body" idx="1"/>
          </p:nvPr>
        </p:nvSpPr>
        <p:spPr/>
        <p:txBody>
          <a:bodyPr/>
          <a:lstStyle/>
          <a:p>
            <a:r>
              <a:rPr lang="en-US"/>
              <a:t>Weight loss</a:t>
            </a:r>
          </a:p>
          <a:p>
            <a:r>
              <a:rPr lang="en-US"/>
              <a:t>Smaller meals and snacks</a:t>
            </a:r>
          </a:p>
          <a:p>
            <a:r>
              <a:rPr lang="en-US"/>
              <a:t>Physical activity</a:t>
            </a:r>
          </a:p>
          <a:p>
            <a:r>
              <a:rPr lang="en-US"/>
              <a:t>Monitor blood glucose and medications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MANAGEMENT OF TYPE 1 DIABETES</a:t>
            </a:r>
            <a:endParaRPr lang="en-US" dirty="0"/>
          </a:p>
        </p:txBody>
      </p:sp>
      <p:sp>
        <p:nvSpPr>
          <p:cNvPr id="3" name="Content Placeholder 2"/>
          <p:cNvSpPr>
            <a:spLocks noGrp="1"/>
          </p:cNvSpPr>
          <p:nvPr>
            <p:ph idx="1"/>
          </p:nvPr>
        </p:nvSpPr>
        <p:spPr/>
        <p:txBody>
          <a:bodyPr/>
          <a:lstStyle/>
          <a:p>
            <a:endParaRPr lang="en-US" dirty="0"/>
          </a:p>
        </p:txBody>
      </p:sp>
      <p:pic>
        <p:nvPicPr>
          <p:cNvPr id="126978" name="Picture 2" descr="http://www.pennmedicine.org/health_info/images/19208.jpg"/>
          <p:cNvPicPr>
            <a:picLocks noChangeAspect="1" noChangeArrowheads="1"/>
          </p:cNvPicPr>
          <p:nvPr/>
        </p:nvPicPr>
        <p:blipFill>
          <a:blip r:embed="rId2"/>
          <a:srcRect/>
          <a:stretch>
            <a:fillRect/>
          </a:stretch>
        </p:blipFill>
        <p:spPr bwMode="auto">
          <a:xfrm>
            <a:off x="228600" y="1905000"/>
            <a:ext cx="8686800" cy="46482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305800" cy="1447800"/>
          </a:xfrm>
        </p:spPr>
        <p:txBody>
          <a:bodyPr>
            <a:normAutofit fontScale="90000"/>
          </a:bodyPr>
          <a:lstStyle/>
          <a:p>
            <a:pPr algn="ctr"/>
            <a:r>
              <a:rPr lang="en-US" dirty="0" smtClean="0"/>
              <a:t>MANAGEMENT OF TYPE 2 DIABETES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1" descr="C:\Users\USER\Downloads\D11.png"/>
          <p:cNvPicPr>
            <a:picLocks noChangeAspect="1" noChangeArrowheads="1"/>
          </p:cNvPicPr>
          <p:nvPr/>
        </p:nvPicPr>
        <p:blipFill>
          <a:blip r:embed="rId2"/>
          <a:srcRect/>
          <a:stretch>
            <a:fillRect/>
          </a:stretch>
        </p:blipFill>
        <p:spPr bwMode="auto">
          <a:xfrm>
            <a:off x="228600" y="685800"/>
            <a:ext cx="8686800" cy="59436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236538" y="222250"/>
            <a:ext cx="8643937" cy="1143000"/>
          </a:xfrm>
          <a:noFill/>
          <a:ln/>
        </p:spPr>
        <p:txBody>
          <a:bodyPr lIns="90488" tIns="44450" rIns="90488" bIns="44450" anchor="ctr">
            <a:normAutofit fontScale="90000"/>
          </a:bodyPr>
          <a:lstStyle/>
          <a:p>
            <a:r>
              <a:rPr lang="en-GB" altLang="en-GB" sz="4000"/>
              <a:t>Stepwise Management of </a:t>
            </a:r>
            <a:br>
              <a:rPr lang="en-GB" altLang="en-GB" sz="4000"/>
            </a:br>
            <a:r>
              <a:rPr lang="en-GB" altLang="en-GB" sz="4000"/>
              <a:t>Type 2 Diabetes</a:t>
            </a:r>
            <a:endParaRPr lang="en-GB" altLang="en-GB" sz="4000">
              <a:effectLst>
                <a:outerShdw blurRad="38100" dist="38100" dir="2700000" algn="tl">
                  <a:srgbClr val="C0C0C0"/>
                </a:outerShdw>
              </a:effectLst>
            </a:endParaRPr>
          </a:p>
        </p:txBody>
      </p:sp>
      <p:sp>
        <p:nvSpPr>
          <p:cNvPr id="448515" name="Rectangle 3"/>
          <p:cNvSpPr>
            <a:spLocks noChangeArrowheads="1"/>
          </p:cNvSpPr>
          <p:nvPr/>
        </p:nvSpPr>
        <p:spPr bwMode="auto">
          <a:xfrm>
            <a:off x="1320800" y="6324600"/>
            <a:ext cx="1736725" cy="438150"/>
          </a:xfrm>
          <a:prstGeom prst="rect">
            <a:avLst/>
          </a:prstGeom>
          <a:noFill/>
          <a:ln w="12700">
            <a:noFill/>
            <a:miter lim="800000"/>
            <a:headEnd/>
            <a:tailEnd/>
          </a:ln>
          <a:effectLst/>
        </p:spPr>
        <p:txBody>
          <a:bodyPr wrap="none" anchor="ctr"/>
          <a:lstStyle/>
          <a:p>
            <a:endParaRPr lang="en-US"/>
          </a:p>
        </p:txBody>
      </p:sp>
      <p:sp>
        <p:nvSpPr>
          <p:cNvPr id="448516" name="Rectangle 4"/>
          <p:cNvSpPr>
            <a:spLocks noChangeArrowheads="1"/>
          </p:cNvSpPr>
          <p:nvPr/>
        </p:nvSpPr>
        <p:spPr bwMode="auto">
          <a:xfrm>
            <a:off x="3543300" y="6324600"/>
            <a:ext cx="2640013" cy="438150"/>
          </a:xfrm>
          <a:prstGeom prst="rect">
            <a:avLst/>
          </a:prstGeom>
          <a:noFill/>
          <a:ln w="12700">
            <a:noFill/>
            <a:miter lim="800000"/>
            <a:headEnd/>
            <a:tailEnd/>
          </a:ln>
          <a:effectLst/>
        </p:spPr>
        <p:txBody>
          <a:bodyPr wrap="none" anchor="ctr"/>
          <a:lstStyle/>
          <a:p>
            <a:pPr algn="ctr"/>
            <a:endParaRPr lang="en-GB" altLang="en-GB">
              <a:latin typeface="Arial Rounded MT Bold" pitchFamily="34" charset="0"/>
            </a:endParaRPr>
          </a:p>
        </p:txBody>
      </p:sp>
      <p:sp>
        <p:nvSpPr>
          <p:cNvPr id="448517" name="Freeform 5"/>
          <p:cNvSpPr>
            <a:spLocks/>
          </p:cNvSpPr>
          <p:nvPr/>
        </p:nvSpPr>
        <p:spPr bwMode="auto">
          <a:xfrm>
            <a:off x="1789113" y="2538413"/>
            <a:ext cx="5624512" cy="3802062"/>
          </a:xfrm>
          <a:custGeom>
            <a:avLst/>
            <a:gdLst/>
            <a:ahLst/>
            <a:cxnLst>
              <a:cxn ang="0">
                <a:pos x="827" y="2431"/>
              </a:cxn>
              <a:cxn ang="0">
                <a:pos x="0" y="1827"/>
              </a:cxn>
              <a:cxn ang="0">
                <a:pos x="0" y="1326"/>
              </a:cxn>
              <a:cxn ang="0">
                <a:pos x="689" y="1326"/>
              </a:cxn>
              <a:cxn ang="0">
                <a:pos x="689" y="883"/>
              </a:cxn>
              <a:cxn ang="0">
                <a:pos x="1379" y="883"/>
              </a:cxn>
              <a:cxn ang="0">
                <a:pos x="1379" y="443"/>
              </a:cxn>
              <a:cxn ang="0">
                <a:pos x="2068" y="443"/>
              </a:cxn>
              <a:cxn ang="0">
                <a:pos x="2068" y="0"/>
              </a:cxn>
              <a:cxn ang="0">
                <a:pos x="2758" y="0"/>
              </a:cxn>
              <a:cxn ang="0">
                <a:pos x="2743" y="16"/>
              </a:cxn>
              <a:cxn ang="0">
                <a:pos x="2754" y="5"/>
              </a:cxn>
              <a:cxn ang="0">
                <a:pos x="3543" y="539"/>
              </a:cxn>
              <a:cxn ang="0">
                <a:pos x="827" y="2431"/>
              </a:cxn>
            </a:cxnLst>
            <a:rect l="0" t="0" r="r" b="b"/>
            <a:pathLst>
              <a:path w="3543" h="2431">
                <a:moveTo>
                  <a:pt x="827" y="2431"/>
                </a:moveTo>
                <a:lnTo>
                  <a:pt x="0" y="1827"/>
                </a:lnTo>
                <a:lnTo>
                  <a:pt x="0" y="1326"/>
                </a:lnTo>
                <a:lnTo>
                  <a:pt x="689" y="1326"/>
                </a:lnTo>
                <a:lnTo>
                  <a:pt x="689" y="883"/>
                </a:lnTo>
                <a:lnTo>
                  <a:pt x="1379" y="883"/>
                </a:lnTo>
                <a:lnTo>
                  <a:pt x="1379" y="443"/>
                </a:lnTo>
                <a:lnTo>
                  <a:pt x="2068" y="443"/>
                </a:lnTo>
                <a:lnTo>
                  <a:pt x="2068" y="0"/>
                </a:lnTo>
                <a:lnTo>
                  <a:pt x="2758" y="0"/>
                </a:lnTo>
                <a:lnTo>
                  <a:pt x="2743" y="16"/>
                </a:lnTo>
                <a:lnTo>
                  <a:pt x="2754" y="5"/>
                </a:lnTo>
                <a:lnTo>
                  <a:pt x="3543" y="539"/>
                </a:lnTo>
                <a:lnTo>
                  <a:pt x="827" y="2431"/>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en-US"/>
          </a:p>
        </p:txBody>
      </p:sp>
      <p:sp>
        <p:nvSpPr>
          <p:cNvPr id="448518" name="Freeform 6"/>
          <p:cNvSpPr>
            <a:spLocks/>
          </p:cNvSpPr>
          <p:nvPr/>
        </p:nvSpPr>
        <p:spPr bwMode="auto">
          <a:xfrm>
            <a:off x="3095625" y="3381375"/>
            <a:ext cx="5638800" cy="2981325"/>
          </a:xfrm>
          <a:custGeom>
            <a:avLst/>
            <a:gdLst/>
            <a:ahLst/>
            <a:cxnLst>
              <a:cxn ang="0">
                <a:pos x="3552" y="0"/>
              </a:cxn>
              <a:cxn ang="0">
                <a:pos x="3552" y="1878"/>
              </a:cxn>
              <a:cxn ang="0">
                <a:pos x="0" y="1878"/>
              </a:cxn>
              <a:cxn ang="0">
                <a:pos x="0" y="1328"/>
              </a:cxn>
              <a:cxn ang="0">
                <a:pos x="684" y="1328"/>
              </a:cxn>
              <a:cxn ang="0">
                <a:pos x="684" y="888"/>
              </a:cxn>
              <a:cxn ang="0">
                <a:pos x="1366" y="888"/>
              </a:cxn>
              <a:cxn ang="0">
                <a:pos x="1366" y="449"/>
              </a:cxn>
              <a:cxn ang="0">
                <a:pos x="2049" y="449"/>
              </a:cxn>
              <a:cxn ang="0">
                <a:pos x="2049" y="10"/>
              </a:cxn>
              <a:cxn ang="0">
                <a:pos x="2732" y="10"/>
              </a:cxn>
              <a:cxn ang="0">
                <a:pos x="2738" y="6"/>
              </a:cxn>
              <a:cxn ang="0">
                <a:pos x="3444" y="6"/>
              </a:cxn>
            </a:cxnLst>
            <a:rect l="0" t="0" r="r" b="b"/>
            <a:pathLst>
              <a:path w="3552" h="1878">
                <a:moveTo>
                  <a:pt x="3552" y="0"/>
                </a:moveTo>
                <a:lnTo>
                  <a:pt x="3552" y="1878"/>
                </a:lnTo>
                <a:lnTo>
                  <a:pt x="0" y="1878"/>
                </a:lnTo>
                <a:lnTo>
                  <a:pt x="0" y="1328"/>
                </a:lnTo>
                <a:lnTo>
                  <a:pt x="684" y="1328"/>
                </a:lnTo>
                <a:lnTo>
                  <a:pt x="684" y="888"/>
                </a:lnTo>
                <a:lnTo>
                  <a:pt x="1366" y="888"/>
                </a:lnTo>
                <a:lnTo>
                  <a:pt x="1366" y="449"/>
                </a:lnTo>
                <a:lnTo>
                  <a:pt x="2049" y="449"/>
                </a:lnTo>
                <a:lnTo>
                  <a:pt x="2049" y="10"/>
                </a:lnTo>
                <a:lnTo>
                  <a:pt x="2732" y="10"/>
                </a:lnTo>
                <a:lnTo>
                  <a:pt x="2738" y="6"/>
                </a:lnTo>
                <a:lnTo>
                  <a:pt x="3444" y="6"/>
                </a:lnTo>
              </a:path>
            </a:pathLst>
          </a:custGeom>
          <a:solidFill>
            <a:schemeClr val="hlink"/>
          </a:solidFill>
          <a:ln w="12700" cap="rnd" cmpd="sng">
            <a:solidFill>
              <a:schemeClr val="tx1"/>
            </a:solidFill>
            <a:prstDash val="solid"/>
            <a:round/>
            <a:headEnd type="none" w="med" len="med"/>
            <a:tailEnd type="none" w="med" len="med"/>
          </a:ln>
          <a:effectLst/>
        </p:spPr>
        <p:txBody>
          <a:bodyPr/>
          <a:lstStyle/>
          <a:p>
            <a:endParaRPr lang="en-US"/>
          </a:p>
        </p:txBody>
      </p:sp>
      <p:sp>
        <p:nvSpPr>
          <p:cNvPr id="448519" name="Freeform 7"/>
          <p:cNvSpPr>
            <a:spLocks/>
          </p:cNvSpPr>
          <p:nvPr/>
        </p:nvSpPr>
        <p:spPr bwMode="auto">
          <a:xfrm>
            <a:off x="1785938" y="4603750"/>
            <a:ext cx="2403475" cy="874713"/>
          </a:xfrm>
          <a:custGeom>
            <a:avLst/>
            <a:gdLst/>
            <a:ahLst/>
            <a:cxnLst>
              <a:cxn ang="0">
                <a:pos x="0" y="0"/>
              </a:cxn>
              <a:cxn ang="0">
                <a:pos x="754" y="0"/>
              </a:cxn>
              <a:cxn ang="0">
                <a:pos x="1660" y="573"/>
              </a:cxn>
              <a:cxn ang="0">
                <a:pos x="904" y="573"/>
              </a:cxn>
              <a:cxn ang="0">
                <a:pos x="0" y="0"/>
              </a:cxn>
            </a:cxnLst>
            <a:rect l="0" t="0" r="r" b="b"/>
            <a:pathLst>
              <a:path w="1661" h="574">
                <a:moveTo>
                  <a:pt x="0" y="0"/>
                </a:moveTo>
                <a:lnTo>
                  <a:pt x="754" y="0"/>
                </a:lnTo>
                <a:lnTo>
                  <a:pt x="1660" y="573"/>
                </a:lnTo>
                <a:lnTo>
                  <a:pt x="904" y="573"/>
                </a:lnTo>
                <a:lnTo>
                  <a:pt x="0" y="0"/>
                </a:lnTo>
              </a:path>
            </a:pathLst>
          </a:custGeom>
          <a:solidFill>
            <a:schemeClr val="accent1"/>
          </a:solidFill>
          <a:ln w="12700" cap="rnd" cmpd="sng">
            <a:solidFill>
              <a:schemeClr val="tx1"/>
            </a:solidFill>
            <a:prstDash val="solid"/>
            <a:round/>
            <a:headEnd type="none" w="med" len="med"/>
            <a:tailEnd type="none" w="med" len="med"/>
          </a:ln>
          <a:effectLst/>
        </p:spPr>
        <p:txBody>
          <a:bodyPr/>
          <a:lstStyle/>
          <a:p>
            <a:endParaRPr lang="en-US"/>
          </a:p>
        </p:txBody>
      </p:sp>
      <p:sp>
        <p:nvSpPr>
          <p:cNvPr id="448520" name="Freeform 8"/>
          <p:cNvSpPr>
            <a:spLocks/>
          </p:cNvSpPr>
          <p:nvPr/>
        </p:nvSpPr>
        <p:spPr bwMode="auto">
          <a:xfrm>
            <a:off x="2897188" y="3902075"/>
            <a:ext cx="2401887" cy="879475"/>
          </a:xfrm>
          <a:custGeom>
            <a:avLst/>
            <a:gdLst/>
            <a:ahLst/>
            <a:cxnLst>
              <a:cxn ang="0">
                <a:pos x="0" y="0"/>
              </a:cxn>
              <a:cxn ang="0">
                <a:pos x="755" y="0"/>
              </a:cxn>
              <a:cxn ang="0">
                <a:pos x="1659" y="576"/>
              </a:cxn>
              <a:cxn ang="0">
                <a:pos x="905" y="576"/>
              </a:cxn>
              <a:cxn ang="0">
                <a:pos x="0" y="0"/>
              </a:cxn>
            </a:cxnLst>
            <a:rect l="0" t="0" r="r" b="b"/>
            <a:pathLst>
              <a:path w="1660" h="577">
                <a:moveTo>
                  <a:pt x="0" y="0"/>
                </a:moveTo>
                <a:lnTo>
                  <a:pt x="755" y="0"/>
                </a:lnTo>
                <a:lnTo>
                  <a:pt x="1659" y="576"/>
                </a:lnTo>
                <a:lnTo>
                  <a:pt x="905" y="576"/>
                </a:lnTo>
                <a:lnTo>
                  <a:pt x="0" y="0"/>
                </a:lnTo>
              </a:path>
            </a:pathLst>
          </a:custGeom>
          <a:solidFill>
            <a:schemeClr val="accent1"/>
          </a:solidFill>
          <a:ln w="12700" cap="rnd" cmpd="sng">
            <a:solidFill>
              <a:schemeClr val="tx1"/>
            </a:solidFill>
            <a:prstDash val="solid"/>
            <a:round/>
            <a:headEnd type="none" w="med" len="med"/>
            <a:tailEnd type="none" w="med" len="med"/>
          </a:ln>
          <a:effectLst/>
        </p:spPr>
        <p:txBody>
          <a:bodyPr/>
          <a:lstStyle/>
          <a:p>
            <a:endParaRPr lang="en-US"/>
          </a:p>
        </p:txBody>
      </p:sp>
      <p:sp>
        <p:nvSpPr>
          <p:cNvPr id="448521" name="Freeform 9"/>
          <p:cNvSpPr>
            <a:spLocks/>
          </p:cNvSpPr>
          <p:nvPr/>
        </p:nvSpPr>
        <p:spPr bwMode="auto">
          <a:xfrm>
            <a:off x="3968750" y="3219450"/>
            <a:ext cx="2398713" cy="871538"/>
          </a:xfrm>
          <a:custGeom>
            <a:avLst/>
            <a:gdLst/>
            <a:ahLst/>
            <a:cxnLst>
              <a:cxn ang="0">
                <a:pos x="0" y="0"/>
              </a:cxn>
              <a:cxn ang="0">
                <a:pos x="753" y="0"/>
              </a:cxn>
              <a:cxn ang="0">
                <a:pos x="1657" y="570"/>
              </a:cxn>
              <a:cxn ang="0">
                <a:pos x="904" y="570"/>
              </a:cxn>
              <a:cxn ang="0">
                <a:pos x="0" y="0"/>
              </a:cxn>
            </a:cxnLst>
            <a:rect l="0" t="0" r="r" b="b"/>
            <a:pathLst>
              <a:path w="1658" h="571">
                <a:moveTo>
                  <a:pt x="0" y="0"/>
                </a:moveTo>
                <a:lnTo>
                  <a:pt x="753" y="0"/>
                </a:lnTo>
                <a:lnTo>
                  <a:pt x="1657" y="570"/>
                </a:lnTo>
                <a:lnTo>
                  <a:pt x="904" y="570"/>
                </a:lnTo>
                <a:lnTo>
                  <a:pt x="0" y="0"/>
                </a:lnTo>
              </a:path>
            </a:pathLst>
          </a:custGeom>
          <a:solidFill>
            <a:schemeClr val="accent1"/>
          </a:solidFill>
          <a:ln w="12700" cap="rnd" cmpd="sng">
            <a:solidFill>
              <a:schemeClr val="tx1"/>
            </a:solidFill>
            <a:prstDash val="solid"/>
            <a:round/>
            <a:headEnd type="none" w="med" len="med"/>
            <a:tailEnd type="none" w="med" len="med"/>
          </a:ln>
          <a:effectLst/>
        </p:spPr>
        <p:txBody>
          <a:bodyPr/>
          <a:lstStyle/>
          <a:p>
            <a:endParaRPr lang="en-US"/>
          </a:p>
        </p:txBody>
      </p:sp>
      <p:sp>
        <p:nvSpPr>
          <p:cNvPr id="448522" name="Freeform 10"/>
          <p:cNvSpPr>
            <a:spLocks/>
          </p:cNvSpPr>
          <p:nvPr/>
        </p:nvSpPr>
        <p:spPr bwMode="auto">
          <a:xfrm>
            <a:off x="5068888" y="2503488"/>
            <a:ext cx="3656012" cy="889000"/>
          </a:xfrm>
          <a:custGeom>
            <a:avLst/>
            <a:gdLst/>
            <a:ahLst/>
            <a:cxnLst>
              <a:cxn ang="0">
                <a:pos x="0" y="0"/>
              </a:cxn>
              <a:cxn ang="0">
                <a:pos x="1019" y="0"/>
              </a:cxn>
              <a:cxn ang="0">
                <a:pos x="2327" y="548"/>
              </a:cxn>
              <a:cxn ang="0">
                <a:pos x="833" y="549"/>
              </a:cxn>
              <a:cxn ang="0">
                <a:pos x="0" y="0"/>
              </a:cxn>
            </a:cxnLst>
            <a:rect l="0" t="0" r="r" b="b"/>
            <a:pathLst>
              <a:path w="2327" h="549">
                <a:moveTo>
                  <a:pt x="0" y="0"/>
                </a:moveTo>
                <a:lnTo>
                  <a:pt x="1019" y="0"/>
                </a:lnTo>
                <a:lnTo>
                  <a:pt x="2327" y="548"/>
                </a:lnTo>
                <a:lnTo>
                  <a:pt x="833" y="549"/>
                </a:lnTo>
                <a:lnTo>
                  <a:pt x="0" y="0"/>
                </a:lnTo>
              </a:path>
            </a:pathLst>
          </a:custGeom>
          <a:solidFill>
            <a:schemeClr val="accent1"/>
          </a:solidFill>
          <a:ln w="12700" cap="rnd" cmpd="sng">
            <a:solidFill>
              <a:schemeClr val="tx1"/>
            </a:solidFill>
            <a:prstDash val="solid"/>
            <a:round/>
            <a:headEnd type="none" w="med" len="med"/>
            <a:tailEnd type="none" w="med" len="med"/>
          </a:ln>
          <a:effectLst/>
        </p:spPr>
        <p:txBody>
          <a:bodyPr/>
          <a:lstStyle/>
          <a:p>
            <a:endParaRPr lang="en-US"/>
          </a:p>
        </p:txBody>
      </p:sp>
      <p:graphicFrame>
        <p:nvGraphicFramePr>
          <p:cNvPr id="448523" name="Object 11">
            <a:hlinkClick r:id="" action="ppaction://ole?verb=0"/>
          </p:cNvPr>
          <p:cNvGraphicFramePr>
            <a:graphicFrameLocks/>
          </p:cNvGraphicFramePr>
          <p:nvPr/>
        </p:nvGraphicFramePr>
        <p:xfrm>
          <a:off x="4283075" y="5713413"/>
          <a:ext cx="1187450" cy="762000"/>
        </p:xfrm>
        <a:graphic>
          <a:graphicData uri="http://schemas.openxmlformats.org/presentationml/2006/ole">
            <p:oleObj spid="_x0000_s142338" name="Clip" r:id="rId4" imgW="777600" imgH="591840" progId="">
              <p:embed/>
            </p:oleObj>
          </a:graphicData>
        </a:graphic>
      </p:graphicFrame>
      <p:grpSp>
        <p:nvGrpSpPr>
          <p:cNvPr id="2" name="Group 12"/>
          <p:cNvGrpSpPr>
            <a:grpSpLocks/>
          </p:cNvGrpSpPr>
          <p:nvPr/>
        </p:nvGrpSpPr>
        <p:grpSpPr bwMode="auto">
          <a:xfrm>
            <a:off x="3141663" y="5751513"/>
            <a:ext cx="1190625" cy="736600"/>
            <a:chOff x="1570" y="3370"/>
            <a:chExt cx="493" cy="362"/>
          </a:xfrm>
        </p:grpSpPr>
        <p:grpSp>
          <p:nvGrpSpPr>
            <p:cNvPr id="3" name="Group 13"/>
            <p:cNvGrpSpPr>
              <a:grpSpLocks/>
            </p:cNvGrpSpPr>
            <p:nvPr/>
          </p:nvGrpSpPr>
          <p:grpSpPr bwMode="auto">
            <a:xfrm>
              <a:off x="1570" y="3370"/>
              <a:ext cx="493" cy="362"/>
              <a:chOff x="1570" y="3370"/>
              <a:chExt cx="493" cy="362"/>
            </a:xfrm>
          </p:grpSpPr>
          <p:graphicFrame>
            <p:nvGraphicFramePr>
              <p:cNvPr id="448526" name="Object 14">
                <a:hlinkClick r:id="" action="ppaction://ole?verb=0"/>
              </p:cNvPr>
              <p:cNvGraphicFramePr>
                <a:graphicFrameLocks/>
              </p:cNvGraphicFramePr>
              <p:nvPr/>
            </p:nvGraphicFramePr>
            <p:xfrm>
              <a:off x="1570" y="3370"/>
              <a:ext cx="493" cy="362"/>
            </p:xfrm>
            <a:graphic>
              <a:graphicData uri="http://schemas.openxmlformats.org/presentationml/2006/ole">
                <p:oleObj spid="_x0000_s142340" name="Clip" r:id="rId5" imgW="780840" imgH="572760" progId="">
                  <p:embed/>
                </p:oleObj>
              </a:graphicData>
            </a:graphic>
          </p:graphicFrame>
          <p:graphicFrame>
            <p:nvGraphicFramePr>
              <p:cNvPr id="448527" name="Object 15">
                <a:hlinkClick r:id="" action="ppaction://ole?verb=0"/>
              </p:cNvPr>
              <p:cNvGraphicFramePr>
                <a:graphicFrameLocks/>
              </p:cNvGraphicFramePr>
              <p:nvPr/>
            </p:nvGraphicFramePr>
            <p:xfrm>
              <a:off x="1810" y="3526"/>
              <a:ext cx="204" cy="201"/>
            </p:xfrm>
            <a:graphic>
              <a:graphicData uri="http://schemas.openxmlformats.org/presentationml/2006/ole">
                <p:oleObj spid="_x0000_s142341" name="Clip" r:id="rId6" imgW="322200" imgH="317160" progId="">
                  <p:embed/>
                </p:oleObj>
              </a:graphicData>
            </a:graphic>
          </p:graphicFrame>
        </p:grpSp>
        <p:graphicFrame>
          <p:nvGraphicFramePr>
            <p:cNvPr id="448528" name="Object 16">
              <a:hlinkClick r:id="" action="ppaction://ole?verb=0"/>
            </p:cNvPr>
            <p:cNvGraphicFramePr>
              <a:graphicFrameLocks/>
            </p:cNvGraphicFramePr>
            <p:nvPr/>
          </p:nvGraphicFramePr>
          <p:xfrm>
            <a:off x="1598" y="3588"/>
            <a:ext cx="320" cy="139"/>
          </p:xfrm>
          <a:graphic>
            <a:graphicData uri="http://schemas.openxmlformats.org/presentationml/2006/ole">
              <p:oleObj spid="_x0000_s142339" name="Clip" r:id="rId7" imgW="506160" imgH="218880" progId="">
                <p:embed/>
              </p:oleObj>
            </a:graphicData>
          </a:graphic>
        </p:graphicFrame>
      </p:grpSp>
      <p:grpSp>
        <p:nvGrpSpPr>
          <p:cNvPr id="4" name="Group 17"/>
          <p:cNvGrpSpPr>
            <a:grpSpLocks/>
          </p:cNvGrpSpPr>
          <p:nvPr/>
        </p:nvGrpSpPr>
        <p:grpSpPr bwMode="auto">
          <a:xfrm rot="-3239780">
            <a:off x="7979569" y="3442494"/>
            <a:ext cx="355600" cy="957262"/>
            <a:chOff x="4660" y="1998"/>
            <a:chExt cx="101" cy="341"/>
          </a:xfrm>
        </p:grpSpPr>
        <p:sp>
          <p:nvSpPr>
            <p:cNvPr id="448530" name="Freeform 18"/>
            <p:cNvSpPr>
              <a:spLocks/>
            </p:cNvSpPr>
            <p:nvPr/>
          </p:nvSpPr>
          <p:spPr bwMode="auto">
            <a:xfrm>
              <a:off x="4672" y="2099"/>
              <a:ext cx="77" cy="203"/>
            </a:xfrm>
            <a:custGeom>
              <a:avLst/>
              <a:gdLst/>
              <a:ahLst/>
              <a:cxnLst>
                <a:cxn ang="0">
                  <a:pos x="0" y="202"/>
                </a:cxn>
                <a:cxn ang="0">
                  <a:pos x="76" y="202"/>
                </a:cxn>
                <a:cxn ang="0">
                  <a:pos x="76" y="0"/>
                </a:cxn>
                <a:cxn ang="0">
                  <a:pos x="0" y="0"/>
                </a:cxn>
                <a:cxn ang="0">
                  <a:pos x="0" y="202"/>
                </a:cxn>
              </a:cxnLst>
              <a:rect l="0" t="0" r="r" b="b"/>
              <a:pathLst>
                <a:path w="77" h="203">
                  <a:moveTo>
                    <a:pt x="0" y="202"/>
                  </a:moveTo>
                  <a:lnTo>
                    <a:pt x="76" y="202"/>
                  </a:lnTo>
                  <a:lnTo>
                    <a:pt x="76" y="0"/>
                  </a:lnTo>
                  <a:lnTo>
                    <a:pt x="0" y="0"/>
                  </a:lnTo>
                  <a:lnTo>
                    <a:pt x="0" y="202"/>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n-US"/>
            </a:p>
          </p:txBody>
        </p:sp>
        <p:sp>
          <p:nvSpPr>
            <p:cNvPr id="448531" name="Freeform 19"/>
            <p:cNvSpPr>
              <a:spLocks/>
            </p:cNvSpPr>
            <p:nvPr/>
          </p:nvSpPr>
          <p:spPr bwMode="auto">
            <a:xfrm>
              <a:off x="4677" y="2108"/>
              <a:ext cx="67" cy="187"/>
            </a:xfrm>
            <a:custGeom>
              <a:avLst/>
              <a:gdLst/>
              <a:ahLst/>
              <a:cxnLst>
                <a:cxn ang="0">
                  <a:pos x="0" y="186"/>
                </a:cxn>
                <a:cxn ang="0">
                  <a:pos x="66" y="186"/>
                </a:cxn>
                <a:cxn ang="0">
                  <a:pos x="66" y="0"/>
                </a:cxn>
                <a:cxn ang="0">
                  <a:pos x="0" y="0"/>
                </a:cxn>
                <a:cxn ang="0">
                  <a:pos x="0" y="186"/>
                </a:cxn>
              </a:cxnLst>
              <a:rect l="0" t="0" r="r" b="b"/>
              <a:pathLst>
                <a:path w="67" h="187">
                  <a:moveTo>
                    <a:pt x="0" y="186"/>
                  </a:moveTo>
                  <a:lnTo>
                    <a:pt x="66" y="186"/>
                  </a:lnTo>
                  <a:lnTo>
                    <a:pt x="66" y="0"/>
                  </a:lnTo>
                  <a:lnTo>
                    <a:pt x="0" y="0"/>
                  </a:lnTo>
                  <a:lnTo>
                    <a:pt x="0" y="18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48532" name="Freeform 20"/>
            <p:cNvSpPr>
              <a:spLocks/>
            </p:cNvSpPr>
            <p:nvPr/>
          </p:nvSpPr>
          <p:spPr bwMode="auto">
            <a:xfrm>
              <a:off x="4678" y="2183"/>
              <a:ext cx="63" cy="109"/>
            </a:xfrm>
            <a:custGeom>
              <a:avLst/>
              <a:gdLst/>
              <a:ahLst/>
              <a:cxnLst>
                <a:cxn ang="0">
                  <a:pos x="0" y="108"/>
                </a:cxn>
                <a:cxn ang="0">
                  <a:pos x="62" y="108"/>
                </a:cxn>
                <a:cxn ang="0">
                  <a:pos x="62" y="0"/>
                </a:cxn>
                <a:cxn ang="0">
                  <a:pos x="0" y="0"/>
                </a:cxn>
                <a:cxn ang="0">
                  <a:pos x="0" y="108"/>
                </a:cxn>
              </a:cxnLst>
              <a:rect l="0" t="0" r="r" b="b"/>
              <a:pathLst>
                <a:path w="63" h="109">
                  <a:moveTo>
                    <a:pt x="0" y="108"/>
                  </a:moveTo>
                  <a:lnTo>
                    <a:pt x="62" y="108"/>
                  </a:lnTo>
                  <a:lnTo>
                    <a:pt x="62" y="0"/>
                  </a:lnTo>
                  <a:lnTo>
                    <a:pt x="0" y="0"/>
                  </a:lnTo>
                  <a:lnTo>
                    <a:pt x="0" y="108"/>
                  </a:lnTo>
                </a:path>
              </a:pathLst>
            </a:custGeom>
            <a:solidFill>
              <a:srgbClr val="808080"/>
            </a:solidFill>
            <a:ln w="12700" cap="rnd" cmpd="sng">
              <a:solidFill>
                <a:srgbClr val="000000"/>
              </a:solidFill>
              <a:prstDash val="solid"/>
              <a:round/>
              <a:headEnd type="none" w="med" len="med"/>
              <a:tailEnd type="none" w="med" len="med"/>
            </a:ln>
            <a:effectLst/>
          </p:spPr>
          <p:txBody>
            <a:bodyPr/>
            <a:lstStyle/>
            <a:p>
              <a:endParaRPr lang="en-US"/>
            </a:p>
          </p:txBody>
        </p:sp>
        <p:sp>
          <p:nvSpPr>
            <p:cNvPr id="448533" name="Freeform 21"/>
            <p:cNvSpPr>
              <a:spLocks/>
            </p:cNvSpPr>
            <p:nvPr/>
          </p:nvSpPr>
          <p:spPr bwMode="auto">
            <a:xfrm>
              <a:off x="4678" y="2111"/>
              <a:ext cx="63" cy="67"/>
            </a:xfrm>
            <a:custGeom>
              <a:avLst/>
              <a:gdLst/>
              <a:ahLst/>
              <a:cxnLst>
                <a:cxn ang="0">
                  <a:pos x="0" y="66"/>
                </a:cxn>
                <a:cxn ang="0">
                  <a:pos x="62" y="66"/>
                </a:cxn>
                <a:cxn ang="0">
                  <a:pos x="62" y="0"/>
                </a:cxn>
                <a:cxn ang="0">
                  <a:pos x="0" y="0"/>
                </a:cxn>
                <a:cxn ang="0">
                  <a:pos x="0" y="66"/>
                </a:cxn>
              </a:cxnLst>
              <a:rect l="0" t="0" r="r" b="b"/>
              <a:pathLst>
                <a:path w="63" h="67">
                  <a:moveTo>
                    <a:pt x="0" y="66"/>
                  </a:moveTo>
                  <a:lnTo>
                    <a:pt x="62" y="66"/>
                  </a:lnTo>
                  <a:lnTo>
                    <a:pt x="62" y="0"/>
                  </a:lnTo>
                  <a:lnTo>
                    <a:pt x="0" y="0"/>
                  </a:lnTo>
                  <a:lnTo>
                    <a:pt x="0" y="66"/>
                  </a:lnTo>
                </a:path>
              </a:pathLst>
            </a:custGeom>
            <a:solidFill>
              <a:srgbClr val="800000"/>
            </a:solidFill>
            <a:ln w="12700" cap="rnd" cmpd="sng">
              <a:solidFill>
                <a:srgbClr val="000000"/>
              </a:solidFill>
              <a:prstDash val="solid"/>
              <a:round/>
              <a:headEnd type="none" w="med" len="med"/>
              <a:tailEnd type="none" w="med" len="med"/>
            </a:ln>
            <a:effectLst/>
          </p:spPr>
          <p:txBody>
            <a:bodyPr/>
            <a:lstStyle/>
            <a:p>
              <a:endParaRPr lang="en-US"/>
            </a:p>
          </p:txBody>
        </p:sp>
        <p:sp>
          <p:nvSpPr>
            <p:cNvPr id="448534" name="Freeform 22"/>
            <p:cNvSpPr>
              <a:spLocks/>
            </p:cNvSpPr>
            <p:nvPr/>
          </p:nvSpPr>
          <p:spPr bwMode="auto">
            <a:xfrm>
              <a:off x="4660" y="2324"/>
              <a:ext cx="101" cy="14"/>
            </a:xfrm>
            <a:custGeom>
              <a:avLst/>
              <a:gdLst/>
              <a:ahLst/>
              <a:cxnLst>
                <a:cxn ang="0">
                  <a:pos x="0" y="13"/>
                </a:cxn>
                <a:cxn ang="0">
                  <a:pos x="100" y="13"/>
                </a:cxn>
                <a:cxn ang="0">
                  <a:pos x="100" y="0"/>
                </a:cxn>
                <a:cxn ang="0">
                  <a:pos x="0" y="0"/>
                </a:cxn>
                <a:cxn ang="0">
                  <a:pos x="0" y="13"/>
                </a:cxn>
              </a:cxnLst>
              <a:rect l="0" t="0" r="r" b="b"/>
              <a:pathLst>
                <a:path w="101" h="14">
                  <a:moveTo>
                    <a:pt x="0" y="13"/>
                  </a:moveTo>
                  <a:lnTo>
                    <a:pt x="100" y="13"/>
                  </a:lnTo>
                  <a:lnTo>
                    <a:pt x="100" y="0"/>
                  </a:lnTo>
                  <a:lnTo>
                    <a:pt x="0" y="0"/>
                  </a:lnTo>
                  <a:lnTo>
                    <a:pt x="0" y="13"/>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n-US"/>
            </a:p>
          </p:txBody>
        </p:sp>
        <p:sp>
          <p:nvSpPr>
            <p:cNvPr id="448535" name="Freeform 23"/>
            <p:cNvSpPr>
              <a:spLocks/>
            </p:cNvSpPr>
            <p:nvPr/>
          </p:nvSpPr>
          <p:spPr bwMode="auto">
            <a:xfrm>
              <a:off x="4720" y="2326"/>
              <a:ext cx="21" cy="13"/>
            </a:xfrm>
            <a:custGeom>
              <a:avLst/>
              <a:gdLst/>
              <a:ahLst/>
              <a:cxnLst>
                <a:cxn ang="0">
                  <a:pos x="0" y="12"/>
                </a:cxn>
                <a:cxn ang="0">
                  <a:pos x="20" y="12"/>
                </a:cxn>
                <a:cxn ang="0">
                  <a:pos x="20" y="0"/>
                </a:cxn>
                <a:cxn ang="0">
                  <a:pos x="0" y="0"/>
                </a:cxn>
                <a:cxn ang="0">
                  <a:pos x="0" y="12"/>
                </a:cxn>
              </a:cxnLst>
              <a:rect l="0" t="0" r="r" b="b"/>
              <a:pathLst>
                <a:path w="21" h="13">
                  <a:moveTo>
                    <a:pt x="0" y="12"/>
                  </a:moveTo>
                  <a:lnTo>
                    <a:pt x="20" y="12"/>
                  </a:lnTo>
                  <a:lnTo>
                    <a:pt x="20" y="0"/>
                  </a:lnTo>
                  <a:lnTo>
                    <a:pt x="0" y="0"/>
                  </a:lnTo>
                  <a:lnTo>
                    <a:pt x="0" y="12"/>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448536" name="Freeform 24"/>
            <p:cNvSpPr>
              <a:spLocks/>
            </p:cNvSpPr>
            <p:nvPr/>
          </p:nvSpPr>
          <p:spPr bwMode="auto">
            <a:xfrm>
              <a:off x="4702" y="2301"/>
              <a:ext cx="17" cy="24"/>
            </a:xfrm>
            <a:custGeom>
              <a:avLst/>
              <a:gdLst/>
              <a:ahLst/>
              <a:cxnLst>
                <a:cxn ang="0">
                  <a:pos x="0" y="23"/>
                </a:cxn>
                <a:cxn ang="0">
                  <a:pos x="16" y="23"/>
                </a:cxn>
                <a:cxn ang="0">
                  <a:pos x="16" y="0"/>
                </a:cxn>
                <a:cxn ang="0">
                  <a:pos x="0" y="0"/>
                </a:cxn>
                <a:cxn ang="0">
                  <a:pos x="0" y="23"/>
                </a:cxn>
              </a:cxnLst>
              <a:rect l="0" t="0" r="r" b="b"/>
              <a:pathLst>
                <a:path w="17" h="24">
                  <a:moveTo>
                    <a:pt x="0" y="23"/>
                  </a:moveTo>
                  <a:lnTo>
                    <a:pt x="16" y="23"/>
                  </a:lnTo>
                  <a:lnTo>
                    <a:pt x="16" y="0"/>
                  </a:lnTo>
                  <a:lnTo>
                    <a:pt x="0" y="0"/>
                  </a:lnTo>
                  <a:lnTo>
                    <a:pt x="0" y="23"/>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448537" name="Freeform 25"/>
            <p:cNvSpPr>
              <a:spLocks/>
            </p:cNvSpPr>
            <p:nvPr/>
          </p:nvSpPr>
          <p:spPr bwMode="auto">
            <a:xfrm>
              <a:off x="4709" y="2306"/>
              <a:ext cx="14" cy="16"/>
            </a:xfrm>
            <a:custGeom>
              <a:avLst/>
              <a:gdLst/>
              <a:ahLst/>
              <a:cxnLst>
                <a:cxn ang="0">
                  <a:pos x="0" y="15"/>
                </a:cxn>
                <a:cxn ang="0">
                  <a:pos x="13" y="15"/>
                </a:cxn>
                <a:cxn ang="0">
                  <a:pos x="13" y="0"/>
                </a:cxn>
                <a:cxn ang="0">
                  <a:pos x="0" y="0"/>
                </a:cxn>
                <a:cxn ang="0">
                  <a:pos x="0" y="15"/>
                </a:cxn>
              </a:cxnLst>
              <a:rect l="0" t="0" r="r" b="b"/>
              <a:pathLst>
                <a:path w="14" h="16">
                  <a:moveTo>
                    <a:pt x="0" y="15"/>
                  </a:moveTo>
                  <a:lnTo>
                    <a:pt x="13" y="15"/>
                  </a:lnTo>
                  <a:lnTo>
                    <a:pt x="13" y="0"/>
                  </a:lnTo>
                  <a:lnTo>
                    <a:pt x="0" y="0"/>
                  </a:lnTo>
                  <a:lnTo>
                    <a:pt x="0" y="15"/>
                  </a:lnTo>
                </a:path>
              </a:pathLst>
            </a:custGeom>
            <a:solidFill>
              <a:srgbClr val="C0C0C0"/>
            </a:solidFill>
            <a:ln w="12700" cap="rnd" cmpd="sng">
              <a:noFill/>
              <a:prstDash val="solid"/>
              <a:round/>
              <a:headEnd type="none" w="med" len="med"/>
              <a:tailEnd type="none" w="med" len="med"/>
            </a:ln>
            <a:effectLst/>
          </p:spPr>
          <p:txBody>
            <a:bodyPr/>
            <a:lstStyle/>
            <a:p>
              <a:endParaRPr lang="en-US"/>
            </a:p>
          </p:txBody>
        </p:sp>
        <p:sp>
          <p:nvSpPr>
            <p:cNvPr id="448538" name="Freeform 26"/>
            <p:cNvSpPr>
              <a:spLocks/>
            </p:cNvSpPr>
            <p:nvPr/>
          </p:nvSpPr>
          <p:spPr bwMode="auto">
            <a:xfrm>
              <a:off x="4677" y="2178"/>
              <a:ext cx="64" cy="14"/>
            </a:xfrm>
            <a:custGeom>
              <a:avLst/>
              <a:gdLst/>
              <a:ahLst/>
              <a:cxnLst>
                <a:cxn ang="0">
                  <a:pos x="0" y="13"/>
                </a:cxn>
                <a:cxn ang="0">
                  <a:pos x="63" y="13"/>
                </a:cxn>
                <a:cxn ang="0">
                  <a:pos x="63" y="0"/>
                </a:cxn>
                <a:cxn ang="0">
                  <a:pos x="0" y="0"/>
                </a:cxn>
                <a:cxn ang="0">
                  <a:pos x="0" y="13"/>
                </a:cxn>
              </a:cxnLst>
              <a:rect l="0" t="0" r="r" b="b"/>
              <a:pathLst>
                <a:path w="64" h="14">
                  <a:moveTo>
                    <a:pt x="0" y="13"/>
                  </a:moveTo>
                  <a:lnTo>
                    <a:pt x="63" y="13"/>
                  </a:lnTo>
                  <a:lnTo>
                    <a:pt x="63" y="0"/>
                  </a:lnTo>
                  <a:lnTo>
                    <a:pt x="0" y="0"/>
                  </a:lnTo>
                  <a:lnTo>
                    <a:pt x="0" y="13"/>
                  </a:lnTo>
                </a:path>
              </a:pathLst>
            </a:custGeom>
            <a:solidFill>
              <a:srgbClr val="C0C0C0"/>
            </a:solidFill>
            <a:ln w="12700" cap="rnd" cmpd="sng">
              <a:noFill/>
              <a:prstDash val="solid"/>
              <a:round/>
              <a:headEnd type="none" w="med" len="med"/>
              <a:tailEnd type="none" w="med" len="med"/>
            </a:ln>
            <a:effectLst/>
          </p:spPr>
          <p:txBody>
            <a:bodyPr/>
            <a:lstStyle/>
            <a:p>
              <a:endParaRPr lang="en-US"/>
            </a:p>
          </p:txBody>
        </p:sp>
        <p:sp>
          <p:nvSpPr>
            <p:cNvPr id="448539" name="Freeform 27"/>
            <p:cNvSpPr>
              <a:spLocks/>
            </p:cNvSpPr>
            <p:nvPr/>
          </p:nvSpPr>
          <p:spPr bwMode="auto">
            <a:xfrm>
              <a:off x="4688" y="2049"/>
              <a:ext cx="46" cy="41"/>
            </a:xfrm>
            <a:custGeom>
              <a:avLst/>
              <a:gdLst/>
              <a:ahLst/>
              <a:cxnLst>
                <a:cxn ang="0">
                  <a:pos x="0" y="40"/>
                </a:cxn>
                <a:cxn ang="0">
                  <a:pos x="45" y="40"/>
                </a:cxn>
                <a:cxn ang="0">
                  <a:pos x="23" y="0"/>
                </a:cxn>
                <a:cxn ang="0">
                  <a:pos x="0" y="40"/>
                </a:cxn>
              </a:cxnLst>
              <a:rect l="0" t="0" r="r" b="b"/>
              <a:pathLst>
                <a:path w="46" h="41">
                  <a:moveTo>
                    <a:pt x="0" y="40"/>
                  </a:moveTo>
                  <a:lnTo>
                    <a:pt x="45" y="40"/>
                  </a:lnTo>
                  <a:lnTo>
                    <a:pt x="23" y="0"/>
                  </a:lnTo>
                  <a:lnTo>
                    <a:pt x="0" y="40"/>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n-US"/>
            </a:p>
          </p:txBody>
        </p:sp>
        <p:sp>
          <p:nvSpPr>
            <p:cNvPr id="448540" name="Freeform 28"/>
            <p:cNvSpPr>
              <a:spLocks/>
            </p:cNvSpPr>
            <p:nvPr/>
          </p:nvSpPr>
          <p:spPr bwMode="auto">
            <a:xfrm>
              <a:off x="4710" y="2055"/>
              <a:ext cx="16" cy="32"/>
            </a:xfrm>
            <a:custGeom>
              <a:avLst/>
              <a:gdLst/>
              <a:ahLst/>
              <a:cxnLst>
                <a:cxn ang="0">
                  <a:pos x="0" y="31"/>
                </a:cxn>
                <a:cxn ang="0">
                  <a:pos x="15" y="31"/>
                </a:cxn>
                <a:cxn ang="0">
                  <a:pos x="0" y="0"/>
                </a:cxn>
                <a:cxn ang="0">
                  <a:pos x="0" y="31"/>
                </a:cxn>
              </a:cxnLst>
              <a:rect l="0" t="0" r="r" b="b"/>
              <a:pathLst>
                <a:path w="16" h="32">
                  <a:moveTo>
                    <a:pt x="0" y="31"/>
                  </a:moveTo>
                  <a:lnTo>
                    <a:pt x="15" y="31"/>
                  </a:lnTo>
                  <a:lnTo>
                    <a:pt x="0" y="0"/>
                  </a:lnTo>
                  <a:lnTo>
                    <a:pt x="0" y="31"/>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448541" name="Line 29"/>
            <p:cNvSpPr>
              <a:spLocks noChangeShapeType="1"/>
            </p:cNvSpPr>
            <p:nvPr/>
          </p:nvSpPr>
          <p:spPr bwMode="auto">
            <a:xfrm flipV="1">
              <a:off x="4710" y="1998"/>
              <a:ext cx="0" cy="70"/>
            </a:xfrm>
            <a:prstGeom prst="line">
              <a:avLst/>
            </a:prstGeom>
            <a:noFill/>
            <a:ln w="12700">
              <a:solidFill>
                <a:srgbClr val="000000"/>
              </a:solidFill>
              <a:round/>
              <a:headEnd/>
              <a:tailEnd/>
            </a:ln>
            <a:effectLst/>
          </p:spPr>
          <p:txBody>
            <a:bodyPr wrap="none" anchor="ctr"/>
            <a:lstStyle/>
            <a:p>
              <a:endParaRPr lang="en-US"/>
            </a:p>
          </p:txBody>
        </p:sp>
        <p:sp>
          <p:nvSpPr>
            <p:cNvPr id="448542" name="Rectangle 30"/>
            <p:cNvSpPr>
              <a:spLocks noChangeArrowheads="1"/>
            </p:cNvSpPr>
            <p:nvPr/>
          </p:nvSpPr>
          <p:spPr bwMode="auto">
            <a:xfrm>
              <a:off x="4679" y="2089"/>
              <a:ext cx="59" cy="8"/>
            </a:xfrm>
            <a:prstGeom prst="rect">
              <a:avLst/>
            </a:prstGeom>
            <a:solidFill>
              <a:srgbClr val="FFFFFF"/>
            </a:solidFill>
            <a:ln w="12700">
              <a:solidFill>
                <a:srgbClr val="000000"/>
              </a:solidFill>
              <a:miter lim="800000"/>
              <a:headEnd/>
              <a:tailEnd/>
            </a:ln>
            <a:effectLst/>
          </p:spPr>
          <p:txBody>
            <a:bodyPr wrap="none" anchor="ctr"/>
            <a:lstStyle/>
            <a:p>
              <a:endParaRPr lang="en-US"/>
            </a:p>
          </p:txBody>
        </p:sp>
        <p:sp>
          <p:nvSpPr>
            <p:cNvPr id="448543" name="Rectangle 31"/>
            <p:cNvSpPr>
              <a:spLocks noChangeArrowheads="1"/>
            </p:cNvSpPr>
            <p:nvPr/>
          </p:nvSpPr>
          <p:spPr bwMode="auto">
            <a:xfrm>
              <a:off x="4679" y="2095"/>
              <a:ext cx="59" cy="8"/>
            </a:xfrm>
            <a:prstGeom prst="rect">
              <a:avLst/>
            </a:prstGeom>
            <a:solidFill>
              <a:srgbClr val="C0C0C0"/>
            </a:solidFill>
            <a:ln w="12700">
              <a:solidFill>
                <a:srgbClr val="000000"/>
              </a:solidFill>
              <a:miter lim="800000"/>
              <a:headEnd/>
              <a:tailEnd/>
            </a:ln>
            <a:effectLst/>
          </p:spPr>
          <p:txBody>
            <a:bodyPr wrap="none" anchor="ctr"/>
            <a:lstStyle/>
            <a:p>
              <a:endParaRPr lang="en-US"/>
            </a:p>
          </p:txBody>
        </p:sp>
        <p:sp>
          <p:nvSpPr>
            <p:cNvPr id="448544" name="Rectangle 32"/>
            <p:cNvSpPr>
              <a:spLocks noChangeArrowheads="1"/>
            </p:cNvSpPr>
            <p:nvPr/>
          </p:nvSpPr>
          <p:spPr bwMode="auto">
            <a:xfrm>
              <a:off x="4719" y="2094"/>
              <a:ext cx="16" cy="16"/>
            </a:xfrm>
            <a:prstGeom prst="rect">
              <a:avLst/>
            </a:prstGeom>
            <a:solidFill>
              <a:srgbClr val="FFFFFF"/>
            </a:solidFill>
            <a:ln w="12700">
              <a:noFill/>
              <a:miter lim="800000"/>
              <a:headEnd/>
              <a:tailEnd/>
            </a:ln>
            <a:effectLst/>
          </p:spPr>
          <p:txBody>
            <a:bodyPr wrap="none" anchor="ctr"/>
            <a:lstStyle/>
            <a:p>
              <a:endParaRPr lang="en-US"/>
            </a:p>
          </p:txBody>
        </p:sp>
        <p:sp>
          <p:nvSpPr>
            <p:cNvPr id="448545" name="Freeform 33"/>
            <p:cNvSpPr>
              <a:spLocks/>
            </p:cNvSpPr>
            <p:nvPr/>
          </p:nvSpPr>
          <p:spPr bwMode="auto">
            <a:xfrm>
              <a:off x="4704" y="2186"/>
              <a:ext cx="15" cy="107"/>
            </a:xfrm>
            <a:custGeom>
              <a:avLst/>
              <a:gdLst/>
              <a:ahLst/>
              <a:cxnLst>
                <a:cxn ang="0">
                  <a:pos x="0" y="106"/>
                </a:cxn>
                <a:cxn ang="0">
                  <a:pos x="14" y="106"/>
                </a:cxn>
                <a:cxn ang="0">
                  <a:pos x="14" y="0"/>
                </a:cxn>
                <a:cxn ang="0">
                  <a:pos x="0" y="0"/>
                </a:cxn>
                <a:cxn ang="0">
                  <a:pos x="0" y="106"/>
                </a:cxn>
              </a:cxnLst>
              <a:rect l="0" t="0" r="r" b="b"/>
              <a:pathLst>
                <a:path w="15" h="107">
                  <a:moveTo>
                    <a:pt x="0" y="106"/>
                  </a:moveTo>
                  <a:lnTo>
                    <a:pt x="14" y="106"/>
                  </a:lnTo>
                  <a:lnTo>
                    <a:pt x="14" y="0"/>
                  </a:lnTo>
                  <a:lnTo>
                    <a:pt x="0" y="0"/>
                  </a:lnTo>
                  <a:lnTo>
                    <a:pt x="0" y="106"/>
                  </a:lnTo>
                </a:path>
              </a:pathLst>
            </a:custGeom>
            <a:solidFill>
              <a:srgbClr val="C0C0C0"/>
            </a:solidFill>
            <a:ln w="12700" cap="rnd" cmpd="sng">
              <a:noFill/>
              <a:prstDash val="solid"/>
              <a:round/>
              <a:headEnd type="none" w="med" len="med"/>
              <a:tailEnd type="none" w="med" len="med"/>
            </a:ln>
            <a:effectLst/>
          </p:spPr>
          <p:txBody>
            <a:bodyPr/>
            <a:lstStyle/>
            <a:p>
              <a:endParaRPr lang="en-US"/>
            </a:p>
          </p:txBody>
        </p:sp>
        <p:sp>
          <p:nvSpPr>
            <p:cNvPr id="448546" name="Freeform 34"/>
            <p:cNvSpPr>
              <a:spLocks/>
            </p:cNvSpPr>
            <p:nvPr/>
          </p:nvSpPr>
          <p:spPr bwMode="auto">
            <a:xfrm>
              <a:off x="4710" y="2113"/>
              <a:ext cx="18" cy="64"/>
            </a:xfrm>
            <a:custGeom>
              <a:avLst/>
              <a:gdLst/>
              <a:ahLst/>
              <a:cxnLst>
                <a:cxn ang="0">
                  <a:pos x="0" y="63"/>
                </a:cxn>
                <a:cxn ang="0">
                  <a:pos x="17" y="63"/>
                </a:cxn>
                <a:cxn ang="0">
                  <a:pos x="17" y="0"/>
                </a:cxn>
                <a:cxn ang="0">
                  <a:pos x="0" y="0"/>
                </a:cxn>
                <a:cxn ang="0">
                  <a:pos x="0" y="63"/>
                </a:cxn>
              </a:cxnLst>
              <a:rect l="0" t="0" r="r" b="b"/>
              <a:pathLst>
                <a:path w="18" h="64">
                  <a:moveTo>
                    <a:pt x="0" y="63"/>
                  </a:moveTo>
                  <a:lnTo>
                    <a:pt x="17" y="63"/>
                  </a:lnTo>
                  <a:lnTo>
                    <a:pt x="17" y="0"/>
                  </a:lnTo>
                  <a:lnTo>
                    <a:pt x="0" y="0"/>
                  </a:lnTo>
                  <a:lnTo>
                    <a:pt x="0" y="63"/>
                  </a:lnTo>
                </a:path>
              </a:pathLst>
            </a:custGeom>
            <a:solidFill>
              <a:srgbClr val="FF0000"/>
            </a:solidFill>
            <a:ln w="12700" cap="rnd" cmpd="sng">
              <a:noFill/>
              <a:prstDash val="solid"/>
              <a:round/>
              <a:headEnd type="none" w="med" len="med"/>
              <a:tailEnd type="none" w="med" len="med"/>
            </a:ln>
            <a:effectLst/>
          </p:spPr>
          <p:txBody>
            <a:bodyPr/>
            <a:lstStyle/>
            <a:p>
              <a:endParaRPr lang="en-US"/>
            </a:p>
          </p:txBody>
        </p:sp>
        <p:sp>
          <p:nvSpPr>
            <p:cNvPr id="448547" name="Freeform 35"/>
            <p:cNvSpPr>
              <a:spLocks/>
            </p:cNvSpPr>
            <p:nvPr/>
          </p:nvSpPr>
          <p:spPr bwMode="auto">
            <a:xfrm>
              <a:off x="4702" y="2322"/>
              <a:ext cx="15" cy="11"/>
            </a:xfrm>
            <a:custGeom>
              <a:avLst/>
              <a:gdLst/>
              <a:ahLst/>
              <a:cxnLst>
                <a:cxn ang="0">
                  <a:pos x="0" y="10"/>
                </a:cxn>
                <a:cxn ang="0">
                  <a:pos x="14" y="10"/>
                </a:cxn>
                <a:cxn ang="0">
                  <a:pos x="14" y="0"/>
                </a:cxn>
                <a:cxn ang="0">
                  <a:pos x="0" y="0"/>
                </a:cxn>
                <a:cxn ang="0">
                  <a:pos x="0" y="10"/>
                </a:cxn>
              </a:cxnLst>
              <a:rect l="0" t="0" r="r" b="b"/>
              <a:pathLst>
                <a:path w="15" h="11">
                  <a:moveTo>
                    <a:pt x="0" y="10"/>
                  </a:moveTo>
                  <a:lnTo>
                    <a:pt x="14" y="10"/>
                  </a:lnTo>
                  <a:lnTo>
                    <a:pt x="14" y="0"/>
                  </a:lnTo>
                  <a:lnTo>
                    <a:pt x="0" y="0"/>
                  </a:lnTo>
                  <a:lnTo>
                    <a:pt x="0" y="10"/>
                  </a:lnTo>
                </a:path>
              </a:pathLst>
            </a:custGeom>
            <a:solidFill>
              <a:srgbClr val="808080"/>
            </a:solidFill>
            <a:ln w="12700" cap="rnd" cmpd="sng">
              <a:noFill/>
              <a:prstDash val="solid"/>
              <a:round/>
              <a:headEnd type="none" w="med" len="med"/>
              <a:tailEnd type="none" w="med" len="med"/>
            </a:ln>
            <a:effectLst/>
          </p:spPr>
          <p:txBody>
            <a:bodyPr/>
            <a:lstStyle/>
            <a:p>
              <a:endParaRPr lang="en-US"/>
            </a:p>
          </p:txBody>
        </p:sp>
        <p:sp>
          <p:nvSpPr>
            <p:cNvPr id="448548" name="Freeform 36"/>
            <p:cNvSpPr>
              <a:spLocks/>
            </p:cNvSpPr>
            <p:nvPr/>
          </p:nvSpPr>
          <p:spPr bwMode="auto">
            <a:xfrm>
              <a:off x="4660" y="2324"/>
              <a:ext cx="101" cy="14"/>
            </a:xfrm>
            <a:custGeom>
              <a:avLst/>
              <a:gdLst/>
              <a:ahLst/>
              <a:cxnLst>
                <a:cxn ang="0">
                  <a:pos x="0" y="13"/>
                </a:cxn>
                <a:cxn ang="0">
                  <a:pos x="100" y="13"/>
                </a:cxn>
                <a:cxn ang="0">
                  <a:pos x="100" y="0"/>
                </a:cxn>
                <a:cxn ang="0">
                  <a:pos x="0" y="0"/>
                </a:cxn>
                <a:cxn ang="0">
                  <a:pos x="0" y="13"/>
                </a:cxn>
              </a:cxnLst>
              <a:rect l="0" t="0" r="r" b="b"/>
              <a:pathLst>
                <a:path w="101" h="14">
                  <a:moveTo>
                    <a:pt x="0" y="13"/>
                  </a:moveTo>
                  <a:lnTo>
                    <a:pt x="100" y="13"/>
                  </a:lnTo>
                  <a:lnTo>
                    <a:pt x="100" y="0"/>
                  </a:lnTo>
                  <a:lnTo>
                    <a:pt x="0" y="0"/>
                  </a:lnTo>
                  <a:lnTo>
                    <a:pt x="0" y="13"/>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grpSp>
          <p:nvGrpSpPr>
            <p:cNvPr id="5" name="Group 37"/>
            <p:cNvGrpSpPr>
              <a:grpSpLocks/>
            </p:cNvGrpSpPr>
            <p:nvPr/>
          </p:nvGrpSpPr>
          <p:grpSpPr bwMode="auto">
            <a:xfrm>
              <a:off x="4684" y="2111"/>
              <a:ext cx="4" cy="165"/>
              <a:chOff x="4684" y="2111"/>
              <a:chExt cx="4" cy="165"/>
            </a:xfrm>
          </p:grpSpPr>
          <p:sp>
            <p:nvSpPr>
              <p:cNvPr id="448550" name="Line 38"/>
              <p:cNvSpPr>
                <a:spLocks noChangeShapeType="1"/>
              </p:cNvSpPr>
              <p:nvPr/>
            </p:nvSpPr>
            <p:spPr bwMode="auto">
              <a:xfrm>
                <a:off x="4687" y="2276"/>
                <a:ext cx="1" cy="0"/>
              </a:xfrm>
              <a:prstGeom prst="line">
                <a:avLst/>
              </a:prstGeom>
              <a:noFill/>
              <a:ln w="12700">
                <a:solidFill>
                  <a:srgbClr val="FFFFFF"/>
                </a:solidFill>
                <a:round/>
                <a:headEnd/>
                <a:tailEnd/>
              </a:ln>
              <a:effectLst/>
            </p:spPr>
            <p:txBody>
              <a:bodyPr wrap="none" anchor="ctr"/>
              <a:lstStyle/>
              <a:p>
                <a:endParaRPr lang="en-US"/>
              </a:p>
            </p:txBody>
          </p:sp>
          <p:sp>
            <p:nvSpPr>
              <p:cNvPr id="448551" name="Line 39"/>
              <p:cNvSpPr>
                <a:spLocks noChangeShapeType="1"/>
              </p:cNvSpPr>
              <p:nvPr/>
            </p:nvSpPr>
            <p:spPr bwMode="auto">
              <a:xfrm>
                <a:off x="4684" y="2267"/>
                <a:ext cx="1" cy="0"/>
              </a:xfrm>
              <a:prstGeom prst="line">
                <a:avLst/>
              </a:prstGeom>
              <a:noFill/>
              <a:ln w="12700">
                <a:solidFill>
                  <a:srgbClr val="FFFFFF"/>
                </a:solidFill>
                <a:round/>
                <a:headEnd/>
                <a:tailEnd/>
              </a:ln>
              <a:effectLst/>
            </p:spPr>
            <p:txBody>
              <a:bodyPr wrap="none" anchor="ctr"/>
              <a:lstStyle/>
              <a:p>
                <a:endParaRPr lang="en-US"/>
              </a:p>
            </p:txBody>
          </p:sp>
          <p:sp>
            <p:nvSpPr>
              <p:cNvPr id="448552" name="Line 40"/>
              <p:cNvSpPr>
                <a:spLocks noChangeShapeType="1"/>
              </p:cNvSpPr>
              <p:nvPr/>
            </p:nvSpPr>
            <p:spPr bwMode="auto">
              <a:xfrm>
                <a:off x="4687" y="2256"/>
                <a:ext cx="1" cy="0"/>
              </a:xfrm>
              <a:prstGeom prst="line">
                <a:avLst/>
              </a:prstGeom>
              <a:noFill/>
              <a:ln w="12700">
                <a:solidFill>
                  <a:srgbClr val="FFFFFF"/>
                </a:solidFill>
                <a:round/>
                <a:headEnd/>
                <a:tailEnd/>
              </a:ln>
              <a:effectLst/>
            </p:spPr>
            <p:txBody>
              <a:bodyPr wrap="none" anchor="ctr"/>
              <a:lstStyle/>
              <a:p>
                <a:endParaRPr lang="en-US"/>
              </a:p>
            </p:txBody>
          </p:sp>
          <p:sp>
            <p:nvSpPr>
              <p:cNvPr id="448553" name="Line 41"/>
              <p:cNvSpPr>
                <a:spLocks noChangeShapeType="1"/>
              </p:cNvSpPr>
              <p:nvPr/>
            </p:nvSpPr>
            <p:spPr bwMode="auto">
              <a:xfrm>
                <a:off x="4684" y="2245"/>
                <a:ext cx="1" cy="0"/>
              </a:xfrm>
              <a:prstGeom prst="line">
                <a:avLst/>
              </a:prstGeom>
              <a:noFill/>
              <a:ln w="12700">
                <a:solidFill>
                  <a:srgbClr val="FFFFFF"/>
                </a:solidFill>
                <a:round/>
                <a:headEnd/>
                <a:tailEnd/>
              </a:ln>
              <a:effectLst/>
            </p:spPr>
            <p:txBody>
              <a:bodyPr wrap="none" anchor="ctr"/>
              <a:lstStyle/>
              <a:p>
                <a:endParaRPr lang="en-US"/>
              </a:p>
            </p:txBody>
          </p:sp>
          <p:sp>
            <p:nvSpPr>
              <p:cNvPr id="448554" name="Line 42"/>
              <p:cNvSpPr>
                <a:spLocks noChangeShapeType="1"/>
              </p:cNvSpPr>
              <p:nvPr/>
            </p:nvSpPr>
            <p:spPr bwMode="auto">
              <a:xfrm>
                <a:off x="4686" y="2236"/>
                <a:ext cx="1" cy="0"/>
              </a:xfrm>
              <a:prstGeom prst="line">
                <a:avLst/>
              </a:prstGeom>
              <a:noFill/>
              <a:ln w="12700">
                <a:solidFill>
                  <a:srgbClr val="FFFFFF"/>
                </a:solidFill>
                <a:round/>
                <a:headEnd/>
                <a:tailEnd/>
              </a:ln>
              <a:effectLst/>
            </p:spPr>
            <p:txBody>
              <a:bodyPr wrap="none" anchor="ctr"/>
              <a:lstStyle/>
              <a:p>
                <a:endParaRPr lang="en-US"/>
              </a:p>
            </p:txBody>
          </p:sp>
          <p:sp>
            <p:nvSpPr>
              <p:cNvPr id="448555" name="Line 43"/>
              <p:cNvSpPr>
                <a:spLocks noChangeShapeType="1"/>
              </p:cNvSpPr>
              <p:nvPr/>
            </p:nvSpPr>
            <p:spPr bwMode="auto">
              <a:xfrm>
                <a:off x="4684" y="2225"/>
                <a:ext cx="1" cy="0"/>
              </a:xfrm>
              <a:prstGeom prst="line">
                <a:avLst/>
              </a:prstGeom>
              <a:noFill/>
              <a:ln w="12700">
                <a:solidFill>
                  <a:srgbClr val="FFFFFF"/>
                </a:solidFill>
                <a:round/>
                <a:headEnd/>
                <a:tailEnd/>
              </a:ln>
              <a:effectLst/>
            </p:spPr>
            <p:txBody>
              <a:bodyPr wrap="none" anchor="ctr"/>
              <a:lstStyle/>
              <a:p>
                <a:endParaRPr lang="en-US"/>
              </a:p>
            </p:txBody>
          </p:sp>
          <p:sp>
            <p:nvSpPr>
              <p:cNvPr id="448556" name="Line 44"/>
              <p:cNvSpPr>
                <a:spLocks noChangeShapeType="1"/>
              </p:cNvSpPr>
              <p:nvPr/>
            </p:nvSpPr>
            <p:spPr bwMode="auto">
              <a:xfrm>
                <a:off x="4686" y="2215"/>
                <a:ext cx="1" cy="0"/>
              </a:xfrm>
              <a:prstGeom prst="line">
                <a:avLst/>
              </a:prstGeom>
              <a:noFill/>
              <a:ln w="12700">
                <a:solidFill>
                  <a:srgbClr val="FFFFFF"/>
                </a:solidFill>
                <a:round/>
                <a:headEnd/>
                <a:tailEnd/>
              </a:ln>
              <a:effectLst/>
            </p:spPr>
            <p:txBody>
              <a:bodyPr wrap="none" anchor="ctr"/>
              <a:lstStyle/>
              <a:p>
                <a:endParaRPr lang="en-US"/>
              </a:p>
            </p:txBody>
          </p:sp>
          <p:sp>
            <p:nvSpPr>
              <p:cNvPr id="448557" name="Line 45"/>
              <p:cNvSpPr>
                <a:spLocks noChangeShapeType="1"/>
              </p:cNvSpPr>
              <p:nvPr/>
            </p:nvSpPr>
            <p:spPr bwMode="auto">
              <a:xfrm>
                <a:off x="4684" y="2204"/>
                <a:ext cx="1" cy="0"/>
              </a:xfrm>
              <a:prstGeom prst="line">
                <a:avLst/>
              </a:prstGeom>
              <a:noFill/>
              <a:ln w="12700">
                <a:solidFill>
                  <a:srgbClr val="FFFFFF"/>
                </a:solidFill>
                <a:round/>
                <a:headEnd/>
                <a:tailEnd/>
              </a:ln>
              <a:effectLst/>
            </p:spPr>
            <p:txBody>
              <a:bodyPr wrap="none" anchor="ctr"/>
              <a:lstStyle/>
              <a:p>
                <a:endParaRPr lang="en-US"/>
              </a:p>
            </p:txBody>
          </p:sp>
          <p:sp>
            <p:nvSpPr>
              <p:cNvPr id="448558" name="Line 46"/>
              <p:cNvSpPr>
                <a:spLocks noChangeShapeType="1"/>
              </p:cNvSpPr>
              <p:nvPr/>
            </p:nvSpPr>
            <p:spPr bwMode="auto">
              <a:xfrm>
                <a:off x="4686" y="2194"/>
                <a:ext cx="1" cy="0"/>
              </a:xfrm>
              <a:prstGeom prst="line">
                <a:avLst/>
              </a:prstGeom>
              <a:noFill/>
              <a:ln w="12700">
                <a:solidFill>
                  <a:srgbClr val="FFFFFF"/>
                </a:solidFill>
                <a:round/>
                <a:headEnd/>
                <a:tailEnd/>
              </a:ln>
              <a:effectLst/>
            </p:spPr>
            <p:txBody>
              <a:bodyPr wrap="none" anchor="ctr"/>
              <a:lstStyle/>
              <a:p>
                <a:endParaRPr lang="en-US"/>
              </a:p>
            </p:txBody>
          </p:sp>
          <p:sp>
            <p:nvSpPr>
              <p:cNvPr id="448559" name="Line 47"/>
              <p:cNvSpPr>
                <a:spLocks noChangeShapeType="1"/>
              </p:cNvSpPr>
              <p:nvPr/>
            </p:nvSpPr>
            <p:spPr bwMode="auto">
              <a:xfrm>
                <a:off x="4684" y="2183"/>
                <a:ext cx="1" cy="0"/>
              </a:xfrm>
              <a:prstGeom prst="line">
                <a:avLst/>
              </a:prstGeom>
              <a:noFill/>
              <a:ln w="12700">
                <a:solidFill>
                  <a:srgbClr val="FFFFFF"/>
                </a:solidFill>
                <a:round/>
                <a:headEnd/>
                <a:tailEnd/>
              </a:ln>
              <a:effectLst/>
            </p:spPr>
            <p:txBody>
              <a:bodyPr wrap="none" anchor="ctr"/>
              <a:lstStyle/>
              <a:p>
                <a:endParaRPr lang="en-US"/>
              </a:p>
            </p:txBody>
          </p:sp>
          <p:sp>
            <p:nvSpPr>
              <p:cNvPr id="448560" name="Line 48"/>
              <p:cNvSpPr>
                <a:spLocks noChangeShapeType="1"/>
              </p:cNvSpPr>
              <p:nvPr/>
            </p:nvSpPr>
            <p:spPr bwMode="auto">
              <a:xfrm>
                <a:off x="4686" y="2174"/>
                <a:ext cx="1" cy="0"/>
              </a:xfrm>
              <a:prstGeom prst="line">
                <a:avLst/>
              </a:prstGeom>
              <a:noFill/>
              <a:ln w="12700">
                <a:solidFill>
                  <a:srgbClr val="FFFFFF"/>
                </a:solidFill>
                <a:round/>
                <a:headEnd/>
                <a:tailEnd/>
              </a:ln>
              <a:effectLst/>
            </p:spPr>
            <p:txBody>
              <a:bodyPr wrap="none" anchor="ctr"/>
              <a:lstStyle/>
              <a:p>
                <a:endParaRPr lang="en-US"/>
              </a:p>
            </p:txBody>
          </p:sp>
          <p:sp>
            <p:nvSpPr>
              <p:cNvPr id="448561" name="Line 49"/>
              <p:cNvSpPr>
                <a:spLocks noChangeShapeType="1"/>
              </p:cNvSpPr>
              <p:nvPr/>
            </p:nvSpPr>
            <p:spPr bwMode="auto">
              <a:xfrm>
                <a:off x="4684" y="2164"/>
                <a:ext cx="1" cy="0"/>
              </a:xfrm>
              <a:prstGeom prst="line">
                <a:avLst/>
              </a:prstGeom>
              <a:noFill/>
              <a:ln w="12700">
                <a:solidFill>
                  <a:srgbClr val="FFFFFF"/>
                </a:solidFill>
                <a:round/>
                <a:headEnd/>
                <a:tailEnd/>
              </a:ln>
              <a:effectLst/>
            </p:spPr>
            <p:txBody>
              <a:bodyPr wrap="none" anchor="ctr"/>
              <a:lstStyle/>
              <a:p>
                <a:endParaRPr lang="en-US"/>
              </a:p>
            </p:txBody>
          </p:sp>
          <p:sp>
            <p:nvSpPr>
              <p:cNvPr id="448562" name="Line 50"/>
              <p:cNvSpPr>
                <a:spLocks noChangeShapeType="1"/>
              </p:cNvSpPr>
              <p:nvPr/>
            </p:nvSpPr>
            <p:spPr bwMode="auto">
              <a:xfrm>
                <a:off x="4686" y="2153"/>
                <a:ext cx="1" cy="0"/>
              </a:xfrm>
              <a:prstGeom prst="line">
                <a:avLst/>
              </a:prstGeom>
              <a:noFill/>
              <a:ln w="12700">
                <a:solidFill>
                  <a:srgbClr val="FFFFFF"/>
                </a:solidFill>
                <a:round/>
                <a:headEnd/>
                <a:tailEnd/>
              </a:ln>
              <a:effectLst/>
            </p:spPr>
            <p:txBody>
              <a:bodyPr wrap="none" anchor="ctr"/>
              <a:lstStyle/>
              <a:p>
                <a:endParaRPr lang="en-US"/>
              </a:p>
            </p:txBody>
          </p:sp>
          <p:sp>
            <p:nvSpPr>
              <p:cNvPr id="448563" name="Line 51"/>
              <p:cNvSpPr>
                <a:spLocks noChangeShapeType="1"/>
              </p:cNvSpPr>
              <p:nvPr/>
            </p:nvSpPr>
            <p:spPr bwMode="auto">
              <a:xfrm>
                <a:off x="4684" y="2143"/>
                <a:ext cx="1" cy="0"/>
              </a:xfrm>
              <a:prstGeom prst="line">
                <a:avLst/>
              </a:prstGeom>
              <a:noFill/>
              <a:ln w="12700">
                <a:solidFill>
                  <a:srgbClr val="FFFFFF"/>
                </a:solidFill>
                <a:round/>
                <a:headEnd/>
                <a:tailEnd/>
              </a:ln>
              <a:effectLst/>
            </p:spPr>
            <p:txBody>
              <a:bodyPr wrap="none" anchor="ctr"/>
              <a:lstStyle/>
              <a:p>
                <a:endParaRPr lang="en-US"/>
              </a:p>
            </p:txBody>
          </p:sp>
          <p:sp>
            <p:nvSpPr>
              <p:cNvPr id="448564" name="Line 52"/>
              <p:cNvSpPr>
                <a:spLocks noChangeShapeType="1"/>
              </p:cNvSpPr>
              <p:nvPr/>
            </p:nvSpPr>
            <p:spPr bwMode="auto">
              <a:xfrm>
                <a:off x="4686" y="2133"/>
                <a:ext cx="1" cy="0"/>
              </a:xfrm>
              <a:prstGeom prst="line">
                <a:avLst/>
              </a:prstGeom>
              <a:noFill/>
              <a:ln w="12700">
                <a:solidFill>
                  <a:srgbClr val="FFFFFF"/>
                </a:solidFill>
                <a:round/>
                <a:headEnd/>
                <a:tailEnd/>
              </a:ln>
              <a:effectLst/>
            </p:spPr>
            <p:txBody>
              <a:bodyPr wrap="none" anchor="ctr"/>
              <a:lstStyle/>
              <a:p>
                <a:endParaRPr lang="en-US"/>
              </a:p>
            </p:txBody>
          </p:sp>
          <p:sp>
            <p:nvSpPr>
              <p:cNvPr id="448565" name="Line 53"/>
              <p:cNvSpPr>
                <a:spLocks noChangeShapeType="1"/>
              </p:cNvSpPr>
              <p:nvPr/>
            </p:nvSpPr>
            <p:spPr bwMode="auto">
              <a:xfrm>
                <a:off x="4684" y="2122"/>
                <a:ext cx="1" cy="0"/>
              </a:xfrm>
              <a:prstGeom prst="line">
                <a:avLst/>
              </a:prstGeom>
              <a:noFill/>
              <a:ln w="12700">
                <a:solidFill>
                  <a:srgbClr val="FFFFFF"/>
                </a:solidFill>
                <a:round/>
                <a:headEnd/>
                <a:tailEnd/>
              </a:ln>
              <a:effectLst/>
            </p:spPr>
            <p:txBody>
              <a:bodyPr wrap="none" anchor="ctr"/>
              <a:lstStyle/>
              <a:p>
                <a:endParaRPr lang="en-US"/>
              </a:p>
            </p:txBody>
          </p:sp>
          <p:sp>
            <p:nvSpPr>
              <p:cNvPr id="448566" name="Line 54"/>
              <p:cNvSpPr>
                <a:spLocks noChangeShapeType="1"/>
              </p:cNvSpPr>
              <p:nvPr/>
            </p:nvSpPr>
            <p:spPr bwMode="auto">
              <a:xfrm>
                <a:off x="4686" y="2111"/>
                <a:ext cx="1" cy="0"/>
              </a:xfrm>
              <a:prstGeom prst="line">
                <a:avLst/>
              </a:prstGeom>
              <a:noFill/>
              <a:ln w="12700">
                <a:solidFill>
                  <a:srgbClr val="FFFFFF"/>
                </a:solidFill>
                <a:round/>
                <a:headEnd/>
                <a:tailEnd/>
              </a:ln>
              <a:effectLst/>
            </p:spPr>
            <p:txBody>
              <a:bodyPr wrap="none" anchor="ctr"/>
              <a:lstStyle/>
              <a:p>
                <a:endParaRPr lang="en-US"/>
              </a:p>
            </p:txBody>
          </p:sp>
        </p:grpSp>
        <p:sp>
          <p:nvSpPr>
            <p:cNvPr id="448567" name="Freeform 55"/>
            <p:cNvSpPr>
              <a:spLocks/>
            </p:cNvSpPr>
            <p:nvPr/>
          </p:nvSpPr>
          <p:spPr bwMode="auto">
            <a:xfrm>
              <a:off x="4672" y="2099"/>
              <a:ext cx="77" cy="203"/>
            </a:xfrm>
            <a:custGeom>
              <a:avLst/>
              <a:gdLst/>
              <a:ahLst/>
              <a:cxnLst>
                <a:cxn ang="0">
                  <a:pos x="0" y="202"/>
                </a:cxn>
                <a:cxn ang="0">
                  <a:pos x="76" y="202"/>
                </a:cxn>
                <a:cxn ang="0">
                  <a:pos x="76" y="0"/>
                </a:cxn>
                <a:cxn ang="0">
                  <a:pos x="0" y="0"/>
                </a:cxn>
                <a:cxn ang="0">
                  <a:pos x="0" y="202"/>
                </a:cxn>
              </a:cxnLst>
              <a:rect l="0" t="0" r="r" b="b"/>
              <a:pathLst>
                <a:path w="77" h="203">
                  <a:moveTo>
                    <a:pt x="0" y="202"/>
                  </a:moveTo>
                  <a:lnTo>
                    <a:pt x="76" y="202"/>
                  </a:lnTo>
                  <a:lnTo>
                    <a:pt x="76" y="0"/>
                  </a:lnTo>
                  <a:lnTo>
                    <a:pt x="0" y="0"/>
                  </a:lnTo>
                  <a:lnTo>
                    <a:pt x="0" y="202"/>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grpSp>
      <p:grpSp>
        <p:nvGrpSpPr>
          <p:cNvPr id="6" name="Group 56"/>
          <p:cNvGrpSpPr>
            <a:grpSpLocks/>
          </p:cNvGrpSpPr>
          <p:nvPr/>
        </p:nvGrpSpPr>
        <p:grpSpPr bwMode="auto">
          <a:xfrm>
            <a:off x="5978525" y="4364038"/>
            <a:ext cx="709613" cy="576262"/>
            <a:chOff x="3562" y="2524"/>
            <a:chExt cx="163" cy="161"/>
          </a:xfrm>
        </p:grpSpPr>
        <p:sp>
          <p:nvSpPr>
            <p:cNvPr id="448569" name="Freeform 57"/>
            <p:cNvSpPr>
              <a:spLocks/>
            </p:cNvSpPr>
            <p:nvPr/>
          </p:nvSpPr>
          <p:spPr bwMode="auto">
            <a:xfrm>
              <a:off x="3562" y="2524"/>
              <a:ext cx="96" cy="112"/>
            </a:xfrm>
            <a:custGeom>
              <a:avLst/>
              <a:gdLst/>
              <a:ahLst/>
              <a:cxnLst>
                <a:cxn ang="0">
                  <a:pos x="95" y="52"/>
                </a:cxn>
                <a:cxn ang="0">
                  <a:pos x="43" y="7"/>
                </a:cxn>
                <a:cxn ang="0">
                  <a:pos x="40" y="5"/>
                </a:cxn>
                <a:cxn ang="0">
                  <a:pos x="37" y="3"/>
                </a:cxn>
                <a:cxn ang="0">
                  <a:pos x="34" y="1"/>
                </a:cxn>
                <a:cxn ang="0">
                  <a:pos x="31" y="0"/>
                </a:cxn>
                <a:cxn ang="0">
                  <a:pos x="28" y="0"/>
                </a:cxn>
                <a:cxn ang="0">
                  <a:pos x="24" y="0"/>
                </a:cxn>
                <a:cxn ang="0">
                  <a:pos x="21" y="0"/>
                </a:cxn>
                <a:cxn ang="0">
                  <a:pos x="19" y="1"/>
                </a:cxn>
                <a:cxn ang="0">
                  <a:pos x="16" y="3"/>
                </a:cxn>
                <a:cxn ang="0">
                  <a:pos x="13" y="4"/>
                </a:cxn>
                <a:cxn ang="0">
                  <a:pos x="11" y="7"/>
                </a:cxn>
                <a:cxn ang="0">
                  <a:pos x="8" y="10"/>
                </a:cxn>
                <a:cxn ang="0">
                  <a:pos x="6" y="13"/>
                </a:cxn>
                <a:cxn ang="0">
                  <a:pos x="4" y="16"/>
                </a:cxn>
                <a:cxn ang="0">
                  <a:pos x="3" y="19"/>
                </a:cxn>
                <a:cxn ang="0">
                  <a:pos x="2" y="22"/>
                </a:cxn>
                <a:cxn ang="0">
                  <a:pos x="1" y="26"/>
                </a:cxn>
                <a:cxn ang="0">
                  <a:pos x="0" y="29"/>
                </a:cxn>
                <a:cxn ang="0">
                  <a:pos x="0" y="32"/>
                </a:cxn>
                <a:cxn ang="0">
                  <a:pos x="0" y="37"/>
                </a:cxn>
                <a:cxn ang="0">
                  <a:pos x="0" y="41"/>
                </a:cxn>
                <a:cxn ang="0">
                  <a:pos x="1" y="45"/>
                </a:cxn>
                <a:cxn ang="0">
                  <a:pos x="2" y="48"/>
                </a:cxn>
                <a:cxn ang="0">
                  <a:pos x="3" y="52"/>
                </a:cxn>
                <a:cxn ang="0">
                  <a:pos x="5" y="56"/>
                </a:cxn>
                <a:cxn ang="0">
                  <a:pos x="7" y="59"/>
                </a:cxn>
                <a:cxn ang="0">
                  <a:pos x="9" y="61"/>
                </a:cxn>
                <a:cxn ang="0">
                  <a:pos x="11" y="64"/>
                </a:cxn>
                <a:cxn ang="0">
                  <a:pos x="14" y="66"/>
                </a:cxn>
                <a:cxn ang="0">
                  <a:pos x="69" y="111"/>
                </a:cxn>
                <a:cxn ang="0">
                  <a:pos x="95" y="52"/>
                </a:cxn>
              </a:cxnLst>
              <a:rect l="0" t="0" r="r" b="b"/>
              <a:pathLst>
                <a:path w="96" h="112">
                  <a:moveTo>
                    <a:pt x="95" y="52"/>
                  </a:moveTo>
                  <a:lnTo>
                    <a:pt x="43" y="7"/>
                  </a:lnTo>
                  <a:lnTo>
                    <a:pt x="40" y="5"/>
                  </a:lnTo>
                  <a:lnTo>
                    <a:pt x="37" y="3"/>
                  </a:lnTo>
                  <a:lnTo>
                    <a:pt x="34" y="1"/>
                  </a:lnTo>
                  <a:lnTo>
                    <a:pt x="31" y="0"/>
                  </a:lnTo>
                  <a:lnTo>
                    <a:pt x="28" y="0"/>
                  </a:lnTo>
                  <a:lnTo>
                    <a:pt x="24" y="0"/>
                  </a:lnTo>
                  <a:lnTo>
                    <a:pt x="21" y="0"/>
                  </a:lnTo>
                  <a:lnTo>
                    <a:pt x="19" y="1"/>
                  </a:lnTo>
                  <a:lnTo>
                    <a:pt x="16" y="3"/>
                  </a:lnTo>
                  <a:lnTo>
                    <a:pt x="13" y="4"/>
                  </a:lnTo>
                  <a:lnTo>
                    <a:pt x="11" y="7"/>
                  </a:lnTo>
                  <a:lnTo>
                    <a:pt x="8" y="10"/>
                  </a:lnTo>
                  <a:lnTo>
                    <a:pt x="6" y="13"/>
                  </a:lnTo>
                  <a:lnTo>
                    <a:pt x="4" y="16"/>
                  </a:lnTo>
                  <a:lnTo>
                    <a:pt x="3" y="19"/>
                  </a:lnTo>
                  <a:lnTo>
                    <a:pt x="2" y="22"/>
                  </a:lnTo>
                  <a:lnTo>
                    <a:pt x="1" y="26"/>
                  </a:lnTo>
                  <a:lnTo>
                    <a:pt x="0" y="29"/>
                  </a:lnTo>
                  <a:lnTo>
                    <a:pt x="0" y="32"/>
                  </a:lnTo>
                  <a:lnTo>
                    <a:pt x="0" y="37"/>
                  </a:lnTo>
                  <a:lnTo>
                    <a:pt x="0" y="41"/>
                  </a:lnTo>
                  <a:lnTo>
                    <a:pt x="1" y="45"/>
                  </a:lnTo>
                  <a:lnTo>
                    <a:pt x="2" y="48"/>
                  </a:lnTo>
                  <a:lnTo>
                    <a:pt x="3" y="52"/>
                  </a:lnTo>
                  <a:lnTo>
                    <a:pt x="5" y="56"/>
                  </a:lnTo>
                  <a:lnTo>
                    <a:pt x="7" y="59"/>
                  </a:lnTo>
                  <a:lnTo>
                    <a:pt x="9" y="61"/>
                  </a:lnTo>
                  <a:lnTo>
                    <a:pt x="11" y="64"/>
                  </a:lnTo>
                  <a:lnTo>
                    <a:pt x="14" y="66"/>
                  </a:lnTo>
                  <a:lnTo>
                    <a:pt x="69" y="111"/>
                  </a:lnTo>
                  <a:lnTo>
                    <a:pt x="95" y="52"/>
                  </a:lnTo>
                </a:path>
              </a:pathLst>
            </a:custGeom>
            <a:solidFill>
              <a:srgbClr val="FF8080"/>
            </a:solidFill>
            <a:ln w="12700" cap="rnd" cmpd="sng">
              <a:noFill/>
              <a:prstDash val="solid"/>
              <a:round/>
              <a:headEnd type="none" w="med" len="med"/>
              <a:tailEnd type="none" w="med" len="med"/>
            </a:ln>
            <a:effectLst/>
          </p:spPr>
          <p:txBody>
            <a:bodyPr/>
            <a:lstStyle/>
            <a:p>
              <a:endParaRPr lang="en-US"/>
            </a:p>
          </p:txBody>
        </p:sp>
        <p:sp>
          <p:nvSpPr>
            <p:cNvPr id="448570" name="Freeform 58"/>
            <p:cNvSpPr>
              <a:spLocks/>
            </p:cNvSpPr>
            <p:nvPr/>
          </p:nvSpPr>
          <p:spPr bwMode="auto">
            <a:xfrm>
              <a:off x="3630" y="2574"/>
              <a:ext cx="95" cy="111"/>
            </a:xfrm>
            <a:custGeom>
              <a:avLst/>
              <a:gdLst/>
              <a:ahLst/>
              <a:cxnLst>
                <a:cxn ang="0">
                  <a:pos x="0" y="58"/>
                </a:cxn>
                <a:cxn ang="0">
                  <a:pos x="52" y="103"/>
                </a:cxn>
                <a:cxn ang="0">
                  <a:pos x="55" y="105"/>
                </a:cxn>
                <a:cxn ang="0">
                  <a:pos x="57" y="107"/>
                </a:cxn>
                <a:cxn ang="0">
                  <a:pos x="61" y="109"/>
                </a:cxn>
                <a:cxn ang="0">
                  <a:pos x="63" y="110"/>
                </a:cxn>
                <a:cxn ang="0">
                  <a:pos x="66" y="110"/>
                </a:cxn>
                <a:cxn ang="0">
                  <a:pos x="70" y="110"/>
                </a:cxn>
                <a:cxn ang="0">
                  <a:pos x="73" y="110"/>
                </a:cxn>
                <a:cxn ang="0">
                  <a:pos x="76" y="109"/>
                </a:cxn>
                <a:cxn ang="0">
                  <a:pos x="78" y="107"/>
                </a:cxn>
                <a:cxn ang="0">
                  <a:pos x="81" y="106"/>
                </a:cxn>
                <a:cxn ang="0">
                  <a:pos x="83" y="103"/>
                </a:cxn>
                <a:cxn ang="0">
                  <a:pos x="86" y="100"/>
                </a:cxn>
                <a:cxn ang="0">
                  <a:pos x="88" y="98"/>
                </a:cxn>
                <a:cxn ang="0">
                  <a:pos x="90" y="94"/>
                </a:cxn>
                <a:cxn ang="0">
                  <a:pos x="91" y="92"/>
                </a:cxn>
                <a:cxn ang="0">
                  <a:pos x="92" y="88"/>
                </a:cxn>
                <a:cxn ang="0">
                  <a:pos x="93" y="85"/>
                </a:cxn>
                <a:cxn ang="0">
                  <a:pos x="94" y="82"/>
                </a:cxn>
                <a:cxn ang="0">
                  <a:pos x="94" y="78"/>
                </a:cxn>
                <a:cxn ang="0">
                  <a:pos x="94" y="73"/>
                </a:cxn>
                <a:cxn ang="0">
                  <a:pos x="94" y="70"/>
                </a:cxn>
                <a:cxn ang="0">
                  <a:pos x="93" y="65"/>
                </a:cxn>
                <a:cxn ang="0">
                  <a:pos x="92" y="62"/>
                </a:cxn>
                <a:cxn ang="0">
                  <a:pos x="91" y="58"/>
                </a:cxn>
                <a:cxn ang="0">
                  <a:pos x="89" y="55"/>
                </a:cxn>
                <a:cxn ang="0">
                  <a:pos x="87" y="52"/>
                </a:cxn>
                <a:cxn ang="0">
                  <a:pos x="85" y="49"/>
                </a:cxn>
                <a:cxn ang="0">
                  <a:pos x="83" y="47"/>
                </a:cxn>
                <a:cxn ang="0">
                  <a:pos x="80" y="45"/>
                </a:cxn>
                <a:cxn ang="0">
                  <a:pos x="26" y="0"/>
                </a:cxn>
                <a:cxn ang="0">
                  <a:pos x="0" y="58"/>
                </a:cxn>
              </a:cxnLst>
              <a:rect l="0" t="0" r="r" b="b"/>
              <a:pathLst>
                <a:path w="95" h="111">
                  <a:moveTo>
                    <a:pt x="0" y="58"/>
                  </a:moveTo>
                  <a:lnTo>
                    <a:pt x="52" y="103"/>
                  </a:lnTo>
                  <a:lnTo>
                    <a:pt x="55" y="105"/>
                  </a:lnTo>
                  <a:lnTo>
                    <a:pt x="57" y="107"/>
                  </a:lnTo>
                  <a:lnTo>
                    <a:pt x="61" y="109"/>
                  </a:lnTo>
                  <a:lnTo>
                    <a:pt x="63" y="110"/>
                  </a:lnTo>
                  <a:lnTo>
                    <a:pt x="66" y="110"/>
                  </a:lnTo>
                  <a:lnTo>
                    <a:pt x="70" y="110"/>
                  </a:lnTo>
                  <a:lnTo>
                    <a:pt x="73" y="110"/>
                  </a:lnTo>
                  <a:lnTo>
                    <a:pt x="76" y="109"/>
                  </a:lnTo>
                  <a:lnTo>
                    <a:pt x="78" y="107"/>
                  </a:lnTo>
                  <a:lnTo>
                    <a:pt x="81" y="106"/>
                  </a:lnTo>
                  <a:lnTo>
                    <a:pt x="83" y="103"/>
                  </a:lnTo>
                  <a:lnTo>
                    <a:pt x="86" y="100"/>
                  </a:lnTo>
                  <a:lnTo>
                    <a:pt x="88" y="98"/>
                  </a:lnTo>
                  <a:lnTo>
                    <a:pt x="90" y="94"/>
                  </a:lnTo>
                  <a:lnTo>
                    <a:pt x="91" y="92"/>
                  </a:lnTo>
                  <a:lnTo>
                    <a:pt x="92" y="88"/>
                  </a:lnTo>
                  <a:lnTo>
                    <a:pt x="93" y="85"/>
                  </a:lnTo>
                  <a:lnTo>
                    <a:pt x="94" y="82"/>
                  </a:lnTo>
                  <a:lnTo>
                    <a:pt x="94" y="78"/>
                  </a:lnTo>
                  <a:lnTo>
                    <a:pt x="94" y="73"/>
                  </a:lnTo>
                  <a:lnTo>
                    <a:pt x="94" y="70"/>
                  </a:lnTo>
                  <a:lnTo>
                    <a:pt x="93" y="65"/>
                  </a:lnTo>
                  <a:lnTo>
                    <a:pt x="92" y="62"/>
                  </a:lnTo>
                  <a:lnTo>
                    <a:pt x="91" y="58"/>
                  </a:lnTo>
                  <a:lnTo>
                    <a:pt x="89" y="55"/>
                  </a:lnTo>
                  <a:lnTo>
                    <a:pt x="87" y="52"/>
                  </a:lnTo>
                  <a:lnTo>
                    <a:pt x="85" y="49"/>
                  </a:lnTo>
                  <a:lnTo>
                    <a:pt x="83" y="47"/>
                  </a:lnTo>
                  <a:lnTo>
                    <a:pt x="80" y="45"/>
                  </a:lnTo>
                  <a:lnTo>
                    <a:pt x="26" y="0"/>
                  </a:lnTo>
                  <a:lnTo>
                    <a:pt x="0" y="58"/>
                  </a:lnTo>
                </a:path>
              </a:pathLst>
            </a:custGeom>
            <a:solidFill>
              <a:srgbClr val="C06000"/>
            </a:solidFill>
            <a:ln w="12700" cap="rnd" cmpd="sng">
              <a:noFill/>
              <a:prstDash val="solid"/>
              <a:round/>
              <a:headEnd type="none" w="med" len="med"/>
              <a:tailEnd type="none" w="med" len="med"/>
            </a:ln>
            <a:effectLst/>
          </p:spPr>
          <p:txBody>
            <a:bodyPr/>
            <a:lstStyle/>
            <a:p>
              <a:endParaRPr lang="en-US"/>
            </a:p>
          </p:txBody>
        </p:sp>
      </p:grpSp>
      <p:grpSp>
        <p:nvGrpSpPr>
          <p:cNvPr id="7" name="Group 59"/>
          <p:cNvGrpSpPr>
            <a:grpSpLocks/>
          </p:cNvGrpSpPr>
          <p:nvPr/>
        </p:nvGrpSpPr>
        <p:grpSpPr bwMode="auto">
          <a:xfrm>
            <a:off x="4310063" y="5087938"/>
            <a:ext cx="474662" cy="390525"/>
            <a:chOff x="2471" y="2933"/>
            <a:chExt cx="144" cy="169"/>
          </a:xfrm>
        </p:grpSpPr>
        <p:grpSp>
          <p:nvGrpSpPr>
            <p:cNvPr id="8" name="Group 60"/>
            <p:cNvGrpSpPr>
              <a:grpSpLocks/>
            </p:cNvGrpSpPr>
            <p:nvPr/>
          </p:nvGrpSpPr>
          <p:grpSpPr bwMode="auto">
            <a:xfrm>
              <a:off x="2471" y="2933"/>
              <a:ext cx="144" cy="169"/>
              <a:chOff x="2471" y="2933"/>
              <a:chExt cx="144" cy="169"/>
            </a:xfrm>
          </p:grpSpPr>
          <p:sp>
            <p:nvSpPr>
              <p:cNvPr id="448573" name="Freeform 61"/>
              <p:cNvSpPr>
                <a:spLocks/>
              </p:cNvSpPr>
              <p:nvPr/>
            </p:nvSpPr>
            <p:spPr bwMode="auto">
              <a:xfrm>
                <a:off x="2471" y="2994"/>
                <a:ext cx="144" cy="108"/>
              </a:xfrm>
              <a:custGeom>
                <a:avLst/>
                <a:gdLst/>
                <a:ahLst/>
                <a:cxnLst>
                  <a:cxn ang="0">
                    <a:pos x="0" y="0"/>
                  </a:cxn>
                  <a:cxn ang="0">
                    <a:pos x="0" y="49"/>
                  </a:cxn>
                  <a:cxn ang="0">
                    <a:pos x="1" y="56"/>
                  </a:cxn>
                  <a:cxn ang="0">
                    <a:pos x="2" y="61"/>
                  </a:cxn>
                  <a:cxn ang="0">
                    <a:pos x="4" y="67"/>
                  </a:cxn>
                  <a:cxn ang="0">
                    <a:pos x="6" y="71"/>
                  </a:cxn>
                  <a:cxn ang="0">
                    <a:pos x="9" y="76"/>
                  </a:cxn>
                  <a:cxn ang="0">
                    <a:pos x="11" y="80"/>
                  </a:cxn>
                  <a:cxn ang="0">
                    <a:pos x="15" y="84"/>
                  </a:cxn>
                  <a:cxn ang="0">
                    <a:pos x="19" y="88"/>
                  </a:cxn>
                  <a:cxn ang="0">
                    <a:pos x="22" y="90"/>
                  </a:cxn>
                  <a:cxn ang="0">
                    <a:pos x="26" y="93"/>
                  </a:cxn>
                  <a:cxn ang="0">
                    <a:pos x="30" y="96"/>
                  </a:cxn>
                  <a:cxn ang="0">
                    <a:pos x="34" y="98"/>
                  </a:cxn>
                  <a:cxn ang="0">
                    <a:pos x="38" y="100"/>
                  </a:cxn>
                  <a:cxn ang="0">
                    <a:pos x="41" y="101"/>
                  </a:cxn>
                  <a:cxn ang="0">
                    <a:pos x="46" y="103"/>
                  </a:cxn>
                  <a:cxn ang="0">
                    <a:pos x="51" y="105"/>
                  </a:cxn>
                  <a:cxn ang="0">
                    <a:pos x="56" y="106"/>
                  </a:cxn>
                  <a:cxn ang="0">
                    <a:pos x="59" y="106"/>
                  </a:cxn>
                  <a:cxn ang="0">
                    <a:pos x="63" y="106"/>
                  </a:cxn>
                  <a:cxn ang="0">
                    <a:pos x="67" y="107"/>
                  </a:cxn>
                  <a:cxn ang="0">
                    <a:pos x="76" y="107"/>
                  </a:cxn>
                  <a:cxn ang="0">
                    <a:pos x="81" y="107"/>
                  </a:cxn>
                  <a:cxn ang="0">
                    <a:pos x="86" y="106"/>
                  </a:cxn>
                  <a:cxn ang="0">
                    <a:pos x="90" y="105"/>
                  </a:cxn>
                  <a:cxn ang="0">
                    <a:pos x="94" y="104"/>
                  </a:cxn>
                  <a:cxn ang="0">
                    <a:pos x="98" y="103"/>
                  </a:cxn>
                  <a:cxn ang="0">
                    <a:pos x="102" y="101"/>
                  </a:cxn>
                  <a:cxn ang="0">
                    <a:pos x="106" y="100"/>
                  </a:cxn>
                  <a:cxn ang="0">
                    <a:pos x="110" y="98"/>
                  </a:cxn>
                  <a:cxn ang="0">
                    <a:pos x="113" y="96"/>
                  </a:cxn>
                  <a:cxn ang="0">
                    <a:pos x="117" y="94"/>
                  </a:cxn>
                  <a:cxn ang="0">
                    <a:pos x="120" y="91"/>
                  </a:cxn>
                  <a:cxn ang="0">
                    <a:pos x="124" y="88"/>
                  </a:cxn>
                  <a:cxn ang="0">
                    <a:pos x="128" y="84"/>
                  </a:cxn>
                  <a:cxn ang="0">
                    <a:pos x="131" y="81"/>
                  </a:cxn>
                  <a:cxn ang="0">
                    <a:pos x="134" y="77"/>
                  </a:cxn>
                  <a:cxn ang="0">
                    <a:pos x="137" y="72"/>
                  </a:cxn>
                  <a:cxn ang="0">
                    <a:pos x="139" y="66"/>
                  </a:cxn>
                  <a:cxn ang="0">
                    <a:pos x="142" y="60"/>
                  </a:cxn>
                  <a:cxn ang="0">
                    <a:pos x="143" y="55"/>
                  </a:cxn>
                  <a:cxn ang="0">
                    <a:pos x="143" y="49"/>
                  </a:cxn>
                  <a:cxn ang="0">
                    <a:pos x="143" y="0"/>
                  </a:cxn>
                  <a:cxn ang="0">
                    <a:pos x="0" y="0"/>
                  </a:cxn>
                </a:cxnLst>
                <a:rect l="0" t="0" r="r" b="b"/>
                <a:pathLst>
                  <a:path w="144" h="108">
                    <a:moveTo>
                      <a:pt x="0" y="0"/>
                    </a:moveTo>
                    <a:lnTo>
                      <a:pt x="0" y="49"/>
                    </a:lnTo>
                    <a:lnTo>
                      <a:pt x="1" y="56"/>
                    </a:lnTo>
                    <a:lnTo>
                      <a:pt x="2" y="61"/>
                    </a:lnTo>
                    <a:lnTo>
                      <a:pt x="4" y="67"/>
                    </a:lnTo>
                    <a:lnTo>
                      <a:pt x="6" y="71"/>
                    </a:lnTo>
                    <a:lnTo>
                      <a:pt x="9" y="76"/>
                    </a:lnTo>
                    <a:lnTo>
                      <a:pt x="11" y="80"/>
                    </a:lnTo>
                    <a:lnTo>
                      <a:pt x="15" y="84"/>
                    </a:lnTo>
                    <a:lnTo>
                      <a:pt x="19" y="88"/>
                    </a:lnTo>
                    <a:lnTo>
                      <a:pt x="22" y="90"/>
                    </a:lnTo>
                    <a:lnTo>
                      <a:pt x="26" y="93"/>
                    </a:lnTo>
                    <a:lnTo>
                      <a:pt x="30" y="96"/>
                    </a:lnTo>
                    <a:lnTo>
                      <a:pt x="34" y="98"/>
                    </a:lnTo>
                    <a:lnTo>
                      <a:pt x="38" y="100"/>
                    </a:lnTo>
                    <a:lnTo>
                      <a:pt x="41" y="101"/>
                    </a:lnTo>
                    <a:lnTo>
                      <a:pt x="46" y="103"/>
                    </a:lnTo>
                    <a:lnTo>
                      <a:pt x="51" y="105"/>
                    </a:lnTo>
                    <a:lnTo>
                      <a:pt x="56" y="106"/>
                    </a:lnTo>
                    <a:lnTo>
                      <a:pt x="59" y="106"/>
                    </a:lnTo>
                    <a:lnTo>
                      <a:pt x="63" y="106"/>
                    </a:lnTo>
                    <a:lnTo>
                      <a:pt x="67" y="107"/>
                    </a:lnTo>
                    <a:lnTo>
                      <a:pt x="76" y="107"/>
                    </a:lnTo>
                    <a:lnTo>
                      <a:pt x="81" y="107"/>
                    </a:lnTo>
                    <a:lnTo>
                      <a:pt x="86" y="106"/>
                    </a:lnTo>
                    <a:lnTo>
                      <a:pt x="90" y="105"/>
                    </a:lnTo>
                    <a:lnTo>
                      <a:pt x="94" y="104"/>
                    </a:lnTo>
                    <a:lnTo>
                      <a:pt x="98" y="103"/>
                    </a:lnTo>
                    <a:lnTo>
                      <a:pt x="102" y="101"/>
                    </a:lnTo>
                    <a:lnTo>
                      <a:pt x="106" y="100"/>
                    </a:lnTo>
                    <a:lnTo>
                      <a:pt x="110" y="98"/>
                    </a:lnTo>
                    <a:lnTo>
                      <a:pt x="113" y="96"/>
                    </a:lnTo>
                    <a:lnTo>
                      <a:pt x="117" y="94"/>
                    </a:lnTo>
                    <a:lnTo>
                      <a:pt x="120" y="91"/>
                    </a:lnTo>
                    <a:lnTo>
                      <a:pt x="124" y="88"/>
                    </a:lnTo>
                    <a:lnTo>
                      <a:pt x="128" y="84"/>
                    </a:lnTo>
                    <a:lnTo>
                      <a:pt x="131" y="81"/>
                    </a:lnTo>
                    <a:lnTo>
                      <a:pt x="134" y="77"/>
                    </a:lnTo>
                    <a:lnTo>
                      <a:pt x="137" y="72"/>
                    </a:lnTo>
                    <a:lnTo>
                      <a:pt x="139" y="66"/>
                    </a:lnTo>
                    <a:lnTo>
                      <a:pt x="142" y="60"/>
                    </a:lnTo>
                    <a:lnTo>
                      <a:pt x="143" y="55"/>
                    </a:lnTo>
                    <a:lnTo>
                      <a:pt x="143" y="49"/>
                    </a:lnTo>
                    <a:lnTo>
                      <a:pt x="143" y="0"/>
                    </a:lnTo>
                    <a:lnTo>
                      <a:pt x="0" y="0"/>
                    </a:lnTo>
                  </a:path>
                </a:pathLst>
              </a:custGeom>
              <a:solidFill>
                <a:srgbClr val="FFCC66"/>
              </a:solidFill>
              <a:ln w="12700" cap="rnd" cmpd="sng">
                <a:solidFill>
                  <a:srgbClr val="996600"/>
                </a:solidFill>
                <a:prstDash val="solid"/>
                <a:round/>
                <a:headEnd type="none" w="med" len="med"/>
                <a:tailEnd type="none" w="med" len="med"/>
              </a:ln>
              <a:effectLst/>
            </p:spPr>
            <p:txBody>
              <a:bodyPr/>
              <a:lstStyle/>
              <a:p>
                <a:endParaRPr lang="en-US"/>
              </a:p>
            </p:txBody>
          </p:sp>
          <p:sp>
            <p:nvSpPr>
              <p:cNvPr id="448574" name="Oval 62"/>
              <p:cNvSpPr>
                <a:spLocks noChangeArrowheads="1"/>
              </p:cNvSpPr>
              <p:nvPr/>
            </p:nvSpPr>
            <p:spPr bwMode="auto">
              <a:xfrm>
                <a:off x="2471" y="2933"/>
                <a:ext cx="143" cy="118"/>
              </a:xfrm>
              <a:prstGeom prst="ellipse">
                <a:avLst/>
              </a:prstGeom>
              <a:solidFill>
                <a:srgbClr val="FFCC66"/>
              </a:solidFill>
              <a:ln w="12700">
                <a:solidFill>
                  <a:srgbClr val="996600"/>
                </a:solidFill>
                <a:round/>
                <a:headEnd/>
                <a:tailEnd/>
              </a:ln>
              <a:effectLst/>
            </p:spPr>
            <p:txBody>
              <a:bodyPr wrap="none" anchor="ctr"/>
              <a:lstStyle/>
              <a:p>
                <a:endParaRPr lang="en-US"/>
              </a:p>
            </p:txBody>
          </p:sp>
        </p:grpSp>
        <p:sp>
          <p:nvSpPr>
            <p:cNvPr id="448575" name="Freeform 63"/>
            <p:cNvSpPr>
              <a:spLocks/>
            </p:cNvSpPr>
            <p:nvPr/>
          </p:nvSpPr>
          <p:spPr bwMode="auto">
            <a:xfrm>
              <a:off x="2522" y="2933"/>
              <a:ext cx="38" cy="118"/>
            </a:xfrm>
            <a:custGeom>
              <a:avLst/>
              <a:gdLst/>
              <a:ahLst/>
              <a:cxnLst>
                <a:cxn ang="0">
                  <a:pos x="26" y="0"/>
                </a:cxn>
                <a:cxn ang="0">
                  <a:pos x="0" y="115"/>
                </a:cxn>
                <a:cxn ang="0">
                  <a:pos x="6" y="116"/>
                </a:cxn>
                <a:cxn ang="0">
                  <a:pos x="12" y="117"/>
                </a:cxn>
                <a:cxn ang="0">
                  <a:pos x="37" y="1"/>
                </a:cxn>
                <a:cxn ang="0">
                  <a:pos x="31" y="0"/>
                </a:cxn>
                <a:cxn ang="0">
                  <a:pos x="26" y="0"/>
                </a:cxn>
              </a:cxnLst>
              <a:rect l="0" t="0" r="r" b="b"/>
              <a:pathLst>
                <a:path w="38" h="118">
                  <a:moveTo>
                    <a:pt x="26" y="0"/>
                  </a:moveTo>
                  <a:lnTo>
                    <a:pt x="0" y="115"/>
                  </a:lnTo>
                  <a:lnTo>
                    <a:pt x="6" y="116"/>
                  </a:lnTo>
                  <a:lnTo>
                    <a:pt x="12" y="117"/>
                  </a:lnTo>
                  <a:lnTo>
                    <a:pt x="37" y="1"/>
                  </a:lnTo>
                  <a:lnTo>
                    <a:pt x="31" y="0"/>
                  </a:lnTo>
                  <a:lnTo>
                    <a:pt x="26" y="0"/>
                  </a:lnTo>
                </a:path>
              </a:pathLst>
            </a:custGeom>
            <a:solidFill>
              <a:srgbClr val="FFCC66"/>
            </a:solidFill>
            <a:ln w="12700" cap="rnd" cmpd="sng">
              <a:solidFill>
                <a:srgbClr val="996600"/>
              </a:solidFill>
              <a:prstDash val="solid"/>
              <a:round/>
              <a:headEnd type="none" w="med" len="med"/>
              <a:tailEnd type="none" w="med" len="med"/>
            </a:ln>
            <a:effectLst/>
          </p:spPr>
          <p:txBody>
            <a:bodyPr/>
            <a:lstStyle/>
            <a:p>
              <a:endParaRPr lang="en-US"/>
            </a:p>
          </p:txBody>
        </p:sp>
      </p:grpSp>
      <p:sp>
        <p:nvSpPr>
          <p:cNvPr id="448576" name="Text Box 64"/>
          <p:cNvSpPr txBox="1">
            <a:spLocks noChangeArrowheads="1"/>
          </p:cNvSpPr>
          <p:nvPr/>
        </p:nvSpPr>
        <p:spPr bwMode="auto">
          <a:xfrm>
            <a:off x="6313488" y="3403600"/>
            <a:ext cx="2347912" cy="274638"/>
          </a:xfrm>
          <a:prstGeom prst="rect">
            <a:avLst/>
          </a:prstGeom>
          <a:noFill/>
          <a:ln w="12700">
            <a:noFill/>
            <a:miter lim="800000"/>
            <a:headEnd/>
            <a:tailEnd/>
          </a:ln>
          <a:effectLst/>
        </p:spPr>
        <p:txBody>
          <a:bodyPr wrap="none" lIns="0" tIns="0" rIns="0" bIns="0">
            <a:spAutoFit/>
          </a:bodyPr>
          <a:lstStyle/>
          <a:p>
            <a:pPr algn="ctr" eaLnBrk="0" hangingPunct="0"/>
            <a:r>
              <a:rPr lang="en-GB" altLang="en-GB" sz="1800" b="1">
                <a:solidFill>
                  <a:srgbClr val="000000"/>
                </a:solidFill>
                <a:latin typeface="Arial Rounded MT Bold" pitchFamily="34" charset="0"/>
              </a:rPr>
              <a:t>  Insulin ± oral agents</a:t>
            </a:r>
          </a:p>
        </p:txBody>
      </p:sp>
      <p:sp>
        <p:nvSpPr>
          <p:cNvPr id="448577" name="Text Box 65"/>
          <p:cNvSpPr txBox="1">
            <a:spLocks noChangeArrowheads="1"/>
          </p:cNvSpPr>
          <p:nvPr/>
        </p:nvSpPr>
        <p:spPr bwMode="auto">
          <a:xfrm>
            <a:off x="5356225" y="4114800"/>
            <a:ext cx="1911350" cy="274638"/>
          </a:xfrm>
          <a:prstGeom prst="rect">
            <a:avLst/>
          </a:prstGeom>
          <a:noFill/>
          <a:ln w="12700">
            <a:noFill/>
            <a:miter lim="800000"/>
            <a:headEnd/>
            <a:tailEnd/>
          </a:ln>
          <a:effectLst/>
        </p:spPr>
        <p:txBody>
          <a:bodyPr wrap="none" lIns="0" tIns="0" rIns="0" bIns="0">
            <a:spAutoFit/>
          </a:bodyPr>
          <a:lstStyle/>
          <a:p>
            <a:pPr algn="ctr" eaLnBrk="0" hangingPunct="0"/>
            <a:r>
              <a:rPr lang="en-GB" altLang="en-GB" sz="1800" b="1">
                <a:solidFill>
                  <a:srgbClr val="000000"/>
                </a:solidFill>
                <a:latin typeface="Arial Rounded MT Bold" pitchFamily="34" charset="0"/>
              </a:rPr>
              <a:t>Oral combination</a:t>
            </a:r>
          </a:p>
        </p:txBody>
      </p:sp>
      <p:sp>
        <p:nvSpPr>
          <p:cNvPr id="448578" name="Text Box 66"/>
          <p:cNvSpPr txBox="1">
            <a:spLocks noChangeArrowheads="1"/>
          </p:cNvSpPr>
          <p:nvPr/>
        </p:nvSpPr>
        <p:spPr bwMode="auto">
          <a:xfrm>
            <a:off x="4238625" y="4806950"/>
            <a:ext cx="1968500" cy="274638"/>
          </a:xfrm>
          <a:prstGeom prst="rect">
            <a:avLst/>
          </a:prstGeom>
          <a:noFill/>
          <a:ln w="12700">
            <a:noFill/>
            <a:miter lim="800000"/>
            <a:headEnd/>
            <a:tailEnd/>
          </a:ln>
          <a:effectLst/>
        </p:spPr>
        <p:txBody>
          <a:bodyPr wrap="none" lIns="0" tIns="0" rIns="0" bIns="0">
            <a:spAutoFit/>
          </a:bodyPr>
          <a:lstStyle/>
          <a:p>
            <a:pPr algn="ctr" eaLnBrk="0" hangingPunct="0"/>
            <a:r>
              <a:rPr lang="en-GB" altLang="en-GB" sz="1800" b="1">
                <a:solidFill>
                  <a:srgbClr val="000000"/>
                </a:solidFill>
                <a:latin typeface="Arial Rounded MT Bold" pitchFamily="34" charset="0"/>
              </a:rPr>
              <a:t>Oral monotherapy</a:t>
            </a:r>
          </a:p>
        </p:txBody>
      </p:sp>
      <p:sp>
        <p:nvSpPr>
          <p:cNvPr id="448579" name="Text Box 67"/>
          <p:cNvSpPr txBox="1">
            <a:spLocks noChangeArrowheads="1"/>
          </p:cNvSpPr>
          <p:nvPr/>
        </p:nvSpPr>
        <p:spPr bwMode="auto">
          <a:xfrm>
            <a:off x="3108325" y="5511800"/>
            <a:ext cx="1687513" cy="274638"/>
          </a:xfrm>
          <a:prstGeom prst="rect">
            <a:avLst/>
          </a:prstGeom>
          <a:noFill/>
          <a:ln w="12700">
            <a:noFill/>
            <a:miter lim="800000"/>
            <a:headEnd/>
            <a:tailEnd/>
          </a:ln>
          <a:effectLst/>
        </p:spPr>
        <p:txBody>
          <a:bodyPr wrap="none" lIns="0" tIns="0" rIns="0" bIns="0">
            <a:spAutoFit/>
          </a:bodyPr>
          <a:lstStyle/>
          <a:p>
            <a:pPr algn="ctr" eaLnBrk="0" hangingPunct="0"/>
            <a:r>
              <a:rPr lang="en-GB" altLang="en-GB" sz="1800" b="1">
                <a:solidFill>
                  <a:srgbClr val="000000"/>
                </a:solidFill>
                <a:latin typeface="Arial Rounded MT Bold" pitchFamily="34" charset="0"/>
              </a:rPr>
              <a:t>Diet &amp; exercise</a:t>
            </a:r>
          </a:p>
        </p:txBody>
      </p:sp>
      <p:grpSp>
        <p:nvGrpSpPr>
          <p:cNvPr id="9" name="Group 68"/>
          <p:cNvGrpSpPr>
            <a:grpSpLocks/>
          </p:cNvGrpSpPr>
          <p:nvPr/>
        </p:nvGrpSpPr>
        <p:grpSpPr bwMode="auto">
          <a:xfrm>
            <a:off x="5376863" y="4402138"/>
            <a:ext cx="474662" cy="390525"/>
            <a:chOff x="2471" y="2933"/>
            <a:chExt cx="144" cy="169"/>
          </a:xfrm>
        </p:grpSpPr>
        <p:grpSp>
          <p:nvGrpSpPr>
            <p:cNvPr id="10" name="Group 69"/>
            <p:cNvGrpSpPr>
              <a:grpSpLocks/>
            </p:cNvGrpSpPr>
            <p:nvPr/>
          </p:nvGrpSpPr>
          <p:grpSpPr bwMode="auto">
            <a:xfrm>
              <a:off x="2471" y="2933"/>
              <a:ext cx="144" cy="169"/>
              <a:chOff x="2471" y="2933"/>
              <a:chExt cx="144" cy="169"/>
            </a:xfrm>
          </p:grpSpPr>
          <p:sp>
            <p:nvSpPr>
              <p:cNvPr id="448582" name="Freeform 70"/>
              <p:cNvSpPr>
                <a:spLocks/>
              </p:cNvSpPr>
              <p:nvPr/>
            </p:nvSpPr>
            <p:spPr bwMode="auto">
              <a:xfrm>
                <a:off x="2471" y="2994"/>
                <a:ext cx="144" cy="108"/>
              </a:xfrm>
              <a:custGeom>
                <a:avLst/>
                <a:gdLst/>
                <a:ahLst/>
                <a:cxnLst>
                  <a:cxn ang="0">
                    <a:pos x="0" y="0"/>
                  </a:cxn>
                  <a:cxn ang="0">
                    <a:pos x="0" y="49"/>
                  </a:cxn>
                  <a:cxn ang="0">
                    <a:pos x="1" y="56"/>
                  </a:cxn>
                  <a:cxn ang="0">
                    <a:pos x="2" y="61"/>
                  </a:cxn>
                  <a:cxn ang="0">
                    <a:pos x="4" y="67"/>
                  </a:cxn>
                  <a:cxn ang="0">
                    <a:pos x="6" y="71"/>
                  </a:cxn>
                  <a:cxn ang="0">
                    <a:pos x="9" y="76"/>
                  </a:cxn>
                  <a:cxn ang="0">
                    <a:pos x="11" y="80"/>
                  </a:cxn>
                  <a:cxn ang="0">
                    <a:pos x="15" y="84"/>
                  </a:cxn>
                  <a:cxn ang="0">
                    <a:pos x="19" y="88"/>
                  </a:cxn>
                  <a:cxn ang="0">
                    <a:pos x="22" y="90"/>
                  </a:cxn>
                  <a:cxn ang="0">
                    <a:pos x="26" y="93"/>
                  </a:cxn>
                  <a:cxn ang="0">
                    <a:pos x="30" y="96"/>
                  </a:cxn>
                  <a:cxn ang="0">
                    <a:pos x="34" y="98"/>
                  </a:cxn>
                  <a:cxn ang="0">
                    <a:pos x="38" y="100"/>
                  </a:cxn>
                  <a:cxn ang="0">
                    <a:pos x="41" y="101"/>
                  </a:cxn>
                  <a:cxn ang="0">
                    <a:pos x="46" y="103"/>
                  </a:cxn>
                  <a:cxn ang="0">
                    <a:pos x="51" y="105"/>
                  </a:cxn>
                  <a:cxn ang="0">
                    <a:pos x="56" y="106"/>
                  </a:cxn>
                  <a:cxn ang="0">
                    <a:pos x="59" y="106"/>
                  </a:cxn>
                  <a:cxn ang="0">
                    <a:pos x="63" y="106"/>
                  </a:cxn>
                  <a:cxn ang="0">
                    <a:pos x="67" y="107"/>
                  </a:cxn>
                  <a:cxn ang="0">
                    <a:pos x="76" y="107"/>
                  </a:cxn>
                  <a:cxn ang="0">
                    <a:pos x="81" y="107"/>
                  </a:cxn>
                  <a:cxn ang="0">
                    <a:pos x="86" y="106"/>
                  </a:cxn>
                  <a:cxn ang="0">
                    <a:pos x="90" y="105"/>
                  </a:cxn>
                  <a:cxn ang="0">
                    <a:pos x="94" y="104"/>
                  </a:cxn>
                  <a:cxn ang="0">
                    <a:pos x="98" y="103"/>
                  </a:cxn>
                  <a:cxn ang="0">
                    <a:pos x="102" y="101"/>
                  </a:cxn>
                  <a:cxn ang="0">
                    <a:pos x="106" y="100"/>
                  </a:cxn>
                  <a:cxn ang="0">
                    <a:pos x="110" y="98"/>
                  </a:cxn>
                  <a:cxn ang="0">
                    <a:pos x="113" y="96"/>
                  </a:cxn>
                  <a:cxn ang="0">
                    <a:pos x="117" y="94"/>
                  </a:cxn>
                  <a:cxn ang="0">
                    <a:pos x="120" y="91"/>
                  </a:cxn>
                  <a:cxn ang="0">
                    <a:pos x="124" y="88"/>
                  </a:cxn>
                  <a:cxn ang="0">
                    <a:pos x="128" y="84"/>
                  </a:cxn>
                  <a:cxn ang="0">
                    <a:pos x="131" y="81"/>
                  </a:cxn>
                  <a:cxn ang="0">
                    <a:pos x="134" y="77"/>
                  </a:cxn>
                  <a:cxn ang="0">
                    <a:pos x="137" y="72"/>
                  </a:cxn>
                  <a:cxn ang="0">
                    <a:pos x="139" y="66"/>
                  </a:cxn>
                  <a:cxn ang="0">
                    <a:pos x="142" y="60"/>
                  </a:cxn>
                  <a:cxn ang="0">
                    <a:pos x="143" y="55"/>
                  </a:cxn>
                  <a:cxn ang="0">
                    <a:pos x="143" y="49"/>
                  </a:cxn>
                  <a:cxn ang="0">
                    <a:pos x="143" y="0"/>
                  </a:cxn>
                  <a:cxn ang="0">
                    <a:pos x="0" y="0"/>
                  </a:cxn>
                </a:cxnLst>
                <a:rect l="0" t="0" r="r" b="b"/>
                <a:pathLst>
                  <a:path w="144" h="108">
                    <a:moveTo>
                      <a:pt x="0" y="0"/>
                    </a:moveTo>
                    <a:lnTo>
                      <a:pt x="0" y="49"/>
                    </a:lnTo>
                    <a:lnTo>
                      <a:pt x="1" y="56"/>
                    </a:lnTo>
                    <a:lnTo>
                      <a:pt x="2" y="61"/>
                    </a:lnTo>
                    <a:lnTo>
                      <a:pt x="4" y="67"/>
                    </a:lnTo>
                    <a:lnTo>
                      <a:pt x="6" y="71"/>
                    </a:lnTo>
                    <a:lnTo>
                      <a:pt x="9" y="76"/>
                    </a:lnTo>
                    <a:lnTo>
                      <a:pt x="11" y="80"/>
                    </a:lnTo>
                    <a:lnTo>
                      <a:pt x="15" y="84"/>
                    </a:lnTo>
                    <a:lnTo>
                      <a:pt x="19" y="88"/>
                    </a:lnTo>
                    <a:lnTo>
                      <a:pt x="22" y="90"/>
                    </a:lnTo>
                    <a:lnTo>
                      <a:pt x="26" y="93"/>
                    </a:lnTo>
                    <a:lnTo>
                      <a:pt x="30" y="96"/>
                    </a:lnTo>
                    <a:lnTo>
                      <a:pt x="34" y="98"/>
                    </a:lnTo>
                    <a:lnTo>
                      <a:pt x="38" y="100"/>
                    </a:lnTo>
                    <a:lnTo>
                      <a:pt x="41" y="101"/>
                    </a:lnTo>
                    <a:lnTo>
                      <a:pt x="46" y="103"/>
                    </a:lnTo>
                    <a:lnTo>
                      <a:pt x="51" y="105"/>
                    </a:lnTo>
                    <a:lnTo>
                      <a:pt x="56" y="106"/>
                    </a:lnTo>
                    <a:lnTo>
                      <a:pt x="59" y="106"/>
                    </a:lnTo>
                    <a:lnTo>
                      <a:pt x="63" y="106"/>
                    </a:lnTo>
                    <a:lnTo>
                      <a:pt x="67" y="107"/>
                    </a:lnTo>
                    <a:lnTo>
                      <a:pt x="76" y="107"/>
                    </a:lnTo>
                    <a:lnTo>
                      <a:pt x="81" y="107"/>
                    </a:lnTo>
                    <a:lnTo>
                      <a:pt x="86" y="106"/>
                    </a:lnTo>
                    <a:lnTo>
                      <a:pt x="90" y="105"/>
                    </a:lnTo>
                    <a:lnTo>
                      <a:pt x="94" y="104"/>
                    </a:lnTo>
                    <a:lnTo>
                      <a:pt x="98" y="103"/>
                    </a:lnTo>
                    <a:lnTo>
                      <a:pt x="102" y="101"/>
                    </a:lnTo>
                    <a:lnTo>
                      <a:pt x="106" y="100"/>
                    </a:lnTo>
                    <a:lnTo>
                      <a:pt x="110" y="98"/>
                    </a:lnTo>
                    <a:lnTo>
                      <a:pt x="113" y="96"/>
                    </a:lnTo>
                    <a:lnTo>
                      <a:pt x="117" y="94"/>
                    </a:lnTo>
                    <a:lnTo>
                      <a:pt x="120" y="91"/>
                    </a:lnTo>
                    <a:lnTo>
                      <a:pt x="124" y="88"/>
                    </a:lnTo>
                    <a:lnTo>
                      <a:pt x="128" y="84"/>
                    </a:lnTo>
                    <a:lnTo>
                      <a:pt x="131" y="81"/>
                    </a:lnTo>
                    <a:lnTo>
                      <a:pt x="134" y="77"/>
                    </a:lnTo>
                    <a:lnTo>
                      <a:pt x="137" y="72"/>
                    </a:lnTo>
                    <a:lnTo>
                      <a:pt x="139" y="66"/>
                    </a:lnTo>
                    <a:lnTo>
                      <a:pt x="142" y="60"/>
                    </a:lnTo>
                    <a:lnTo>
                      <a:pt x="143" y="55"/>
                    </a:lnTo>
                    <a:lnTo>
                      <a:pt x="143" y="49"/>
                    </a:lnTo>
                    <a:lnTo>
                      <a:pt x="143" y="0"/>
                    </a:lnTo>
                    <a:lnTo>
                      <a:pt x="0" y="0"/>
                    </a:lnTo>
                  </a:path>
                </a:pathLst>
              </a:custGeom>
              <a:solidFill>
                <a:srgbClr val="FFCC66"/>
              </a:solidFill>
              <a:ln w="12700" cap="rnd" cmpd="sng">
                <a:solidFill>
                  <a:srgbClr val="996600"/>
                </a:solidFill>
                <a:prstDash val="solid"/>
                <a:round/>
                <a:headEnd type="none" w="med" len="med"/>
                <a:tailEnd type="none" w="med" len="med"/>
              </a:ln>
              <a:effectLst/>
            </p:spPr>
            <p:txBody>
              <a:bodyPr/>
              <a:lstStyle/>
              <a:p>
                <a:endParaRPr lang="en-US"/>
              </a:p>
            </p:txBody>
          </p:sp>
          <p:sp>
            <p:nvSpPr>
              <p:cNvPr id="448583" name="Oval 71"/>
              <p:cNvSpPr>
                <a:spLocks noChangeArrowheads="1"/>
              </p:cNvSpPr>
              <p:nvPr/>
            </p:nvSpPr>
            <p:spPr bwMode="auto">
              <a:xfrm>
                <a:off x="2471" y="2933"/>
                <a:ext cx="143" cy="118"/>
              </a:xfrm>
              <a:prstGeom prst="ellipse">
                <a:avLst/>
              </a:prstGeom>
              <a:solidFill>
                <a:srgbClr val="FFCC66"/>
              </a:solidFill>
              <a:ln w="12700">
                <a:solidFill>
                  <a:srgbClr val="996600"/>
                </a:solidFill>
                <a:round/>
                <a:headEnd/>
                <a:tailEnd/>
              </a:ln>
              <a:effectLst/>
            </p:spPr>
            <p:txBody>
              <a:bodyPr wrap="none" anchor="ctr"/>
              <a:lstStyle/>
              <a:p>
                <a:endParaRPr lang="en-US"/>
              </a:p>
            </p:txBody>
          </p:sp>
        </p:grpSp>
        <p:sp>
          <p:nvSpPr>
            <p:cNvPr id="448584" name="Freeform 72"/>
            <p:cNvSpPr>
              <a:spLocks/>
            </p:cNvSpPr>
            <p:nvPr/>
          </p:nvSpPr>
          <p:spPr bwMode="auto">
            <a:xfrm>
              <a:off x="2522" y="2933"/>
              <a:ext cx="38" cy="118"/>
            </a:xfrm>
            <a:custGeom>
              <a:avLst/>
              <a:gdLst/>
              <a:ahLst/>
              <a:cxnLst>
                <a:cxn ang="0">
                  <a:pos x="26" y="0"/>
                </a:cxn>
                <a:cxn ang="0">
                  <a:pos x="0" y="115"/>
                </a:cxn>
                <a:cxn ang="0">
                  <a:pos x="6" y="116"/>
                </a:cxn>
                <a:cxn ang="0">
                  <a:pos x="12" y="117"/>
                </a:cxn>
                <a:cxn ang="0">
                  <a:pos x="37" y="1"/>
                </a:cxn>
                <a:cxn ang="0">
                  <a:pos x="31" y="0"/>
                </a:cxn>
                <a:cxn ang="0">
                  <a:pos x="26" y="0"/>
                </a:cxn>
              </a:cxnLst>
              <a:rect l="0" t="0" r="r" b="b"/>
              <a:pathLst>
                <a:path w="38" h="118">
                  <a:moveTo>
                    <a:pt x="26" y="0"/>
                  </a:moveTo>
                  <a:lnTo>
                    <a:pt x="0" y="115"/>
                  </a:lnTo>
                  <a:lnTo>
                    <a:pt x="6" y="116"/>
                  </a:lnTo>
                  <a:lnTo>
                    <a:pt x="12" y="117"/>
                  </a:lnTo>
                  <a:lnTo>
                    <a:pt x="37" y="1"/>
                  </a:lnTo>
                  <a:lnTo>
                    <a:pt x="31" y="0"/>
                  </a:lnTo>
                  <a:lnTo>
                    <a:pt x="26" y="0"/>
                  </a:lnTo>
                </a:path>
              </a:pathLst>
            </a:custGeom>
            <a:solidFill>
              <a:srgbClr val="FFCC66"/>
            </a:solidFill>
            <a:ln w="12700" cap="rnd" cmpd="sng">
              <a:solidFill>
                <a:srgbClr val="996600"/>
              </a:solidFill>
              <a:prstDash val="solid"/>
              <a:round/>
              <a:headEnd type="none" w="med" len="med"/>
              <a:tailEnd type="none" w="med" len="med"/>
            </a:ln>
            <a:effectLst/>
          </p:spPr>
          <p:txBody>
            <a:bodyPr/>
            <a:lstStyle/>
            <a:p>
              <a:endParaRPr lang="en-US"/>
            </a:p>
          </p:txBody>
        </p:sp>
      </p:grpSp>
      <p:grpSp>
        <p:nvGrpSpPr>
          <p:cNvPr id="11" name="Group 73"/>
          <p:cNvGrpSpPr>
            <a:grpSpLocks/>
          </p:cNvGrpSpPr>
          <p:nvPr/>
        </p:nvGrpSpPr>
        <p:grpSpPr bwMode="auto">
          <a:xfrm>
            <a:off x="6481763" y="3659188"/>
            <a:ext cx="1311275" cy="576262"/>
            <a:chOff x="3339" y="2893"/>
            <a:chExt cx="826" cy="363"/>
          </a:xfrm>
        </p:grpSpPr>
        <p:grpSp>
          <p:nvGrpSpPr>
            <p:cNvPr id="12" name="Group 74"/>
            <p:cNvGrpSpPr>
              <a:grpSpLocks/>
            </p:cNvGrpSpPr>
            <p:nvPr/>
          </p:nvGrpSpPr>
          <p:grpSpPr bwMode="auto">
            <a:xfrm>
              <a:off x="3718" y="2893"/>
              <a:ext cx="447" cy="363"/>
              <a:chOff x="3562" y="2524"/>
              <a:chExt cx="163" cy="161"/>
            </a:xfrm>
          </p:grpSpPr>
          <p:sp>
            <p:nvSpPr>
              <p:cNvPr id="448587" name="Freeform 75"/>
              <p:cNvSpPr>
                <a:spLocks/>
              </p:cNvSpPr>
              <p:nvPr/>
            </p:nvSpPr>
            <p:spPr bwMode="auto">
              <a:xfrm>
                <a:off x="3562" y="2524"/>
                <a:ext cx="96" cy="112"/>
              </a:xfrm>
              <a:custGeom>
                <a:avLst/>
                <a:gdLst/>
                <a:ahLst/>
                <a:cxnLst>
                  <a:cxn ang="0">
                    <a:pos x="95" y="52"/>
                  </a:cxn>
                  <a:cxn ang="0">
                    <a:pos x="43" y="7"/>
                  </a:cxn>
                  <a:cxn ang="0">
                    <a:pos x="40" y="5"/>
                  </a:cxn>
                  <a:cxn ang="0">
                    <a:pos x="37" y="3"/>
                  </a:cxn>
                  <a:cxn ang="0">
                    <a:pos x="34" y="1"/>
                  </a:cxn>
                  <a:cxn ang="0">
                    <a:pos x="31" y="0"/>
                  </a:cxn>
                  <a:cxn ang="0">
                    <a:pos x="28" y="0"/>
                  </a:cxn>
                  <a:cxn ang="0">
                    <a:pos x="24" y="0"/>
                  </a:cxn>
                  <a:cxn ang="0">
                    <a:pos x="21" y="0"/>
                  </a:cxn>
                  <a:cxn ang="0">
                    <a:pos x="19" y="1"/>
                  </a:cxn>
                  <a:cxn ang="0">
                    <a:pos x="16" y="3"/>
                  </a:cxn>
                  <a:cxn ang="0">
                    <a:pos x="13" y="4"/>
                  </a:cxn>
                  <a:cxn ang="0">
                    <a:pos x="11" y="7"/>
                  </a:cxn>
                  <a:cxn ang="0">
                    <a:pos x="8" y="10"/>
                  </a:cxn>
                  <a:cxn ang="0">
                    <a:pos x="6" y="13"/>
                  </a:cxn>
                  <a:cxn ang="0">
                    <a:pos x="4" y="16"/>
                  </a:cxn>
                  <a:cxn ang="0">
                    <a:pos x="3" y="19"/>
                  </a:cxn>
                  <a:cxn ang="0">
                    <a:pos x="2" y="22"/>
                  </a:cxn>
                  <a:cxn ang="0">
                    <a:pos x="1" y="26"/>
                  </a:cxn>
                  <a:cxn ang="0">
                    <a:pos x="0" y="29"/>
                  </a:cxn>
                  <a:cxn ang="0">
                    <a:pos x="0" y="32"/>
                  </a:cxn>
                  <a:cxn ang="0">
                    <a:pos x="0" y="37"/>
                  </a:cxn>
                  <a:cxn ang="0">
                    <a:pos x="0" y="41"/>
                  </a:cxn>
                  <a:cxn ang="0">
                    <a:pos x="1" y="45"/>
                  </a:cxn>
                  <a:cxn ang="0">
                    <a:pos x="2" y="48"/>
                  </a:cxn>
                  <a:cxn ang="0">
                    <a:pos x="3" y="52"/>
                  </a:cxn>
                  <a:cxn ang="0">
                    <a:pos x="5" y="56"/>
                  </a:cxn>
                  <a:cxn ang="0">
                    <a:pos x="7" y="59"/>
                  </a:cxn>
                  <a:cxn ang="0">
                    <a:pos x="9" y="61"/>
                  </a:cxn>
                  <a:cxn ang="0">
                    <a:pos x="11" y="64"/>
                  </a:cxn>
                  <a:cxn ang="0">
                    <a:pos x="14" y="66"/>
                  </a:cxn>
                  <a:cxn ang="0">
                    <a:pos x="69" y="111"/>
                  </a:cxn>
                  <a:cxn ang="0">
                    <a:pos x="95" y="52"/>
                  </a:cxn>
                </a:cxnLst>
                <a:rect l="0" t="0" r="r" b="b"/>
                <a:pathLst>
                  <a:path w="96" h="112">
                    <a:moveTo>
                      <a:pt x="95" y="52"/>
                    </a:moveTo>
                    <a:lnTo>
                      <a:pt x="43" y="7"/>
                    </a:lnTo>
                    <a:lnTo>
                      <a:pt x="40" y="5"/>
                    </a:lnTo>
                    <a:lnTo>
                      <a:pt x="37" y="3"/>
                    </a:lnTo>
                    <a:lnTo>
                      <a:pt x="34" y="1"/>
                    </a:lnTo>
                    <a:lnTo>
                      <a:pt x="31" y="0"/>
                    </a:lnTo>
                    <a:lnTo>
                      <a:pt x="28" y="0"/>
                    </a:lnTo>
                    <a:lnTo>
                      <a:pt x="24" y="0"/>
                    </a:lnTo>
                    <a:lnTo>
                      <a:pt x="21" y="0"/>
                    </a:lnTo>
                    <a:lnTo>
                      <a:pt x="19" y="1"/>
                    </a:lnTo>
                    <a:lnTo>
                      <a:pt x="16" y="3"/>
                    </a:lnTo>
                    <a:lnTo>
                      <a:pt x="13" y="4"/>
                    </a:lnTo>
                    <a:lnTo>
                      <a:pt x="11" y="7"/>
                    </a:lnTo>
                    <a:lnTo>
                      <a:pt x="8" y="10"/>
                    </a:lnTo>
                    <a:lnTo>
                      <a:pt x="6" y="13"/>
                    </a:lnTo>
                    <a:lnTo>
                      <a:pt x="4" y="16"/>
                    </a:lnTo>
                    <a:lnTo>
                      <a:pt x="3" y="19"/>
                    </a:lnTo>
                    <a:lnTo>
                      <a:pt x="2" y="22"/>
                    </a:lnTo>
                    <a:lnTo>
                      <a:pt x="1" y="26"/>
                    </a:lnTo>
                    <a:lnTo>
                      <a:pt x="0" y="29"/>
                    </a:lnTo>
                    <a:lnTo>
                      <a:pt x="0" y="32"/>
                    </a:lnTo>
                    <a:lnTo>
                      <a:pt x="0" y="37"/>
                    </a:lnTo>
                    <a:lnTo>
                      <a:pt x="0" y="41"/>
                    </a:lnTo>
                    <a:lnTo>
                      <a:pt x="1" y="45"/>
                    </a:lnTo>
                    <a:lnTo>
                      <a:pt x="2" y="48"/>
                    </a:lnTo>
                    <a:lnTo>
                      <a:pt x="3" y="52"/>
                    </a:lnTo>
                    <a:lnTo>
                      <a:pt x="5" y="56"/>
                    </a:lnTo>
                    <a:lnTo>
                      <a:pt x="7" y="59"/>
                    </a:lnTo>
                    <a:lnTo>
                      <a:pt x="9" y="61"/>
                    </a:lnTo>
                    <a:lnTo>
                      <a:pt x="11" y="64"/>
                    </a:lnTo>
                    <a:lnTo>
                      <a:pt x="14" y="66"/>
                    </a:lnTo>
                    <a:lnTo>
                      <a:pt x="69" y="111"/>
                    </a:lnTo>
                    <a:lnTo>
                      <a:pt x="95" y="52"/>
                    </a:lnTo>
                  </a:path>
                </a:pathLst>
              </a:custGeom>
              <a:solidFill>
                <a:srgbClr val="FF8080"/>
              </a:solidFill>
              <a:ln w="12700" cap="rnd" cmpd="sng">
                <a:noFill/>
                <a:prstDash val="solid"/>
                <a:round/>
                <a:headEnd type="none" w="med" len="med"/>
                <a:tailEnd type="none" w="med" len="med"/>
              </a:ln>
              <a:effectLst/>
            </p:spPr>
            <p:txBody>
              <a:bodyPr/>
              <a:lstStyle/>
              <a:p>
                <a:endParaRPr lang="en-US"/>
              </a:p>
            </p:txBody>
          </p:sp>
          <p:sp>
            <p:nvSpPr>
              <p:cNvPr id="448588" name="Freeform 76"/>
              <p:cNvSpPr>
                <a:spLocks/>
              </p:cNvSpPr>
              <p:nvPr/>
            </p:nvSpPr>
            <p:spPr bwMode="auto">
              <a:xfrm>
                <a:off x="3630" y="2574"/>
                <a:ext cx="95" cy="111"/>
              </a:xfrm>
              <a:custGeom>
                <a:avLst/>
                <a:gdLst/>
                <a:ahLst/>
                <a:cxnLst>
                  <a:cxn ang="0">
                    <a:pos x="0" y="58"/>
                  </a:cxn>
                  <a:cxn ang="0">
                    <a:pos x="52" y="103"/>
                  </a:cxn>
                  <a:cxn ang="0">
                    <a:pos x="55" y="105"/>
                  </a:cxn>
                  <a:cxn ang="0">
                    <a:pos x="57" y="107"/>
                  </a:cxn>
                  <a:cxn ang="0">
                    <a:pos x="61" y="109"/>
                  </a:cxn>
                  <a:cxn ang="0">
                    <a:pos x="63" y="110"/>
                  </a:cxn>
                  <a:cxn ang="0">
                    <a:pos x="66" y="110"/>
                  </a:cxn>
                  <a:cxn ang="0">
                    <a:pos x="70" y="110"/>
                  </a:cxn>
                  <a:cxn ang="0">
                    <a:pos x="73" y="110"/>
                  </a:cxn>
                  <a:cxn ang="0">
                    <a:pos x="76" y="109"/>
                  </a:cxn>
                  <a:cxn ang="0">
                    <a:pos x="78" y="107"/>
                  </a:cxn>
                  <a:cxn ang="0">
                    <a:pos x="81" y="106"/>
                  </a:cxn>
                  <a:cxn ang="0">
                    <a:pos x="83" y="103"/>
                  </a:cxn>
                  <a:cxn ang="0">
                    <a:pos x="86" y="100"/>
                  </a:cxn>
                  <a:cxn ang="0">
                    <a:pos x="88" y="98"/>
                  </a:cxn>
                  <a:cxn ang="0">
                    <a:pos x="90" y="94"/>
                  </a:cxn>
                  <a:cxn ang="0">
                    <a:pos x="91" y="92"/>
                  </a:cxn>
                  <a:cxn ang="0">
                    <a:pos x="92" y="88"/>
                  </a:cxn>
                  <a:cxn ang="0">
                    <a:pos x="93" y="85"/>
                  </a:cxn>
                  <a:cxn ang="0">
                    <a:pos x="94" y="82"/>
                  </a:cxn>
                  <a:cxn ang="0">
                    <a:pos x="94" y="78"/>
                  </a:cxn>
                  <a:cxn ang="0">
                    <a:pos x="94" y="73"/>
                  </a:cxn>
                  <a:cxn ang="0">
                    <a:pos x="94" y="70"/>
                  </a:cxn>
                  <a:cxn ang="0">
                    <a:pos x="93" y="65"/>
                  </a:cxn>
                  <a:cxn ang="0">
                    <a:pos x="92" y="62"/>
                  </a:cxn>
                  <a:cxn ang="0">
                    <a:pos x="91" y="58"/>
                  </a:cxn>
                  <a:cxn ang="0">
                    <a:pos x="89" y="55"/>
                  </a:cxn>
                  <a:cxn ang="0">
                    <a:pos x="87" y="52"/>
                  </a:cxn>
                  <a:cxn ang="0">
                    <a:pos x="85" y="49"/>
                  </a:cxn>
                  <a:cxn ang="0">
                    <a:pos x="83" y="47"/>
                  </a:cxn>
                  <a:cxn ang="0">
                    <a:pos x="80" y="45"/>
                  </a:cxn>
                  <a:cxn ang="0">
                    <a:pos x="26" y="0"/>
                  </a:cxn>
                  <a:cxn ang="0">
                    <a:pos x="0" y="58"/>
                  </a:cxn>
                </a:cxnLst>
                <a:rect l="0" t="0" r="r" b="b"/>
                <a:pathLst>
                  <a:path w="95" h="111">
                    <a:moveTo>
                      <a:pt x="0" y="58"/>
                    </a:moveTo>
                    <a:lnTo>
                      <a:pt x="52" y="103"/>
                    </a:lnTo>
                    <a:lnTo>
                      <a:pt x="55" y="105"/>
                    </a:lnTo>
                    <a:lnTo>
                      <a:pt x="57" y="107"/>
                    </a:lnTo>
                    <a:lnTo>
                      <a:pt x="61" y="109"/>
                    </a:lnTo>
                    <a:lnTo>
                      <a:pt x="63" y="110"/>
                    </a:lnTo>
                    <a:lnTo>
                      <a:pt x="66" y="110"/>
                    </a:lnTo>
                    <a:lnTo>
                      <a:pt x="70" y="110"/>
                    </a:lnTo>
                    <a:lnTo>
                      <a:pt x="73" y="110"/>
                    </a:lnTo>
                    <a:lnTo>
                      <a:pt x="76" y="109"/>
                    </a:lnTo>
                    <a:lnTo>
                      <a:pt x="78" y="107"/>
                    </a:lnTo>
                    <a:lnTo>
                      <a:pt x="81" y="106"/>
                    </a:lnTo>
                    <a:lnTo>
                      <a:pt x="83" y="103"/>
                    </a:lnTo>
                    <a:lnTo>
                      <a:pt x="86" y="100"/>
                    </a:lnTo>
                    <a:lnTo>
                      <a:pt x="88" y="98"/>
                    </a:lnTo>
                    <a:lnTo>
                      <a:pt x="90" y="94"/>
                    </a:lnTo>
                    <a:lnTo>
                      <a:pt x="91" y="92"/>
                    </a:lnTo>
                    <a:lnTo>
                      <a:pt x="92" y="88"/>
                    </a:lnTo>
                    <a:lnTo>
                      <a:pt x="93" y="85"/>
                    </a:lnTo>
                    <a:lnTo>
                      <a:pt x="94" y="82"/>
                    </a:lnTo>
                    <a:lnTo>
                      <a:pt x="94" y="78"/>
                    </a:lnTo>
                    <a:lnTo>
                      <a:pt x="94" y="73"/>
                    </a:lnTo>
                    <a:lnTo>
                      <a:pt x="94" y="70"/>
                    </a:lnTo>
                    <a:lnTo>
                      <a:pt x="93" y="65"/>
                    </a:lnTo>
                    <a:lnTo>
                      <a:pt x="92" y="62"/>
                    </a:lnTo>
                    <a:lnTo>
                      <a:pt x="91" y="58"/>
                    </a:lnTo>
                    <a:lnTo>
                      <a:pt x="89" y="55"/>
                    </a:lnTo>
                    <a:lnTo>
                      <a:pt x="87" y="52"/>
                    </a:lnTo>
                    <a:lnTo>
                      <a:pt x="85" y="49"/>
                    </a:lnTo>
                    <a:lnTo>
                      <a:pt x="83" y="47"/>
                    </a:lnTo>
                    <a:lnTo>
                      <a:pt x="80" y="45"/>
                    </a:lnTo>
                    <a:lnTo>
                      <a:pt x="26" y="0"/>
                    </a:lnTo>
                    <a:lnTo>
                      <a:pt x="0" y="58"/>
                    </a:lnTo>
                  </a:path>
                </a:pathLst>
              </a:custGeom>
              <a:solidFill>
                <a:srgbClr val="C06000"/>
              </a:solidFill>
              <a:ln w="12700" cap="rnd" cmpd="sng">
                <a:noFill/>
                <a:prstDash val="solid"/>
                <a:round/>
                <a:headEnd type="none" w="med" len="med"/>
                <a:tailEnd type="none" w="med" len="med"/>
              </a:ln>
              <a:effectLst/>
            </p:spPr>
            <p:txBody>
              <a:bodyPr/>
              <a:lstStyle/>
              <a:p>
                <a:endParaRPr lang="en-US"/>
              </a:p>
            </p:txBody>
          </p:sp>
        </p:grpSp>
        <p:grpSp>
          <p:nvGrpSpPr>
            <p:cNvPr id="13" name="Group 77"/>
            <p:cNvGrpSpPr>
              <a:grpSpLocks/>
            </p:cNvGrpSpPr>
            <p:nvPr/>
          </p:nvGrpSpPr>
          <p:grpSpPr bwMode="auto">
            <a:xfrm>
              <a:off x="3339" y="2917"/>
              <a:ext cx="299" cy="246"/>
              <a:chOff x="2471" y="2933"/>
              <a:chExt cx="144" cy="169"/>
            </a:xfrm>
          </p:grpSpPr>
          <p:grpSp>
            <p:nvGrpSpPr>
              <p:cNvPr id="14" name="Group 78"/>
              <p:cNvGrpSpPr>
                <a:grpSpLocks/>
              </p:cNvGrpSpPr>
              <p:nvPr/>
            </p:nvGrpSpPr>
            <p:grpSpPr bwMode="auto">
              <a:xfrm>
                <a:off x="2471" y="2933"/>
                <a:ext cx="144" cy="169"/>
                <a:chOff x="2471" y="2933"/>
                <a:chExt cx="144" cy="169"/>
              </a:xfrm>
            </p:grpSpPr>
            <p:sp>
              <p:nvSpPr>
                <p:cNvPr id="448591" name="Freeform 79"/>
                <p:cNvSpPr>
                  <a:spLocks/>
                </p:cNvSpPr>
                <p:nvPr/>
              </p:nvSpPr>
              <p:spPr bwMode="auto">
                <a:xfrm>
                  <a:off x="2471" y="2994"/>
                  <a:ext cx="144" cy="108"/>
                </a:xfrm>
                <a:custGeom>
                  <a:avLst/>
                  <a:gdLst/>
                  <a:ahLst/>
                  <a:cxnLst>
                    <a:cxn ang="0">
                      <a:pos x="0" y="0"/>
                    </a:cxn>
                    <a:cxn ang="0">
                      <a:pos x="0" y="49"/>
                    </a:cxn>
                    <a:cxn ang="0">
                      <a:pos x="1" y="56"/>
                    </a:cxn>
                    <a:cxn ang="0">
                      <a:pos x="2" y="61"/>
                    </a:cxn>
                    <a:cxn ang="0">
                      <a:pos x="4" y="67"/>
                    </a:cxn>
                    <a:cxn ang="0">
                      <a:pos x="6" y="71"/>
                    </a:cxn>
                    <a:cxn ang="0">
                      <a:pos x="9" y="76"/>
                    </a:cxn>
                    <a:cxn ang="0">
                      <a:pos x="11" y="80"/>
                    </a:cxn>
                    <a:cxn ang="0">
                      <a:pos x="15" y="84"/>
                    </a:cxn>
                    <a:cxn ang="0">
                      <a:pos x="19" y="88"/>
                    </a:cxn>
                    <a:cxn ang="0">
                      <a:pos x="22" y="90"/>
                    </a:cxn>
                    <a:cxn ang="0">
                      <a:pos x="26" y="93"/>
                    </a:cxn>
                    <a:cxn ang="0">
                      <a:pos x="30" y="96"/>
                    </a:cxn>
                    <a:cxn ang="0">
                      <a:pos x="34" y="98"/>
                    </a:cxn>
                    <a:cxn ang="0">
                      <a:pos x="38" y="100"/>
                    </a:cxn>
                    <a:cxn ang="0">
                      <a:pos x="41" y="101"/>
                    </a:cxn>
                    <a:cxn ang="0">
                      <a:pos x="46" y="103"/>
                    </a:cxn>
                    <a:cxn ang="0">
                      <a:pos x="51" y="105"/>
                    </a:cxn>
                    <a:cxn ang="0">
                      <a:pos x="56" y="106"/>
                    </a:cxn>
                    <a:cxn ang="0">
                      <a:pos x="59" y="106"/>
                    </a:cxn>
                    <a:cxn ang="0">
                      <a:pos x="63" y="106"/>
                    </a:cxn>
                    <a:cxn ang="0">
                      <a:pos x="67" y="107"/>
                    </a:cxn>
                    <a:cxn ang="0">
                      <a:pos x="76" y="107"/>
                    </a:cxn>
                    <a:cxn ang="0">
                      <a:pos x="81" y="107"/>
                    </a:cxn>
                    <a:cxn ang="0">
                      <a:pos x="86" y="106"/>
                    </a:cxn>
                    <a:cxn ang="0">
                      <a:pos x="90" y="105"/>
                    </a:cxn>
                    <a:cxn ang="0">
                      <a:pos x="94" y="104"/>
                    </a:cxn>
                    <a:cxn ang="0">
                      <a:pos x="98" y="103"/>
                    </a:cxn>
                    <a:cxn ang="0">
                      <a:pos x="102" y="101"/>
                    </a:cxn>
                    <a:cxn ang="0">
                      <a:pos x="106" y="100"/>
                    </a:cxn>
                    <a:cxn ang="0">
                      <a:pos x="110" y="98"/>
                    </a:cxn>
                    <a:cxn ang="0">
                      <a:pos x="113" y="96"/>
                    </a:cxn>
                    <a:cxn ang="0">
                      <a:pos x="117" y="94"/>
                    </a:cxn>
                    <a:cxn ang="0">
                      <a:pos x="120" y="91"/>
                    </a:cxn>
                    <a:cxn ang="0">
                      <a:pos x="124" y="88"/>
                    </a:cxn>
                    <a:cxn ang="0">
                      <a:pos x="128" y="84"/>
                    </a:cxn>
                    <a:cxn ang="0">
                      <a:pos x="131" y="81"/>
                    </a:cxn>
                    <a:cxn ang="0">
                      <a:pos x="134" y="77"/>
                    </a:cxn>
                    <a:cxn ang="0">
                      <a:pos x="137" y="72"/>
                    </a:cxn>
                    <a:cxn ang="0">
                      <a:pos x="139" y="66"/>
                    </a:cxn>
                    <a:cxn ang="0">
                      <a:pos x="142" y="60"/>
                    </a:cxn>
                    <a:cxn ang="0">
                      <a:pos x="143" y="55"/>
                    </a:cxn>
                    <a:cxn ang="0">
                      <a:pos x="143" y="49"/>
                    </a:cxn>
                    <a:cxn ang="0">
                      <a:pos x="143" y="0"/>
                    </a:cxn>
                    <a:cxn ang="0">
                      <a:pos x="0" y="0"/>
                    </a:cxn>
                  </a:cxnLst>
                  <a:rect l="0" t="0" r="r" b="b"/>
                  <a:pathLst>
                    <a:path w="144" h="108">
                      <a:moveTo>
                        <a:pt x="0" y="0"/>
                      </a:moveTo>
                      <a:lnTo>
                        <a:pt x="0" y="49"/>
                      </a:lnTo>
                      <a:lnTo>
                        <a:pt x="1" y="56"/>
                      </a:lnTo>
                      <a:lnTo>
                        <a:pt x="2" y="61"/>
                      </a:lnTo>
                      <a:lnTo>
                        <a:pt x="4" y="67"/>
                      </a:lnTo>
                      <a:lnTo>
                        <a:pt x="6" y="71"/>
                      </a:lnTo>
                      <a:lnTo>
                        <a:pt x="9" y="76"/>
                      </a:lnTo>
                      <a:lnTo>
                        <a:pt x="11" y="80"/>
                      </a:lnTo>
                      <a:lnTo>
                        <a:pt x="15" y="84"/>
                      </a:lnTo>
                      <a:lnTo>
                        <a:pt x="19" y="88"/>
                      </a:lnTo>
                      <a:lnTo>
                        <a:pt x="22" y="90"/>
                      </a:lnTo>
                      <a:lnTo>
                        <a:pt x="26" y="93"/>
                      </a:lnTo>
                      <a:lnTo>
                        <a:pt x="30" y="96"/>
                      </a:lnTo>
                      <a:lnTo>
                        <a:pt x="34" y="98"/>
                      </a:lnTo>
                      <a:lnTo>
                        <a:pt x="38" y="100"/>
                      </a:lnTo>
                      <a:lnTo>
                        <a:pt x="41" y="101"/>
                      </a:lnTo>
                      <a:lnTo>
                        <a:pt x="46" y="103"/>
                      </a:lnTo>
                      <a:lnTo>
                        <a:pt x="51" y="105"/>
                      </a:lnTo>
                      <a:lnTo>
                        <a:pt x="56" y="106"/>
                      </a:lnTo>
                      <a:lnTo>
                        <a:pt x="59" y="106"/>
                      </a:lnTo>
                      <a:lnTo>
                        <a:pt x="63" y="106"/>
                      </a:lnTo>
                      <a:lnTo>
                        <a:pt x="67" y="107"/>
                      </a:lnTo>
                      <a:lnTo>
                        <a:pt x="76" y="107"/>
                      </a:lnTo>
                      <a:lnTo>
                        <a:pt x="81" y="107"/>
                      </a:lnTo>
                      <a:lnTo>
                        <a:pt x="86" y="106"/>
                      </a:lnTo>
                      <a:lnTo>
                        <a:pt x="90" y="105"/>
                      </a:lnTo>
                      <a:lnTo>
                        <a:pt x="94" y="104"/>
                      </a:lnTo>
                      <a:lnTo>
                        <a:pt x="98" y="103"/>
                      </a:lnTo>
                      <a:lnTo>
                        <a:pt x="102" y="101"/>
                      </a:lnTo>
                      <a:lnTo>
                        <a:pt x="106" y="100"/>
                      </a:lnTo>
                      <a:lnTo>
                        <a:pt x="110" y="98"/>
                      </a:lnTo>
                      <a:lnTo>
                        <a:pt x="113" y="96"/>
                      </a:lnTo>
                      <a:lnTo>
                        <a:pt x="117" y="94"/>
                      </a:lnTo>
                      <a:lnTo>
                        <a:pt x="120" y="91"/>
                      </a:lnTo>
                      <a:lnTo>
                        <a:pt x="124" y="88"/>
                      </a:lnTo>
                      <a:lnTo>
                        <a:pt x="128" y="84"/>
                      </a:lnTo>
                      <a:lnTo>
                        <a:pt x="131" y="81"/>
                      </a:lnTo>
                      <a:lnTo>
                        <a:pt x="134" y="77"/>
                      </a:lnTo>
                      <a:lnTo>
                        <a:pt x="137" y="72"/>
                      </a:lnTo>
                      <a:lnTo>
                        <a:pt x="139" y="66"/>
                      </a:lnTo>
                      <a:lnTo>
                        <a:pt x="142" y="60"/>
                      </a:lnTo>
                      <a:lnTo>
                        <a:pt x="143" y="55"/>
                      </a:lnTo>
                      <a:lnTo>
                        <a:pt x="143" y="49"/>
                      </a:lnTo>
                      <a:lnTo>
                        <a:pt x="143" y="0"/>
                      </a:lnTo>
                      <a:lnTo>
                        <a:pt x="0" y="0"/>
                      </a:lnTo>
                    </a:path>
                  </a:pathLst>
                </a:custGeom>
                <a:solidFill>
                  <a:srgbClr val="FFCC66"/>
                </a:solidFill>
                <a:ln w="12700" cap="rnd" cmpd="sng">
                  <a:solidFill>
                    <a:srgbClr val="996600"/>
                  </a:solidFill>
                  <a:prstDash val="solid"/>
                  <a:round/>
                  <a:headEnd type="none" w="med" len="med"/>
                  <a:tailEnd type="none" w="med" len="med"/>
                </a:ln>
                <a:effectLst/>
              </p:spPr>
              <p:txBody>
                <a:bodyPr/>
                <a:lstStyle/>
                <a:p>
                  <a:endParaRPr lang="en-US"/>
                </a:p>
              </p:txBody>
            </p:sp>
            <p:sp>
              <p:nvSpPr>
                <p:cNvPr id="448592" name="Oval 80"/>
                <p:cNvSpPr>
                  <a:spLocks noChangeArrowheads="1"/>
                </p:cNvSpPr>
                <p:nvPr/>
              </p:nvSpPr>
              <p:spPr bwMode="auto">
                <a:xfrm>
                  <a:off x="2471" y="2933"/>
                  <a:ext cx="143" cy="118"/>
                </a:xfrm>
                <a:prstGeom prst="ellipse">
                  <a:avLst/>
                </a:prstGeom>
                <a:solidFill>
                  <a:srgbClr val="FFCC66"/>
                </a:solidFill>
                <a:ln w="12700">
                  <a:solidFill>
                    <a:srgbClr val="996600"/>
                  </a:solidFill>
                  <a:round/>
                  <a:headEnd/>
                  <a:tailEnd/>
                </a:ln>
                <a:effectLst/>
              </p:spPr>
              <p:txBody>
                <a:bodyPr wrap="none" anchor="ctr"/>
                <a:lstStyle/>
                <a:p>
                  <a:endParaRPr lang="en-US"/>
                </a:p>
              </p:txBody>
            </p:sp>
          </p:grpSp>
          <p:sp>
            <p:nvSpPr>
              <p:cNvPr id="448593" name="Freeform 81"/>
              <p:cNvSpPr>
                <a:spLocks/>
              </p:cNvSpPr>
              <p:nvPr/>
            </p:nvSpPr>
            <p:spPr bwMode="auto">
              <a:xfrm>
                <a:off x="2522" y="2933"/>
                <a:ext cx="38" cy="118"/>
              </a:xfrm>
              <a:custGeom>
                <a:avLst/>
                <a:gdLst/>
                <a:ahLst/>
                <a:cxnLst>
                  <a:cxn ang="0">
                    <a:pos x="26" y="0"/>
                  </a:cxn>
                  <a:cxn ang="0">
                    <a:pos x="0" y="115"/>
                  </a:cxn>
                  <a:cxn ang="0">
                    <a:pos x="6" y="116"/>
                  </a:cxn>
                  <a:cxn ang="0">
                    <a:pos x="12" y="117"/>
                  </a:cxn>
                  <a:cxn ang="0">
                    <a:pos x="37" y="1"/>
                  </a:cxn>
                  <a:cxn ang="0">
                    <a:pos x="31" y="0"/>
                  </a:cxn>
                  <a:cxn ang="0">
                    <a:pos x="26" y="0"/>
                  </a:cxn>
                </a:cxnLst>
                <a:rect l="0" t="0" r="r" b="b"/>
                <a:pathLst>
                  <a:path w="38" h="118">
                    <a:moveTo>
                      <a:pt x="26" y="0"/>
                    </a:moveTo>
                    <a:lnTo>
                      <a:pt x="0" y="115"/>
                    </a:lnTo>
                    <a:lnTo>
                      <a:pt x="6" y="116"/>
                    </a:lnTo>
                    <a:lnTo>
                      <a:pt x="12" y="117"/>
                    </a:lnTo>
                    <a:lnTo>
                      <a:pt x="37" y="1"/>
                    </a:lnTo>
                    <a:lnTo>
                      <a:pt x="31" y="0"/>
                    </a:lnTo>
                    <a:lnTo>
                      <a:pt x="26" y="0"/>
                    </a:lnTo>
                  </a:path>
                </a:pathLst>
              </a:custGeom>
              <a:solidFill>
                <a:srgbClr val="FFCC66"/>
              </a:solidFill>
              <a:ln w="12700" cap="rnd" cmpd="sng">
                <a:solidFill>
                  <a:srgbClr val="996600"/>
                </a:solidFill>
                <a:prstDash val="solid"/>
                <a:round/>
                <a:headEnd type="none" w="med" len="med"/>
                <a:tailEnd type="none" w="med" len="med"/>
              </a:ln>
              <a:effectLst/>
            </p:spPr>
            <p:txBody>
              <a:bodyPr/>
              <a:lstStyle/>
              <a:p>
                <a:endParaRPr lang="en-US"/>
              </a:p>
            </p:txBody>
          </p:sp>
        </p:grpSp>
      </p:grpSp>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704088"/>
            <a:ext cx="8229600" cy="743712"/>
          </a:xfrm>
        </p:spPr>
        <p:txBody>
          <a:bodyPr>
            <a:normAutofit/>
          </a:bodyPr>
          <a:lstStyle/>
          <a:p>
            <a:pPr algn="ctr"/>
            <a:r>
              <a:rPr lang="en-US" sz="4000" u="sng" dirty="0" smtClean="0">
                <a:solidFill>
                  <a:schemeClr val="tx1"/>
                </a:solidFill>
              </a:rPr>
              <a:t>DIABETES – ORAL MEDICATIONS</a:t>
            </a:r>
            <a:endParaRPr lang="en-US" sz="4000" u="sng" dirty="0">
              <a:solidFill>
                <a:schemeClr val="tx1"/>
              </a:solidFill>
            </a:endParaRPr>
          </a:p>
        </p:txBody>
      </p:sp>
      <p:sp>
        <p:nvSpPr>
          <p:cNvPr id="34819" name="Rectangle 3"/>
          <p:cNvSpPr>
            <a:spLocks noGrp="1" noChangeArrowheads="1"/>
          </p:cNvSpPr>
          <p:nvPr>
            <p:ph type="body" idx="1"/>
          </p:nvPr>
        </p:nvSpPr>
        <p:spPr>
          <a:xfrm>
            <a:off x="1219200" y="2362200"/>
            <a:ext cx="7772400" cy="3810000"/>
          </a:xfrm>
        </p:spPr>
        <p:txBody>
          <a:bodyPr/>
          <a:lstStyle/>
          <a:p>
            <a:r>
              <a:rPr lang="en-US" sz="2800" dirty="0" err="1">
                <a:latin typeface="Arial" charset="0"/>
                <a:cs typeface="Arial" charset="0"/>
              </a:rPr>
              <a:t>Sulfonylureas</a:t>
            </a:r>
            <a:endParaRPr lang="en-US" sz="2800" dirty="0">
              <a:latin typeface="Arial" charset="0"/>
              <a:cs typeface="Arial" charset="0"/>
            </a:endParaRPr>
          </a:p>
          <a:p>
            <a:r>
              <a:rPr lang="en-US" sz="2800" dirty="0" err="1">
                <a:latin typeface="Arial" charset="0"/>
                <a:cs typeface="Arial" charset="0"/>
              </a:rPr>
              <a:t>Biguanides</a:t>
            </a:r>
            <a:endParaRPr lang="en-US" sz="2800" dirty="0">
              <a:latin typeface="Arial" charset="0"/>
              <a:cs typeface="Arial" charset="0"/>
            </a:endParaRPr>
          </a:p>
          <a:p>
            <a:r>
              <a:rPr lang="en-US" sz="2800" dirty="0" err="1" smtClean="0">
                <a:latin typeface="Arial" charset="0"/>
                <a:cs typeface="Arial" charset="0"/>
              </a:rPr>
              <a:t>Thiazolidinediones</a:t>
            </a:r>
            <a:endParaRPr lang="en-US" sz="2800" dirty="0">
              <a:latin typeface="Arial" charset="0"/>
              <a:cs typeface="Arial" charset="0"/>
            </a:endParaRPr>
          </a:p>
          <a:p>
            <a:r>
              <a:rPr lang="en-US" sz="2800" dirty="0">
                <a:latin typeface="Arial" charset="0"/>
                <a:cs typeface="Arial" charset="0"/>
              </a:rPr>
              <a:t>Alpha-glycosidase inhibitors</a:t>
            </a:r>
          </a:p>
          <a:p>
            <a:r>
              <a:rPr lang="en-US" sz="2800" dirty="0" err="1">
                <a:latin typeface="Arial" charset="0"/>
                <a:cs typeface="Arial" charset="0"/>
              </a:rPr>
              <a:t>Meglitinides</a:t>
            </a:r>
            <a:endParaRPr lang="en-US" sz="2800" dirty="0"/>
          </a:p>
        </p:txBody>
      </p:sp>
      <p:sp>
        <p:nvSpPr>
          <p:cNvPr id="34821" name="Text Box 5"/>
          <p:cNvSpPr txBox="1">
            <a:spLocks noChangeArrowheads="1"/>
          </p:cNvSpPr>
          <p:nvPr/>
        </p:nvSpPr>
        <p:spPr bwMode="auto">
          <a:xfrm>
            <a:off x="1600200" y="1701800"/>
            <a:ext cx="2412840" cy="646331"/>
          </a:xfrm>
          <a:prstGeom prst="rect">
            <a:avLst/>
          </a:prstGeom>
          <a:noFill/>
          <a:ln w="12700" cap="sq">
            <a:noFill/>
            <a:miter lim="800000"/>
            <a:headEnd type="none" w="sm" len="sm"/>
            <a:tailEnd type="none" w="sm" len="sm"/>
          </a:ln>
          <a:effectLst/>
        </p:spPr>
        <p:txBody>
          <a:bodyPr wrap="none">
            <a:spAutoFit/>
          </a:bodyPr>
          <a:lstStyle/>
          <a:p>
            <a:r>
              <a:rPr lang="en-US" sz="3600" b="1" u="sng" dirty="0" smtClean="0"/>
              <a:t>5  Classes</a:t>
            </a:r>
            <a:r>
              <a:rPr lang="en-US" sz="3200" dirty="0" smtClean="0"/>
              <a:t> </a:t>
            </a:r>
            <a:r>
              <a:rPr lang="en-US" sz="3200" dirty="0"/>
              <a:t>:</a:t>
            </a:r>
            <a:endParaRPr lang="en-US" sz="3200" u="sng"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358775" y="103188"/>
            <a:ext cx="8501063" cy="1311275"/>
          </a:xfrm>
        </p:spPr>
        <p:txBody>
          <a:bodyPr/>
          <a:lstStyle/>
          <a:p>
            <a:pPr algn="l"/>
            <a:r>
              <a:rPr lang="en-GB" altLang="en-GB" sz="4000" dirty="0"/>
              <a:t>Classes of Oral Hypoglycaemic Agents</a:t>
            </a:r>
          </a:p>
        </p:txBody>
      </p:sp>
      <p:sp>
        <p:nvSpPr>
          <p:cNvPr id="158723" name="Rectangle 3"/>
          <p:cNvSpPr>
            <a:spLocks noGrp="1" noChangeArrowheads="1"/>
          </p:cNvSpPr>
          <p:nvPr>
            <p:ph type="body" idx="1"/>
          </p:nvPr>
        </p:nvSpPr>
        <p:spPr>
          <a:xfrm>
            <a:off x="490538" y="1646238"/>
            <a:ext cx="7772400" cy="4811712"/>
          </a:xfrm>
        </p:spPr>
        <p:txBody>
          <a:bodyPr/>
          <a:lstStyle/>
          <a:p>
            <a:r>
              <a:rPr lang="en-GB" altLang="en-GB" sz="2800" i="1" dirty="0"/>
              <a:t>Target insulin secretion</a:t>
            </a:r>
          </a:p>
          <a:p>
            <a:pPr lvl="1"/>
            <a:r>
              <a:rPr lang="en-GB" altLang="en-GB" sz="2400" dirty="0" err="1">
                <a:latin typeface="Comic Sans MS" pitchFamily="66" charset="0"/>
              </a:rPr>
              <a:t>Sulphonylureas</a:t>
            </a:r>
            <a:r>
              <a:rPr lang="en-GB" altLang="en-GB" sz="2400" dirty="0">
                <a:latin typeface="Comic Sans MS" pitchFamily="66" charset="0"/>
              </a:rPr>
              <a:t> (</a:t>
            </a:r>
            <a:r>
              <a:rPr lang="en-GB" altLang="en-GB" sz="2400" dirty="0" err="1">
                <a:latin typeface="Comic Sans MS" pitchFamily="66" charset="0"/>
              </a:rPr>
              <a:t>glibenclamide</a:t>
            </a:r>
            <a:r>
              <a:rPr lang="en-GB" altLang="en-GB" sz="2400" dirty="0">
                <a:latin typeface="Comic Sans MS" pitchFamily="66" charset="0"/>
              </a:rPr>
              <a:t>)</a:t>
            </a:r>
          </a:p>
          <a:p>
            <a:pPr lvl="1"/>
            <a:r>
              <a:rPr lang="en-GB" altLang="en-GB" sz="2400" dirty="0" err="1">
                <a:latin typeface="Comic Sans MS" pitchFamily="66" charset="0"/>
              </a:rPr>
              <a:t>Meglitinides</a:t>
            </a:r>
            <a:r>
              <a:rPr lang="en-GB" altLang="en-GB" sz="2400" dirty="0">
                <a:latin typeface="Comic Sans MS" pitchFamily="66" charset="0"/>
              </a:rPr>
              <a:t> (</a:t>
            </a:r>
            <a:r>
              <a:rPr lang="en-GB" altLang="en-GB" sz="2400" dirty="0" err="1">
                <a:latin typeface="Comic Sans MS" pitchFamily="66" charset="0"/>
              </a:rPr>
              <a:t>repaglinide</a:t>
            </a:r>
            <a:r>
              <a:rPr lang="en-GB" altLang="en-GB" sz="2400" dirty="0">
                <a:latin typeface="Comic Sans MS" pitchFamily="66" charset="0"/>
              </a:rPr>
              <a:t>)</a:t>
            </a:r>
          </a:p>
          <a:p>
            <a:endParaRPr lang="en-GB" altLang="en-GB" sz="2800" dirty="0"/>
          </a:p>
          <a:p>
            <a:r>
              <a:rPr lang="en-GB" altLang="en-GB" sz="2800" i="1" dirty="0"/>
              <a:t>Target insulin resistance</a:t>
            </a:r>
          </a:p>
          <a:p>
            <a:pPr lvl="1"/>
            <a:r>
              <a:rPr lang="en-GB" altLang="en-GB" sz="2400" dirty="0" err="1">
                <a:latin typeface="Comic Sans MS" pitchFamily="66" charset="0"/>
              </a:rPr>
              <a:t>Biguanides</a:t>
            </a:r>
            <a:r>
              <a:rPr lang="en-GB" altLang="en-GB" sz="2400" dirty="0">
                <a:latin typeface="Comic Sans MS" pitchFamily="66" charset="0"/>
              </a:rPr>
              <a:t> (</a:t>
            </a:r>
            <a:r>
              <a:rPr lang="en-GB" altLang="en-GB" sz="2400" dirty="0" err="1">
                <a:latin typeface="Comic Sans MS" pitchFamily="66" charset="0"/>
              </a:rPr>
              <a:t>metformin</a:t>
            </a:r>
            <a:r>
              <a:rPr lang="en-GB" altLang="en-GB" sz="2400" dirty="0">
                <a:latin typeface="Comic Sans MS" pitchFamily="66" charset="0"/>
              </a:rPr>
              <a:t>)</a:t>
            </a:r>
          </a:p>
          <a:p>
            <a:pPr lvl="1"/>
            <a:r>
              <a:rPr lang="en-GB" altLang="en-GB" sz="2400" dirty="0" err="1" smtClean="0">
                <a:latin typeface="Comic Sans MS" pitchFamily="66" charset="0"/>
              </a:rPr>
              <a:t>Thiazolidinediones</a:t>
            </a:r>
            <a:r>
              <a:rPr lang="en-GB" altLang="en-GB" sz="2400" dirty="0" smtClean="0">
                <a:latin typeface="Comic Sans MS" pitchFamily="66" charset="0"/>
              </a:rPr>
              <a:t>  </a:t>
            </a:r>
            <a:r>
              <a:rPr lang="en-GB" altLang="en-GB" sz="2400" dirty="0">
                <a:latin typeface="Comic Sans MS" pitchFamily="66" charset="0"/>
              </a:rPr>
              <a:t>(</a:t>
            </a:r>
            <a:r>
              <a:rPr lang="en-GB" altLang="en-GB" sz="2400" dirty="0" err="1">
                <a:latin typeface="Comic Sans MS" pitchFamily="66" charset="0"/>
              </a:rPr>
              <a:t>rosiglitazone</a:t>
            </a:r>
            <a:r>
              <a:rPr lang="en-GB" altLang="en-GB" sz="2400" dirty="0">
                <a:latin typeface="Comic Sans MS" pitchFamily="66" charset="0"/>
              </a:rPr>
              <a:t>)</a:t>
            </a:r>
          </a:p>
          <a:p>
            <a:pPr lvl="1"/>
            <a:endParaRPr lang="en-GB" altLang="en-GB" sz="2400" dirty="0">
              <a:latin typeface="Comic Sans MS" pitchFamily="66" charset="0"/>
            </a:endParaRPr>
          </a:p>
          <a:p>
            <a:r>
              <a:rPr lang="en-GB" altLang="en-GB" sz="2800" i="1" dirty="0"/>
              <a:t>Target glucose absorption from intestine</a:t>
            </a:r>
          </a:p>
          <a:p>
            <a:pPr lvl="1"/>
            <a:r>
              <a:rPr lang="en-GB" altLang="en-GB" sz="2400" dirty="0">
                <a:latin typeface="Comic Sans MS" pitchFamily="66" charset="0"/>
              </a:rPr>
              <a:t>Alpha </a:t>
            </a:r>
            <a:r>
              <a:rPr lang="en-GB" altLang="en-GB" sz="2400" dirty="0" err="1">
                <a:latin typeface="Comic Sans MS" pitchFamily="66" charset="0"/>
              </a:rPr>
              <a:t>glucosidase</a:t>
            </a:r>
            <a:r>
              <a:rPr lang="en-GB" altLang="en-GB" sz="2400" dirty="0">
                <a:latin typeface="Comic Sans MS" pitchFamily="66" charset="0"/>
              </a:rPr>
              <a:t> inhibitors (</a:t>
            </a:r>
            <a:r>
              <a:rPr lang="en-GB" altLang="en-GB" sz="2400" dirty="0" err="1">
                <a:latin typeface="Comic Sans MS" pitchFamily="66" charset="0"/>
              </a:rPr>
              <a:t>ascarbase</a:t>
            </a:r>
            <a:r>
              <a:rPr lang="en-GB" altLang="en-GB" sz="2400" dirty="0">
                <a:latin typeface="Comic Sans MS" pitchFamily="66" charset="0"/>
              </a:rPr>
              <a:t>)</a:t>
            </a:r>
          </a:p>
        </p:txBody>
      </p:sp>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914400"/>
            <a:ext cx="8229600" cy="57912"/>
          </a:xfrm>
        </p:spPr>
        <p:txBody>
          <a:bodyPr>
            <a:normAutofit fontScale="90000"/>
          </a:bodyPr>
          <a:lstStyle/>
          <a:p>
            <a:pPr algn="ctr" fontAlgn="auto">
              <a:spcAft>
                <a:spcPts val="0"/>
              </a:spcAft>
              <a:defRPr/>
            </a:pPr>
            <a:r>
              <a:rPr lang="en-GB" sz="3200" dirty="0" smtClean="0"/>
              <a:t>Oral Hypoglycaemic Medications</a:t>
            </a:r>
            <a:endParaRPr lang="en-GB" sz="3200" dirty="0"/>
          </a:p>
        </p:txBody>
      </p:sp>
      <p:pic>
        <p:nvPicPr>
          <p:cNvPr id="46083" name="Picture 2"/>
          <p:cNvPicPr>
            <a:picLocks noGrp="1" noChangeAspect="1" noChangeArrowheads="1"/>
          </p:cNvPicPr>
          <p:nvPr>
            <p:ph idx="1"/>
          </p:nvPr>
        </p:nvPicPr>
        <p:blipFill>
          <a:blip r:embed="rId3"/>
          <a:srcRect/>
          <a:stretch>
            <a:fillRect/>
          </a:stretch>
        </p:blipFill>
        <p:spPr>
          <a:xfrm>
            <a:off x="0" y="990600"/>
            <a:ext cx="9144000" cy="5745163"/>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a:xfrm>
            <a:off x="414338" y="482600"/>
            <a:ext cx="8729662" cy="762000"/>
          </a:xfrm>
        </p:spPr>
        <p:txBody>
          <a:bodyPr>
            <a:normAutofit fontScale="90000"/>
          </a:bodyPr>
          <a:lstStyle/>
          <a:p>
            <a:r>
              <a:rPr lang="en-GB" altLang="en-GB" dirty="0" err="1"/>
              <a:t>Biguanides</a:t>
            </a:r>
            <a:r>
              <a:rPr lang="en-GB" altLang="en-GB" dirty="0"/>
              <a:t>: </a:t>
            </a:r>
            <a:r>
              <a:rPr lang="en-GB" altLang="en-GB" dirty="0" err="1"/>
              <a:t>Metformin</a:t>
            </a:r>
            <a:endParaRPr lang="en-GB" altLang="en-GB" dirty="0"/>
          </a:p>
        </p:txBody>
      </p:sp>
      <p:sp>
        <p:nvSpPr>
          <p:cNvPr id="159747" name="Rectangle 3"/>
          <p:cNvSpPr>
            <a:spLocks noGrp="1" noChangeArrowheads="1"/>
          </p:cNvSpPr>
          <p:nvPr>
            <p:ph type="body" idx="4294967295"/>
          </p:nvPr>
        </p:nvSpPr>
        <p:spPr>
          <a:xfrm>
            <a:off x="411163" y="1590675"/>
            <a:ext cx="8243887" cy="5021263"/>
          </a:xfrm>
        </p:spPr>
        <p:txBody>
          <a:bodyPr/>
          <a:lstStyle/>
          <a:p>
            <a:r>
              <a:rPr lang="en-GB" altLang="en-GB" sz="2800" dirty="0"/>
              <a:t>Decreases hepatic glucose output</a:t>
            </a:r>
          </a:p>
          <a:p>
            <a:r>
              <a:rPr lang="en-GB" altLang="en-GB" sz="2800" dirty="0"/>
              <a:t>Increases peripheral uptake of glucose into cells </a:t>
            </a:r>
          </a:p>
          <a:p>
            <a:r>
              <a:rPr lang="en-GB" altLang="en-GB" sz="2800" dirty="0" err="1"/>
              <a:t>Monotherapy</a:t>
            </a:r>
            <a:r>
              <a:rPr lang="en-GB" altLang="en-GB" sz="2800" dirty="0"/>
              <a:t> or adjunct</a:t>
            </a:r>
          </a:p>
          <a:p>
            <a:r>
              <a:rPr lang="en-GB" altLang="en-GB" sz="2800" dirty="0"/>
              <a:t>Does not produce weight gain, useful in obese clients</a:t>
            </a:r>
          </a:p>
          <a:p>
            <a:r>
              <a:rPr lang="en-GB" altLang="en-GB" sz="2800" dirty="0" smtClean="0">
                <a:solidFill>
                  <a:srgbClr val="000099"/>
                </a:solidFill>
              </a:rPr>
              <a:t>Dose</a:t>
            </a:r>
            <a:r>
              <a:rPr lang="en-GB" altLang="en-GB" sz="2800" dirty="0">
                <a:solidFill>
                  <a:srgbClr val="000099"/>
                </a:solidFill>
              </a:rPr>
              <a:t>:</a:t>
            </a:r>
            <a:r>
              <a:rPr lang="en-GB" altLang="en-GB" sz="2800" dirty="0"/>
              <a:t> </a:t>
            </a:r>
          </a:p>
          <a:p>
            <a:pPr lvl="1"/>
            <a:r>
              <a:rPr lang="en-GB" altLang="en-GB" sz="2400" dirty="0">
                <a:latin typeface="Comic Sans MS" pitchFamily="66" charset="0"/>
              </a:rPr>
              <a:t>500mg daily increasing gradually to 500mg three times a day</a:t>
            </a:r>
          </a:p>
          <a:p>
            <a:pPr lvl="1"/>
            <a:r>
              <a:rPr lang="en-GB" altLang="en-GB" sz="2400" dirty="0">
                <a:latin typeface="Comic Sans MS" pitchFamily="66" charset="0"/>
              </a:rPr>
              <a:t>Max dose </a:t>
            </a:r>
            <a:r>
              <a:rPr lang="en-GB" altLang="en-GB" sz="2400" dirty="0" smtClean="0">
                <a:latin typeface="Comic Sans MS" pitchFamily="66" charset="0"/>
              </a:rPr>
              <a:t> 2-2.5 </a:t>
            </a:r>
            <a:r>
              <a:rPr lang="en-GB" altLang="en-GB" sz="2400" dirty="0" err="1" smtClean="0">
                <a:latin typeface="Comic Sans MS" pitchFamily="66" charset="0"/>
              </a:rPr>
              <a:t>gms</a:t>
            </a:r>
            <a:r>
              <a:rPr lang="en-GB" altLang="en-GB" sz="2400" dirty="0" smtClean="0">
                <a:latin typeface="Comic Sans MS" pitchFamily="66" charset="0"/>
              </a:rPr>
              <a:t> </a:t>
            </a:r>
            <a:r>
              <a:rPr lang="en-GB" altLang="en-GB" sz="2400" dirty="0">
                <a:latin typeface="Comic Sans MS" pitchFamily="66" charset="0"/>
              </a:rPr>
              <a:t>daily</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p:txBody>
          <a:bodyPr/>
          <a:lstStyle/>
          <a:p>
            <a:pPr eaLnBrk="1" hangingPunct="1">
              <a:defRPr/>
            </a:pPr>
            <a:r>
              <a:rPr lang="en-IE" smtClean="0"/>
              <a:t>Learning Objectives</a:t>
            </a:r>
            <a:endParaRPr lang="en-GB" smtClean="0"/>
          </a:p>
        </p:txBody>
      </p:sp>
      <p:sp>
        <p:nvSpPr>
          <p:cNvPr id="4099" name="Rectangle 3"/>
          <p:cNvSpPr>
            <a:spLocks noGrp="1" noChangeArrowheads="1"/>
          </p:cNvSpPr>
          <p:nvPr>
            <p:ph type="body" idx="1"/>
          </p:nvPr>
        </p:nvSpPr>
        <p:spPr/>
        <p:txBody>
          <a:bodyPr/>
          <a:lstStyle/>
          <a:p>
            <a:pPr eaLnBrk="1" hangingPunct="1">
              <a:lnSpc>
                <a:spcPct val="90000"/>
              </a:lnSpc>
            </a:pPr>
            <a:r>
              <a:rPr lang="en-IE" dirty="0" smtClean="0"/>
              <a:t>At the end of this talk you should understand:</a:t>
            </a:r>
          </a:p>
          <a:p>
            <a:pPr lvl="1" eaLnBrk="1" hangingPunct="1">
              <a:lnSpc>
                <a:spcPct val="90000"/>
              </a:lnSpc>
            </a:pPr>
            <a:r>
              <a:rPr lang="en-IE" dirty="0" smtClean="0"/>
              <a:t>What diabetes mellitus means</a:t>
            </a:r>
          </a:p>
          <a:p>
            <a:pPr lvl="1" eaLnBrk="1" hangingPunct="1">
              <a:lnSpc>
                <a:spcPct val="90000"/>
              </a:lnSpc>
            </a:pPr>
            <a:r>
              <a:rPr lang="en-IE" dirty="0" smtClean="0"/>
              <a:t>The difference between types-1 and -2 diabetes</a:t>
            </a:r>
          </a:p>
          <a:p>
            <a:pPr lvl="1" eaLnBrk="1" hangingPunct="1">
              <a:lnSpc>
                <a:spcPct val="90000"/>
              </a:lnSpc>
            </a:pPr>
            <a:r>
              <a:rPr lang="en-IE" dirty="0" smtClean="0"/>
              <a:t>How the different types are treated</a:t>
            </a:r>
          </a:p>
          <a:p>
            <a:pPr lvl="1" eaLnBrk="1" hangingPunct="1">
              <a:lnSpc>
                <a:spcPct val="90000"/>
              </a:lnSpc>
            </a:pPr>
            <a:r>
              <a:rPr lang="en-IE" dirty="0" smtClean="0"/>
              <a:t>The reasons for the current epidemic of diabetes and how it can be prevented</a:t>
            </a:r>
          </a:p>
          <a:p>
            <a:pPr lvl="1" eaLnBrk="1" hangingPunct="1">
              <a:lnSpc>
                <a:spcPct val="90000"/>
              </a:lnSpc>
            </a:pPr>
            <a:r>
              <a:rPr lang="en-IE" dirty="0" smtClean="0"/>
              <a:t>What the complications of diabetes are and how they can be prevented</a:t>
            </a:r>
            <a:endParaRPr lang="en-GB"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8600" y="990600"/>
            <a:ext cx="7467600" cy="762000"/>
          </a:xfrm>
        </p:spPr>
        <p:txBody>
          <a:bodyPr>
            <a:normAutofit fontScale="90000"/>
          </a:bodyPr>
          <a:lstStyle/>
          <a:p>
            <a:pPr algn="l"/>
            <a:r>
              <a:rPr lang="en-GB" altLang="en-GB"/>
              <a:t>Metformin</a:t>
            </a:r>
          </a:p>
        </p:txBody>
      </p:sp>
      <p:sp>
        <p:nvSpPr>
          <p:cNvPr id="162819" name="Rectangle 3"/>
          <p:cNvSpPr>
            <a:spLocks noGrp="1" noChangeArrowheads="1"/>
          </p:cNvSpPr>
          <p:nvPr>
            <p:ph type="body" sz="half" idx="1"/>
          </p:nvPr>
        </p:nvSpPr>
        <p:spPr>
          <a:xfrm>
            <a:off x="457200" y="1600200"/>
            <a:ext cx="8348663" cy="4987925"/>
          </a:xfrm>
        </p:spPr>
        <p:txBody>
          <a:bodyPr/>
          <a:lstStyle/>
          <a:p>
            <a:r>
              <a:rPr lang="en-GB" altLang="en-GB" sz="2800" dirty="0">
                <a:sym typeface="Wingdings 3" pitchFamily="18" charset="2"/>
              </a:rPr>
              <a:t>Reduces HbA1C  by 1-2%</a:t>
            </a:r>
          </a:p>
          <a:p>
            <a:r>
              <a:rPr lang="en-GB" altLang="en-GB" sz="2800" dirty="0">
                <a:solidFill>
                  <a:srgbClr val="000099"/>
                </a:solidFill>
              </a:rPr>
              <a:t>Contraindications</a:t>
            </a:r>
            <a:r>
              <a:rPr lang="en-GB" altLang="en-GB" sz="2800" dirty="0" smtClean="0">
                <a:solidFill>
                  <a:srgbClr val="000099"/>
                </a:solidFill>
              </a:rPr>
              <a:t>:</a:t>
            </a:r>
            <a:endParaRPr lang="en-GB" altLang="en-GB" sz="2400" dirty="0">
              <a:latin typeface="Comic Sans MS" pitchFamily="66" charset="0"/>
            </a:endParaRPr>
          </a:p>
          <a:p>
            <a:pPr lvl="1"/>
            <a:r>
              <a:rPr lang="en-GB" altLang="en-GB" sz="2400" dirty="0">
                <a:latin typeface="Comic Sans MS" pitchFamily="66" charset="0"/>
              </a:rPr>
              <a:t>Contraindicated with Renal impairment</a:t>
            </a:r>
          </a:p>
          <a:p>
            <a:pPr lvl="1"/>
            <a:r>
              <a:rPr lang="en-GB" altLang="en-GB" sz="2400" dirty="0">
                <a:latin typeface="Comic Sans MS" pitchFamily="66" charset="0"/>
              </a:rPr>
              <a:t>Liver &amp; heart failure</a:t>
            </a:r>
          </a:p>
          <a:p>
            <a:pPr lvl="1"/>
            <a:r>
              <a:rPr lang="en-GB" altLang="en-GB" sz="2400" dirty="0">
                <a:latin typeface="Comic Sans MS" pitchFamily="66" charset="0"/>
              </a:rPr>
              <a:t>Severe dehydration</a:t>
            </a:r>
          </a:p>
          <a:p>
            <a:r>
              <a:rPr lang="en-GB" altLang="en-GB" sz="2800" dirty="0">
                <a:solidFill>
                  <a:srgbClr val="000099"/>
                </a:solidFill>
              </a:rPr>
              <a:t>Side effects</a:t>
            </a:r>
          </a:p>
          <a:p>
            <a:pPr lvl="1"/>
            <a:r>
              <a:rPr lang="en-GB" altLang="en-GB" sz="2400" dirty="0">
                <a:latin typeface="Comic Sans MS" pitchFamily="66" charset="0"/>
              </a:rPr>
              <a:t>Nausea, vomiting, diarrhoea, abdominal discomfort, impaired B</a:t>
            </a:r>
            <a:r>
              <a:rPr lang="en-GB" altLang="en-GB" sz="2400" baseline="-25000" dirty="0">
                <a:latin typeface="Comic Sans MS" pitchFamily="66" charset="0"/>
              </a:rPr>
              <a:t>12</a:t>
            </a:r>
            <a:r>
              <a:rPr lang="en-GB" altLang="en-GB" sz="2400" dirty="0">
                <a:latin typeface="Comic Sans MS" pitchFamily="66" charset="0"/>
              </a:rPr>
              <a:t> absorption</a:t>
            </a:r>
            <a:endParaRPr lang="en-GB" altLang="en-GB" sz="2400" dirty="0">
              <a:latin typeface="Comic Sans MS" pitchFamily="66" charset="0"/>
              <a:sym typeface="Wingdings 3" pitchFamily="18" charset="2"/>
            </a:endParaRPr>
          </a:p>
        </p:txBody>
      </p:sp>
      <p:pic>
        <p:nvPicPr>
          <p:cNvPr id="162820" name="Picture 4" descr="diabetmin%20retard"/>
          <p:cNvPicPr>
            <a:picLocks noGrp="1" noChangeAspect="1" noChangeArrowheads="1"/>
          </p:cNvPicPr>
          <p:nvPr>
            <p:ph sz="half" idx="2"/>
          </p:nvPr>
        </p:nvPicPr>
        <p:blipFill>
          <a:blip r:embed="rId3"/>
          <a:srcRect/>
          <a:stretch>
            <a:fillRect/>
          </a:stretch>
        </p:blipFill>
        <p:spPr>
          <a:xfrm>
            <a:off x="6145213" y="285750"/>
            <a:ext cx="2565400" cy="1820863"/>
          </a:xfrm>
          <a:noFill/>
          <a:ln/>
        </p:spPr>
      </p:pic>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65138" y="830263"/>
            <a:ext cx="7827962" cy="762000"/>
          </a:xfrm>
        </p:spPr>
        <p:txBody>
          <a:bodyPr>
            <a:normAutofit fontScale="90000"/>
          </a:bodyPr>
          <a:lstStyle/>
          <a:p>
            <a:pPr algn="l"/>
            <a:r>
              <a:rPr lang="en-GB" altLang="en-GB"/>
              <a:t>Sulphonylureas</a:t>
            </a:r>
          </a:p>
        </p:txBody>
      </p:sp>
      <p:sp>
        <p:nvSpPr>
          <p:cNvPr id="165891" name="Rectangle 3"/>
          <p:cNvSpPr>
            <a:spLocks noGrp="1" noChangeArrowheads="1"/>
          </p:cNvSpPr>
          <p:nvPr>
            <p:ph type="body" sz="half" idx="1"/>
          </p:nvPr>
        </p:nvSpPr>
        <p:spPr>
          <a:xfrm>
            <a:off x="457200" y="1851025"/>
            <a:ext cx="8378825" cy="4810125"/>
          </a:xfrm>
        </p:spPr>
        <p:txBody>
          <a:bodyPr/>
          <a:lstStyle/>
          <a:p>
            <a:r>
              <a:rPr lang="en-GB" altLang="en-GB" sz="2400" dirty="0"/>
              <a:t>Stimulate beta cells to release insulin from functioning pancreatic </a:t>
            </a:r>
            <a:r>
              <a:rPr lang="en-GB" altLang="en-GB" sz="2400" dirty="0" smtClean="0"/>
              <a:t>cells</a:t>
            </a:r>
          </a:p>
          <a:p>
            <a:r>
              <a:rPr lang="en-GB" altLang="en-GB" sz="2400" dirty="0" smtClean="0"/>
              <a:t>Other drugs in the category are </a:t>
            </a:r>
            <a:r>
              <a:rPr lang="en-GB" altLang="en-GB" sz="2400" dirty="0" err="1" smtClean="0"/>
              <a:t>Glipizide,Glibinclamide</a:t>
            </a:r>
            <a:r>
              <a:rPr lang="en-GB" altLang="en-GB" sz="2400" dirty="0" smtClean="0"/>
              <a:t> etc.</a:t>
            </a:r>
          </a:p>
          <a:p>
            <a:r>
              <a:rPr lang="en-GB" altLang="en-GB" sz="2400" dirty="0" err="1" smtClean="0"/>
              <a:t>Glimepiride</a:t>
            </a:r>
            <a:r>
              <a:rPr lang="en-GB" altLang="en-GB" sz="2400" dirty="0" smtClean="0"/>
              <a:t> is a third generation </a:t>
            </a:r>
            <a:r>
              <a:rPr lang="en-GB" altLang="en-GB" sz="2400" dirty="0" err="1" smtClean="0"/>
              <a:t>sulphonyl</a:t>
            </a:r>
            <a:r>
              <a:rPr lang="en-GB" altLang="en-GB" sz="2400" dirty="0" smtClean="0"/>
              <a:t> </a:t>
            </a:r>
            <a:r>
              <a:rPr lang="en-GB" altLang="en-GB" sz="2400" dirty="0" err="1" smtClean="0"/>
              <a:t>ureas</a:t>
            </a:r>
            <a:r>
              <a:rPr lang="en-GB" altLang="en-GB" sz="2400" dirty="0" smtClean="0"/>
              <a:t>.</a:t>
            </a:r>
          </a:p>
          <a:p>
            <a:r>
              <a:rPr lang="en-GB" altLang="en-GB" sz="2400" dirty="0" smtClean="0"/>
              <a:t>DOSE</a:t>
            </a:r>
          </a:p>
          <a:p>
            <a:pPr>
              <a:buNone/>
            </a:pPr>
            <a:r>
              <a:rPr lang="en-IN" sz="2400" dirty="0" smtClean="0"/>
              <a:t>   </a:t>
            </a:r>
            <a:r>
              <a:rPr lang="en-IN" sz="2400" dirty="0" err="1" smtClean="0"/>
              <a:t>Glimepiride</a:t>
            </a:r>
            <a:r>
              <a:rPr lang="en-IN" sz="2400" dirty="0" smtClean="0"/>
              <a:t> 1mg (OD) 10-15 minutes before breakfast for two weeks; can be titrated by 1mg doses till 8mg/day with two week intervals.</a:t>
            </a:r>
            <a:endParaRPr lang="en-GB" altLang="en-GB" sz="2400" dirty="0"/>
          </a:p>
        </p:txBody>
      </p:sp>
      <p:pic>
        <p:nvPicPr>
          <p:cNvPr id="165892" name="Picture 4" descr="diabtmn"/>
          <p:cNvPicPr>
            <a:picLocks noGrp="1" noChangeAspect="1" noChangeArrowheads="1"/>
          </p:cNvPicPr>
          <p:nvPr>
            <p:ph sz="half" idx="2"/>
          </p:nvPr>
        </p:nvPicPr>
        <p:blipFill>
          <a:blip r:embed="rId3"/>
          <a:srcRect/>
          <a:stretch>
            <a:fillRect/>
          </a:stretch>
        </p:blipFill>
        <p:spPr>
          <a:xfrm>
            <a:off x="6677025" y="257175"/>
            <a:ext cx="2147888" cy="1517650"/>
          </a:xfrm>
          <a:noFill/>
          <a:ln/>
        </p:spPr>
      </p:pic>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39763" y="593725"/>
            <a:ext cx="7102475" cy="762000"/>
          </a:xfrm>
        </p:spPr>
        <p:txBody>
          <a:bodyPr>
            <a:normAutofit fontScale="90000"/>
          </a:bodyPr>
          <a:lstStyle/>
          <a:p>
            <a:pPr algn="l"/>
            <a:r>
              <a:rPr lang="en-GB" altLang="en-GB"/>
              <a:t>Sulphonylureas </a:t>
            </a:r>
          </a:p>
        </p:txBody>
      </p:sp>
      <p:sp>
        <p:nvSpPr>
          <p:cNvPr id="168963" name="Rectangle 3"/>
          <p:cNvSpPr>
            <a:spLocks noGrp="1" noChangeArrowheads="1"/>
          </p:cNvSpPr>
          <p:nvPr>
            <p:ph type="body" sz="half" idx="1"/>
          </p:nvPr>
        </p:nvSpPr>
        <p:spPr>
          <a:xfrm>
            <a:off x="604838" y="1585913"/>
            <a:ext cx="8324850" cy="5272087"/>
          </a:xfrm>
        </p:spPr>
        <p:txBody>
          <a:bodyPr/>
          <a:lstStyle/>
          <a:p>
            <a:pPr>
              <a:lnSpc>
                <a:spcPct val="90000"/>
              </a:lnSpc>
            </a:pPr>
            <a:r>
              <a:rPr lang="en-GB" altLang="en-GB" sz="2400" dirty="0">
                <a:sym typeface="Wingdings 3" pitchFamily="18" charset="2"/>
              </a:rPr>
              <a:t>Reduces </a:t>
            </a:r>
            <a:r>
              <a:rPr lang="en-GB" altLang="en-GB" sz="2400" dirty="0"/>
              <a:t>HbA1C by 1-1.5% </a:t>
            </a:r>
          </a:p>
          <a:p>
            <a:pPr>
              <a:lnSpc>
                <a:spcPct val="90000"/>
              </a:lnSpc>
            </a:pPr>
            <a:r>
              <a:rPr lang="en-GB" altLang="en-GB" sz="2400" dirty="0"/>
              <a:t>1st choice in lean patients</a:t>
            </a:r>
          </a:p>
          <a:p>
            <a:pPr>
              <a:lnSpc>
                <a:spcPct val="90000"/>
              </a:lnSpc>
            </a:pPr>
            <a:r>
              <a:rPr lang="en-GB" altLang="en-GB" sz="2400" dirty="0"/>
              <a:t>Drugs broken down in liver so avoid in people with liver and renal impairment</a:t>
            </a:r>
          </a:p>
          <a:p>
            <a:pPr>
              <a:lnSpc>
                <a:spcPct val="90000"/>
              </a:lnSpc>
            </a:pPr>
            <a:r>
              <a:rPr lang="en-GB" altLang="en-GB" sz="2400" dirty="0"/>
              <a:t>Adverse Effects:</a:t>
            </a:r>
          </a:p>
          <a:p>
            <a:pPr lvl="1">
              <a:lnSpc>
                <a:spcPct val="90000"/>
              </a:lnSpc>
            </a:pPr>
            <a:r>
              <a:rPr lang="en-GB" altLang="en-GB" sz="2000" dirty="0"/>
              <a:t>GI disturbances, headache; bone marrow depression</a:t>
            </a:r>
          </a:p>
          <a:p>
            <a:pPr lvl="1">
              <a:lnSpc>
                <a:spcPct val="90000"/>
              </a:lnSpc>
            </a:pPr>
            <a:r>
              <a:rPr lang="en-GB" altLang="en-GB" sz="2000" dirty="0"/>
              <a:t>Mild skin reactions, photosensitivity, mild alcohol intolerance.</a:t>
            </a:r>
          </a:p>
          <a:p>
            <a:pPr lvl="1">
              <a:lnSpc>
                <a:spcPct val="90000"/>
              </a:lnSpc>
            </a:pPr>
            <a:r>
              <a:rPr lang="en-GB" altLang="en-GB" sz="2000" dirty="0"/>
              <a:t>Hypoglycaemia</a:t>
            </a:r>
          </a:p>
          <a:p>
            <a:pPr lvl="1">
              <a:lnSpc>
                <a:spcPct val="90000"/>
              </a:lnSpc>
            </a:pPr>
            <a:r>
              <a:rPr lang="en-GB" altLang="en-GB" sz="2000" dirty="0"/>
              <a:t>Weight gain</a:t>
            </a:r>
          </a:p>
          <a:p>
            <a:pPr>
              <a:lnSpc>
                <a:spcPct val="90000"/>
              </a:lnSpc>
            </a:pPr>
            <a:r>
              <a:rPr lang="en-GB" altLang="en-GB" sz="2400" dirty="0"/>
              <a:t>5-10% secondary failure rate / year</a:t>
            </a:r>
          </a:p>
        </p:txBody>
      </p:sp>
      <p:pic>
        <p:nvPicPr>
          <p:cNvPr id="168965" name="Picture 5" descr="diabtmn"/>
          <p:cNvPicPr>
            <a:picLocks noChangeAspect="1" noChangeArrowheads="1"/>
          </p:cNvPicPr>
          <p:nvPr/>
        </p:nvPicPr>
        <p:blipFill>
          <a:blip r:embed="rId3"/>
          <a:srcRect/>
          <a:stretch>
            <a:fillRect/>
          </a:stretch>
        </p:blipFill>
        <p:spPr bwMode="auto">
          <a:xfrm>
            <a:off x="7073900" y="176213"/>
            <a:ext cx="1736725" cy="122713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36550" y="912813"/>
            <a:ext cx="7002463" cy="762000"/>
          </a:xfrm>
        </p:spPr>
        <p:txBody>
          <a:bodyPr>
            <a:normAutofit fontScale="90000"/>
          </a:bodyPr>
          <a:lstStyle/>
          <a:p>
            <a:pPr algn="l"/>
            <a:r>
              <a:rPr lang="en-GB" altLang="en-GB"/>
              <a:t>Sulphonylurea </a:t>
            </a:r>
          </a:p>
        </p:txBody>
      </p:sp>
      <p:sp>
        <p:nvSpPr>
          <p:cNvPr id="169987" name="Rectangle 3"/>
          <p:cNvSpPr>
            <a:spLocks noGrp="1" noChangeArrowheads="1"/>
          </p:cNvSpPr>
          <p:nvPr>
            <p:ph type="body" sz="half" idx="1"/>
          </p:nvPr>
        </p:nvSpPr>
        <p:spPr>
          <a:xfrm>
            <a:off x="228600" y="1981200"/>
            <a:ext cx="7415213" cy="4114800"/>
          </a:xfrm>
        </p:spPr>
        <p:txBody>
          <a:bodyPr>
            <a:noAutofit/>
          </a:bodyPr>
          <a:lstStyle/>
          <a:p>
            <a:r>
              <a:rPr lang="en-GB" altLang="en-GB" sz="2400" dirty="0">
                <a:solidFill>
                  <a:srgbClr val="3333FF"/>
                </a:solidFill>
              </a:rPr>
              <a:t>Long Term Side Effects</a:t>
            </a:r>
          </a:p>
          <a:p>
            <a:pPr lvl="1"/>
            <a:r>
              <a:rPr lang="en-GB" altLang="en-GB" dirty="0"/>
              <a:t>Beta cell exhaustion </a:t>
            </a:r>
          </a:p>
          <a:p>
            <a:pPr lvl="2"/>
            <a:r>
              <a:rPr lang="en-GB" altLang="en-GB" sz="2400" dirty="0"/>
              <a:t>Secondary failure of treatment</a:t>
            </a:r>
          </a:p>
          <a:p>
            <a:pPr lvl="2"/>
            <a:endParaRPr lang="en-GB" altLang="en-GB" sz="2400" dirty="0"/>
          </a:p>
          <a:p>
            <a:pPr lvl="1"/>
            <a:r>
              <a:rPr lang="en-GB" altLang="en-GB" dirty="0"/>
              <a:t>Therefore, use </a:t>
            </a:r>
          </a:p>
          <a:p>
            <a:pPr lvl="2"/>
            <a:r>
              <a:rPr lang="en-GB" altLang="en-GB" sz="2400" dirty="0"/>
              <a:t>Short-acting versions </a:t>
            </a:r>
          </a:p>
          <a:p>
            <a:pPr lvl="2"/>
            <a:r>
              <a:rPr lang="en-GB" altLang="en-GB" sz="2400" dirty="0"/>
              <a:t>Lowest effective doses </a:t>
            </a:r>
          </a:p>
          <a:p>
            <a:pPr lvl="2"/>
            <a:endParaRPr lang="en-GB" altLang="en-GB" sz="2400" dirty="0"/>
          </a:p>
          <a:p>
            <a:pPr lvl="1"/>
            <a:r>
              <a:rPr lang="en-GB" altLang="en-GB" dirty="0"/>
              <a:t>After many years of treatment </a:t>
            </a:r>
          </a:p>
          <a:p>
            <a:pPr lvl="2"/>
            <a:r>
              <a:rPr lang="en-GB" altLang="en-GB" sz="2400" dirty="0"/>
              <a:t>Secondary failure inevitable </a:t>
            </a:r>
          </a:p>
        </p:txBody>
      </p:sp>
      <p:pic>
        <p:nvPicPr>
          <p:cNvPr id="169988" name="Picture 4" descr="diabtmn"/>
          <p:cNvPicPr>
            <a:picLocks noGrp="1" noChangeAspect="1" noChangeArrowheads="1"/>
          </p:cNvPicPr>
          <p:nvPr>
            <p:ph sz="half" idx="2"/>
          </p:nvPr>
        </p:nvPicPr>
        <p:blipFill>
          <a:blip r:embed="rId3"/>
          <a:srcRect/>
          <a:stretch>
            <a:fillRect/>
          </a:stretch>
        </p:blipFill>
        <p:spPr>
          <a:xfrm>
            <a:off x="7558088" y="212725"/>
            <a:ext cx="1238250" cy="874713"/>
          </a:xfrm>
          <a:noFill/>
          <a:ln/>
        </p:spPr>
      </p:pic>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398463" y="609600"/>
            <a:ext cx="8745537" cy="762000"/>
          </a:xfrm>
        </p:spPr>
        <p:txBody>
          <a:bodyPr>
            <a:normAutofit fontScale="90000"/>
          </a:bodyPr>
          <a:lstStyle/>
          <a:p>
            <a:pPr algn="l"/>
            <a:r>
              <a:rPr lang="en-US"/>
              <a:t>Optimal Glycaemic Control</a:t>
            </a:r>
          </a:p>
        </p:txBody>
      </p:sp>
      <p:sp>
        <p:nvSpPr>
          <p:cNvPr id="211971" name="Rectangle 3"/>
          <p:cNvSpPr>
            <a:spLocks noGrp="1" noChangeArrowheads="1"/>
          </p:cNvSpPr>
          <p:nvPr>
            <p:ph type="body" idx="1"/>
          </p:nvPr>
        </p:nvSpPr>
        <p:spPr>
          <a:xfrm>
            <a:off x="295275" y="1560513"/>
            <a:ext cx="8205788" cy="4911725"/>
          </a:xfrm>
        </p:spPr>
        <p:txBody>
          <a:bodyPr>
            <a:normAutofit fontScale="92500"/>
          </a:bodyPr>
          <a:lstStyle/>
          <a:p>
            <a:pPr>
              <a:lnSpc>
                <a:spcPct val="130000"/>
              </a:lnSpc>
            </a:pPr>
            <a:r>
              <a:rPr lang="en-US" sz="2800" dirty="0"/>
              <a:t>One of the primary goals in treating diabetes is to ‘treat to target’ in terms of HbA</a:t>
            </a:r>
            <a:r>
              <a:rPr lang="en-US" sz="2800" baseline="-25000" dirty="0"/>
              <a:t>1</a:t>
            </a:r>
            <a:r>
              <a:rPr lang="en-US" sz="2800" dirty="0"/>
              <a:t>C</a:t>
            </a:r>
          </a:p>
          <a:p>
            <a:pPr>
              <a:lnSpc>
                <a:spcPct val="130000"/>
              </a:lnSpc>
            </a:pPr>
            <a:r>
              <a:rPr lang="en-US" sz="2800" dirty="0"/>
              <a:t>With long term treatment, 75% of patients do not maintain optimal </a:t>
            </a:r>
            <a:r>
              <a:rPr lang="en-US" sz="2800" dirty="0" err="1"/>
              <a:t>glycaemic</a:t>
            </a:r>
            <a:r>
              <a:rPr lang="en-US" sz="2800" dirty="0"/>
              <a:t> control (&lt;7% HbA</a:t>
            </a:r>
            <a:r>
              <a:rPr lang="en-US" sz="2800" baseline="-25000" dirty="0"/>
              <a:t>1c</a:t>
            </a:r>
            <a:r>
              <a:rPr lang="en-US" sz="2800" dirty="0"/>
              <a:t>) with </a:t>
            </a:r>
            <a:r>
              <a:rPr lang="en-US" sz="2800" dirty="0" err="1"/>
              <a:t>monotherapy</a:t>
            </a:r>
            <a:r>
              <a:rPr lang="en-US" sz="2800" dirty="0"/>
              <a:t> alone</a:t>
            </a:r>
            <a:r>
              <a:rPr lang="en-US" sz="2800" baseline="30000" dirty="0"/>
              <a:t>1</a:t>
            </a:r>
            <a:endParaRPr lang="en-US" sz="2800" dirty="0"/>
          </a:p>
          <a:p>
            <a:pPr>
              <a:lnSpc>
                <a:spcPct val="130000"/>
              </a:lnSpc>
            </a:pPr>
            <a:r>
              <a:rPr lang="en-US" sz="2800" dirty="0"/>
              <a:t>Optimal combinations of oral therapy to treat diabetes need to be found to achieve this target</a:t>
            </a:r>
          </a:p>
          <a:p>
            <a:pPr>
              <a:lnSpc>
                <a:spcPct val="130000"/>
              </a:lnSpc>
            </a:pPr>
            <a:r>
              <a:rPr lang="en-US" sz="2800" dirty="0"/>
              <a:t>Combination therapy used when </a:t>
            </a:r>
            <a:r>
              <a:rPr lang="en-US" sz="2800" dirty="0" err="1"/>
              <a:t>monotherapy</a:t>
            </a:r>
            <a:r>
              <a:rPr lang="en-US" sz="2800" dirty="0"/>
              <a:t> fails</a:t>
            </a:r>
          </a:p>
          <a:p>
            <a:pPr>
              <a:lnSpc>
                <a:spcPct val="130000"/>
              </a:lnSpc>
              <a:buFont typeface="Wingdings" pitchFamily="2" charset="2"/>
              <a:buNone/>
            </a:pPr>
            <a:endParaRPr lang="en-US" sz="2800" dirty="0"/>
          </a:p>
        </p:txBody>
      </p:sp>
      <p:sp>
        <p:nvSpPr>
          <p:cNvPr id="211972" name="Rectangle 4"/>
          <p:cNvSpPr>
            <a:spLocks noChangeArrowheads="1"/>
          </p:cNvSpPr>
          <p:nvPr/>
        </p:nvSpPr>
        <p:spPr bwMode="auto">
          <a:xfrm>
            <a:off x="8135938" y="6156325"/>
            <a:ext cx="184150" cy="274638"/>
          </a:xfrm>
          <a:prstGeom prst="rect">
            <a:avLst/>
          </a:prstGeom>
          <a:noFill/>
          <a:ln w="9525">
            <a:noFill/>
            <a:miter lim="800000"/>
            <a:headEnd/>
            <a:tailEnd/>
          </a:ln>
          <a:effectLst/>
        </p:spPr>
        <p:txBody>
          <a:bodyPr wrap="none">
            <a:spAutoFit/>
          </a:bodyPr>
          <a:lstStyle/>
          <a:p>
            <a:pPr algn="ctr" eaLnBrk="0" hangingPunct="0">
              <a:spcBef>
                <a:spcPct val="50000"/>
              </a:spcBef>
            </a:pPr>
            <a:endParaRPr lang="en-US" sz="1200">
              <a:latin typeface="Arial" charset="0"/>
            </a:endParaRPr>
          </a:p>
        </p:txBody>
      </p:sp>
    </p:spTree>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684213" y="260350"/>
            <a:ext cx="7772400" cy="1143000"/>
          </a:xfrm>
        </p:spPr>
        <p:txBody>
          <a:bodyPr>
            <a:normAutofit fontScale="90000"/>
          </a:bodyPr>
          <a:lstStyle/>
          <a:p>
            <a:pPr eaLnBrk="1" hangingPunct="1">
              <a:defRPr/>
            </a:pPr>
            <a:r>
              <a:rPr lang="en-IE" sz="4000" smtClean="0"/>
              <a:t>Case 2</a:t>
            </a:r>
            <a:br>
              <a:rPr lang="en-IE" sz="4000" smtClean="0"/>
            </a:br>
            <a:endParaRPr lang="en-US" sz="4000" smtClean="0"/>
          </a:p>
        </p:txBody>
      </p:sp>
      <p:sp>
        <p:nvSpPr>
          <p:cNvPr id="19459" name="Rectangle 3"/>
          <p:cNvSpPr>
            <a:spLocks noGrp="1" noChangeArrowheads="1"/>
          </p:cNvSpPr>
          <p:nvPr>
            <p:ph type="body" idx="1"/>
          </p:nvPr>
        </p:nvSpPr>
        <p:spPr>
          <a:xfrm>
            <a:off x="685800" y="1125538"/>
            <a:ext cx="8207375" cy="4683125"/>
          </a:xfrm>
        </p:spPr>
        <p:txBody>
          <a:bodyPr>
            <a:normAutofit lnSpcReduction="10000"/>
          </a:bodyPr>
          <a:lstStyle/>
          <a:p>
            <a:pPr eaLnBrk="1" hangingPunct="1">
              <a:lnSpc>
                <a:spcPct val="80000"/>
              </a:lnSpc>
            </a:pPr>
            <a:r>
              <a:rPr lang="en-IE" sz="2400" dirty="0" smtClean="0"/>
              <a:t>Ms </a:t>
            </a:r>
            <a:r>
              <a:rPr lang="en-IE" sz="2400" dirty="0" smtClean="0"/>
              <a:t>A, </a:t>
            </a:r>
            <a:r>
              <a:rPr lang="en-IE" sz="2400" dirty="0" smtClean="0"/>
              <a:t>a 45 year old woman is concerned she may have diabetes</a:t>
            </a:r>
          </a:p>
          <a:p>
            <a:pPr eaLnBrk="1" hangingPunct="1">
              <a:lnSpc>
                <a:spcPct val="80000"/>
              </a:lnSpc>
            </a:pPr>
            <a:r>
              <a:rPr lang="en-IE" sz="2400" dirty="0" smtClean="0"/>
              <a:t>She had diabetes during her last pregnancy managed with diet</a:t>
            </a:r>
          </a:p>
          <a:p>
            <a:pPr eaLnBrk="1" hangingPunct="1">
              <a:lnSpc>
                <a:spcPct val="80000"/>
              </a:lnSpc>
            </a:pPr>
            <a:r>
              <a:rPr lang="en-IE" sz="2400" dirty="0" smtClean="0"/>
              <a:t>Lately she has been feeling tired but otherwise has no complaints</a:t>
            </a:r>
          </a:p>
          <a:p>
            <a:pPr eaLnBrk="1" hangingPunct="1">
              <a:lnSpc>
                <a:spcPct val="80000"/>
              </a:lnSpc>
            </a:pPr>
            <a:r>
              <a:rPr lang="en-IE" sz="2400" dirty="0" smtClean="0"/>
              <a:t>Her </a:t>
            </a:r>
            <a:r>
              <a:rPr lang="en-IE" sz="2400" dirty="0" smtClean="0"/>
              <a:t>mother had diabetes</a:t>
            </a:r>
            <a:endParaRPr lang="en-IE" sz="2400" dirty="0" smtClean="0"/>
          </a:p>
          <a:p>
            <a:pPr eaLnBrk="1" hangingPunct="1">
              <a:lnSpc>
                <a:spcPct val="80000"/>
              </a:lnSpc>
            </a:pPr>
            <a:r>
              <a:rPr lang="en-IE" sz="2400" dirty="0" smtClean="0"/>
              <a:t>She has been overweight since her last pregnancy and has taken a tablet for blood pressure for the last 2 years</a:t>
            </a:r>
          </a:p>
          <a:p>
            <a:pPr eaLnBrk="1" hangingPunct="1">
              <a:lnSpc>
                <a:spcPct val="80000"/>
              </a:lnSpc>
            </a:pPr>
            <a:r>
              <a:rPr lang="en-IE" sz="2400" dirty="0" smtClean="0"/>
              <a:t>She is obese, body mass index 34.5</a:t>
            </a:r>
          </a:p>
          <a:p>
            <a:pPr eaLnBrk="1" hangingPunct="1">
              <a:lnSpc>
                <a:spcPct val="80000"/>
              </a:lnSpc>
            </a:pPr>
            <a:r>
              <a:rPr lang="en-IE" sz="2400" dirty="0" smtClean="0"/>
              <a:t>Blood pressure is 140/90 but otherwise her examination is normal</a:t>
            </a:r>
          </a:p>
          <a:p>
            <a:pPr eaLnBrk="1" hangingPunct="1">
              <a:lnSpc>
                <a:spcPct val="80000"/>
              </a:lnSpc>
            </a:pPr>
            <a:r>
              <a:rPr lang="en-IE" sz="2400" dirty="0" smtClean="0"/>
              <a:t>She undergoes a testing and her fasting glucose is </a:t>
            </a:r>
            <a:r>
              <a:rPr lang="en-IE" sz="2400" dirty="0" smtClean="0"/>
              <a:t>180mg</a:t>
            </a:r>
            <a:endParaRPr lang="en-US" sz="2400" dirty="0" smtClean="0"/>
          </a:p>
          <a:p>
            <a:pPr eaLnBrk="1" hangingPunct="1">
              <a:lnSpc>
                <a:spcPct val="80000"/>
              </a:lnSpc>
              <a:buNone/>
            </a:pPr>
            <a:r>
              <a:rPr lang="en-US" sz="2400" dirty="0" smtClean="0">
                <a:solidFill>
                  <a:srgbClr val="FF0000"/>
                </a:solidFill>
              </a:rPr>
              <a:t>                             DIAGNOSIS??</a:t>
            </a:r>
          </a:p>
          <a:p>
            <a:pPr eaLnBrk="1" hangingPunct="1">
              <a:lnSpc>
                <a:spcPct val="80000"/>
              </a:lnSpc>
              <a:buNone/>
            </a:pPr>
            <a:endParaRPr lang="en-US" sz="2400" dirty="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https://encrypted-tbn0.gstatic.com/images?q=tbn:ANd9GcT8xnNa-7EoJtBhbmxTcHR6Z_eohJ5MyhlVF_jFFntO1Ia1_RjQCg"/>
          <p:cNvPicPr>
            <a:picLocks noChangeAspect="1" noChangeArrowheads="1"/>
          </p:cNvPicPr>
          <p:nvPr/>
        </p:nvPicPr>
        <p:blipFill>
          <a:blip r:embed="rId2"/>
          <a:srcRect/>
          <a:stretch>
            <a:fillRect/>
          </a:stretch>
        </p:blipFill>
        <p:spPr bwMode="auto">
          <a:xfrm>
            <a:off x="762000" y="685800"/>
            <a:ext cx="7620000" cy="55626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286512"/>
          </a:xfrm>
        </p:spPr>
        <p:txBody>
          <a:bodyPr>
            <a:normAutofit fontScale="90000"/>
          </a:bodyPr>
          <a:lstStyle/>
          <a:p>
            <a:pPr algn="ctr"/>
            <a:r>
              <a:rPr lang="en-US" dirty="0" smtClean="0"/>
              <a:t>COMPLICATIONS</a:t>
            </a:r>
            <a:endParaRPr lang="en-US" dirty="0"/>
          </a:p>
        </p:txBody>
      </p:sp>
      <p:pic>
        <p:nvPicPr>
          <p:cNvPr id="145410" name="Picture 2" descr="http://aadi.joslin.org/files/Related%20Complications%203.2.10%20Eng_htm_5cad4975.png"/>
          <p:cNvPicPr>
            <a:picLocks noChangeAspect="1" noChangeArrowheads="1"/>
          </p:cNvPicPr>
          <p:nvPr/>
        </p:nvPicPr>
        <p:blipFill>
          <a:blip r:embed="rId2"/>
          <a:srcRect/>
          <a:stretch>
            <a:fillRect/>
          </a:stretch>
        </p:blipFill>
        <p:spPr bwMode="auto">
          <a:xfrm>
            <a:off x="1143000" y="914400"/>
            <a:ext cx="7239000" cy="59436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80" name="Rectangle 48"/>
          <p:cNvSpPr>
            <a:spLocks noGrp="1" noChangeArrowheads="1"/>
          </p:cNvSpPr>
          <p:nvPr>
            <p:ph type="title"/>
          </p:nvPr>
        </p:nvSpPr>
        <p:spPr/>
        <p:txBody>
          <a:bodyPr/>
          <a:lstStyle/>
          <a:p>
            <a:r>
              <a:rPr lang="en-US" altLang="ko-KR">
                <a:ea typeface="Gulim" pitchFamily="34" charset="-127"/>
              </a:rPr>
              <a:t>Chronic Complications</a:t>
            </a:r>
          </a:p>
        </p:txBody>
      </p:sp>
      <p:graphicFrame>
        <p:nvGraphicFramePr>
          <p:cNvPr id="18551" name="Group 119"/>
          <p:cNvGraphicFramePr>
            <a:graphicFrameLocks noGrp="1"/>
          </p:cNvGraphicFramePr>
          <p:nvPr>
            <p:ph idx="1"/>
          </p:nvPr>
        </p:nvGraphicFramePr>
        <p:xfrm>
          <a:off x="900113" y="1808163"/>
          <a:ext cx="7391400" cy="4863148"/>
        </p:xfrm>
        <a:graphic>
          <a:graphicData uri="http://schemas.openxmlformats.org/drawingml/2006/table">
            <a:tbl>
              <a:tblPr/>
              <a:tblGrid>
                <a:gridCol w="1608137"/>
                <a:gridCol w="3168650"/>
                <a:gridCol w="2614613"/>
              </a:tblGrid>
              <a:tr h="325438">
                <a:tc>
                  <a:txBody>
                    <a:bodyPr/>
                    <a:lstStyle/>
                    <a:p>
                      <a:pPr marL="342900" marR="0" lvl="0" indent="-342900" algn="l"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chemeClr val="tx1"/>
                          </a:solidFill>
                          <a:effectLst/>
                          <a:latin typeface="Gulim" pitchFamily="34" charset="-127"/>
                          <a:ea typeface="Gulim" pitchFamily="34" charset="-127"/>
                        </a:rPr>
                        <a:t>Systems Effected </a:t>
                      </a:r>
                      <a:endParaRPr kumimoji="1" lang="en-US" altLang="ko-KR" sz="3600" b="0" i="0" u="none" strike="noStrike" cap="none" normalizeH="0" baseline="0" dirty="0" smtClean="0">
                        <a:ln>
                          <a:noFill/>
                        </a:ln>
                        <a:solidFill>
                          <a:schemeClr val="tx1"/>
                        </a:solidFill>
                        <a:effectLst/>
                        <a:latin typeface="Gulim" pitchFamily="34" charset="-127"/>
                        <a:ea typeface="Gulim" pitchFamily="34" charset="-127"/>
                      </a:endParaRPr>
                    </a:p>
                  </a:txBody>
                  <a:tcPr anchor="ctr" horzOverflow="overflow">
                    <a:lnL cap="flat">
                      <a:noFill/>
                    </a:lnL>
                    <a:lnR>
                      <a:noFill/>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solidFill>
                      <a:srgbClr val="FFDD99"/>
                    </a:solidFill>
                  </a:tcPr>
                </a:tc>
                <a:tc>
                  <a:txBody>
                    <a:bodyPr/>
                    <a:lstStyle/>
                    <a:p>
                      <a:pPr marL="342900" marR="0" lvl="0" indent="-342900" algn="l"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chemeClr val="tx1"/>
                          </a:solidFill>
                          <a:effectLst/>
                          <a:latin typeface="Gulim" pitchFamily="34" charset="-127"/>
                          <a:ea typeface="Gulim" pitchFamily="34" charset="-127"/>
                        </a:rPr>
                        <a:t>Disease</a:t>
                      </a:r>
                      <a:endParaRPr kumimoji="1" lang="en-US" altLang="ko-KR" sz="3600" b="0" i="0" u="none" strike="noStrike" cap="none" normalizeH="0" baseline="0" dirty="0" smtClean="0">
                        <a:ln>
                          <a:noFill/>
                        </a:ln>
                        <a:solidFill>
                          <a:schemeClr val="tx1"/>
                        </a:solidFill>
                        <a:effectLst/>
                        <a:latin typeface="Gulim" pitchFamily="34" charset="-127"/>
                        <a:ea typeface="Gulim" pitchFamily="34" charset="-127"/>
                      </a:endParaRPr>
                    </a:p>
                  </a:txBody>
                  <a:tcPr anchor="ctr" horzOverflow="overflow">
                    <a:lnL>
                      <a:noFill/>
                    </a:lnL>
                    <a:lnR>
                      <a:noFill/>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solidFill>
                      <a:srgbClr val="FFDD99"/>
                    </a:solidFill>
                  </a:tcPr>
                </a:tc>
                <a:tc>
                  <a:txBody>
                    <a:bodyPr/>
                    <a:lstStyle/>
                    <a:p>
                      <a:pPr marL="342900" marR="0" lvl="0" indent="-342900" algn="l"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chemeClr val="tx1"/>
                          </a:solidFill>
                          <a:effectLst/>
                          <a:latin typeface="Gulim" pitchFamily="34" charset="-127"/>
                          <a:ea typeface="Gulim" pitchFamily="34" charset="-127"/>
                        </a:rPr>
                        <a:t>Health</a:t>
                      </a:r>
                      <a:r>
                        <a:rPr kumimoji="1" lang="en-US" altLang="ko-KR" sz="1200" b="1" i="0" u="none" strike="noStrike" cap="none" normalizeH="0" baseline="0" smtClean="0">
                          <a:ln>
                            <a:noFill/>
                          </a:ln>
                          <a:solidFill>
                            <a:schemeClr val="tx1"/>
                          </a:solidFill>
                          <a:effectLst/>
                          <a:latin typeface="Arial"/>
                          <a:ea typeface="Gulim" pitchFamily="34" charset="-127"/>
                        </a:rPr>
                        <a:t> </a:t>
                      </a:r>
                      <a:r>
                        <a:rPr kumimoji="1" lang="en-US" altLang="ko-KR" sz="1200" b="1" i="0" u="none" strike="noStrike" cap="none" normalizeH="0" baseline="0" smtClean="0">
                          <a:ln>
                            <a:noFill/>
                          </a:ln>
                          <a:solidFill>
                            <a:schemeClr val="tx1"/>
                          </a:solidFill>
                          <a:effectLst/>
                          <a:latin typeface="Gulim" pitchFamily="34" charset="-127"/>
                          <a:ea typeface="Gulim" pitchFamily="34" charset="-127"/>
                        </a:rPr>
                        <a:t> Concern </a:t>
                      </a:r>
                      <a:endParaRPr kumimoji="1" lang="en-US" altLang="ko-KR" sz="3600" b="0" i="0" u="none" strike="noStrike" cap="none" normalizeH="0" baseline="0" smtClean="0">
                        <a:ln>
                          <a:noFill/>
                        </a:ln>
                        <a:solidFill>
                          <a:schemeClr val="tx1"/>
                        </a:solidFill>
                        <a:effectLst/>
                        <a:latin typeface="Gulim" pitchFamily="34" charset="-127"/>
                        <a:ea typeface="Gulim" pitchFamily="34" charset="-127"/>
                      </a:endParaRPr>
                    </a:p>
                  </a:txBody>
                  <a:tcPr anchor="ctr" horzOverflow="overflow">
                    <a:lnL>
                      <a:noFill/>
                    </a:lnL>
                    <a:lnR cap="flat">
                      <a:noFill/>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solidFill>
                      <a:srgbClr val="FFDD99"/>
                    </a:solidFill>
                  </a:tcPr>
                </a:tc>
              </a:tr>
              <a:tr h="815975">
                <a:tc>
                  <a:txBody>
                    <a:bodyPr/>
                    <a:lstStyle/>
                    <a:p>
                      <a:pPr marL="342900" marR="0" lvl="0" indent="-342900" algn="l"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chemeClr val="tx1"/>
                          </a:solidFill>
                          <a:effectLst/>
                          <a:latin typeface="Gulim" pitchFamily="34" charset="-127"/>
                          <a:ea typeface="Gulim" pitchFamily="34" charset="-127"/>
                        </a:rPr>
                        <a:t>Eyes</a:t>
                      </a:r>
                      <a:endParaRPr kumimoji="1" lang="en-US" altLang="ko-KR" sz="36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cap="flat">
                      <a:noFill/>
                    </a:lnL>
                    <a:lnR>
                      <a:noFill/>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DD99"/>
                    </a:solidFill>
                  </a:tcPr>
                </a:tc>
                <a:tc>
                  <a:txBody>
                    <a:bodyPr/>
                    <a:lstStyle/>
                    <a:p>
                      <a:pPr marL="342900" marR="0" lvl="0" indent="-342900" algn="l" defTabSz="914400" rtl="0" eaLnBrk="1" fontAlgn="base" latinLnBrk="1" hangingPunct="1">
                        <a:lnSpc>
                          <a:spcPct val="100000"/>
                        </a:lnSpc>
                        <a:spcBef>
                          <a:spcPct val="0"/>
                        </a:spcBef>
                        <a:spcAft>
                          <a:spcPct val="0"/>
                        </a:spcAft>
                        <a:buClrTx/>
                        <a:buSzTx/>
                        <a:buFontTx/>
                        <a:buChar char="•"/>
                        <a:tabLst/>
                      </a:pPr>
                      <a:r>
                        <a:rPr kumimoji="1" lang="en-US" altLang="ko-KR" sz="1200" b="0" i="0" u="none" strike="noStrike" cap="none" normalizeH="0" baseline="0" smtClean="0">
                          <a:ln>
                            <a:noFill/>
                          </a:ln>
                          <a:solidFill>
                            <a:schemeClr val="tx1"/>
                          </a:solidFill>
                          <a:effectLst/>
                          <a:latin typeface="Gulim" pitchFamily="34" charset="-127"/>
                          <a:ea typeface="Gulim" pitchFamily="34" charset="-127"/>
                        </a:rPr>
                        <a:t>Retinopathy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1" lang="en-US" altLang="ko-KR" sz="1200" b="0" i="0" u="none" strike="noStrike" cap="none" normalizeH="0" baseline="0" smtClean="0">
                          <a:ln>
                            <a:noFill/>
                          </a:ln>
                          <a:solidFill>
                            <a:schemeClr val="tx1"/>
                          </a:solidFill>
                          <a:effectLst/>
                          <a:latin typeface="Gulim" pitchFamily="34" charset="-127"/>
                          <a:ea typeface="Gulim" pitchFamily="34" charset="-127"/>
                        </a:rPr>
                        <a:t>Glaucoma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1" lang="en-US" altLang="ko-KR" sz="1200" b="0" i="0" u="none" strike="noStrike" cap="none" normalizeH="0" baseline="0" smtClean="0">
                          <a:ln>
                            <a:noFill/>
                          </a:ln>
                          <a:solidFill>
                            <a:schemeClr val="tx1"/>
                          </a:solidFill>
                          <a:effectLst/>
                          <a:latin typeface="Gulim" pitchFamily="34" charset="-127"/>
                          <a:ea typeface="Gulim" pitchFamily="34" charset="-127"/>
                        </a:rPr>
                        <a:t>Cataracts</a:t>
                      </a:r>
                      <a:r>
                        <a:rPr kumimoji="1" lang="en-US" altLang="ko-KR" sz="1800" b="0" i="0" u="none" strike="noStrike" cap="none" normalizeH="0" baseline="0" smtClean="0">
                          <a:ln>
                            <a:noFill/>
                          </a:ln>
                          <a:solidFill>
                            <a:schemeClr val="tx1"/>
                          </a:solidFill>
                          <a:effectLst/>
                          <a:latin typeface="Gulim" pitchFamily="34" charset="-127"/>
                          <a:ea typeface="Gulim" pitchFamily="34" charset="-127"/>
                        </a:rPr>
                        <a:t> </a:t>
                      </a:r>
                    </a:p>
                  </a:txBody>
                  <a:tcPr horzOverflow="overflow">
                    <a:lnL>
                      <a:noFill/>
                    </a:lnL>
                    <a:lnR>
                      <a:noFill/>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DD99"/>
                    </a:solidFill>
                  </a:tcPr>
                </a:tc>
                <a:tc>
                  <a:txBody>
                    <a:bodyPr/>
                    <a:lstStyle/>
                    <a:p>
                      <a:pPr marL="342900" marR="0" lvl="0" indent="-342900" algn="l" defTabSz="914400" rtl="0" eaLnBrk="1" fontAlgn="base" latinLnBrk="1" hangingPunct="1">
                        <a:lnSpc>
                          <a:spcPct val="100000"/>
                        </a:lnSpc>
                        <a:spcBef>
                          <a:spcPct val="0"/>
                        </a:spcBef>
                        <a:spcAft>
                          <a:spcPct val="0"/>
                        </a:spcAft>
                        <a:buClrTx/>
                        <a:buSzTx/>
                        <a:buFontTx/>
                        <a:buChar char="•"/>
                        <a:tabLst/>
                      </a:pPr>
                      <a:r>
                        <a:rPr kumimoji="1" lang="en-US" altLang="ko-KR" sz="1200" b="0" i="0" u="none" strike="noStrike" cap="none" normalizeH="0" baseline="0" smtClean="0">
                          <a:ln>
                            <a:noFill/>
                          </a:ln>
                          <a:solidFill>
                            <a:schemeClr val="tx1"/>
                          </a:solidFill>
                          <a:effectLst/>
                          <a:latin typeface="Gulim" pitchFamily="34" charset="-127"/>
                          <a:ea typeface="Gulim" pitchFamily="34" charset="-127"/>
                        </a:rPr>
                        <a:t>Blindness</a:t>
                      </a:r>
                      <a:r>
                        <a:rPr kumimoji="1" lang="en-US" altLang="ko-KR" sz="1800" b="0" i="0" u="none" strike="noStrike" cap="none" normalizeH="0" baseline="0" smtClean="0">
                          <a:ln>
                            <a:noFill/>
                          </a:ln>
                          <a:solidFill>
                            <a:schemeClr val="tx1"/>
                          </a:solidFill>
                          <a:effectLst/>
                          <a:latin typeface="Gulim" pitchFamily="34" charset="-127"/>
                          <a:ea typeface="Gulim" pitchFamily="34" charset="-127"/>
                        </a:rPr>
                        <a:t> </a:t>
                      </a:r>
                    </a:p>
                  </a:txBody>
                  <a:tcPr horzOverflow="overflow">
                    <a:lnL>
                      <a:noFill/>
                    </a:lnL>
                    <a:lnR cap="flat">
                      <a:noFill/>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DD99"/>
                    </a:solidFill>
                  </a:tcPr>
                </a:tc>
              </a:tr>
              <a:tr h="1141413">
                <a:tc>
                  <a:txBody>
                    <a:bodyPr/>
                    <a:lstStyle/>
                    <a:p>
                      <a:pPr marL="342900" marR="0" lvl="0" indent="-342900" algn="l"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chemeClr val="tx1"/>
                          </a:solidFill>
                          <a:effectLst/>
                          <a:latin typeface="Gulim" pitchFamily="34" charset="-127"/>
                          <a:ea typeface="Gulim" pitchFamily="34" charset="-127"/>
                        </a:rPr>
                        <a:t>Blood Vessels</a:t>
                      </a:r>
                      <a:endParaRPr kumimoji="1" lang="en-US" altLang="ko-KR" sz="36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cap="flat">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DD99"/>
                    </a:solidFill>
                  </a:tcPr>
                </a:tc>
                <a:tc>
                  <a:txBody>
                    <a:bodyPr/>
                    <a:lstStyle/>
                    <a:p>
                      <a:pPr marL="342900" marR="0" lvl="0" indent="-342900" algn="l" defTabSz="914400" rtl="0" eaLnBrk="1" fontAlgn="base" latinLnBrk="1" hangingPunct="1">
                        <a:lnSpc>
                          <a:spcPct val="100000"/>
                        </a:lnSpc>
                        <a:spcBef>
                          <a:spcPct val="0"/>
                        </a:spcBef>
                        <a:spcAft>
                          <a:spcPct val="0"/>
                        </a:spcAft>
                        <a:buClrTx/>
                        <a:buSzTx/>
                        <a:buFontTx/>
                        <a:buChar char="•"/>
                        <a:tabLst/>
                      </a:pPr>
                      <a:r>
                        <a:rPr kumimoji="1" lang="en-US" altLang="ko-KR" sz="1200" b="0" i="0" u="none" strike="noStrike" cap="none" normalizeH="0" baseline="0" smtClean="0">
                          <a:ln>
                            <a:noFill/>
                          </a:ln>
                          <a:solidFill>
                            <a:schemeClr val="tx1"/>
                          </a:solidFill>
                          <a:effectLst/>
                          <a:latin typeface="Gulim" pitchFamily="34" charset="-127"/>
                          <a:ea typeface="Gulim" pitchFamily="34" charset="-127"/>
                        </a:rPr>
                        <a:t>Coronary artery disease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1" lang="en-US" altLang="ko-KR" sz="1200" b="0" i="0" u="none" strike="noStrike" cap="none" normalizeH="0" baseline="0" smtClean="0">
                          <a:ln>
                            <a:noFill/>
                          </a:ln>
                          <a:solidFill>
                            <a:schemeClr val="tx1"/>
                          </a:solidFill>
                          <a:effectLst/>
                          <a:latin typeface="Gulim" pitchFamily="34" charset="-127"/>
                          <a:ea typeface="Gulim" pitchFamily="34" charset="-127"/>
                        </a:rPr>
                        <a:t>Cerebral vascular disease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1" lang="en-US" altLang="ko-KR" sz="1200" b="0" i="0" u="none" strike="noStrike" cap="none" normalizeH="0" baseline="0" smtClean="0">
                          <a:ln>
                            <a:noFill/>
                          </a:ln>
                          <a:solidFill>
                            <a:schemeClr val="tx1"/>
                          </a:solidFill>
                          <a:effectLst/>
                          <a:latin typeface="Gulim" pitchFamily="34" charset="-127"/>
                          <a:ea typeface="Gulim" pitchFamily="34" charset="-127"/>
                        </a:rPr>
                        <a:t>Peripheral vascular disease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1" lang="en-US" altLang="ko-KR" sz="1200" b="0" i="0" u="none" strike="noStrike" cap="none" normalizeH="0" baseline="0" smtClean="0">
                          <a:ln>
                            <a:noFill/>
                          </a:ln>
                          <a:solidFill>
                            <a:schemeClr val="tx1"/>
                          </a:solidFill>
                          <a:effectLst/>
                          <a:latin typeface="Gulim" pitchFamily="34" charset="-127"/>
                          <a:ea typeface="Gulim" pitchFamily="34" charset="-127"/>
                        </a:rPr>
                        <a:t>Hypertension</a:t>
                      </a:r>
                      <a:r>
                        <a:rPr kumimoji="1" lang="en-US" altLang="ko-KR" sz="1800" b="0" i="0" u="none" strike="noStrike" cap="none" normalizeH="0" baseline="0" smtClean="0">
                          <a:ln>
                            <a:noFill/>
                          </a:ln>
                          <a:solidFill>
                            <a:schemeClr val="tx1"/>
                          </a:solidFill>
                          <a:effectLst/>
                          <a:latin typeface="Gulim" pitchFamily="34" charset="-127"/>
                          <a:ea typeface="Gulim" pitchFamily="34" charset="-127"/>
                        </a:rPr>
                        <a:t> </a:t>
                      </a:r>
                    </a:p>
                  </a:txBody>
                  <a:tcP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DD99"/>
                    </a:solidFill>
                  </a:tcPr>
                </a:tc>
                <a:tc>
                  <a:txBody>
                    <a:bodyPr/>
                    <a:lstStyle/>
                    <a:p>
                      <a:pPr marL="342900" marR="0" lvl="0" indent="-342900" algn="l" defTabSz="914400" rtl="0" eaLnBrk="1" fontAlgn="base" latinLnBrk="1" hangingPunct="1">
                        <a:lnSpc>
                          <a:spcPct val="100000"/>
                        </a:lnSpc>
                        <a:spcBef>
                          <a:spcPct val="0"/>
                        </a:spcBef>
                        <a:spcAft>
                          <a:spcPct val="0"/>
                        </a:spcAft>
                        <a:buClrTx/>
                        <a:buSzTx/>
                        <a:buFontTx/>
                        <a:buChar char="•"/>
                        <a:tabLst/>
                      </a:pPr>
                      <a:r>
                        <a:rPr kumimoji="1" lang="en-US" altLang="ko-KR" sz="1200" b="0" i="0" u="none" strike="noStrike" cap="none" normalizeH="0" baseline="0" smtClean="0">
                          <a:ln>
                            <a:noFill/>
                          </a:ln>
                          <a:solidFill>
                            <a:schemeClr val="tx1"/>
                          </a:solidFill>
                          <a:effectLst/>
                          <a:latin typeface="Gulim" pitchFamily="34" charset="-127"/>
                          <a:ea typeface="Gulim" pitchFamily="34" charset="-127"/>
                        </a:rPr>
                        <a:t>Heart attack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1" lang="en-US" altLang="ko-KR" sz="1200" b="0" i="0" u="none" strike="noStrike" cap="none" normalizeH="0" baseline="0" smtClean="0">
                          <a:ln>
                            <a:noFill/>
                          </a:ln>
                          <a:solidFill>
                            <a:schemeClr val="tx1"/>
                          </a:solidFill>
                          <a:effectLst/>
                          <a:latin typeface="Gulim" pitchFamily="34" charset="-127"/>
                          <a:ea typeface="Gulim" pitchFamily="34" charset="-127"/>
                        </a:rPr>
                        <a:t>Stroke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1" lang="en-US" altLang="ko-KR" sz="1200" b="0" i="0" u="none" strike="noStrike" cap="none" normalizeH="0" baseline="0" smtClean="0">
                          <a:ln>
                            <a:noFill/>
                          </a:ln>
                          <a:solidFill>
                            <a:schemeClr val="tx1"/>
                          </a:solidFill>
                          <a:effectLst/>
                          <a:latin typeface="Gulim" pitchFamily="34" charset="-127"/>
                          <a:ea typeface="Gulim" pitchFamily="34" charset="-127"/>
                        </a:rPr>
                        <a:t>Poor circulation in feet and</a:t>
                      </a:r>
                      <a:r>
                        <a:rPr kumimoji="1" lang="en-US" altLang="ko-KR" sz="1200" b="0" i="0" u="none" strike="noStrike" cap="none" normalizeH="0" baseline="0" smtClean="0">
                          <a:ln>
                            <a:noFill/>
                          </a:ln>
                          <a:solidFill>
                            <a:schemeClr val="tx1"/>
                          </a:solidFill>
                          <a:effectLst/>
                          <a:latin typeface="Arial"/>
                          <a:ea typeface="Gulim" pitchFamily="34" charset="-127"/>
                        </a:rPr>
                        <a:t> </a:t>
                      </a:r>
                      <a:r>
                        <a:rPr kumimoji="1" lang="en-US" altLang="ko-KR" sz="1200" b="0" i="0" u="none" strike="noStrike" cap="none" normalizeH="0" baseline="0" smtClean="0">
                          <a:ln>
                            <a:noFill/>
                          </a:ln>
                          <a:solidFill>
                            <a:schemeClr val="tx1"/>
                          </a:solidFill>
                          <a:effectLst/>
                          <a:latin typeface="Gulim" pitchFamily="34" charset="-127"/>
                          <a:ea typeface="Gulim" pitchFamily="34" charset="-127"/>
                        </a:rPr>
                        <a:t> legs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1" lang="en-US" altLang="ko-KR" sz="1200" b="0" i="0" u="none" strike="noStrike" cap="none" normalizeH="0" baseline="0" smtClean="0">
                          <a:ln>
                            <a:noFill/>
                          </a:ln>
                          <a:solidFill>
                            <a:schemeClr val="tx1"/>
                          </a:solidFill>
                          <a:effectLst/>
                          <a:latin typeface="Gulim" pitchFamily="34" charset="-127"/>
                          <a:ea typeface="Gulim" pitchFamily="34" charset="-127"/>
                        </a:rPr>
                        <a:t>Heart attack, stroke, kidney</a:t>
                      </a:r>
                      <a:r>
                        <a:rPr kumimoji="1" lang="en-US" altLang="ko-KR" sz="1200" b="0" i="0" u="none" strike="noStrike" cap="none" normalizeH="0" baseline="0" smtClean="0">
                          <a:ln>
                            <a:noFill/>
                          </a:ln>
                          <a:solidFill>
                            <a:schemeClr val="tx1"/>
                          </a:solidFill>
                          <a:effectLst/>
                          <a:latin typeface="Arial"/>
                          <a:ea typeface="Gulim" pitchFamily="34" charset="-127"/>
                        </a:rPr>
                        <a:t> </a:t>
                      </a:r>
                      <a:r>
                        <a:rPr kumimoji="1" lang="en-US" altLang="ko-KR" sz="1200" b="0" i="0" u="none" strike="noStrike" cap="none" normalizeH="0" baseline="0" smtClean="0">
                          <a:ln>
                            <a:noFill/>
                          </a:ln>
                          <a:solidFill>
                            <a:schemeClr val="tx1"/>
                          </a:solidFill>
                          <a:effectLst/>
                          <a:latin typeface="Gulim" pitchFamily="34" charset="-127"/>
                          <a:ea typeface="Gulim" pitchFamily="34" charset="-127"/>
                        </a:rPr>
                        <a:t> damage</a:t>
                      </a:r>
                      <a:r>
                        <a:rPr kumimoji="1" lang="en-US" altLang="ko-KR" sz="1800" b="0" i="0" u="none" strike="noStrike" cap="none" normalizeH="0" baseline="0" smtClean="0">
                          <a:ln>
                            <a:noFill/>
                          </a:ln>
                          <a:solidFill>
                            <a:schemeClr val="tx1"/>
                          </a:solidFill>
                          <a:effectLst/>
                          <a:latin typeface="Gulim" pitchFamily="34" charset="-127"/>
                          <a:ea typeface="Gulim" pitchFamily="34" charset="-127"/>
                        </a:rPr>
                        <a:t> </a:t>
                      </a:r>
                    </a:p>
                  </a:txBody>
                  <a:tcPr horzOverflow="overflow">
                    <a:lnL>
                      <a:noFill/>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DD99"/>
                    </a:solidFill>
                  </a:tcPr>
                </a:tc>
              </a:tr>
              <a:tr h="812800">
                <a:tc>
                  <a:txBody>
                    <a:bodyPr/>
                    <a:lstStyle/>
                    <a:p>
                      <a:pPr marL="342900" marR="0" lvl="0" indent="-342900" algn="l"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chemeClr val="tx1"/>
                          </a:solidFill>
                          <a:effectLst/>
                          <a:latin typeface="Gulim" pitchFamily="34" charset="-127"/>
                          <a:ea typeface="Gulim" pitchFamily="34" charset="-127"/>
                        </a:rPr>
                        <a:t>Kidneys</a:t>
                      </a:r>
                      <a:endParaRPr kumimoji="1" lang="en-US" altLang="ko-KR" sz="36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cap="flat">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DD99"/>
                    </a:solidFill>
                  </a:tcPr>
                </a:tc>
                <a:tc>
                  <a:txBody>
                    <a:bodyPr/>
                    <a:lstStyle/>
                    <a:p>
                      <a:pPr marL="342900" marR="0" lvl="0" indent="-342900" algn="l" defTabSz="914400" rtl="0" eaLnBrk="1" fontAlgn="base" latinLnBrk="1" hangingPunct="1">
                        <a:lnSpc>
                          <a:spcPct val="100000"/>
                        </a:lnSpc>
                        <a:spcBef>
                          <a:spcPct val="0"/>
                        </a:spcBef>
                        <a:spcAft>
                          <a:spcPct val="0"/>
                        </a:spcAft>
                        <a:buClrTx/>
                        <a:buSzTx/>
                        <a:buFontTx/>
                        <a:buChar char="•"/>
                        <a:tabLst/>
                      </a:pPr>
                      <a:r>
                        <a:rPr kumimoji="1" lang="en-US" altLang="ko-KR" sz="1200" b="0" i="0" u="none" strike="noStrike" cap="none" normalizeH="0" baseline="0" smtClean="0">
                          <a:ln>
                            <a:noFill/>
                          </a:ln>
                          <a:solidFill>
                            <a:schemeClr val="tx1"/>
                          </a:solidFill>
                          <a:effectLst/>
                          <a:latin typeface="Gulim" pitchFamily="34" charset="-127"/>
                          <a:ea typeface="Gulim" pitchFamily="34" charset="-127"/>
                        </a:rPr>
                        <a:t>Renal insufficiency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1" lang="en-US" altLang="ko-KR" sz="1200" b="0" i="0" u="none" strike="noStrike" cap="none" normalizeH="0" baseline="0" smtClean="0">
                          <a:ln>
                            <a:noFill/>
                          </a:ln>
                          <a:solidFill>
                            <a:schemeClr val="tx1"/>
                          </a:solidFill>
                          <a:effectLst/>
                          <a:latin typeface="Gulim" pitchFamily="34" charset="-127"/>
                          <a:ea typeface="Gulim" pitchFamily="34" charset="-127"/>
                        </a:rPr>
                        <a:t>Kidney failure</a:t>
                      </a:r>
                      <a:r>
                        <a:rPr kumimoji="1" lang="en-US" altLang="ko-KR" sz="1800" b="0" i="0" u="none" strike="noStrike" cap="none" normalizeH="0" baseline="0" smtClean="0">
                          <a:ln>
                            <a:noFill/>
                          </a:ln>
                          <a:solidFill>
                            <a:schemeClr val="tx1"/>
                          </a:solidFill>
                          <a:effectLst/>
                          <a:latin typeface="Gulim" pitchFamily="34" charset="-127"/>
                          <a:ea typeface="Gulim" pitchFamily="34" charset="-127"/>
                        </a:rPr>
                        <a:t> </a:t>
                      </a:r>
                    </a:p>
                  </a:txBody>
                  <a:tcP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DD99"/>
                    </a:solidFill>
                  </a:tcPr>
                </a:tc>
                <a:tc>
                  <a:txBody>
                    <a:bodyPr/>
                    <a:lstStyle/>
                    <a:p>
                      <a:pPr marL="342900" marR="0" lvl="0" indent="-342900" algn="l" defTabSz="914400" rtl="0" eaLnBrk="1" fontAlgn="base" latinLnBrk="1" hangingPunct="1">
                        <a:lnSpc>
                          <a:spcPct val="100000"/>
                        </a:lnSpc>
                        <a:spcBef>
                          <a:spcPct val="0"/>
                        </a:spcBef>
                        <a:spcAft>
                          <a:spcPct val="0"/>
                        </a:spcAft>
                        <a:buClrTx/>
                        <a:buSzTx/>
                        <a:buFontTx/>
                        <a:buChar char="•"/>
                        <a:tabLst/>
                      </a:pPr>
                      <a:r>
                        <a:rPr kumimoji="1" lang="en-US" altLang="ko-KR" sz="1200" b="0" i="0" u="none" strike="noStrike" cap="none" normalizeH="0" baseline="0" smtClean="0">
                          <a:ln>
                            <a:noFill/>
                          </a:ln>
                          <a:solidFill>
                            <a:schemeClr val="tx1"/>
                          </a:solidFill>
                          <a:effectLst/>
                          <a:latin typeface="Gulim" pitchFamily="34" charset="-127"/>
                          <a:ea typeface="Gulim" pitchFamily="34" charset="-127"/>
                        </a:rPr>
                        <a:t>Insufficient blood filtering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1" lang="en-US" altLang="ko-KR" sz="1200" b="0" i="0" u="none" strike="noStrike" cap="none" normalizeH="0" baseline="0" smtClean="0">
                          <a:ln>
                            <a:noFill/>
                          </a:ln>
                          <a:solidFill>
                            <a:schemeClr val="tx1"/>
                          </a:solidFill>
                          <a:effectLst/>
                          <a:latin typeface="Gulim" pitchFamily="34" charset="-127"/>
                          <a:ea typeface="Gulim" pitchFamily="34" charset="-127"/>
                        </a:rPr>
                        <a:t>Loss of ability to filter</a:t>
                      </a:r>
                      <a:r>
                        <a:rPr kumimoji="1" lang="en-US" altLang="ko-KR" sz="1200" b="0" i="0" u="none" strike="noStrike" cap="none" normalizeH="0" baseline="0" smtClean="0">
                          <a:ln>
                            <a:noFill/>
                          </a:ln>
                          <a:solidFill>
                            <a:schemeClr val="tx1"/>
                          </a:solidFill>
                          <a:effectLst/>
                          <a:latin typeface="Arial"/>
                          <a:ea typeface="Gulim" pitchFamily="34" charset="-127"/>
                        </a:rPr>
                        <a:t> </a:t>
                      </a:r>
                      <a:r>
                        <a:rPr kumimoji="1" lang="en-US" altLang="ko-KR" sz="1200" b="0" i="0" u="none" strike="noStrike" cap="none" normalizeH="0" baseline="0" smtClean="0">
                          <a:ln>
                            <a:noFill/>
                          </a:ln>
                          <a:solidFill>
                            <a:schemeClr val="tx1"/>
                          </a:solidFill>
                          <a:effectLst/>
                          <a:latin typeface="Gulim" pitchFamily="34" charset="-127"/>
                          <a:ea typeface="Gulim" pitchFamily="34" charset="-127"/>
                        </a:rPr>
                        <a:t> blood</a:t>
                      </a:r>
                      <a:r>
                        <a:rPr kumimoji="1" lang="en-US" altLang="ko-KR" sz="1800" b="0" i="0" u="none" strike="noStrike" cap="none" normalizeH="0" baseline="0" smtClean="0">
                          <a:ln>
                            <a:noFill/>
                          </a:ln>
                          <a:solidFill>
                            <a:schemeClr val="tx1"/>
                          </a:solidFill>
                          <a:effectLst/>
                          <a:latin typeface="Gulim" pitchFamily="34" charset="-127"/>
                          <a:ea typeface="Gulim" pitchFamily="34" charset="-127"/>
                        </a:rPr>
                        <a:t> </a:t>
                      </a:r>
                    </a:p>
                  </a:txBody>
                  <a:tcPr horzOverflow="overflow">
                    <a:lnL>
                      <a:noFill/>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DD99"/>
                    </a:solidFill>
                  </a:tcPr>
                </a:tc>
              </a:tr>
              <a:tr h="812800">
                <a:tc>
                  <a:txBody>
                    <a:bodyPr/>
                    <a:lstStyle/>
                    <a:p>
                      <a:pPr marL="342900" marR="0" lvl="0" indent="-342900" algn="l"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chemeClr val="tx1"/>
                          </a:solidFill>
                          <a:effectLst/>
                          <a:latin typeface="Gulim" pitchFamily="34" charset="-127"/>
                          <a:ea typeface="Gulim" pitchFamily="34" charset="-127"/>
                        </a:rPr>
                        <a:t>Nerves</a:t>
                      </a:r>
                      <a:endParaRPr kumimoji="1" lang="en-US" altLang="ko-KR" sz="36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cap="flat">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DD99"/>
                    </a:solidFill>
                  </a:tcPr>
                </a:tc>
                <a:tc>
                  <a:txBody>
                    <a:bodyPr/>
                    <a:lstStyle/>
                    <a:p>
                      <a:pPr marL="342900" marR="0" lvl="0" indent="-342900" algn="l" defTabSz="914400" rtl="0" eaLnBrk="1" fontAlgn="base" latinLnBrk="1" hangingPunct="1">
                        <a:lnSpc>
                          <a:spcPct val="100000"/>
                        </a:lnSpc>
                        <a:spcBef>
                          <a:spcPct val="0"/>
                        </a:spcBef>
                        <a:spcAft>
                          <a:spcPct val="0"/>
                        </a:spcAft>
                        <a:buClrTx/>
                        <a:buSzTx/>
                        <a:buFontTx/>
                        <a:buChar char="•"/>
                        <a:tabLst/>
                      </a:pPr>
                      <a:r>
                        <a:rPr kumimoji="1" lang="en-US" altLang="ko-KR" sz="1200" b="0" i="0" u="none" strike="noStrike" cap="none" normalizeH="0" baseline="0" smtClean="0">
                          <a:ln>
                            <a:noFill/>
                          </a:ln>
                          <a:solidFill>
                            <a:schemeClr val="tx1"/>
                          </a:solidFill>
                          <a:effectLst/>
                          <a:latin typeface="Gulim" pitchFamily="34" charset="-127"/>
                          <a:ea typeface="Gulim" pitchFamily="34" charset="-127"/>
                        </a:rPr>
                        <a:t>Neuropathies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1" lang="en-US" altLang="ko-KR" sz="1200" b="0" i="0" u="none" strike="noStrike" cap="none" normalizeH="0" baseline="0" smtClean="0">
                          <a:ln>
                            <a:noFill/>
                          </a:ln>
                          <a:solidFill>
                            <a:schemeClr val="tx1"/>
                          </a:solidFill>
                          <a:effectLst/>
                          <a:latin typeface="Gulim" pitchFamily="34" charset="-127"/>
                          <a:ea typeface="Gulim" pitchFamily="34" charset="-127"/>
                        </a:rPr>
                        <a:t>Autonomic neuropathy</a:t>
                      </a:r>
                      <a:r>
                        <a:rPr kumimoji="1" lang="en-US" altLang="ko-KR" sz="1800" b="0" i="0" u="none" strike="noStrike" cap="none" normalizeH="0" baseline="0" smtClean="0">
                          <a:ln>
                            <a:noFill/>
                          </a:ln>
                          <a:solidFill>
                            <a:schemeClr val="tx1"/>
                          </a:solidFill>
                          <a:effectLst/>
                          <a:latin typeface="Gulim" pitchFamily="34" charset="-127"/>
                          <a:ea typeface="Gulim" pitchFamily="34" charset="-127"/>
                        </a:rPr>
                        <a:t> </a:t>
                      </a:r>
                    </a:p>
                  </a:txBody>
                  <a:tcP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DD99"/>
                    </a:solidFill>
                  </a:tcPr>
                </a:tc>
                <a:tc>
                  <a:txBody>
                    <a:bodyPr/>
                    <a:lstStyle/>
                    <a:p>
                      <a:pPr marL="342900" marR="0" lvl="0" indent="-342900" algn="l" defTabSz="914400" rtl="0" eaLnBrk="1" fontAlgn="base" latinLnBrk="1" hangingPunct="1">
                        <a:lnSpc>
                          <a:spcPct val="100000"/>
                        </a:lnSpc>
                        <a:spcBef>
                          <a:spcPct val="0"/>
                        </a:spcBef>
                        <a:spcAft>
                          <a:spcPct val="0"/>
                        </a:spcAft>
                        <a:buClrTx/>
                        <a:buSzTx/>
                        <a:buFontTx/>
                        <a:buChar char="•"/>
                        <a:tabLst/>
                      </a:pPr>
                      <a:r>
                        <a:rPr kumimoji="1" lang="en-US" altLang="ko-KR" sz="1200" b="0" i="0" u="none" strike="noStrike" cap="none" normalizeH="0" baseline="0" smtClean="0">
                          <a:ln>
                            <a:noFill/>
                          </a:ln>
                          <a:solidFill>
                            <a:schemeClr val="tx1"/>
                          </a:solidFill>
                          <a:effectLst/>
                          <a:latin typeface="Gulim" pitchFamily="34" charset="-127"/>
                          <a:ea typeface="Gulim" pitchFamily="34" charset="-127"/>
                        </a:rPr>
                        <a:t>Chronic pain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1" lang="en-US" altLang="ko-KR" sz="1200" b="0" i="0" u="none" strike="noStrike" cap="none" normalizeH="0" baseline="0" smtClean="0">
                          <a:ln>
                            <a:noFill/>
                          </a:ln>
                          <a:solidFill>
                            <a:schemeClr val="tx1"/>
                          </a:solidFill>
                          <a:effectLst/>
                          <a:latin typeface="Gulim" pitchFamily="34" charset="-127"/>
                          <a:ea typeface="Gulim" pitchFamily="34" charset="-127"/>
                        </a:rPr>
                        <a:t>Poor nerve signaling to organ</a:t>
                      </a:r>
                      <a:r>
                        <a:rPr kumimoji="1" lang="en-US" altLang="ko-KR" sz="1200" b="0" i="0" u="none" strike="noStrike" cap="none" normalizeH="0" baseline="0" smtClean="0">
                          <a:ln>
                            <a:noFill/>
                          </a:ln>
                          <a:solidFill>
                            <a:schemeClr val="tx1"/>
                          </a:solidFill>
                          <a:effectLst/>
                          <a:latin typeface="Arial"/>
                          <a:ea typeface="Gulim" pitchFamily="34" charset="-127"/>
                        </a:rPr>
                        <a:t> </a:t>
                      </a:r>
                      <a:r>
                        <a:rPr kumimoji="1" lang="en-US" altLang="ko-KR" sz="1200" b="0" i="0" u="none" strike="noStrike" cap="none" normalizeH="0" baseline="0" smtClean="0">
                          <a:ln>
                            <a:noFill/>
                          </a:ln>
                          <a:solidFill>
                            <a:schemeClr val="tx1"/>
                          </a:solidFill>
                          <a:effectLst/>
                          <a:latin typeface="Gulim" pitchFamily="34" charset="-127"/>
                          <a:ea typeface="Gulim" pitchFamily="34" charset="-127"/>
                        </a:rPr>
                        <a:t> systems</a:t>
                      </a:r>
                      <a:r>
                        <a:rPr kumimoji="1" lang="en-US" altLang="ko-KR" sz="1800" b="0" i="0" u="none" strike="noStrike" cap="none" normalizeH="0" baseline="0" smtClean="0">
                          <a:ln>
                            <a:noFill/>
                          </a:ln>
                          <a:solidFill>
                            <a:schemeClr val="tx1"/>
                          </a:solidFill>
                          <a:effectLst/>
                          <a:latin typeface="Gulim" pitchFamily="34" charset="-127"/>
                          <a:ea typeface="Gulim" pitchFamily="34" charset="-127"/>
                        </a:rPr>
                        <a:t> </a:t>
                      </a:r>
                    </a:p>
                  </a:txBody>
                  <a:tcPr horzOverflow="overflow">
                    <a:lnL>
                      <a:noFill/>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DD99"/>
                    </a:solidFill>
                  </a:tcPr>
                </a:tc>
              </a:tr>
              <a:tr h="815975">
                <a:tc>
                  <a:txBody>
                    <a:bodyPr/>
                    <a:lstStyle/>
                    <a:p>
                      <a:pPr marL="342900" marR="0" lvl="0" indent="-342900" algn="l"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chemeClr val="tx1"/>
                          </a:solidFill>
                          <a:effectLst/>
                          <a:latin typeface="Gulim" pitchFamily="34" charset="-127"/>
                          <a:ea typeface="Gulim" pitchFamily="34" charset="-127"/>
                        </a:rPr>
                        <a:t>Skin,</a:t>
                      </a:r>
                      <a:r>
                        <a:rPr kumimoji="1" lang="en-US" altLang="ko-KR" sz="1200" b="1" i="0" u="none" strike="noStrike" cap="none" normalizeH="0" baseline="0" smtClean="0">
                          <a:ln>
                            <a:noFill/>
                          </a:ln>
                          <a:solidFill>
                            <a:schemeClr val="tx1"/>
                          </a:solidFill>
                          <a:effectLst/>
                          <a:latin typeface="Arial"/>
                          <a:ea typeface="Gulim" pitchFamily="34" charset="-127"/>
                        </a:rPr>
                        <a:t> </a:t>
                      </a:r>
                      <a:r>
                        <a:rPr kumimoji="1" lang="en-US" altLang="ko-KR" sz="1200" b="1" i="0" u="none" strike="noStrike" cap="none" normalizeH="0" baseline="0" smtClean="0">
                          <a:ln>
                            <a:noFill/>
                          </a:ln>
                          <a:solidFill>
                            <a:schemeClr val="tx1"/>
                          </a:solidFill>
                          <a:effectLst/>
                          <a:latin typeface="Gulim" pitchFamily="34" charset="-127"/>
                          <a:ea typeface="Gulim" pitchFamily="34" charset="-127"/>
                        </a:rPr>
                        <a:t> Muscle, Bone</a:t>
                      </a:r>
                      <a:endParaRPr kumimoji="1" lang="en-US" altLang="ko-KR" sz="36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cap="flat">
                      <a:noFill/>
                    </a:lnL>
                    <a:lnR>
                      <a:noFill/>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solidFill>
                      <a:srgbClr val="FFDD99"/>
                    </a:solidFill>
                  </a:tcPr>
                </a:tc>
                <a:tc>
                  <a:txBody>
                    <a:bodyPr/>
                    <a:lstStyle/>
                    <a:p>
                      <a:pPr marL="342900" marR="0" lvl="0" indent="-342900" algn="l" defTabSz="914400" rtl="0" eaLnBrk="1" fontAlgn="base" latinLnBrk="1" hangingPunct="1">
                        <a:lnSpc>
                          <a:spcPct val="100000"/>
                        </a:lnSpc>
                        <a:spcBef>
                          <a:spcPct val="0"/>
                        </a:spcBef>
                        <a:spcAft>
                          <a:spcPct val="0"/>
                        </a:spcAft>
                        <a:buClrTx/>
                        <a:buSzTx/>
                        <a:buFontTx/>
                        <a:buChar char="•"/>
                        <a:tabLst/>
                      </a:pPr>
                      <a:r>
                        <a:rPr kumimoji="1" lang="en-US" altLang="ko-KR" sz="1200" b="0" i="0" u="none" strike="noStrike" cap="none" normalizeH="0" baseline="0" smtClean="0">
                          <a:ln>
                            <a:noFill/>
                          </a:ln>
                          <a:solidFill>
                            <a:schemeClr val="tx1"/>
                          </a:solidFill>
                          <a:effectLst/>
                          <a:latin typeface="Gulim" pitchFamily="34" charset="-127"/>
                          <a:ea typeface="Gulim" pitchFamily="34" charset="-127"/>
                        </a:rPr>
                        <a:t>Advanced infections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1" lang="en-US" altLang="ko-KR" sz="1200" b="0" i="0" u="none" strike="noStrike" cap="none" normalizeH="0" baseline="0" smtClean="0">
                          <a:ln>
                            <a:noFill/>
                          </a:ln>
                          <a:solidFill>
                            <a:schemeClr val="tx1"/>
                          </a:solidFill>
                          <a:effectLst/>
                          <a:latin typeface="Gulim" pitchFamily="34" charset="-127"/>
                          <a:ea typeface="Gulim" pitchFamily="34" charset="-127"/>
                        </a:rPr>
                        <a:t>Cellulitis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1" lang="en-US" altLang="ko-KR" sz="1200" b="0" i="0" u="none" strike="noStrike" cap="none" normalizeH="0" baseline="0" smtClean="0">
                          <a:ln>
                            <a:noFill/>
                          </a:ln>
                          <a:solidFill>
                            <a:schemeClr val="tx1"/>
                          </a:solidFill>
                          <a:effectLst/>
                          <a:latin typeface="Gulim" pitchFamily="34" charset="-127"/>
                          <a:ea typeface="Gulim" pitchFamily="34" charset="-127"/>
                        </a:rPr>
                        <a:t>Gangrene</a:t>
                      </a:r>
                      <a:r>
                        <a:rPr kumimoji="1" lang="en-US" altLang="ko-KR" sz="1800" b="0" i="0" u="none" strike="noStrike" cap="none" normalizeH="0" baseline="0" smtClean="0">
                          <a:ln>
                            <a:noFill/>
                          </a:ln>
                          <a:solidFill>
                            <a:schemeClr val="tx1"/>
                          </a:solidFill>
                          <a:effectLst/>
                          <a:latin typeface="Gulim" pitchFamily="34" charset="-127"/>
                          <a:ea typeface="Gulim" pitchFamily="34" charset="-127"/>
                        </a:rPr>
                        <a:t> </a:t>
                      </a:r>
                    </a:p>
                  </a:txBody>
                  <a:tcPr horzOverflow="overflow">
                    <a:lnL>
                      <a:noFill/>
                    </a:lnL>
                    <a:lnR>
                      <a:noFill/>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solidFill>
                      <a:srgbClr val="FFDD99"/>
                    </a:solidFill>
                  </a:tcPr>
                </a:tc>
                <a:tc>
                  <a:txBody>
                    <a:bodyPr/>
                    <a:lstStyle/>
                    <a:p>
                      <a:pPr marL="342900" marR="0" lvl="0" indent="-342900" algn="l" defTabSz="914400" rtl="0" eaLnBrk="1" fontAlgn="base" latinLnBrk="1" hangingPunct="1">
                        <a:lnSpc>
                          <a:spcPct val="100000"/>
                        </a:lnSpc>
                        <a:spcBef>
                          <a:spcPct val="0"/>
                        </a:spcBef>
                        <a:spcAft>
                          <a:spcPct val="0"/>
                        </a:spcAft>
                        <a:buClrTx/>
                        <a:buSzTx/>
                        <a:buFontTx/>
                        <a:buChar char="•"/>
                        <a:tabLst/>
                      </a:pPr>
                      <a:r>
                        <a:rPr kumimoji="1" lang="en-US" altLang="ko-KR" sz="1200" b="0" i="0" u="none" strike="noStrike" cap="none" normalizeH="0" baseline="0" smtClean="0">
                          <a:ln>
                            <a:noFill/>
                          </a:ln>
                          <a:solidFill>
                            <a:schemeClr val="tx1"/>
                          </a:solidFill>
                          <a:effectLst/>
                          <a:latin typeface="Gulim" pitchFamily="34" charset="-127"/>
                          <a:ea typeface="Gulim" pitchFamily="34" charset="-127"/>
                        </a:rPr>
                        <a:t>Amputation</a:t>
                      </a:r>
                      <a:r>
                        <a:rPr kumimoji="1" lang="en-US" altLang="ko-KR" sz="1800" b="0" i="0" u="none" strike="noStrike" cap="none" normalizeH="0" baseline="0" smtClean="0">
                          <a:ln>
                            <a:noFill/>
                          </a:ln>
                          <a:solidFill>
                            <a:schemeClr val="tx1"/>
                          </a:solidFill>
                          <a:effectLst/>
                          <a:latin typeface="Gulim" pitchFamily="34" charset="-127"/>
                          <a:ea typeface="Gulim" pitchFamily="34" charset="-127"/>
                        </a:rPr>
                        <a:t> </a:t>
                      </a:r>
                    </a:p>
                  </a:txBody>
                  <a:tcPr horzOverflow="overflow">
                    <a:lnL>
                      <a:noFill/>
                    </a:lnL>
                    <a:lnR cap="flat">
                      <a:noFill/>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solidFill>
                      <a:srgbClr val="FFDD99"/>
                    </a:solidFill>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762000" y="609600"/>
            <a:ext cx="7696200" cy="685800"/>
          </a:xfrm>
          <a:prstGeom prst="rect">
            <a:avLst/>
          </a:prstGeom>
          <a:noFill/>
          <a:ln w="9525">
            <a:noFill/>
            <a:miter lim="800000"/>
            <a:headEnd/>
            <a:tailEnd/>
          </a:ln>
        </p:spPr>
        <p:txBody>
          <a:bodyPr anchor="b"/>
          <a:lstStyle/>
          <a:p>
            <a:pPr algn="ctr" defTabSz="914400">
              <a:lnSpc>
                <a:spcPct val="90000"/>
              </a:lnSpc>
              <a:defRPr/>
            </a:pPr>
            <a:r>
              <a:rPr lang="en-US" sz="3600" b="1" kern="0" dirty="0">
                <a:solidFill>
                  <a:srgbClr val="B01B33"/>
                </a:solidFill>
                <a:latin typeface="Arial"/>
                <a:ea typeface="+mj-ea"/>
                <a:cs typeface="Arial"/>
              </a:rPr>
              <a:t>GENERAL TIPS</a:t>
            </a:r>
          </a:p>
        </p:txBody>
      </p:sp>
      <p:sp>
        <p:nvSpPr>
          <p:cNvPr id="40963" name="Rectangle 2"/>
          <p:cNvSpPr txBox="1">
            <a:spLocks noChangeArrowheads="1"/>
          </p:cNvSpPr>
          <p:nvPr/>
        </p:nvSpPr>
        <p:spPr bwMode="auto">
          <a:xfrm>
            <a:off x="774700" y="1219200"/>
            <a:ext cx="7581900" cy="4824413"/>
          </a:xfrm>
          <a:prstGeom prst="rect">
            <a:avLst/>
          </a:prstGeom>
          <a:noFill/>
          <a:ln w="9525">
            <a:noFill/>
            <a:miter lim="800000"/>
            <a:headEnd/>
            <a:tailEnd/>
          </a:ln>
        </p:spPr>
        <p:txBody>
          <a:bodyPr/>
          <a:lstStyle/>
          <a:p>
            <a:pPr marL="342900" indent="-342900"/>
            <a:r>
              <a:rPr lang="en-US" sz="2400" b="1" dirty="0" smtClean="0"/>
              <a:t>Steps </a:t>
            </a:r>
            <a:r>
              <a:rPr lang="en-US" sz="2400" b="1" dirty="0"/>
              <a:t>to lower </a:t>
            </a:r>
            <a:r>
              <a:rPr lang="en-US" sz="2400" b="1" dirty="0" smtClean="0"/>
              <a:t>risk </a:t>
            </a:r>
            <a:r>
              <a:rPr lang="en-US" sz="2400" b="1" dirty="0"/>
              <a:t>of diabetes complications:</a:t>
            </a:r>
          </a:p>
          <a:p>
            <a:pPr marL="571500" lvl="1" indent="-228600"/>
            <a:endParaRPr lang="en-US" sz="2400" dirty="0"/>
          </a:p>
          <a:p>
            <a:pPr marL="571500" lvl="1" indent="-228600">
              <a:lnSpc>
                <a:spcPts val="2700"/>
              </a:lnSpc>
              <a:buFont typeface="Arial" pitchFamily="34" charset="0"/>
              <a:buChar char="•"/>
            </a:pPr>
            <a:r>
              <a:rPr lang="en-US" sz="2400" dirty="0"/>
              <a:t>A1C &lt; 7, which is an estimated average glucose of 154mg/dl</a:t>
            </a:r>
          </a:p>
          <a:p>
            <a:pPr marL="571500" lvl="1" indent="-228600">
              <a:lnSpc>
                <a:spcPts val="2700"/>
              </a:lnSpc>
              <a:buFont typeface="Arial" pitchFamily="34" charset="0"/>
              <a:buChar char="•"/>
            </a:pPr>
            <a:r>
              <a:rPr lang="en-US" sz="2400" dirty="0"/>
              <a:t>Blood pressure &lt; 130/80</a:t>
            </a:r>
          </a:p>
          <a:p>
            <a:pPr marL="571500" lvl="1" indent="-228600">
              <a:lnSpc>
                <a:spcPts val="2700"/>
              </a:lnSpc>
              <a:buFont typeface="Arial" pitchFamily="34" charset="0"/>
              <a:buChar char="•"/>
            </a:pPr>
            <a:r>
              <a:rPr lang="en-US" sz="2400" dirty="0"/>
              <a:t>Cholesterol (LDL) &lt; 100 </a:t>
            </a:r>
          </a:p>
          <a:p>
            <a:pPr marL="571500" lvl="1" indent="-228600">
              <a:lnSpc>
                <a:spcPts val="2700"/>
              </a:lnSpc>
              <a:buFont typeface="Arial" pitchFamily="34" charset="0"/>
              <a:buChar char="•"/>
            </a:pPr>
            <a:r>
              <a:rPr lang="en-US" sz="2400" dirty="0"/>
              <a:t>Cholesterol (HDL) &gt; 40 (men) and &gt; 50 (women)</a:t>
            </a:r>
          </a:p>
          <a:p>
            <a:pPr marL="571500" lvl="1" indent="-228600">
              <a:lnSpc>
                <a:spcPts val="2700"/>
              </a:lnSpc>
              <a:buFont typeface="Arial" pitchFamily="34" charset="0"/>
              <a:buChar char="•"/>
            </a:pPr>
            <a:r>
              <a:rPr lang="en-US" sz="2400" dirty="0"/>
              <a:t>Triglycerides &lt; 150</a:t>
            </a:r>
          </a:p>
          <a:p>
            <a:pPr marL="571500" lvl="1" indent="-228600">
              <a:lnSpc>
                <a:spcPts val="2700"/>
              </a:lnSpc>
              <a:buFont typeface="Arial" pitchFamily="34" charset="0"/>
              <a:buChar char="•"/>
            </a:pPr>
            <a:r>
              <a:rPr lang="en-US" sz="2400" dirty="0" smtClean="0"/>
              <a:t>Quitting  </a:t>
            </a:r>
            <a:r>
              <a:rPr lang="en-US" sz="2400" dirty="0"/>
              <a:t>smoking.</a:t>
            </a:r>
          </a:p>
          <a:p>
            <a:pPr marL="571500" lvl="1" indent="-228600">
              <a:lnSpc>
                <a:spcPts val="2700"/>
              </a:lnSpc>
              <a:buFont typeface="Arial" pitchFamily="34" charset="0"/>
              <a:buChar char="•"/>
            </a:pPr>
            <a:r>
              <a:rPr lang="en-US" sz="2400" dirty="0" smtClean="0"/>
              <a:t> Active life style.</a:t>
            </a:r>
          </a:p>
          <a:p>
            <a:pPr marL="571500" lvl="1" indent="-228600">
              <a:lnSpc>
                <a:spcPts val="2700"/>
              </a:lnSpc>
              <a:buFont typeface="Arial" pitchFamily="34" charset="0"/>
              <a:buChar char="•"/>
            </a:pPr>
            <a:r>
              <a:rPr lang="en-US" sz="2400" dirty="0" smtClean="0"/>
              <a:t> Healthy </a:t>
            </a:r>
            <a:r>
              <a:rPr lang="en-US" sz="2400" dirty="0"/>
              <a:t>food choices.</a:t>
            </a:r>
          </a:p>
          <a:p>
            <a:pPr marL="571500" lvl="1" indent="-228600">
              <a:lnSpc>
                <a:spcPts val="2700"/>
              </a:lnSpc>
            </a:pP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dirty="0" smtClean="0"/>
              <a:t>TYPES OF DIABETES</a:t>
            </a:r>
            <a:endParaRPr lang="en-US" dirty="0"/>
          </a:p>
        </p:txBody>
      </p:sp>
      <p:sp>
        <p:nvSpPr>
          <p:cNvPr id="3" name="Content Placeholder 2"/>
          <p:cNvSpPr>
            <a:spLocks noGrp="1"/>
          </p:cNvSpPr>
          <p:nvPr>
            <p:ph idx="1"/>
          </p:nvPr>
        </p:nvSpPr>
        <p:spPr>
          <a:xfrm>
            <a:off x="457200" y="1524000"/>
            <a:ext cx="8229600" cy="4800600"/>
          </a:xfrm>
        </p:spPr>
        <p:txBody>
          <a:bodyPr>
            <a:normAutofit/>
          </a:bodyPr>
          <a:lstStyle/>
          <a:p>
            <a:pPr marL="514350" indent="-514350">
              <a:buFont typeface="Wingdings" pitchFamily="2" charset="2"/>
              <a:buChar char="v"/>
            </a:pPr>
            <a:r>
              <a:rPr lang="en-US" dirty="0" smtClean="0">
                <a:latin typeface="Arial" pitchFamily="34" charset="0"/>
                <a:cs typeface="Arial" pitchFamily="34" charset="0"/>
              </a:rPr>
              <a:t>TYPE -- 1  Diabetes Mellitus</a:t>
            </a:r>
          </a:p>
          <a:p>
            <a:pPr marL="514350" indent="-514350">
              <a:buFont typeface="Wingdings" pitchFamily="2" charset="2"/>
              <a:buChar char="v"/>
            </a:pPr>
            <a:r>
              <a:rPr lang="en-US" dirty="0" smtClean="0">
                <a:latin typeface="Arial" pitchFamily="34" charset="0"/>
                <a:cs typeface="Arial" pitchFamily="34" charset="0"/>
              </a:rPr>
              <a:t>TYPE --2   Diabetes Mellitus</a:t>
            </a:r>
          </a:p>
          <a:p>
            <a:pPr marL="514350" indent="-514350">
              <a:buFont typeface="Wingdings" pitchFamily="2" charset="2"/>
              <a:buChar char="v"/>
            </a:pPr>
            <a:r>
              <a:rPr lang="en-US" dirty="0" smtClean="0">
                <a:latin typeface="Arial" pitchFamily="34" charset="0"/>
                <a:cs typeface="Arial" pitchFamily="34" charset="0"/>
              </a:rPr>
              <a:t>Gestational Diabetes Mellitus</a:t>
            </a:r>
          </a:p>
          <a:p>
            <a:pPr marL="514350" indent="-514350">
              <a:buFont typeface="Wingdings" pitchFamily="2" charset="2"/>
              <a:buChar char="v"/>
            </a:pPr>
            <a:r>
              <a:rPr lang="en-US" dirty="0" smtClean="0">
                <a:latin typeface="Arial" pitchFamily="34" charset="0"/>
                <a:cs typeface="Arial" pitchFamily="34" charset="0"/>
              </a:rPr>
              <a:t>Other uncommon types like</a:t>
            </a:r>
          </a:p>
          <a:p>
            <a:pPr marL="514350" indent="-514350">
              <a:buFont typeface="+mj-lt"/>
              <a:buAutoNum type="arabicPeriod"/>
            </a:pPr>
            <a:r>
              <a:rPr lang="en-US" dirty="0" smtClean="0">
                <a:latin typeface="Arial" pitchFamily="34" charset="0"/>
                <a:cs typeface="Arial" pitchFamily="34" charset="0"/>
              </a:rPr>
              <a:t>Genetic defects of beta cell function</a:t>
            </a:r>
          </a:p>
          <a:p>
            <a:pPr marL="514350" indent="-514350">
              <a:buFont typeface="+mj-lt"/>
              <a:buAutoNum type="arabicPeriod"/>
            </a:pPr>
            <a:r>
              <a:rPr lang="en-US" dirty="0" smtClean="0">
                <a:latin typeface="Arial" pitchFamily="34" charset="0"/>
                <a:cs typeface="Arial" pitchFamily="34" charset="0"/>
              </a:rPr>
              <a:t>Genetic defects in insulin action</a:t>
            </a:r>
          </a:p>
          <a:p>
            <a:pPr marL="514350" indent="-514350">
              <a:buFont typeface="+mj-lt"/>
              <a:buAutoNum type="arabicPeriod"/>
            </a:pPr>
            <a:r>
              <a:rPr lang="en-US" dirty="0" smtClean="0">
                <a:latin typeface="Arial" pitchFamily="34" charset="0"/>
                <a:cs typeface="Arial" pitchFamily="34" charset="0"/>
              </a:rPr>
              <a:t>Exocrine pancreatic defects</a:t>
            </a:r>
          </a:p>
          <a:p>
            <a:pPr marL="514350" indent="-514350">
              <a:buFont typeface="+mj-lt"/>
              <a:buAutoNum type="arabicPeriod"/>
            </a:pPr>
            <a:r>
              <a:rPr lang="en-US" dirty="0" smtClean="0">
                <a:latin typeface="Arial" pitchFamily="34" charset="0"/>
                <a:cs typeface="Arial" pitchFamily="34" charset="0"/>
              </a:rPr>
              <a:t>Infections</a:t>
            </a:r>
          </a:p>
          <a:p>
            <a:pPr marL="514350" indent="-514350">
              <a:buFont typeface="+mj-lt"/>
              <a:buAutoNum type="arabicPeriod"/>
            </a:pPr>
            <a:r>
              <a:rPr lang="en-US" dirty="0" smtClean="0">
                <a:latin typeface="Arial" pitchFamily="34" charset="0"/>
                <a:cs typeface="Arial" pitchFamily="34" charset="0"/>
              </a:rPr>
              <a:t>Drugs</a:t>
            </a:r>
          </a:p>
          <a:p>
            <a:pPr marL="514350" indent="-514350">
              <a:buFont typeface="+mj-lt"/>
              <a:buAutoNum type="arabicPeriod"/>
            </a:pPr>
            <a:r>
              <a:rPr lang="en-US" dirty="0" smtClean="0">
                <a:latin typeface="Arial" pitchFamily="34" charset="0"/>
                <a:cs typeface="Arial" pitchFamily="34" charset="0"/>
              </a:rPr>
              <a:t>Genetic syndromes like Down syndrome</a:t>
            </a:r>
          </a:p>
          <a:p>
            <a:pPr marL="514350" indent="-514350">
              <a:buNone/>
            </a:pPr>
            <a:endParaRPr lang="en-US" dirty="0" smtClean="0">
              <a:latin typeface="Arial" pitchFamily="34" charset="0"/>
              <a:cs typeface="Arial" pitchFamily="34" charset="0"/>
            </a:endParaRPr>
          </a:p>
          <a:p>
            <a:pPr marL="514350" indent="-514350">
              <a:buFont typeface="Wingdings" pitchFamily="2" charset="2"/>
              <a:buChar char="v"/>
            </a:pP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normAutofit fontScale="90000"/>
          </a:bodyPr>
          <a:lstStyle/>
          <a:p>
            <a:r>
              <a:rPr lang="en-US"/>
              <a:t>Do’s and Don'ts of foot care</a:t>
            </a:r>
            <a:endParaRPr lang="en-GB"/>
          </a:p>
        </p:txBody>
      </p:sp>
      <p:sp>
        <p:nvSpPr>
          <p:cNvPr id="217096" name="Rectangle 8"/>
          <p:cNvSpPr>
            <a:spLocks noGrp="1" noChangeArrowheads="1"/>
          </p:cNvSpPr>
          <p:nvPr>
            <p:ph type="body" sz="half" idx="2"/>
          </p:nvPr>
        </p:nvSpPr>
        <p:spPr>
          <a:xfrm>
            <a:off x="3492500" y="1941513"/>
            <a:ext cx="5045075" cy="4114800"/>
          </a:xfrm>
        </p:spPr>
        <p:txBody>
          <a:bodyPr/>
          <a:lstStyle/>
          <a:p>
            <a:pPr>
              <a:lnSpc>
                <a:spcPct val="90000"/>
              </a:lnSpc>
              <a:buFont typeface="Wingdings" pitchFamily="2" charset="2"/>
              <a:buNone/>
            </a:pPr>
            <a:r>
              <a:rPr lang="en-US" sz="2800" b="1" u="sng" dirty="0"/>
              <a:t>Patient should</a:t>
            </a:r>
            <a:r>
              <a:rPr lang="en-US" sz="2800" dirty="0"/>
              <a:t> </a:t>
            </a:r>
          </a:p>
          <a:p>
            <a:pPr lvl="1">
              <a:lnSpc>
                <a:spcPct val="90000"/>
              </a:lnSpc>
            </a:pPr>
            <a:r>
              <a:rPr lang="en-US" sz="2400" dirty="0"/>
              <a:t>check feet daily</a:t>
            </a:r>
          </a:p>
          <a:p>
            <a:pPr lvl="1">
              <a:lnSpc>
                <a:spcPct val="90000"/>
              </a:lnSpc>
            </a:pPr>
            <a:r>
              <a:rPr lang="en-US" sz="2400" dirty="0"/>
              <a:t>Wash feet daily</a:t>
            </a:r>
          </a:p>
          <a:p>
            <a:pPr lvl="1">
              <a:lnSpc>
                <a:spcPct val="90000"/>
              </a:lnSpc>
            </a:pPr>
            <a:r>
              <a:rPr lang="en-US" sz="2400" dirty="0"/>
              <a:t>Keep toenails short</a:t>
            </a:r>
          </a:p>
          <a:p>
            <a:pPr lvl="1">
              <a:lnSpc>
                <a:spcPct val="90000"/>
              </a:lnSpc>
            </a:pPr>
            <a:r>
              <a:rPr lang="en-US" sz="2400" dirty="0"/>
              <a:t>Protect feet</a:t>
            </a:r>
          </a:p>
          <a:p>
            <a:pPr lvl="1">
              <a:lnSpc>
                <a:spcPct val="90000"/>
              </a:lnSpc>
            </a:pPr>
            <a:r>
              <a:rPr lang="en-US" sz="2400" dirty="0"/>
              <a:t>Always wear shoes</a:t>
            </a:r>
          </a:p>
          <a:p>
            <a:pPr lvl="1">
              <a:lnSpc>
                <a:spcPct val="90000"/>
              </a:lnSpc>
            </a:pPr>
            <a:r>
              <a:rPr lang="en-US" sz="2400" dirty="0"/>
              <a:t>Look inside shoes before putting them on</a:t>
            </a:r>
          </a:p>
          <a:p>
            <a:pPr lvl="1">
              <a:lnSpc>
                <a:spcPct val="90000"/>
              </a:lnSpc>
            </a:pPr>
            <a:r>
              <a:rPr lang="en-US" sz="2400" dirty="0"/>
              <a:t>Always wear socks</a:t>
            </a:r>
          </a:p>
          <a:p>
            <a:pPr lvl="1">
              <a:lnSpc>
                <a:spcPct val="90000"/>
              </a:lnSpc>
            </a:pPr>
            <a:r>
              <a:rPr lang="en-US" sz="2400" dirty="0"/>
              <a:t>Break in new shoes gradually</a:t>
            </a:r>
            <a:endParaRPr lang="en-GB" sz="2400" dirty="0"/>
          </a:p>
        </p:txBody>
      </p:sp>
      <p:graphicFrame>
        <p:nvGraphicFramePr>
          <p:cNvPr id="295936" name="Object 0"/>
          <p:cNvGraphicFramePr>
            <a:graphicFrameLocks noChangeAspect="1"/>
          </p:cNvGraphicFramePr>
          <p:nvPr>
            <p:ph type="clipArt" sz="half" idx="1"/>
          </p:nvPr>
        </p:nvGraphicFramePr>
        <p:xfrm>
          <a:off x="609600" y="2057400"/>
          <a:ext cx="2552700" cy="4114800"/>
        </p:xfrm>
        <a:graphic>
          <a:graphicData uri="http://schemas.openxmlformats.org/presentationml/2006/ole">
            <p:oleObj spid="_x0000_s166914" name="Photo Editor Photo" r:id="rId3" imgW="2943636" imgH="4742857" progId="">
              <p:embed/>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FOLLOW UP</a:t>
            </a:r>
            <a:endParaRPr lang="en-US" dirty="0"/>
          </a:p>
        </p:txBody>
      </p:sp>
      <p:sp>
        <p:nvSpPr>
          <p:cNvPr id="6" name="Content Placeholder 5"/>
          <p:cNvSpPr>
            <a:spLocks noGrp="1"/>
          </p:cNvSpPr>
          <p:nvPr>
            <p:ph idx="1"/>
          </p:nvPr>
        </p:nvSpPr>
        <p:spPr/>
        <p:txBody>
          <a:bodyPr/>
          <a:lstStyle/>
          <a:p>
            <a:r>
              <a:rPr lang="en-US" dirty="0" smtClean="0"/>
              <a:t>Fortnightly follow up for newly diagnosed cases</a:t>
            </a:r>
          </a:p>
          <a:p>
            <a:r>
              <a:rPr lang="en-US" dirty="0" smtClean="0"/>
              <a:t>Monthly follow up for known diabetics</a:t>
            </a:r>
          </a:p>
          <a:p>
            <a:r>
              <a:rPr lang="en-US" dirty="0" smtClean="0"/>
              <a:t>Quarterly review</a:t>
            </a:r>
          </a:p>
          <a:p>
            <a:r>
              <a:rPr lang="en-US" dirty="0" smtClean="0"/>
              <a:t>Annual review</a:t>
            </a:r>
          </a:p>
          <a:p>
            <a:r>
              <a:rPr lang="en-US" dirty="0" smtClean="0"/>
              <a:t>Health education</a:t>
            </a:r>
          </a:p>
          <a:p>
            <a:r>
              <a:rPr lang="en-US" dirty="0" smtClean="0"/>
              <a:t>Self examination</a:t>
            </a:r>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Quarterly review</a:t>
            </a:r>
            <a:endParaRPr lang="en-US" dirty="0"/>
          </a:p>
        </p:txBody>
      </p:sp>
      <p:sp>
        <p:nvSpPr>
          <p:cNvPr id="3" name="Content Placeholder 2"/>
          <p:cNvSpPr>
            <a:spLocks noGrp="1"/>
          </p:cNvSpPr>
          <p:nvPr>
            <p:ph idx="1"/>
          </p:nvPr>
        </p:nvSpPr>
        <p:spPr/>
        <p:txBody>
          <a:bodyPr/>
          <a:lstStyle/>
          <a:p>
            <a:r>
              <a:rPr lang="en-US" dirty="0" smtClean="0"/>
              <a:t>Weight/waist</a:t>
            </a:r>
          </a:p>
          <a:p>
            <a:r>
              <a:rPr lang="en-US" dirty="0" smtClean="0"/>
              <a:t>Height (children and adolescents)</a:t>
            </a:r>
          </a:p>
          <a:p>
            <a:r>
              <a:rPr lang="en-US" dirty="0" smtClean="0"/>
              <a:t>Blood pressure</a:t>
            </a:r>
          </a:p>
          <a:p>
            <a:r>
              <a:rPr lang="en-US" dirty="0" smtClean="0"/>
              <a:t>Feet examination without shoes, if new symptoms or at risk</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Annual review</a:t>
            </a:r>
            <a:endParaRPr lang="en-US" dirty="0"/>
          </a:p>
        </p:txBody>
      </p:sp>
      <p:sp>
        <p:nvSpPr>
          <p:cNvPr id="3" name="Content Placeholder 2"/>
          <p:cNvSpPr>
            <a:spLocks noGrp="1"/>
          </p:cNvSpPr>
          <p:nvPr>
            <p:ph idx="1"/>
          </p:nvPr>
        </p:nvSpPr>
        <p:spPr/>
        <p:txBody>
          <a:bodyPr/>
          <a:lstStyle/>
          <a:p>
            <a:r>
              <a:rPr lang="en-US" dirty="0" smtClean="0"/>
              <a:t>Weight/waist</a:t>
            </a:r>
          </a:p>
          <a:p>
            <a:r>
              <a:rPr lang="en-US" dirty="0" smtClean="0"/>
              <a:t>Height (children and adolescents)</a:t>
            </a:r>
          </a:p>
          <a:p>
            <a:r>
              <a:rPr lang="en-US" dirty="0" smtClean="0"/>
              <a:t>Blood pressure</a:t>
            </a:r>
          </a:p>
          <a:p>
            <a:r>
              <a:rPr lang="en-US" dirty="0" smtClean="0"/>
              <a:t>Feet examination: without shoes, pulses, monofilament check</a:t>
            </a:r>
          </a:p>
          <a:p>
            <a:r>
              <a:rPr lang="en-US" dirty="0" smtClean="0"/>
              <a:t>Blood glucose at examination</a:t>
            </a:r>
          </a:p>
          <a:p>
            <a:r>
              <a:rPr lang="en-US" dirty="0" smtClean="0"/>
              <a:t>Urinalysis</a:t>
            </a:r>
          </a:p>
          <a:p>
            <a:r>
              <a:rPr lang="en-US" dirty="0" smtClean="0"/>
              <a:t>Visual acuity</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ChangeArrowheads="1"/>
          </p:cNvSpPr>
          <p:nvPr/>
        </p:nvSpPr>
        <p:spPr bwMode="auto">
          <a:xfrm>
            <a:off x="477838" y="153988"/>
            <a:ext cx="8666162" cy="1143000"/>
          </a:xfrm>
          <a:prstGeom prst="rect">
            <a:avLst/>
          </a:prstGeom>
          <a:noFill/>
          <a:ln w="9525">
            <a:noFill/>
            <a:miter lim="800000"/>
            <a:headEnd/>
            <a:tailEnd/>
          </a:ln>
          <a:effectLst/>
        </p:spPr>
        <p:txBody>
          <a:bodyPr anchor="ctr"/>
          <a:lstStyle/>
          <a:p>
            <a:pPr algn="ctr"/>
            <a:r>
              <a:rPr lang="en-US" sz="4400">
                <a:solidFill>
                  <a:schemeClr val="tx2"/>
                </a:solidFill>
                <a:latin typeface="Tahoma" charset="0"/>
              </a:rPr>
              <a:t> </a:t>
            </a:r>
            <a:r>
              <a:rPr lang="en-US" sz="4400" b="1">
                <a:solidFill>
                  <a:schemeClr val="tx2"/>
                </a:solidFill>
                <a:latin typeface="Comic Sans MS" pitchFamily="66" charset="0"/>
              </a:rPr>
              <a:t>Cornerstones of Diabetes Management</a:t>
            </a:r>
          </a:p>
        </p:txBody>
      </p:sp>
      <p:sp>
        <p:nvSpPr>
          <p:cNvPr id="446467" name="Rectangle 3"/>
          <p:cNvSpPr>
            <a:spLocks noChangeArrowheads="1"/>
          </p:cNvSpPr>
          <p:nvPr/>
        </p:nvSpPr>
        <p:spPr bwMode="auto">
          <a:xfrm>
            <a:off x="1371600" y="2133600"/>
            <a:ext cx="7772400" cy="4876800"/>
          </a:xfrm>
          <a:prstGeom prst="rect">
            <a:avLst/>
          </a:prstGeom>
          <a:noFill/>
          <a:ln w="9525">
            <a:noFill/>
            <a:miter lim="800000"/>
            <a:headEnd/>
            <a:tailEnd/>
          </a:ln>
          <a:effectLst/>
        </p:spPr>
        <p:txBody>
          <a:bodyPr/>
          <a:lstStyle/>
          <a:p>
            <a:pPr marL="342900" indent="-342900">
              <a:spcBef>
                <a:spcPct val="20000"/>
              </a:spcBef>
              <a:buClr>
                <a:schemeClr val="folHlink"/>
              </a:buClr>
              <a:buSzPct val="60000"/>
              <a:buFont typeface="Wingdings" pitchFamily="2" charset="2"/>
              <a:buChar char="n"/>
            </a:pPr>
            <a:r>
              <a:rPr lang="en-US" sz="3200" dirty="0">
                <a:latin typeface="Comic Sans MS" pitchFamily="66" charset="0"/>
              </a:rPr>
              <a:t>Healthy eating</a:t>
            </a:r>
          </a:p>
          <a:p>
            <a:pPr marL="342900" indent="-342900">
              <a:spcBef>
                <a:spcPct val="20000"/>
              </a:spcBef>
              <a:buClr>
                <a:schemeClr val="folHlink"/>
              </a:buClr>
              <a:buSzPct val="60000"/>
              <a:buFont typeface="Wingdings" pitchFamily="2" charset="2"/>
              <a:buChar char="n"/>
            </a:pPr>
            <a:r>
              <a:rPr lang="en-US" sz="3200" dirty="0">
                <a:latin typeface="Comic Sans MS" pitchFamily="66" charset="0"/>
              </a:rPr>
              <a:t>Exercise</a:t>
            </a:r>
          </a:p>
          <a:p>
            <a:pPr marL="342900" indent="-342900">
              <a:spcBef>
                <a:spcPct val="20000"/>
              </a:spcBef>
              <a:buClr>
                <a:schemeClr val="folHlink"/>
              </a:buClr>
              <a:buSzPct val="60000"/>
              <a:buFont typeface="Wingdings" pitchFamily="2" charset="2"/>
              <a:buChar char="n"/>
            </a:pPr>
            <a:r>
              <a:rPr lang="en-US" sz="3200" dirty="0">
                <a:latin typeface="Comic Sans MS" pitchFamily="66" charset="0"/>
              </a:rPr>
              <a:t>Monitoring</a:t>
            </a:r>
          </a:p>
          <a:p>
            <a:pPr marL="342900" indent="-342900">
              <a:spcBef>
                <a:spcPct val="20000"/>
              </a:spcBef>
              <a:buClr>
                <a:schemeClr val="folHlink"/>
              </a:buClr>
              <a:buSzPct val="60000"/>
              <a:buFont typeface="Wingdings" pitchFamily="2" charset="2"/>
              <a:buChar char="n"/>
            </a:pPr>
            <a:r>
              <a:rPr lang="en-US" sz="3200" dirty="0">
                <a:latin typeface="Comic Sans MS" pitchFamily="66" charset="0"/>
              </a:rPr>
              <a:t>Medication/Insulin</a:t>
            </a:r>
          </a:p>
          <a:p>
            <a:pPr marL="342900" indent="-342900">
              <a:spcBef>
                <a:spcPct val="20000"/>
              </a:spcBef>
              <a:buClr>
                <a:schemeClr val="folHlink"/>
              </a:buClr>
              <a:buSzPct val="60000"/>
              <a:buFont typeface="Wingdings" pitchFamily="2" charset="2"/>
              <a:buChar char="n"/>
            </a:pPr>
            <a:r>
              <a:rPr lang="en-US" sz="3200" dirty="0">
                <a:latin typeface="Comic Sans MS" pitchFamily="66" charset="0"/>
              </a:rPr>
              <a:t>Health Care Team</a:t>
            </a:r>
            <a:endParaRPr lang="en-AU" sz="3200" dirty="0">
              <a:latin typeface="Comic Sans MS" pitchFamily="66" charset="0"/>
            </a:endParaRPr>
          </a:p>
        </p:txBody>
      </p:sp>
      <p:pic>
        <p:nvPicPr>
          <p:cNvPr id="446468" name="Picture 4" descr="j0140675"/>
          <p:cNvPicPr>
            <a:picLocks noChangeAspect="1" noChangeArrowheads="1"/>
          </p:cNvPicPr>
          <p:nvPr/>
        </p:nvPicPr>
        <p:blipFill>
          <a:blip r:embed="rId3"/>
          <a:srcRect/>
          <a:stretch>
            <a:fillRect/>
          </a:stretch>
        </p:blipFill>
        <p:spPr bwMode="auto">
          <a:xfrm>
            <a:off x="6172200" y="2895600"/>
            <a:ext cx="1538288" cy="274002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https://fbcdn-sphotos-d-a.akamaihd.net/hphotos-ak-prn1/p480x480/65690_501564476559249_1393169002_n.jpg"/>
          <p:cNvPicPr>
            <a:picLocks noChangeAspect="1" noChangeArrowheads="1"/>
          </p:cNvPicPr>
          <p:nvPr/>
        </p:nvPicPr>
        <p:blipFill>
          <a:blip r:embed="rId2"/>
          <a:srcRect/>
          <a:stretch>
            <a:fillRect/>
          </a:stretch>
        </p:blipFill>
        <p:spPr bwMode="auto">
          <a:xfrm>
            <a:off x="685800" y="914400"/>
            <a:ext cx="7543800" cy="4676776"/>
          </a:xfrm>
          <a:prstGeom prst="rect">
            <a:avLst/>
          </a:prstGeom>
          <a:noFill/>
        </p:spPr>
      </p:pic>
      <p:sp>
        <p:nvSpPr>
          <p:cNvPr id="3" name="Title 2"/>
          <p:cNvSpPr>
            <a:spLocks noGrp="1"/>
          </p:cNvSpPr>
          <p:nvPr>
            <p:ph type="title"/>
          </p:nvPr>
        </p:nvSpPr>
        <p:spPr>
          <a:xfrm>
            <a:off x="381000" y="5486400"/>
            <a:ext cx="8305800" cy="1143000"/>
          </a:xfrm>
        </p:spPr>
        <p:txBody>
          <a:bodyPr/>
          <a:lstStyle/>
          <a:p>
            <a:pPr algn="ctr"/>
            <a:r>
              <a:rPr lang="en-US" dirty="0" smtClean="0"/>
              <a:t>THANK YOU</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305800" cy="990600"/>
          </a:xfrm>
        </p:spPr>
        <p:txBody>
          <a:bodyPr/>
          <a:lstStyle/>
          <a:p>
            <a:pPr algn="ctr"/>
            <a:r>
              <a:rPr lang="en-US" dirty="0" smtClean="0"/>
              <a:t>PATHOPHYSIOLOGY</a:t>
            </a:r>
            <a:endParaRPr lang="en-US" dirty="0"/>
          </a:p>
        </p:txBody>
      </p:sp>
      <p:pic>
        <p:nvPicPr>
          <p:cNvPr id="6146" name="Picture 2"/>
          <p:cNvPicPr>
            <a:picLocks noChangeAspect="1" noChangeArrowheads="1"/>
          </p:cNvPicPr>
          <p:nvPr/>
        </p:nvPicPr>
        <p:blipFill>
          <a:blip r:embed="rId2"/>
          <a:srcRect/>
          <a:stretch>
            <a:fillRect/>
          </a:stretch>
        </p:blipFill>
        <p:spPr bwMode="auto">
          <a:xfrm>
            <a:off x="685800" y="1752600"/>
            <a:ext cx="79248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828800"/>
            <a:ext cx="7543800" cy="4524315"/>
          </a:xfrm>
          <a:prstGeom prst="rect">
            <a:avLst/>
          </a:prstGeom>
        </p:spPr>
        <p:txBody>
          <a:bodyPr wrap="square">
            <a:spAutoFit/>
          </a:bodyPr>
          <a:lstStyle/>
          <a:p>
            <a:r>
              <a:rPr lang="en-US" sz="3200" dirty="0" smtClean="0"/>
              <a:t>Both type 1 and type 2 diabetes share one central feature: elevated blood sugar (</a:t>
            </a:r>
            <a:r>
              <a:rPr lang="en-US" sz="3200" i="1" dirty="0" smtClean="0"/>
              <a:t>glucose</a:t>
            </a:r>
            <a:r>
              <a:rPr lang="en-US" sz="3200" dirty="0" smtClean="0"/>
              <a:t>) levels due to absolute or relative insufficiencies of </a:t>
            </a:r>
            <a:r>
              <a:rPr lang="en-US" sz="3200" i="1" dirty="0" smtClean="0"/>
              <a:t>insulin</a:t>
            </a:r>
            <a:r>
              <a:rPr lang="en-US" sz="3200" dirty="0" smtClean="0"/>
              <a:t>, a hormone produced by the pancreas.</a:t>
            </a:r>
          </a:p>
          <a:p>
            <a:pPr>
              <a:buFont typeface="Wingdings" pitchFamily="2" charset="2"/>
              <a:buChar char="Ø"/>
            </a:pPr>
            <a:r>
              <a:rPr lang="en-US" sz="3200" dirty="0" smtClean="0"/>
              <a:t>Type 1-Beta cell destruction completely leading to absolute insulin deficiency</a:t>
            </a:r>
          </a:p>
          <a:p>
            <a:pPr>
              <a:buFont typeface="Wingdings" pitchFamily="2" charset="2"/>
              <a:buChar char="Ø"/>
            </a:pPr>
            <a:r>
              <a:rPr lang="en-US" sz="3200" dirty="0" smtClean="0"/>
              <a:t>Type 2 –combination of insulin resistance and Beta cell dysfunction</a:t>
            </a:r>
          </a:p>
        </p:txBody>
      </p:sp>
      <p:sp>
        <p:nvSpPr>
          <p:cNvPr id="3" name="Title 2"/>
          <p:cNvSpPr>
            <a:spLocks noGrp="1"/>
          </p:cNvSpPr>
          <p:nvPr>
            <p:ph type="title"/>
          </p:nvPr>
        </p:nvSpPr>
        <p:spPr>
          <a:xfrm>
            <a:off x="457200" y="704088"/>
            <a:ext cx="8229600" cy="591312"/>
          </a:xfrm>
        </p:spPr>
        <p:txBody>
          <a:bodyPr>
            <a:normAutofit fontScale="90000"/>
          </a:bodyPr>
          <a:lstStyle/>
          <a:p>
            <a:pPr algn="ctr"/>
            <a:r>
              <a:rPr lang="en-US" dirty="0" smtClean="0"/>
              <a:t>ETIOLOGY OF DIABETES</a:t>
            </a:r>
            <a:endParaRPr lang="en-US" dirty="0"/>
          </a:p>
        </p:txBody>
      </p:sp>
      <p:sp>
        <p:nvSpPr>
          <p:cNvPr id="5" name="Content Placeholder 4"/>
          <p:cNvSpPr>
            <a:spLocks noGrp="1"/>
          </p:cNvSpPr>
          <p:nvPr>
            <p:ph idx="1"/>
          </p:nvPr>
        </p:nvSpPr>
        <p:spPr>
          <a:xfrm>
            <a:off x="457200" y="1676400"/>
            <a:ext cx="8229600" cy="4648200"/>
          </a:xfrm>
        </p:spPr>
        <p:txBody>
          <a:bodyPr/>
          <a:lstStyle/>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1258</TotalTime>
  <Words>2338</Words>
  <Application>Microsoft Office PowerPoint</Application>
  <PresentationFormat>On-screen Show (4:3)</PresentationFormat>
  <Paragraphs>497</Paragraphs>
  <Slides>75</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75</vt:i4>
      </vt:variant>
    </vt:vector>
  </HeadingPairs>
  <TitlesOfParts>
    <vt:vector size="78" baseType="lpstr">
      <vt:lpstr>Flow</vt:lpstr>
      <vt:lpstr>Clip</vt:lpstr>
      <vt:lpstr>Photo Editor Photo</vt:lpstr>
      <vt:lpstr>DIABETES MELLITUS</vt:lpstr>
      <vt:lpstr>INTRODUCTION </vt:lpstr>
      <vt:lpstr>Diabetes mellitus </vt:lpstr>
      <vt:lpstr>Diabetes in india</vt:lpstr>
      <vt:lpstr>Slide 5</vt:lpstr>
      <vt:lpstr>Learning Objectives</vt:lpstr>
      <vt:lpstr>TYPES OF DIABETES</vt:lpstr>
      <vt:lpstr>PATHOPHYSIOLOGY</vt:lpstr>
      <vt:lpstr>ETIOLOGY OF DIABETES</vt:lpstr>
      <vt:lpstr>BASIC UNDERSTANDING OF GLUCOSE METABOLISM AND INSULIN ACTION</vt:lpstr>
      <vt:lpstr>Action of insulin </vt:lpstr>
      <vt:lpstr>Slide 12</vt:lpstr>
      <vt:lpstr>Slide 13</vt:lpstr>
      <vt:lpstr>Slide 14</vt:lpstr>
      <vt:lpstr>Slide 15</vt:lpstr>
      <vt:lpstr>PATHOPHYSIOLOGY OF TYPE 1</vt:lpstr>
      <vt:lpstr>Pathophysiology of Type1</vt:lpstr>
      <vt:lpstr>PATHOPHYSIOLOGY OF TYPE 2</vt:lpstr>
      <vt:lpstr>PATHOPHYSIOLOGY OF TYPE 2</vt:lpstr>
      <vt:lpstr>Slide 20</vt:lpstr>
      <vt:lpstr>Slide 21</vt:lpstr>
      <vt:lpstr>Slide 22</vt:lpstr>
      <vt:lpstr>Differences between type-1 and type-2 Diabetes Mellitus</vt:lpstr>
      <vt:lpstr>DOUBTS????</vt:lpstr>
      <vt:lpstr>Slide 25</vt:lpstr>
      <vt:lpstr>Case 1</vt:lpstr>
      <vt:lpstr>Slide 27</vt:lpstr>
      <vt:lpstr>RISK FACTORS &amp;SYMPTOMS</vt:lpstr>
      <vt:lpstr>RISK FACTORS</vt:lpstr>
      <vt:lpstr>Symptoms of Diabetes</vt:lpstr>
      <vt:lpstr>Symptoms of new onset  </vt:lpstr>
      <vt:lpstr>Symptoms </vt:lpstr>
      <vt:lpstr>INVESTIGATIONS</vt:lpstr>
      <vt:lpstr>INVESTIGATION </vt:lpstr>
      <vt:lpstr>FASTING BLOOD SUGAR</vt:lpstr>
      <vt:lpstr>Post prandial blood sugar</vt:lpstr>
      <vt:lpstr>HbA1C</vt:lpstr>
      <vt:lpstr>Lipid profile</vt:lpstr>
      <vt:lpstr>TREATMENT GUIDELINES</vt:lpstr>
      <vt:lpstr>TREATMENT GUIDELINES</vt:lpstr>
      <vt:lpstr>Slide 41</vt:lpstr>
      <vt:lpstr>PHYSICAL EXAMINATION</vt:lpstr>
      <vt:lpstr>Complete physical examination </vt:lpstr>
      <vt:lpstr>Slide 44</vt:lpstr>
      <vt:lpstr>TREATMENT</vt:lpstr>
      <vt:lpstr>Management of DM</vt:lpstr>
      <vt:lpstr>A. Diet</vt:lpstr>
      <vt:lpstr>Slide 48</vt:lpstr>
      <vt:lpstr>Exercise </vt:lpstr>
      <vt:lpstr>Nutritional Management for Type I Diabetes</vt:lpstr>
      <vt:lpstr>Nutritional Management for Type II Diabetes</vt:lpstr>
      <vt:lpstr>MANAGEMENT OF TYPE 1 DIABETES</vt:lpstr>
      <vt:lpstr>MANAGEMENT OF TYPE 2 DIABETES</vt:lpstr>
      <vt:lpstr>Slide 54</vt:lpstr>
      <vt:lpstr>Stepwise Management of  Type 2 Diabetes</vt:lpstr>
      <vt:lpstr>DIABETES – ORAL MEDICATIONS</vt:lpstr>
      <vt:lpstr>Classes of Oral Hypoglycaemic Agents</vt:lpstr>
      <vt:lpstr>Oral Hypoglycaemic Medications</vt:lpstr>
      <vt:lpstr>Biguanides: Metformin</vt:lpstr>
      <vt:lpstr>Metformin</vt:lpstr>
      <vt:lpstr>Sulphonylureas</vt:lpstr>
      <vt:lpstr>Sulphonylureas </vt:lpstr>
      <vt:lpstr>Sulphonylurea </vt:lpstr>
      <vt:lpstr>Optimal Glycaemic Control</vt:lpstr>
      <vt:lpstr>Case 2 </vt:lpstr>
      <vt:lpstr>Slide 66</vt:lpstr>
      <vt:lpstr>COMPLICATIONS</vt:lpstr>
      <vt:lpstr>Chronic Complications</vt:lpstr>
      <vt:lpstr>Slide 69</vt:lpstr>
      <vt:lpstr>Do’s and Don'ts of foot care</vt:lpstr>
      <vt:lpstr>FOLLOW UP</vt:lpstr>
      <vt:lpstr>Quarterly review</vt:lpstr>
      <vt:lpstr>Annual review</vt:lpstr>
      <vt:lpstr>Slide 74</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MELLITUS</dc:title>
  <dc:creator>USER</dc:creator>
  <cp:lastModifiedBy>USER</cp:lastModifiedBy>
  <cp:revision>18</cp:revision>
  <dcterms:created xsi:type="dcterms:W3CDTF">2013-05-29T04:53:35Z</dcterms:created>
  <dcterms:modified xsi:type="dcterms:W3CDTF">2013-06-01T04:11:44Z</dcterms:modified>
</cp:coreProperties>
</file>