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86" r:id="rId3"/>
    <p:sldId id="257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F4EE4-1BE5-4195-8963-3FBFBF2DCB90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50764-2553-4AB8-9C40-83DE37ADC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50764-2553-4AB8-9C40-83DE37ADC6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50764-2553-4AB8-9C40-83DE37ADC6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50764-2553-4AB8-9C40-83DE37ADC64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39DFA5-7CCA-443E-8A1B-9AEBC4BF3DD6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BDA1E0-C445-441E-9058-4A7AD0E53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9DFA5-7CCA-443E-8A1B-9AEBC4BF3DD6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DA1E0-C445-441E-9058-4A7AD0E53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9DFA5-7CCA-443E-8A1B-9AEBC4BF3DD6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DA1E0-C445-441E-9058-4A7AD0E53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9DFA5-7CCA-443E-8A1B-9AEBC4BF3DD6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DA1E0-C445-441E-9058-4A7AD0E534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9DFA5-7CCA-443E-8A1B-9AEBC4BF3DD6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DA1E0-C445-441E-9058-4A7AD0E534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9DFA5-7CCA-443E-8A1B-9AEBC4BF3DD6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DA1E0-C445-441E-9058-4A7AD0E534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9DFA5-7CCA-443E-8A1B-9AEBC4BF3DD6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DA1E0-C445-441E-9058-4A7AD0E53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9DFA5-7CCA-443E-8A1B-9AEBC4BF3DD6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DA1E0-C445-441E-9058-4A7AD0E534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9DFA5-7CCA-443E-8A1B-9AEBC4BF3DD6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DA1E0-C445-441E-9058-4A7AD0E53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39DFA5-7CCA-443E-8A1B-9AEBC4BF3DD6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DA1E0-C445-441E-9058-4A7AD0E53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39DFA5-7CCA-443E-8A1B-9AEBC4BF3DD6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BDA1E0-C445-441E-9058-4A7AD0E534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39DFA5-7CCA-443E-8A1B-9AEBC4BF3DD6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BDA1E0-C445-441E-9058-4A7AD0E53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MIXED CONNECTIVE TISSUE DISORDER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DR.Y.SASIKUMAR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29400"/>
          </a:xfrm>
        </p:spPr>
        <p:txBody>
          <a:bodyPr>
            <a:normAutofit fontScale="40000" lnSpcReduction="20000"/>
          </a:bodyPr>
          <a:lstStyle/>
          <a:p>
            <a:endParaRPr lang="en-US" dirty="0" smtClean="0"/>
          </a:p>
          <a:p>
            <a:r>
              <a:rPr lang="en-US" sz="4300" b="1" dirty="0" smtClean="0"/>
              <a:t>Pulmonary involvement </a:t>
            </a:r>
            <a:r>
              <a:rPr lang="en-US" sz="4300" dirty="0" smtClean="0"/>
              <a:t>—</a:t>
            </a:r>
          </a:p>
          <a:p>
            <a:pPr>
              <a:buNone/>
            </a:pPr>
            <a:r>
              <a:rPr lang="en-US" sz="4300" dirty="0" smtClean="0"/>
              <a:t> The lungs are commonly affected in MCTD with involvement in about 75 percent of patients.</a:t>
            </a:r>
          </a:p>
          <a:p>
            <a:pPr>
              <a:buNone/>
            </a:pPr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 • Pleural effusions</a:t>
            </a:r>
          </a:p>
          <a:p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 • </a:t>
            </a:r>
            <a:r>
              <a:rPr lang="en-US" sz="4300" dirty="0" err="1" smtClean="0"/>
              <a:t>Pleuritic</a:t>
            </a:r>
            <a:r>
              <a:rPr lang="en-US" sz="4300" dirty="0" smtClean="0"/>
              <a:t> pain</a:t>
            </a:r>
          </a:p>
          <a:p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 • Pulmonary hypertension</a:t>
            </a:r>
          </a:p>
          <a:p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 • Interstitial lung disease</a:t>
            </a:r>
          </a:p>
          <a:p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  • Alveolar hemorrhage</a:t>
            </a:r>
          </a:p>
          <a:p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 • Diaphragmatic dysfunction</a:t>
            </a:r>
          </a:p>
          <a:p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 • Aspiration </a:t>
            </a:r>
            <a:r>
              <a:rPr lang="en-US" sz="4300" dirty="0" err="1" smtClean="0"/>
              <a:t>pneumonitis</a:t>
            </a:r>
            <a:r>
              <a:rPr lang="en-US" sz="4300" dirty="0" smtClean="0"/>
              <a:t>/pneumonia</a:t>
            </a:r>
          </a:p>
          <a:p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 • Obstructive airways disease</a:t>
            </a:r>
          </a:p>
          <a:p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 • Pulmonary </a:t>
            </a:r>
            <a:r>
              <a:rPr lang="en-US" sz="4300" dirty="0" err="1" smtClean="0"/>
              <a:t>vasculitis</a:t>
            </a:r>
            <a:endParaRPr lang="en-US" sz="4300" dirty="0" smtClean="0"/>
          </a:p>
          <a:p>
            <a:pPr>
              <a:buNone/>
            </a:pPr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High resolution computed tomography (HRCT) is a sensitive test to determine the presence of ILD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457200"/>
            <a:ext cx="8229600" cy="457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29400"/>
          </a:xfrm>
        </p:spPr>
        <p:txBody>
          <a:bodyPr>
            <a:normAutofit/>
          </a:bodyPr>
          <a:lstStyle/>
          <a:p>
            <a:r>
              <a:rPr lang="en-US" b="1" dirty="0" smtClean="0"/>
              <a:t>Renal disease </a:t>
            </a:r>
            <a:r>
              <a:rPr lang="en-US" dirty="0" smtClean="0"/>
              <a:t>—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 The absence of severe renal disease is a hallmark of MCTD.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Some degree of renal involvement occurs in about 25 percent of patients.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Membranous nephropathy is the most common finding.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Gastrointestinal disease </a:t>
            </a:r>
            <a:r>
              <a:rPr lang="en-US" dirty="0" smtClean="0"/>
              <a:t>—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Occurrs</a:t>
            </a:r>
            <a:r>
              <a:rPr lang="en-US" dirty="0" smtClean="0"/>
              <a:t> in about 60 % of patients.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Disordered motility in the upper gastrointestinal tract is the commonest problem.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Other </a:t>
            </a:r>
            <a:r>
              <a:rPr lang="en-US" dirty="0" err="1" smtClean="0"/>
              <a:t>involments</a:t>
            </a:r>
            <a:r>
              <a:rPr lang="en-US" dirty="0" smtClean="0"/>
              <a:t> are </a:t>
            </a:r>
            <a:r>
              <a:rPr lang="en-US" dirty="0" err="1" smtClean="0"/>
              <a:t>hemoperitoneum</a:t>
            </a:r>
            <a:r>
              <a:rPr lang="en-US" dirty="0" smtClean="0"/>
              <a:t>, duodenal </a:t>
            </a:r>
            <a:r>
              <a:rPr lang="en-US" dirty="0" err="1" smtClean="0"/>
              <a:t>bleeding,pancreatitis</a:t>
            </a:r>
            <a:r>
              <a:rPr lang="en-US" dirty="0" smtClean="0"/>
              <a:t>, </a:t>
            </a:r>
            <a:r>
              <a:rPr lang="en-US" dirty="0" err="1" smtClean="0"/>
              <a:t>ascites</a:t>
            </a:r>
            <a:r>
              <a:rPr lang="en-US" dirty="0" smtClean="0"/>
              <a:t>, and protein loosing </a:t>
            </a:r>
            <a:r>
              <a:rPr lang="en-US" dirty="0" err="1" smtClean="0"/>
              <a:t>enteropathy</a:t>
            </a:r>
            <a:r>
              <a:rPr lang="en-US" dirty="0" smtClean="0"/>
              <a:t>, primary </a:t>
            </a:r>
            <a:r>
              <a:rPr lang="en-US" dirty="0" err="1" smtClean="0"/>
              <a:t>biliary</a:t>
            </a:r>
            <a:r>
              <a:rPr lang="en-US" dirty="0" smtClean="0"/>
              <a:t> cirrhosis, hepatitis.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/>
          </a:bodyPr>
          <a:lstStyle/>
          <a:p>
            <a:r>
              <a:rPr lang="en-US" b="1" dirty="0" smtClean="0"/>
              <a:t>Central nervous system disease</a:t>
            </a:r>
            <a:r>
              <a:rPr lang="en-US" dirty="0" smtClean="0"/>
              <a:t> 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Aapproximately</a:t>
            </a:r>
            <a:r>
              <a:rPr lang="en-US" dirty="0" smtClean="0"/>
              <a:t> 25 % of patients have some mild form of CNS disease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The most frequent CNS manifestation is a trigeminal (fifth cranial) nerve neuropathy.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0" y="4572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b="1" dirty="0" smtClean="0"/>
              <a:t>Hematologic abnormalities —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 • Approximately 75% of patients have a low-grade anemia.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 •</a:t>
            </a:r>
            <a:r>
              <a:rPr lang="en-US" dirty="0" err="1" smtClean="0"/>
              <a:t>Leukopenia</a:t>
            </a:r>
            <a:r>
              <a:rPr lang="en-US" dirty="0" smtClean="0"/>
              <a:t>, mainly affecting the lymphocyte series, is a common finding.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 •The majority of patients have </a:t>
            </a:r>
            <a:r>
              <a:rPr lang="en-US" dirty="0" err="1" smtClean="0"/>
              <a:t>hypergammaglobulinemia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.Less common problems include thrombocytopenia, hemolytic anemia.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r>
              <a:rPr lang="en-US" b="1" dirty="0" smtClean="0"/>
              <a:t>Pregnancy </a:t>
            </a:r>
            <a:r>
              <a:rPr lang="en-US" dirty="0" smtClean="0"/>
              <a:t>—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40% prevalence of flares during pregnancy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Small for gestational age infants occurred in         50% of pregnancies.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mechanism for pregnancy complications is probably an autoimmune reaction against placental tissues.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Treatment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The overall goal of therapy is to control symptoms and to maintain function.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Monitoring for development of complications, such as pulmonary hypertension or infection, is important.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Activity</a:t>
            </a:r>
          </a:p>
          <a:p>
            <a:pPr>
              <a:buNone/>
            </a:pPr>
            <a:r>
              <a:rPr lang="en-US" dirty="0" smtClean="0"/>
              <a:t>Convincing data support the value of an active lifestyle and an exercise </a:t>
            </a:r>
            <a:r>
              <a:rPr lang="en-US" dirty="0" err="1" smtClean="0"/>
              <a:t>programme</a:t>
            </a:r>
            <a:r>
              <a:rPr lang="en-US" dirty="0" smtClean="0"/>
              <a:t> in patients with arthritis in MCTD.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Medication</a:t>
            </a:r>
          </a:p>
          <a:p>
            <a:r>
              <a:rPr lang="en-US" dirty="0" smtClean="0"/>
              <a:t>The goals of pharmacotherapy are to reduce morbidity and to prevent complications.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err="1" smtClean="0"/>
              <a:t>Nonsteroidal</a:t>
            </a:r>
            <a:r>
              <a:rPr lang="en-US" b="1" dirty="0" smtClean="0"/>
              <a:t> anti-inflammatory drugs (NSAIDs)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These agents reduce pain and inflammation and allow for improvement in mobility and function.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Proton pump inhibitors</a:t>
            </a:r>
          </a:p>
          <a:p>
            <a:r>
              <a:rPr lang="en-US" dirty="0" smtClean="0"/>
              <a:t>Esophageal reflux symptoms can be controlled effectively with these agents.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Corticosteroids</a:t>
            </a:r>
          </a:p>
          <a:p>
            <a:r>
              <a:rPr lang="en-US" dirty="0" smtClean="0"/>
              <a:t>These agents are reserved for more active or severe disease. 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Calcium channel blocking agents</a:t>
            </a:r>
          </a:p>
          <a:p>
            <a:r>
              <a:rPr lang="en-US" dirty="0" smtClean="0"/>
              <a:t>Avoiding exposure to cold temperatures and using long-acting calcium channel blocking agents may control </a:t>
            </a:r>
            <a:r>
              <a:rPr lang="en-US" dirty="0" err="1" smtClean="0"/>
              <a:t>Raynaud</a:t>
            </a:r>
            <a:r>
              <a:rPr lang="en-US" dirty="0" smtClean="0"/>
              <a:t> phenomenon.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 Mixed connective tissue disease (MCTD) is defined as a connective tissue disorder characterized by the presence of high titer anti-U1 </a:t>
            </a:r>
            <a:r>
              <a:rPr lang="en-US" dirty="0" err="1" smtClean="0"/>
              <a:t>ribonucleoprotein</a:t>
            </a:r>
            <a:r>
              <a:rPr lang="en-US" dirty="0" smtClean="0"/>
              <a:t> (RNP) antibodies in combination with clinical features commonly seen in systemic lupus </a:t>
            </a:r>
            <a:r>
              <a:rPr lang="en-US" dirty="0" err="1" smtClean="0"/>
              <a:t>erythematosus</a:t>
            </a:r>
            <a:r>
              <a:rPr lang="en-US" dirty="0" smtClean="0"/>
              <a:t>, scleroderma, and </a:t>
            </a:r>
            <a:r>
              <a:rPr lang="en-US" dirty="0" err="1" smtClean="0"/>
              <a:t>polymyositis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Phosphodiesterase</a:t>
            </a:r>
            <a:r>
              <a:rPr lang="en-US" b="1" dirty="0" smtClean="0"/>
              <a:t> (type 5) Enzyme Inhibitor</a:t>
            </a:r>
          </a:p>
          <a:p>
            <a:pPr>
              <a:buNone/>
            </a:pPr>
            <a:r>
              <a:rPr lang="en-US" b="1" dirty="0" smtClean="0"/>
              <a:t>                                </a:t>
            </a:r>
            <a:r>
              <a:rPr lang="en-US" b="1" dirty="0" err="1" smtClean="0"/>
              <a:t>Eg-sildenafil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dirty="0" err="1" smtClean="0"/>
              <a:t>Phosphodiesterase</a:t>
            </a:r>
            <a:r>
              <a:rPr lang="en-US" dirty="0" smtClean="0"/>
              <a:t> inhibitors can relief symptoms of pulmonary hypertension and </a:t>
            </a:r>
            <a:r>
              <a:rPr lang="en-US" dirty="0" err="1" smtClean="0"/>
              <a:t>Raynaud</a:t>
            </a:r>
            <a:r>
              <a:rPr lang="en-US" dirty="0" smtClean="0"/>
              <a:t> phenomenon in patients with MCTD.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Endothelin</a:t>
            </a:r>
            <a:r>
              <a:rPr lang="en-US" b="1" dirty="0" smtClean="0"/>
              <a:t> Receptor Antagonist   </a:t>
            </a:r>
          </a:p>
          <a:p>
            <a:pPr>
              <a:buNone/>
            </a:pPr>
            <a:r>
              <a:rPr lang="en-US" b="1" dirty="0" smtClean="0"/>
              <a:t>                              </a:t>
            </a:r>
            <a:r>
              <a:rPr lang="en-US" b="1" dirty="0" err="1" smtClean="0"/>
              <a:t>Eg</a:t>
            </a:r>
            <a:r>
              <a:rPr lang="en-US" b="1" dirty="0" smtClean="0"/>
              <a:t>- </a:t>
            </a:r>
            <a:r>
              <a:rPr lang="en-US" b="1" dirty="0" err="1" smtClean="0"/>
              <a:t>Ambrisentan</a:t>
            </a:r>
            <a:endParaRPr lang="en-US" b="1" dirty="0" smtClean="0"/>
          </a:p>
          <a:p>
            <a:r>
              <a:rPr lang="en-US" dirty="0" smtClean="0"/>
              <a:t>These agents may be helpful for managing pulmonary hypertension in patients with MCTD.</a:t>
            </a:r>
          </a:p>
          <a:p>
            <a:endParaRPr lang="en-US" dirty="0" smtClean="0"/>
          </a:p>
          <a:p>
            <a:r>
              <a:rPr lang="en-US" dirty="0" smtClean="0"/>
              <a:t>This leads to significant increase in cardiac index associated with significant reduction in pulmonary artery pressure, pulmonary vascular resistance.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Improves exercise ability..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Prostaglandins </a:t>
            </a:r>
          </a:p>
          <a:p>
            <a:pPr>
              <a:buNone/>
            </a:pPr>
            <a:r>
              <a:rPr lang="en-US" b="1" dirty="0" smtClean="0"/>
              <a:t>                </a:t>
            </a:r>
            <a:r>
              <a:rPr lang="en-US" b="1" dirty="0" err="1" smtClean="0"/>
              <a:t>Eg-Epoprostenol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These agents may be useful for managing pulmonary hypertension in patients with MCTD.</a:t>
            </a:r>
          </a:p>
          <a:p>
            <a:endParaRPr lang="en-US" dirty="0" smtClean="0"/>
          </a:p>
          <a:p>
            <a:r>
              <a:rPr lang="en-US" dirty="0" smtClean="0"/>
              <a:t>Strong vasodilator of all vascular beds.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Decrease platelet clumping in the lungs by inhibiting platelet aggregation.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Cytotoxic</a:t>
            </a:r>
            <a:r>
              <a:rPr lang="en-US" b="1" dirty="0" smtClean="0"/>
              <a:t> agents</a:t>
            </a:r>
          </a:p>
          <a:p>
            <a:r>
              <a:rPr lang="en-US" dirty="0" smtClean="0"/>
              <a:t>Major organ involvement may require moderate-to-high divided daily doses of  </a:t>
            </a:r>
            <a:r>
              <a:rPr lang="en-US" dirty="0" err="1" smtClean="0"/>
              <a:t>cytotoxic</a:t>
            </a:r>
            <a:r>
              <a:rPr lang="en-US" dirty="0" smtClean="0"/>
              <a:t> agents.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Recent reports suggest that, in contrast to primary or scleroderma-associated pulmonary hypertension, a subset of MCTD patients with pulmonary hypertension may respond well to aggressive </a:t>
            </a:r>
            <a:r>
              <a:rPr lang="en-US" dirty="0" err="1" smtClean="0"/>
              <a:t>immunosuppression</a:t>
            </a:r>
            <a:r>
              <a:rPr lang="en-US" dirty="0" smtClean="0"/>
              <a:t> with </a:t>
            </a:r>
            <a:r>
              <a:rPr lang="en-US" dirty="0" err="1" smtClean="0"/>
              <a:t>cytotoxic</a:t>
            </a:r>
            <a:r>
              <a:rPr lang="en-US" dirty="0" smtClean="0"/>
              <a:t> agents.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PROGNOSIS</a:t>
            </a:r>
          </a:p>
          <a:p>
            <a:pPr>
              <a:buNone/>
            </a:pPr>
            <a:r>
              <a:rPr lang="en-US" b="1" dirty="0" smtClean="0"/>
              <a:t> </a:t>
            </a:r>
          </a:p>
          <a:p>
            <a:r>
              <a:rPr lang="en-US" dirty="0" smtClean="0"/>
              <a:t>Overall mortality is apparently lower in patients with MCTD than in those with classic SLE.</a:t>
            </a:r>
          </a:p>
          <a:p>
            <a:endParaRPr lang="en-US" dirty="0" smtClean="0"/>
          </a:p>
          <a:p>
            <a:r>
              <a:rPr lang="en-US" dirty="0" smtClean="0"/>
              <a:t>The major disease related causes of death is Progressive pulmonary hypertension and its cardiac complications.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 The patients with MCTD emphasized the relatively good prognosis and excellent response to corticosteroids.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smtClean="0"/>
              <a:t>               </a:t>
            </a:r>
            <a:r>
              <a:rPr lang="en-US" sz="6000" b="1" smtClean="0"/>
              <a:t>THANK YOU         </a:t>
            </a:r>
            <a:r>
              <a:rPr lang="en-US" smtClean="0"/>
              <a:t>                                                                                                                  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0729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Mixed connective tissue disease (MCTD) was first recognized by </a:t>
            </a:r>
            <a:r>
              <a:rPr lang="en-US" dirty="0" err="1" smtClean="0"/>
              <a:t>Dr.Sharp</a:t>
            </a:r>
            <a:r>
              <a:rPr lang="en-US" dirty="0" smtClean="0"/>
              <a:t> and colleagues in 1972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People with MCTD are 1</a:t>
            </a:r>
            <a:r>
              <a:rPr lang="en-US" baseline="30000" dirty="0" smtClean="0"/>
              <a:t>st</a:t>
            </a:r>
            <a:r>
              <a:rPr lang="en-US" dirty="0" smtClean="0"/>
              <a:t> diagnosed as SLE.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As the disease progress and other signs and symptoms become apparent the diagnosis is corrected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MCTD is much more common in women than in men (ratio of 16 : 1)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The onset of MCTD can occur at any age but typically occurs in people aged 15-25 years.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Alarcon-Segovia's criteria </a:t>
            </a:r>
          </a:p>
          <a:p>
            <a:r>
              <a:rPr lang="en-US" dirty="0" smtClean="0"/>
              <a:t>A. Serologic criteria</a:t>
            </a:r>
          </a:p>
          <a:p>
            <a:pPr>
              <a:buNone/>
            </a:pPr>
            <a:r>
              <a:rPr lang="en-US" b="1" dirty="0" smtClean="0"/>
              <a:t>                             </a:t>
            </a:r>
          </a:p>
          <a:p>
            <a:pPr>
              <a:buNone/>
            </a:pPr>
            <a:r>
              <a:rPr lang="en-US" dirty="0" smtClean="0"/>
              <a:t>High titer Anti-RNP antibodies( ≥1:1600)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B. Clinical criteria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       1. Swollen fingers </a:t>
            </a:r>
          </a:p>
          <a:p>
            <a:pPr>
              <a:buNone/>
            </a:pPr>
            <a:r>
              <a:rPr lang="en-US" dirty="0" smtClean="0"/>
              <a:t>   2. </a:t>
            </a:r>
            <a:r>
              <a:rPr lang="en-US" dirty="0" err="1" smtClean="0"/>
              <a:t>Synovitis</a:t>
            </a:r>
            <a:r>
              <a:rPr lang="en-US" dirty="0" smtClean="0"/>
              <a:t>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3. </a:t>
            </a:r>
            <a:r>
              <a:rPr lang="en-US" dirty="0" err="1" smtClean="0"/>
              <a:t>Myositis</a:t>
            </a:r>
            <a:r>
              <a:rPr lang="en-US" dirty="0" smtClean="0"/>
              <a:t>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4. </a:t>
            </a:r>
            <a:r>
              <a:rPr lang="en-US" dirty="0" err="1" smtClean="0"/>
              <a:t>Raynaud's</a:t>
            </a:r>
            <a:r>
              <a:rPr lang="en-US" dirty="0" smtClean="0"/>
              <a:t> phenomenon                               </a:t>
            </a:r>
          </a:p>
          <a:p>
            <a:pPr>
              <a:buNone/>
            </a:pPr>
            <a:r>
              <a:rPr lang="en-US" dirty="0" smtClean="0"/>
              <a:t>   5. </a:t>
            </a:r>
            <a:r>
              <a:rPr lang="en-US" dirty="0" err="1" smtClean="0"/>
              <a:t>Acrosclerosis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MCTD is present if:                                            </a:t>
            </a:r>
          </a:p>
          <a:p>
            <a:pPr>
              <a:buNone/>
            </a:pPr>
            <a:r>
              <a:rPr lang="en-US" dirty="0" smtClean="0"/>
              <a:t>Criterion A is accompanied by 3 or more clinical criteria - one of which must include </a:t>
            </a:r>
            <a:r>
              <a:rPr lang="en-US" dirty="0" err="1" smtClean="0"/>
              <a:t>synovitis</a:t>
            </a:r>
            <a:r>
              <a:rPr lang="en-US" dirty="0" smtClean="0"/>
              <a:t> or </a:t>
            </a:r>
            <a:r>
              <a:rPr lang="en-US" dirty="0" err="1" smtClean="0"/>
              <a:t>myositis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07291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General features</a:t>
            </a:r>
            <a:r>
              <a:rPr lang="en-US" dirty="0" smtClean="0"/>
              <a:t> — </a:t>
            </a:r>
          </a:p>
          <a:p>
            <a:pPr>
              <a:buNone/>
            </a:pPr>
            <a:r>
              <a:rPr lang="en-US" dirty="0" smtClean="0"/>
              <a:t>In the early phases of the MCTD easy </a:t>
            </a:r>
            <a:r>
              <a:rPr lang="en-US" dirty="0" err="1" smtClean="0"/>
              <a:t>fatigability,myalgias</a:t>
            </a:r>
            <a:r>
              <a:rPr lang="en-US" dirty="0" smtClean="0"/>
              <a:t>, </a:t>
            </a:r>
            <a:r>
              <a:rPr lang="en-US" dirty="0" err="1" smtClean="0"/>
              <a:t>arthralgias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Fever — Fever of unknown origin may be the presenting feature of MCTD </a:t>
            </a:r>
          </a:p>
          <a:p>
            <a:endParaRPr lang="en-US" dirty="0" smtClean="0"/>
          </a:p>
          <a:p>
            <a:r>
              <a:rPr lang="en-US" b="1" dirty="0" smtClean="0"/>
              <a:t>Skin </a:t>
            </a:r>
            <a:r>
              <a:rPr lang="en-US" dirty="0" smtClean="0"/>
              <a:t>—</a:t>
            </a:r>
          </a:p>
          <a:p>
            <a:pPr>
              <a:buNone/>
            </a:pPr>
            <a:r>
              <a:rPr lang="en-US" dirty="0" smtClean="0"/>
              <a:t>The most common skin change is the </a:t>
            </a:r>
            <a:r>
              <a:rPr lang="en-US" dirty="0" err="1" smtClean="0"/>
              <a:t>Raynaud</a:t>
            </a:r>
            <a:r>
              <a:rPr lang="en-US" dirty="0" smtClean="0"/>
              <a:t> phenomenon.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Swollen digits and total hand edema.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sclerodactyly</a:t>
            </a:r>
            <a:r>
              <a:rPr lang="en-US" dirty="0" smtClean="0"/>
              <a:t> and </a:t>
            </a:r>
            <a:r>
              <a:rPr lang="en-US" dirty="0" err="1" smtClean="0"/>
              <a:t>calcinosis</a:t>
            </a:r>
            <a:r>
              <a:rPr lang="en-US" dirty="0" smtClean="0"/>
              <a:t> cutis 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Discoid plaques and </a:t>
            </a:r>
            <a:r>
              <a:rPr lang="en-US" dirty="0" err="1" smtClean="0"/>
              <a:t>malar</a:t>
            </a:r>
            <a:r>
              <a:rPr lang="en-US" dirty="0" smtClean="0"/>
              <a:t> rash.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Mucous membrane involvement - </a:t>
            </a:r>
            <a:r>
              <a:rPr lang="en-US" dirty="0" err="1" smtClean="0"/>
              <a:t>orogenital</a:t>
            </a:r>
            <a:r>
              <a:rPr lang="en-US" dirty="0" smtClean="0"/>
              <a:t> and </a:t>
            </a:r>
            <a:r>
              <a:rPr lang="en-US" dirty="0" err="1" smtClean="0"/>
              <a:t>buccal</a:t>
            </a:r>
            <a:r>
              <a:rPr lang="en-US" dirty="0" smtClean="0"/>
              <a:t> ulcerations, nasal </a:t>
            </a:r>
            <a:r>
              <a:rPr lang="en-US" dirty="0" err="1" smtClean="0"/>
              <a:t>septal</a:t>
            </a:r>
            <a:r>
              <a:rPr lang="en-US" dirty="0" smtClean="0"/>
              <a:t> perforation.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/>
          </a:bodyPr>
          <a:lstStyle/>
          <a:p>
            <a:r>
              <a:rPr lang="en-US" b="1" dirty="0" smtClean="0"/>
              <a:t>Arthritis </a:t>
            </a:r>
            <a:r>
              <a:rPr lang="en-US" dirty="0" smtClean="0"/>
              <a:t>—</a:t>
            </a:r>
          </a:p>
          <a:p>
            <a:pPr>
              <a:buNone/>
            </a:pPr>
            <a:r>
              <a:rPr lang="en-US" dirty="0" smtClean="0"/>
              <a:t> joint involvement in MCTD is more common and frequently more severe than in classic SLE.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Approximately 60 percent of patients with MCTD develop an obvious arthritis, often with deformities .</a:t>
            </a:r>
          </a:p>
          <a:p>
            <a:endParaRPr lang="en-US" dirty="0" smtClean="0"/>
          </a:p>
          <a:p>
            <a:r>
              <a:rPr lang="en-US" b="1" dirty="0" err="1" smtClean="0"/>
              <a:t>Myositis</a:t>
            </a:r>
            <a:r>
              <a:rPr lang="en-US" b="1" dirty="0" smtClean="0"/>
              <a:t> </a:t>
            </a:r>
            <a:r>
              <a:rPr lang="en-US" dirty="0" smtClean="0"/>
              <a:t>—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Myalgia</a:t>
            </a:r>
            <a:r>
              <a:rPr lang="en-US" dirty="0" smtClean="0"/>
              <a:t> is a common symptom in patients with the MCTD syndrome.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152400"/>
            <a:ext cx="8229600" cy="1222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5532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Cardiac disease —</a:t>
            </a: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All three layers of the heart may be involved in MCTD.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Pericarditis</a:t>
            </a:r>
            <a:r>
              <a:rPr lang="en-US" dirty="0" smtClean="0"/>
              <a:t> is the commonest clinical manifestation of cardiac involvement being reported in 10 to 30% of patients;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presence of pulmonary hypertension may be suspected when the patient is having -</a:t>
            </a:r>
          </a:p>
          <a:p>
            <a:endParaRPr lang="en-US" dirty="0" smtClean="0"/>
          </a:p>
          <a:p>
            <a:r>
              <a:rPr lang="en-US" dirty="0" smtClean="0"/>
              <a:t> • </a:t>
            </a:r>
            <a:r>
              <a:rPr lang="en-US" dirty="0" err="1" smtClean="0"/>
              <a:t>Exertional</a:t>
            </a:r>
            <a:r>
              <a:rPr lang="en-US" dirty="0" smtClean="0"/>
              <a:t> </a:t>
            </a:r>
            <a:r>
              <a:rPr lang="en-US" dirty="0" err="1" smtClean="0"/>
              <a:t>dyspnea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 • Systolic pulsation at the left </a:t>
            </a:r>
            <a:r>
              <a:rPr lang="en-US" dirty="0" err="1" smtClean="0"/>
              <a:t>sternal</a:t>
            </a:r>
            <a:r>
              <a:rPr lang="en-US" dirty="0" smtClean="0"/>
              <a:t> border</a:t>
            </a:r>
          </a:p>
          <a:p>
            <a:endParaRPr lang="en-US" dirty="0" smtClean="0"/>
          </a:p>
          <a:p>
            <a:r>
              <a:rPr lang="en-US" dirty="0" smtClean="0"/>
              <a:t> • An accentuated second pulmonary sound</a:t>
            </a:r>
          </a:p>
          <a:p>
            <a:endParaRPr lang="en-US" dirty="0" smtClean="0"/>
          </a:p>
          <a:p>
            <a:r>
              <a:rPr lang="en-US" dirty="0" smtClean="0"/>
              <a:t> • Dilation of the pulmonary artery on x-ray</a:t>
            </a:r>
          </a:p>
          <a:p>
            <a:endParaRPr lang="en-US" dirty="0" smtClean="0"/>
          </a:p>
          <a:p>
            <a:r>
              <a:rPr lang="en-US" dirty="0" smtClean="0"/>
              <a:t> • Right ventricular hypertrophy on electrocardiogram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</p:spPr>
        <p:txBody>
          <a:bodyPr/>
          <a:lstStyle/>
          <a:p>
            <a:r>
              <a:rPr lang="en-US" dirty="0" smtClean="0"/>
              <a:t>Two-dimensional echocardiography with Doppler flow studies is the most useful screening test 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Definitive diagnosis is requiring cardiac </a:t>
            </a:r>
            <a:r>
              <a:rPr lang="en-US" dirty="0" err="1" smtClean="0"/>
              <a:t>catheterization,will</a:t>
            </a:r>
            <a:r>
              <a:rPr lang="en-US" dirty="0" smtClean="0"/>
              <a:t> show a mean resting pulmonary artery pressure greater than 25mm Hg at rest.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639</TotalTime>
  <Words>482</Words>
  <Application>Microsoft Office PowerPoint</Application>
  <PresentationFormat>On-screen Show (4:3)</PresentationFormat>
  <Paragraphs>205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Concourse</vt:lpstr>
      <vt:lpstr>MIXED CONNECTIVE TISSUE DISORDER</vt:lpstr>
      <vt:lpstr>Slide 2</vt:lpstr>
      <vt:lpstr>   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 CONNECTIVE TISSUE DISORDER</dc:title>
  <dc:creator>COMPAQ</dc:creator>
  <cp:lastModifiedBy>COMPAQ</cp:lastModifiedBy>
  <cp:revision>59</cp:revision>
  <dcterms:created xsi:type="dcterms:W3CDTF">2011-02-27T15:26:04Z</dcterms:created>
  <dcterms:modified xsi:type="dcterms:W3CDTF">2011-03-08T01:27:32Z</dcterms:modified>
</cp:coreProperties>
</file>