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8"/>
  </p:notesMasterIdLst>
  <p:sldIdLst>
    <p:sldId id="256" r:id="rId2"/>
    <p:sldId id="261" r:id="rId3"/>
    <p:sldId id="257" r:id="rId4"/>
    <p:sldId id="259" r:id="rId5"/>
    <p:sldId id="381" r:id="rId6"/>
    <p:sldId id="258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18" r:id="rId17"/>
    <p:sldId id="270" r:id="rId18"/>
    <p:sldId id="271" r:id="rId19"/>
    <p:sldId id="272" r:id="rId20"/>
    <p:sldId id="392" r:id="rId21"/>
    <p:sldId id="400" r:id="rId22"/>
    <p:sldId id="317" r:id="rId23"/>
    <p:sldId id="273" r:id="rId24"/>
    <p:sldId id="274" r:id="rId25"/>
    <p:sldId id="275" r:id="rId26"/>
    <p:sldId id="280" r:id="rId27"/>
    <p:sldId id="316" r:id="rId28"/>
    <p:sldId id="279" r:id="rId29"/>
    <p:sldId id="281" r:id="rId30"/>
    <p:sldId id="283" r:id="rId31"/>
    <p:sldId id="284" r:id="rId32"/>
    <p:sldId id="282" r:id="rId33"/>
    <p:sldId id="285" r:id="rId34"/>
    <p:sldId id="286" r:id="rId35"/>
    <p:sldId id="386" r:id="rId36"/>
    <p:sldId id="287" r:id="rId37"/>
    <p:sldId id="384" r:id="rId38"/>
    <p:sldId id="288" r:id="rId39"/>
    <p:sldId id="291" r:id="rId40"/>
    <p:sldId id="289" r:id="rId41"/>
    <p:sldId id="290" r:id="rId42"/>
    <p:sldId id="315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91" r:id="rId54"/>
    <p:sldId id="302" r:id="rId55"/>
    <p:sldId id="303" r:id="rId56"/>
    <p:sldId id="389" r:id="rId57"/>
    <p:sldId id="304" r:id="rId58"/>
    <p:sldId id="305" r:id="rId59"/>
    <p:sldId id="306" r:id="rId60"/>
    <p:sldId id="401" r:id="rId61"/>
    <p:sldId id="307" r:id="rId62"/>
    <p:sldId id="308" r:id="rId63"/>
    <p:sldId id="309" r:id="rId64"/>
    <p:sldId id="310" r:id="rId65"/>
    <p:sldId id="311" r:id="rId66"/>
    <p:sldId id="314" r:id="rId67"/>
    <p:sldId id="313" r:id="rId68"/>
    <p:sldId id="319" r:id="rId69"/>
    <p:sldId id="320" r:id="rId70"/>
    <p:sldId id="365" r:id="rId71"/>
    <p:sldId id="321" r:id="rId72"/>
    <p:sldId id="322" r:id="rId73"/>
    <p:sldId id="323" r:id="rId74"/>
    <p:sldId id="324" r:id="rId75"/>
    <p:sldId id="327" r:id="rId76"/>
    <p:sldId id="325" r:id="rId77"/>
    <p:sldId id="326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66" r:id="rId86"/>
    <p:sldId id="368" r:id="rId87"/>
    <p:sldId id="337" r:id="rId88"/>
    <p:sldId id="338" r:id="rId89"/>
    <p:sldId id="328" r:id="rId90"/>
    <p:sldId id="329" r:id="rId91"/>
    <p:sldId id="373" r:id="rId92"/>
    <p:sldId id="339" r:id="rId93"/>
    <p:sldId id="340" r:id="rId94"/>
    <p:sldId id="399" r:id="rId95"/>
    <p:sldId id="343" r:id="rId96"/>
    <p:sldId id="341" r:id="rId97"/>
    <p:sldId id="342" r:id="rId98"/>
    <p:sldId id="344" r:id="rId99"/>
    <p:sldId id="345" r:id="rId100"/>
    <p:sldId id="346" r:id="rId101"/>
    <p:sldId id="371" r:id="rId102"/>
    <p:sldId id="347" r:id="rId103"/>
    <p:sldId id="348" r:id="rId104"/>
    <p:sldId id="349" r:id="rId105"/>
    <p:sldId id="350" r:id="rId106"/>
    <p:sldId id="352" r:id="rId107"/>
    <p:sldId id="351" r:id="rId108"/>
    <p:sldId id="353" r:id="rId109"/>
    <p:sldId id="354" r:id="rId110"/>
    <p:sldId id="359" r:id="rId111"/>
    <p:sldId id="377" r:id="rId112"/>
    <p:sldId id="357" r:id="rId113"/>
    <p:sldId id="358" r:id="rId114"/>
    <p:sldId id="356" r:id="rId115"/>
    <p:sldId id="355" r:id="rId116"/>
    <p:sldId id="380" r:id="rId117"/>
    <p:sldId id="360" r:id="rId118"/>
    <p:sldId id="361" r:id="rId119"/>
    <p:sldId id="362" r:id="rId120"/>
    <p:sldId id="363" r:id="rId121"/>
    <p:sldId id="364" r:id="rId122"/>
    <p:sldId id="395" r:id="rId123"/>
    <p:sldId id="393" r:id="rId124"/>
    <p:sldId id="396" r:id="rId125"/>
    <p:sldId id="397" r:id="rId126"/>
    <p:sldId id="402" r:id="rId1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305" autoAdjust="0"/>
  </p:normalViewPr>
  <p:slideViewPr>
    <p:cSldViewPr>
      <p:cViewPr>
        <p:scale>
          <a:sx n="60" d="100"/>
          <a:sy n="60" d="100"/>
        </p:scale>
        <p:origin x="-103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C5467-9F62-4452-A853-2637400A77B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78A8DA-B372-4C8F-AB88-EEF64ED58A2B}">
      <dgm:prSet/>
      <dgm:spPr/>
      <dgm:t>
        <a:bodyPr/>
        <a:lstStyle/>
        <a:p>
          <a:pPr algn="ctr" rtl="0"/>
          <a:r>
            <a:rPr lang="en-US" b="1" i="1" baseline="0" dirty="0" smtClean="0"/>
            <a:t>  THANK YOU</a:t>
          </a:r>
          <a:endParaRPr lang="en-US" b="1" i="1" baseline="0" dirty="0"/>
        </a:p>
      </dgm:t>
    </dgm:pt>
    <dgm:pt modelId="{6E687F71-45B1-4960-A25B-C042EF4630D8}" type="parTrans" cxnId="{0C57366E-DAD0-4790-A14E-00DDF1FD853B}">
      <dgm:prSet/>
      <dgm:spPr/>
      <dgm:t>
        <a:bodyPr/>
        <a:lstStyle/>
        <a:p>
          <a:endParaRPr lang="en-US"/>
        </a:p>
      </dgm:t>
    </dgm:pt>
    <dgm:pt modelId="{6D64DC7A-5C46-4140-98FF-6DFDD2B89B43}" type="sibTrans" cxnId="{0C57366E-DAD0-4790-A14E-00DDF1FD853B}">
      <dgm:prSet/>
      <dgm:spPr/>
      <dgm:t>
        <a:bodyPr/>
        <a:lstStyle/>
        <a:p>
          <a:endParaRPr lang="en-US"/>
        </a:p>
      </dgm:t>
    </dgm:pt>
    <dgm:pt modelId="{BC4A1FB2-F56C-43FB-AE87-729F10A264BA}" type="pres">
      <dgm:prSet presAssocID="{1A6C5467-9F62-4452-A853-2637400A77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9F2B5C-0067-473E-941C-0F812E8CB1BC}" type="pres">
      <dgm:prSet presAssocID="{6A78A8DA-B372-4C8F-AB88-EEF64ED58A2B}" presName="parentText" presStyleLbl="node1" presStyleIdx="0" presStyleCnt="1" custLinFactNeighborX="-11646" custLinFactNeighborY="377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57366E-DAD0-4790-A14E-00DDF1FD853B}" srcId="{1A6C5467-9F62-4452-A853-2637400A77B8}" destId="{6A78A8DA-B372-4C8F-AB88-EEF64ED58A2B}" srcOrd="0" destOrd="0" parTransId="{6E687F71-45B1-4960-A25B-C042EF4630D8}" sibTransId="{6D64DC7A-5C46-4140-98FF-6DFDD2B89B43}"/>
    <dgm:cxn modelId="{A5B090E0-A8FD-46F3-B421-445F752A6F36}" type="presOf" srcId="{1A6C5467-9F62-4452-A853-2637400A77B8}" destId="{BC4A1FB2-F56C-43FB-AE87-729F10A264BA}" srcOrd="0" destOrd="0" presId="urn:microsoft.com/office/officeart/2005/8/layout/vList2"/>
    <dgm:cxn modelId="{D7EA41D3-6555-433A-9C84-CB041F568EEF}" type="presOf" srcId="{6A78A8DA-B372-4C8F-AB88-EEF64ED58A2B}" destId="{8F9F2B5C-0067-473E-941C-0F812E8CB1BC}" srcOrd="0" destOrd="0" presId="urn:microsoft.com/office/officeart/2005/8/layout/vList2"/>
    <dgm:cxn modelId="{DCE46571-0A36-486C-8AE2-D2F52EC5E881}" type="presParOf" srcId="{BC4A1FB2-F56C-43FB-AE87-729F10A264BA}" destId="{8F9F2B5C-0067-473E-941C-0F812E8CB1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F2B5C-0067-473E-941C-0F812E8CB1BC}">
      <dsp:nvSpPr>
        <dsp:cNvPr id="0" name=""/>
        <dsp:cNvSpPr/>
      </dsp:nvSpPr>
      <dsp:spPr>
        <a:xfrm>
          <a:off x="0" y="1107974"/>
          <a:ext cx="7851648" cy="15590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i="1" kern="1200" baseline="0" dirty="0" smtClean="0"/>
            <a:t>  THANK YOU</a:t>
          </a:r>
          <a:endParaRPr lang="en-US" sz="6500" b="1" i="1" kern="1200" baseline="0" dirty="0"/>
        </a:p>
      </dsp:txBody>
      <dsp:txXfrm>
        <a:off x="76105" y="1184079"/>
        <a:ext cx="7699438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5B3EB-6A61-4D69-85C4-E3AE126A2338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93701-C4B8-4CAB-B3C1-2A6F0C448A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773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>
                <a:latin typeface="Arial" charset="0"/>
                <a:ea typeface="msgothic" charset="0"/>
                <a:cs typeface="msgothic" charset="0"/>
              </a:rPr>
              <a:t>Figure 2.  SPE in a 25-year-old man with 13.5% peripheral eosinophilia. Transverse thin-section (1-mm collimation) CT scan (lung windowing) shows consolidation and ground-glass opacity involving mainly the peripheral regions of both lower lobes. At follow-up radiography performed 10 days later, the parenchymal opacities had cleared spontaneously.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93701-C4B8-4CAB-B3C1-2A6F0C448A2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93701-C4B8-4CAB-B3C1-2A6F0C448A2F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0634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>
                <a:latin typeface="Arial" charset="0"/>
                <a:ea typeface="msgothic" charset="0"/>
                <a:cs typeface="msgothic" charset="0"/>
              </a:rPr>
              <a:t>Figure 1.  High-power photomicrograph (original magnification, ×1000; hematoxylin-eosin [H-E] stain) shows numerous eosinophils (arrows), each of which has a lobulated nucleus and cytoplasm that includes specific granules.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93701-C4B8-4CAB-B3C1-2A6F0C448A2F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3D97-D197-4FEF-94B5-8ECA9BDB19E8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4804-52B8-40D1-9AF0-634ECAD2E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3D97-D197-4FEF-94B5-8ECA9BDB19E8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4804-52B8-40D1-9AF0-634ECAD2E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3D97-D197-4FEF-94B5-8ECA9BDB19E8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4804-52B8-40D1-9AF0-634ECAD2E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3D97-D197-4FEF-94B5-8ECA9BDB19E8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4804-52B8-40D1-9AF0-634ECAD2E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3D97-D197-4FEF-94B5-8ECA9BDB19E8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4804-52B8-40D1-9AF0-634ECAD2E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3D97-D197-4FEF-94B5-8ECA9BDB19E8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4804-52B8-40D1-9AF0-634ECAD2E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3D97-D197-4FEF-94B5-8ECA9BDB19E8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4804-52B8-40D1-9AF0-634ECAD2E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3D97-D197-4FEF-94B5-8ECA9BDB19E8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4804-52B8-40D1-9AF0-634ECAD2E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3D97-D197-4FEF-94B5-8ECA9BDB19E8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4804-52B8-40D1-9AF0-634ECAD2E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3D97-D197-4FEF-94B5-8ECA9BDB19E8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4804-52B8-40D1-9AF0-634ECAD2E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3D97-D197-4FEF-94B5-8ECA9BDB19E8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74804-52B8-40D1-9AF0-634ECAD2E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53D97-D197-4FEF-94B5-8ECA9BDB19E8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4804-52B8-40D1-9AF0-634ECAD2E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 LUNG DISEASES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5181600"/>
            <a:ext cx="4191000" cy="1066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ANKIT MITTAL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MD 1</a:t>
            </a:r>
            <a:r>
              <a:rPr lang="en-US" sz="24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YEAR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(PULMONARY MEDICINE)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Diseases Associated with </a:t>
            </a:r>
            <a:b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Pulmonary Infiltrates &amp; </a:t>
            </a:r>
            <a:r>
              <a:rPr lang="en-US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Pulmonary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Syndromes of Known Cause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Pulmonary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Syndromes of Unknown Cause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Other Lung Diseases Variably Associated with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6019800"/>
            <a:ext cx="638485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Murray &amp;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Nadel’s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textbook of respiratory medicine , 5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OUTCOME: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Long term overall remission can be achieved in 81 to 92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percent of patients.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Relapses if occurs are usually within 1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year.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Patients with severe disease when treated with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cyclophosphamide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&amp; corticosteroids have better survival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than those treated with corticosteroids alone.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1226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3176964"/>
              </p:ext>
            </p:extLst>
          </p:nvPr>
        </p:nvGraphicFramePr>
        <p:xfrm>
          <a:off x="0" y="76200"/>
          <a:ext cx="9144000" cy="101346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FFFF00"/>
                          </a:solidFill>
                          <a:latin typeface="arial"/>
                        </a:rPr>
                        <a:t>Association between </a:t>
                      </a:r>
                      <a:r>
                        <a:rPr lang="en-US" sz="3200" b="0" dirty="0" err="1">
                          <a:solidFill>
                            <a:srgbClr val="FFFF00"/>
                          </a:solidFill>
                          <a:latin typeface="arial"/>
                        </a:rPr>
                        <a:t>leukotriene</a:t>
                      </a:r>
                      <a:r>
                        <a:rPr lang="en-US" sz="3200" b="0" dirty="0">
                          <a:solidFill>
                            <a:srgbClr val="FFFF00"/>
                          </a:solidFill>
                          <a:latin typeface="arial"/>
                        </a:rPr>
                        <a:t> receptor antagonists and </a:t>
                      </a:r>
                      <a:r>
                        <a:rPr lang="en-US" sz="3200" b="0" dirty="0" err="1">
                          <a:solidFill>
                            <a:srgbClr val="FFFF00"/>
                          </a:solidFill>
                          <a:latin typeface="arial"/>
                        </a:rPr>
                        <a:t>Churg</a:t>
                      </a:r>
                      <a:r>
                        <a:rPr lang="en-US" sz="3200" b="0" dirty="0">
                          <a:solidFill>
                            <a:srgbClr val="FFFF00"/>
                          </a:solidFill>
                          <a:latin typeface="arial"/>
                        </a:rPr>
                        <a:t>-Strauss syndrome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1219200"/>
            <a:ext cx="9144000" cy="415498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authors show that in two thirds of cases, LTRA therapy may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be implicated in the pathogenesis of CSS.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association is much stronger than for long-acting beta-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adrenergic agents or inhaled corticosteroids, which might be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added as asthma worsens during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prodromal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phase of CSS.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authors fail to identify a biologically plausible reason for the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association, however, and many cases of CSS occur in the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absence of LTRA therapy.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43600"/>
            <a:ext cx="88392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Bibby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 S, Healy B, Steele R, et al: Association between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leukotriene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receptor antagonist therapy and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-Strauss syndrome: An analysis of the FDA AERS database. Thorax 2010; 65(2):132-138.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4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</a:t>
            </a:r>
          </a:p>
          <a:p>
            <a:pPr>
              <a:buNone/>
            </a:pPr>
            <a:r>
              <a:rPr lang="en-US" sz="4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HYPEREOSINOPHILIC    </a:t>
            </a:r>
          </a:p>
          <a:p>
            <a:pPr>
              <a:buNone/>
            </a:pPr>
            <a:r>
              <a:rPr lang="en-US" sz="4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SYNDROME</a:t>
            </a:r>
            <a:endParaRPr lang="en-US" sz="4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HYPEREOSINOPHILIC SYNDROME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Several names-including: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leukemia,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Loeffler’s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fibroplastic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endocarditis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Disseminated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cardiovascular disease. 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 1975,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Chusid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colleagues revised the definition of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IHS to include only cases in which no other underlying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cause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hypereosinophilia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could be found.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1227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HYPEREOSINOPHILIC SYNDROME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CLINICAL FEATURES: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Clinically heterogeneous syndrome with a wide range of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disease severity.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Predominantly affects males between 20 to 50 yrs of age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Clinical features varies from mild limited form of disease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with minimal involvement of non critical organ to life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threatening multi organ dysfunction.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1227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HYPEREOSINOPHILIC SYNDROME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CLINICAL FEATURES: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Often nonspecific &amp; include: </a:t>
            </a: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weakness, fatigue, low-grade fevers,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myalgias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cough, </a:t>
            </a: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angioedema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rash, retinal lesions,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dyspnea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fontAlgn="base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virtually every organ system can be involved.</a:t>
            </a:r>
          </a:p>
          <a:p>
            <a:pPr fontAlgn="base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Cough is predominantly nocturnal ,either nonproductive or productive of small quantities of non-purulent sputum.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1227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HYPEREOSINOPHILIC SYNDROME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CLINICAL FEATURES: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Wheezing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dyspnea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are also common, without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evidence of airflow obstruction 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spirometry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Pulmonary hypertension, ARDS, and pleural effusions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(which may be due to CHF) have been reported.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Chest x ray: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Transient focal or diffuse pulmonary infiltrates (with no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predilection for any particular distribution )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1227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HYPEREOSINOPHILIC SYNDROME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CLINICAL FEATURES: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fontAlgn="base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three principal clinical features defining IHS are: </a:t>
            </a:r>
          </a:p>
          <a:p>
            <a:pPr marL="514350" indent="-514350" fontAlgn="base">
              <a:buAutoNum type="arabicParenBoth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persistent blood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greater than 1500/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μl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for more than 6 months; </a:t>
            </a: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(2) symptoms and signs of end-organ dysfunction; and </a:t>
            </a: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(3) no other identifiable underlying cause of </a:t>
            </a: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Histopathological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examination reveals intense interstitial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infilteration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8674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Chusid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MJ, Dale DC, West BC, Wolff SM. The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hypereosinophilic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syndrome: analysis of fourteen cases with review of the literature. </a:t>
            </a:r>
            <a:r>
              <a:rPr lang="en-US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Medicine (Baltimore)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Jan 1975;54(1):1-27.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HYPEREOSINOPHILIC SYNDROME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CARDIAC MANIFESTATIONS: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Occurs in most patients with IHS &amp; is the major cause of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morbidity and mortality. 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Includes: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Progressive CHF due to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myocarditis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endocarditis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intracardiac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thrombi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endocardial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fibrosis.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1227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HYPEREOSINOPHILIC SYNDROME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NEUROLOGICAL MANIFESTATIONS: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Encephalopathy with neuropsychiatric dysfunction,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Memory loss,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Gait disturbances with or without signs of upper motor neuron injury,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Visual changes,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Sequelae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thromboembolic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events, like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hemiparesis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Peripheral neuropathy with sensory and/or motor axonal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loss (no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vasculitic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infiltration) is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extremely common in IHS.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1228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52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Pulmonary </a:t>
            </a:r>
            <a:r>
              <a:rPr lang="en-US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Syndromes of Known Cause: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 smtClean="0"/>
              <a:t>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Parasitic-induced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pneumonias (including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Loeffler’s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syndrome)</a:t>
            </a:r>
          </a:p>
          <a:p>
            <a:pPr fontAlgn="base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 Drug-or toxin-induced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pneumonias </a:t>
            </a:r>
          </a:p>
          <a:p>
            <a:pPr fontAlgn="base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Tropical pulmonary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Allergic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bronchopulmonary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mycosis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019800"/>
            <a:ext cx="638485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Murray &amp;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Nadel’s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textbook of respiratory medicine , 5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HYPEREOSINOPHILIC SYNDROME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OTHER MANIFESTATIONS: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   Venous and arterial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thromboembolism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Anemia,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Thrombocytopenia, 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Elevated vitamin B12 levels, 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Hepatosplenomegaly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Lymphadenopathy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bone marrow is universally affected with a striking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(up to 25 to 75 percent of the differential).</a:t>
            </a:r>
          </a:p>
          <a:p>
            <a:pPr>
              <a:buFontTx/>
              <a:buChar char="-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1228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 l="28125" t="16000" r="11250" b="4000"/>
          <a:stretch>
            <a:fillRect/>
          </a:stretch>
        </p:blipFill>
        <p:spPr bwMode="auto">
          <a:xfrm>
            <a:off x="0" y="685800"/>
            <a:ext cx="9144000" cy="6133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Clinical features of HES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1981200"/>
            <a:ext cx="7391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" y="2894012"/>
            <a:ext cx="7391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4400" y="3352800"/>
            <a:ext cx="7391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4400" y="4191000"/>
            <a:ext cx="7391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" y="4876800"/>
            <a:ext cx="7391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14400" y="5332412"/>
            <a:ext cx="7391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4400" y="5789612"/>
            <a:ext cx="7391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4400" y="6475412"/>
            <a:ext cx="7391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HYPEREOSINOPHILIC SYNDROME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Organ damage in IHS is believed to be due both to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infiltration of tissues and to tissue injury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caused by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thromboembolic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events.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probably contribute to tissue damage via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antibody mediated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cytotoxicity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is absent in patients lacking pulmonary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manifestations of the disease.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1228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HYPEREOSINOPHILIC SYNDROME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LABORATORY FINDINGS: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Elevated serum total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IgE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(25 to 38 percent)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Hypergammaglobulinemia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Circulating immune complexes (32 to 50 percent)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ESR above 15 mm/h (68 percent)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Elevated serum B12 and leukocyte alkaline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phosphatase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levels are also noted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Fungal and parasitic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serologies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as well as aspirates of body fluids for ova and parasites, are negative.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1228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HYPEREOSINOPHILIC SYNDROME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Major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pathogenetic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clinical variants: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Patients with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clonal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abnormalities 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Patients with features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myeloproliferative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disorder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and chromosomal aberrations leading to abnormal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constitutive production of tyrosine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kinases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Patients with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dysregulation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T lymphocytes with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overproduction of IL-5, a cytokine important for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growth, differentiation,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chemotaxis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1228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HYPEREOSINOPHILIC SYNDROME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*DIAGNOSTIC CRITERIA: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 sustained absolute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count (AEC) greater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than &gt;1500/µl is present, which persists for &gt;6 months.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 identifiable etiology for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is present.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Patients must have signs and symptoms of multi-organ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involvement.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Peripheral leukocyte count is typically elevated to above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10,000 (typical range, 10,000 to 30,000), with a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preponderance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(up to 70 percent).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43600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Chusid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MJ, Dale DC, West BC, Wolff SM. The 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hypereosinophilic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syndrome: analysis of fourteen cases with review of the literature. </a:t>
            </a:r>
            <a:r>
              <a:rPr lang="en-US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Medicine (Baltimore)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Jan 1975;54(1):1-27.</a:t>
            </a:r>
            <a:endParaRPr lang="en-US" sz="1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lum contrast="30000"/>
          </a:blip>
          <a:srcRect l="24375" t="26000" r="42500" b="42000"/>
          <a:stretch>
            <a:fillRect/>
          </a:stretch>
        </p:blipFill>
        <p:spPr bwMode="auto">
          <a:xfrm>
            <a:off x="0" y="711682"/>
            <a:ext cx="9143999" cy="5536718"/>
          </a:xfrm>
          <a:prstGeom prst="rect">
            <a:avLst/>
          </a:prstGeom>
          <a:solidFill>
            <a:schemeClr val="bg2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Redefining HES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6260068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 ALLERGY CLIN IMMUNOL JULY 2010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HYPEREOSINOPHILIC SYNDROME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DIFFERENTIAL DIAGNOSIS: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Parasitic infection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Acute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Leukemia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CSS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Episodic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angioedema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Tuberculous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or fungal infection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Allergic or autoimmune disease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Acute or CEPs, TPE, and other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lymphoproliferative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disorders.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1228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HYPEREOSINOPHILIC SYNDROME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TREATMENT: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Currently, there are no recommendations for treating</a:t>
            </a:r>
          </a:p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    asymptomatic patients with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hypereosinophilic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syndrome, </a:t>
            </a: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Such patients are closely monitored with serum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troponin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    level every 3-6 months, and ECHO and pulmonary </a:t>
            </a:r>
          </a:p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    function tests every 6-12 months.</a:t>
            </a:r>
          </a:p>
          <a:p>
            <a:pPr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Glucocorticoids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are the first line therapy in all patients </a:t>
            </a:r>
          </a:p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    without FIP1L1/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PDGFRAmutation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7912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Klion</a:t>
            </a:r>
            <a:r>
              <a:rPr lang="en-US" dirty="0" smtClean="0">
                <a:solidFill>
                  <a:srgbClr val="FFFF00"/>
                </a:solidFill>
              </a:rPr>
              <a:t> AD, </a:t>
            </a:r>
            <a:r>
              <a:rPr lang="en-US" dirty="0" err="1" smtClean="0">
                <a:solidFill>
                  <a:srgbClr val="FFFF00"/>
                </a:solidFill>
              </a:rPr>
              <a:t>Bochner</a:t>
            </a:r>
            <a:r>
              <a:rPr lang="en-US" dirty="0" smtClean="0">
                <a:solidFill>
                  <a:srgbClr val="FFFF00"/>
                </a:solidFill>
              </a:rPr>
              <a:t> BS, </a:t>
            </a:r>
            <a:r>
              <a:rPr lang="en-US" dirty="0" err="1" smtClean="0">
                <a:solidFill>
                  <a:srgbClr val="FFFF00"/>
                </a:solidFill>
              </a:rPr>
              <a:t>Gleich</a:t>
            </a:r>
            <a:r>
              <a:rPr lang="en-US" dirty="0" smtClean="0">
                <a:solidFill>
                  <a:srgbClr val="FFFF00"/>
                </a:solidFill>
              </a:rPr>
              <a:t> GJ, et al, and The </a:t>
            </a:r>
            <a:r>
              <a:rPr lang="en-US" dirty="0" err="1" smtClean="0">
                <a:solidFill>
                  <a:srgbClr val="FFFF00"/>
                </a:solidFill>
              </a:rPr>
              <a:t>Hypereosinophilic</a:t>
            </a:r>
            <a:r>
              <a:rPr lang="en-US" dirty="0" smtClean="0">
                <a:solidFill>
                  <a:srgbClr val="FFFF00"/>
                </a:solidFill>
              </a:rPr>
              <a:t> Syndromes Working Group. Approaches to the treatment of </a:t>
            </a:r>
            <a:r>
              <a:rPr lang="en-US" dirty="0" err="1" smtClean="0">
                <a:solidFill>
                  <a:srgbClr val="FFFF00"/>
                </a:solidFill>
              </a:rPr>
              <a:t>hypereosinophilic</a:t>
            </a:r>
            <a:r>
              <a:rPr lang="en-US" dirty="0" smtClean="0">
                <a:solidFill>
                  <a:srgbClr val="FFFF00"/>
                </a:solidFill>
              </a:rPr>
              <a:t> syndromes: a workshop summary report. </a:t>
            </a:r>
            <a:r>
              <a:rPr lang="en-US" i="1" dirty="0" smtClean="0">
                <a:solidFill>
                  <a:srgbClr val="FFFF00"/>
                </a:solidFill>
              </a:rPr>
              <a:t>J Allergy </a:t>
            </a:r>
            <a:r>
              <a:rPr lang="en-US" i="1" dirty="0" err="1" smtClean="0">
                <a:solidFill>
                  <a:srgbClr val="FFFF00"/>
                </a:solidFill>
              </a:rPr>
              <a:t>Clin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Immunol</a:t>
            </a:r>
            <a:r>
              <a:rPr lang="en-US" dirty="0" smtClean="0">
                <a:solidFill>
                  <a:srgbClr val="FFFF00"/>
                </a:solidFill>
              </a:rPr>
              <a:t>. Jun 2006;117(6):1292-302.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HYPEREOSINOPHILIC SYNDROME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TREATMENT: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contd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Hydroxyurea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(0.5 to 1.5 g per day) may be added if there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is evidence of further disease progression, with the aim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of reducing the TLC to the range of 5000 to 10,000.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 high dose (400 mg)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imatinib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is the t/t of choice, if first &amp; second line drug fails.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For those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with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FIP1L1/PDGFRA mutation,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imatinib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is the drug of choice with a very good response rate that approaches 100% in various studies.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943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Parrillo</a:t>
            </a:r>
            <a:r>
              <a:rPr lang="en-US" dirty="0" smtClean="0">
                <a:solidFill>
                  <a:srgbClr val="FFFF00"/>
                </a:solidFill>
              </a:rPr>
              <a:t> JE, </a:t>
            </a:r>
            <a:r>
              <a:rPr lang="en-US" dirty="0" err="1" smtClean="0">
                <a:solidFill>
                  <a:srgbClr val="FFFF00"/>
                </a:solidFill>
              </a:rPr>
              <a:t>Fauci</a:t>
            </a:r>
            <a:r>
              <a:rPr lang="en-US" dirty="0" smtClean="0">
                <a:solidFill>
                  <a:srgbClr val="FFFF00"/>
                </a:solidFill>
              </a:rPr>
              <a:t> AS, Wolff SM. Therapy of the </a:t>
            </a:r>
            <a:r>
              <a:rPr lang="en-US" dirty="0" err="1" smtClean="0">
                <a:solidFill>
                  <a:srgbClr val="FFFF00"/>
                </a:solidFill>
              </a:rPr>
              <a:t>hypereosinophilic</a:t>
            </a:r>
            <a:r>
              <a:rPr lang="en-US" dirty="0" smtClean="0">
                <a:solidFill>
                  <a:srgbClr val="FFFF00"/>
                </a:solidFill>
              </a:rPr>
              <a:t> syndrome. </a:t>
            </a:r>
            <a:r>
              <a:rPr lang="en-US" i="1" dirty="0" smtClean="0">
                <a:solidFill>
                  <a:srgbClr val="FFFF00"/>
                </a:solidFill>
              </a:rPr>
              <a:t>Ann Intern Med</a:t>
            </a:r>
            <a:r>
              <a:rPr lang="en-US" dirty="0" smtClean="0">
                <a:solidFill>
                  <a:srgbClr val="FFFF00"/>
                </a:solidFill>
              </a:rPr>
              <a:t>. Aug 1978;89(2):167-72.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Pulmonary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Syndromes of Unknown Cause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Idiopathic acute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pneumonia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Chronic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pneumonia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Churg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-Strauss syndrome (allergic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granulomatosis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angiitis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Idiopathic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hypereosinophilic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syndrome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019800"/>
            <a:ext cx="638485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Murray &amp;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Nadel’s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textbook of respiratory medicine , 5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HYPEREOSINOPHILIC SYNDROME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TREATMENT: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contd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Vincristine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may be used as a chemotherapeutic inducing agent in patients with extremely high TLC.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Etoposide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chlorambucil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are effective alternative for cases refractory to standard treatment with steroids.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Cyclosporine may also be of benefit in controlling the disease, especially in combination with corticosteroids. 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7912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Klion</a:t>
            </a:r>
            <a:r>
              <a:rPr lang="en-US" dirty="0" smtClean="0">
                <a:solidFill>
                  <a:srgbClr val="FFFF00"/>
                </a:solidFill>
              </a:rPr>
              <a:t> AD, </a:t>
            </a:r>
            <a:r>
              <a:rPr lang="en-US" dirty="0" err="1" smtClean="0">
                <a:solidFill>
                  <a:srgbClr val="FFFF00"/>
                </a:solidFill>
              </a:rPr>
              <a:t>Bochner</a:t>
            </a:r>
            <a:r>
              <a:rPr lang="en-US" dirty="0" smtClean="0">
                <a:solidFill>
                  <a:srgbClr val="FFFF00"/>
                </a:solidFill>
              </a:rPr>
              <a:t> BS, </a:t>
            </a:r>
            <a:r>
              <a:rPr lang="en-US" dirty="0" err="1" smtClean="0">
                <a:solidFill>
                  <a:srgbClr val="FFFF00"/>
                </a:solidFill>
              </a:rPr>
              <a:t>Gleich</a:t>
            </a:r>
            <a:r>
              <a:rPr lang="en-US" dirty="0" smtClean="0">
                <a:solidFill>
                  <a:srgbClr val="FFFF00"/>
                </a:solidFill>
              </a:rPr>
              <a:t> GJ, et al, and The </a:t>
            </a:r>
            <a:r>
              <a:rPr lang="en-US" dirty="0" err="1" smtClean="0">
                <a:solidFill>
                  <a:srgbClr val="FFFF00"/>
                </a:solidFill>
              </a:rPr>
              <a:t>Hypereosinophilic</a:t>
            </a:r>
            <a:r>
              <a:rPr lang="en-US" dirty="0" smtClean="0">
                <a:solidFill>
                  <a:srgbClr val="FFFF00"/>
                </a:solidFill>
              </a:rPr>
              <a:t> Syndromes Working Group. Approaches to the treatment of </a:t>
            </a:r>
            <a:r>
              <a:rPr lang="en-US" dirty="0" err="1" smtClean="0">
                <a:solidFill>
                  <a:srgbClr val="FFFF00"/>
                </a:solidFill>
              </a:rPr>
              <a:t>hypereosinophilic</a:t>
            </a:r>
            <a:r>
              <a:rPr lang="en-US" dirty="0" smtClean="0">
                <a:solidFill>
                  <a:srgbClr val="FFFF00"/>
                </a:solidFill>
              </a:rPr>
              <a:t> syndromes: a workshop summary report. </a:t>
            </a:r>
            <a:r>
              <a:rPr lang="en-US" i="1" dirty="0" smtClean="0">
                <a:solidFill>
                  <a:srgbClr val="FFFF00"/>
                </a:solidFill>
              </a:rPr>
              <a:t>J Allergy </a:t>
            </a:r>
            <a:r>
              <a:rPr lang="en-US" i="1" dirty="0" err="1" smtClean="0">
                <a:solidFill>
                  <a:srgbClr val="FFFF00"/>
                </a:solidFill>
              </a:rPr>
              <a:t>Clin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Immunol</a:t>
            </a:r>
            <a:r>
              <a:rPr lang="en-US" dirty="0" smtClean="0">
                <a:solidFill>
                  <a:srgbClr val="FFFF00"/>
                </a:solidFill>
              </a:rPr>
              <a:t>. Jun 2006;117(6):1292-302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HYPEREOSINOPHILIC SYNDROME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IFN- α should be tried as a second-line agent among patients with IHS who fail to respond to corticosteroid treatment.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 humanized anti–IL-5 monoclonal antibody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mepolizumab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and an anti-CD52 antibody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alemtuzumab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have been shown to control symptoms as well as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791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Schwartz LB, Sheikh J, Singh A. Current strategies in the management of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hypereosinophilic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syndrome, including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mepolizumab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 </a:t>
            </a:r>
            <a:r>
              <a:rPr lang="en-US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Curr</a:t>
            </a:r>
            <a:r>
              <a:rPr lang="en-US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Med Res </a:t>
            </a:r>
            <a:r>
              <a:rPr lang="en-US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Opin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Aug 2010;26(8):1933-46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28600"/>
            <a:ext cx="169405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EOSINOPHILIA</a:t>
            </a:r>
          </a:p>
          <a:p>
            <a:r>
              <a:rPr lang="en-US" sz="1200" b="1" dirty="0" smtClean="0"/>
              <a:t>&gt; 5% or AEC &gt; 500/mm</a:t>
            </a:r>
            <a:r>
              <a:rPr lang="en-US" sz="1200" b="1" baseline="30000" dirty="0" smtClean="0"/>
              <a:t>3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942201"/>
            <a:ext cx="99982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RPT COUNTS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1367135"/>
            <a:ext cx="11697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STOOL EXAM &amp;</a:t>
            </a:r>
          </a:p>
          <a:p>
            <a:r>
              <a:rPr lang="en-US" sz="1200" b="1" dirty="0" smtClean="0"/>
              <a:t>X RAY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1828800"/>
            <a:ext cx="349890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SP ANTIBODY FOR FILARIA,ASCARIS,ANCYLOSTOMA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1143000"/>
            <a:ext cx="393248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STRONGYLOIDES,ASCARIS,SCHISTOSTOMA,ANCYLOSTOMA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29504" y="2390001"/>
            <a:ext cx="41389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PFT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2438400"/>
            <a:ext cx="107843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OBSTRUCTIVE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47800" y="4371201"/>
            <a:ext cx="199862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EXTRA PULM INVOLVEMENT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0" y="5133201"/>
            <a:ext cx="41069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CSS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3124200"/>
            <a:ext cx="94057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PULM ONLY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429000"/>
            <a:ext cx="131664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X RAY NORMAL &amp;</a:t>
            </a:r>
          </a:p>
          <a:p>
            <a:r>
              <a:rPr lang="en-US" sz="1200" b="1" dirty="0" err="1" smtClean="0"/>
              <a:t>IgE</a:t>
            </a:r>
            <a:r>
              <a:rPr lang="en-US" sz="1200" b="1" dirty="0" smtClean="0"/>
              <a:t> &lt; 1000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4191000"/>
            <a:ext cx="75065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ASTHMA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3048000"/>
            <a:ext cx="101207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X RAY ABN &amp;</a:t>
            </a:r>
          </a:p>
          <a:p>
            <a:r>
              <a:rPr lang="en-US" sz="1200" b="1" dirty="0" err="1" smtClean="0"/>
              <a:t>IgE</a:t>
            </a:r>
            <a:r>
              <a:rPr lang="en-US" sz="1200" b="1" dirty="0" smtClean="0"/>
              <a:t> &gt; 1000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38400" y="3733800"/>
            <a:ext cx="52847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ABPA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96200" y="2286000"/>
            <a:ext cx="98879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RESTRICTIVE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924800" y="2819400"/>
            <a:ext cx="42845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BAL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648200" y="3352800"/>
            <a:ext cx="141955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&lt; 20 % EOSINOPHIL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48200" y="3886200"/>
            <a:ext cx="126060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ILD</a:t>
            </a:r>
          </a:p>
          <a:p>
            <a:r>
              <a:rPr lang="en-US" sz="1200" b="1" dirty="0" smtClean="0"/>
              <a:t>DRUG REACTION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391400" y="3352800"/>
            <a:ext cx="141955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&gt; 20 % EOSINOPHIL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15200" y="3886200"/>
            <a:ext cx="153067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BLOOD EOSINOPHILS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471906" y="4599801"/>
            <a:ext cx="5757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HIGH</a:t>
            </a:r>
          </a:p>
          <a:p>
            <a:r>
              <a:rPr lang="en-US" sz="1200" b="1" dirty="0" smtClean="0"/>
              <a:t>&gt;5000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086600" y="4491335"/>
            <a:ext cx="12234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MODERATE</a:t>
            </a:r>
          </a:p>
          <a:p>
            <a:r>
              <a:rPr lang="en-US" sz="1200" b="1" dirty="0" smtClean="0"/>
              <a:t>1500-5000 mm3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715000" y="4572000"/>
            <a:ext cx="11403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LOW/NORMAL</a:t>
            </a:r>
          </a:p>
          <a:p>
            <a:r>
              <a:rPr lang="en-US" sz="1200" b="1" dirty="0" smtClean="0"/>
              <a:t>500-1500 mm3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943600" y="5334000"/>
            <a:ext cx="43473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AEP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781800" y="5257800"/>
            <a:ext cx="157857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CEP</a:t>
            </a:r>
          </a:p>
          <a:p>
            <a:r>
              <a:rPr lang="en-US" sz="1200" b="1" dirty="0" smtClean="0"/>
              <a:t>LOEFFLER SYNDROME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534400" y="5334000"/>
            <a:ext cx="42845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HES</a:t>
            </a:r>
            <a:endParaRPr lang="en-US" sz="1200" b="1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3808617" y="806097"/>
            <a:ext cx="256401" cy="158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3765903" y="1311696"/>
            <a:ext cx="256401" cy="158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572000" y="1523999"/>
            <a:ext cx="381000" cy="2286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3994503" y="2253897"/>
            <a:ext cx="256401" cy="158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0" idx="1"/>
          </p:cNvCxnSpPr>
          <p:nvPr/>
        </p:nvCxnSpPr>
        <p:spPr>
          <a:xfrm rot="10800000">
            <a:off x="1676400" y="2514601"/>
            <a:ext cx="2253104" cy="139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3"/>
          </p:cNvCxnSpPr>
          <p:nvPr/>
        </p:nvCxnSpPr>
        <p:spPr>
          <a:xfrm flipV="1">
            <a:off x="4343400" y="2438400"/>
            <a:ext cx="3048000" cy="901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489303" y="2911896"/>
            <a:ext cx="256401" cy="158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H="1">
            <a:off x="723902" y="3390899"/>
            <a:ext cx="1523997" cy="38100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524000" y="2743200"/>
            <a:ext cx="6096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2546703" y="3625497"/>
            <a:ext cx="256401" cy="158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413103" y="4054896"/>
            <a:ext cx="256401" cy="158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2013303" y="4893096"/>
            <a:ext cx="256401" cy="158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8033103" y="2683296"/>
            <a:ext cx="256401" cy="158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 flipV="1">
            <a:off x="6096000" y="2971800"/>
            <a:ext cx="1676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8033103" y="3216696"/>
            <a:ext cx="256401" cy="158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5137503" y="3750096"/>
            <a:ext cx="256401" cy="158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8033103" y="3750096"/>
            <a:ext cx="256401" cy="158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6051903" y="5121696"/>
            <a:ext cx="256401" cy="158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7483895" y="5121696"/>
            <a:ext cx="256401" cy="158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8626896" y="5121696"/>
            <a:ext cx="256401" cy="158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 flipV="1">
            <a:off x="6629400" y="4191000"/>
            <a:ext cx="685802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7652103" y="4359696"/>
            <a:ext cx="256401" cy="158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8626896" y="4359696"/>
            <a:ext cx="256401" cy="158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0" y="6324600"/>
            <a:ext cx="91440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Allen JN, Davis WB: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lung diseases. Am J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Respir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Crit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CareMed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150:1423–1438, 1994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Approach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66">
                <a:tint val="45000"/>
                <a:satMod val="400000"/>
              </a:srgbClr>
            </a:duotone>
            <a:lum contrast="10000"/>
          </a:blip>
          <a:srcRect l="23125" t="13000" r="25000" b="41000"/>
          <a:stretch>
            <a:fillRect/>
          </a:stretch>
        </p:blipFill>
        <p:spPr bwMode="auto">
          <a:xfrm>
            <a:off x="-914400" y="1295400"/>
            <a:ext cx="10591799" cy="5029200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971800" y="6488668"/>
            <a:ext cx="61722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D.M. Savani, O.P. Sharma / Clin Chest Med 23 (2002) 377–396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IgE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levels in PIE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66">
                <a:tint val="45000"/>
                <a:satMod val="400000"/>
              </a:srgbClr>
            </a:duotone>
            <a:lum contrast="10000"/>
          </a:blip>
          <a:srcRect l="23125" t="31000" r="27500" b="50000"/>
          <a:stretch>
            <a:fillRect/>
          </a:stretch>
        </p:blipFill>
        <p:spPr bwMode="auto">
          <a:xfrm>
            <a:off x="0" y="1066800"/>
            <a:ext cx="91440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819400" y="6488668"/>
            <a:ext cx="6324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D.M. Savani, O.P. Sharma / Clin Chest Med 23 (2002) 377–396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472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4800" y="6248401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1230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553282544"/>
              </p:ext>
            </p:extLst>
          </p:nvPr>
        </p:nvGraphicFramePr>
        <p:xfrm>
          <a:off x="533400" y="1371600"/>
          <a:ext cx="7851648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53340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C6FE0-C27E-4D75-8D55-FA75A62B27E5}" type="slidenum">
              <a:rPr lang="en-IN" smtClean="0"/>
              <a:pPr>
                <a:defRPr/>
              </a:pPr>
              <a:t>126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1162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Other Lung Diseases Variably Associated with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Eosinophilia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Asthma/allergy </a:t>
            </a:r>
          </a:p>
          <a:p>
            <a:pPr fontAlgn="base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Bronchocentric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granulomatosis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Bronchiolitis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obliterans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-organizing pneumonia </a:t>
            </a:r>
          </a:p>
          <a:p>
            <a:pPr fontAlgn="base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Infections – </a:t>
            </a: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– Fungal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Coccidioidomycosis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Aspergillus,P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jirovecii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– Tuberculosis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6019800"/>
            <a:ext cx="638485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Murray &amp;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Nadel’s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textbook of respiratory medicine , 5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Other Lung Diseases Variably Associated with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Interstitial lung disease:</a:t>
            </a: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- Idiopathic pulmonary fibrosis </a:t>
            </a: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- Collagen-vascular disease associated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Sarcoidosis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granuloma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(pulmonary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histiocytosis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X)</a:t>
            </a:r>
          </a:p>
          <a:p>
            <a:pPr fontAlgn="base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 Malignancy: </a:t>
            </a: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- Non-small-cell cancer of lung </a:t>
            </a: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- Non-Hodgkin’s lymphoma </a:t>
            </a: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Myeloblastic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leukemia </a:t>
            </a:r>
          </a:p>
          <a:p>
            <a:pPr fontAlgn="base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Miscellaneous (lung transplantation, ulcerative colitis)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2743200" y="6358354"/>
            <a:ext cx="638485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Murray &amp;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Nadel’s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textbook of respiratory medicine , 5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 PNEUMONIAS WITH ACUTE PRESENTATIONS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Loeffler’s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Syndrome (Simple Pulmonary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Parasitic Infections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Drug and Toxin-Induced Pulmonary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Syndromes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Idiopathic Acute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Pneumonia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1214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4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Loeffler’s</a:t>
            </a:r>
            <a:r>
              <a:rPr lang="en-US" sz="4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Syndrome: </a:t>
            </a:r>
          </a:p>
          <a:p>
            <a:pPr>
              <a:buNone/>
            </a:pPr>
            <a:r>
              <a:rPr lang="en-US" sz="4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Simple </a:t>
            </a:r>
          </a:p>
          <a:p>
            <a:pPr>
              <a:buNone/>
            </a:pPr>
            <a:r>
              <a:rPr lang="en-US" sz="4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Pulmonary </a:t>
            </a:r>
            <a:r>
              <a:rPr lang="en-US" sz="4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Eosinophilia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Loeffler’s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Syndrome (Simple Pulmonary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 1932,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Loeffler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first described a clinical syndrome characterized by: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- mild respiratory symptoms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- peripheral blood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- transient, migratory pulmonary infiltrates.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Affects all ages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Immune hypersensitivity to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Ascaris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lumbricoides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- likely cause.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1214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Loeffler’s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Syndrome (Simple Pulmonary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CLINICAL FEATURES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Low-grade fever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Nonproductive cough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Dyspnea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(mild to severe) and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Hemoptysis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(occ.) 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Respiratory manifestations- self-limited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Typically resolving in 1 to 2 weeks.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1214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Loeffler’s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Syndrome (Simple Pulmonary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INVESTIGATIONS: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Peripheral blood - moderate to extreme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Sputum - contains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 X ray- Transient, migratory,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nonsegmental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interstitial &amp; alveolar infiltrates (often peripheral or pleural based).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PFT: typically Reveals mild to moderate restrictive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ventilatory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defect with a reduced DL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1214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DEFINITION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Heterogenous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group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pulmonary disorders </a:t>
            </a:r>
          </a:p>
          <a:p>
            <a:pPr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characterized by pulmonary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parenchymal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or peripheral </a:t>
            </a:r>
          </a:p>
          <a:p>
            <a:pPr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blood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May involve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Parenchyma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pneumonia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Airways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 ABPA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04800" y="6242447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1213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Radiology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327" t="21887" r="14224" b="5717"/>
          <a:stretch>
            <a:fillRect/>
          </a:stretch>
        </p:blipFill>
        <p:spPr bwMode="auto">
          <a:xfrm>
            <a:off x="0" y="990601"/>
            <a:ext cx="9144000" cy="4876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62400" y="6477000"/>
            <a:ext cx="4879808" cy="11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600" dirty="0" err="1">
                <a:solidFill>
                  <a:srgbClr val="FFFF00"/>
                </a:solidFill>
                <a:latin typeface="Arial" charset="0"/>
              </a:rPr>
              <a:t>Jeong</a:t>
            </a:r>
            <a:r>
              <a:rPr lang="en-GB" sz="1600" dirty="0">
                <a:solidFill>
                  <a:srgbClr val="FFFF00"/>
                </a:solidFill>
                <a:latin typeface="Arial" charset="0"/>
              </a:rPr>
              <a:t> Y J et al. </a:t>
            </a:r>
            <a:r>
              <a:rPr lang="en-GB" sz="1600" dirty="0" err="1">
                <a:solidFill>
                  <a:srgbClr val="FFFF00"/>
                </a:solidFill>
                <a:latin typeface="Arial" charset="0"/>
              </a:rPr>
              <a:t>Radiographics</a:t>
            </a:r>
            <a:r>
              <a:rPr lang="en-GB" sz="1600" dirty="0">
                <a:solidFill>
                  <a:srgbClr val="FFFF00"/>
                </a:solidFill>
                <a:latin typeface="Arial" charset="0"/>
              </a:rPr>
              <a:t> 2007;27:617-637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96537" y="5765009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500" b="1" dirty="0">
                <a:latin typeface="Arial" charset="0"/>
              </a:rPr>
              <a:t>  </a:t>
            </a:r>
            <a:r>
              <a:rPr lang="en-GB" sz="1600" dirty="0">
                <a:solidFill>
                  <a:srgbClr val="FFFF00"/>
                </a:solidFill>
                <a:latin typeface="Arial" charset="0"/>
              </a:rPr>
              <a:t>SPE in a 25-year-old man with 13.5% peripheral eosinophilia.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040" y="1153562"/>
            <a:ext cx="7804800" cy="454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62400" y="6477000"/>
            <a:ext cx="4879808" cy="11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600" dirty="0" err="1">
                <a:solidFill>
                  <a:srgbClr val="FFFF00"/>
                </a:solidFill>
                <a:latin typeface="Arial" charset="0"/>
              </a:rPr>
              <a:t>Jeong</a:t>
            </a:r>
            <a:r>
              <a:rPr lang="en-GB" sz="1600" dirty="0">
                <a:solidFill>
                  <a:srgbClr val="FFFF00"/>
                </a:solidFill>
                <a:latin typeface="Arial" charset="0"/>
              </a:rPr>
              <a:t> Y J et al. </a:t>
            </a:r>
            <a:r>
              <a:rPr lang="en-GB" sz="1600" dirty="0" err="1">
                <a:solidFill>
                  <a:srgbClr val="FFFF00"/>
                </a:solidFill>
                <a:latin typeface="Arial" charset="0"/>
              </a:rPr>
              <a:t>Radiographics</a:t>
            </a:r>
            <a:r>
              <a:rPr lang="en-GB" sz="1600" dirty="0">
                <a:solidFill>
                  <a:srgbClr val="FFFF00"/>
                </a:solidFill>
                <a:latin typeface="Arial" charset="0"/>
              </a:rPr>
              <a:t> 2007;27:617-637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537" y="228600"/>
            <a:ext cx="8314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MICROSCOPY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695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Drug and Toxin-Induced </a:t>
            </a:r>
          </a:p>
          <a:p>
            <a:pPr>
              <a:buNone/>
            </a:pPr>
            <a:r>
              <a:rPr lang="en-US" sz="4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Pulmonary </a:t>
            </a:r>
          </a:p>
          <a:p>
            <a:pPr>
              <a:buNone/>
            </a:pPr>
            <a:r>
              <a:rPr lang="en-US" sz="4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4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4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Syndromes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Drug and Toxin-Induced Pulmonary </a:t>
            </a:r>
            <a:r>
              <a:rPr lang="en-US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Syndromes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Onset : Acute 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subacute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fontAlgn="base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Respiratory symptoms: vary widely in severity </a:t>
            </a: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- mild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Loeffler’s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-like illness with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dyspnea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cough, and  </a:t>
            </a: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fever </a:t>
            </a: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- severe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fulminant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respiratory failure. </a:t>
            </a:r>
          </a:p>
          <a:p>
            <a:pPr fontAlgn="base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P.F.T.: obstructive physiology is not common.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1216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Drug and Toxin-Induced Pulmonary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Syndromes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RADIOGRAPHIC FINDINGS: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Not specific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Interstitial or alveolar infiltrates are typical.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CT FINDINGS: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Bilateral consolidation and ground-glass opacities, both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of which are frequently peripherally located. 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 concomitant skin rash and pleural effusion can 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support the diagnosis of drug-induced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pneumonia.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0960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1216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Drug and Toxin-Induced Pulmonary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Syndromes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PROGNOSIS:</a:t>
            </a:r>
          </a:p>
          <a:p>
            <a:pPr fontAlgn="base"/>
            <a:r>
              <a:rPr lang="en-US" sz="2200" dirty="0" smtClean="0">
                <a:latin typeface="Arial" pitchFamily="34" charset="0"/>
                <a:cs typeface="Arial" pitchFamily="34" charset="0"/>
              </a:rPr>
              <a:t>Favorable in most cases.</a:t>
            </a:r>
          </a:p>
          <a:p>
            <a:pPr fontAlgn="base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/>
            <a:r>
              <a:rPr lang="en-US" sz="2200" dirty="0" smtClean="0">
                <a:latin typeface="Arial" pitchFamily="34" charset="0"/>
                <a:cs typeface="Arial" pitchFamily="34" charset="0"/>
              </a:rPr>
              <a:t>Elimination of exposure to the drug/toxin leads to resolution of</a:t>
            </a:r>
          </a:p>
          <a:p>
            <a:pPr marL="457200" indent="-457200" fontAlgn="base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- symptoms </a:t>
            </a:r>
          </a:p>
          <a:p>
            <a:pPr marL="457200" indent="-457200" fontAlgn="base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-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fontAlgn="base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- pulmonary infiltrates,</a:t>
            </a:r>
          </a:p>
          <a:p>
            <a:pPr marL="457200" indent="-457200" fontAlgn="base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       - normalization of lung function within a month. </a:t>
            </a:r>
          </a:p>
          <a:p>
            <a:pPr marL="457200" indent="-457200" fontAlgn="base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457200" indent="-457200" fontAlgn="base"/>
            <a:r>
              <a:rPr lang="en-US" sz="2200" dirty="0" smtClean="0">
                <a:latin typeface="Arial" pitchFamily="34" charset="0"/>
                <a:cs typeface="Arial" pitchFamily="34" charset="0"/>
              </a:rPr>
              <a:t>Corticosteroids is not universally required, but may hasten recovery in ill patients.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096001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1216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0" y="54864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1214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4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</a:t>
            </a:r>
          </a:p>
          <a:p>
            <a:pPr>
              <a:buNone/>
            </a:pPr>
            <a:r>
              <a:rPr lang="en-US" sz="4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Acute </a:t>
            </a:r>
            <a:r>
              <a:rPr lang="en-US" sz="4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4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4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Pneumonia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Acute </a:t>
            </a:r>
            <a:r>
              <a:rPr lang="en-US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</a:t>
            </a:r>
            <a:endParaRPr lang="en-US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More common in younger men, with a mean age of approximately 30 years 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Occurs commonly in previously healthy persons.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Also seen in persons with h/o CML, HIV infection, recent 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commencement of smoking, involvement in unusual 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activities (like cave exploration, plant repotting, indoor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renovations etc.)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5638800"/>
            <a:ext cx="38862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Engl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J Med 321:569–574, 1989. 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Allergy 60:841–857, 2005</a:t>
            </a:r>
            <a:r>
              <a:rPr lang="en-US" b="1" i="1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Acute </a:t>
            </a:r>
            <a:r>
              <a:rPr lang="en-US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** DIAGNOSTIC CRITERIA:</a:t>
            </a: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1.   Acute onset of febrile respiratory manifestations (≤1 </a:t>
            </a: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month duration before consultation) </a:t>
            </a:r>
          </a:p>
          <a:p>
            <a:pPr marL="457200" indent="-457200">
              <a:buAutoNum type="arabicPeriod" startAt="2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Bilateral diffuse infiltrates on chest radiography </a:t>
            </a:r>
          </a:p>
          <a:p>
            <a:pPr marL="457200" indent="-457200">
              <a:buAutoNum type="arabicPeriod" startAt="3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Hypoxemia, with PaO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on room air &lt; 60 mm Hg,  </a:t>
            </a: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and/or PaO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/FiO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&lt;= 300 mm Hg, and/or oxygen </a:t>
            </a: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saturation on room air &lt; 90% </a:t>
            </a: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** 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Tazelaar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HD, Linz LJ, Colby TV, et al: Acute 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pneumonia: 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Histopathologic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findings in nine patients.  Am J 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Respir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Crit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Care Med  1997; 155:296-302.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Pope-Harman AL, Davis WB, Allen ED, et al: Acute 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pneumonia: A summary of 15 cases and a review of the literature.  Medicine (Baltimore)  1996; 75:334-342</a:t>
            </a:r>
          </a:p>
          <a:p>
            <a:pPr marL="457200" indent="-457200">
              <a:buFont typeface="Arial" charset="0"/>
              <a:buChar char="•"/>
            </a:pP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Philit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F, Etienne- 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Mastroianni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B, Parrot A, et al: Idiopathic acute 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pneumonia: A study of 22 patients.  Am J 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Respir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Crit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Care Med  2002; 166:1235-1239</a:t>
            </a:r>
            <a:endParaRPr lang="en-US" sz="1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Two-lobed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polymorphonuclear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leukocyte,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12 to 15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um.</a:t>
            </a:r>
          </a:p>
          <a:p>
            <a:pPr>
              <a:buFontTx/>
              <a:buChar char="-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Stains red with Eosin, a red dye. (granules)</a:t>
            </a:r>
          </a:p>
          <a:p>
            <a:pPr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Granules consists of  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Histamines,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Proteins such as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peroxidase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RNAse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DNAse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 lipase,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plasminogen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&amp; major basic protein.</a:t>
            </a:r>
          </a:p>
          <a:p>
            <a:pPr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6096000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Pathological basis of diseases, Robbins &amp;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Cotran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7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 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Acute </a:t>
            </a:r>
            <a:r>
              <a:rPr lang="en-US" sz="3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**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DIAGNOSTIC CRITERIA:</a:t>
            </a:r>
          </a:p>
          <a:p>
            <a:pPr marL="457200" indent="-457200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(CONTINUED)</a:t>
            </a: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4.  Lung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, with &gt; 25%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BAL(or </a:t>
            </a: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pneumonia at lung biopsy) </a:t>
            </a: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5.  Absence of infection, or of other known causes of </a:t>
            </a: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lung disease (especially exposure to drug </a:t>
            </a:r>
          </a:p>
          <a:p>
            <a:pPr marL="457200" indent="-45720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known to induce pulmonary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** 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Tazelaar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HD, Linz LJ, Colby TV, et al: Acute 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pneumonia: 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Histopathologic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findings in nine patients.  Am J 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Respir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Crit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Care Med  1997; 155:296-302.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Pope-Harman AL, Davis WB, Allen ED, et al: Acute 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pneumonia: A summary of 15 cases and a review of the literature.  Medicine (Baltimore)  1996; 75:334-342</a:t>
            </a:r>
          </a:p>
          <a:p>
            <a:pPr marL="457200" indent="-457200">
              <a:buFont typeface="Arial" charset="0"/>
              <a:buChar char="•"/>
            </a:pP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Philit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F, Etienne- 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Mastroianni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B, Parrot A, et al: Idiopathic acute 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pneumonia: A study of 22 patients.  Am J 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Respir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Crit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Care Med  2002; 166:1235-1239</a:t>
            </a:r>
            <a:endParaRPr lang="en-US" sz="1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Acute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CLINICAL FEATURES: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Presents as an acute illness with fever,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myalgias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cough,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dyspnea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pleuritic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chest pain, &amp; hypoxemia (PaO2 &lt; 60)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Patients often have diffuse crackles on auscultation &amp; develop overt respiratory failure requiring mechanical ventilation.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Presents as ARDS but shock &amp;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extrapulmonary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organ failure characteristically absent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1079" y="6172200"/>
            <a:ext cx="534572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Chest 2008; 133:1174-1180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Acute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INVESTIGATIONS: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A moderate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leukocytosis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is typical, but in contrast to </a:t>
            </a:r>
          </a:p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   other forms of AEP, blood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is usually absent. </a:t>
            </a:r>
          </a:p>
          <a:p>
            <a:pPr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Serum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IgE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levels may be moderately elevated. </a:t>
            </a: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Striking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(25 to 50 percent) is present in BAL </a:t>
            </a:r>
          </a:p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   fluid. </a:t>
            </a:r>
          </a:p>
          <a:p>
            <a:pPr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Pulmonary function tests reveal a restrictive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ventilatory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   defect with a reduced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DLco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1217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Acute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fontAlgn="base">
              <a:buNone/>
            </a:pPr>
            <a:r>
              <a:rPr lang="en-US" sz="7400" dirty="0" smtClean="0">
                <a:latin typeface="Arial" pitchFamily="34" charset="0"/>
                <a:cs typeface="Arial" pitchFamily="34" charset="0"/>
              </a:rPr>
              <a:t>RADIOLOGY:</a:t>
            </a:r>
            <a:endParaRPr lang="en-US" sz="7400" b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7400" dirty="0" smtClean="0">
                <a:latin typeface="Arial" pitchFamily="34" charset="0"/>
                <a:cs typeface="Arial" pitchFamily="34" charset="0"/>
              </a:rPr>
              <a:t>Early in the course of illness, the chest radiograph </a:t>
            </a:r>
          </a:p>
          <a:p>
            <a:pPr fontAlgn="base">
              <a:buNone/>
            </a:pPr>
            <a:r>
              <a:rPr lang="en-US" sz="7400" dirty="0" smtClean="0">
                <a:latin typeface="Arial" pitchFamily="34" charset="0"/>
                <a:cs typeface="Arial" pitchFamily="34" charset="0"/>
              </a:rPr>
              <a:t>    reveals subtle, patchy infiltrates with </a:t>
            </a:r>
            <a:r>
              <a:rPr lang="en-US" sz="7400" dirty="0" err="1" smtClean="0">
                <a:latin typeface="Arial" pitchFamily="34" charset="0"/>
                <a:cs typeface="Arial" pitchFamily="34" charset="0"/>
              </a:rPr>
              <a:t>Kerley</a:t>
            </a:r>
            <a:r>
              <a:rPr lang="en-US" sz="7400" dirty="0" smtClean="0">
                <a:latin typeface="Arial" pitchFamily="34" charset="0"/>
                <a:cs typeface="Arial" pitchFamily="34" charset="0"/>
              </a:rPr>
              <a:t> B lines.</a:t>
            </a:r>
          </a:p>
          <a:p>
            <a:pPr fontAlgn="base">
              <a:buNone/>
            </a:pPr>
            <a:endParaRPr lang="en-US" sz="7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7400" dirty="0" smtClean="0">
                <a:latin typeface="Arial" pitchFamily="34" charset="0"/>
                <a:cs typeface="Arial" pitchFamily="34" charset="0"/>
              </a:rPr>
              <a:t> Diffuse symmetric alveolar and interstitial infiltrates</a:t>
            </a:r>
          </a:p>
          <a:p>
            <a:pPr fontAlgn="base">
              <a:buNone/>
            </a:pPr>
            <a:r>
              <a:rPr lang="en-US" sz="7400" dirty="0" smtClean="0">
                <a:latin typeface="Arial" pitchFamily="34" charset="0"/>
                <a:cs typeface="Arial" pitchFamily="34" charset="0"/>
              </a:rPr>
              <a:t>     resembling ARDS with a ground-glass or </a:t>
            </a:r>
            <a:r>
              <a:rPr lang="en-US" sz="7400" dirty="0" err="1" smtClean="0">
                <a:latin typeface="Arial" pitchFamily="34" charset="0"/>
                <a:cs typeface="Arial" pitchFamily="34" charset="0"/>
              </a:rPr>
              <a:t>micronodular</a:t>
            </a:r>
            <a:r>
              <a:rPr lang="en-US" sz="7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>
              <a:buNone/>
            </a:pPr>
            <a:r>
              <a:rPr lang="en-US" sz="7400" dirty="0" smtClean="0">
                <a:latin typeface="Arial" pitchFamily="34" charset="0"/>
                <a:cs typeface="Arial" pitchFamily="34" charset="0"/>
              </a:rPr>
              <a:t>     appearance develop within 48 hours.</a:t>
            </a:r>
          </a:p>
          <a:p>
            <a:pPr fontAlgn="base">
              <a:buNone/>
            </a:pPr>
            <a:endParaRPr lang="en-US" sz="7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7400" dirty="0" smtClean="0">
                <a:latin typeface="Arial" pitchFamily="34" charset="0"/>
                <a:cs typeface="Arial" pitchFamily="34" charset="0"/>
              </a:rPr>
              <a:t>Bilateral infiltrates is a defining feature of the disease. </a:t>
            </a:r>
          </a:p>
          <a:p>
            <a:pPr fontAlgn="base"/>
            <a:endParaRPr lang="en-US" sz="7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7400" dirty="0" smtClean="0">
                <a:latin typeface="Arial" pitchFamily="34" charset="0"/>
                <a:cs typeface="Arial" pitchFamily="34" charset="0"/>
              </a:rPr>
              <a:t>Small to moderate bilateral pleural effusions is common. </a:t>
            </a:r>
          </a:p>
          <a:p>
            <a:pPr fontAlgn="base"/>
            <a:endParaRPr lang="en-US" sz="7400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1217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Acute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RADIOLOGY:</a:t>
            </a: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CT scanning confirms the presence of: </a:t>
            </a:r>
          </a:p>
          <a:p>
            <a:pPr fontAlgn="base"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diffuse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parenchymal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ground-glass attenuation and consolidation. </a:t>
            </a:r>
          </a:p>
          <a:p>
            <a:pPr fontAlgn="base"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prominence along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bronchovascular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bundles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septae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fontAlgn="base"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pleural effusion.</a:t>
            </a:r>
          </a:p>
          <a:p>
            <a:pPr fontAlgn="base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Fluid analysis typically reveals a high pH and marked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1217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Radiology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241" y="1143001"/>
            <a:ext cx="3009159" cy="2743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1" y="4410670"/>
            <a:ext cx="4038600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B/L Opacities with mixed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alveolar &amp; interstitial opacities</a:t>
            </a: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B/L Pleural effusion &amp;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Kerley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B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lines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362271"/>
            <a:ext cx="4114800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Air space consolidation</a:t>
            </a:r>
          </a:p>
          <a:p>
            <a:pPr>
              <a:buFont typeface="Arial" pitchFamily="34" charset="0"/>
              <a:buChar char="•"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Ground glass haze</a:t>
            </a:r>
          </a:p>
          <a:p>
            <a:pPr>
              <a:buFont typeface="Arial" pitchFamily="34" charset="0"/>
              <a:buChar char="•"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Interlobular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septal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thickening</a:t>
            </a:r>
          </a:p>
          <a:p>
            <a:pPr>
              <a:buFont typeface="Arial" pitchFamily="34" charset="0"/>
              <a:buChar char="•"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B/L pleural effusion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t="64322" r="50842" b="2941"/>
          <a:stretch>
            <a:fillRect/>
          </a:stretch>
        </p:blipFill>
        <p:spPr bwMode="auto">
          <a:xfrm>
            <a:off x="4114800" y="1143000"/>
            <a:ext cx="4865191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1789906" y="4152106"/>
            <a:ext cx="3810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6285706" y="4075906"/>
            <a:ext cx="3810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581400" y="6327776"/>
            <a:ext cx="47767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600" dirty="0" err="1">
                <a:solidFill>
                  <a:srgbClr val="FFFF00"/>
                </a:solidFill>
                <a:latin typeface="Arial" charset="0"/>
              </a:rPr>
              <a:t>Jeong</a:t>
            </a:r>
            <a:r>
              <a:rPr lang="en-GB" sz="1600" dirty="0">
                <a:solidFill>
                  <a:srgbClr val="FFFF00"/>
                </a:solidFill>
                <a:latin typeface="Arial" charset="0"/>
              </a:rPr>
              <a:t> Y J et al. </a:t>
            </a:r>
            <a:r>
              <a:rPr lang="en-GB" sz="1600" dirty="0" err="1">
                <a:solidFill>
                  <a:srgbClr val="FFFF00"/>
                </a:solidFill>
                <a:latin typeface="Arial" charset="0"/>
              </a:rPr>
              <a:t>Radiographics</a:t>
            </a:r>
            <a:r>
              <a:rPr lang="en-GB" sz="1600" dirty="0">
                <a:solidFill>
                  <a:srgbClr val="FFFF00"/>
                </a:solidFill>
                <a:latin typeface="Arial" charset="0"/>
              </a:rPr>
              <a:t> 2007;27:617-637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Acute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LIGHT MICROSCOPY: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Prominent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infiltration in alveolar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spaces, bronchial walls, and, to a lesser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degree,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interstitium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pathological pattern of diffuse alveolar damage with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infiltrates should suggest the possibility of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Acute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Pneumonia.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1218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Microscopy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0000" r="1158" b="41688"/>
          <a:stretch>
            <a:fillRect/>
          </a:stretch>
        </p:blipFill>
        <p:spPr bwMode="auto">
          <a:xfrm>
            <a:off x="0" y="990600"/>
            <a:ext cx="91440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02700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Eosinophils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infiltrating the alveolar spaces &amp; wall with Diffuse alveolar damage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38600" y="6427113"/>
            <a:ext cx="47244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600" dirty="0" err="1">
                <a:solidFill>
                  <a:srgbClr val="FFFF00"/>
                </a:solidFill>
                <a:latin typeface="Arial" charset="0"/>
              </a:rPr>
              <a:t>Jeong</a:t>
            </a:r>
            <a:r>
              <a:rPr lang="en-GB" sz="1600" dirty="0">
                <a:solidFill>
                  <a:srgbClr val="FFFF00"/>
                </a:solidFill>
                <a:latin typeface="Arial" charset="0"/>
              </a:rPr>
              <a:t> Y J et al. </a:t>
            </a:r>
            <a:r>
              <a:rPr lang="en-GB" sz="1600" dirty="0" err="1">
                <a:solidFill>
                  <a:srgbClr val="FFFF00"/>
                </a:solidFill>
                <a:latin typeface="Arial" charset="0"/>
              </a:rPr>
              <a:t>Radiographics</a:t>
            </a:r>
            <a:r>
              <a:rPr lang="en-GB" sz="1600" dirty="0">
                <a:solidFill>
                  <a:srgbClr val="FFFF00"/>
                </a:solidFill>
                <a:latin typeface="Arial" charset="0"/>
              </a:rPr>
              <a:t> 2007;27:617-637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Acute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Elevated levels of the fungal cell wall component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β-d-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glucan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have been described in the BAL fluid of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patients with AEP suggesting a possible association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between exposure to fungus and development of disease.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Idiopathic AEP is a diagnosis of exclusion and should be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considered in a patient who presents with apparent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acute lung injury (ALI) or ARDS without a typical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antecedent illness.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1218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Acute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TREATMENT: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Initial doses of methyl-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prednisolone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typically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used range from 60 to 125 mg administered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every 6 hours. 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After resolution of respiratory failure, oral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prednisone (in doses of 40 to 60 mg per day) may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be continued for 2 to 4weeks with a subsequent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slow taper over the next several weeks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1218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EOSINOPHIL- FUNCTIONS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Competing theories: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Host defense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Modulator of inflammation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Tissue destroyer</a:t>
            </a:r>
          </a:p>
          <a:p>
            <a:pPr>
              <a:buFontTx/>
              <a:buChar char="-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Kills Parasites, tumor cells, respiratory epithelial cells.</a:t>
            </a:r>
          </a:p>
          <a:p>
            <a:pPr>
              <a:buFontTx/>
              <a:buChar char="-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Chemotaxis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Complement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histamine, ECF-A,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PAF, LT’s,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lymphokines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tumor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factors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IL-5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6096000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Pathological basis of diseases, Robbins &amp;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Cotran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7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 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Acute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PROGNOSIS: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Idiopathic AEP carries an excellent prognosis.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Rapid dramatic responses to corticosteroid therapy with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abatement of fever and respiratory symptoms within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hours and complete resolution of infiltrates usually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within 1 month.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1218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Idiopathic Acute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Absence of clinical relapse is characteristic.</a:t>
            </a:r>
          </a:p>
          <a:p>
            <a:pPr fontAlgn="base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Follow-up pulmonary function testing is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generally normal, although a small number of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patients may demonstrate mild reductions in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DLco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or lung volumes.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1218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</a:t>
            </a:r>
            <a:r>
              <a:rPr lang="en-US" sz="4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 </a:t>
            </a:r>
            <a:endParaRPr lang="en-US" sz="4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4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PNEUMONIA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EOSINOPHILIC PNEUMONIA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First described by Carrington et al in 1969.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Peak incidence : 30 to 40 yrs.  F&gt;M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Most cases occur in Caucasians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1/3 to ½ h/o: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atopy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allergic rhinitis, or nasal polyps.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2/3 rd adult-onset asthma: preceding or concurrent with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the occurrence of CEP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1220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EOSINOPHILIC PNEUMONIA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CLINICAL FEATURES: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Typically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subacute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presentation.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Symptoms present for several months before diagnosis.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Common presenting complaints include: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-  Low-grade fevers,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-  Drenching night sweats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-  Moderate (10-to 50-pound) weight loss.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-  Cough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1220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EOSINOPHILIC PNEUMONIA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Patients ultimately develop progressive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dyspnea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which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may be associated with wheezing in those with adult-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onset asthma.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Less commonly ARDS with severe hypoxemia.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 major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extrapulmonary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manifestations.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Rarely,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arthralgia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skin rash,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pericarditis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unexplained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heart failure have been described.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1220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EOSINOPHILIC PNEUMONIA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Moderate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leukocytosis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majority (66 to 95 percent) have peripheral blood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(&gt; 6≈90%)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Moderate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normochromic,normocytic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anemia and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thrombocytosis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may be present. 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ESR is typically elevated (&gt;20mm).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1220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EOSINOPHILIC PNEUMONIA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IgE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levels are elevated in up to 50% of cases. 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BRONCHOALVEOLAR LAVAGE: 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typically accounting for 40% or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more of the WBC’S.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Blood and sputum cultures routinely fail to identify an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infectious etiology in these patients.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1220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EOSINOPHILIC PNEUMONIA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PULMONARY FUNCTION TEST:</a:t>
            </a:r>
          </a:p>
          <a:p>
            <a:r>
              <a:rPr lang="en-US" sz="2400" dirty="0" smtClean="0"/>
              <a:t>Depends on the stage and severity of the disease. </a:t>
            </a:r>
          </a:p>
          <a:p>
            <a:endParaRPr lang="en-US" sz="2400" dirty="0" smtClean="0"/>
          </a:p>
          <a:p>
            <a:r>
              <a:rPr lang="en-US" sz="2400" dirty="0" smtClean="0"/>
              <a:t>In the initial stage prior to treatment with corticosteroids, testing may reveal: </a:t>
            </a:r>
          </a:p>
          <a:p>
            <a:pPr>
              <a:buNone/>
            </a:pPr>
            <a:r>
              <a:rPr lang="en-US" sz="2400" dirty="0" smtClean="0"/>
              <a:t>    -  restrictive, due to acute </a:t>
            </a:r>
            <a:r>
              <a:rPr lang="en-US" sz="2400" dirty="0" err="1" smtClean="0"/>
              <a:t>eosinophilic</a:t>
            </a:r>
            <a:r>
              <a:rPr lang="en-US" sz="2400" dirty="0" smtClean="0"/>
              <a:t> infiltration of lung </a:t>
            </a:r>
          </a:p>
          <a:p>
            <a:pPr>
              <a:buNone/>
            </a:pPr>
            <a:r>
              <a:rPr lang="en-US" sz="2400" dirty="0" smtClean="0"/>
              <a:t>       parenchyma.</a:t>
            </a:r>
          </a:p>
          <a:p>
            <a:pPr>
              <a:buNone/>
            </a:pPr>
            <a:r>
              <a:rPr lang="en-US" sz="2400" dirty="0" smtClean="0"/>
              <a:t>    -  obstructive, common in patients with a history of asthma.</a:t>
            </a:r>
          </a:p>
          <a:p>
            <a:pPr>
              <a:buNone/>
            </a:pPr>
            <a:r>
              <a:rPr lang="en-US" sz="2400" dirty="0" smtClean="0"/>
              <a:t>    -  normal physiology.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1220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EOSINOPHILIC PNEUMONIA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RADIOGRAPHIC FEATURES: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Peripherally based, progressive dense infiltrates with ill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defined margins.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Infiltrates are most commonly bilateral, located in the mid </a:t>
            </a: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to upper lung zones.</a:t>
            </a:r>
          </a:p>
          <a:p>
            <a:pPr fontAlgn="base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They are frequently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nonsegmental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subsegmental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or </a:t>
            </a: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lobar in distribution and apposed to the pleura &amp; may </a:t>
            </a: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mimic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loculated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pleural fluid. </a:t>
            </a:r>
          </a:p>
          <a:p>
            <a:pPr fontAlgn="base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1220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000" t="30000" r="15625" b="24000"/>
          <a:stretch>
            <a:fillRect/>
          </a:stretch>
        </p:blipFill>
        <p:spPr bwMode="auto">
          <a:xfrm>
            <a:off x="0" y="838200"/>
            <a:ext cx="9060950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 ACTIVATION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657600"/>
            <a:ext cx="2031325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Th1/Th2 imbalance</a:t>
            </a:r>
          </a:p>
          <a:p>
            <a:r>
              <a:rPr lang="en-US" b="1" dirty="0" smtClean="0"/>
              <a:t>IL-4,IL-5, IL-13</a:t>
            </a:r>
            <a:endParaRPr lang="en-US" b="1" dirty="0"/>
          </a:p>
        </p:txBody>
      </p:sp>
      <p:sp>
        <p:nvSpPr>
          <p:cNvPr id="7" name="Down Arrow 6"/>
          <p:cNvSpPr/>
          <p:nvPr/>
        </p:nvSpPr>
        <p:spPr>
          <a:xfrm rot="12117536">
            <a:off x="1296446" y="2625349"/>
            <a:ext cx="424032" cy="849189"/>
          </a:xfrm>
          <a:prstGeom prst="downArrow">
            <a:avLst>
              <a:gd name="adj1" fmla="val 50000"/>
              <a:gd name="adj2" fmla="val 59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0" y="6324600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Pathological basis of diseases, Robbins &amp;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Cotran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7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 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EOSINOPHILIC PNEUMONIA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characteristic “photographic negative of pulmonary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edema” appearance (&lt;50% cases) results if extensive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infiltrates surround major portions of or the entire lung.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Pulmonary infiltrates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a/w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CEP are typically non-migratory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&amp; affect the outer two-thirds of lung fields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Rapid resolution of infiltrates occurs following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corticosteroid treatment, with recurrences in identical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locations.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1220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EOSINOPHILIC PNEUMONIA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CT SCAN FINDINGS:</a:t>
            </a: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Ground-glass opacities without clear consolidation.</a:t>
            </a:r>
          </a:p>
          <a:p>
            <a:pPr fontAlgn="base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Mediastinal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adenopathy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Less typical features include: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nodular infiltrates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Linear oblique/vertical densities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Areas of fibrosis unassociated with anatomic divisions.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1220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EOSINOPHILIC PNEUMONIA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CT SCAN FINDINGS: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Findings may vary depending on the timing of CT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relative to onset of symptoms.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Typical areas of dense, peripherally located airspace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consolidation are found in most cases within the first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several weeks of disease onset.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Streaky band-like opacities may appear when symptoms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have been present for more than 2 months.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1220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Radiology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-526" t="1515" r="47474" b="8127"/>
          <a:stretch>
            <a:fillRect/>
          </a:stretch>
        </p:blipFill>
        <p:spPr bwMode="auto">
          <a:xfrm>
            <a:off x="4343400" y="1143000"/>
            <a:ext cx="48006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t="-161" r="53108" b="7705"/>
          <a:stretch>
            <a:fillRect/>
          </a:stretch>
        </p:blipFill>
        <p:spPr bwMode="auto">
          <a:xfrm>
            <a:off x="1" y="1143000"/>
            <a:ext cx="43434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4724400"/>
            <a:ext cx="44958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B/L Opacities in Upper &amp; Mid Zone</a:t>
            </a:r>
          </a:p>
          <a:p>
            <a:pPr>
              <a:buFont typeface="Arial" pitchFamily="34" charset="0"/>
              <a:buChar char="•"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Photographic negative of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pulmonary edema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4572000"/>
            <a:ext cx="38862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B/L Peripheral opacities</a:t>
            </a:r>
          </a:p>
          <a:p>
            <a:pPr>
              <a:buFont typeface="Arial" pitchFamily="34" charset="0"/>
              <a:buChar char="•"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Ground glass haze</a:t>
            </a:r>
          </a:p>
          <a:p>
            <a:pPr>
              <a:buFont typeface="Arial" pitchFamily="34" charset="0"/>
              <a:buChar char="•"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Septal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line thickening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762000" y="2590800"/>
            <a:ext cx="457200" cy="1524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2933700" y="2552700"/>
            <a:ext cx="609600" cy="2286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8039100" y="2400300"/>
            <a:ext cx="533400" cy="1524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876800" y="2895600"/>
            <a:ext cx="609600" cy="304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038600" y="6427113"/>
            <a:ext cx="47244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600" dirty="0" err="1">
                <a:solidFill>
                  <a:srgbClr val="FFFF00"/>
                </a:solidFill>
                <a:latin typeface="Arial" charset="0"/>
              </a:rPr>
              <a:t>Jeong</a:t>
            </a:r>
            <a:r>
              <a:rPr lang="en-GB" sz="1600" dirty="0">
                <a:solidFill>
                  <a:srgbClr val="FFFF00"/>
                </a:solidFill>
                <a:latin typeface="Arial" charset="0"/>
              </a:rPr>
              <a:t> Y J et al. </a:t>
            </a:r>
            <a:r>
              <a:rPr lang="en-GB" sz="1600" dirty="0" err="1">
                <a:solidFill>
                  <a:srgbClr val="FFFF00"/>
                </a:solidFill>
                <a:latin typeface="Arial" charset="0"/>
              </a:rPr>
              <a:t>Radiographics</a:t>
            </a:r>
            <a:r>
              <a:rPr lang="en-GB" sz="1600" dirty="0">
                <a:solidFill>
                  <a:srgbClr val="FFFF00"/>
                </a:solidFill>
                <a:latin typeface="Arial" charset="0"/>
              </a:rPr>
              <a:t> 2007;27:617-637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EOSINOPHILIC PNEUMONIA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HISTOPATHOLOGY: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Varying degree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leukocytic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infilterates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alveolar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airspaces &amp;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interstitium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Predominantly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with macrophages,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lymphocytes &amp;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occassional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plasma cells.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Focal edema of capillary endothelium, focal type II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epithelial cell hyperplasia,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proteinaceous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alveolar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exudates &amp; multinucleated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histiocytes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within alveolar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spaces.</a:t>
            </a: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1221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EOSINOPHILIC PNEUMONIA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HISTOPATHOLOGY: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Proliferative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bronchiolitis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obliterans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(1/3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cases)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Mild, non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necrotising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microangitis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affecting small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venules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may be seen.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Less than 20% may have: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Frank intra-alveolar necrosis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microabcess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caseating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granuloma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1221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Microscopy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4211" r="2842" b="12535"/>
          <a:stretch>
            <a:fillRect/>
          </a:stretch>
        </p:blipFill>
        <p:spPr bwMode="auto">
          <a:xfrm>
            <a:off x="0" y="1247745"/>
            <a:ext cx="9144000" cy="43148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70881" y="5715000"/>
            <a:ext cx="700223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infiltration of alveolar walls with variable fibrosis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38600" y="6427113"/>
            <a:ext cx="47244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600" dirty="0" err="1">
                <a:solidFill>
                  <a:srgbClr val="FFFF00"/>
                </a:solidFill>
                <a:latin typeface="Arial" charset="0"/>
              </a:rPr>
              <a:t>Jeong</a:t>
            </a:r>
            <a:r>
              <a:rPr lang="en-GB" sz="1600" dirty="0">
                <a:solidFill>
                  <a:srgbClr val="FFFF00"/>
                </a:solidFill>
                <a:latin typeface="Arial" charset="0"/>
              </a:rPr>
              <a:t> Y J et al. </a:t>
            </a:r>
            <a:r>
              <a:rPr lang="en-GB" sz="1600" dirty="0" err="1">
                <a:solidFill>
                  <a:srgbClr val="FFFF00"/>
                </a:solidFill>
                <a:latin typeface="Arial" charset="0"/>
              </a:rPr>
              <a:t>Radiographics</a:t>
            </a:r>
            <a:r>
              <a:rPr lang="en-GB" sz="1600" dirty="0">
                <a:solidFill>
                  <a:srgbClr val="FFFF00"/>
                </a:solidFill>
                <a:latin typeface="Arial" charset="0"/>
              </a:rPr>
              <a:t> 2007;27:617-637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EOSINOPHILIC PNEUMONIA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DIAGNOSIS: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diagnosis of CEP is based on clinical, radiographic,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&amp; BAL findings, and on the inability to document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pulmonary or systemic infection.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Transbronchial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biopsy, usually performed to rule out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other diagnostic entities.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 most reported series, open lung biopsy has been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required only rarely to establish the diagnosis.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1221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EOSINOPHILIC PNEUMONIA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DIAGNOSIS: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Because of the rapid and dramatic responsiveness of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CEP to steroid treatment, a therapeutic trial of steroids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is often useful in establishing the diagnosis.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Failure to document rapid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clinicial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improvement should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alert the clinician to consider other diagnosis.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1222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EOSINOPHILIC PNEUMONIA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DIFFERENTIAL DIAGNOSIS: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Infection (especially TB and fungal diseases like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cryptococcosis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Sarcoidosis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Loeffler’s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syndrome.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Desquamative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interstitial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Pneumonitis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Bronchiolitis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Obliterans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-Organizing Pneumonia.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Chronic Hypersensitivity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Pneumonitis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Granuloma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1222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WHAT’S NORMAL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*The normal AEC :          &lt;500/mm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Mild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         500-1500/mm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Moderate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1500-5000/mm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Severe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:    &gt; 5000/mm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**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Bronchoscopy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(BAL) EOS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% &amp; not absolute number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Normal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volunteers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&lt; 2%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&gt;5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Primary pulmonary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syndromes  &gt;20%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410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Practical approach to the patient with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hypereosinophilia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Florence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Roufosse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Peter F. Weller :J ALLERGY CLIN IMMUNOL ; JULY 2010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0198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**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1214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910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EOSINOPHILIC PNEUMONIA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TREATMENT: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Corticosteroids are the mainstay of therapy for CEP.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Dramatic clinical, radiographic, and physiological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improvements have been documented following steroid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treatment in all series Reported.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Even patients presenting with severe respiratory failure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may respond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welll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to steroids.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1222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EOSINOPHILIC PNEUMONIA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Treatment with steroids leads to:</a:t>
            </a:r>
          </a:p>
          <a:p>
            <a:pPr>
              <a:buFontTx/>
              <a:buChar char="-"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Defervescence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within 6 hours</a:t>
            </a:r>
          </a:p>
          <a:p>
            <a:pPr>
              <a:buFontTx/>
              <a:buChar char="-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Reduced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dyspnea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cough, and blood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eosinophilia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   within 24 to 48 hours</a:t>
            </a:r>
          </a:p>
          <a:p>
            <a:pPr>
              <a:buFontTx/>
              <a:buChar char="-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Resolution of hypoxia in 2 to 3 days</a:t>
            </a:r>
          </a:p>
          <a:p>
            <a:pPr>
              <a:buFontTx/>
              <a:buChar char="-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Radiographic improvement within 1 to 2 weeks</a:t>
            </a:r>
          </a:p>
          <a:p>
            <a:pPr>
              <a:buFontTx/>
              <a:buChar char="-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Complete resolution of symptoms within 2-3 weeks</a:t>
            </a:r>
          </a:p>
          <a:p>
            <a:pPr>
              <a:buFontTx/>
              <a:buChar char="-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Normalization of the chest radiograph within 2 months.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1222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EOSINOPHILIC PNEUMONIA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STEROID REGIMEN: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 comparative study for appropriate dose or duration.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Recommended regimen: prednisone(40-60 mg/day) until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2 wks after resolution of symptoms &amp;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Xray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abnormalities.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dose of prednisone can then be tapered slowly. 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Treatment is usually maintained for at least 3 months &amp; 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optimally for 6 to 9 months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1222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EOSINOPHILIC PNEUMONIA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PROGNOSIS: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Generally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favourable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Patients may require 1 to 3 years of initial steroid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treatment for disease control &amp; up to 25% may require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long-term maintenance treatment (2.5-10mg/day)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Some patients may respond to inhaled corticosteroids allowing discontinuation of oral steroids.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1222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EOSINOPHILIC PNEUMONIA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PROGNOSIS: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Relapse occurs in approximately one-third to one-half of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patients when steroids are tapered or discontinued.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 No obvious factors exist to identify persons who are likely to relapse or require long-term steroids.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Relapses are more common in persons treated initially with a short course (less than 6 months) of steroids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1222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b="1" dirty="0"/>
              <a:t> </a:t>
            </a:r>
          </a:p>
          <a:p>
            <a:pPr>
              <a:buNone/>
            </a:pPr>
            <a:r>
              <a:rPr lang="en-US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 </a:t>
            </a:r>
            <a:endParaRPr lang="en-US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ALLERGIC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GRANULOMATOSIS</a:t>
            </a:r>
          </a:p>
          <a:p>
            <a:pPr>
              <a:buNone/>
            </a:pPr>
            <a:r>
              <a:rPr lang="en-US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ANGIITIS)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1939,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Rackemann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&amp; Greene: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reported a subgroup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patients with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P.A.N. &amp;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concomitant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allergic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disease.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 1951,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Churg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Strauss: first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described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histopathology and clinical features.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Reported a form of necrotizing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vasculitis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several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organs, associated with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tissue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inflammation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&amp;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extravascular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granulomas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occurring in asthmatics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with associated fever and peripheral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hypereosinophilia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8200" y="6019800"/>
            <a:ext cx="39624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sv-SE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Ann Intern Med 143:632–638, 2005</a:t>
            </a:r>
          </a:p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Arthritis Rheum 52:2926–2935, 2005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CSS is an uncommon systemic disease &amp; typically 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affects multiple-organ systems.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10% of all patients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vasculitis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prove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have CSS.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incidence is seen in asthmatics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Precise incidence is unknown due to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uncertainities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regarding the diagnosis &amp; variable clinical presentation.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1223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Occur in patients of any age most commonly between 38 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to 50yrs. 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 clear gender predominance.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Among women, disease onset has been reported during 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pregnancy.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1223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CLASSIFICATION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 1932,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Loeffler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-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Association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between pulmonary infiltrates 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1952 Reeder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Goodrich:-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Pulmonary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Infiltrates &amp;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(coined ‘PIE syndrome’)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1213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Criteria for diagnosis of CSS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40000" t="18000" r="21875" b="24000"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52400" y="3352800"/>
            <a:ext cx="76962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Subacute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course (with symptoms ranging over months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years)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Three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distinct clinical phases of the disease have been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recognized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1)  The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prodromal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phase,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2)  The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phase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3)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Vasculitic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phase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1224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 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1.  PRODROMAL PHASE: </a:t>
            </a: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Late-onset (in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second or third decade) allergic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rhinitis</a:t>
            </a:r>
          </a:p>
          <a:p>
            <a:pPr fontAlgn="base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atopy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 persons often lacking a family history of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atopy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Severe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allergic rhinitis, sinusitis, drug sensitivity,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</a:t>
            </a:r>
          </a:p>
          <a:p>
            <a:pPr fontAlgn="base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asthma are usually present for 8 to 10 years, and up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</a:t>
            </a:r>
          </a:p>
          <a:p>
            <a:pPr fontAlgn="base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30 years before CSS disease recognition.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1224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2.  VASCULITIC PHASE: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vasculitis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the small and medium vessels with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vascular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extravascular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granulomas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onset of the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vasculitic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phase is often heralded by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development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constitutional symptoms, including fever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malaise, weight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loss, and increased allergic 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asthmatic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symptoms 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1224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 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Vasculitis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tends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occur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several years after the onset of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allergic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manifestations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 some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cases it develops within months of, or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concomitant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with, the onset of asthma.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Typically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affects multiple-organ systems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Manifestations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the lungs, heart, skin,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nervous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system are most common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1224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3.  THE EOSINOPHILIC PHASE: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Marked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peripheral blood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tissue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infiltration,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most commonly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GIT, &amp; skin.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RESPIRATORY MANIFESTATIONS: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Occur in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prodromal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phases of the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disease. 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Nearly all patients have asthma at some point in the illness.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1224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 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RESPIRATORY MANIFESTATIONS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(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contd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Upper airway allergic disease, sinusitis, rhinitis, and 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polyposis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is seen in 75 to 85 percent of patients.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asthma and upper-airway disease usually are 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long-standing and often require steroid therapy 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(systemic or inhaled) to maintain control of symptoms.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 rare instances, recurrent respiratory infections leads to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bronchiectasis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1224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RESPIRATORY MANIFESTATIONS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(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contd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Loeffler’s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-like syndrome with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infiltration of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the lung parenchyma is seen in 38 to 40% of patients.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These patients may develop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dyspnea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cough, and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wheezing.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PFT: obstructive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ventilatory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defect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1225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SYSTEMIC MANIFESTATIONS: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Cardiac &gt; CNS &gt; renal &gt; GIT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CARDIAC MANIFESTATIONS: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NOT present on initial presentation &amp; occur during the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vasculitic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phase.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Major source of morbidity &amp; mortality(in up to 50% of cases).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1225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Progressive CHF occurs in 47% because of myocardial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infiltration by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or ischemic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cardiomyopathy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due to necrotizing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vasculitis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the coronary arteries. </a:t>
            </a:r>
          </a:p>
          <a:p>
            <a:pPr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Coronary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vasculitis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is fatal up to 60% of time.</a:t>
            </a: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Acute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pericarditis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(1/3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cases), cardiac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tamponade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have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been reported.</a:t>
            </a: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Constrictive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pericarditis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may develop over time.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1225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CLASSIFICATION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Croften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et al, 1952 (clinical criteria) *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Simple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pulmonary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Loeffler’s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Prolonged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pulmonary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Tropical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Pulmonary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asthma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Polyarteritis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nodosa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(PAN)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48400"/>
            <a:ext cx="891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*Crofton JW, Livingstone JL, Oswald NC, et al: Pulmonary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 Thorax  1952; 7:1-35 .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NEUROLOGICAL MANIFESTATIONS: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Mono- 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polyneuropathy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(present in 69 to 75% of cases)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CNS manifestations occur in approximately 2/3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patients &amp; include:-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cranial nerve impairment (especially optic neuritis), 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seizure,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subarachnoid hemorrhage         common causes of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cerebral infarction.                         patient death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4153694" y="5066506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19600" y="46482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54864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1225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DERMATOLOGICAL MANIFESTATIONS: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Seen in 2/3 rd cases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They can manifest as: 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Nonthrombocytopenic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purpura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Tender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cutaneous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subcut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nodules (may ulcerate)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Urticaria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Maculopapular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rash, 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Petechiae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ecchymoses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or 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livedo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reticularis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1225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GI MANIFESTATIONS: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Present in 60% of cases &amp; is the 4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leading cause of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death in CSS.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They include 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gastroenteritis/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vasculitis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leading to diarrhea,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abdominal pain,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Cholecystitis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Pancreatitis, Liver function abnormalities,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Intestinal obstruction, GI bleed &amp; Bowel perforation may occur.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1225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RENAL MANIEFESTATIONS: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Renal insufficiency occurs in up to 50% of cases.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Interstitial nephritis, FSGN(often with necrotizing features),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hematuria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albuminuria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are common.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Severe hypertension may occur in 25-75 % of cases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&amp; may be due to recurrent renal infarction.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In contrast to WG, overt renal failure is not common.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1225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OTHER MANIFESTATIONS: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Mild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lymphadenopathy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(in 30 to 40 percent),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Rheumatological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manifestations (migratory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polyarthralgias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myalgias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temporal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arteritis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), 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Urological disease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ureteral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urethral, prostatic),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Ocular manifestations have also been described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1225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019800"/>
            <a:ext cx="725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Frequency of organ manifestation &amp; clinical features of CSS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419600" y="6488668"/>
            <a:ext cx="4724400" cy="36933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          </a:t>
            </a:r>
            <a:r>
              <a:rPr lang="en-US" dirty="0" smtClean="0">
                <a:solidFill>
                  <a:srgbClr val="FFFF00"/>
                </a:solidFill>
              </a:rPr>
              <a:t>Rheum </a:t>
            </a:r>
            <a:r>
              <a:rPr lang="en-US" dirty="0" err="1" smtClean="0">
                <a:solidFill>
                  <a:srgbClr val="FFFF00"/>
                </a:solidFill>
              </a:rPr>
              <a:t>Dis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Clin</a:t>
            </a:r>
            <a:r>
              <a:rPr lang="en-US" dirty="0" smtClean="0">
                <a:solidFill>
                  <a:srgbClr val="FFFF00"/>
                </a:solidFill>
              </a:rPr>
              <a:t> N Am 36 (2010) 527–543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Variants of CSS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85800"/>
          <a:ext cx="9144000" cy="35814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  <a:gridCol w="3048000"/>
              </a:tblGrid>
              <a:tr h="4577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Vasculitic</a:t>
                      </a:r>
                      <a:r>
                        <a:rPr lang="en-US" sz="2000" dirty="0" smtClean="0"/>
                        <a:t> phenotype</a:t>
                      </a:r>
                      <a:endParaRPr lang="en-US" sz="2000" b="1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Tissue disease phenotype</a:t>
                      </a:r>
                      <a:endParaRPr lang="en-US" sz="2000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6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Frequency</a:t>
                      </a:r>
                      <a:endParaRPr lang="en-US" b="1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40 %</a:t>
                      </a:r>
                      <a:endParaRPr lang="en-US" b="1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60 %</a:t>
                      </a:r>
                      <a:endParaRPr lang="en-US" b="1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6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ANCA</a:t>
                      </a:r>
                      <a:endParaRPr lang="en-US" b="1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Present (p ANCA)</a:t>
                      </a:r>
                      <a:endParaRPr lang="en-US" b="1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Absent</a:t>
                      </a:r>
                      <a:endParaRPr lang="en-US" b="1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451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Predominant clinical feature</a:t>
                      </a:r>
                      <a:endParaRPr lang="en-US" b="1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Glomerular</a:t>
                      </a:r>
                      <a:r>
                        <a:rPr lang="en-US" b="1" dirty="0" smtClean="0"/>
                        <a:t> renal </a:t>
                      </a:r>
                      <a:r>
                        <a:rPr lang="en-US" b="1" dirty="0" err="1" smtClean="0"/>
                        <a:t>ds</a:t>
                      </a:r>
                      <a:endParaRPr lang="en-US" b="1" dirty="0" smtClean="0"/>
                    </a:p>
                    <a:p>
                      <a:r>
                        <a:rPr lang="en-US" b="1" dirty="0" smtClean="0"/>
                        <a:t>Peripheral neuropathy</a:t>
                      </a:r>
                    </a:p>
                    <a:p>
                      <a:r>
                        <a:rPr lang="en-US" b="1" dirty="0" err="1" smtClean="0"/>
                        <a:t>Purpura</a:t>
                      </a:r>
                      <a:endParaRPr lang="en-US" b="1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Cardiac involvement(</a:t>
                      </a:r>
                      <a:r>
                        <a:rPr lang="en-US" b="1" dirty="0" err="1" smtClean="0"/>
                        <a:t>eosinophilic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myocarditis</a:t>
                      </a:r>
                      <a:r>
                        <a:rPr lang="en-US" b="1" dirty="0" smtClean="0"/>
                        <a:t>)</a:t>
                      </a:r>
                    </a:p>
                    <a:p>
                      <a:r>
                        <a:rPr lang="en-US" b="1" dirty="0" smtClean="0"/>
                        <a:t>Fever</a:t>
                      </a:r>
                      <a:endParaRPr lang="en-US" b="1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81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Predominant </a:t>
                      </a:r>
                      <a:r>
                        <a:rPr lang="en-US" b="1" dirty="0" err="1" smtClean="0"/>
                        <a:t>histopathological</a:t>
                      </a:r>
                      <a:r>
                        <a:rPr lang="en-US" b="1" dirty="0" smtClean="0"/>
                        <a:t> feature</a:t>
                      </a:r>
                      <a:endParaRPr lang="en-US" b="1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Biopsy proven </a:t>
                      </a:r>
                      <a:r>
                        <a:rPr lang="en-US" b="1" dirty="0" err="1" smtClean="0"/>
                        <a:t>vasculitis</a:t>
                      </a:r>
                      <a:endParaRPr lang="en-US" b="1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Eosinophilic</a:t>
                      </a:r>
                      <a:r>
                        <a:rPr lang="en-US" b="1" baseline="0" dirty="0" smtClean="0"/>
                        <a:t> pneumonia</a:t>
                      </a:r>
                      <a:endParaRPr lang="en-US" b="1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8" descr="http://4.bp.blogspot.com/_J2OJel1YhX0/S2hV6izDEcI/AAAAAAAAARs/sZvSzLq6RKw/s320/uln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5800"/>
            <a:ext cx="2768600" cy="2076450"/>
          </a:xfrm>
          <a:prstGeom prst="rect">
            <a:avLst/>
          </a:prstGeom>
          <a:noFill/>
        </p:spPr>
      </p:pic>
      <p:pic>
        <p:nvPicPr>
          <p:cNvPr id="6" name="Picture 2" descr="http://www.hdcn.com/symp/lund/jtimg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495800"/>
            <a:ext cx="2133600" cy="2133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181600" y="6107668"/>
            <a:ext cx="3962400" cy="338554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Rheum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Clin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 Am 36 (2010) 527–543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INVESTIGATIONS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Fluctuating degree of peripheral blood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(20 to 90 percent of the WBC differential)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S. Total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IgE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levels are elevated (range, 500-1000 U/ml)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&amp; may parallel disease activity.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normochromic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normocytic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anemia.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ESR- moderately elevated.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1225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INVESTIGATIONS: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70-75% of patients have +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pANCA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Pleural fluid, if present, reveals an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acidotic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exudate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with low glucose levels.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Pleural biopsy shows chronic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pleuritis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with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infiltration. 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BAL reveals an increased percentage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1225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RADIOLOGY:</a:t>
            </a: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Transient, migratory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nonlobar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nonsegmental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often</a:t>
            </a: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peripheral pulmonary infiltrates, with no regional </a:t>
            </a: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predilection. </a:t>
            </a:r>
          </a:p>
          <a:p>
            <a:pPr fontAlgn="base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Nodular lesions, interstitial lung disease,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hilar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adenopathy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are less common findings. </a:t>
            </a:r>
          </a:p>
          <a:p>
            <a:pPr fontAlgn="base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The chest radiograph may occasionally be normal.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1225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39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DISEASES ASSOCIATED WITH </a:t>
            </a:r>
          </a:p>
          <a:p>
            <a:pPr>
              <a:buNone/>
            </a:pPr>
            <a:r>
              <a:rPr lang="en-US" sz="39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buNone/>
            </a:pPr>
            <a:r>
              <a:rPr lang="en-US" sz="39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PULMONARY INFILTERATES</a:t>
            </a:r>
          </a:p>
          <a:p>
            <a:pPr>
              <a:buNone/>
            </a:pPr>
            <a:endParaRPr lang="en-US" sz="39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9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AND</a:t>
            </a:r>
          </a:p>
          <a:p>
            <a:pPr>
              <a:buNone/>
            </a:pPr>
            <a:endParaRPr lang="en-US" sz="39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9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EOSINOPHILIA</a:t>
            </a:r>
            <a:endParaRPr lang="en-US" sz="39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HRCT FINDINGS:</a:t>
            </a: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patchy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peribronchial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thickening,</a:t>
            </a:r>
          </a:p>
          <a:p>
            <a:pPr fontAlgn="base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 pulmonary artery enlargement,</a:t>
            </a: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Irregular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stellate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configuration of some vessels,</a:t>
            </a: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Areas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septal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thickening,</a:t>
            </a:r>
          </a:p>
          <a:p>
            <a:pPr fontAlgn="base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en-US" sz="2400" dirty="0" smtClean="0">
                <a:latin typeface="Arial" pitchFamily="34" charset="0"/>
                <a:cs typeface="Arial" pitchFamily="34" charset="0"/>
              </a:rPr>
              <a:t>Scattered patchy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parenchymal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opacities with ground-</a:t>
            </a:r>
          </a:p>
          <a:p>
            <a:pPr fontAlgn="base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glass or consolidated appearance.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1225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medscape.com/fullsize/migrated/494/681/src494681.fig5.jpg"/>
          <p:cNvPicPr>
            <a:picLocks noChangeAspect="1" noChangeArrowheads="1"/>
          </p:cNvPicPr>
          <p:nvPr/>
        </p:nvPicPr>
        <p:blipFill>
          <a:blip r:embed="rId2"/>
          <a:srcRect l="3145" t="7336" r="2516" b="9266"/>
          <a:stretch>
            <a:fillRect/>
          </a:stretch>
        </p:blipFill>
        <p:spPr bwMode="auto">
          <a:xfrm>
            <a:off x="3429000" y="1371600"/>
            <a:ext cx="5715000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Radiology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31527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" y="4495800"/>
            <a:ext cx="3200400" cy="1569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Transient migratory non lobar,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Non segmental peripheral opacities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4267200"/>
            <a:ext cx="5562600" cy="19389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Scattered patchy opacities with 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Ground glass haze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Patchy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peribronchial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thickening 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B/L pleural effusion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Pericardial effusion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038600" y="6427113"/>
            <a:ext cx="47244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600" dirty="0" err="1">
                <a:solidFill>
                  <a:srgbClr val="FFFF00"/>
                </a:solidFill>
                <a:latin typeface="Arial" charset="0"/>
              </a:rPr>
              <a:t>Jeong</a:t>
            </a:r>
            <a:r>
              <a:rPr lang="en-GB" sz="1600" dirty="0">
                <a:solidFill>
                  <a:srgbClr val="FFFF00"/>
                </a:solidFill>
                <a:latin typeface="Arial" charset="0"/>
              </a:rPr>
              <a:t> Y J et al. </a:t>
            </a:r>
            <a:r>
              <a:rPr lang="en-GB" sz="1600" dirty="0" err="1">
                <a:solidFill>
                  <a:srgbClr val="FFFF00"/>
                </a:solidFill>
                <a:latin typeface="Arial" charset="0"/>
              </a:rPr>
              <a:t>Radiographics</a:t>
            </a:r>
            <a:r>
              <a:rPr lang="en-GB" sz="1600" dirty="0">
                <a:solidFill>
                  <a:srgbClr val="FFFF00"/>
                </a:solidFill>
                <a:latin typeface="Arial" charset="0"/>
              </a:rPr>
              <a:t> 2007;27:617-637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FDG/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 ammonia PET imaging may be useful to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identify cardiac involvement.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histopathological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hallmarks depends on stage of 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illness: -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Early lesions demonstrate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infiltration of the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vessels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perivascular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region.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Later lesions are characterized by necrotizing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arteritis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or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vessel obliteration and scarring.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1225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Open lung biopsy is the gold-standard site for tissue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biopsy.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Transbronchial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biopsy may reveal the diagnosis if there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is alveolar involvement, but is often non diagnostic..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1225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78828" y="5029200"/>
            <a:ext cx="8493120" cy="61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600" dirty="0" smtClean="0">
                <a:solidFill>
                  <a:srgbClr val="FFFF00"/>
                </a:solidFill>
                <a:latin typeface="Arial" charset="0"/>
              </a:rPr>
              <a:t>High-power photomicrograph showing </a:t>
            </a:r>
            <a:r>
              <a:rPr lang="en-GB" sz="1600" dirty="0">
                <a:solidFill>
                  <a:srgbClr val="FFFF00"/>
                </a:solidFill>
                <a:latin typeface="Arial" charset="0"/>
              </a:rPr>
              <a:t>numerous </a:t>
            </a:r>
            <a:r>
              <a:rPr lang="en-GB" sz="1600" dirty="0" err="1">
                <a:solidFill>
                  <a:srgbClr val="FFFF00"/>
                </a:solidFill>
                <a:latin typeface="Arial" charset="0"/>
              </a:rPr>
              <a:t>eosinophils</a:t>
            </a:r>
            <a:r>
              <a:rPr lang="en-GB" sz="1600" dirty="0">
                <a:solidFill>
                  <a:srgbClr val="FFFF00"/>
                </a:solidFill>
                <a:latin typeface="Arial" charset="0"/>
              </a:rPr>
              <a:t> (arrows), each of which has a lobulated nucleus and cytoplasm that includes specific granules</a:t>
            </a:r>
            <a:r>
              <a:rPr lang="en-GB" sz="1500" b="1" dirty="0">
                <a:latin typeface="Arial" charset="0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2960" y="979303"/>
            <a:ext cx="5163840" cy="382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0000" y="6248400"/>
            <a:ext cx="4985040" cy="11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600" dirty="0" err="1">
                <a:solidFill>
                  <a:srgbClr val="FFFF00"/>
                </a:solidFill>
                <a:latin typeface="Arial" charset="0"/>
              </a:rPr>
              <a:t>Jeong</a:t>
            </a:r>
            <a:r>
              <a:rPr lang="en-GB" sz="1600" dirty="0">
                <a:solidFill>
                  <a:srgbClr val="FFFF00"/>
                </a:solidFill>
                <a:latin typeface="Arial" charset="0"/>
              </a:rPr>
              <a:t> Y J et al. </a:t>
            </a:r>
            <a:r>
              <a:rPr lang="en-GB" sz="1600" dirty="0" err="1">
                <a:solidFill>
                  <a:srgbClr val="FFFF00"/>
                </a:solidFill>
                <a:latin typeface="Arial" charset="0"/>
              </a:rPr>
              <a:t>Radiographics</a:t>
            </a:r>
            <a:r>
              <a:rPr lang="en-GB" sz="1600" dirty="0">
                <a:solidFill>
                  <a:srgbClr val="FFFF00"/>
                </a:solidFill>
                <a:latin typeface="Arial" charset="0"/>
              </a:rPr>
              <a:t> 2007;27:617-637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7079"/>
            <a:ext cx="9144000" cy="533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Microscopy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729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343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DIFFERENTIALS: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Polyarteritis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nodosa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Microscopic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angiitis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Wegner’s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Granulomatosis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CEP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ABPA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Idiopathic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hypereosinophilic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syndrome,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Loeffler’s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syndrome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Asthma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Fungal or parasitic infection,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Drug-induced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vasculitis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Sarcoidosis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Hodgkin’s lymphoma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1226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PROGNOSIS: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Patients in whom CSS goes untreated have a poor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prognosis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Upto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50% die within 3 months of the onset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vasculitis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Early recognition and treatment are important.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Corticosteroid treatment generally leads to dramatic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clinical improvement, with disease stabilization or cure.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1226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TREATMENT: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Prednisone,0.5 to 1.5 mg/kg/day (or 60 mg/day in adults)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for 6 to 12 weeks, to eliminate constitutional symptoms.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Once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vasculitic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phase is controlled, steroids may be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tapered with doses titrated to maintain disease control.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Low-dose prednisone is often given every day or every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other day for up to 1 year.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1226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TREATMENT :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Treatment with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cytotoxic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immunosuppressive agents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such as: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azathioprine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cyclophosphamide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high-dose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methylprednisolone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chlorambucil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may prove effective.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Should be considered in patients whose condition fails to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improve with steroid treatment or poor prognostic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features, including cardiac or GI involvement, renal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insufficiency 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proteinuria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greater than 1 g/day.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1226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CHURG-STRAUSS SYNDROME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TREATMENT: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Cyclophosphamide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(2 mg/kg/day orally or 0.6 g/m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iv per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month) may be given concurrently with corticosteroids.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IFN-α has led to improved pulmonary function tests,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Plasma exchange may be a successful adjunct T/t.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-blockers should be avoided in CSS related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HTn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owing to the risk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bronchospasm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&amp; CHF.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Fishman’s pulmonary diseases &amp; disorders. 4</a:t>
            </a:r>
            <a:r>
              <a:rPr lang="en-US" sz="1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edition. Kristina 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crothers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carolyn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rochester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Eosinophilic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Pneumonias; Vol1: 72: pg 1226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6374</TotalTime>
  <Words>7704</Words>
  <Application>Microsoft Office PowerPoint</Application>
  <PresentationFormat>On-screen Show (4:3)</PresentationFormat>
  <Paragraphs>1209</Paragraphs>
  <Slides>126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27" baseType="lpstr">
      <vt:lpstr>Office Theme</vt:lpstr>
      <vt:lpstr>EOSINOPHILIC LUNG DISEASES</vt:lpstr>
      <vt:lpstr>DEFINITION</vt:lpstr>
      <vt:lpstr>EOSINOPHIL</vt:lpstr>
      <vt:lpstr>EOSINOPHIL- FUNCTIONS</vt:lpstr>
      <vt:lpstr>EOSINOPHILIC ACTIVATION</vt:lpstr>
      <vt:lpstr>WHAT’S NORMAL</vt:lpstr>
      <vt:lpstr>CLASSIFICATION</vt:lpstr>
      <vt:lpstr>CLASSIFICATION</vt:lpstr>
      <vt:lpstr>Slide 9</vt:lpstr>
      <vt:lpstr>Diseases Associated with   Pulmonary Infiltrates &amp; Eosinophilia </vt:lpstr>
      <vt:lpstr>Pulmonary Eosinophilic Syndromes of Known Cause: </vt:lpstr>
      <vt:lpstr>Pulmonary Eosinophilic Syndromes of Unknown Cause</vt:lpstr>
      <vt:lpstr>Other Lung Diseases Variably Associated with Eosinophilia</vt:lpstr>
      <vt:lpstr>Other Lung Diseases Variably Associated with Eosinophilia</vt:lpstr>
      <vt:lpstr>EOSINOPHILIC PNEUMONIAS WITH ACUTE PRESENTATIONS</vt:lpstr>
      <vt:lpstr>Slide 16</vt:lpstr>
      <vt:lpstr>Loeffler’s Syndrome (Simple Pulmonary Eosinophilia)</vt:lpstr>
      <vt:lpstr>Loeffler’s Syndrome (Simple Pulmonary Eosinophilia)</vt:lpstr>
      <vt:lpstr>Loeffler’s Syndrome (Simple Pulmonary Eosinophilia)</vt:lpstr>
      <vt:lpstr>Radiology</vt:lpstr>
      <vt:lpstr>Slide 21</vt:lpstr>
      <vt:lpstr>Slide 22</vt:lpstr>
      <vt:lpstr>Drug and Toxin-Induced Pulmonary Eosinophilic Syndromes </vt:lpstr>
      <vt:lpstr>Drug and Toxin-Induced Pulmonary Eosinophilic Syndromes</vt:lpstr>
      <vt:lpstr>Drug and Toxin-Induced Pulmonary Eosinophilic Syndromes</vt:lpstr>
      <vt:lpstr>Slide 26</vt:lpstr>
      <vt:lpstr>Slide 27</vt:lpstr>
      <vt:lpstr>Idiopathic Acute Eosinophilic Pneumonia</vt:lpstr>
      <vt:lpstr>Idiopathic Acute Eosinophilic Pneumonia  </vt:lpstr>
      <vt:lpstr>Idiopathic Acute Eosinophilic Pneumonia  </vt:lpstr>
      <vt:lpstr>Idiopathic Acute Eosinophilic Pneumonia</vt:lpstr>
      <vt:lpstr>Idiopathic Acute Eosinophilic Pneumonia</vt:lpstr>
      <vt:lpstr>Idiopathic Acute Eosinophilic Pneumonia</vt:lpstr>
      <vt:lpstr>Idiopathic Acute Eosinophilic Pneumonia</vt:lpstr>
      <vt:lpstr>Radiology</vt:lpstr>
      <vt:lpstr>Idiopathic Acute Eosinophilic Pneumonia</vt:lpstr>
      <vt:lpstr>Microscopy</vt:lpstr>
      <vt:lpstr>Idiopathic Acute Eosinophilic Pneumonia</vt:lpstr>
      <vt:lpstr>Idiopathic Acute Eosinophilic Pneumonia</vt:lpstr>
      <vt:lpstr>Idiopathic Acute Eosinophilic Pneumonia</vt:lpstr>
      <vt:lpstr>Idiopathic Acute Eosinophilic Pneumonia</vt:lpstr>
      <vt:lpstr>Slide 42</vt:lpstr>
      <vt:lpstr>CHRONIC EOSINOPHILIC PNEUMONIA</vt:lpstr>
      <vt:lpstr>CHRONIC EOSINOPHILIC PNEUMONIA</vt:lpstr>
      <vt:lpstr>CHRONIC EOSINOPHILIC PNEUMONIA</vt:lpstr>
      <vt:lpstr>CHRONIC EOSINOPHILIC PNEUMONIA</vt:lpstr>
      <vt:lpstr>CHRONIC EOSINOPHILIC PNEUMONIA</vt:lpstr>
      <vt:lpstr>CHRONIC EOSINOPHILIC PNEUMONIA</vt:lpstr>
      <vt:lpstr>CHRONIC EOSINOPHILIC PNEUMONIA</vt:lpstr>
      <vt:lpstr>CHRONIC EOSINOPHILIC PNEUMONIA</vt:lpstr>
      <vt:lpstr>CHRONIC EOSINOPHILIC PNEUMONIA</vt:lpstr>
      <vt:lpstr>CHRONIC EOSINOPHILIC PNEUMONIA</vt:lpstr>
      <vt:lpstr>Radiology</vt:lpstr>
      <vt:lpstr>CHRONIC EOSINOPHILIC PNEUMONIA</vt:lpstr>
      <vt:lpstr>CHRONIC EOSINOPHILIC PNEUMONIA</vt:lpstr>
      <vt:lpstr>Microscopy</vt:lpstr>
      <vt:lpstr>CHRONIC EOSINOPHILIC PNEUMONIA</vt:lpstr>
      <vt:lpstr>CHRONIC EOSINOPHILIC PNEUMONIA</vt:lpstr>
      <vt:lpstr>CHRONIC EOSINOPHILIC PNEUMONIA</vt:lpstr>
      <vt:lpstr>Slide 60</vt:lpstr>
      <vt:lpstr>CHRONIC EOSINOPHILIC PNEUMONIA</vt:lpstr>
      <vt:lpstr>CHRONIC EOSINOPHILIC PNEUMONIA</vt:lpstr>
      <vt:lpstr>CHRONIC EOSINOPHILIC PNEUMONIA</vt:lpstr>
      <vt:lpstr>CHRONIC EOSINOPHILIC PNEUMONIA</vt:lpstr>
      <vt:lpstr>CHRONIC EOSINOPHILIC PNEUMONIA</vt:lpstr>
      <vt:lpstr>Slide 66</vt:lpstr>
      <vt:lpstr>CHURG-STRAUSS SYNDROME </vt:lpstr>
      <vt:lpstr>CHURG-STRAUSS SYNDROME </vt:lpstr>
      <vt:lpstr>CHURG-STRAUSS SYNDROME </vt:lpstr>
      <vt:lpstr>Criteria for diagnosis of CSS</vt:lpstr>
      <vt:lpstr>CHURG-STRAUSS SYNDROME </vt:lpstr>
      <vt:lpstr>CHURG-STRAUSS SYNDROME </vt:lpstr>
      <vt:lpstr>CHURG-STRAUSS SYNDROME </vt:lpstr>
      <vt:lpstr>CHURG-STRAUSS SYNDROME </vt:lpstr>
      <vt:lpstr>CHURG-STRAUSS SYNDROME </vt:lpstr>
      <vt:lpstr>CHURG-STRAUSS SYNDROME </vt:lpstr>
      <vt:lpstr>CHURG-STRAUSS SYNDROME </vt:lpstr>
      <vt:lpstr>CHURG-STRAUSS SYNDROME</vt:lpstr>
      <vt:lpstr>CHURG-STRAUSS SYNDROME</vt:lpstr>
      <vt:lpstr>CHURG-STRAUSS SYNDROME</vt:lpstr>
      <vt:lpstr>CHURG-STRAUSS SYNDROME</vt:lpstr>
      <vt:lpstr>CHURG-STRAUSS SYNDROME</vt:lpstr>
      <vt:lpstr>CHURG-STRAUSS SYNDROME</vt:lpstr>
      <vt:lpstr>CHURG-STRAUSS SYNDROME</vt:lpstr>
      <vt:lpstr>Slide 85</vt:lpstr>
      <vt:lpstr>Slide 86</vt:lpstr>
      <vt:lpstr>CHURG-STRAUSS SYNDROME</vt:lpstr>
      <vt:lpstr>CHURG-STRAUSS SYNDROME</vt:lpstr>
      <vt:lpstr>CHURG-STRAUSS SYNDROME </vt:lpstr>
      <vt:lpstr>CHURG-STRAUSS SYNDROME</vt:lpstr>
      <vt:lpstr>Slide 91</vt:lpstr>
      <vt:lpstr>CHURG-STRAUSS SYNDROME</vt:lpstr>
      <vt:lpstr>CHURG-STRAUSS SYNDROME</vt:lpstr>
      <vt:lpstr>Slide 94</vt:lpstr>
      <vt:lpstr>CHURG-STRAUSS SYNDROME</vt:lpstr>
      <vt:lpstr>CHURG-STRAUSS SYNDROME</vt:lpstr>
      <vt:lpstr>CHURG-STRAUSS SYNDROME</vt:lpstr>
      <vt:lpstr>CHURG-STRAUSS SYNDROME</vt:lpstr>
      <vt:lpstr>CHURG-STRAUSS SYNDROME</vt:lpstr>
      <vt:lpstr>CHURG-STRAUSS SYNDROME</vt:lpstr>
      <vt:lpstr>Slide 101</vt:lpstr>
      <vt:lpstr>Slide 102</vt:lpstr>
      <vt:lpstr>IDIOPATHIC HYPEREOSINOPHILIC SYNDROME</vt:lpstr>
      <vt:lpstr>IDIOPATHIC HYPEREOSINOPHILIC SYNDROME</vt:lpstr>
      <vt:lpstr>IDIOPATHIC HYPEREOSINOPHILIC SYNDROME</vt:lpstr>
      <vt:lpstr>IDIOPATHIC HYPEREOSINOPHILIC SYNDROME</vt:lpstr>
      <vt:lpstr>IDIOPATHIC HYPEREOSINOPHILIC SYNDROME</vt:lpstr>
      <vt:lpstr>IDIOPATHIC HYPEREOSINOPHILIC SYNDROME</vt:lpstr>
      <vt:lpstr>IDIOPATHIC HYPEREOSINOPHILIC SYNDROME</vt:lpstr>
      <vt:lpstr>IDIOPATHIC HYPEREOSINOPHILIC SYNDROME</vt:lpstr>
      <vt:lpstr>Slide 111</vt:lpstr>
      <vt:lpstr>IDIOPATHIC HYPEREOSINOPHILIC SYNDROME</vt:lpstr>
      <vt:lpstr>IDIOPATHIC HYPEREOSINOPHILIC SYNDROME</vt:lpstr>
      <vt:lpstr>IDIOPATHIC HYPEREOSINOPHILIC SYNDROME</vt:lpstr>
      <vt:lpstr>IDIOPATHIC HYPEREOSINOPHILIC SYNDROME</vt:lpstr>
      <vt:lpstr>Slide 116</vt:lpstr>
      <vt:lpstr>IDIOPATHIC HYPEREOSINOPHILIC SYNDROME</vt:lpstr>
      <vt:lpstr>IDIOPATHIC HYPEREOSINOPHILIC SYNDROME</vt:lpstr>
      <vt:lpstr>IDIOPATHIC HYPEREOSINOPHILIC SYNDROME</vt:lpstr>
      <vt:lpstr>IDIOPATHIC HYPEREOSINOPHILIC SYNDROME</vt:lpstr>
      <vt:lpstr>IDIOPATHIC HYPEREOSINOPHILIC SYNDROME</vt:lpstr>
      <vt:lpstr>Slide 122</vt:lpstr>
      <vt:lpstr>Approach</vt:lpstr>
      <vt:lpstr>IgE levels in PIE</vt:lpstr>
      <vt:lpstr>Slide 125</vt:lpstr>
      <vt:lpstr>Slide 126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EOSINOPHILLIC LUNG DISEASES</dc:title>
  <dc:creator>sony</dc:creator>
  <cp:lastModifiedBy>sony</cp:lastModifiedBy>
  <cp:revision>245</cp:revision>
  <dcterms:created xsi:type="dcterms:W3CDTF">2013-02-16T20:24:38Z</dcterms:created>
  <dcterms:modified xsi:type="dcterms:W3CDTF">2013-02-28T07:58:11Z</dcterms:modified>
</cp:coreProperties>
</file>