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8" r:id="rId3"/>
    <p:sldId id="257" r:id="rId4"/>
    <p:sldId id="259" r:id="rId5"/>
    <p:sldId id="262" r:id="rId6"/>
    <p:sldId id="314" r:id="rId7"/>
    <p:sldId id="261" r:id="rId8"/>
    <p:sldId id="263" r:id="rId9"/>
    <p:sldId id="300" r:id="rId10"/>
    <p:sldId id="265" r:id="rId11"/>
    <p:sldId id="297" r:id="rId12"/>
    <p:sldId id="298" r:id="rId13"/>
    <p:sldId id="264" r:id="rId14"/>
    <p:sldId id="301" r:id="rId15"/>
    <p:sldId id="271" r:id="rId16"/>
    <p:sldId id="272" r:id="rId17"/>
    <p:sldId id="273" r:id="rId18"/>
    <p:sldId id="274" r:id="rId19"/>
    <p:sldId id="269" r:id="rId20"/>
    <p:sldId id="275" r:id="rId21"/>
    <p:sldId id="270" r:id="rId22"/>
    <p:sldId id="276" r:id="rId23"/>
    <p:sldId id="277" r:id="rId24"/>
    <p:sldId id="278" r:id="rId25"/>
    <p:sldId id="299" r:id="rId26"/>
    <p:sldId id="315" r:id="rId27"/>
    <p:sldId id="280" r:id="rId28"/>
    <p:sldId id="302" r:id="rId29"/>
    <p:sldId id="303" r:id="rId30"/>
    <p:sldId id="283"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304" r:id="rId44"/>
    <p:sldId id="305" r:id="rId45"/>
    <p:sldId id="306" r:id="rId46"/>
    <p:sldId id="307" r:id="rId47"/>
    <p:sldId id="308" r:id="rId48"/>
    <p:sldId id="309" r:id="rId49"/>
    <p:sldId id="310" r:id="rId50"/>
    <p:sldId id="311" r:id="rId51"/>
    <p:sldId id="312" r:id="rId52"/>
    <p:sldId id="313"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224" y="-4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187E5C-873F-4B89-B868-482CE8B055BD}" type="doc">
      <dgm:prSet loTypeId="urn:microsoft.com/office/officeart/2005/8/layout/vList4" loCatId="list" qsTypeId="urn:microsoft.com/office/officeart/2005/8/quickstyle/3d1" qsCatId="3D" csTypeId="urn:microsoft.com/office/officeart/2005/8/colors/accent4_5" csCatId="accent4" phldr="1"/>
      <dgm:spPr/>
      <dgm:t>
        <a:bodyPr/>
        <a:lstStyle/>
        <a:p>
          <a:endParaRPr lang="en-GB"/>
        </a:p>
      </dgm:t>
    </dgm:pt>
    <dgm:pt modelId="{AA6E1A43-A4A2-4DDB-BB8A-4C54DB7C9DA4}">
      <dgm:prSet phldrT="[Text]"/>
      <dgm:spPr/>
      <dgm:t>
        <a:bodyPr/>
        <a:lstStyle/>
        <a:p>
          <a:r>
            <a:rPr lang="en-GB" b="1" dirty="0" smtClean="0">
              <a:solidFill>
                <a:schemeClr val="bg1"/>
              </a:solidFill>
            </a:rPr>
            <a:t>Kyphosis</a:t>
          </a:r>
        </a:p>
        <a:p>
          <a:r>
            <a:rPr lang="en-GB" b="1" dirty="0" smtClean="0">
              <a:solidFill>
                <a:schemeClr val="bg1"/>
              </a:solidFill>
            </a:rPr>
            <a:t>Pectus Excavatus</a:t>
          </a:r>
        </a:p>
        <a:p>
          <a:r>
            <a:rPr lang="en-GB" b="1" dirty="0" smtClean="0">
              <a:solidFill>
                <a:schemeClr val="bg1"/>
              </a:solidFill>
            </a:rPr>
            <a:t>Ankylosing Spondylitis</a:t>
          </a:r>
        </a:p>
        <a:p>
          <a:r>
            <a:rPr lang="en-GB" b="1" dirty="0" smtClean="0">
              <a:solidFill>
                <a:schemeClr val="bg1"/>
              </a:solidFill>
            </a:rPr>
            <a:t>Thoracoplasty</a:t>
          </a:r>
        </a:p>
      </dgm:t>
    </dgm:pt>
    <dgm:pt modelId="{70743FCA-5411-4B36-8F36-A4D1C52A3246}" type="parTrans" cxnId="{26ADAD93-99CC-4CEB-9CAA-9F4ABE3D5A1E}">
      <dgm:prSet/>
      <dgm:spPr/>
      <dgm:t>
        <a:bodyPr/>
        <a:lstStyle/>
        <a:p>
          <a:endParaRPr lang="en-GB"/>
        </a:p>
      </dgm:t>
    </dgm:pt>
    <dgm:pt modelId="{934ED251-FE35-4B3A-B73F-733F38EE2407}" type="sibTrans" cxnId="{26ADAD93-99CC-4CEB-9CAA-9F4ABE3D5A1E}">
      <dgm:prSet/>
      <dgm:spPr/>
      <dgm:t>
        <a:bodyPr/>
        <a:lstStyle/>
        <a:p>
          <a:endParaRPr lang="en-GB"/>
        </a:p>
      </dgm:t>
    </dgm:pt>
    <dgm:pt modelId="{FEE595F8-35EB-47D9-A6F7-C97876845B4F}">
      <dgm:prSet phldrT="[Text]"/>
      <dgm:spPr/>
      <dgm:t>
        <a:bodyPr/>
        <a:lstStyle/>
        <a:p>
          <a:r>
            <a:rPr lang="en-GB" b="1" dirty="0" smtClean="0">
              <a:solidFill>
                <a:schemeClr val="bg1"/>
              </a:solidFill>
            </a:rPr>
            <a:t>Pneumothorax</a:t>
          </a:r>
        </a:p>
        <a:p>
          <a:r>
            <a:rPr lang="en-GB" b="1" dirty="0" smtClean="0">
              <a:solidFill>
                <a:schemeClr val="bg1"/>
              </a:solidFill>
            </a:rPr>
            <a:t>Pleural Effusion</a:t>
          </a:r>
        </a:p>
        <a:p>
          <a:r>
            <a:rPr lang="en-GB" b="1" dirty="0" smtClean="0">
              <a:solidFill>
                <a:schemeClr val="bg1"/>
              </a:solidFill>
            </a:rPr>
            <a:t>Thickened pleura or pleural fibrosis</a:t>
          </a:r>
          <a:endParaRPr lang="en-GB" b="1" dirty="0">
            <a:solidFill>
              <a:schemeClr val="bg1"/>
            </a:solidFill>
          </a:endParaRPr>
        </a:p>
      </dgm:t>
    </dgm:pt>
    <dgm:pt modelId="{1CF9C0CD-8516-4B90-A47D-0EBED606CE42}" type="parTrans" cxnId="{813CB398-E934-4C43-BE06-D92983B639EB}">
      <dgm:prSet/>
      <dgm:spPr/>
      <dgm:t>
        <a:bodyPr/>
        <a:lstStyle/>
        <a:p>
          <a:endParaRPr lang="en-GB"/>
        </a:p>
      </dgm:t>
    </dgm:pt>
    <dgm:pt modelId="{B14F27FD-B857-40B5-A2E6-29A00A386293}" type="sibTrans" cxnId="{813CB398-E934-4C43-BE06-D92983B639EB}">
      <dgm:prSet/>
      <dgm:spPr/>
      <dgm:t>
        <a:bodyPr/>
        <a:lstStyle/>
        <a:p>
          <a:endParaRPr lang="en-GB"/>
        </a:p>
      </dgm:t>
    </dgm:pt>
    <dgm:pt modelId="{29A0DACC-1FBB-465A-AF9B-D2A8968FD5BB}">
      <dgm:prSet phldrT="[Text]"/>
      <dgm:spPr/>
      <dgm:t>
        <a:bodyPr/>
        <a:lstStyle/>
        <a:p>
          <a:r>
            <a:rPr lang="en-GB" b="1" dirty="0" smtClean="0">
              <a:solidFill>
                <a:schemeClr val="bg1"/>
              </a:solidFill>
            </a:rPr>
            <a:t>Collapse</a:t>
          </a:r>
        </a:p>
        <a:p>
          <a:r>
            <a:rPr lang="en-GB" b="1" dirty="0" smtClean="0">
              <a:solidFill>
                <a:schemeClr val="bg1"/>
              </a:solidFill>
            </a:rPr>
            <a:t>Pneumonia</a:t>
          </a:r>
        </a:p>
        <a:p>
          <a:r>
            <a:rPr lang="en-GB" b="1" dirty="0" smtClean="0">
              <a:solidFill>
                <a:schemeClr val="bg1"/>
              </a:solidFill>
            </a:rPr>
            <a:t>Fibrosing diseases like SLE, sarcoidosis, silicosis, asbestosis, radiation fibrosis, farmer’s lung</a:t>
          </a:r>
          <a:endParaRPr lang="en-GB" b="1" dirty="0">
            <a:solidFill>
              <a:schemeClr val="bg1"/>
            </a:solidFill>
          </a:endParaRPr>
        </a:p>
      </dgm:t>
    </dgm:pt>
    <dgm:pt modelId="{9D75809B-0B83-4CA0-856E-BFBB0390B9A1}" type="parTrans" cxnId="{F528821B-FC1C-4B0F-80FE-4886766F3E3C}">
      <dgm:prSet/>
      <dgm:spPr/>
      <dgm:t>
        <a:bodyPr/>
        <a:lstStyle/>
        <a:p>
          <a:endParaRPr lang="en-GB"/>
        </a:p>
      </dgm:t>
    </dgm:pt>
    <dgm:pt modelId="{233594D3-D4E4-47E3-ACEA-6858CC014280}" type="sibTrans" cxnId="{F528821B-FC1C-4B0F-80FE-4886766F3E3C}">
      <dgm:prSet/>
      <dgm:spPr/>
      <dgm:t>
        <a:bodyPr/>
        <a:lstStyle/>
        <a:p>
          <a:endParaRPr lang="en-GB"/>
        </a:p>
      </dgm:t>
    </dgm:pt>
    <dgm:pt modelId="{9C1B53C4-2345-4C1F-B93D-25D358196696}" type="pres">
      <dgm:prSet presAssocID="{9F187E5C-873F-4B89-B868-482CE8B055BD}" presName="linear" presStyleCnt="0">
        <dgm:presLayoutVars>
          <dgm:dir/>
          <dgm:resizeHandles val="exact"/>
        </dgm:presLayoutVars>
      </dgm:prSet>
      <dgm:spPr/>
      <dgm:t>
        <a:bodyPr/>
        <a:lstStyle/>
        <a:p>
          <a:endParaRPr lang="en-GB"/>
        </a:p>
      </dgm:t>
    </dgm:pt>
    <dgm:pt modelId="{6136731A-EA25-4867-AEE8-5BC6F57AE2B4}" type="pres">
      <dgm:prSet presAssocID="{AA6E1A43-A4A2-4DDB-BB8A-4C54DB7C9DA4}" presName="comp" presStyleCnt="0"/>
      <dgm:spPr/>
      <dgm:t>
        <a:bodyPr/>
        <a:lstStyle/>
        <a:p>
          <a:endParaRPr lang="en-GB"/>
        </a:p>
      </dgm:t>
    </dgm:pt>
    <dgm:pt modelId="{7954630F-7DC7-4C46-8AD1-4B0967132252}" type="pres">
      <dgm:prSet presAssocID="{AA6E1A43-A4A2-4DDB-BB8A-4C54DB7C9DA4}" presName="box" presStyleLbl="node1" presStyleIdx="0" presStyleCnt="3"/>
      <dgm:spPr/>
      <dgm:t>
        <a:bodyPr/>
        <a:lstStyle/>
        <a:p>
          <a:endParaRPr lang="en-GB"/>
        </a:p>
      </dgm:t>
    </dgm:pt>
    <dgm:pt modelId="{89797E2C-3228-4CCF-8549-8E0E2852400B}" type="pres">
      <dgm:prSet presAssocID="{AA6E1A43-A4A2-4DDB-BB8A-4C54DB7C9DA4}" presName="img" presStyleLbl="fgImgPlace1" presStyleIdx="0" presStyleCnt="3"/>
      <dgm:spPr/>
      <dgm:t>
        <a:bodyPr/>
        <a:lstStyle/>
        <a:p>
          <a:endParaRPr lang="en-GB"/>
        </a:p>
      </dgm:t>
    </dgm:pt>
    <dgm:pt modelId="{DC19581B-1DCF-41B2-B97A-7B522E5D87E6}" type="pres">
      <dgm:prSet presAssocID="{AA6E1A43-A4A2-4DDB-BB8A-4C54DB7C9DA4}" presName="text" presStyleLbl="node1" presStyleIdx="0" presStyleCnt="3">
        <dgm:presLayoutVars>
          <dgm:bulletEnabled val="1"/>
        </dgm:presLayoutVars>
      </dgm:prSet>
      <dgm:spPr/>
      <dgm:t>
        <a:bodyPr/>
        <a:lstStyle/>
        <a:p>
          <a:endParaRPr lang="en-GB"/>
        </a:p>
      </dgm:t>
    </dgm:pt>
    <dgm:pt modelId="{14023272-AF1A-4A24-897B-B19E5E28C001}" type="pres">
      <dgm:prSet presAssocID="{934ED251-FE35-4B3A-B73F-733F38EE2407}" presName="spacer" presStyleCnt="0"/>
      <dgm:spPr/>
      <dgm:t>
        <a:bodyPr/>
        <a:lstStyle/>
        <a:p>
          <a:endParaRPr lang="en-GB"/>
        </a:p>
      </dgm:t>
    </dgm:pt>
    <dgm:pt modelId="{812AC80A-A942-4256-8CB5-998272537F29}" type="pres">
      <dgm:prSet presAssocID="{FEE595F8-35EB-47D9-A6F7-C97876845B4F}" presName="comp" presStyleCnt="0"/>
      <dgm:spPr/>
      <dgm:t>
        <a:bodyPr/>
        <a:lstStyle/>
        <a:p>
          <a:endParaRPr lang="en-GB"/>
        </a:p>
      </dgm:t>
    </dgm:pt>
    <dgm:pt modelId="{10323810-B862-4A90-9259-96E3DF3FF97B}" type="pres">
      <dgm:prSet presAssocID="{FEE595F8-35EB-47D9-A6F7-C97876845B4F}" presName="box" presStyleLbl="node1" presStyleIdx="1" presStyleCnt="3"/>
      <dgm:spPr/>
      <dgm:t>
        <a:bodyPr/>
        <a:lstStyle/>
        <a:p>
          <a:endParaRPr lang="en-GB"/>
        </a:p>
      </dgm:t>
    </dgm:pt>
    <dgm:pt modelId="{CA5BE5E9-B6BA-4DCE-8D36-9DC6C302E554}" type="pres">
      <dgm:prSet presAssocID="{FEE595F8-35EB-47D9-A6F7-C97876845B4F}" presName="img" presStyleLbl="fgImgPlace1" presStyleIdx="1" presStyleCnt="3"/>
      <dgm:spPr/>
      <dgm:t>
        <a:bodyPr/>
        <a:lstStyle/>
        <a:p>
          <a:endParaRPr lang="en-GB"/>
        </a:p>
      </dgm:t>
    </dgm:pt>
    <dgm:pt modelId="{2A58D0E8-820A-4601-842B-EAB128A60DFB}" type="pres">
      <dgm:prSet presAssocID="{FEE595F8-35EB-47D9-A6F7-C97876845B4F}" presName="text" presStyleLbl="node1" presStyleIdx="1" presStyleCnt="3">
        <dgm:presLayoutVars>
          <dgm:bulletEnabled val="1"/>
        </dgm:presLayoutVars>
      </dgm:prSet>
      <dgm:spPr/>
      <dgm:t>
        <a:bodyPr/>
        <a:lstStyle/>
        <a:p>
          <a:endParaRPr lang="en-GB"/>
        </a:p>
      </dgm:t>
    </dgm:pt>
    <dgm:pt modelId="{F1225302-DBC0-455C-9FA3-B039D744E0DD}" type="pres">
      <dgm:prSet presAssocID="{B14F27FD-B857-40B5-A2E6-29A00A386293}" presName="spacer" presStyleCnt="0"/>
      <dgm:spPr/>
      <dgm:t>
        <a:bodyPr/>
        <a:lstStyle/>
        <a:p>
          <a:endParaRPr lang="en-GB"/>
        </a:p>
      </dgm:t>
    </dgm:pt>
    <dgm:pt modelId="{8321F702-A6DC-44BB-95E6-BE9E272B082C}" type="pres">
      <dgm:prSet presAssocID="{29A0DACC-1FBB-465A-AF9B-D2A8968FD5BB}" presName="comp" presStyleCnt="0"/>
      <dgm:spPr/>
      <dgm:t>
        <a:bodyPr/>
        <a:lstStyle/>
        <a:p>
          <a:endParaRPr lang="en-GB"/>
        </a:p>
      </dgm:t>
    </dgm:pt>
    <dgm:pt modelId="{0885F440-05C9-45B5-9C8B-A1C503AE82C9}" type="pres">
      <dgm:prSet presAssocID="{29A0DACC-1FBB-465A-AF9B-D2A8968FD5BB}" presName="box" presStyleLbl="node1" presStyleIdx="2" presStyleCnt="3"/>
      <dgm:spPr/>
      <dgm:t>
        <a:bodyPr/>
        <a:lstStyle/>
        <a:p>
          <a:endParaRPr lang="en-GB"/>
        </a:p>
      </dgm:t>
    </dgm:pt>
    <dgm:pt modelId="{707EFB02-EE68-4709-AD31-30A3E65A6080}" type="pres">
      <dgm:prSet presAssocID="{29A0DACC-1FBB-465A-AF9B-D2A8968FD5BB}" presName="img" presStyleLbl="fgImgPlace1" presStyleIdx="2" presStyleCnt="3"/>
      <dgm:spPr/>
      <dgm:t>
        <a:bodyPr/>
        <a:lstStyle/>
        <a:p>
          <a:endParaRPr lang="en-GB"/>
        </a:p>
      </dgm:t>
    </dgm:pt>
    <dgm:pt modelId="{6506D7BB-06F1-4DC7-B7EA-EA6FCFB96140}" type="pres">
      <dgm:prSet presAssocID="{29A0DACC-1FBB-465A-AF9B-D2A8968FD5BB}" presName="text" presStyleLbl="node1" presStyleIdx="2" presStyleCnt="3">
        <dgm:presLayoutVars>
          <dgm:bulletEnabled val="1"/>
        </dgm:presLayoutVars>
      </dgm:prSet>
      <dgm:spPr/>
      <dgm:t>
        <a:bodyPr/>
        <a:lstStyle/>
        <a:p>
          <a:endParaRPr lang="en-GB"/>
        </a:p>
      </dgm:t>
    </dgm:pt>
  </dgm:ptLst>
  <dgm:cxnLst>
    <dgm:cxn modelId="{57EA83BE-E6A1-4446-8A82-D8A89F760270}" type="presOf" srcId="{AA6E1A43-A4A2-4DDB-BB8A-4C54DB7C9DA4}" destId="{7954630F-7DC7-4C46-8AD1-4B0967132252}" srcOrd="0" destOrd="0" presId="urn:microsoft.com/office/officeart/2005/8/layout/vList4"/>
    <dgm:cxn modelId="{EDA0CBE3-94C7-419F-82E5-1CD1640EE7A0}" type="presOf" srcId="{FEE595F8-35EB-47D9-A6F7-C97876845B4F}" destId="{10323810-B862-4A90-9259-96E3DF3FF97B}" srcOrd="0" destOrd="0" presId="urn:microsoft.com/office/officeart/2005/8/layout/vList4"/>
    <dgm:cxn modelId="{281B4A73-6EE0-4379-8FCF-A6CAA3672870}" type="presOf" srcId="{AA6E1A43-A4A2-4DDB-BB8A-4C54DB7C9DA4}" destId="{DC19581B-1DCF-41B2-B97A-7B522E5D87E6}" srcOrd="1" destOrd="0" presId="urn:microsoft.com/office/officeart/2005/8/layout/vList4"/>
    <dgm:cxn modelId="{26ADAD93-99CC-4CEB-9CAA-9F4ABE3D5A1E}" srcId="{9F187E5C-873F-4B89-B868-482CE8B055BD}" destId="{AA6E1A43-A4A2-4DDB-BB8A-4C54DB7C9DA4}" srcOrd="0" destOrd="0" parTransId="{70743FCA-5411-4B36-8F36-A4D1C52A3246}" sibTransId="{934ED251-FE35-4B3A-B73F-733F38EE2407}"/>
    <dgm:cxn modelId="{F528821B-FC1C-4B0F-80FE-4886766F3E3C}" srcId="{9F187E5C-873F-4B89-B868-482CE8B055BD}" destId="{29A0DACC-1FBB-465A-AF9B-D2A8968FD5BB}" srcOrd="2" destOrd="0" parTransId="{9D75809B-0B83-4CA0-856E-BFBB0390B9A1}" sibTransId="{233594D3-D4E4-47E3-ACEA-6858CC014280}"/>
    <dgm:cxn modelId="{A66731E7-8397-427E-9D7B-85D9770C438F}" type="presOf" srcId="{9F187E5C-873F-4B89-B868-482CE8B055BD}" destId="{9C1B53C4-2345-4C1F-B93D-25D358196696}" srcOrd="0" destOrd="0" presId="urn:microsoft.com/office/officeart/2005/8/layout/vList4"/>
    <dgm:cxn modelId="{6E6BDA1C-B78B-433F-A308-48C5021E9CAB}" type="presOf" srcId="{29A0DACC-1FBB-465A-AF9B-D2A8968FD5BB}" destId="{0885F440-05C9-45B5-9C8B-A1C503AE82C9}" srcOrd="0" destOrd="0" presId="urn:microsoft.com/office/officeart/2005/8/layout/vList4"/>
    <dgm:cxn modelId="{D911E78E-CAA5-4263-BBFE-5BBA5DAF7A71}" type="presOf" srcId="{29A0DACC-1FBB-465A-AF9B-D2A8968FD5BB}" destId="{6506D7BB-06F1-4DC7-B7EA-EA6FCFB96140}" srcOrd="1" destOrd="0" presId="urn:microsoft.com/office/officeart/2005/8/layout/vList4"/>
    <dgm:cxn modelId="{D948511D-73F9-4F91-B5C2-E7831C6493C1}" type="presOf" srcId="{FEE595F8-35EB-47D9-A6F7-C97876845B4F}" destId="{2A58D0E8-820A-4601-842B-EAB128A60DFB}" srcOrd="1" destOrd="0" presId="urn:microsoft.com/office/officeart/2005/8/layout/vList4"/>
    <dgm:cxn modelId="{813CB398-E934-4C43-BE06-D92983B639EB}" srcId="{9F187E5C-873F-4B89-B868-482CE8B055BD}" destId="{FEE595F8-35EB-47D9-A6F7-C97876845B4F}" srcOrd="1" destOrd="0" parTransId="{1CF9C0CD-8516-4B90-A47D-0EBED606CE42}" sibTransId="{B14F27FD-B857-40B5-A2E6-29A00A386293}"/>
    <dgm:cxn modelId="{93D16A02-761B-4EB3-AE27-7FFCEC2E7B8E}" type="presParOf" srcId="{9C1B53C4-2345-4C1F-B93D-25D358196696}" destId="{6136731A-EA25-4867-AEE8-5BC6F57AE2B4}" srcOrd="0" destOrd="0" presId="urn:microsoft.com/office/officeart/2005/8/layout/vList4"/>
    <dgm:cxn modelId="{36CA054A-F59A-4A90-98FE-FB4559745A34}" type="presParOf" srcId="{6136731A-EA25-4867-AEE8-5BC6F57AE2B4}" destId="{7954630F-7DC7-4C46-8AD1-4B0967132252}" srcOrd="0" destOrd="0" presId="urn:microsoft.com/office/officeart/2005/8/layout/vList4"/>
    <dgm:cxn modelId="{9EF4D66A-1B34-41D3-AC9B-A83FC4C2351D}" type="presParOf" srcId="{6136731A-EA25-4867-AEE8-5BC6F57AE2B4}" destId="{89797E2C-3228-4CCF-8549-8E0E2852400B}" srcOrd="1" destOrd="0" presId="urn:microsoft.com/office/officeart/2005/8/layout/vList4"/>
    <dgm:cxn modelId="{ACE73F60-F058-45CD-B406-B16695F384C8}" type="presParOf" srcId="{6136731A-EA25-4867-AEE8-5BC6F57AE2B4}" destId="{DC19581B-1DCF-41B2-B97A-7B522E5D87E6}" srcOrd="2" destOrd="0" presId="urn:microsoft.com/office/officeart/2005/8/layout/vList4"/>
    <dgm:cxn modelId="{5A8D1BB4-125C-4E10-964A-32AB97E31F86}" type="presParOf" srcId="{9C1B53C4-2345-4C1F-B93D-25D358196696}" destId="{14023272-AF1A-4A24-897B-B19E5E28C001}" srcOrd="1" destOrd="0" presId="urn:microsoft.com/office/officeart/2005/8/layout/vList4"/>
    <dgm:cxn modelId="{2E817ECC-12D7-43B9-A933-12AB0B1AD1A2}" type="presParOf" srcId="{9C1B53C4-2345-4C1F-B93D-25D358196696}" destId="{812AC80A-A942-4256-8CB5-998272537F29}" srcOrd="2" destOrd="0" presId="urn:microsoft.com/office/officeart/2005/8/layout/vList4"/>
    <dgm:cxn modelId="{86385792-4A40-452A-A378-C457A465E88E}" type="presParOf" srcId="{812AC80A-A942-4256-8CB5-998272537F29}" destId="{10323810-B862-4A90-9259-96E3DF3FF97B}" srcOrd="0" destOrd="0" presId="urn:microsoft.com/office/officeart/2005/8/layout/vList4"/>
    <dgm:cxn modelId="{1C05AB3E-1DF5-4270-AB23-6620B83C5BCF}" type="presParOf" srcId="{812AC80A-A942-4256-8CB5-998272537F29}" destId="{CA5BE5E9-B6BA-4DCE-8D36-9DC6C302E554}" srcOrd="1" destOrd="0" presId="urn:microsoft.com/office/officeart/2005/8/layout/vList4"/>
    <dgm:cxn modelId="{6ECBF776-1C59-415B-86AE-2AE3C60A6887}" type="presParOf" srcId="{812AC80A-A942-4256-8CB5-998272537F29}" destId="{2A58D0E8-820A-4601-842B-EAB128A60DFB}" srcOrd="2" destOrd="0" presId="urn:microsoft.com/office/officeart/2005/8/layout/vList4"/>
    <dgm:cxn modelId="{3FE035FC-F3F5-421A-B4D3-E0E60B3927C4}" type="presParOf" srcId="{9C1B53C4-2345-4C1F-B93D-25D358196696}" destId="{F1225302-DBC0-455C-9FA3-B039D744E0DD}" srcOrd="3" destOrd="0" presId="urn:microsoft.com/office/officeart/2005/8/layout/vList4"/>
    <dgm:cxn modelId="{D4F568FA-6448-4492-91E5-EBD8A7BD1D8F}" type="presParOf" srcId="{9C1B53C4-2345-4C1F-B93D-25D358196696}" destId="{8321F702-A6DC-44BB-95E6-BE9E272B082C}" srcOrd="4" destOrd="0" presId="urn:microsoft.com/office/officeart/2005/8/layout/vList4"/>
    <dgm:cxn modelId="{91E92733-884B-4875-8187-07C9B70EA436}" type="presParOf" srcId="{8321F702-A6DC-44BB-95E6-BE9E272B082C}" destId="{0885F440-05C9-45B5-9C8B-A1C503AE82C9}" srcOrd="0" destOrd="0" presId="urn:microsoft.com/office/officeart/2005/8/layout/vList4"/>
    <dgm:cxn modelId="{514DCCC6-BF16-44EF-AB84-2B1152E848BD}" type="presParOf" srcId="{8321F702-A6DC-44BB-95E6-BE9E272B082C}" destId="{707EFB02-EE68-4709-AD31-30A3E65A6080}" srcOrd="1" destOrd="0" presId="urn:microsoft.com/office/officeart/2005/8/layout/vList4"/>
    <dgm:cxn modelId="{5BC33B73-04D5-4426-90E2-8D20F4562360}" type="presParOf" srcId="{8321F702-A6DC-44BB-95E6-BE9E272B082C}" destId="{6506D7BB-06F1-4DC7-B7EA-EA6FCFB96140}" srcOrd="2" destOrd="0" presId="urn:microsoft.com/office/officeart/2005/8/layout/vList4"/>
  </dgm:cxnLst>
  <dgm:bg/>
  <dgm:whole/>
</dgm:dataModel>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5B4719-CF25-4EF2-9897-E7F06C478F69}" type="datetimeFigureOut">
              <a:rPr lang="en-US" smtClean="0"/>
              <a:pPr/>
              <a:t>9/29/2008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97B801-8E64-4359-AD19-3A228AD899C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B297B801-8E64-4359-AD19-3A228AD899C2}" type="slidenum">
              <a:rPr lang="en-IN" smtClean="0"/>
              <a:pPr/>
              <a:t>48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6CC7357-514E-41C4-B050-D9A0B92EBAB1}" type="datetimeFigureOut">
              <a:rPr lang="en-US" smtClean="0"/>
              <a:pPr/>
              <a:t>9/29/2008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CC7357-514E-41C4-B050-D9A0B92EBAB1}" type="datetimeFigureOut">
              <a:rPr lang="en-US" smtClean="0"/>
              <a:pPr/>
              <a:t>9/29/2008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CC7357-514E-41C4-B050-D9A0B92EBAB1}" type="datetimeFigureOut">
              <a:rPr lang="en-US" smtClean="0"/>
              <a:pPr/>
              <a:t>9/29/2008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6CC7357-514E-41C4-B050-D9A0B92EBAB1}" type="datetimeFigureOut">
              <a:rPr lang="en-US" smtClean="0"/>
              <a:pPr/>
              <a:t>9/29/2008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CC7357-514E-41C4-B050-D9A0B92EBAB1}" type="datetimeFigureOut">
              <a:rPr lang="en-US" smtClean="0"/>
              <a:pPr/>
              <a:t>9/29/2008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6CC7357-514E-41C4-B050-D9A0B92EBAB1}" type="datetimeFigureOut">
              <a:rPr lang="en-US" smtClean="0"/>
              <a:pPr/>
              <a:t>9/29/2008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6CC7357-514E-41C4-B050-D9A0B92EBAB1}" type="datetimeFigureOut">
              <a:rPr lang="en-US" smtClean="0"/>
              <a:pPr/>
              <a:t>9/29/2008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6CC7357-514E-41C4-B050-D9A0B92EBAB1}" type="datetimeFigureOut">
              <a:rPr lang="en-US" smtClean="0"/>
              <a:pPr/>
              <a:t>9/29/2008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C7357-514E-41C4-B050-D9A0B92EBAB1}" type="datetimeFigureOut">
              <a:rPr lang="en-US" smtClean="0"/>
              <a:pPr/>
              <a:t>9/29/2008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C7357-514E-41C4-B050-D9A0B92EBAB1}" type="datetimeFigureOut">
              <a:rPr lang="en-US" smtClean="0"/>
              <a:pPr/>
              <a:t>9/29/2008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C7357-514E-41C4-B050-D9A0B92EBAB1}" type="datetimeFigureOut">
              <a:rPr lang="en-US" smtClean="0"/>
              <a:pPr/>
              <a:t>9/29/2008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CEB0034-36E3-4FE4-B279-6CECB1DED1C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C7357-514E-41C4-B050-D9A0B92EBAB1}" type="datetimeFigureOut">
              <a:rPr lang="en-US" smtClean="0"/>
              <a:pPr/>
              <a:t>9/29/2008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B0034-36E3-4FE4-B279-6CECB1DED1C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2571767"/>
          </a:xfrm>
        </p:spPr>
        <p:txBody>
          <a:bodyPr/>
          <a:lstStyle/>
          <a:p>
            <a:r>
              <a:rPr lang="en-US" dirty="0" smtClean="0"/>
              <a:t>Pulmonary function tests in health and diseases</a:t>
            </a:r>
            <a:endParaRPr lang="en-IN" dirty="0"/>
          </a:p>
        </p:txBody>
      </p:sp>
      <p:sp>
        <p:nvSpPr>
          <p:cNvPr id="3" name="Subtitle 2"/>
          <p:cNvSpPr>
            <a:spLocks noGrp="1"/>
          </p:cNvSpPr>
          <p:nvPr>
            <p:ph type="subTitle" idx="1"/>
          </p:nvPr>
        </p:nvSpPr>
        <p:spPr>
          <a:xfrm>
            <a:off x="1428728" y="2928934"/>
            <a:ext cx="6400800" cy="3571876"/>
          </a:xfrm>
        </p:spPr>
        <p:txBody>
          <a:bodyPr>
            <a:normAutofit fontScale="92500" lnSpcReduction="10000"/>
          </a:bodyPr>
          <a:lstStyle/>
          <a:p>
            <a:endParaRPr lang="en-US" dirty="0" smtClean="0">
              <a:solidFill>
                <a:schemeClr val="tx1"/>
              </a:solidFill>
            </a:endParaRPr>
          </a:p>
          <a:p>
            <a:endParaRPr lang="en-US" dirty="0">
              <a:solidFill>
                <a:schemeClr val="tx1"/>
              </a:solidFill>
            </a:endParaRPr>
          </a:p>
          <a:p>
            <a:r>
              <a:rPr lang="en-US" dirty="0" smtClean="0">
                <a:solidFill>
                  <a:schemeClr val="tx1"/>
                </a:solidFill>
              </a:rPr>
              <a:t>			</a:t>
            </a:r>
          </a:p>
          <a:p>
            <a:r>
              <a:rPr lang="en-US" dirty="0" smtClean="0">
                <a:solidFill>
                  <a:schemeClr val="tx1"/>
                </a:solidFill>
              </a:rPr>
              <a:t>			Dr. Amrita </a:t>
            </a:r>
            <a:r>
              <a:rPr lang="en-US" dirty="0" err="1" smtClean="0">
                <a:solidFill>
                  <a:schemeClr val="tx1"/>
                </a:solidFill>
              </a:rPr>
              <a:t>Verma</a:t>
            </a:r>
            <a:endParaRPr lang="en-US" dirty="0" smtClean="0">
              <a:solidFill>
                <a:schemeClr val="tx1"/>
              </a:solidFill>
            </a:endParaRPr>
          </a:p>
          <a:p>
            <a:r>
              <a:rPr lang="en-US" dirty="0" smtClean="0">
                <a:solidFill>
                  <a:schemeClr val="tx1"/>
                </a:solidFill>
              </a:rPr>
              <a:t>			Medicine resident</a:t>
            </a:r>
            <a:r>
              <a:rPr lang="en-US" dirty="0" smtClean="0"/>
              <a:t>                     </a:t>
            </a:r>
          </a:p>
          <a:p>
            <a:endParaRPr lang="en-US" dirty="0"/>
          </a:p>
          <a:p>
            <a:r>
              <a:rPr lang="en-US" dirty="0" smtClean="0"/>
              <a:t> 		</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US" sz="2400" dirty="0" smtClean="0"/>
              <a:t>Spirometry</a:t>
            </a:r>
            <a:endParaRPr lang="en-IN" sz="2400" dirty="0"/>
          </a:p>
        </p:txBody>
      </p:sp>
      <p:sp>
        <p:nvSpPr>
          <p:cNvPr id="3" name="Content Placeholder 2"/>
          <p:cNvSpPr>
            <a:spLocks noGrp="1"/>
          </p:cNvSpPr>
          <p:nvPr>
            <p:ph idx="1"/>
          </p:nvPr>
        </p:nvSpPr>
        <p:spPr>
          <a:xfrm>
            <a:off x="457200" y="1000108"/>
            <a:ext cx="8229600" cy="5126055"/>
          </a:xfrm>
        </p:spPr>
        <p:txBody>
          <a:bodyPr>
            <a:normAutofit lnSpcReduction="10000"/>
          </a:bodyPr>
          <a:lstStyle/>
          <a:p>
            <a:pPr marL="514350" indent="-514350">
              <a:buNone/>
            </a:pPr>
            <a:r>
              <a:rPr lang="en-US" sz="2000" dirty="0" smtClean="0"/>
              <a:t>Indications for spirometry:</a:t>
            </a:r>
          </a:p>
          <a:p>
            <a:pPr marL="514350" indent="-514350">
              <a:buNone/>
            </a:pPr>
            <a:endParaRPr lang="en-US" sz="2000" dirty="0" smtClean="0"/>
          </a:p>
          <a:p>
            <a:pPr marL="514350" indent="-514350">
              <a:buFont typeface="+mj-lt"/>
              <a:buAutoNum type="arabicPeriod"/>
            </a:pPr>
            <a:r>
              <a:rPr lang="en-US" sz="2000" dirty="0" smtClean="0"/>
              <a:t>Rapid and objective assessment of airflow obstruction and restrictive conditions.</a:t>
            </a:r>
          </a:p>
          <a:p>
            <a:pPr marL="514350" indent="-514350">
              <a:buFont typeface="+mj-lt"/>
              <a:buAutoNum type="arabicPeriod"/>
            </a:pPr>
            <a:r>
              <a:rPr lang="en-US" sz="2000" dirty="0" smtClean="0"/>
              <a:t>Differentiate between asthma and COPD.</a:t>
            </a:r>
          </a:p>
          <a:p>
            <a:pPr marL="514350" indent="-514350">
              <a:buFont typeface="+mj-lt"/>
              <a:buAutoNum type="arabicPeriod"/>
            </a:pPr>
            <a:r>
              <a:rPr lang="en-US" sz="2000" dirty="0" smtClean="0"/>
              <a:t>Early detection and monitoring of disease progression and quantitative assessment of response to treatment.</a:t>
            </a:r>
          </a:p>
          <a:p>
            <a:pPr marL="514350" indent="-514350">
              <a:buFont typeface="+mj-lt"/>
              <a:buAutoNum type="arabicPeriod"/>
            </a:pPr>
            <a:r>
              <a:rPr lang="en-US" sz="2000" dirty="0" smtClean="0"/>
              <a:t>Quantitative assessment of severity of airflow obstruction.</a:t>
            </a:r>
          </a:p>
          <a:p>
            <a:pPr marL="514350" indent="-514350">
              <a:buFont typeface="+mj-lt"/>
              <a:buAutoNum type="arabicPeriod"/>
            </a:pPr>
            <a:r>
              <a:rPr lang="en-US" sz="2000" dirty="0" smtClean="0"/>
              <a:t>Identifying upper airway obstruction &amp; diseases associated with weakness of respiratory muscles.</a:t>
            </a:r>
          </a:p>
          <a:p>
            <a:pPr marL="514350" indent="-514350">
              <a:buFont typeface="+mj-lt"/>
              <a:buAutoNum type="arabicPeriod"/>
            </a:pPr>
            <a:r>
              <a:rPr lang="en-US" sz="2000" dirty="0" smtClean="0"/>
              <a:t>Diagnosis of occupational lung disease.</a:t>
            </a:r>
          </a:p>
          <a:p>
            <a:pPr marL="514350" indent="-514350">
              <a:buFont typeface="+mj-lt"/>
              <a:buAutoNum type="arabicPeriod"/>
            </a:pPr>
            <a:r>
              <a:rPr lang="en-US" sz="2000" dirty="0" smtClean="0"/>
              <a:t>Screening high risk population (</a:t>
            </a:r>
            <a:r>
              <a:rPr lang="en-US" sz="2000" dirty="0" err="1" smtClean="0"/>
              <a:t>eg</a:t>
            </a:r>
            <a:r>
              <a:rPr lang="en-US" sz="2000" dirty="0" smtClean="0"/>
              <a:t>. Smokers, pre-employment in industries in which occupational asthma is prevalent.)</a:t>
            </a:r>
          </a:p>
          <a:p>
            <a:pPr marL="514350" indent="-514350">
              <a:buFont typeface="+mj-lt"/>
              <a:buAutoNum type="arabicPeriod"/>
            </a:pPr>
            <a:r>
              <a:rPr lang="en-US" sz="2000" dirty="0" smtClean="0"/>
              <a:t>Assessing pre-op risk prior to anesthesia and abdominal and thoracic surgery.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357166"/>
            <a:ext cx="8501122" cy="5139869"/>
          </a:xfrm>
          <a:prstGeom prst="rect">
            <a:avLst/>
          </a:prstGeom>
          <a:noFill/>
        </p:spPr>
        <p:txBody>
          <a:bodyPr wrap="square" rtlCol="0">
            <a:spAutoFit/>
          </a:bodyPr>
          <a:lstStyle/>
          <a:p>
            <a:r>
              <a:rPr lang="en-US" sz="2400" dirty="0" smtClean="0"/>
              <a:t>Types of Spirometry</a:t>
            </a:r>
          </a:p>
          <a:p>
            <a:endParaRPr lang="en-US" sz="2400" dirty="0" smtClean="0"/>
          </a:p>
          <a:p>
            <a:pPr marL="457200" indent="-457200">
              <a:buFont typeface="Wingdings" pitchFamily="2" charset="2"/>
              <a:buChar char="q"/>
            </a:pPr>
            <a:r>
              <a:rPr lang="en-US" sz="2000" dirty="0" smtClean="0"/>
              <a:t>Volume displaced </a:t>
            </a:r>
            <a:r>
              <a:rPr lang="en-US" sz="2000" dirty="0" err="1" smtClean="0"/>
              <a:t>spirometers</a:t>
            </a:r>
            <a:endParaRPr lang="en-US" sz="2000" dirty="0" smtClean="0"/>
          </a:p>
          <a:p>
            <a:pPr marL="457200" indent="-457200">
              <a:buFont typeface="Wingdings" pitchFamily="2" charset="2"/>
              <a:buChar char="q"/>
            </a:pPr>
            <a:r>
              <a:rPr lang="en-US" sz="2000" dirty="0" smtClean="0"/>
              <a:t>Flow sensor based </a:t>
            </a:r>
            <a:r>
              <a:rPr lang="en-US" sz="2000" dirty="0" err="1" smtClean="0"/>
              <a:t>spirometers</a:t>
            </a:r>
            <a:r>
              <a:rPr lang="en-US" sz="2000" dirty="0" smtClean="0"/>
              <a:t> </a:t>
            </a:r>
          </a:p>
          <a:p>
            <a:pPr marL="457200" indent="-457200"/>
            <a:endParaRPr lang="en-US" sz="2000" dirty="0" smtClean="0"/>
          </a:p>
          <a:p>
            <a:pPr marL="457200" indent="-457200">
              <a:buFont typeface="Wingdings" pitchFamily="2" charset="2"/>
              <a:buChar char="q"/>
            </a:pPr>
            <a:r>
              <a:rPr lang="en-US" sz="2000" dirty="0" smtClean="0"/>
              <a:t>Volume based </a:t>
            </a:r>
            <a:r>
              <a:rPr lang="en-US" sz="2000" dirty="0" err="1" smtClean="0"/>
              <a:t>spirometers</a:t>
            </a:r>
            <a:r>
              <a:rPr lang="en-US" sz="2000" dirty="0" smtClean="0"/>
              <a:t>: </a:t>
            </a:r>
          </a:p>
          <a:p>
            <a:pPr marL="457200" indent="-457200"/>
            <a:endParaRPr lang="en-US" sz="2000" dirty="0" smtClean="0"/>
          </a:p>
          <a:p>
            <a:pPr marL="914400" lvl="1" indent="-457200">
              <a:buFont typeface="Wingdings" pitchFamily="2" charset="2"/>
              <a:buChar char="§"/>
            </a:pPr>
            <a:r>
              <a:rPr lang="en-US" sz="2000" dirty="0" smtClean="0"/>
              <a:t>Convention </a:t>
            </a:r>
            <a:r>
              <a:rPr lang="en-US" sz="2000" dirty="0" err="1" smtClean="0"/>
              <a:t>spirometers</a:t>
            </a:r>
            <a:r>
              <a:rPr lang="en-US" sz="2000" dirty="0" smtClean="0"/>
              <a:t>.</a:t>
            </a:r>
          </a:p>
          <a:p>
            <a:pPr marL="914400" lvl="1" indent="-457200">
              <a:buFont typeface="Wingdings" pitchFamily="2" charset="2"/>
              <a:buChar char="§"/>
            </a:pPr>
            <a:r>
              <a:rPr lang="en-US" sz="2000" dirty="0" smtClean="0"/>
              <a:t>Direct measure of respired volume from the displacement of a bell (water sealed), piston (rolling seal) or bellows (wedge bellows).</a:t>
            </a:r>
          </a:p>
          <a:p>
            <a:pPr marL="914400" lvl="1" indent="-457200">
              <a:buFont typeface="Wingdings" pitchFamily="2" charset="2"/>
              <a:buChar char="§"/>
            </a:pPr>
            <a:r>
              <a:rPr lang="en-US" sz="2000" dirty="0" smtClean="0"/>
              <a:t>Indices FEV</a:t>
            </a:r>
            <a:r>
              <a:rPr lang="en-US" sz="1400" dirty="0" smtClean="0"/>
              <a:t>1 </a:t>
            </a:r>
            <a:r>
              <a:rPr lang="en-US" sz="2000" dirty="0" smtClean="0"/>
              <a:t>and FVC are manually calculated.</a:t>
            </a:r>
          </a:p>
          <a:p>
            <a:pPr marL="914400" lvl="1" indent="-457200">
              <a:buFont typeface="Wingdings" pitchFamily="2" charset="2"/>
              <a:buChar char="§"/>
            </a:pPr>
            <a:r>
              <a:rPr lang="en-US" sz="2000" dirty="0" smtClean="0"/>
              <a:t>More accurate, simple to use and maintain.</a:t>
            </a:r>
          </a:p>
          <a:p>
            <a:pPr marL="914400" lvl="1" indent="-457200">
              <a:buFont typeface="Wingdings" pitchFamily="2" charset="2"/>
              <a:buChar char="§"/>
            </a:pPr>
            <a:r>
              <a:rPr lang="en-US" sz="2000" dirty="0" smtClean="0"/>
              <a:t>Drawbacks: Bulky, time consuming.</a:t>
            </a:r>
          </a:p>
          <a:p>
            <a:pPr marL="914400" lvl="1" indent="-457200">
              <a:buFont typeface="Wingdings" pitchFamily="2" charset="2"/>
              <a:buChar char="§"/>
            </a:pPr>
            <a:r>
              <a:rPr lang="en-US" sz="2000" dirty="0" smtClean="0"/>
              <a:t>Use generally restricted to research centers.</a:t>
            </a:r>
          </a:p>
          <a:p>
            <a:pPr marL="914400" lvl="1" indent="-457200">
              <a:buFont typeface="Wingdings" pitchFamily="2" charset="2"/>
              <a:buChar char="§"/>
            </a:pPr>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500042"/>
            <a:ext cx="8429684" cy="5878532"/>
          </a:xfrm>
          <a:prstGeom prst="rect">
            <a:avLst/>
          </a:prstGeom>
          <a:noFill/>
        </p:spPr>
        <p:txBody>
          <a:bodyPr wrap="square" rtlCol="0">
            <a:spAutoFit/>
          </a:bodyPr>
          <a:lstStyle/>
          <a:p>
            <a:pPr>
              <a:buFont typeface="Wingdings" pitchFamily="2" charset="2"/>
              <a:buChar char="q"/>
            </a:pPr>
            <a:r>
              <a:rPr lang="en-US" sz="2000" dirty="0" smtClean="0"/>
              <a:t>Flow-sensor based </a:t>
            </a:r>
            <a:r>
              <a:rPr lang="en-US" sz="2000" dirty="0" err="1" smtClean="0"/>
              <a:t>spirometers</a:t>
            </a:r>
            <a:r>
              <a:rPr lang="en-US" sz="2000" dirty="0" smtClean="0"/>
              <a:t>:</a:t>
            </a:r>
          </a:p>
          <a:p>
            <a:endParaRPr lang="en-US" dirty="0" smtClean="0"/>
          </a:p>
          <a:p>
            <a:pPr>
              <a:buFont typeface="Wingdings" pitchFamily="2" charset="2"/>
              <a:buChar char="§"/>
            </a:pPr>
            <a:r>
              <a:rPr lang="en-US" dirty="0" smtClean="0"/>
              <a:t>	</a:t>
            </a:r>
            <a:r>
              <a:rPr lang="en-US" sz="2000" dirty="0" smtClean="0"/>
              <a:t>Detect &amp; measure flow from a pressure drop across a known, 	constant resistance (</a:t>
            </a:r>
            <a:r>
              <a:rPr lang="en-US" sz="2000" dirty="0" err="1" smtClean="0"/>
              <a:t>pneumotachograph</a:t>
            </a:r>
            <a:r>
              <a:rPr lang="en-US" sz="2000" dirty="0" smtClean="0"/>
              <a:t>), cooling of one or more 	heated wires (</a:t>
            </a:r>
            <a:r>
              <a:rPr lang="en-US" sz="2000" dirty="0" err="1" smtClean="0"/>
              <a:t>aneometer</a:t>
            </a:r>
            <a:r>
              <a:rPr lang="en-US" sz="2000" dirty="0" smtClean="0"/>
              <a:t>), or by electronically counting the 	rotation of a turbine blade.</a:t>
            </a:r>
          </a:p>
          <a:p>
            <a:pPr>
              <a:buFont typeface="Wingdings" pitchFamily="2" charset="2"/>
              <a:buChar char="§"/>
            </a:pPr>
            <a:r>
              <a:rPr lang="en-US" sz="2000" dirty="0" smtClean="0"/>
              <a:t>	Lighter, portable and provide printout with all spirometry 	indices 	desired and interpretation of result. </a:t>
            </a:r>
          </a:p>
          <a:p>
            <a:endParaRPr lang="en-US" sz="2000" dirty="0" smtClean="0"/>
          </a:p>
          <a:p>
            <a:r>
              <a:rPr lang="en-US" sz="2000" dirty="0" smtClean="0"/>
              <a:t>Maneuver:   3 phases</a:t>
            </a:r>
          </a:p>
          <a:p>
            <a:endParaRPr lang="en-US" sz="2000" dirty="0" smtClean="0"/>
          </a:p>
          <a:p>
            <a:pPr marL="457200" indent="-457200">
              <a:buFont typeface="+mj-lt"/>
              <a:buAutoNum type="arabicPeriod"/>
            </a:pPr>
            <a:r>
              <a:rPr lang="en-US" sz="2000" u="sng" dirty="0" smtClean="0"/>
              <a:t>Deep inhalation</a:t>
            </a:r>
            <a:r>
              <a:rPr lang="en-US" sz="2000" dirty="0" smtClean="0"/>
              <a:t>: most important &amp; vital step. It records values FEV</a:t>
            </a:r>
            <a:r>
              <a:rPr lang="en-US" sz="1000" dirty="0" smtClean="0"/>
              <a:t>1 </a:t>
            </a:r>
            <a:r>
              <a:rPr lang="en-US" sz="2000" dirty="0" smtClean="0"/>
              <a:t>, FVC, MMFR.</a:t>
            </a:r>
          </a:p>
          <a:p>
            <a:pPr marL="457200" indent="-457200">
              <a:buFont typeface="+mj-lt"/>
              <a:buAutoNum type="arabicPeriod"/>
            </a:pPr>
            <a:endParaRPr lang="en-US" sz="2000" dirty="0" smtClean="0"/>
          </a:p>
          <a:p>
            <a:pPr marL="457200" indent="-457200">
              <a:buFont typeface="+mj-lt"/>
              <a:buAutoNum type="arabicPeriod"/>
            </a:pPr>
            <a:r>
              <a:rPr lang="en-US" sz="2000" u="sng" dirty="0" smtClean="0"/>
              <a:t>The Blast</a:t>
            </a:r>
            <a:r>
              <a:rPr lang="en-US" sz="2000" dirty="0" smtClean="0"/>
              <a:t>: important for PEFR and to a certain extent FEV</a:t>
            </a:r>
            <a:r>
              <a:rPr lang="en-US" sz="1000" dirty="0" smtClean="0"/>
              <a:t>1</a:t>
            </a:r>
            <a:r>
              <a:rPr lang="en-US" sz="2000" dirty="0" smtClean="0"/>
              <a:t> values.</a:t>
            </a:r>
          </a:p>
          <a:p>
            <a:pPr marL="457200" indent="-457200">
              <a:buFont typeface="+mj-lt"/>
              <a:buAutoNum type="arabicPeriod"/>
            </a:pPr>
            <a:endParaRPr lang="en-US" sz="2000" dirty="0" smtClean="0"/>
          </a:p>
          <a:p>
            <a:pPr marL="457200" indent="-457200">
              <a:buFont typeface="+mj-lt"/>
              <a:buAutoNum type="arabicPeriod"/>
            </a:pPr>
            <a:r>
              <a:rPr lang="en-US" sz="2000" dirty="0" smtClean="0"/>
              <a:t>Continue to </a:t>
            </a:r>
            <a:r>
              <a:rPr lang="en-US" sz="2000" u="sng" dirty="0" smtClean="0"/>
              <a:t>remove as much air as possible </a:t>
            </a:r>
            <a:r>
              <a:rPr lang="en-US" sz="2000" dirty="0" smtClean="0"/>
              <a:t>out from lungs. FVC values are critically dependent on this phase.</a:t>
            </a:r>
          </a:p>
          <a:p>
            <a:pPr>
              <a:buFont typeface="Wingdings" pitchFamily="2" charset="2"/>
              <a:buChar char="§"/>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571504"/>
          </a:xfrm>
        </p:spPr>
        <p:txBody>
          <a:bodyPr>
            <a:normAutofit fontScale="90000"/>
          </a:bodyPr>
          <a:lstStyle/>
          <a:p>
            <a:r>
              <a:rPr lang="en-US" sz="2800" dirty="0" smtClean="0"/>
              <a:t>Common </a:t>
            </a:r>
            <a:r>
              <a:rPr lang="en-US" sz="2800" dirty="0" err="1" smtClean="0"/>
              <a:t>spirometric</a:t>
            </a:r>
            <a:r>
              <a:rPr lang="en-US" sz="2800" dirty="0" smtClean="0"/>
              <a:t> indices used</a:t>
            </a:r>
            <a:br>
              <a:rPr lang="en-US" sz="2800" dirty="0" smtClean="0"/>
            </a:br>
            <a:endParaRPr lang="en-IN" sz="2800" dirty="0"/>
          </a:p>
        </p:txBody>
      </p:sp>
      <p:sp>
        <p:nvSpPr>
          <p:cNvPr id="3" name="Content Placeholder 2"/>
          <p:cNvSpPr>
            <a:spLocks noGrp="1"/>
          </p:cNvSpPr>
          <p:nvPr>
            <p:ph idx="1"/>
          </p:nvPr>
        </p:nvSpPr>
        <p:spPr>
          <a:xfrm>
            <a:off x="142844" y="1142984"/>
            <a:ext cx="8858312" cy="5572164"/>
          </a:xfrm>
        </p:spPr>
        <p:txBody>
          <a:bodyPr>
            <a:normAutofit/>
          </a:bodyPr>
          <a:lstStyle/>
          <a:p>
            <a:endParaRPr lang="en-US" sz="2000" dirty="0" smtClean="0"/>
          </a:p>
          <a:p>
            <a:pPr marL="457200" indent="-457200">
              <a:buFont typeface="+mj-lt"/>
              <a:buAutoNum type="arabicPeriod"/>
            </a:pPr>
            <a:r>
              <a:rPr lang="en-US" sz="2000" u="sng" dirty="0" smtClean="0"/>
              <a:t>FVC (Forced Vital Capacity</a:t>
            </a:r>
            <a:r>
              <a:rPr lang="en-US" sz="2000" dirty="0" smtClean="0"/>
              <a:t>): max. vol. of air that can be inspired or expired during a maneuver using maximal effort.</a:t>
            </a:r>
          </a:p>
          <a:p>
            <a:pPr marL="457200" indent="-457200">
              <a:buFont typeface="+mj-lt"/>
              <a:buAutoNum type="arabicPeriod"/>
            </a:pPr>
            <a:endParaRPr lang="en-US" sz="2000" dirty="0" smtClean="0"/>
          </a:p>
          <a:p>
            <a:pPr marL="457200" indent="-457200">
              <a:buFont typeface="+mj-lt"/>
              <a:buAutoNum type="arabicPeriod"/>
            </a:pPr>
            <a:r>
              <a:rPr lang="en-US" sz="2000" u="sng" dirty="0" smtClean="0"/>
              <a:t>FEV</a:t>
            </a:r>
            <a:r>
              <a:rPr lang="en-US" sz="1000" u="sng" dirty="0" smtClean="0"/>
              <a:t>1 </a:t>
            </a:r>
            <a:r>
              <a:rPr lang="en-US" sz="2000" u="sng" dirty="0" smtClean="0"/>
              <a:t>(Forced Expiratory Volume in 1 sec.): </a:t>
            </a:r>
            <a:r>
              <a:rPr lang="en-US" sz="2000" dirty="0" smtClean="0"/>
              <a:t>vol. of air that can be forcefully expired in the first second of maximal expiration.</a:t>
            </a:r>
          </a:p>
          <a:p>
            <a:pPr marL="457200" indent="-457200">
              <a:buFont typeface="+mj-lt"/>
              <a:buAutoNum type="arabicPeriod"/>
            </a:pPr>
            <a:endParaRPr lang="en-US" sz="2000" dirty="0" smtClean="0"/>
          </a:p>
          <a:p>
            <a:pPr marL="457200" indent="-457200">
              <a:buFont typeface="+mj-lt"/>
              <a:buAutoNum type="arabicPeriod"/>
            </a:pPr>
            <a:r>
              <a:rPr lang="en-US" sz="2000" u="sng" dirty="0" smtClean="0"/>
              <a:t>FEV</a:t>
            </a:r>
            <a:r>
              <a:rPr lang="en-US" sz="1000" u="sng" dirty="0" smtClean="0"/>
              <a:t>1</a:t>
            </a:r>
            <a:r>
              <a:rPr lang="en-US" sz="2000" u="sng" dirty="0" smtClean="0"/>
              <a:t>/FVC ratio </a:t>
            </a:r>
            <a:r>
              <a:rPr lang="en-US" sz="2000" dirty="0" smtClean="0"/>
              <a:t>: expressed as % and gives a clinically useful indicator of airflow obstruction.</a:t>
            </a:r>
          </a:p>
          <a:p>
            <a:pPr marL="457200" indent="-457200">
              <a:buFont typeface="+mj-lt"/>
              <a:buAutoNum type="arabicPeriod"/>
            </a:pPr>
            <a:endParaRPr lang="en-US" sz="2000" dirty="0" smtClean="0"/>
          </a:p>
          <a:p>
            <a:pPr marL="457200" indent="-457200">
              <a:buFont typeface="+mj-lt"/>
              <a:buAutoNum type="arabicPeriod"/>
            </a:pPr>
            <a:r>
              <a:rPr lang="en-US" sz="2000" u="sng" dirty="0" smtClean="0"/>
              <a:t>MMFR(maximal </a:t>
            </a:r>
            <a:r>
              <a:rPr lang="en-US" sz="2000" u="sng" dirty="0" err="1" smtClean="0"/>
              <a:t>midexpiratory</a:t>
            </a:r>
            <a:r>
              <a:rPr lang="en-US" sz="2000" u="sng" dirty="0" smtClean="0"/>
              <a:t> flow rate</a:t>
            </a:r>
            <a:r>
              <a:rPr lang="en-US" sz="2000" dirty="0" smtClean="0"/>
              <a:t>)</a:t>
            </a:r>
            <a:r>
              <a:rPr lang="en-IN" sz="2000" dirty="0" smtClean="0"/>
              <a:t>: also called FEF</a:t>
            </a:r>
            <a:r>
              <a:rPr lang="en-IN" sz="1000" dirty="0" smtClean="0"/>
              <a:t>25-75% </a:t>
            </a:r>
            <a:r>
              <a:rPr lang="en-IN" sz="2000" dirty="0" smtClean="0"/>
              <a:t>. Average expired flow over mid-portion of FVC(25%-75%). Sensitive for small airway obstruction.</a:t>
            </a:r>
          </a:p>
          <a:p>
            <a:pPr marL="857250" lvl="1" indent="-457200">
              <a:buNone/>
            </a:pPr>
            <a:endParaRPr lang="en-IN" sz="2000" dirty="0" smtClean="0"/>
          </a:p>
          <a:p>
            <a:pPr marL="457200" indent="-457200">
              <a:buNone/>
            </a:pPr>
            <a:endParaRPr lang="en-US"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571472" y="703384"/>
            <a:ext cx="8215370" cy="6154615"/>
          </a:xfrm>
          <a:prstGeom prst="rect">
            <a:avLst/>
          </a:prstGeom>
          <a:noFill/>
          <a:ln w="9525">
            <a:noFill/>
            <a:miter lim="800000"/>
            <a:headEnd/>
            <a:tailEnd/>
          </a:ln>
          <a:effectLst/>
        </p:spPr>
      </p:pic>
      <p:sp>
        <p:nvSpPr>
          <p:cNvPr id="8" name="TextBox 7"/>
          <p:cNvSpPr txBox="1"/>
          <p:nvPr/>
        </p:nvSpPr>
        <p:spPr>
          <a:xfrm>
            <a:off x="571472" y="357166"/>
            <a:ext cx="8215370" cy="369332"/>
          </a:xfrm>
          <a:prstGeom prst="rect">
            <a:avLst/>
          </a:prstGeom>
          <a:noFill/>
        </p:spPr>
        <p:txBody>
          <a:bodyPr wrap="square" rtlCol="0">
            <a:spAutoFit/>
          </a:bodyPr>
          <a:lstStyle/>
          <a:p>
            <a:r>
              <a:rPr lang="en-US" dirty="0" smtClean="0"/>
              <a:t>Algorithm for categorizing spirometry results</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Obstructive Disease</a:t>
            </a:r>
            <a:endParaRPr lang="en-GB" sz="2800" dirty="0"/>
          </a:p>
        </p:txBody>
      </p:sp>
      <p:sp>
        <p:nvSpPr>
          <p:cNvPr id="3" name="Content Placeholder 2"/>
          <p:cNvSpPr>
            <a:spLocks noGrp="1"/>
          </p:cNvSpPr>
          <p:nvPr>
            <p:ph idx="1"/>
          </p:nvPr>
        </p:nvSpPr>
        <p:spPr>
          <a:xfrm>
            <a:off x="428596" y="1928802"/>
            <a:ext cx="8229600" cy="3071834"/>
          </a:xfrm>
        </p:spPr>
        <p:txBody>
          <a:bodyPr>
            <a:normAutofit/>
          </a:bodyPr>
          <a:lstStyle/>
          <a:p>
            <a:r>
              <a:rPr lang="en-GB" sz="2800" dirty="0" smtClean="0"/>
              <a:t>Bronchial Asthma</a:t>
            </a:r>
          </a:p>
          <a:p>
            <a:r>
              <a:rPr lang="en-GB" sz="2800" dirty="0" smtClean="0"/>
              <a:t>Emphysema</a:t>
            </a:r>
          </a:p>
          <a:p>
            <a:r>
              <a:rPr lang="en-GB" sz="2800" dirty="0" smtClean="0"/>
              <a:t>Chronic Bronchitis</a:t>
            </a:r>
          </a:p>
          <a:p>
            <a:r>
              <a:rPr lang="en-GB" sz="2800" dirty="0" err="1" smtClean="0"/>
              <a:t>Bronchiectasis</a:t>
            </a:r>
            <a:endParaRPr lang="en-GB" sz="2800" dirty="0" smtClean="0"/>
          </a:p>
          <a:p>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Bronchial Asthma</a:t>
            </a:r>
            <a:endParaRPr lang="en-GB" sz="2800" dirty="0"/>
          </a:p>
        </p:txBody>
      </p:sp>
      <p:sp>
        <p:nvSpPr>
          <p:cNvPr id="3" name="Content Placeholder 2"/>
          <p:cNvSpPr>
            <a:spLocks noGrp="1"/>
          </p:cNvSpPr>
          <p:nvPr>
            <p:ph idx="1"/>
          </p:nvPr>
        </p:nvSpPr>
        <p:spPr/>
        <p:txBody>
          <a:bodyPr>
            <a:normAutofit/>
          </a:bodyPr>
          <a:lstStyle/>
          <a:p>
            <a:r>
              <a:rPr lang="en-GB" sz="2400" dirty="0" smtClean="0"/>
              <a:t>↑hyper responsiveness of bronchial tract due to active airway inflammation</a:t>
            </a:r>
          </a:p>
          <a:p>
            <a:r>
              <a:rPr lang="en-GB" sz="2400" dirty="0" smtClean="0"/>
              <a:t>Diagnosis:</a:t>
            </a:r>
          </a:p>
          <a:p>
            <a:pPr lvl="1"/>
            <a:r>
              <a:rPr lang="en-GB" sz="2400" dirty="0" smtClean="0"/>
              <a:t>History</a:t>
            </a:r>
          </a:p>
          <a:p>
            <a:pPr lvl="1"/>
            <a:r>
              <a:rPr lang="en-GB" sz="2400" dirty="0" smtClean="0"/>
              <a:t>Physical Examination</a:t>
            </a:r>
          </a:p>
          <a:p>
            <a:pPr lvl="1"/>
            <a:r>
              <a:rPr lang="en-GB" sz="2400" dirty="0" smtClean="0"/>
              <a:t>Radiographic Findings</a:t>
            </a:r>
          </a:p>
          <a:p>
            <a:pPr lvl="1"/>
            <a:r>
              <a:rPr lang="en-GB" sz="2400" dirty="0" smtClean="0"/>
              <a:t>Spirometry</a:t>
            </a:r>
          </a:p>
          <a:p>
            <a:pPr lvl="1"/>
            <a:r>
              <a:rPr lang="en-GB" sz="2400" dirty="0" smtClean="0"/>
              <a:t>Bronchoprovocation Testing</a:t>
            </a:r>
            <a:endParaRPr lang="en-GB"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err="1" smtClean="0"/>
              <a:t>Bronchoprovocation</a:t>
            </a:r>
            <a:r>
              <a:rPr lang="en-GB" sz="2800" dirty="0" smtClean="0"/>
              <a:t> Testing</a:t>
            </a:r>
            <a:endParaRPr lang="en-GB" sz="2800" dirty="0"/>
          </a:p>
        </p:txBody>
      </p:sp>
      <p:sp>
        <p:nvSpPr>
          <p:cNvPr id="3" name="Content Placeholder 2"/>
          <p:cNvSpPr>
            <a:spLocks noGrp="1"/>
          </p:cNvSpPr>
          <p:nvPr>
            <p:ph idx="1"/>
          </p:nvPr>
        </p:nvSpPr>
        <p:spPr/>
        <p:txBody>
          <a:bodyPr>
            <a:normAutofit/>
          </a:bodyPr>
          <a:lstStyle/>
          <a:p>
            <a:r>
              <a:rPr lang="en-GB" sz="2800" dirty="0" smtClean="0"/>
              <a:t>Performed with histamine or methacholine or hypertonic saline aerosol</a:t>
            </a:r>
          </a:p>
          <a:p>
            <a:r>
              <a:rPr lang="en-GB" sz="2800" dirty="0" smtClean="0"/>
              <a:t>profound bronchoconstriction in asthmatics and minimal response in normal subjects</a:t>
            </a:r>
          </a:p>
          <a:p>
            <a:r>
              <a:rPr lang="en-GB" sz="2800" dirty="0" smtClean="0"/>
              <a:t>Bronchodilators should be withheld in asthmatics as bronchial responsiveness is affected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Tests for exercise induced Asthma</a:t>
            </a:r>
            <a:endParaRPr lang="en-GB" sz="2800" dirty="0"/>
          </a:p>
        </p:txBody>
      </p:sp>
      <p:sp>
        <p:nvSpPr>
          <p:cNvPr id="3" name="Content Placeholder 2"/>
          <p:cNvSpPr>
            <a:spLocks noGrp="1"/>
          </p:cNvSpPr>
          <p:nvPr>
            <p:ph idx="1"/>
          </p:nvPr>
        </p:nvSpPr>
        <p:spPr/>
        <p:txBody>
          <a:bodyPr>
            <a:normAutofit/>
          </a:bodyPr>
          <a:lstStyle/>
          <a:p>
            <a:r>
              <a:rPr lang="en-GB" sz="2800" dirty="0" smtClean="0"/>
              <a:t>Baseline  FEV</a:t>
            </a:r>
            <a:r>
              <a:rPr lang="en-GB" sz="2800" baseline="-25000" dirty="0" smtClean="0"/>
              <a:t>1</a:t>
            </a:r>
            <a:r>
              <a:rPr lang="en-GB" sz="2800" dirty="0" smtClean="0"/>
              <a:t> value by spirometry</a:t>
            </a:r>
          </a:p>
          <a:p>
            <a:r>
              <a:rPr lang="en-GB" sz="2800" dirty="0" smtClean="0"/>
              <a:t>Incremental exercise till 80% target heart rate</a:t>
            </a:r>
          </a:p>
          <a:p>
            <a:r>
              <a:rPr lang="en-GB" sz="2800" dirty="0" smtClean="0"/>
              <a:t>FEV</a:t>
            </a:r>
            <a:r>
              <a:rPr lang="en-GB" sz="2800" baseline="-25000" dirty="0" smtClean="0"/>
              <a:t>1</a:t>
            </a:r>
            <a:r>
              <a:rPr lang="en-GB" sz="2800" dirty="0" smtClean="0"/>
              <a:t> measured at 5,10,20 and 30 </a:t>
            </a:r>
            <a:r>
              <a:rPr lang="en-GB" sz="2800" dirty="0" err="1" smtClean="0"/>
              <a:t>mins</a:t>
            </a:r>
            <a:endParaRPr lang="en-GB" sz="2800" dirty="0" smtClean="0"/>
          </a:p>
          <a:p>
            <a:r>
              <a:rPr lang="en-GB" sz="2800" dirty="0" smtClean="0"/>
              <a:t>Positive Test: decline of 10% FEV</a:t>
            </a:r>
            <a:r>
              <a:rPr lang="en-GB" sz="2800" baseline="-25000" dirty="0" smtClean="0"/>
              <a:t>1</a:t>
            </a:r>
            <a:endParaRPr lang="en-GB" sz="2800" dirty="0" smtClean="0"/>
          </a:p>
          <a:p>
            <a:r>
              <a:rPr lang="en-GB" sz="2800" dirty="0" smtClean="0"/>
              <a:t>Negative Test: 10% decline of FEV</a:t>
            </a:r>
            <a:r>
              <a:rPr lang="en-GB" sz="2800" baseline="-25000" dirty="0" smtClean="0"/>
              <a:t>1</a:t>
            </a:r>
            <a:r>
              <a:rPr lang="en-GB" sz="2800" dirty="0" smtClean="0"/>
              <a:t> not obtained for 20-30 mins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Classification of Asthma Severity</a:t>
            </a:r>
            <a:br>
              <a:rPr lang="en-GB" sz="2800" dirty="0" smtClean="0"/>
            </a:br>
            <a:r>
              <a:rPr lang="en-GB" sz="2800" dirty="0" smtClean="0"/>
              <a:t>(GINA Guidelines)</a:t>
            </a:r>
            <a:endParaRPr lang="en-GB" sz="2800" dirty="0"/>
          </a:p>
        </p:txBody>
      </p:sp>
      <p:sp>
        <p:nvSpPr>
          <p:cNvPr id="3" name="Content Placeholder 2"/>
          <p:cNvSpPr>
            <a:spLocks noGrp="1"/>
          </p:cNvSpPr>
          <p:nvPr>
            <p:ph idx="1"/>
          </p:nvPr>
        </p:nvSpPr>
        <p:spPr>
          <a:xfrm>
            <a:off x="500034" y="1928802"/>
            <a:ext cx="8229600" cy="4643470"/>
          </a:xfrm>
        </p:spPr>
        <p:txBody>
          <a:bodyPr>
            <a:normAutofit/>
          </a:bodyPr>
          <a:lstStyle/>
          <a:p>
            <a:endParaRPr lang="en-GB" sz="2800" dirty="0" smtClean="0"/>
          </a:p>
          <a:p>
            <a:r>
              <a:rPr lang="en-GB" sz="2800" dirty="0" smtClean="0"/>
              <a:t>Intermittent →       	   FEV</a:t>
            </a:r>
            <a:r>
              <a:rPr lang="en-GB" sz="2800" baseline="-25000" dirty="0" smtClean="0"/>
              <a:t>1</a:t>
            </a:r>
            <a:r>
              <a:rPr lang="en-GB" sz="2800" dirty="0" smtClean="0"/>
              <a:t> ≥ 80%  </a:t>
            </a:r>
          </a:p>
          <a:p>
            <a:pPr>
              <a:buNone/>
            </a:pPr>
            <a:r>
              <a:rPr lang="en-GB" sz="2800" dirty="0" smtClean="0"/>
              <a:t>				       	   PEF Viability &lt; 20%</a:t>
            </a:r>
          </a:p>
          <a:p>
            <a:r>
              <a:rPr lang="en-GB" sz="2800" dirty="0" smtClean="0"/>
              <a:t>Mild persistent → 	   FEV</a:t>
            </a:r>
            <a:r>
              <a:rPr lang="en-GB" sz="2800" baseline="-25000" dirty="0" smtClean="0"/>
              <a:t>1</a:t>
            </a:r>
            <a:r>
              <a:rPr lang="en-GB" sz="2800" dirty="0" smtClean="0"/>
              <a:t> ≥ 80%  </a:t>
            </a:r>
          </a:p>
          <a:p>
            <a:pPr lvl="1">
              <a:buNone/>
            </a:pPr>
            <a:r>
              <a:rPr lang="en-GB" sz="2400" dirty="0" smtClean="0"/>
              <a:t>				       	    PEF Viability 20 – 30%</a:t>
            </a:r>
          </a:p>
          <a:p>
            <a:r>
              <a:rPr lang="en-GB" sz="2800" dirty="0" smtClean="0"/>
              <a:t>Moderate persistent → FEV</a:t>
            </a:r>
            <a:r>
              <a:rPr lang="en-GB" sz="2800" baseline="-25000" dirty="0" smtClean="0"/>
              <a:t>1</a:t>
            </a:r>
            <a:r>
              <a:rPr lang="en-GB" sz="2800" dirty="0" smtClean="0"/>
              <a:t> 60-80% </a:t>
            </a:r>
          </a:p>
          <a:p>
            <a:pPr>
              <a:buNone/>
            </a:pPr>
            <a:r>
              <a:rPr lang="en-GB" sz="2800" dirty="0" smtClean="0"/>
              <a:t>					    PEF Viability &gt;30%</a:t>
            </a:r>
          </a:p>
          <a:p>
            <a:r>
              <a:rPr lang="en-GB" sz="2800" dirty="0" smtClean="0"/>
              <a:t>Severe Persistent → 	    FEV</a:t>
            </a:r>
            <a:r>
              <a:rPr lang="en-GB" sz="2800" baseline="-25000" dirty="0" smtClean="0"/>
              <a:t>1 </a:t>
            </a:r>
            <a:r>
              <a:rPr lang="en-GB" sz="2800" dirty="0" smtClean="0"/>
              <a:t>≤ 60% </a:t>
            </a:r>
          </a:p>
          <a:p>
            <a:pPr>
              <a:buNone/>
            </a:pPr>
            <a:r>
              <a:rPr lang="en-GB" sz="2800" dirty="0" smtClean="0"/>
              <a:t>					    PEF Viability &gt;30%</a:t>
            </a:r>
          </a:p>
          <a:p>
            <a:endParaRPr lang="en-GB" sz="2800" dirty="0" smtClean="0"/>
          </a:p>
          <a:p>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428604"/>
            <a:ext cx="8501122" cy="6247864"/>
          </a:xfrm>
          <a:prstGeom prst="rect">
            <a:avLst/>
          </a:prstGeom>
          <a:noFill/>
        </p:spPr>
        <p:txBody>
          <a:bodyPr wrap="square" rtlCol="0">
            <a:spAutoFit/>
          </a:bodyPr>
          <a:lstStyle/>
          <a:p>
            <a:r>
              <a:rPr lang="en-US" sz="2000" dirty="0" smtClean="0"/>
              <a:t>Study of lung function is now an essential procedure in cardio respiratory practice.</a:t>
            </a:r>
          </a:p>
          <a:p>
            <a:r>
              <a:rPr lang="en-US" sz="2000" dirty="0" smtClean="0"/>
              <a:t>It enables clear understanding of the impairment in the specific lung function caused by the disease process.</a:t>
            </a:r>
          </a:p>
          <a:p>
            <a:endParaRPr lang="en-US" sz="2000" dirty="0" smtClean="0"/>
          </a:p>
          <a:p>
            <a:r>
              <a:rPr lang="en-US" sz="2000" dirty="0" smtClean="0"/>
              <a:t>Uses of lung function tests:</a:t>
            </a:r>
          </a:p>
          <a:p>
            <a:pPr marL="457200" indent="-457200">
              <a:buFont typeface="+mj-lt"/>
              <a:buAutoNum type="arabicPeriod"/>
            </a:pPr>
            <a:r>
              <a:rPr lang="en-US" sz="2000" dirty="0" smtClean="0"/>
              <a:t>Evaluating the course of disease and effectiveness of the treatment instituted.</a:t>
            </a:r>
          </a:p>
          <a:p>
            <a:pPr marL="457200" indent="-457200">
              <a:buFont typeface="+mj-lt"/>
              <a:buAutoNum type="arabicPeriod"/>
            </a:pPr>
            <a:r>
              <a:rPr lang="en-US" sz="2000" dirty="0" smtClean="0"/>
              <a:t>Early detection of pulmonary insufficiency.</a:t>
            </a:r>
          </a:p>
          <a:p>
            <a:pPr marL="457200" indent="-457200">
              <a:buFont typeface="+mj-lt"/>
              <a:buAutoNum type="arabicPeriod"/>
            </a:pPr>
            <a:r>
              <a:rPr lang="en-US" sz="2000" dirty="0" smtClean="0"/>
              <a:t>Quantitative measurement of the respiratory impairment.</a:t>
            </a:r>
          </a:p>
          <a:p>
            <a:pPr marL="457200" indent="-457200">
              <a:buFont typeface="+mj-lt"/>
              <a:buAutoNum type="arabicPeriod"/>
            </a:pPr>
            <a:r>
              <a:rPr lang="en-US" sz="2000" dirty="0" smtClean="0"/>
              <a:t>Differentiate the breathlessness of cardiac origin from that of pulmonary origin.</a:t>
            </a:r>
          </a:p>
          <a:p>
            <a:pPr marL="457200" indent="-457200">
              <a:buFont typeface="+mj-lt"/>
              <a:buAutoNum type="arabicPeriod"/>
            </a:pPr>
            <a:r>
              <a:rPr lang="en-US" sz="2000" dirty="0" smtClean="0"/>
              <a:t>Assess fitness for high altitude, air travelling and diving.</a:t>
            </a:r>
          </a:p>
          <a:p>
            <a:pPr marL="457200" indent="-457200">
              <a:buFont typeface="+mj-lt"/>
              <a:buAutoNum type="arabicPeriod"/>
            </a:pPr>
            <a:r>
              <a:rPr lang="en-US" sz="2000" dirty="0" smtClean="0"/>
              <a:t>In industrial medicine to assess the degree of disability and the expectation of life due to occupational lung disease.</a:t>
            </a:r>
          </a:p>
          <a:p>
            <a:pPr marL="457200" indent="-457200">
              <a:buFont typeface="+mj-lt"/>
              <a:buAutoNum type="arabicPeriod"/>
            </a:pPr>
            <a:r>
              <a:rPr lang="en-US" sz="2000" dirty="0" smtClean="0"/>
              <a:t>Assessment of immediate risks and expectation of life before and after thoracic surgery.</a:t>
            </a:r>
          </a:p>
          <a:p>
            <a:pPr marL="457200" indent="-457200"/>
            <a:r>
              <a:rPr lang="en-US" sz="2000" dirty="0" smtClean="0"/>
              <a:t>However, the tests are not sufficiently specific to identify with certainty</a:t>
            </a:r>
          </a:p>
          <a:p>
            <a:pPr marL="457200" indent="-457200"/>
            <a:r>
              <a:rPr lang="en-US" sz="2000" dirty="0" smtClean="0"/>
              <a:t>any individual disease. Essentially the tests show how disease has altered</a:t>
            </a:r>
          </a:p>
          <a:p>
            <a:pPr marL="457200" indent="-457200"/>
            <a:r>
              <a:rPr lang="en-US" sz="2000" dirty="0" smtClean="0"/>
              <a:t>respiratory function.  </a:t>
            </a:r>
            <a:endParaRPr lang="en-IN"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Emphysema</a:t>
            </a:r>
            <a:endParaRPr lang="en-GB" sz="2800" dirty="0"/>
          </a:p>
        </p:txBody>
      </p:sp>
      <p:sp>
        <p:nvSpPr>
          <p:cNvPr id="3" name="Content Placeholder 2"/>
          <p:cNvSpPr>
            <a:spLocks noGrp="1"/>
          </p:cNvSpPr>
          <p:nvPr>
            <p:ph idx="1"/>
          </p:nvPr>
        </p:nvSpPr>
        <p:spPr/>
        <p:txBody>
          <a:bodyPr>
            <a:noAutofit/>
          </a:bodyPr>
          <a:lstStyle/>
          <a:p>
            <a:r>
              <a:rPr lang="en-GB" sz="2800" dirty="0" smtClean="0"/>
              <a:t>Progressive diseases of lungs</a:t>
            </a:r>
          </a:p>
          <a:p>
            <a:r>
              <a:rPr lang="en-GB" sz="2800" dirty="0" smtClean="0"/>
              <a:t>Air sacs become over distended showing breaking of walls</a:t>
            </a:r>
          </a:p>
          <a:p>
            <a:r>
              <a:rPr lang="en-GB" sz="2800" dirty="0" smtClean="0"/>
              <a:t>Irreversible and does not improve with bronchodilators</a:t>
            </a:r>
          </a:p>
          <a:p>
            <a:r>
              <a:rPr lang="en-GB" sz="2800" dirty="0" smtClean="0"/>
              <a:t>Physiologic disturbance of emphysema differs from asthma by ↑RV and ↑RV/TLC ratio</a:t>
            </a:r>
          </a:p>
          <a:p>
            <a:r>
              <a:rPr lang="en-GB" sz="2800" dirty="0" smtClean="0"/>
              <a:t>↓Diffusing Capacity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7158" y="214290"/>
            <a:ext cx="8229600" cy="1143000"/>
          </a:xfrm>
        </p:spPr>
        <p:txBody>
          <a:bodyPr>
            <a:normAutofit/>
          </a:bodyPr>
          <a:lstStyle/>
          <a:p>
            <a:r>
              <a:rPr lang="en-GB" sz="2700" dirty="0" smtClean="0"/>
              <a:t>Classification of COPD severity</a:t>
            </a:r>
            <a:br>
              <a:rPr lang="en-GB" sz="2700" dirty="0" smtClean="0"/>
            </a:br>
            <a:r>
              <a:rPr lang="en-GB" sz="2700" dirty="0" smtClean="0"/>
              <a:t> (Post Bronchodilator) (GOLD criteria)</a:t>
            </a:r>
            <a:endParaRPr lang="en-GB" sz="2700" dirty="0"/>
          </a:p>
        </p:txBody>
      </p:sp>
      <p:sp>
        <p:nvSpPr>
          <p:cNvPr id="2" name="Content Placeholder 1"/>
          <p:cNvSpPr>
            <a:spLocks noGrp="1"/>
          </p:cNvSpPr>
          <p:nvPr>
            <p:ph idx="1"/>
          </p:nvPr>
        </p:nvSpPr>
        <p:spPr>
          <a:xfrm>
            <a:off x="428596" y="1714488"/>
            <a:ext cx="8229600" cy="4500594"/>
          </a:xfrm>
        </p:spPr>
        <p:txBody>
          <a:bodyPr>
            <a:noAutofit/>
          </a:bodyPr>
          <a:lstStyle/>
          <a:p>
            <a:pPr>
              <a:buFont typeface="Wingdings" pitchFamily="2" charset="2"/>
              <a:buChar char="§"/>
            </a:pPr>
            <a:r>
              <a:rPr lang="en-GB" sz="2400" dirty="0" smtClean="0"/>
              <a:t>At risk: 	</a:t>
            </a:r>
            <a:r>
              <a:rPr lang="en-GB" sz="2400" dirty="0" err="1" smtClean="0"/>
              <a:t>Spirometry</a:t>
            </a:r>
            <a:r>
              <a:rPr lang="en-GB" sz="2400" dirty="0" smtClean="0"/>
              <a:t> normal by symptoms evident</a:t>
            </a:r>
          </a:p>
          <a:p>
            <a:pPr>
              <a:buFont typeface="Wingdings" pitchFamily="2" charset="2"/>
              <a:buChar char="§"/>
            </a:pPr>
            <a:endParaRPr lang="en-GB" sz="2400" dirty="0" smtClean="0"/>
          </a:p>
          <a:p>
            <a:pPr>
              <a:buFont typeface="Wingdings" pitchFamily="2" charset="2"/>
              <a:buChar char="§"/>
            </a:pPr>
            <a:r>
              <a:rPr lang="en-GB" sz="2400" dirty="0" smtClean="0"/>
              <a:t>Mild : 	FEV</a:t>
            </a:r>
            <a:r>
              <a:rPr lang="en-GB" sz="2400" baseline="-25000" dirty="0" smtClean="0"/>
              <a:t>1</a:t>
            </a:r>
            <a:r>
              <a:rPr lang="en-GB" sz="2400" dirty="0" smtClean="0"/>
              <a:t>/FVC &lt; 70% and FEV</a:t>
            </a:r>
            <a:r>
              <a:rPr lang="en-GB" sz="2400" baseline="-25000" dirty="0" smtClean="0"/>
              <a:t>1</a:t>
            </a:r>
            <a:r>
              <a:rPr lang="en-GB" sz="2400" dirty="0" smtClean="0"/>
              <a:t> 50-80%</a:t>
            </a:r>
          </a:p>
          <a:p>
            <a:pPr>
              <a:buFont typeface="Wingdings" pitchFamily="2" charset="2"/>
              <a:buChar char="§"/>
            </a:pPr>
            <a:endParaRPr lang="en-GB" sz="2400" dirty="0" smtClean="0"/>
          </a:p>
          <a:p>
            <a:pPr>
              <a:buFont typeface="Wingdings" pitchFamily="2" charset="2"/>
              <a:buChar char="§"/>
            </a:pPr>
            <a:r>
              <a:rPr lang="en-GB" sz="2400" dirty="0" smtClean="0"/>
              <a:t>Moderate: FEV</a:t>
            </a:r>
            <a:r>
              <a:rPr lang="en-GB" sz="2400" baseline="-25000" dirty="0" smtClean="0"/>
              <a:t>1</a:t>
            </a:r>
            <a:r>
              <a:rPr lang="en-GB" sz="2400" dirty="0" smtClean="0"/>
              <a:t>/FVC &lt; 70% and FEV</a:t>
            </a:r>
            <a:r>
              <a:rPr lang="en-GB" sz="2400" baseline="-25000" dirty="0" smtClean="0"/>
              <a:t>1</a:t>
            </a:r>
            <a:r>
              <a:rPr lang="en-GB" sz="2400" dirty="0" smtClean="0"/>
              <a:t> 50-80%</a:t>
            </a:r>
          </a:p>
          <a:p>
            <a:pPr>
              <a:buFont typeface="Wingdings" pitchFamily="2" charset="2"/>
              <a:buChar char="§"/>
            </a:pPr>
            <a:endParaRPr lang="en-GB" sz="2400" dirty="0" smtClean="0"/>
          </a:p>
          <a:p>
            <a:pPr>
              <a:buFont typeface="Wingdings" pitchFamily="2" charset="2"/>
              <a:buChar char="§"/>
            </a:pPr>
            <a:r>
              <a:rPr lang="en-GB" sz="2400" dirty="0" smtClean="0"/>
              <a:t>Severe: 	FEV</a:t>
            </a:r>
            <a:r>
              <a:rPr lang="en-GB" sz="2400" baseline="-25000" dirty="0" smtClean="0"/>
              <a:t>1</a:t>
            </a:r>
            <a:r>
              <a:rPr lang="en-GB" sz="2400" dirty="0" smtClean="0"/>
              <a:t>/FVC &lt; 70% and FEV</a:t>
            </a:r>
            <a:r>
              <a:rPr lang="en-GB" sz="2400" baseline="-25000" dirty="0" smtClean="0"/>
              <a:t>1</a:t>
            </a:r>
            <a:r>
              <a:rPr lang="en-GB" sz="2400" dirty="0" smtClean="0"/>
              <a:t> 30-49%</a:t>
            </a:r>
          </a:p>
          <a:p>
            <a:pPr>
              <a:buFont typeface="Wingdings" pitchFamily="2" charset="2"/>
              <a:buChar char="§"/>
            </a:pPr>
            <a:endParaRPr lang="en-GB" sz="2400" dirty="0" smtClean="0"/>
          </a:p>
          <a:p>
            <a:pPr>
              <a:buFont typeface="Wingdings" pitchFamily="2" charset="2"/>
              <a:buChar char="§"/>
            </a:pPr>
            <a:r>
              <a:rPr lang="en-GB" sz="2400" dirty="0" smtClean="0"/>
              <a:t>Very Severe: FEV</a:t>
            </a:r>
            <a:r>
              <a:rPr lang="en-GB" sz="2400" baseline="-25000" dirty="0" smtClean="0"/>
              <a:t>1</a:t>
            </a:r>
            <a:r>
              <a:rPr lang="en-GB" sz="2400" dirty="0" smtClean="0"/>
              <a:t>/FVC &lt; 70% and FEV</a:t>
            </a:r>
            <a:r>
              <a:rPr lang="en-GB" sz="2400" baseline="-25000" dirty="0" smtClean="0"/>
              <a:t>1</a:t>
            </a:r>
            <a:r>
              <a:rPr lang="en-GB" sz="2400" dirty="0" smtClean="0"/>
              <a:t> &lt;30%</a:t>
            </a:r>
          </a:p>
          <a:p>
            <a:endParaRPr lang="en-GB"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Chronic Bronchitis</a:t>
            </a:r>
            <a:endParaRPr lang="en-GB" sz="2800" dirty="0"/>
          </a:p>
        </p:txBody>
      </p:sp>
      <p:sp>
        <p:nvSpPr>
          <p:cNvPr id="3" name="Content Placeholder 2"/>
          <p:cNvSpPr>
            <a:spLocks noGrp="1"/>
          </p:cNvSpPr>
          <p:nvPr>
            <p:ph idx="1"/>
          </p:nvPr>
        </p:nvSpPr>
        <p:spPr/>
        <p:txBody>
          <a:bodyPr>
            <a:normAutofit/>
          </a:bodyPr>
          <a:lstStyle/>
          <a:p>
            <a:r>
              <a:rPr lang="en-GB" sz="2800" dirty="0" smtClean="0"/>
              <a:t>Excessive mucus in bronchial tree</a:t>
            </a:r>
          </a:p>
          <a:p>
            <a:r>
              <a:rPr lang="en-GB" sz="2800" dirty="0" smtClean="0"/>
              <a:t>Clinical Diagnosis:</a:t>
            </a:r>
          </a:p>
          <a:p>
            <a:pPr lvl="1"/>
            <a:r>
              <a:rPr lang="en-GB" dirty="0" smtClean="0"/>
              <a:t>Chronic cough for minimum of 3 months in a year</a:t>
            </a:r>
          </a:p>
          <a:p>
            <a:pPr lvl="1"/>
            <a:r>
              <a:rPr lang="en-GB" dirty="0" smtClean="0"/>
              <a:t>For not less then 2 successive years</a:t>
            </a:r>
          </a:p>
          <a:p>
            <a:r>
              <a:rPr lang="en-GB" sz="2800" dirty="0" smtClean="0"/>
              <a:t>Complication: Respiratory obstruction causing disabling breathlessness</a:t>
            </a:r>
          </a:p>
          <a:p>
            <a:r>
              <a:rPr lang="en-GB" sz="2800" dirty="0" smtClean="0"/>
              <a:t>Irreversible changes associated with emphysema but also a reversible or asthmatic element</a:t>
            </a:r>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Bronchiectasis</a:t>
            </a:r>
            <a:endParaRPr lang="en-GB" sz="3200" dirty="0"/>
          </a:p>
        </p:txBody>
      </p:sp>
      <p:sp>
        <p:nvSpPr>
          <p:cNvPr id="3" name="Content Placeholder 2"/>
          <p:cNvSpPr>
            <a:spLocks noGrp="1"/>
          </p:cNvSpPr>
          <p:nvPr>
            <p:ph idx="1"/>
          </p:nvPr>
        </p:nvSpPr>
        <p:spPr>
          <a:xfrm>
            <a:off x="428596" y="2071678"/>
            <a:ext cx="8229600" cy="3757626"/>
          </a:xfrm>
        </p:spPr>
        <p:txBody>
          <a:bodyPr>
            <a:normAutofit/>
          </a:bodyPr>
          <a:lstStyle/>
          <a:p>
            <a:r>
              <a:rPr lang="en-GB" sz="2800" dirty="0" smtClean="0"/>
              <a:t>Abnormal &amp; permanent dilation of bronchi</a:t>
            </a:r>
          </a:p>
          <a:p>
            <a:r>
              <a:rPr lang="en-GB" sz="2800" dirty="0" smtClean="0"/>
              <a:t>Segmental or widespread in distribution</a:t>
            </a:r>
          </a:p>
          <a:p>
            <a:r>
              <a:rPr lang="en-GB" sz="2800" dirty="0" smtClean="0"/>
              <a:t>PFT: marked reduction in VC with ↑RV</a:t>
            </a:r>
          </a:p>
          <a:p>
            <a:r>
              <a:rPr lang="en-GB" sz="2800" dirty="0" smtClean="0"/>
              <a:t>TLC may be normal or slightly decreased</a:t>
            </a:r>
          </a:p>
          <a:p>
            <a:r>
              <a:rPr lang="en-GB" sz="2800" dirty="0" smtClean="0"/>
              <a:t>Pulmonary compliance usually diminished</a:t>
            </a:r>
          </a:p>
          <a:p>
            <a:r>
              <a:rPr lang="en-GB" sz="2800" dirty="0" smtClean="0"/>
              <a:t>Airway obstruction is present</a:t>
            </a:r>
            <a:endParaRPr lang="en-GB"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582594"/>
          </a:xfrm>
        </p:spPr>
        <p:txBody>
          <a:bodyPr>
            <a:normAutofit/>
          </a:bodyPr>
          <a:lstStyle/>
          <a:p>
            <a:r>
              <a:rPr lang="en-GB" sz="3200" dirty="0" smtClean="0"/>
              <a:t>Restriction Defect</a:t>
            </a:r>
            <a:endParaRPr lang="en-GB" sz="3200" dirty="0"/>
          </a:p>
        </p:txBody>
      </p:sp>
      <p:graphicFrame>
        <p:nvGraphicFramePr>
          <p:cNvPr id="4" name="Content Placeholder 3"/>
          <p:cNvGraphicFramePr>
            <a:graphicFrameLocks noGrp="1"/>
          </p:cNvGraphicFramePr>
          <p:nvPr>
            <p:ph idx="1"/>
          </p:nvPr>
        </p:nvGraphicFramePr>
        <p:xfrm>
          <a:off x="500034" y="1714488"/>
          <a:ext cx="8229600" cy="4954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14348" y="1928802"/>
            <a:ext cx="1500198" cy="923330"/>
          </a:xfrm>
          <a:prstGeom prst="rect">
            <a:avLst/>
          </a:prstGeom>
          <a:noFill/>
        </p:spPr>
        <p:txBody>
          <a:bodyPr wrap="square" rtlCol="0">
            <a:spAutoFit/>
          </a:bodyPr>
          <a:lstStyle/>
          <a:p>
            <a:pPr algn="ctr"/>
            <a:r>
              <a:rPr lang="en-GB" b="1" dirty="0" smtClean="0">
                <a:solidFill>
                  <a:schemeClr val="bg1"/>
                </a:solidFill>
              </a:rPr>
              <a:t>Thoracic Cage Deformities</a:t>
            </a:r>
            <a:endParaRPr lang="en-GB" b="1" dirty="0">
              <a:solidFill>
                <a:schemeClr val="bg1"/>
              </a:solidFill>
            </a:endParaRPr>
          </a:p>
        </p:txBody>
      </p:sp>
      <p:sp>
        <p:nvSpPr>
          <p:cNvPr id="6" name="TextBox 5"/>
          <p:cNvSpPr txBox="1"/>
          <p:nvPr/>
        </p:nvSpPr>
        <p:spPr>
          <a:xfrm>
            <a:off x="714348" y="3857628"/>
            <a:ext cx="1571636" cy="646331"/>
          </a:xfrm>
          <a:prstGeom prst="rect">
            <a:avLst/>
          </a:prstGeom>
          <a:noFill/>
        </p:spPr>
        <p:txBody>
          <a:bodyPr wrap="square" rtlCol="0">
            <a:spAutoFit/>
          </a:bodyPr>
          <a:lstStyle/>
          <a:p>
            <a:pPr algn="ctr"/>
            <a:r>
              <a:rPr lang="en-GB" b="1" dirty="0" smtClean="0">
                <a:solidFill>
                  <a:schemeClr val="bg1"/>
                </a:solidFill>
              </a:rPr>
              <a:t>Pleural diseases</a:t>
            </a:r>
            <a:endParaRPr lang="en-GB" b="1" dirty="0">
              <a:solidFill>
                <a:schemeClr val="bg1"/>
              </a:solidFill>
            </a:endParaRPr>
          </a:p>
        </p:txBody>
      </p:sp>
      <p:sp>
        <p:nvSpPr>
          <p:cNvPr id="7" name="TextBox 6"/>
          <p:cNvSpPr txBox="1"/>
          <p:nvPr/>
        </p:nvSpPr>
        <p:spPr>
          <a:xfrm>
            <a:off x="714348" y="5643578"/>
            <a:ext cx="1494320" cy="646331"/>
          </a:xfrm>
          <a:prstGeom prst="rect">
            <a:avLst/>
          </a:prstGeom>
          <a:noFill/>
        </p:spPr>
        <p:txBody>
          <a:bodyPr wrap="square" rtlCol="0">
            <a:spAutoFit/>
          </a:bodyPr>
          <a:lstStyle/>
          <a:p>
            <a:pPr algn="ctr"/>
            <a:r>
              <a:rPr lang="en-GB" b="1" dirty="0" smtClean="0">
                <a:solidFill>
                  <a:schemeClr val="bg1"/>
                </a:solidFill>
              </a:rPr>
              <a:t>Lung Diseases</a:t>
            </a:r>
            <a:endParaRPr lang="en-GB" b="1" dirty="0">
              <a:solidFill>
                <a:schemeClr val="bg1"/>
              </a:solidFill>
            </a:endParaRPr>
          </a:p>
        </p:txBody>
      </p:sp>
      <p:sp>
        <p:nvSpPr>
          <p:cNvPr id="8" name="TextBox 7"/>
          <p:cNvSpPr txBox="1"/>
          <p:nvPr/>
        </p:nvSpPr>
        <p:spPr>
          <a:xfrm>
            <a:off x="714348" y="857232"/>
            <a:ext cx="7929618" cy="646331"/>
          </a:xfrm>
          <a:prstGeom prst="rect">
            <a:avLst/>
          </a:prstGeom>
          <a:noFill/>
        </p:spPr>
        <p:txBody>
          <a:bodyPr wrap="square" rtlCol="0">
            <a:spAutoFit/>
          </a:bodyPr>
          <a:lstStyle/>
          <a:p>
            <a:r>
              <a:rPr lang="en-GB" dirty="0" smtClean="0"/>
              <a:t>Disease that interfere with normal ventilation by restricting expansion of thoracic cage, lungs and pleura</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normAutofit fontScale="90000"/>
          </a:bodyPr>
          <a:lstStyle/>
          <a:p>
            <a:r>
              <a:rPr lang="en-GB" dirty="0" smtClean="0"/>
              <a:t>Alterations in ventilatory functions</a:t>
            </a:r>
            <a:endParaRPr lang="en-GB" dirty="0"/>
          </a:p>
        </p:txBody>
      </p:sp>
      <p:graphicFrame>
        <p:nvGraphicFramePr>
          <p:cNvPr id="4" name="Content Placeholder 3"/>
          <p:cNvGraphicFramePr>
            <a:graphicFrameLocks noGrp="1"/>
          </p:cNvGraphicFramePr>
          <p:nvPr>
            <p:ph idx="1"/>
          </p:nvPr>
        </p:nvGraphicFramePr>
        <p:xfrm>
          <a:off x="285721" y="2285992"/>
          <a:ext cx="8658228" cy="3214710"/>
        </p:xfrm>
        <a:graphic>
          <a:graphicData uri="http://schemas.openxmlformats.org/drawingml/2006/table">
            <a:tbl>
              <a:tblPr firstRow="1" bandRow="1">
                <a:tableStyleId>{284E427A-3D55-4303-BF80-6455036E1DE7}</a:tableStyleId>
              </a:tblPr>
              <a:tblGrid>
                <a:gridCol w="1800228"/>
                <a:gridCol w="1371600"/>
                <a:gridCol w="1371600"/>
                <a:gridCol w="1371600"/>
                <a:gridCol w="1371600"/>
                <a:gridCol w="1371600"/>
              </a:tblGrid>
              <a:tr h="1071570">
                <a:tc>
                  <a:txBody>
                    <a:bodyPr/>
                    <a:lstStyle/>
                    <a:p>
                      <a:pPr algn="ctr"/>
                      <a:endParaRPr lang="en-GB" dirty="0"/>
                    </a:p>
                  </a:txBody>
                  <a:tcPr anchor="ctr"/>
                </a:tc>
                <a:tc>
                  <a:txBody>
                    <a:bodyPr/>
                    <a:lstStyle/>
                    <a:p>
                      <a:pPr algn="ctr"/>
                      <a:r>
                        <a:rPr lang="en-GB" dirty="0" smtClean="0"/>
                        <a:t>TLC</a:t>
                      </a:r>
                      <a:endParaRPr lang="en-GB" dirty="0"/>
                    </a:p>
                  </a:txBody>
                  <a:tcPr anchor="ctr"/>
                </a:tc>
                <a:tc>
                  <a:txBody>
                    <a:bodyPr/>
                    <a:lstStyle/>
                    <a:p>
                      <a:pPr algn="ctr"/>
                      <a:r>
                        <a:rPr lang="en-GB" dirty="0" smtClean="0"/>
                        <a:t>RV</a:t>
                      </a:r>
                      <a:endParaRPr lang="en-GB" dirty="0"/>
                    </a:p>
                  </a:txBody>
                  <a:tcPr anchor="ctr"/>
                </a:tc>
                <a:tc>
                  <a:txBody>
                    <a:bodyPr/>
                    <a:lstStyle/>
                    <a:p>
                      <a:pPr algn="ctr"/>
                      <a:r>
                        <a:rPr lang="en-GB" dirty="0" smtClean="0"/>
                        <a:t>VC</a:t>
                      </a:r>
                      <a:endParaRPr lang="en-GB"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smtClean="0">
                          <a:effectLst/>
                        </a:rPr>
                        <a:t>FEV</a:t>
                      </a:r>
                      <a:r>
                        <a:rPr lang="en-GB" baseline="-25000" dirty="0" smtClean="0">
                          <a:effectLst/>
                        </a:rPr>
                        <a:t>1</a:t>
                      </a:r>
                      <a:r>
                        <a:rPr lang="en-GB" baseline="0" dirty="0" smtClean="0">
                          <a:effectLst/>
                        </a:rPr>
                        <a:t>/FVC</a:t>
                      </a:r>
                      <a:endParaRPr lang="en-GB" dirty="0" smtClean="0">
                        <a:effectLst/>
                      </a:endParaRPr>
                    </a:p>
                  </a:txBody>
                  <a:tcPr anchor="ctr"/>
                </a:tc>
                <a:tc>
                  <a:txBody>
                    <a:bodyPr/>
                    <a:lstStyle/>
                    <a:p>
                      <a:pPr algn="ctr"/>
                      <a:r>
                        <a:rPr lang="en-GB" dirty="0" smtClean="0"/>
                        <a:t>MIP</a:t>
                      </a:r>
                      <a:endParaRPr lang="en-GB" dirty="0"/>
                    </a:p>
                  </a:txBody>
                  <a:tcPr anchor="ctr"/>
                </a:tc>
              </a:tr>
              <a:tr h="1071570">
                <a:tc>
                  <a:txBody>
                    <a:bodyPr/>
                    <a:lstStyle/>
                    <a:p>
                      <a:pPr algn="ctr"/>
                      <a:r>
                        <a:rPr lang="en-GB" dirty="0" smtClean="0"/>
                        <a:t>Obstructive</a:t>
                      </a:r>
                      <a:endParaRPr lang="en-GB" dirty="0"/>
                    </a:p>
                  </a:txBody>
                  <a:tcPr anchor="ctr"/>
                </a:tc>
                <a:tc>
                  <a:txBody>
                    <a:bodyPr/>
                    <a:lstStyle/>
                    <a:p>
                      <a:pPr algn="ctr"/>
                      <a:r>
                        <a:rPr lang="en-GB" dirty="0" smtClean="0"/>
                        <a:t>N or ↑</a:t>
                      </a:r>
                      <a:endParaRPr lang="en-GB" dirty="0"/>
                    </a:p>
                  </a:txBody>
                  <a:tcPr anchor="ctr"/>
                </a:tc>
                <a:tc>
                  <a:txBody>
                    <a:bodyPr/>
                    <a:lstStyle/>
                    <a:p>
                      <a:pPr algn="ctr"/>
                      <a:r>
                        <a:rPr lang="en-GB" dirty="0" smtClean="0"/>
                        <a:t>↑</a:t>
                      </a:r>
                      <a:endParaRPr lang="en-GB" dirty="0"/>
                    </a:p>
                  </a:txBody>
                  <a:tcPr anchor="ctr"/>
                </a:tc>
                <a:tc>
                  <a:txBody>
                    <a:bodyPr/>
                    <a:lstStyle/>
                    <a:p>
                      <a:pPr algn="ctr"/>
                      <a:r>
                        <a:rPr lang="en-GB" dirty="0" smtClean="0"/>
                        <a:t>↓ or N</a:t>
                      </a:r>
                      <a:endParaRPr lang="en-GB" dirty="0"/>
                    </a:p>
                  </a:txBody>
                  <a:tcPr anchor="ctr"/>
                </a:tc>
                <a:tc>
                  <a:txBody>
                    <a:bodyPr/>
                    <a:lstStyle/>
                    <a:p>
                      <a:pPr algn="ctr"/>
                      <a:r>
                        <a:rPr lang="en-GB" dirty="0" smtClean="0"/>
                        <a:t>↓</a:t>
                      </a:r>
                      <a:endParaRPr lang="en-GB" dirty="0"/>
                    </a:p>
                  </a:txBody>
                  <a:tcPr anchor="ctr"/>
                </a:tc>
                <a:tc>
                  <a:txBody>
                    <a:bodyPr/>
                    <a:lstStyle/>
                    <a:p>
                      <a:pPr algn="ctr"/>
                      <a:r>
                        <a:rPr lang="en-GB" dirty="0" smtClean="0"/>
                        <a:t>N</a:t>
                      </a:r>
                      <a:endParaRPr lang="en-GB" dirty="0"/>
                    </a:p>
                  </a:txBody>
                  <a:tcPr anchor="ctr"/>
                </a:tc>
              </a:tr>
              <a:tr h="1071570">
                <a:tc>
                  <a:txBody>
                    <a:bodyPr/>
                    <a:lstStyle/>
                    <a:p>
                      <a:pPr algn="ctr"/>
                      <a:r>
                        <a:rPr lang="en-GB" dirty="0" smtClean="0"/>
                        <a:t>Restrictive</a:t>
                      </a:r>
                      <a:endParaRPr lang="en-GB" dirty="0"/>
                    </a:p>
                  </a:txBody>
                  <a:tcPr anchor="ctr"/>
                </a:tc>
                <a:tc>
                  <a:txBody>
                    <a:bodyPr/>
                    <a:lstStyle/>
                    <a:p>
                      <a:pPr algn="ctr"/>
                      <a:r>
                        <a:rPr lang="en-GB" dirty="0" smtClean="0"/>
                        <a:t>↓</a:t>
                      </a:r>
                      <a:endParaRPr lang="en-GB" dirty="0"/>
                    </a:p>
                  </a:txBody>
                  <a:tcPr anchor="ctr"/>
                </a:tc>
                <a:tc>
                  <a:txBody>
                    <a:bodyPr/>
                    <a:lstStyle/>
                    <a:p>
                      <a:pPr algn="ctr"/>
                      <a:r>
                        <a:rPr lang="en-GB" dirty="0" smtClean="0"/>
                        <a:t>↓</a:t>
                      </a:r>
                      <a:endParaRPr lang="en-GB" dirty="0"/>
                    </a:p>
                  </a:txBody>
                  <a:tcPr anchor="ctr"/>
                </a:tc>
                <a:tc>
                  <a:txBody>
                    <a:bodyPr/>
                    <a:lstStyle/>
                    <a:p>
                      <a:pPr algn="ctr"/>
                      <a:r>
                        <a:rPr lang="en-GB" dirty="0" smtClean="0"/>
                        <a:t>↓</a:t>
                      </a:r>
                      <a:endParaRPr lang="en-GB" dirty="0"/>
                    </a:p>
                  </a:txBody>
                  <a:tcPr anchor="ctr"/>
                </a:tc>
                <a:tc>
                  <a:txBody>
                    <a:bodyPr/>
                    <a:lstStyle/>
                    <a:p>
                      <a:pPr algn="ctr"/>
                      <a:r>
                        <a:rPr lang="en-GB" dirty="0" smtClean="0"/>
                        <a:t>N to↑</a:t>
                      </a:r>
                      <a:endParaRPr lang="en-GB" dirty="0"/>
                    </a:p>
                  </a:txBody>
                  <a:tcPr anchor="ctr"/>
                </a:tc>
                <a:tc>
                  <a:txBody>
                    <a:bodyPr/>
                    <a:lstStyle/>
                    <a:p>
                      <a:pPr algn="ctr"/>
                      <a:r>
                        <a:rPr lang="en-GB" dirty="0" smtClean="0"/>
                        <a:t>N</a:t>
                      </a:r>
                      <a:endParaRPr lang="en-GB" dirty="0"/>
                    </a:p>
                  </a:txBody>
                  <a:tcPr anchor="ct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E:\images\harr_c646f004.gif"/>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Alveolar Ventilation</a:t>
            </a:r>
            <a:endParaRPr lang="en-GB" sz="3200" dirty="0"/>
          </a:p>
        </p:txBody>
      </p:sp>
      <p:sp>
        <p:nvSpPr>
          <p:cNvPr id="3" name="Content Placeholder 2"/>
          <p:cNvSpPr>
            <a:spLocks noGrp="1"/>
          </p:cNvSpPr>
          <p:nvPr>
            <p:ph idx="1"/>
          </p:nvPr>
        </p:nvSpPr>
        <p:spPr>
          <a:xfrm>
            <a:off x="857224" y="2786058"/>
            <a:ext cx="7772400" cy="2788448"/>
          </a:xfrm>
        </p:spPr>
        <p:txBody>
          <a:bodyPr>
            <a:normAutofit/>
          </a:bodyPr>
          <a:lstStyle/>
          <a:p>
            <a:r>
              <a:rPr lang="en-GB" sz="2800" dirty="0" smtClean="0"/>
              <a:t>Gas exchange occurs only in alveoli</a:t>
            </a:r>
          </a:p>
          <a:p>
            <a:r>
              <a:rPr lang="en-GB" sz="2800" dirty="0" smtClean="0"/>
              <a:t>Hence, it is important to determine:</a:t>
            </a:r>
          </a:p>
          <a:p>
            <a:pPr marL="969264" lvl="1" indent="-514350">
              <a:buFont typeface="+mj-lt"/>
              <a:buAutoNum type="arabicPeriod"/>
            </a:pPr>
            <a:r>
              <a:rPr lang="en-GB" dirty="0" smtClean="0"/>
              <a:t>Volume</a:t>
            </a:r>
          </a:p>
          <a:p>
            <a:pPr marL="969264" lvl="1" indent="-514350">
              <a:buFont typeface="+mj-lt"/>
              <a:buAutoNum type="arabicPeriod"/>
            </a:pPr>
            <a:r>
              <a:rPr lang="en-GB" dirty="0" smtClean="0"/>
              <a:t>Distribution of gas in alveoli</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857232"/>
            <a:ext cx="8358246" cy="5293757"/>
          </a:xfrm>
          <a:prstGeom prst="rect">
            <a:avLst/>
          </a:prstGeom>
        </p:spPr>
        <p:txBody>
          <a:bodyPr wrap="square">
            <a:spAutoFit/>
          </a:bodyPr>
          <a:lstStyle/>
          <a:p>
            <a:pPr lvl="1">
              <a:buFont typeface="Wingdings" pitchFamily="2" charset="2"/>
              <a:buChar char="q"/>
            </a:pPr>
            <a:r>
              <a:rPr lang="en-GB" sz="2000" u="sng" dirty="0" smtClean="0"/>
              <a:t>Volume</a:t>
            </a:r>
          </a:p>
          <a:p>
            <a:endParaRPr lang="en-GB" sz="2000" dirty="0" smtClean="0"/>
          </a:p>
          <a:p>
            <a:r>
              <a:rPr lang="en-GB" sz="2000" dirty="0" smtClean="0"/>
              <a:t>   	Calculated from:</a:t>
            </a:r>
          </a:p>
          <a:p>
            <a:pPr marL="969264" lvl="1" indent="-514350">
              <a:buFont typeface="+mj-lt"/>
              <a:buAutoNum type="alphaUcPeriod"/>
            </a:pPr>
            <a:r>
              <a:rPr lang="en-GB" sz="2000" dirty="0" smtClean="0"/>
              <a:t>Rate of breathing</a:t>
            </a:r>
          </a:p>
          <a:p>
            <a:pPr marL="969264" lvl="1" indent="-514350">
              <a:buFont typeface="+mj-lt"/>
              <a:buAutoNum type="alphaUcPeriod"/>
            </a:pPr>
            <a:r>
              <a:rPr lang="en-GB" sz="2000" dirty="0" smtClean="0"/>
              <a:t>Tidal Volume</a:t>
            </a:r>
          </a:p>
          <a:p>
            <a:pPr marL="969264" lvl="1" indent="-514350">
              <a:buFont typeface="+mj-lt"/>
              <a:buAutoNum type="alphaUcPeriod"/>
            </a:pPr>
            <a:r>
              <a:rPr lang="en-GB" sz="2000" dirty="0" smtClean="0"/>
              <a:t>Volume of conducting airways i.e. anatomical dead space which is 150ml</a:t>
            </a:r>
          </a:p>
          <a:p>
            <a:pPr marL="969264" lvl="1" indent="-514350">
              <a:buFont typeface="Wingdings" pitchFamily="2" charset="2"/>
              <a:buChar char="§"/>
            </a:pPr>
            <a:r>
              <a:rPr lang="en-GB" sz="2000" dirty="0" smtClean="0"/>
              <a:t>In healthy adults:</a:t>
            </a:r>
          </a:p>
          <a:p>
            <a:pPr marL="1225296" lvl="2" indent="-514350"/>
            <a:r>
              <a:rPr lang="en-GB" sz="2000" dirty="0" smtClean="0"/>
              <a:t>	Alveolar ventilation (VA) = </a:t>
            </a:r>
          </a:p>
          <a:p>
            <a:pPr marL="1225296" lvl="2" indent="-514350" algn="ctr">
              <a:buNone/>
            </a:pPr>
            <a:r>
              <a:rPr lang="en-GB" sz="2000" dirty="0" smtClean="0"/>
              <a:t>			TV – Anatomical Dead Space (VD) x RR</a:t>
            </a:r>
          </a:p>
          <a:p>
            <a:pPr marL="969264" lvl="1" indent="-514350">
              <a:buFont typeface="Wingdings" pitchFamily="2" charset="2"/>
              <a:buChar char="§"/>
            </a:pPr>
            <a:r>
              <a:rPr lang="en-GB" sz="2000" dirty="0" smtClean="0"/>
              <a:t>In disease disturbing ventilation</a:t>
            </a:r>
          </a:p>
          <a:p>
            <a:pPr marL="1225296" lvl="2" indent="-514350"/>
            <a:r>
              <a:rPr lang="en-GB" sz="2000" dirty="0" smtClean="0"/>
              <a:t>	VA= Minute Ventilation – Wasted Ventilation</a:t>
            </a:r>
          </a:p>
          <a:p>
            <a:pPr marL="1225296" lvl="2" indent="-514350"/>
            <a:r>
              <a:rPr lang="en-GB" sz="2000" dirty="0" smtClean="0"/>
              <a:t>	Wasted Ventilation is</a:t>
            </a:r>
          </a:p>
          <a:p>
            <a:pPr marL="1225296" lvl="2" indent="-514350"/>
            <a:r>
              <a:rPr lang="en-GB" sz="2000" dirty="0" smtClean="0"/>
              <a:t>	 %VD/TV = (PaCO</a:t>
            </a:r>
            <a:r>
              <a:rPr lang="en-GB" sz="2000" baseline="-25000" dirty="0" smtClean="0"/>
              <a:t>2</a:t>
            </a:r>
            <a:r>
              <a:rPr lang="en-GB" sz="2000" dirty="0" smtClean="0"/>
              <a:t> – PECO</a:t>
            </a:r>
            <a:r>
              <a:rPr lang="en-GB" sz="2000" baseline="-25000" dirty="0" smtClean="0"/>
              <a:t>2</a:t>
            </a:r>
            <a:r>
              <a:rPr lang="en-GB" sz="2000" dirty="0" smtClean="0"/>
              <a:t>)/PaCO</a:t>
            </a:r>
            <a:r>
              <a:rPr lang="en-GB" sz="2000" baseline="-25000" dirty="0" smtClean="0"/>
              <a:t>2</a:t>
            </a:r>
          </a:p>
          <a:p>
            <a:pPr marL="969264" lvl="1" indent="-514350"/>
            <a:r>
              <a:rPr lang="en-GB" sz="2000" dirty="0" smtClean="0"/>
              <a:t>	↑ VD/TV &gt; 45% in absence of obstruction or restrictive disease suggests vascular disease of lung</a:t>
            </a:r>
          </a:p>
          <a:p>
            <a:pPr marL="1225296" lvl="2" indent="-514350">
              <a:buNone/>
            </a:pPr>
            <a:endParaRPr lang="en-GB"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42918"/>
            <a:ext cx="8643998" cy="6001643"/>
          </a:xfrm>
          <a:prstGeom prst="rect">
            <a:avLst/>
          </a:prstGeom>
        </p:spPr>
        <p:txBody>
          <a:bodyPr wrap="square">
            <a:spAutoFit/>
          </a:bodyPr>
          <a:lstStyle/>
          <a:p>
            <a:pPr>
              <a:buFont typeface="Wingdings" pitchFamily="2" charset="2"/>
              <a:buChar char="q"/>
            </a:pPr>
            <a:r>
              <a:rPr lang="en-GB" sz="2400" dirty="0" smtClean="0"/>
              <a:t> Distribution:</a:t>
            </a:r>
          </a:p>
          <a:p>
            <a:endParaRPr lang="en-GB" sz="2400" dirty="0" smtClean="0"/>
          </a:p>
          <a:p>
            <a:r>
              <a:rPr lang="en-GB" sz="2400" dirty="0" smtClean="0"/>
              <a:t>Markedly uneven in adults suggests pulmonary insufficiency</a:t>
            </a:r>
          </a:p>
          <a:p>
            <a:r>
              <a:rPr lang="en-GB" sz="2400" dirty="0" smtClean="0"/>
              <a:t>Seen in:</a:t>
            </a:r>
          </a:p>
          <a:p>
            <a:pPr marL="969264" lvl="1" indent="-514350">
              <a:buFont typeface="+mj-lt"/>
              <a:buAutoNum type="arabicPeriod"/>
            </a:pPr>
            <a:r>
              <a:rPr lang="en-GB" sz="2400" dirty="0" smtClean="0"/>
              <a:t>Bronchial Obstruction</a:t>
            </a:r>
          </a:p>
          <a:p>
            <a:pPr marL="969264" lvl="1" indent="-514350">
              <a:buFont typeface="+mj-lt"/>
              <a:buAutoNum type="arabicPeriod"/>
            </a:pPr>
            <a:r>
              <a:rPr lang="en-GB" sz="2400" dirty="0" smtClean="0"/>
              <a:t>Emphysema</a:t>
            </a:r>
          </a:p>
          <a:p>
            <a:pPr marL="969264" lvl="1" indent="-514350">
              <a:buFont typeface="+mj-lt"/>
              <a:buAutoNum type="arabicPeriod"/>
            </a:pPr>
            <a:r>
              <a:rPr lang="en-GB" sz="2400" dirty="0" smtClean="0"/>
              <a:t>Alteration in the uniform movements of the thoracic cage</a:t>
            </a:r>
          </a:p>
          <a:p>
            <a:pPr marL="969264" lvl="1" indent="-514350"/>
            <a:endParaRPr lang="en-GB" sz="2400" dirty="0" smtClean="0"/>
          </a:p>
          <a:p>
            <a:pPr marL="969264" lvl="1" indent="-514350">
              <a:buFont typeface="Wingdings" pitchFamily="2" charset="2"/>
              <a:buChar char="q"/>
            </a:pPr>
            <a:r>
              <a:rPr lang="en-GB" sz="2400" dirty="0" smtClean="0"/>
              <a:t>Tests:</a:t>
            </a:r>
          </a:p>
          <a:p>
            <a:pPr marL="514350" indent="-514350">
              <a:buFont typeface="+mj-lt"/>
              <a:buAutoNum type="romanLcPeriod"/>
            </a:pPr>
            <a:r>
              <a:rPr lang="en-GB" sz="2400" dirty="0" smtClean="0"/>
              <a:t> 	Nitrogen washout: </a:t>
            </a:r>
          </a:p>
          <a:p>
            <a:pPr marL="971550" lvl="1" indent="-514350"/>
            <a:r>
              <a:rPr lang="en-GB" sz="2400" dirty="0" smtClean="0"/>
              <a:t>		Normal: 1.5% or less</a:t>
            </a:r>
          </a:p>
          <a:p>
            <a:pPr marL="971550" lvl="1" indent="-514350"/>
            <a:r>
              <a:rPr lang="en-GB" sz="2400" dirty="0" smtClean="0"/>
              <a:t>		&gt; 2.5% is uneven distribution</a:t>
            </a:r>
          </a:p>
          <a:p>
            <a:pPr marL="514350" indent="-514350">
              <a:buFont typeface="+mj-lt"/>
              <a:buAutoNum type="romanLcPeriod"/>
            </a:pPr>
            <a:r>
              <a:rPr lang="en-GB" sz="2400" dirty="0" smtClean="0"/>
              <a:t>	Single breath Nitrogen meter test:</a:t>
            </a:r>
          </a:p>
          <a:p>
            <a:pPr marL="971550" lvl="1" indent="-514350"/>
            <a:r>
              <a:rPr lang="en-GB" sz="2400" dirty="0" smtClean="0"/>
              <a:t>		Normal: Nitrogen conc. &lt;1.5% in sample</a:t>
            </a:r>
          </a:p>
          <a:p>
            <a:pPr marL="969264" lvl="1" indent="-514350">
              <a:buFont typeface="+mj-lt"/>
              <a:buAutoNum type="arabicPeriod"/>
            </a:pPr>
            <a:endParaRPr lang="en-GB"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785818"/>
          </a:xfrm>
        </p:spPr>
        <p:txBody>
          <a:bodyPr>
            <a:normAutofit/>
          </a:bodyPr>
          <a:lstStyle/>
          <a:p>
            <a:r>
              <a:rPr lang="en-US" sz="2800" dirty="0" smtClean="0"/>
              <a:t>Pulmonary Physiology</a:t>
            </a:r>
            <a:endParaRPr lang="en-IN" sz="2800" dirty="0"/>
          </a:p>
        </p:txBody>
      </p:sp>
      <p:sp>
        <p:nvSpPr>
          <p:cNvPr id="3" name="Content Placeholder 2"/>
          <p:cNvSpPr>
            <a:spLocks noGrp="1"/>
          </p:cNvSpPr>
          <p:nvPr>
            <p:ph idx="1"/>
          </p:nvPr>
        </p:nvSpPr>
        <p:spPr>
          <a:xfrm>
            <a:off x="457200" y="1500174"/>
            <a:ext cx="8229600" cy="4625989"/>
          </a:xfrm>
        </p:spPr>
        <p:txBody>
          <a:bodyPr>
            <a:normAutofit fontScale="92500"/>
          </a:bodyPr>
          <a:lstStyle/>
          <a:p>
            <a:endParaRPr lang="en-US" sz="2400" dirty="0" smtClean="0"/>
          </a:p>
          <a:p>
            <a:r>
              <a:rPr lang="en-US" sz="2400" dirty="0" smtClean="0"/>
              <a:t>The principal function of lungs is gas exchange.</a:t>
            </a:r>
            <a:endParaRPr lang="en-IN" sz="2400" dirty="0" smtClean="0"/>
          </a:p>
          <a:p>
            <a:r>
              <a:rPr lang="en-US" sz="2400" dirty="0" smtClean="0"/>
              <a:t>Components contributing to gas exchange: </a:t>
            </a:r>
          </a:p>
          <a:p>
            <a:pPr marL="514350" indent="-514350">
              <a:buFont typeface="+mj-lt"/>
              <a:buAutoNum type="arabicPeriod"/>
            </a:pPr>
            <a:r>
              <a:rPr lang="en-US" sz="2400" u="sng" dirty="0" smtClean="0"/>
              <a:t>Ventilation</a:t>
            </a:r>
            <a:r>
              <a:rPr lang="en-US" sz="2400" dirty="0" smtClean="0"/>
              <a:t>: inspiration and expiration</a:t>
            </a:r>
          </a:p>
          <a:p>
            <a:pPr marL="514350" indent="-514350">
              <a:buFont typeface="+mj-lt"/>
              <a:buAutoNum type="arabicPeriod"/>
            </a:pPr>
            <a:r>
              <a:rPr lang="en-US" sz="2400" u="sng" dirty="0" smtClean="0"/>
              <a:t>Perfusion</a:t>
            </a:r>
            <a:r>
              <a:rPr lang="en-US" sz="2400" dirty="0" smtClean="0"/>
              <a:t>: adequate pulmonary circulation across the alveolar surface for exchange of gas all throughout lung tissue.</a:t>
            </a:r>
          </a:p>
          <a:p>
            <a:pPr marL="514350" indent="-514350">
              <a:buFont typeface="+mj-lt"/>
              <a:buAutoNum type="arabicPeriod"/>
            </a:pPr>
            <a:r>
              <a:rPr lang="en-US" sz="2400" u="sng" dirty="0" smtClean="0"/>
              <a:t>Diffusion:</a:t>
            </a:r>
            <a:r>
              <a:rPr lang="en-US" sz="2400" dirty="0" smtClean="0"/>
              <a:t> where gas &amp; blood are brought into contact across the alveolar-capillary membrane for diffusion of gases.</a:t>
            </a:r>
          </a:p>
          <a:p>
            <a:pPr marL="514350" indent="-514350">
              <a:buNone/>
            </a:pPr>
            <a:r>
              <a:rPr lang="en-US" sz="2400" dirty="0" smtClean="0"/>
              <a:t>The 3 processes are intimately linked in health, but the disease condition may affect any of them alone or together.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714380"/>
          </a:xfrm>
        </p:spPr>
        <p:txBody>
          <a:bodyPr>
            <a:normAutofit/>
          </a:bodyPr>
          <a:lstStyle/>
          <a:p>
            <a:r>
              <a:rPr lang="en-GB" sz="2400" dirty="0" smtClean="0"/>
              <a:t>Disorders of Alveolar Ventilation result in:</a:t>
            </a:r>
            <a:endParaRPr lang="en-GB" sz="2400" dirty="0"/>
          </a:p>
        </p:txBody>
      </p:sp>
      <p:sp>
        <p:nvSpPr>
          <p:cNvPr id="3" name="Content Placeholder 2"/>
          <p:cNvSpPr>
            <a:spLocks noGrp="1"/>
          </p:cNvSpPr>
          <p:nvPr>
            <p:ph idx="1"/>
          </p:nvPr>
        </p:nvSpPr>
        <p:spPr>
          <a:xfrm>
            <a:off x="285720" y="1000108"/>
            <a:ext cx="8572560" cy="5572164"/>
          </a:xfrm>
        </p:spPr>
        <p:txBody>
          <a:bodyPr>
            <a:normAutofit lnSpcReduction="10000"/>
          </a:bodyPr>
          <a:lstStyle/>
          <a:p>
            <a:pPr marL="457200" indent="-457200">
              <a:buFont typeface="+mj-lt"/>
              <a:buAutoNum type="arabicPeriod"/>
            </a:pPr>
            <a:r>
              <a:rPr lang="en-GB" sz="2400" u="sng" dirty="0" smtClean="0"/>
              <a:t>Hypoventilation</a:t>
            </a:r>
            <a:r>
              <a:rPr lang="en-GB" sz="2400" dirty="0" smtClean="0"/>
              <a:t>: </a:t>
            </a:r>
            <a:r>
              <a:rPr lang="en-GB" sz="2400" dirty="0" smtClean="0">
                <a:latin typeface="Calibri"/>
              </a:rPr>
              <a:t>↓ RR, ↓ TV, ↑VD</a:t>
            </a:r>
          </a:p>
          <a:p>
            <a:pPr marL="914400" lvl="1" indent="-457200">
              <a:buFont typeface="+mj-lt"/>
              <a:buAutoNum type="arabicPeriod"/>
            </a:pPr>
            <a:r>
              <a:rPr lang="en-GB" sz="2400" dirty="0" smtClean="0">
                <a:latin typeface="Calibri"/>
              </a:rPr>
              <a:t>Results in hypoxemia, CO</a:t>
            </a:r>
            <a:r>
              <a:rPr lang="en-GB" sz="2400" baseline="-25000" dirty="0" smtClean="0">
                <a:latin typeface="Calibri"/>
              </a:rPr>
              <a:t>2</a:t>
            </a:r>
            <a:r>
              <a:rPr lang="en-GB" sz="2400" dirty="0" smtClean="0">
                <a:latin typeface="Calibri"/>
              </a:rPr>
              <a:t> retention, </a:t>
            </a:r>
            <a:r>
              <a:rPr lang="en-GB" sz="2400" dirty="0" err="1" smtClean="0">
                <a:latin typeface="Calibri"/>
              </a:rPr>
              <a:t>resp</a:t>
            </a:r>
            <a:r>
              <a:rPr lang="en-GB" sz="2400" dirty="0" smtClean="0">
                <a:latin typeface="Calibri"/>
              </a:rPr>
              <a:t> alkalosis</a:t>
            </a:r>
          </a:p>
          <a:p>
            <a:pPr marL="457200" indent="-457200">
              <a:buFont typeface="Wingdings" pitchFamily="2" charset="2"/>
              <a:buChar char="§"/>
            </a:pPr>
            <a:r>
              <a:rPr lang="en-GB" sz="2400" dirty="0" smtClean="0"/>
              <a:t>Causes:</a:t>
            </a:r>
          </a:p>
          <a:p>
            <a:pPr marL="914400" lvl="1" indent="-457200">
              <a:buFont typeface="+mj-lt"/>
              <a:buAutoNum type="arabicPeriod"/>
            </a:pPr>
            <a:r>
              <a:rPr lang="en-GB" sz="2400" dirty="0" smtClean="0"/>
              <a:t>Respiratory Centre Depression due to anaesthetics, narcotics, barbiturates</a:t>
            </a:r>
          </a:p>
          <a:p>
            <a:pPr marL="914400" lvl="1" indent="-457200">
              <a:buFont typeface="+mj-lt"/>
              <a:buAutoNum type="arabicPeriod"/>
            </a:pPr>
            <a:r>
              <a:rPr lang="en-GB" sz="2400" dirty="0" smtClean="0"/>
              <a:t>CVAs: </a:t>
            </a:r>
            <a:r>
              <a:rPr lang="en-GB" sz="2400" dirty="0" smtClean="0">
                <a:latin typeface="Calibri"/>
              </a:rPr>
              <a:t>↑ICT, MND, Poliomyelitis</a:t>
            </a:r>
          </a:p>
          <a:p>
            <a:pPr marL="914400" lvl="1" indent="-457200">
              <a:buFont typeface="+mj-lt"/>
              <a:buAutoNum type="arabicPeriod"/>
            </a:pPr>
            <a:r>
              <a:rPr lang="en-GB" sz="2400" dirty="0" smtClean="0">
                <a:latin typeface="Calibri"/>
              </a:rPr>
              <a:t>Myasthenia Gravis, infectious polyneuritis</a:t>
            </a:r>
          </a:p>
          <a:p>
            <a:pPr marL="914400" lvl="1" indent="-457200">
              <a:buFont typeface="+mj-lt"/>
              <a:buAutoNum type="arabicPeriod"/>
            </a:pPr>
            <a:r>
              <a:rPr lang="en-GB" sz="2400" dirty="0" smtClean="0">
                <a:latin typeface="Calibri"/>
              </a:rPr>
              <a:t>Respiratory Muscle myopathy, thoracic cage deformities, pleural effusion, massive collapse, pulmonary oedema</a:t>
            </a:r>
          </a:p>
          <a:p>
            <a:pPr marL="914400" lvl="1" indent="-457200">
              <a:buNone/>
            </a:pPr>
            <a:endParaRPr lang="en-GB" sz="2400" dirty="0" smtClean="0">
              <a:latin typeface="Calibri"/>
            </a:endParaRPr>
          </a:p>
          <a:p>
            <a:pPr marL="457200" indent="-457200">
              <a:buFont typeface="+mj-lt"/>
              <a:buAutoNum type="arabicPeriod"/>
            </a:pPr>
            <a:r>
              <a:rPr lang="en-GB" sz="2400" u="sng" dirty="0" smtClean="0"/>
              <a:t>Hyperventilation:</a:t>
            </a:r>
          </a:p>
          <a:p>
            <a:pPr marL="914400" lvl="1" indent="-457200">
              <a:buFont typeface="+mj-lt"/>
              <a:buAutoNum type="arabicPeriod"/>
            </a:pPr>
            <a:r>
              <a:rPr lang="en-GB" sz="2400" dirty="0" smtClean="0"/>
              <a:t>Excess removal of CO</a:t>
            </a:r>
            <a:r>
              <a:rPr lang="en-GB" sz="2400" baseline="-25000" dirty="0" smtClean="0"/>
              <a:t>2</a:t>
            </a:r>
            <a:endParaRPr lang="en-GB" sz="2400" dirty="0" smtClean="0"/>
          </a:p>
          <a:p>
            <a:pPr marL="914400" lvl="1" indent="-457200">
              <a:buFont typeface="+mj-lt"/>
              <a:buAutoNum type="arabicPeriod"/>
            </a:pPr>
            <a:r>
              <a:rPr lang="en-GB" sz="2400" dirty="0" smtClean="0">
                <a:latin typeface="Calibri"/>
              </a:rPr>
              <a:t>↓ Alveolar and arterial CO</a:t>
            </a:r>
            <a:r>
              <a:rPr lang="en-GB" sz="2400" baseline="-25000" dirty="0" smtClean="0">
                <a:latin typeface="Calibri"/>
              </a:rPr>
              <a:t>2</a:t>
            </a:r>
            <a:r>
              <a:rPr lang="en-GB" sz="2400" dirty="0" smtClean="0">
                <a:latin typeface="Calibri"/>
              </a:rPr>
              <a:t> tension</a:t>
            </a:r>
          </a:p>
          <a:p>
            <a:pPr marL="914400" lvl="1" indent="-457200">
              <a:buFont typeface="+mj-lt"/>
              <a:buAutoNum type="arabicPeriod"/>
            </a:pPr>
            <a:r>
              <a:rPr lang="en-GB" sz="2400" dirty="0" smtClean="0">
                <a:latin typeface="Calibri"/>
              </a:rPr>
              <a:t>Respiratory Alkalosis</a:t>
            </a:r>
            <a:endParaRPr lang="en-GB" sz="2400" dirty="0" smtClean="0"/>
          </a:p>
          <a:p>
            <a:pPr lvl="1"/>
            <a:endParaRPr lang="en-GB"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357166"/>
            <a:ext cx="7772400" cy="928694"/>
          </a:xfrm>
        </p:spPr>
        <p:txBody>
          <a:bodyPr>
            <a:normAutofit/>
          </a:bodyPr>
          <a:lstStyle/>
          <a:p>
            <a:r>
              <a:rPr lang="en-GB" sz="3200" dirty="0" smtClean="0"/>
              <a:t>Diffusion</a:t>
            </a:r>
            <a:endParaRPr lang="en-GB" sz="3200" dirty="0"/>
          </a:p>
        </p:txBody>
      </p:sp>
      <p:sp>
        <p:nvSpPr>
          <p:cNvPr id="3" name="Content Placeholder 2"/>
          <p:cNvSpPr>
            <a:spLocks noGrp="1"/>
          </p:cNvSpPr>
          <p:nvPr>
            <p:ph idx="1"/>
          </p:nvPr>
        </p:nvSpPr>
        <p:spPr>
          <a:xfrm>
            <a:off x="785786" y="1285860"/>
            <a:ext cx="7772400" cy="4786346"/>
          </a:xfrm>
        </p:spPr>
        <p:txBody>
          <a:bodyPr>
            <a:normAutofit/>
          </a:bodyPr>
          <a:lstStyle/>
          <a:p>
            <a:endParaRPr lang="en-GB" sz="3000" dirty="0" smtClean="0"/>
          </a:p>
          <a:p>
            <a:r>
              <a:rPr lang="en-GB" sz="2800" dirty="0" smtClean="0"/>
              <a:t>Ability of the lungs to transfer gases across alveolar-capillary membrane</a:t>
            </a:r>
          </a:p>
          <a:p>
            <a:r>
              <a:rPr lang="en-GB" sz="2800" dirty="0" smtClean="0"/>
              <a:t>Carbon monoxide is normally used to measure DL (DL</a:t>
            </a:r>
            <a:r>
              <a:rPr lang="en-GB" sz="1800" dirty="0" smtClean="0"/>
              <a:t>CO</a:t>
            </a:r>
            <a:r>
              <a:rPr lang="en-GB" sz="2800" dirty="0" smtClean="0"/>
              <a:t>)</a:t>
            </a:r>
          </a:p>
          <a:p>
            <a:r>
              <a:rPr lang="en-GB" sz="2800" dirty="0" smtClean="0"/>
              <a:t>Expressed in mL/min/mmHg</a:t>
            </a:r>
          </a:p>
          <a:p>
            <a:r>
              <a:rPr lang="en-GB" sz="2800" dirty="0" smtClean="0"/>
              <a:t>Single breath DL</a:t>
            </a:r>
            <a:r>
              <a:rPr lang="en-GB" sz="2000" dirty="0" smtClean="0"/>
              <a:t>CO</a:t>
            </a:r>
            <a:r>
              <a:rPr lang="en-GB" sz="2800" dirty="0" smtClean="0"/>
              <a:t> is commonly used to test diffusing capacity</a:t>
            </a:r>
          </a:p>
          <a:p>
            <a:r>
              <a:rPr lang="en-GB" sz="2800" dirty="0" smtClean="0"/>
              <a:t>Normal DL</a:t>
            </a:r>
            <a:r>
              <a:rPr lang="en-GB" sz="2000" dirty="0" smtClean="0"/>
              <a:t>CO</a:t>
            </a:r>
            <a:r>
              <a:rPr lang="en-GB" sz="2800" dirty="0" smtClean="0"/>
              <a:t>: 15-40 mL/min/mmHg</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20" y="1214422"/>
          <a:ext cx="8572528" cy="4714908"/>
        </p:xfrm>
        <a:graphic>
          <a:graphicData uri="http://schemas.openxmlformats.org/drawingml/2006/table">
            <a:tbl>
              <a:tblPr firstRow="1" bandRow="1">
                <a:tableStyleId>{5C22544A-7EE6-4342-B048-85BDC9FD1C3A}</a:tableStyleId>
              </a:tblPr>
              <a:tblGrid>
                <a:gridCol w="1300146"/>
                <a:gridCol w="2000264"/>
                <a:gridCol w="1714512"/>
                <a:gridCol w="3557606"/>
              </a:tblGrid>
              <a:tr h="829369">
                <a:tc>
                  <a:txBody>
                    <a:bodyPr/>
                    <a:lstStyle/>
                    <a:p>
                      <a:r>
                        <a:rPr lang="en-GB" sz="2400" dirty="0" smtClean="0"/>
                        <a:t>DLCO</a:t>
                      </a:r>
                      <a:endParaRPr lang="en-GB" sz="2400" dirty="0"/>
                    </a:p>
                  </a:txBody>
                  <a:tcPr/>
                </a:tc>
                <a:tc>
                  <a:txBody>
                    <a:bodyPr/>
                    <a:lstStyle/>
                    <a:p>
                      <a:r>
                        <a:rPr lang="en-GB" sz="2400" dirty="0" smtClean="0"/>
                        <a:t>Normal or </a:t>
                      </a:r>
                      <a:r>
                        <a:rPr lang="en-GB" sz="2400" dirty="0" smtClean="0">
                          <a:latin typeface="Calibri"/>
                        </a:rPr>
                        <a:t>↑</a:t>
                      </a:r>
                      <a:endParaRPr lang="en-GB" sz="2400" dirty="0"/>
                    </a:p>
                  </a:txBody>
                  <a:tcPr/>
                </a:tc>
                <a:tc>
                  <a:txBody>
                    <a:bodyPr/>
                    <a:lstStyle/>
                    <a:p>
                      <a:r>
                        <a:rPr lang="en-GB" sz="2400" dirty="0" smtClean="0">
                          <a:latin typeface="Calibri"/>
                        </a:rPr>
                        <a:t>↓ed</a:t>
                      </a:r>
                      <a:endParaRPr lang="en-GB" sz="2400" dirty="0"/>
                    </a:p>
                  </a:txBody>
                  <a:tcPr/>
                </a:tc>
                <a:tc>
                  <a:txBody>
                    <a:bodyPr/>
                    <a:lstStyle/>
                    <a:p>
                      <a:r>
                        <a:rPr lang="en-GB" sz="2400" dirty="0" smtClean="0">
                          <a:latin typeface="Calibri"/>
                        </a:rPr>
                        <a:t>↑ed</a:t>
                      </a:r>
                      <a:endParaRPr lang="en-GB" sz="2400" dirty="0"/>
                    </a:p>
                  </a:txBody>
                  <a:tcPr/>
                </a:tc>
              </a:tr>
              <a:tr h="3885539">
                <a:tc>
                  <a:txBody>
                    <a:bodyPr/>
                    <a:lstStyle/>
                    <a:p>
                      <a:endParaRPr lang="en-GB" sz="2400" dirty="0"/>
                    </a:p>
                  </a:txBody>
                  <a:tcPr/>
                </a:tc>
                <a:tc>
                  <a:txBody>
                    <a:bodyPr/>
                    <a:lstStyle/>
                    <a:p>
                      <a:r>
                        <a:rPr lang="en-GB" sz="2400" dirty="0" smtClean="0"/>
                        <a:t>Asthma</a:t>
                      </a:r>
                      <a:endParaRPr lang="en-GB" sz="2400" dirty="0"/>
                    </a:p>
                  </a:txBody>
                  <a:tcPr/>
                </a:tc>
                <a:tc>
                  <a:txBody>
                    <a:bodyPr/>
                    <a:lstStyle/>
                    <a:p>
                      <a:pPr>
                        <a:buFont typeface="Arial" pitchFamily="34" charset="0"/>
                        <a:buChar char="•"/>
                      </a:pPr>
                      <a:r>
                        <a:rPr lang="en-GB" sz="2400" dirty="0" smtClean="0"/>
                        <a:t>CCF</a:t>
                      </a:r>
                    </a:p>
                    <a:p>
                      <a:pPr>
                        <a:buFont typeface="Arial" pitchFamily="34" charset="0"/>
                        <a:buChar char="•"/>
                      </a:pPr>
                      <a:r>
                        <a:rPr lang="en-GB" sz="2400" dirty="0" smtClean="0"/>
                        <a:t>Pulmonary Embolism</a:t>
                      </a:r>
                    </a:p>
                    <a:p>
                      <a:pPr>
                        <a:buFont typeface="Arial" pitchFamily="34" charset="0"/>
                        <a:buChar char="•"/>
                      </a:pPr>
                      <a:r>
                        <a:rPr lang="en-GB" sz="2400" dirty="0" smtClean="0"/>
                        <a:t>COPD</a:t>
                      </a:r>
                    </a:p>
                    <a:p>
                      <a:pPr>
                        <a:buFont typeface="Arial" pitchFamily="34" charset="0"/>
                        <a:buChar char="•"/>
                      </a:pPr>
                      <a:r>
                        <a:rPr lang="en-GB" sz="2400" dirty="0" smtClean="0"/>
                        <a:t>ILD</a:t>
                      </a:r>
                    </a:p>
                    <a:p>
                      <a:pPr>
                        <a:buFont typeface="Arial" pitchFamily="34" charset="0"/>
                        <a:buChar char="•"/>
                      </a:pPr>
                      <a:r>
                        <a:rPr lang="en-GB" sz="2400" dirty="0" smtClean="0"/>
                        <a:t>Anaemia</a:t>
                      </a:r>
                      <a:endParaRPr lang="en-GB" sz="2400" dirty="0"/>
                    </a:p>
                  </a:txBody>
                  <a:tcPr/>
                </a:tc>
                <a:tc>
                  <a:txBody>
                    <a:bodyPr/>
                    <a:lstStyle/>
                    <a:p>
                      <a:pPr>
                        <a:buFont typeface="Arial" pitchFamily="34" charset="0"/>
                        <a:buChar char="•"/>
                      </a:pPr>
                      <a:r>
                        <a:rPr lang="en-GB" sz="2400" dirty="0" smtClean="0"/>
                        <a:t>Polycythemia</a:t>
                      </a:r>
                    </a:p>
                    <a:p>
                      <a:pPr>
                        <a:buFont typeface="Arial" pitchFamily="34" charset="0"/>
                        <a:buChar char="•"/>
                      </a:pPr>
                      <a:r>
                        <a:rPr lang="en-GB" sz="2400" dirty="0" smtClean="0"/>
                        <a:t>Idiopathic</a:t>
                      </a:r>
                      <a:r>
                        <a:rPr lang="en-GB" sz="2400" baseline="0" dirty="0" smtClean="0"/>
                        <a:t> pulmonary haemosiderosis</a:t>
                      </a:r>
                    </a:p>
                    <a:p>
                      <a:pPr>
                        <a:buFont typeface="Arial" pitchFamily="34" charset="0"/>
                        <a:buChar char="•"/>
                      </a:pPr>
                      <a:r>
                        <a:rPr lang="en-GB" sz="2400" baseline="0" dirty="0" smtClean="0"/>
                        <a:t>Left to right Cardiac shunts</a:t>
                      </a:r>
                    </a:p>
                    <a:p>
                      <a:pPr>
                        <a:buFont typeface="Arial" pitchFamily="34" charset="0"/>
                        <a:buChar char="•"/>
                      </a:pPr>
                      <a:r>
                        <a:rPr lang="en-GB" sz="2400" baseline="0" dirty="0" smtClean="0"/>
                        <a:t>Exercise</a:t>
                      </a:r>
                      <a:endParaRPr lang="en-GB" sz="2400" dirty="0"/>
                    </a:p>
                  </a:txBody>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Diffusion Disturbance</a:t>
            </a:r>
            <a:endParaRPr lang="en-GB" sz="2800" dirty="0"/>
          </a:p>
        </p:txBody>
      </p:sp>
      <p:sp>
        <p:nvSpPr>
          <p:cNvPr id="3" name="Content Placeholder 2"/>
          <p:cNvSpPr>
            <a:spLocks noGrp="1"/>
          </p:cNvSpPr>
          <p:nvPr>
            <p:ph idx="1"/>
          </p:nvPr>
        </p:nvSpPr>
        <p:spPr/>
        <p:txBody>
          <a:bodyPr>
            <a:normAutofit/>
          </a:bodyPr>
          <a:lstStyle/>
          <a:p>
            <a:r>
              <a:rPr lang="en-GB" sz="2800" dirty="0" smtClean="0"/>
              <a:t>Actual gaseous transfer takes place between alveolar air spaces and capillaries in alveolar wall</a:t>
            </a:r>
          </a:p>
          <a:p>
            <a:r>
              <a:rPr lang="en-GB" sz="2800" dirty="0" smtClean="0"/>
              <a:t>Disease causes thickening of alveolar wall resulting in alveolo-capillary block (diffusion defect)</a:t>
            </a:r>
          </a:p>
          <a:p>
            <a:r>
              <a:rPr lang="en-GB" sz="2800" dirty="0" smtClean="0"/>
              <a:t>Results in arterial oxygen desaturation in early stages</a:t>
            </a:r>
          </a:p>
          <a:p>
            <a:r>
              <a:rPr lang="en-GB" sz="2800" dirty="0" smtClean="0"/>
              <a:t>CO</a:t>
            </a:r>
            <a:r>
              <a:rPr lang="en-GB" sz="2800" baseline="-25000" dirty="0" smtClean="0"/>
              <a:t>2</a:t>
            </a:r>
            <a:r>
              <a:rPr lang="en-GB" sz="2800" dirty="0" smtClean="0"/>
              <a:t> plasma content </a:t>
            </a:r>
            <a:r>
              <a:rPr lang="en-GB" sz="2800" dirty="0" smtClean="0">
                <a:latin typeface="Calibri"/>
              </a:rPr>
              <a:t>↑ in advanced stages</a:t>
            </a:r>
            <a:endParaRPr lang="en-GB"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Diseases characterised by alveolo-capillary block</a:t>
            </a:r>
            <a:endParaRPr lang="en-GB" sz="2800" dirty="0"/>
          </a:p>
        </p:txBody>
      </p:sp>
      <p:sp>
        <p:nvSpPr>
          <p:cNvPr id="3" name="Content Placeholder 2"/>
          <p:cNvSpPr>
            <a:spLocks noGrp="1"/>
          </p:cNvSpPr>
          <p:nvPr>
            <p:ph idx="1"/>
          </p:nvPr>
        </p:nvSpPr>
        <p:spPr>
          <a:xfrm>
            <a:off x="457200" y="1600200"/>
            <a:ext cx="8229600" cy="4972072"/>
          </a:xfrm>
        </p:spPr>
        <p:txBody>
          <a:bodyPr>
            <a:normAutofit lnSpcReduction="10000"/>
          </a:bodyPr>
          <a:lstStyle/>
          <a:p>
            <a:endParaRPr lang="en-GB" sz="2800" dirty="0" smtClean="0"/>
          </a:p>
          <a:p>
            <a:r>
              <a:rPr lang="en-GB" sz="2800" dirty="0" smtClean="0"/>
              <a:t>Diffuse ILD</a:t>
            </a:r>
          </a:p>
          <a:p>
            <a:r>
              <a:rPr lang="en-GB" sz="2800" dirty="0" smtClean="0"/>
              <a:t>Silicosis</a:t>
            </a:r>
          </a:p>
          <a:p>
            <a:r>
              <a:rPr lang="en-GB" sz="2800" dirty="0" smtClean="0"/>
              <a:t>Asbestosis</a:t>
            </a:r>
          </a:p>
          <a:p>
            <a:r>
              <a:rPr lang="en-GB" sz="2800" dirty="0" smtClean="0"/>
              <a:t>Aluminium fibrosis</a:t>
            </a:r>
          </a:p>
          <a:p>
            <a:r>
              <a:rPr lang="en-GB" sz="2800" dirty="0" smtClean="0"/>
              <a:t>Radiation fibrosis</a:t>
            </a:r>
          </a:p>
          <a:p>
            <a:r>
              <a:rPr lang="en-GB" sz="2800" dirty="0" smtClean="0"/>
              <a:t>Farmer’s lung</a:t>
            </a:r>
          </a:p>
          <a:p>
            <a:r>
              <a:rPr lang="en-GB" sz="2800" dirty="0" smtClean="0"/>
              <a:t>Sarcoidosis</a:t>
            </a:r>
          </a:p>
          <a:p>
            <a:r>
              <a:rPr lang="en-GB" sz="2800" dirty="0" smtClean="0"/>
              <a:t>Rheumatoid Fibrosis</a:t>
            </a:r>
          </a:p>
          <a:p>
            <a:r>
              <a:rPr lang="en-GB" sz="2800" dirty="0" smtClean="0"/>
              <a:t>SLE</a:t>
            </a:r>
            <a:endParaRPr lang="en-GB"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914400"/>
          </a:xfrm>
        </p:spPr>
        <p:txBody>
          <a:bodyPr>
            <a:noAutofit/>
          </a:bodyPr>
          <a:lstStyle/>
          <a:p>
            <a:r>
              <a:rPr lang="en-GB" sz="2800" dirty="0" smtClean="0"/>
              <a:t>Changes in alveolo-capillary block:</a:t>
            </a:r>
            <a:br>
              <a:rPr lang="en-GB" sz="2800" dirty="0" smtClean="0"/>
            </a:br>
            <a:endParaRPr lang="en-GB" sz="2800" dirty="0"/>
          </a:p>
        </p:txBody>
      </p:sp>
      <p:sp>
        <p:nvSpPr>
          <p:cNvPr id="3" name="Content Placeholder 2"/>
          <p:cNvSpPr>
            <a:spLocks noGrp="1"/>
          </p:cNvSpPr>
          <p:nvPr>
            <p:ph idx="1"/>
          </p:nvPr>
        </p:nvSpPr>
        <p:spPr>
          <a:xfrm>
            <a:off x="914400" y="1071546"/>
            <a:ext cx="7772400" cy="5572164"/>
          </a:xfrm>
        </p:spPr>
        <p:txBody>
          <a:bodyPr>
            <a:normAutofit lnSpcReduction="10000"/>
          </a:bodyPr>
          <a:lstStyle/>
          <a:p>
            <a:r>
              <a:rPr lang="en-GB" sz="2800" dirty="0" smtClean="0"/>
              <a:t>Restrictive ventilatory impairment due to loss of lung volume</a:t>
            </a:r>
          </a:p>
          <a:p>
            <a:r>
              <a:rPr lang="en-GB" sz="2800" dirty="0" smtClean="0"/>
              <a:t>Flow rates are preserved</a:t>
            </a:r>
          </a:p>
          <a:p>
            <a:r>
              <a:rPr lang="en-GB" sz="2800" dirty="0" smtClean="0"/>
              <a:t>Reduced CO diffusing capacity (DL</a:t>
            </a:r>
            <a:r>
              <a:rPr lang="en-GB" sz="2000" dirty="0" smtClean="0"/>
              <a:t>CO</a:t>
            </a:r>
            <a:r>
              <a:rPr lang="en-GB" sz="2800" dirty="0" smtClean="0"/>
              <a:t>)</a:t>
            </a:r>
          </a:p>
          <a:p>
            <a:r>
              <a:rPr lang="en-GB" sz="2800" dirty="0" smtClean="0"/>
              <a:t>Reduced compliance due to stiff non-distensible lungs with </a:t>
            </a:r>
            <a:r>
              <a:rPr lang="en-GB" sz="2800" dirty="0" smtClean="0">
                <a:latin typeface="Calibri"/>
              </a:rPr>
              <a:t>↑ elastic recoil</a:t>
            </a:r>
          </a:p>
          <a:p>
            <a:r>
              <a:rPr lang="en-GB" sz="2800" dirty="0" smtClean="0"/>
              <a:t>↑Alveolar-arterial O</a:t>
            </a:r>
            <a:r>
              <a:rPr lang="en-GB" sz="2800" baseline="-25000" dirty="0" smtClean="0"/>
              <a:t>2</a:t>
            </a:r>
            <a:r>
              <a:rPr lang="en-GB" sz="2800" dirty="0" smtClean="0"/>
              <a:t> gradient at rest and exercise</a:t>
            </a:r>
          </a:p>
          <a:p>
            <a:r>
              <a:rPr lang="en-GB" sz="2800" dirty="0" smtClean="0"/>
              <a:t>Dyspnoea due to increased work of breathing, characterised by tachypneoa at rest and small TV</a:t>
            </a:r>
          </a:p>
          <a:p>
            <a:r>
              <a:rPr lang="en-GB" sz="2800" dirty="0" smtClean="0"/>
              <a:t>Hypoxemia and respiratory alkalosis on ABG</a:t>
            </a:r>
            <a:endParaRPr lang="en-GB"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914400"/>
          </a:xfrm>
        </p:spPr>
        <p:txBody>
          <a:bodyPr>
            <a:noAutofit/>
          </a:bodyPr>
          <a:lstStyle/>
          <a:p>
            <a:r>
              <a:rPr lang="en-GB" sz="2800" dirty="0" smtClean="0"/>
              <a:t>Disturbances in Pulmonary Circulation (Perfusion)</a:t>
            </a:r>
            <a:endParaRPr lang="en-GB" sz="2800" dirty="0"/>
          </a:p>
        </p:txBody>
      </p:sp>
      <p:sp>
        <p:nvSpPr>
          <p:cNvPr id="3" name="Content Placeholder 2"/>
          <p:cNvSpPr>
            <a:spLocks noGrp="1"/>
          </p:cNvSpPr>
          <p:nvPr>
            <p:ph idx="1"/>
          </p:nvPr>
        </p:nvSpPr>
        <p:spPr>
          <a:xfrm>
            <a:off x="1000100" y="1571612"/>
            <a:ext cx="7772400" cy="4572000"/>
          </a:xfrm>
        </p:spPr>
        <p:txBody>
          <a:bodyPr>
            <a:normAutofit fontScale="92500" lnSpcReduction="10000"/>
          </a:bodyPr>
          <a:lstStyle/>
          <a:p>
            <a:r>
              <a:rPr lang="en-GB" sz="3000" dirty="0" smtClean="0"/>
              <a:t>Pulmonary vasculature handles entire output of right ventricle (N 5L/min)</a:t>
            </a:r>
          </a:p>
          <a:p>
            <a:r>
              <a:rPr lang="en-GB" sz="3000" dirty="0" smtClean="0"/>
              <a:t>At perfusion pressures, vessels of pulmonary arterial system provide little flow resistance</a:t>
            </a:r>
          </a:p>
          <a:p>
            <a:r>
              <a:rPr lang="en-GB" sz="3000" dirty="0" smtClean="0"/>
              <a:t>Normal mean pulmonary arterial pressure is 15mmHg</a:t>
            </a:r>
          </a:p>
          <a:p>
            <a:r>
              <a:rPr lang="en-GB" sz="3000" dirty="0" smtClean="0"/>
              <a:t>Pulmonary vascular resistance can be measured from pulmonary artery pressure, pulmonary wedge pressure and cardiac output</a:t>
            </a:r>
          </a:p>
          <a:p>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642942"/>
          </a:xfrm>
        </p:spPr>
        <p:txBody>
          <a:bodyPr/>
          <a:lstStyle/>
          <a:p>
            <a:r>
              <a:rPr lang="en-GB" sz="3200" dirty="0" smtClean="0"/>
              <a:t>Causes for </a:t>
            </a:r>
            <a:r>
              <a:rPr lang="en-GB" sz="3200" dirty="0" smtClean="0">
                <a:latin typeface="Calibri"/>
              </a:rPr>
              <a:t>↑ PVR</a:t>
            </a:r>
            <a:endParaRPr lang="en-GB" sz="3200" dirty="0"/>
          </a:p>
        </p:txBody>
      </p:sp>
      <p:sp>
        <p:nvSpPr>
          <p:cNvPr id="3" name="Content Placeholder 2"/>
          <p:cNvSpPr>
            <a:spLocks noGrp="1"/>
          </p:cNvSpPr>
          <p:nvPr>
            <p:ph idx="1"/>
          </p:nvPr>
        </p:nvSpPr>
        <p:spPr>
          <a:xfrm>
            <a:off x="857224" y="1643050"/>
            <a:ext cx="7772400" cy="4572000"/>
          </a:xfrm>
        </p:spPr>
        <p:txBody>
          <a:bodyPr/>
          <a:lstStyle/>
          <a:p>
            <a:r>
              <a:rPr lang="en-GB" dirty="0" smtClean="0"/>
              <a:t>Alveolar Hypoxia</a:t>
            </a:r>
          </a:p>
          <a:p>
            <a:r>
              <a:rPr lang="en-GB" dirty="0" smtClean="0"/>
              <a:t>COPD</a:t>
            </a:r>
          </a:p>
          <a:p>
            <a:r>
              <a:rPr lang="en-GB" dirty="0" smtClean="0"/>
              <a:t>ILD</a:t>
            </a:r>
          </a:p>
          <a:p>
            <a:r>
              <a:rPr lang="en-GB" dirty="0" smtClean="0"/>
              <a:t>Thoracic cage deformities</a:t>
            </a:r>
          </a:p>
          <a:p>
            <a:r>
              <a:rPr lang="en-GB" dirty="0" smtClean="0"/>
              <a:t>Sleep apnoea</a:t>
            </a:r>
          </a:p>
          <a:p>
            <a:r>
              <a:rPr lang="en-GB" dirty="0" smtClean="0"/>
              <a:t>Intravascular </a:t>
            </a:r>
            <a:r>
              <a:rPr lang="en-GB" dirty="0" err="1" smtClean="0"/>
              <a:t>Thromboembolism</a:t>
            </a:r>
            <a:endParaRPr lang="en-GB" dirty="0" smtClean="0"/>
          </a:p>
          <a:p>
            <a:r>
              <a:rPr lang="en-GB" dirty="0" err="1" smtClean="0"/>
              <a:t>Vasculitis</a:t>
            </a:r>
            <a:endParaRPr lang="en-GB"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42852"/>
            <a:ext cx="7772400" cy="642942"/>
          </a:xfrm>
        </p:spPr>
        <p:txBody>
          <a:bodyPr/>
          <a:lstStyle/>
          <a:p>
            <a:r>
              <a:rPr lang="en-GB" sz="2800" dirty="0" smtClean="0"/>
              <a:t>Disturbances of Gas Exchange</a:t>
            </a:r>
            <a:endParaRPr lang="en-GB" sz="2800" dirty="0"/>
          </a:p>
        </p:txBody>
      </p:sp>
      <p:sp>
        <p:nvSpPr>
          <p:cNvPr id="3" name="Content Placeholder 2"/>
          <p:cNvSpPr>
            <a:spLocks noGrp="1"/>
          </p:cNvSpPr>
          <p:nvPr>
            <p:ph idx="1"/>
          </p:nvPr>
        </p:nvSpPr>
        <p:spPr>
          <a:xfrm>
            <a:off x="928662" y="928670"/>
            <a:ext cx="7772400" cy="5715040"/>
          </a:xfrm>
        </p:spPr>
        <p:txBody>
          <a:bodyPr>
            <a:normAutofit/>
          </a:bodyPr>
          <a:lstStyle/>
          <a:p>
            <a:r>
              <a:rPr lang="en-GB" sz="2800" dirty="0" smtClean="0"/>
              <a:t>Physiological functions of Respiratory system carried out by processes like ventilation, perfusion, diffusion and Ventilation-perfusion matching</a:t>
            </a:r>
          </a:p>
          <a:p>
            <a:r>
              <a:rPr lang="en-GB" sz="2800" dirty="0" smtClean="0"/>
              <a:t>Failure of these processes result in respiratory failure i.e. disturbed pulmonary gas exchange</a:t>
            </a:r>
          </a:p>
          <a:p>
            <a:r>
              <a:rPr lang="en-GB" sz="2800" dirty="0" smtClean="0"/>
              <a:t>Results in hypoxemia and/or </a:t>
            </a:r>
            <a:r>
              <a:rPr lang="en-GB" sz="2800" dirty="0" err="1" smtClean="0"/>
              <a:t>hypercapnoea</a:t>
            </a:r>
            <a:r>
              <a:rPr lang="en-GB" sz="2800" dirty="0" smtClean="0"/>
              <a:t>,</a:t>
            </a:r>
          </a:p>
          <a:p>
            <a:r>
              <a:rPr lang="en-GB" sz="2800" dirty="0" smtClean="0"/>
              <a:t>Basic aspects of gas exchange are:</a:t>
            </a:r>
          </a:p>
          <a:p>
            <a:pPr marL="969264" lvl="1" indent="-514350">
              <a:buFont typeface="+mj-lt"/>
              <a:buAutoNum type="arabicPeriod"/>
            </a:pPr>
            <a:r>
              <a:rPr lang="en-GB" dirty="0" smtClean="0"/>
              <a:t>Ventilation perfusion quotient (V/Q)</a:t>
            </a:r>
          </a:p>
          <a:p>
            <a:pPr marL="969264" lvl="1" indent="-514350">
              <a:buFont typeface="+mj-lt"/>
              <a:buAutoNum type="arabicPeriod"/>
            </a:pPr>
            <a:r>
              <a:rPr lang="en-GB" dirty="0" smtClean="0"/>
              <a:t>Alveolar arterial O</a:t>
            </a:r>
            <a:r>
              <a:rPr lang="en-GB" baseline="-25000" dirty="0" smtClean="0"/>
              <a:t>2</a:t>
            </a:r>
            <a:r>
              <a:rPr lang="en-GB" dirty="0" smtClean="0"/>
              <a:t> gradient P(A-a)O</a:t>
            </a:r>
            <a:r>
              <a:rPr lang="en-GB" baseline="-25000" dirty="0" smtClean="0"/>
              <a:t>2</a:t>
            </a:r>
            <a:endParaRPr lang="en-GB" dirty="0" smtClean="0"/>
          </a:p>
          <a:p>
            <a:pPr marL="969264" lvl="1" indent="-514350">
              <a:buFont typeface="+mj-lt"/>
              <a:buAutoNum type="arabicPeriod"/>
            </a:pPr>
            <a:r>
              <a:rPr lang="en-GB" dirty="0" smtClean="0"/>
              <a:t>Shunt Equation (QS/QT)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85728"/>
            <a:ext cx="7772400" cy="914400"/>
          </a:xfrm>
        </p:spPr>
        <p:txBody>
          <a:bodyPr>
            <a:normAutofit/>
          </a:bodyPr>
          <a:lstStyle/>
          <a:p>
            <a:r>
              <a:rPr lang="en-GB" sz="2800" dirty="0" smtClean="0"/>
              <a:t>Ventilation-perfusion matching</a:t>
            </a:r>
            <a:endParaRPr lang="en-GB" sz="2800" dirty="0"/>
          </a:p>
        </p:txBody>
      </p:sp>
      <p:sp>
        <p:nvSpPr>
          <p:cNvPr id="3" name="Content Placeholder 2"/>
          <p:cNvSpPr>
            <a:spLocks noGrp="1"/>
          </p:cNvSpPr>
          <p:nvPr>
            <p:ph idx="1"/>
          </p:nvPr>
        </p:nvSpPr>
        <p:spPr>
          <a:xfrm>
            <a:off x="928662" y="1643050"/>
            <a:ext cx="7772400" cy="4572000"/>
          </a:xfrm>
        </p:spPr>
        <p:txBody>
          <a:bodyPr>
            <a:normAutofit lnSpcReduction="10000"/>
          </a:bodyPr>
          <a:lstStyle/>
          <a:p>
            <a:r>
              <a:rPr lang="en-GB" sz="2800" dirty="0" smtClean="0"/>
              <a:t>Basic </a:t>
            </a:r>
            <a:r>
              <a:rPr lang="en-GB" sz="2800" dirty="0" err="1" smtClean="0"/>
              <a:t>funtion</a:t>
            </a:r>
            <a:r>
              <a:rPr lang="en-GB" sz="2800" dirty="0" smtClean="0"/>
              <a:t> of lungs is to </a:t>
            </a:r>
            <a:r>
              <a:rPr lang="en-GB" sz="2800" dirty="0" err="1" smtClean="0"/>
              <a:t>tansfer</a:t>
            </a:r>
            <a:r>
              <a:rPr lang="en-GB" sz="2800" dirty="0" smtClean="0"/>
              <a:t> O</a:t>
            </a:r>
            <a:r>
              <a:rPr lang="en-GB" sz="2800" baseline="-25000" dirty="0" smtClean="0"/>
              <a:t>2</a:t>
            </a:r>
            <a:r>
              <a:rPr lang="en-GB" sz="2800" dirty="0" smtClean="0"/>
              <a:t> to arterial blood and remove CO</a:t>
            </a:r>
            <a:r>
              <a:rPr lang="en-GB" sz="2800" baseline="-25000" dirty="0" smtClean="0"/>
              <a:t>2</a:t>
            </a:r>
            <a:r>
              <a:rPr lang="en-GB" sz="2800" dirty="0" smtClean="0"/>
              <a:t> from venous blood</a:t>
            </a:r>
          </a:p>
          <a:p>
            <a:r>
              <a:rPr lang="en-GB" sz="2800" dirty="0" smtClean="0"/>
              <a:t>Depends on alveolar ventilation (V) and capillary perfusion (Q)</a:t>
            </a:r>
          </a:p>
          <a:p>
            <a:endParaRPr lang="en-GB" dirty="0" smtClean="0"/>
          </a:p>
          <a:p>
            <a:pPr algn="ctr">
              <a:buNone/>
            </a:pPr>
            <a:r>
              <a:rPr lang="en-GB" sz="2400" u="sng" dirty="0" smtClean="0"/>
              <a:t>V</a:t>
            </a:r>
            <a:r>
              <a:rPr lang="en-GB" sz="2400" dirty="0" smtClean="0"/>
              <a:t> </a:t>
            </a:r>
            <a:r>
              <a:rPr lang="en-GB" sz="2400" u="sng" dirty="0" smtClean="0"/>
              <a:t>=  Pulmonary Alveolar ventilation in L/min </a:t>
            </a:r>
          </a:p>
          <a:p>
            <a:pPr algn="ctr">
              <a:buNone/>
            </a:pPr>
            <a:r>
              <a:rPr lang="en-GB" sz="2400" dirty="0" smtClean="0"/>
              <a:t>Q       Pulmonary capillary perfusion in L/min</a:t>
            </a:r>
          </a:p>
          <a:p>
            <a:pPr>
              <a:buNone/>
            </a:pPr>
            <a:r>
              <a:rPr lang="en-GB" sz="2400" dirty="0" smtClean="0"/>
              <a:t>This ratio is known as the ventilation perfusion quotient</a:t>
            </a:r>
          </a:p>
          <a:p>
            <a:pPr>
              <a:buNone/>
            </a:pPr>
            <a:r>
              <a:rPr lang="en-GB" sz="2400" dirty="0" smtClean="0"/>
              <a:t>Normally it is 0.8</a:t>
            </a:r>
          </a:p>
        </p:txBody>
      </p:sp>
      <p:graphicFrame>
        <p:nvGraphicFramePr>
          <p:cNvPr id="4" name="Object 3"/>
          <p:cNvGraphicFramePr>
            <a:graphicFrameLocks noChangeAspect="1"/>
          </p:cNvGraphicFramePr>
          <p:nvPr/>
        </p:nvGraphicFramePr>
        <p:xfrm>
          <a:off x="4514850" y="3321050"/>
          <a:ext cx="114300" cy="215900"/>
        </p:xfrm>
        <a:graphic>
          <a:graphicData uri="http://schemas.openxmlformats.org/presentationml/2006/ole">
            <p:oleObj spid="_x0000_s2050" name="Equation" r:id="rId3" imgW="114120" imgH="21564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3200" dirty="0" smtClean="0"/>
              <a:t>Ventilation </a:t>
            </a:r>
            <a:endParaRPr lang="en-IN" sz="3200" dirty="0"/>
          </a:p>
        </p:txBody>
      </p:sp>
      <p:sp>
        <p:nvSpPr>
          <p:cNvPr id="3" name="Content Placeholder 2"/>
          <p:cNvSpPr>
            <a:spLocks noGrp="1"/>
          </p:cNvSpPr>
          <p:nvPr>
            <p:ph idx="1"/>
          </p:nvPr>
        </p:nvSpPr>
        <p:spPr>
          <a:xfrm>
            <a:off x="285720" y="1000108"/>
            <a:ext cx="8643998" cy="5715040"/>
          </a:xfrm>
        </p:spPr>
        <p:txBody>
          <a:bodyPr>
            <a:normAutofit lnSpcReduction="10000"/>
          </a:bodyPr>
          <a:lstStyle/>
          <a:p>
            <a:pPr>
              <a:buNone/>
            </a:pPr>
            <a:endParaRPr lang="en-US" sz="2000" dirty="0" smtClean="0"/>
          </a:p>
          <a:p>
            <a:pPr>
              <a:buNone/>
            </a:pPr>
            <a:r>
              <a:rPr lang="en-US" sz="2000" dirty="0" smtClean="0"/>
              <a:t>Process by which air is moved into the alveoli during inspiration and gases are moved out during expiration.</a:t>
            </a:r>
          </a:p>
          <a:p>
            <a:pPr>
              <a:buNone/>
            </a:pPr>
            <a:r>
              <a:rPr lang="en-US" sz="2000" dirty="0" smtClean="0"/>
              <a:t>Normal ventilation is dependent upon:</a:t>
            </a:r>
          </a:p>
          <a:p>
            <a:pPr marL="514350" indent="-514350">
              <a:buFont typeface="+mj-lt"/>
              <a:buAutoNum type="alphaLcPeriod"/>
            </a:pPr>
            <a:r>
              <a:rPr lang="en-US" sz="2000" dirty="0" smtClean="0"/>
              <a:t>An intact neuromuscular mechanism.</a:t>
            </a:r>
          </a:p>
          <a:p>
            <a:pPr marL="514350" indent="-514350">
              <a:buFont typeface="+mj-lt"/>
              <a:buAutoNum type="alphaLcPeriod"/>
            </a:pPr>
            <a:r>
              <a:rPr lang="en-US" sz="2000" dirty="0" smtClean="0"/>
              <a:t>Unrestricted movement of the chest wall and pleura.</a:t>
            </a:r>
          </a:p>
          <a:p>
            <a:pPr marL="514350" indent="-514350">
              <a:buFont typeface="+mj-lt"/>
              <a:buAutoNum type="alphaLcPeriod"/>
            </a:pPr>
            <a:r>
              <a:rPr lang="en-US" sz="2000" dirty="0" smtClean="0"/>
              <a:t>Distensible lungs.</a:t>
            </a:r>
          </a:p>
          <a:p>
            <a:pPr marL="514350" indent="-514350">
              <a:buFont typeface="+mj-lt"/>
              <a:buAutoNum type="alphaLcPeriod"/>
            </a:pPr>
            <a:r>
              <a:rPr lang="en-US" sz="2000" dirty="0" smtClean="0"/>
              <a:t>Patent airways.</a:t>
            </a:r>
          </a:p>
          <a:p>
            <a:pPr marL="514350" indent="-514350">
              <a:buNone/>
            </a:pPr>
            <a:r>
              <a:rPr lang="en-US" sz="2000" dirty="0" smtClean="0"/>
              <a:t>There are 3 imp. aspects of ventilation which can be</a:t>
            </a:r>
          </a:p>
          <a:p>
            <a:pPr marL="514350" indent="-514350">
              <a:buNone/>
            </a:pPr>
            <a:r>
              <a:rPr lang="en-US" sz="2000" dirty="0" smtClean="0"/>
              <a:t> measured and are found clinically informative:</a:t>
            </a:r>
          </a:p>
          <a:p>
            <a:pPr marL="514350" indent="-514350">
              <a:buFont typeface="+mj-lt"/>
              <a:buAutoNum type="arabicPeriod"/>
            </a:pPr>
            <a:r>
              <a:rPr lang="en-US" sz="2000" dirty="0" smtClean="0"/>
              <a:t>Lung volumes</a:t>
            </a:r>
          </a:p>
          <a:p>
            <a:pPr marL="514350" indent="-514350">
              <a:buFont typeface="+mj-lt"/>
              <a:buAutoNum type="arabicPeriod"/>
            </a:pPr>
            <a:r>
              <a:rPr lang="en-US" sz="2000" dirty="0" smtClean="0"/>
              <a:t>Ventilation capacities</a:t>
            </a:r>
          </a:p>
          <a:p>
            <a:pPr marL="514350" indent="-514350">
              <a:buFont typeface="+mj-lt"/>
              <a:buAutoNum type="arabicPeriod"/>
            </a:pPr>
            <a:r>
              <a:rPr lang="en-US" sz="2000" dirty="0" smtClean="0"/>
              <a:t>Mechanics of breathing </a:t>
            </a:r>
          </a:p>
          <a:p>
            <a:pPr marL="514350" indent="-514350">
              <a:buNone/>
            </a:pPr>
            <a:r>
              <a:rPr lang="en-US" sz="2000" dirty="0" err="1" smtClean="0"/>
              <a:t>Ventilatory</a:t>
            </a:r>
            <a:r>
              <a:rPr lang="en-US" sz="2000" dirty="0" smtClean="0"/>
              <a:t> function is measured under static condition s for </a:t>
            </a:r>
            <a:r>
              <a:rPr lang="en-US" sz="2000" dirty="0" err="1" smtClean="0"/>
              <a:t>determiation</a:t>
            </a:r>
            <a:r>
              <a:rPr lang="en-US" sz="2000" dirty="0" smtClean="0"/>
              <a:t> </a:t>
            </a:r>
          </a:p>
          <a:p>
            <a:pPr marL="514350" indent="-514350">
              <a:buNone/>
            </a:pPr>
            <a:r>
              <a:rPr lang="en-US" sz="2000" dirty="0" smtClean="0"/>
              <a:t>of lung volumes and under dynamic conditions for determination of </a:t>
            </a:r>
          </a:p>
          <a:p>
            <a:pPr marL="514350" indent="-514350">
              <a:buNone/>
            </a:pPr>
            <a:r>
              <a:rPr lang="en-US" sz="2000" dirty="0" smtClean="0"/>
              <a:t>forced expiratory flow (FEF), VC, ERV, IC.</a:t>
            </a:r>
          </a:p>
          <a:p>
            <a:pPr marL="514350" indent="-514350">
              <a:buFont typeface="+mj-lt"/>
              <a:buAutoNum type="arabicPeriod"/>
            </a:pPr>
            <a:endParaRPr lang="en-US" sz="2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285728"/>
            <a:ext cx="7772400" cy="714380"/>
          </a:xfrm>
        </p:spPr>
        <p:txBody>
          <a:bodyPr>
            <a:noAutofit/>
          </a:bodyPr>
          <a:lstStyle/>
          <a:p>
            <a:pPr lvl="1" algn="ctr" rtl="0">
              <a:spcBef>
                <a:spcPct val="0"/>
              </a:spcBef>
            </a:pPr>
            <a:r>
              <a:rPr lang="en-GB" sz="2400" dirty="0" smtClean="0">
                <a:solidFill>
                  <a:schemeClr val="tx1">
                    <a:lumMod val="95000"/>
                  </a:schemeClr>
                </a:solidFill>
              </a:rPr>
              <a:t>Alveolar arterial O</a:t>
            </a:r>
            <a:r>
              <a:rPr lang="en-GB" sz="2400" baseline="-25000" dirty="0" smtClean="0">
                <a:solidFill>
                  <a:schemeClr val="tx1">
                    <a:lumMod val="95000"/>
                  </a:schemeClr>
                </a:solidFill>
              </a:rPr>
              <a:t>2</a:t>
            </a:r>
            <a:r>
              <a:rPr lang="en-GB" sz="2400" dirty="0" smtClean="0">
                <a:solidFill>
                  <a:schemeClr val="tx1">
                    <a:lumMod val="95000"/>
                  </a:schemeClr>
                </a:solidFill>
              </a:rPr>
              <a:t> gradient P(A-a)O</a:t>
            </a:r>
            <a:r>
              <a:rPr lang="en-GB" sz="2400" baseline="-25000" dirty="0" smtClean="0">
                <a:solidFill>
                  <a:schemeClr val="tx1">
                    <a:lumMod val="95000"/>
                  </a:schemeClr>
                </a:solidFill>
              </a:rPr>
              <a:t>2</a:t>
            </a:r>
            <a:r>
              <a:rPr lang="en-GB" sz="2400" dirty="0" smtClean="0">
                <a:solidFill>
                  <a:schemeClr val="tx1">
                    <a:lumMod val="95000"/>
                  </a:schemeClr>
                </a:solidFill>
              </a:rPr>
              <a:t/>
            </a:r>
            <a:br>
              <a:rPr lang="en-GB" sz="2400" dirty="0" smtClean="0">
                <a:solidFill>
                  <a:schemeClr val="tx1">
                    <a:lumMod val="95000"/>
                  </a:schemeClr>
                </a:solidFill>
              </a:rPr>
            </a:br>
            <a:endParaRPr lang="en-GB" sz="2400" dirty="0">
              <a:solidFill>
                <a:schemeClr val="tx1">
                  <a:lumMod val="95000"/>
                </a:schemeClr>
              </a:solidFill>
            </a:endParaRPr>
          </a:p>
        </p:txBody>
      </p:sp>
      <p:sp>
        <p:nvSpPr>
          <p:cNvPr id="3" name="Content Placeholder 2"/>
          <p:cNvSpPr>
            <a:spLocks noGrp="1"/>
          </p:cNvSpPr>
          <p:nvPr>
            <p:ph idx="1"/>
          </p:nvPr>
        </p:nvSpPr>
        <p:spPr>
          <a:xfrm>
            <a:off x="914400" y="1142984"/>
            <a:ext cx="7772400" cy="5715016"/>
          </a:xfrm>
        </p:spPr>
        <p:txBody>
          <a:bodyPr>
            <a:normAutofit/>
          </a:bodyPr>
          <a:lstStyle/>
          <a:p>
            <a:r>
              <a:rPr lang="en-GB" sz="2400" dirty="0" smtClean="0"/>
              <a:t>Applied to diagnose and assess severity of disease and management with mechanical ventilation and oxygen therapy</a:t>
            </a:r>
          </a:p>
          <a:p>
            <a:r>
              <a:rPr lang="en-GB" sz="2400" dirty="0" smtClean="0">
                <a:solidFill>
                  <a:schemeClr val="tx1">
                    <a:lumMod val="95000"/>
                  </a:schemeClr>
                </a:solidFill>
              </a:rPr>
              <a:t>P(A-a)O</a:t>
            </a:r>
            <a:r>
              <a:rPr lang="en-GB" sz="2400" baseline="-25000" dirty="0" smtClean="0">
                <a:solidFill>
                  <a:schemeClr val="tx1">
                    <a:lumMod val="95000"/>
                  </a:schemeClr>
                </a:solidFill>
              </a:rPr>
              <a:t>2</a:t>
            </a:r>
            <a:r>
              <a:rPr lang="en-GB" sz="2400" dirty="0" smtClean="0">
                <a:solidFill>
                  <a:schemeClr val="tx1">
                    <a:lumMod val="95000"/>
                  </a:schemeClr>
                </a:solidFill>
              </a:rPr>
              <a:t> can be created by 3 mechanisms:</a:t>
            </a:r>
          </a:p>
          <a:p>
            <a:pPr marL="969264" lvl="1" indent="-514350">
              <a:buFont typeface="+mj-lt"/>
              <a:buAutoNum type="arabicPeriod"/>
            </a:pPr>
            <a:r>
              <a:rPr lang="en-GB" sz="2400" u="sng" dirty="0" smtClean="0">
                <a:solidFill>
                  <a:schemeClr val="tx1">
                    <a:lumMod val="95000"/>
                  </a:schemeClr>
                </a:solidFill>
              </a:rPr>
              <a:t>Anatomic shunting: </a:t>
            </a:r>
            <a:r>
              <a:rPr lang="en-GB" sz="2400" dirty="0" smtClean="0">
                <a:solidFill>
                  <a:schemeClr val="tx1">
                    <a:lumMod val="95000"/>
                  </a:schemeClr>
                </a:solidFill>
              </a:rPr>
              <a:t>venous blood passes through routes not exposed to alveolar air </a:t>
            </a:r>
            <a:r>
              <a:rPr lang="en-GB" sz="2400" dirty="0" err="1" smtClean="0">
                <a:solidFill>
                  <a:schemeClr val="tx1">
                    <a:lumMod val="95000"/>
                  </a:schemeClr>
                </a:solidFill>
              </a:rPr>
              <a:t>i.e</a:t>
            </a:r>
            <a:r>
              <a:rPr lang="en-GB" sz="2400" dirty="0" smtClean="0">
                <a:solidFill>
                  <a:schemeClr val="tx1">
                    <a:lumMod val="95000"/>
                  </a:schemeClr>
                </a:solidFill>
              </a:rPr>
              <a:t> Right to Left cardiac shunts. </a:t>
            </a:r>
            <a:r>
              <a:rPr lang="en-GB" sz="2400" dirty="0" err="1" smtClean="0">
                <a:solidFill>
                  <a:schemeClr val="tx1">
                    <a:lumMod val="95000"/>
                  </a:schemeClr>
                </a:solidFill>
              </a:rPr>
              <a:t>Eg</a:t>
            </a:r>
            <a:r>
              <a:rPr lang="en-GB" sz="2400" dirty="0" smtClean="0">
                <a:solidFill>
                  <a:schemeClr val="tx1">
                    <a:lumMod val="95000"/>
                  </a:schemeClr>
                </a:solidFill>
              </a:rPr>
              <a:t>: ASD, VSD, PDA</a:t>
            </a:r>
          </a:p>
          <a:p>
            <a:pPr marL="969264" lvl="1" indent="-514350">
              <a:buFont typeface="+mj-lt"/>
              <a:buAutoNum type="arabicPeriod"/>
            </a:pPr>
            <a:r>
              <a:rPr lang="en-GB" sz="2400" u="sng" dirty="0" smtClean="0">
                <a:solidFill>
                  <a:schemeClr val="tx1">
                    <a:lumMod val="95000"/>
                  </a:schemeClr>
                </a:solidFill>
              </a:rPr>
              <a:t>Functional Shunting</a:t>
            </a:r>
            <a:r>
              <a:rPr lang="en-GB" sz="2400" dirty="0" smtClean="0">
                <a:solidFill>
                  <a:schemeClr val="tx1">
                    <a:lumMod val="95000"/>
                  </a:schemeClr>
                </a:solidFill>
              </a:rPr>
              <a:t>: imbalance between supply of air and blood to certain areas of lung. </a:t>
            </a:r>
            <a:r>
              <a:rPr lang="en-GB" sz="2400" dirty="0" err="1" smtClean="0">
                <a:solidFill>
                  <a:schemeClr val="tx1">
                    <a:lumMod val="95000"/>
                  </a:schemeClr>
                </a:solidFill>
              </a:rPr>
              <a:t>Eg</a:t>
            </a:r>
            <a:r>
              <a:rPr lang="en-GB" sz="2400" dirty="0" smtClean="0">
                <a:solidFill>
                  <a:schemeClr val="tx1">
                    <a:lumMod val="95000"/>
                  </a:schemeClr>
                </a:solidFill>
              </a:rPr>
              <a:t>: Collapse, Pulmonary Arterial Occlusion</a:t>
            </a:r>
          </a:p>
          <a:p>
            <a:pPr marL="969264" lvl="1" indent="-514350">
              <a:buFont typeface="+mj-lt"/>
              <a:buAutoNum type="arabicPeriod"/>
            </a:pPr>
            <a:r>
              <a:rPr lang="en-GB" sz="2400" u="sng" dirty="0" smtClean="0">
                <a:solidFill>
                  <a:schemeClr val="tx1">
                    <a:lumMod val="95000"/>
                  </a:schemeClr>
                </a:solidFill>
              </a:rPr>
              <a:t>Diffusion defect</a:t>
            </a:r>
            <a:r>
              <a:rPr lang="en-GB" sz="2400" dirty="0" smtClean="0">
                <a:solidFill>
                  <a:schemeClr val="tx1">
                    <a:lumMod val="95000"/>
                  </a:schemeClr>
                </a:solidFill>
              </a:rPr>
              <a:t>: impaired transfer of gases across alveolar-capillary </a:t>
            </a:r>
            <a:r>
              <a:rPr lang="en-GB" sz="2400" dirty="0" err="1" smtClean="0">
                <a:solidFill>
                  <a:schemeClr val="tx1">
                    <a:lumMod val="95000"/>
                  </a:schemeClr>
                </a:solidFill>
              </a:rPr>
              <a:t>membrance</a:t>
            </a:r>
            <a:r>
              <a:rPr lang="en-GB" sz="2400" dirty="0" smtClean="0">
                <a:solidFill>
                  <a:schemeClr val="tx1">
                    <a:lumMod val="95000"/>
                  </a:schemeClr>
                </a:solidFill>
              </a:rPr>
              <a:t>. </a:t>
            </a:r>
            <a:r>
              <a:rPr lang="en-GB" sz="2400" dirty="0" err="1" smtClean="0">
                <a:solidFill>
                  <a:schemeClr val="tx1">
                    <a:lumMod val="95000"/>
                  </a:schemeClr>
                </a:solidFill>
              </a:rPr>
              <a:t>eg</a:t>
            </a:r>
            <a:r>
              <a:rPr lang="en-GB" sz="2400" dirty="0" smtClean="0">
                <a:solidFill>
                  <a:schemeClr val="tx1">
                    <a:lumMod val="95000"/>
                  </a:schemeClr>
                </a:solidFill>
              </a:rPr>
              <a:t>: interstitial lung fibrosis</a:t>
            </a:r>
            <a:endParaRPr lang="en-GB"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24" y="1142984"/>
            <a:ext cx="7772400" cy="4143404"/>
          </a:xfrm>
        </p:spPr>
        <p:txBody>
          <a:bodyPr>
            <a:noAutofit/>
          </a:bodyPr>
          <a:lstStyle/>
          <a:p>
            <a:r>
              <a:rPr lang="en-GB" sz="2800" dirty="0" smtClean="0"/>
              <a:t>Measurement of </a:t>
            </a:r>
            <a:r>
              <a:rPr lang="en-GB" sz="2800" dirty="0" smtClean="0">
                <a:solidFill>
                  <a:schemeClr val="tx1">
                    <a:lumMod val="95000"/>
                  </a:schemeClr>
                </a:solidFill>
              </a:rPr>
              <a:t>P(A-a)O</a:t>
            </a:r>
            <a:r>
              <a:rPr lang="en-GB" sz="2800" baseline="-25000" dirty="0" smtClean="0">
                <a:solidFill>
                  <a:schemeClr val="tx1">
                    <a:lumMod val="95000"/>
                  </a:schemeClr>
                </a:solidFill>
              </a:rPr>
              <a:t>2</a:t>
            </a:r>
            <a:r>
              <a:rPr lang="en-GB" sz="2800" dirty="0" smtClean="0">
                <a:solidFill>
                  <a:schemeClr val="tx1">
                    <a:lumMod val="95000"/>
                  </a:schemeClr>
                </a:solidFill>
              </a:rPr>
              <a:t> requires:</a:t>
            </a:r>
          </a:p>
          <a:p>
            <a:endParaRPr lang="en-GB" sz="2800" dirty="0" smtClean="0">
              <a:solidFill>
                <a:schemeClr val="tx1">
                  <a:lumMod val="95000"/>
                </a:schemeClr>
              </a:solidFill>
            </a:endParaRPr>
          </a:p>
          <a:p>
            <a:pPr marL="969264" lvl="1" indent="-514350">
              <a:buFont typeface="+mj-lt"/>
              <a:buAutoNum type="arabicPeriod"/>
            </a:pPr>
            <a:r>
              <a:rPr lang="en-GB" dirty="0" smtClean="0">
                <a:solidFill>
                  <a:schemeClr val="tx1">
                    <a:lumMod val="95000"/>
                  </a:schemeClr>
                </a:solidFill>
              </a:rPr>
              <a:t>Alveolar oxygen tension</a:t>
            </a:r>
          </a:p>
          <a:p>
            <a:pPr marL="969264" lvl="1" indent="-514350">
              <a:buNone/>
            </a:pPr>
            <a:endParaRPr lang="en-GB" dirty="0" smtClean="0">
              <a:solidFill>
                <a:schemeClr val="tx1">
                  <a:lumMod val="95000"/>
                </a:schemeClr>
              </a:solidFill>
            </a:endParaRPr>
          </a:p>
          <a:p>
            <a:pPr marL="969264" lvl="1" indent="-514350">
              <a:buFont typeface="+mj-lt"/>
              <a:buAutoNum type="arabicPeriod"/>
            </a:pPr>
            <a:r>
              <a:rPr lang="en-GB" dirty="0" smtClean="0">
                <a:solidFill>
                  <a:schemeClr val="tx1">
                    <a:lumMod val="95000"/>
                  </a:schemeClr>
                </a:solidFill>
              </a:rPr>
              <a:t>Simultaneous arterial blood oxygen tension</a:t>
            </a:r>
            <a:r>
              <a:rPr lang="en-GB" dirty="0" smtClean="0"/>
              <a:t> </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42852"/>
            <a:ext cx="7772400" cy="571504"/>
          </a:xfrm>
        </p:spPr>
        <p:txBody>
          <a:bodyPr>
            <a:normAutofit fontScale="90000"/>
          </a:bodyPr>
          <a:lstStyle/>
          <a:p>
            <a:pPr algn="ctr"/>
            <a:r>
              <a:rPr lang="en-GB" sz="3600" dirty="0" smtClean="0"/>
              <a:t>Hypoxemia</a:t>
            </a:r>
            <a:endParaRPr lang="en-GB" sz="3600" dirty="0"/>
          </a:p>
        </p:txBody>
      </p:sp>
      <p:pic>
        <p:nvPicPr>
          <p:cNvPr id="29698" name="Picture 2" descr="C:\Users\Salaah\Desktop\talk031__s014_fcr.jpg"/>
          <p:cNvPicPr>
            <a:picLocks noChangeAspect="1" noChangeArrowheads="1"/>
          </p:cNvPicPr>
          <p:nvPr/>
        </p:nvPicPr>
        <p:blipFill>
          <a:blip r:embed="rId2"/>
          <a:srcRect/>
          <a:stretch>
            <a:fillRect/>
          </a:stretch>
        </p:blipFill>
        <p:spPr bwMode="auto">
          <a:xfrm>
            <a:off x="0" y="857232"/>
            <a:ext cx="9144000" cy="6000768"/>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Arterial blood gases and acid base balance</a:t>
            </a:r>
            <a:endParaRPr lang="en-IN" sz="2800" dirty="0"/>
          </a:p>
        </p:txBody>
      </p:sp>
      <p:sp>
        <p:nvSpPr>
          <p:cNvPr id="3" name="Content Placeholder 2"/>
          <p:cNvSpPr>
            <a:spLocks noGrp="1"/>
          </p:cNvSpPr>
          <p:nvPr>
            <p:ph idx="1"/>
          </p:nvPr>
        </p:nvSpPr>
        <p:spPr/>
        <p:txBody>
          <a:bodyPr>
            <a:normAutofit/>
          </a:bodyPr>
          <a:lstStyle/>
          <a:p>
            <a:r>
              <a:rPr lang="en-US" sz="2400" dirty="0" smtClean="0"/>
              <a:t>Assessing progress and management of respiratory diseases.</a:t>
            </a:r>
          </a:p>
          <a:p>
            <a:r>
              <a:rPr lang="en-US" sz="2400" dirty="0" smtClean="0"/>
              <a:t>routine analysis: direct radial artery puncture </a:t>
            </a:r>
            <a:r>
              <a:rPr lang="en-US" sz="2400" dirty="0" err="1" smtClean="0"/>
              <a:t>techniquein</a:t>
            </a:r>
            <a:r>
              <a:rPr lang="en-US" sz="2400" dirty="0" smtClean="0"/>
              <a:t> </a:t>
            </a:r>
            <a:r>
              <a:rPr lang="en-US" sz="2400" dirty="0" err="1" smtClean="0"/>
              <a:t>heparinized</a:t>
            </a:r>
            <a:r>
              <a:rPr lang="en-US" sz="2400" dirty="0" smtClean="0"/>
              <a:t> syringe.</a:t>
            </a:r>
            <a:r>
              <a:rPr lang="en-IN" sz="2400" dirty="0" smtClean="0"/>
              <a:t> Specimen collected without exposure to air. Bubbles if any removed. Sample to be stored in ice &amp; analysed immediately (2hrs).</a:t>
            </a:r>
          </a:p>
          <a:p>
            <a:endParaRPr lang="en-IN" sz="2400" dirty="0" smtClean="0"/>
          </a:p>
          <a:p>
            <a:r>
              <a:rPr lang="en-IN" sz="2400" dirty="0" smtClean="0"/>
              <a:t>Values : </a:t>
            </a:r>
          </a:p>
          <a:p>
            <a:pPr>
              <a:buNone/>
            </a:pPr>
            <a:r>
              <a:rPr lang="en-IN" sz="2400" dirty="0" smtClean="0"/>
              <a:t>pH: 7.35 – 7.45, PaCO</a:t>
            </a:r>
            <a:r>
              <a:rPr lang="en-IN" sz="1800" dirty="0" smtClean="0"/>
              <a:t>2 </a:t>
            </a:r>
            <a:r>
              <a:rPr lang="en-IN" sz="2400" dirty="0" smtClean="0"/>
              <a:t>: 35 – 45 mmHg, </a:t>
            </a:r>
          </a:p>
          <a:p>
            <a:pPr>
              <a:buNone/>
            </a:pPr>
            <a:r>
              <a:rPr lang="en-IN" sz="2400" dirty="0" smtClean="0"/>
              <a:t>HCO</a:t>
            </a:r>
            <a:r>
              <a:rPr lang="en-IN" sz="1800" dirty="0" smtClean="0"/>
              <a:t>3 </a:t>
            </a:r>
            <a:r>
              <a:rPr lang="en-IN" sz="2400" dirty="0" smtClean="0"/>
              <a:t>: 20 – 28 </a:t>
            </a:r>
            <a:r>
              <a:rPr lang="en-IN" sz="2400" dirty="0" err="1" smtClean="0"/>
              <a:t>mmol</a:t>
            </a:r>
            <a:r>
              <a:rPr lang="en-IN" sz="2400" dirty="0" smtClean="0"/>
              <a:t>/L</a:t>
            </a:r>
            <a:endParaRPr lang="en-US" sz="24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4282" y="214290"/>
            <a:ext cx="8572560" cy="5940088"/>
          </a:xfrm>
          <a:prstGeom prst="rect">
            <a:avLst/>
          </a:prstGeom>
          <a:noFill/>
        </p:spPr>
        <p:txBody>
          <a:bodyPr wrap="square" rtlCol="0">
            <a:spAutoFit/>
          </a:bodyPr>
          <a:lstStyle/>
          <a:p>
            <a:pPr>
              <a:buFont typeface="Wingdings" pitchFamily="2" charset="2"/>
              <a:buChar char="q"/>
            </a:pPr>
            <a:r>
              <a:rPr lang="en-US" sz="2400" dirty="0" smtClean="0"/>
              <a:t> Respiratory Acidosis:</a:t>
            </a:r>
            <a:r>
              <a:rPr lang="en-IN" sz="2400" dirty="0" smtClean="0"/>
              <a:t> </a:t>
            </a:r>
          </a:p>
          <a:p>
            <a:endParaRPr lang="en-IN" sz="2000" dirty="0" smtClean="0"/>
          </a:p>
          <a:p>
            <a:r>
              <a:rPr lang="en-IN" sz="2000" dirty="0" smtClean="0"/>
              <a:t>	</a:t>
            </a:r>
            <a:r>
              <a:rPr lang="en-IN" sz="2400" dirty="0" smtClean="0"/>
              <a:t>Primary increase in PaCO2.  Renal compensation is increased secretion of HCO3 by 4mmol/L for every 10mmHg rise in CO2.</a:t>
            </a:r>
          </a:p>
          <a:p>
            <a:endParaRPr lang="en-IN" sz="2400" dirty="0" smtClean="0"/>
          </a:p>
          <a:p>
            <a:pPr>
              <a:buFont typeface="Arial" pitchFamily="34" charset="0"/>
              <a:buChar char="•"/>
            </a:pPr>
            <a:r>
              <a:rPr lang="en-US" sz="2400" dirty="0" smtClean="0"/>
              <a:t>Causes:</a:t>
            </a:r>
          </a:p>
          <a:p>
            <a:pPr lvl="1">
              <a:buFont typeface="Wingdings" pitchFamily="2" charset="2"/>
              <a:buChar char="Ø"/>
            </a:pPr>
            <a:r>
              <a:rPr lang="en-US" sz="2400" dirty="0" smtClean="0"/>
              <a:t>Anesthetics, morphine, sedatives</a:t>
            </a:r>
          </a:p>
          <a:p>
            <a:pPr lvl="1">
              <a:buFont typeface="Wingdings" pitchFamily="2" charset="2"/>
              <a:buChar char="Ø"/>
            </a:pPr>
            <a:r>
              <a:rPr lang="en-US" sz="2400" dirty="0" smtClean="0"/>
              <a:t>Stroke </a:t>
            </a:r>
          </a:p>
          <a:p>
            <a:pPr lvl="1">
              <a:buFont typeface="Wingdings" pitchFamily="2" charset="2"/>
              <a:buChar char="Ø"/>
            </a:pPr>
            <a:r>
              <a:rPr lang="en-US" sz="2400" dirty="0" smtClean="0"/>
              <a:t>Asthma, COPD, ARDS</a:t>
            </a:r>
          </a:p>
          <a:p>
            <a:pPr lvl="1">
              <a:buFont typeface="Wingdings" pitchFamily="2" charset="2"/>
              <a:buChar char="Ø"/>
            </a:pPr>
            <a:r>
              <a:rPr lang="en-US" sz="2400" dirty="0" err="1" smtClean="0"/>
              <a:t>Barotrauma</a:t>
            </a:r>
            <a:endParaRPr lang="en-US" sz="2400" dirty="0" smtClean="0"/>
          </a:p>
          <a:p>
            <a:pPr lvl="1">
              <a:buFont typeface="Wingdings" pitchFamily="2" charset="2"/>
              <a:buChar char="Ø"/>
            </a:pPr>
            <a:r>
              <a:rPr lang="en-US" sz="2400" dirty="0" smtClean="0"/>
              <a:t>Poliomyelitis</a:t>
            </a:r>
          </a:p>
          <a:p>
            <a:pPr lvl="1">
              <a:buFont typeface="Wingdings" pitchFamily="2" charset="2"/>
              <a:buChar char="Ø"/>
            </a:pPr>
            <a:r>
              <a:rPr lang="en-US" sz="2400" dirty="0" smtClean="0"/>
              <a:t>Myasthenia Gravis</a:t>
            </a:r>
          </a:p>
          <a:p>
            <a:pPr lvl="1">
              <a:buFont typeface="Wingdings" pitchFamily="2" charset="2"/>
              <a:buChar char="Ø"/>
            </a:pPr>
            <a:r>
              <a:rPr lang="en-US" sz="2400" dirty="0" smtClean="0"/>
              <a:t>Muscular dystrophies</a:t>
            </a:r>
          </a:p>
          <a:p>
            <a:pPr lvl="1">
              <a:buFont typeface="Wingdings" pitchFamily="2" charset="2"/>
              <a:buChar char="Ø"/>
            </a:pPr>
            <a:r>
              <a:rPr lang="en-US" sz="2400" dirty="0" smtClean="0"/>
              <a:t>Obesity</a:t>
            </a:r>
          </a:p>
          <a:p>
            <a:pPr lvl="1"/>
            <a:endParaRPr lang="en-US" sz="24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571480"/>
            <a:ext cx="8215370" cy="5386090"/>
          </a:xfrm>
          <a:prstGeom prst="rect">
            <a:avLst/>
          </a:prstGeom>
          <a:noFill/>
        </p:spPr>
        <p:txBody>
          <a:bodyPr wrap="square" rtlCol="0">
            <a:spAutoFit/>
          </a:bodyPr>
          <a:lstStyle/>
          <a:p>
            <a:pPr>
              <a:buFont typeface="Wingdings" pitchFamily="2" charset="2"/>
              <a:buChar char="q"/>
            </a:pPr>
            <a:r>
              <a:rPr lang="en-US" sz="2400" dirty="0" smtClean="0"/>
              <a:t> Respiratory Alkalosis:</a:t>
            </a:r>
          </a:p>
          <a:p>
            <a:pPr>
              <a:buFont typeface="Wingdings" pitchFamily="2" charset="2"/>
              <a:buChar char="q"/>
            </a:pPr>
            <a:endParaRPr lang="en-US" sz="2000" dirty="0" smtClean="0"/>
          </a:p>
          <a:p>
            <a:pPr lvl="1"/>
            <a:r>
              <a:rPr lang="en-US" sz="2000" dirty="0" smtClean="0"/>
              <a:t>Alveolar hyperventilation results in primary decrease in PaCO</a:t>
            </a:r>
            <a:r>
              <a:rPr lang="en-US" sz="1600" dirty="0" smtClean="0"/>
              <a:t>2 </a:t>
            </a:r>
            <a:r>
              <a:rPr lang="en-US" sz="2000" dirty="0" smtClean="0"/>
              <a:t>. Renal compensation is decrease in ammonia excretion leading to fall in HCO</a:t>
            </a:r>
            <a:r>
              <a:rPr lang="en-US" sz="1600" dirty="0" smtClean="0"/>
              <a:t>3. </a:t>
            </a:r>
          </a:p>
          <a:p>
            <a:pPr lvl="1"/>
            <a:endParaRPr lang="en-US" sz="2000" dirty="0" smtClean="0"/>
          </a:p>
          <a:p>
            <a:pPr lvl="1"/>
            <a:r>
              <a:rPr lang="en-US" sz="2000" dirty="0" smtClean="0"/>
              <a:t>Causes:</a:t>
            </a:r>
          </a:p>
          <a:p>
            <a:pPr lvl="1">
              <a:buFont typeface="Wingdings" pitchFamily="2" charset="2"/>
              <a:buChar char="§"/>
            </a:pPr>
            <a:r>
              <a:rPr lang="en-US" sz="2000" dirty="0" smtClean="0"/>
              <a:t>hypoxemia</a:t>
            </a:r>
          </a:p>
          <a:p>
            <a:pPr lvl="1">
              <a:buFont typeface="Wingdings" pitchFamily="2" charset="2"/>
              <a:buChar char="§"/>
            </a:pPr>
            <a:r>
              <a:rPr lang="en-US" sz="2000" dirty="0" smtClean="0"/>
              <a:t>Meningitis</a:t>
            </a:r>
          </a:p>
          <a:p>
            <a:pPr lvl="1">
              <a:buFont typeface="Wingdings" pitchFamily="2" charset="2"/>
              <a:buChar char="§"/>
            </a:pPr>
            <a:r>
              <a:rPr lang="en-US" sz="2000" dirty="0" smtClean="0"/>
              <a:t>Encephalitis</a:t>
            </a:r>
          </a:p>
          <a:p>
            <a:pPr lvl="1">
              <a:buFont typeface="Wingdings" pitchFamily="2" charset="2"/>
              <a:buChar char="§"/>
            </a:pPr>
            <a:r>
              <a:rPr lang="en-US" sz="2000" dirty="0" smtClean="0"/>
              <a:t>Salicylates</a:t>
            </a:r>
          </a:p>
          <a:p>
            <a:pPr lvl="1">
              <a:buFont typeface="Wingdings" pitchFamily="2" charset="2"/>
              <a:buChar char="§"/>
            </a:pPr>
            <a:r>
              <a:rPr lang="en-US" sz="2000" dirty="0" smtClean="0"/>
              <a:t>ILD</a:t>
            </a:r>
          </a:p>
          <a:p>
            <a:pPr lvl="1">
              <a:buFont typeface="Wingdings" pitchFamily="2" charset="2"/>
              <a:buChar char="§"/>
            </a:pPr>
            <a:r>
              <a:rPr lang="en-US" sz="2000" dirty="0" smtClean="0"/>
              <a:t>Pulmonary edema</a:t>
            </a:r>
          </a:p>
          <a:p>
            <a:pPr lvl="1">
              <a:buFont typeface="Wingdings" pitchFamily="2" charset="2"/>
              <a:buChar char="§"/>
            </a:pPr>
            <a:r>
              <a:rPr lang="en-US" sz="2000" dirty="0" smtClean="0"/>
              <a:t>Pneumonia</a:t>
            </a:r>
          </a:p>
          <a:p>
            <a:pPr lvl="1">
              <a:buFont typeface="Wingdings" pitchFamily="2" charset="2"/>
              <a:buChar char="§"/>
            </a:pPr>
            <a:r>
              <a:rPr lang="en-US" sz="2000" dirty="0" smtClean="0"/>
              <a:t>Pregnancy</a:t>
            </a:r>
          </a:p>
          <a:p>
            <a:pPr lvl="1">
              <a:buFont typeface="Wingdings" pitchFamily="2" charset="2"/>
              <a:buChar char="§"/>
            </a:pPr>
            <a:r>
              <a:rPr lang="en-US" sz="2000" dirty="0" smtClean="0"/>
              <a:t>Cardiac failure</a:t>
            </a:r>
          </a:p>
          <a:p>
            <a:pPr lvl="1">
              <a:buFont typeface="Wingdings" pitchFamily="2" charset="2"/>
              <a:buChar char="§"/>
            </a:pPr>
            <a:r>
              <a:rPr lang="en-US" sz="2000" dirty="0" smtClean="0"/>
              <a:t>Hysterical Hyperventilation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357166"/>
            <a:ext cx="8358246" cy="6186309"/>
          </a:xfrm>
          <a:prstGeom prst="rect">
            <a:avLst/>
          </a:prstGeom>
          <a:noFill/>
        </p:spPr>
        <p:txBody>
          <a:bodyPr wrap="square" rtlCol="0">
            <a:spAutoFit/>
          </a:bodyPr>
          <a:lstStyle/>
          <a:p>
            <a:pPr>
              <a:buFont typeface="Wingdings" pitchFamily="2" charset="2"/>
              <a:buChar char="q"/>
            </a:pPr>
            <a:r>
              <a:rPr lang="en-US" sz="2000" dirty="0" smtClean="0"/>
              <a:t> </a:t>
            </a:r>
            <a:r>
              <a:rPr lang="en-US" sz="2400" dirty="0" smtClean="0"/>
              <a:t>Metabolic Acidosis:</a:t>
            </a:r>
          </a:p>
          <a:p>
            <a:endParaRPr lang="en-US" sz="2000" dirty="0" smtClean="0"/>
          </a:p>
          <a:p>
            <a:pPr lvl="1"/>
            <a:r>
              <a:rPr lang="en-US" sz="2400" dirty="0" smtClean="0"/>
              <a:t>Primary decrease in HCO3 due to either HCO3 loss or accumulation of acid. Respiratory compensation is hyperventilation and fall in PCO2.</a:t>
            </a:r>
          </a:p>
          <a:p>
            <a:pPr lvl="1"/>
            <a:endParaRPr lang="en-US" sz="2400" dirty="0" smtClean="0"/>
          </a:p>
          <a:p>
            <a:pPr lvl="1"/>
            <a:r>
              <a:rPr lang="en-US" sz="2400" dirty="0" smtClean="0"/>
              <a:t>Causes:</a:t>
            </a:r>
          </a:p>
          <a:p>
            <a:pPr lvl="1">
              <a:buFont typeface="Wingdings" pitchFamily="2" charset="2"/>
              <a:buChar char="§"/>
            </a:pPr>
            <a:r>
              <a:rPr lang="en-US" sz="2400" dirty="0" smtClean="0"/>
              <a:t>lactic acidosis</a:t>
            </a:r>
          </a:p>
          <a:p>
            <a:pPr lvl="1">
              <a:buFont typeface="Wingdings" pitchFamily="2" charset="2"/>
              <a:buChar char="§"/>
            </a:pPr>
            <a:r>
              <a:rPr lang="en-US" sz="2400" dirty="0" err="1" smtClean="0"/>
              <a:t>Ketoacidosis</a:t>
            </a:r>
            <a:r>
              <a:rPr lang="en-US" sz="2400" dirty="0" smtClean="0"/>
              <a:t> ( diabetic, starvation, alcoholic)</a:t>
            </a:r>
          </a:p>
          <a:p>
            <a:pPr lvl="1">
              <a:buFont typeface="Wingdings" pitchFamily="2" charset="2"/>
              <a:buChar char="§"/>
            </a:pPr>
            <a:r>
              <a:rPr lang="en-US" sz="2400" dirty="0" smtClean="0"/>
              <a:t>Salicylates, methanol</a:t>
            </a:r>
          </a:p>
          <a:p>
            <a:pPr lvl="1">
              <a:buFont typeface="Wingdings" pitchFamily="2" charset="2"/>
              <a:buChar char="§"/>
            </a:pPr>
            <a:r>
              <a:rPr lang="en-US" sz="2400" dirty="0" smtClean="0"/>
              <a:t>Renal failure , acute or chronic</a:t>
            </a:r>
          </a:p>
          <a:p>
            <a:pPr lvl="1">
              <a:buFont typeface="Wingdings" pitchFamily="2" charset="2"/>
              <a:buChar char="§"/>
            </a:pPr>
            <a:r>
              <a:rPr lang="en-US" sz="2400" dirty="0" err="1" smtClean="0"/>
              <a:t>Diarrhoea</a:t>
            </a:r>
            <a:endParaRPr lang="en-US" sz="2400" dirty="0" smtClean="0"/>
          </a:p>
          <a:p>
            <a:pPr lvl="1">
              <a:buFont typeface="Wingdings" pitchFamily="2" charset="2"/>
              <a:buChar char="§"/>
            </a:pPr>
            <a:r>
              <a:rPr lang="en-US" sz="2400" dirty="0" err="1" smtClean="0"/>
              <a:t>Ureterosigmodostomy</a:t>
            </a:r>
            <a:r>
              <a:rPr lang="en-US" sz="2400" dirty="0" smtClean="0"/>
              <a:t>, </a:t>
            </a:r>
            <a:r>
              <a:rPr lang="en-US" sz="2400" dirty="0" err="1" smtClean="0"/>
              <a:t>jejunal</a:t>
            </a:r>
            <a:r>
              <a:rPr lang="en-US" sz="2400" dirty="0" smtClean="0"/>
              <a:t> loop, </a:t>
            </a:r>
            <a:r>
              <a:rPr lang="en-US" sz="2400" dirty="0" err="1" smtClean="0"/>
              <a:t>ileal</a:t>
            </a:r>
            <a:r>
              <a:rPr lang="en-US" sz="2400" dirty="0" smtClean="0"/>
              <a:t> loop.</a:t>
            </a:r>
          </a:p>
          <a:p>
            <a:pPr lvl="1">
              <a:buFont typeface="Wingdings" pitchFamily="2" charset="2"/>
              <a:buChar char="§"/>
            </a:pPr>
            <a:endParaRPr lang="en-US" sz="2400" dirty="0" smtClean="0"/>
          </a:p>
          <a:p>
            <a:pPr lvl="1"/>
            <a:r>
              <a:rPr lang="en-US" sz="2400" dirty="0" smtClean="0"/>
              <a:t>	</a:t>
            </a:r>
          </a:p>
          <a:p>
            <a:pPr lvl="1"/>
            <a:endParaRPr lang="en-US" sz="2000" dirty="0" smtClean="0"/>
          </a:p>
          <a:p>
            <a:endParaRPr lang="en-IN" sz="2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642918"/>
            <a:ext cx="8429684" cy="5878532"/>
          </a:xfrm>
          <a:prstGeom prst="rect">
            <a:avLst/>
          </a:prstGeom>
          <a:noFill/>
        </p:spPr>
        <p:txBody>
          <a:bodyPr wrap="square" rtlCol="0">
            <a:spAutoFit/>
          </a:bodyPr>
          <a:lstStyle/>
          <a:p>
            <a:pPr>
              <a:buFont typeface="Wingdings" pitchFamily="2" charset="2"/>
              <a:buChar char="q"/>
            </a:pPr>
            <a:r>
              <a:rPr lang="en-US" sz="2000" dirty="0" smtClean="0"/>
              <a:t> </a:t>
            </a:r>
            <a:r>
              <a:rPr lang="en-US" sz="2400" dirty="0" smtClean="0"/>
              <a:t>Metabolic alkalosis</a:t>
            </a:r>
            <a:r>
              <a:rPr lang="en-US" sz="2000" dirty="0" smtClean="0"/>
              <a:t>:</a:t>
            </a:r>
          </a:p>
          <a:p>
            <a:r>
              <a:rPr lang="en-US" sz="2000" dirty="0" smtClean="0"/>
              <a:t>	</a:t>
            </a:r>
            <a:r>
              <a:rPr lang="en-US" sz="2400" dirty="0" smtClean="0"/>
              <a:t>increase of HCO3 either due to loss of acid H ions or gain of base 	HCO3.</a:t>
            </a:r>
          </a:p>
          <a:p>
            <a:endParaRPr lang="en-US" sz="2400" dirty="0" smtClean="0"/>
          </a:p>
          <a:p>
            <a:r>
              <a:rPr lang="en-US" sz="2400" dirty="0" smtClean="0"/>
              <a:t>Causes:</a:t>
            </a:r>
          </a:p>
          <a:p>
            <a:endParaRPr lang="en-US" sz="2400" dirty="0" smtClean="0"/>
          </a:p>
          <a:p>
            <a:pPr lvl="1">
              <a:buFont typeface="Wingdings" pitchFamily="2" charset="2"/>
              <a:buChar char="§"/>
            </a:pPr>
            <a:r>
              <a:rPr lang="en-US" sz="2400" dirty="0" smtClean="0"/>
              <a:t>Alkali administration</a:t>
            </a:r>
          </a:p>
          <a:p>
            <a:pPr lvl="1">
              <a:buFont typeface="Wingdings" pitchFamily="2" charset="2"/>
              <a:buChar char="§"/>
            </a:pPr>
            <a:r>
              <a:rPr lang="en-US" sz="2400" dirty="0" smtClean="0"/>
              <a:t>Vomiting</a:t>
            </a:r>
          </a:p>
          <a:p>
            <a:pPr lvl="1">
              <a:buFont typeface="Wingdings" pitchFamily="2" charset="2"/>
              <a:buChar char="§"/>
            </a:pPr>
            <a:r>
              <a:rPr lang="en-US" sz="2400" dirty="0" smtClean="0"/>
              <a:t>Gastric aspiration</a:t>
            </a:r>
          </a:p>
          <a:p>
            <a:pPr lvl="1">
              <a:buFont typeface="Wingdings" pitchFamily="2" charset="2"/>
              <a:buChar char="§"/>
            </a:pPr>
            <a:r>
              <a:rPr lang="en-US" sz="2400" dirty="0" smtClean="0"/>
              <a:t>Diuretics</a:t>
            </a:r>
          </a:p>
          <a:p>
            <a:pPr lvl="1">
              <a:buFont typeface="Wingdings" pitchFamily="2" charset="2"/>
              <a:buChar char="§"/>
            </a:pPr>
            <a:r>
              <a:rPr lang="en-US" sz="2400" dirty="0" err="1" smtClean="0"/>
              <a:t>Hypercalcemia</a:t>
            </a:r>
            <a:r>
              <a:rPr lang="en-US" sz="2400" dirty="0" smtClean="0"/>
              <a:t>/ </a:t>
            </a:r>
            <a:r>
              <a:rPr lang="en-US" sz="2400" dirty="0" err="1" smtClean="0"/>
              <a:t>hypoparathyroidism</a:t>
            </a:r>
            <a:endParaRPr lang="en-US" sz="2400" dirty="0" smtClean="0"/>
          </a:p>
          <a:p>
            <a:pPr lvl="1">
              <a:buFont typeface="Wingdings" pitchFamily="2" charset="2"/>
              <a:buChar char="§"/>
            </a:pPr>
            <a:r>
              <a:rPr lang="en-US" sz="2400" dirty="0" err="1" smtClean="0"/>
              <a:t>Aldosteronism</a:t>
            </a:r>
            <a:r>
              <a:rPr lang="en-US" sz="2400" dirty="0" smtClean="0"/>
              <a:t> potassium depletion</a:t>
            </a:r>
          </a:p>
          <a:p>
            <a:pPr lvl="1">
              <a:buFont typeface="Wingdings" pitchFamily="2" charset="2"/>
              <a:buChar char="§"/>
            </a:pPr>
            <a:r>
              <a:rPr lang="en-US" sz="2400" dirty="0" smtClean="0"/>
              <a:t>Renal artery </a:t>
            </a:r>
            <a:r>
              <a:rPr lang="en-US" sz="2400" dirty="0" err="1" smtClean="0"/>
              <a:t>stenosis</a:t>
            </a:r>
            <a:endParaRPr lang="en-US" sz="2400" dirty="0" smtClean="0"/>
          </a:p>
          <a:p>
            <a:pPr lvl="1">
              <a:buFont typeface="Wingdings" pitchFamily="2" charset="2"/>
              <a:buChar char="§"/>
            </a:pPr>
            <a:r>
              <a:rPr lang="en-US" sz="2400" dirty="0" smtClean="0"/>
              <a:t>Accelerated Hypertension</a:t>
            </a:r>
          </a:p>
          <a:p>
            <a:endParaRPr lang="en-US" sz="2000" dirty="0" smtClean="0"/>
          </a:p>
          <a:p>
            <a:r>
              <a:rPr lang="en-US" sz="2000" dirty="0" smtClean="0"/>
              <a:t> </a:t>
            </a:r>
            <a:endParaRPr lang="en-IN" sz="2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8429684" cy="6217087"/>
          </a:xfrm>
          <a:prstGeom prst="rect">
            <a:avLst/>
          </a:prstGeom>
          <a:noFill/>
        </p:spPr>
        <p:txBody>
          <a:bodyPr wrap="square" rtlCol="0">
            <a:spAutoFit/>
          </a:bodyPr>
          <a:lstStyle/>
          <a:p>
            <a:pPr algn="ctr"/>
            <a:r>
              <a:rPr lang="en-US" sz="2400" dirty="0" smtClean="0"/>
              <a:t>Lung function in Heart diseases</a:t>
            </a:r>
          </a:p>
          <a:p>
            <a:pPr algn="ctr"/>
            <a:endParaRPr lang="en-US" sz="2000" dirty="0" smtClean="0"/>
          </a:p>
          <a:p>
            <a:pPr>
              <a:buFont typeface="Wingdings" pitchFamily="2" charset="2"/>
              <a:buChar char="Ø"/>
            </a:pPr>
            <a:r>
              <a:rPr lang="en-US" sz="2200" dirty="0" smtClean="0"/>
              <a:t> Cardiac diseases produce substantial alteration of lung function.</a:t>
            </a:r>
          </a:p>
          <a:p>
            <a:pPr>
              <a:buFont typeface="Wingdings" pitchFamily="2" charset="2"/>
              <a:buChar char="Ø"/>
            </a:pPr>
            <a:r>
              <a:rPr lang="en-US" sz="2200" dirty="0" smtClean="0"/>
              <a:t> Respiratory disease may co-exist with cardiac disease</a:t>
            </a:r>
          </a:p>
          <a:p>
            <a:r>
              <a:rPr lang="en-US" sz="2200" dirty="0" smtClean="0"/>
              <a:t>    contributing to manifestations of effort intolerance &amp; </a:t>
            </a:r>
            <a:r>
              <a:rPr lang="en-US" sz="2200" dirty="0" err="1" smtClean="0"/>
              <a:t>dyspnoea</a:t>
            </a:r>
            <a:r>
              <a:rPr lang="en-US" sz="2200" dirty="0" smtClean="0"/>
              <a:t>.</a:t>
            </a:r>
          </a:p>
          <a:p>
            <a:pPr>
              <a:buFont typeface="Wingdings" pitchFamily="2" charset="2"/>
              <a:buChar char="Ø"/>
            </a:pPr>
            <a:r>
              <a:rPr lang="en-US" sz="2200" dirty="0" smtClean="0"/>
              <a:t> PFTs can distinguish </a:t>
            </a:r>
            <a:r>
              <a:rPr lang="en-US" sz="2200" dirty="0" err="1" smtClean="0"/>
              <a:t>dyspnoea</a:t>
            </a:r>
            <a:r>
              <a:rPr lang="en-US" sz="2200" dirty="0" smtClean="0"/>
              <a:t> of cardiac from respiratory</a:t>
            </a:r>
          </a:p>
          <a:p>
            <a:r>
              <a:rPr lang="en-US" sz="2200" dirty="0" smtClean="0"/>
              <a:t>    disease.</a:t>
            </a:r>
          </a:p>
          <a:p>
            <a:pPr>
              <a:buFont typeface="Wingdings" pitchFamily="2" charset="2"/>
              <a:buChar char="Ø"/>
            </a:pPr>
            <a:r>
              <a:rPr lang="en-US" sz="2200" dirty="0" smtClean="0"/>
              <a:t> Tests of ventilation measuring lung volumes, vital capacities,</a:t>
            </a:r>
          </a:p>
          <a:p>
            <a:r>
              <a:rPr lang="en-US" sz="2200" dirty="0" smtClean="0"/>
              <a:t>    peak flow rates, blood gas analysis are sufficient.</a:t>
            </a:r>
          </a:p>
          <a:p>
            <a:pPr>
              <a:buFont typeface="Wingdings" pitchFamily="2" charset="2"/>
              <a:buChar char="Ø"/>
            </a:pPr>
            <a:endParaRPr lang="en-US" sz="2200" dirty="0" smtClean="0"/>
          </a:p>
          <a:p>
            <a:r>
              <a:rPr lang="en-US" sz="2200" dirty="0" smtClean="0"/>
              <a:t>Indication:</a:t>
            </a:r>
          </a:p>
          <a:p>
            <a:pPr>
              <a:buFont typeface="Wingdings" pitchFamily="2" charset="2"/>
              <a:buChar char="§"/>
            </a:pPr>
            <a:r>
              <a:rPr lang="en-US" sz="2200" dirty="0" smtClean="0"/>
              <a:t>	When respiratory symptoms are in disproportion to 	heart disease.</a:t>
            </a:r>
          </a:p>
          <a:p>
            <a:pPr>
              <a:buFont typeface="Wingdings" pitchFamily="2" charset="2"/>
              <a:buChar char="§"/>
            </a:pPr>
            <a:r>
              <a:rPr lang="en-US" sz="2200" dirty="0" smtClean="0"/>
              <a:t> 	evaluation of pt. for cardiac surgery &amp; management of 	such pts.</a:t>
            </a:r>
          </a:p>
          <a:p>
            <a:endParaRPr lang="en-US" sz="2400" dirty="0" smtClean="0"/>
          </a:p>
          <a:p>
            <a:endParaRPr lang="en-US" sz="2000" dirty="0" smtClean="0"/>
          </a:p>
          <a:p>
            <a:pPr algn="ctr"/>
            <a:endParaRPr lang="en-IN"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571480"/>
            <a:ext cx="8072494" cy="5170646"/>
          </a:xfrm>
          <a:prstGeom prst="rect">
            <a:avLst/>
          </a:prstGeom>
          <a:noFill/>
        </p:spPr>
        <p:txBody>
          <a:bodyPr wrap="square" rtlCol="0">
            <a:spAutoFit/>
          </a:bodyPr>
          <a:lstStyle/>
          <a:p>
            <a:r>
              <a:rPr lang="en-US" sz="2200" dirty="0" smtClean="0"/>
              <a:t>Alterations of lung function in Cardiac disease:</a:t>
            </a:r>
          </a:p>
          <a:p>
            <a:endParaRPr lang="en-US" sz="2200" dirty="0" smtClean="0"/>
          </a:p>
          <a:p>
            <a:pPr>
              <a:buFont typeface="Arial" pitchFamily="34" charset="0"/>
              <a:buChar char="•"/>
            </a:pPr>
            <a:r>
              <a:rPr lang="en-US" sz="2200" dirty="0" smtClean="0"/>
              <a:t> Lung volumes:  VC ↓</a:t>
            </a:r>
          </a:p>
          <a:p>
            <a:r>
              <a:rPr lang="en-US" sz="2200" dirty="0" smtClean="0"/>
              <a:t>		     RV  ↓  or  normal</a:t>
            </a:r>
          </a:p>
          <a:p>
            <a:r>
              <a:rPr lang="en-US" sz="2200" dirty="0" smtClean="0"/>
              <a:t>		     TLC  ↓</a:t>
            </a:r>
          </a:p>
          <a:p>
            <a:endParaRPr lang="en-US" sz="2200" dirty="0" smtClean="0"/>
          </a:p>
          <a:p>
            <a:pPr>
              <a:buFont typeface="Wingdings" pitchFamily="2" charset="2"/>
              <a:buChar char="§"/>
            </a:pPr>
            <a:r>
              <a:rPr lang="en-US" sz="2200" dirty="0" smtClean="0"/>
              <a:t>Ventilation &amp; Perfusion:  alteration in V/Q ratio, resulting in I	increased physiological dead space or excessive venous 	admixture.</a:t>
            </a:r>
          </a:p>
          <a:p>
            <a:pPr>
              <a:buFont typeface="Wingdings" pitchFamily="2" charset="2"/>
              <a:buChar char="§"/>
            </a:pPr>
            <a:endParaRPr lang="en-US" sz="2200" dirty="0" smtClean="0"/>
          </a:p>
          <a:p>
            <a:pPr>
              <a:buFont typeface="Wingdings" pitchFamily="2" charset="2"/>
              <a:buChar char="§"/>
            </a:pPr>
            <a:r>
              <a:rPr lang="en-US" sz="2200" dirty="0" smtClean="0"/>
              <a:t>Diffusing capacity:  </a:t>
            </a:r>
          </a:p>
          <a:p>
            <a:r>
              <a:rPr lang="en-US" sz="2200" dirty="0" smtClean="0"/>
              <a:t>	left-to-right shunts, increase in diffusing capacity</a:t>
            </a:r>
          </a:p>
          <a:p>
            <a:r>
              <a:rPr lang="en-US" sz="2200" dirty="0" smtClean="0"/>
              <a:t>	right-to-left shunt, decrease in diffusing capacity</a:t>
            </a:r>
          </a:p>
          <a:p>
            <a:r>
              <a:rPr lang="en-US" sz="2200" dirty="0" smtClean="0"/>
              <a:t>	</a:t>
            </a:r>
          </a:p>
          <a:p>
            <a:endParaRPr lang="en-IN"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428628"/>
          </a:xfrm>
        </p:spPr>
        <p:txBody>
          <a:bodyPr>
            <a:normAutofit fontScale="90000"/>
          </a:bodyPr>
          <a:lstStyle/>
          <a:p>
            <a:r>
              <a:rPr lang="en-US" sz="2400" dirty="0" smtClean="0"/>
              <a:t>Lung volumes and capacities</a:t>
            </a:r>
            <a:endParaRPr lang="en-IN" sz="2400" dirty="0"/>
          </a:p>
        </p:txBody>
      </p:sp>
      <p:sp>
        <p:nvSpPr>
          <p:cNvPr id="3" name="Content Placeholder 2"/>
          <p:cNvSpPr>
            <a:spLocks noGrp="1"/>
          </p:cNvSpPr>
          <p:nvPr>
            <p:ph sz="half" idx="1"/>
          </p:nvPr>
        </p:nvSpPr>
        <p:spPr>
          <a:xfrm>
            <a:off x="457200" y="642918"/>
            <a:ext cx="4038600" cy="6072230"/>
          </a:xfrm>
        </p:spPr>
        <p:txBody>
          <a:bodyPr>
            <a:normAutofit fontScale="92500"/>
          </a:bodyPr>
          <a:lstStyle/>
          <a:p>
            <a:r>
              <a:rPr lang="en-US" sz="2000" dirty="0" smtClean="0"/>
              <a:t>Tidal volume (TV) 500ml</a:t>
            </a:r>
          </a:p>
          <a:p>
            <a:endParaRPr lang="en-US" sz="2000" dirty="0" smtClean="0"/>
          </a:p>
          <a:p>
            <a:r>
              <a:rPr lang="en-US" sz="2000" dirty="0" err="1" smtClean="0"/>
              <a:t>Inspiratory</a:t>
            </a:r>
            <a:r>
              <a:rPr lang="en-US" sz="2000" dirty="0" smtClean="0"/>
              <a:t> reserve volume (IRV) 3100ml</a:t>
            </a:r>
          </a:p>
          <a:p>
            <a:pPr>
              <a:buNone/>
            </a:pPr>
            <a:endParaRPr lang="en-US" sz="2000" dirty="0" smtClean="0"/>
          </a:p>
          <a:p>
            <a:r>
              <a:rPr lang="en-US" sz="2000" dirty="0" smtClean="0"/>
              <a:t>Expiratory reserve volume(ERV) 1200ml</a:t>
            </a:r>
          </a:p>
          <a:p>
            <a:endParaRPr lang="en-US" sz="2000" dirty="0" smtClean="0"/>
          </a:p>
          <a:p>
            <a:r>
              <a:rPr lang="en-US" sz="2000" dirty="0" smtClean="0"/>
              <a:t>Residual volume(RV) 1200ml</a:t>
            </a:r>
          </a:p>
          <a:p>
            <a:endParaRPr lang="en-US" sz="2000" dirty="0" smtClean="0"/>
          </a:p>
          <a:p>
            <a:r>
              <a:rPr lang="en-US" sz="2000" dirty="0" err="1" smtClean="0"/>
              <a:t>Inspiratory</a:t>
            </a:r>
            <a:r>
              <a:rPr lang="en-US" sz="2000" dirty="0" smtClean="0"/>
              <a:t> capacity(IC) 3600ml</a:t>
            </a:r>
          </a:p>
          <a:p>
            <a:endParaRPr lang="en-US" sz="2000" dirty="0" smtClean="0"/>
          </a:p>
          <a:p>
            <a:r>
              <a:rPr lang="en-US" sz="2000" dirty="0" smtClean="0"/>
              <a:t>Functional residual capacity(FRC) 2400ml</a:t>
            </a:r>
          </a:p>
          <a:p>
            <a:r>
              <a:rPr lang="en-US" sz="2000" dirty="0" smtClean="0"/>
              <a:t>Vital capacity (VC) 4800ml</a:t>
            </a:r>
          </a:p>
          <a:p>
            <a:endParaRPr lang="en-US" sz="2000" dirty="0" smtClean="0"/>
          </a:p>
          <a:p>
            <a:r>
              <a:rPr lang="en-US" sz="2000" dirty="0" smtClean="0"/>
              <a:t>Total lung capacity(TLC) 6000ml</a:t>
            </a:r>
          </a:p>
          <a:p>
            <a:pPr>
              <a:buNone/>
            </a:pPr>
            <a:endParaRPr lang="en-US" sz="2000" dirty="0" smtClean="0"/>
          </a:p>
          <a:p>
            <a:pPr>
              <a:buNone/>
            </a:pPr>
            <a:endParaRPr lang="en-US" sz="2000" dirty="0" smtClean="0"/>
          </a:p>
          <a:p>
            <a:endParaRPr lang="en-IN" sz="2000" dirty="0"/>
          </a:p>
        </p:txBody>
      </p:sp>
      <p:sp>
        <p:nvSpPr>
          <p:cNvPr id="4" name="Content Placeholder 3"/>
          <p:cNvSpPr>
            <a:spLocks noGrp="1"/>
          </p:cNvSpPr>
          <p:nvPr>
            <p:ph sz="half" idx="2"/>
          </p:nvPr>
        </p:nvSpPr>
        <p:spPr>
          <a:xfrm>
            <a:off x="4857752" y="571480"/>
            <a:ext cx="4038600" cy="6286520"/>
          </a:xfrm>
        </p:spPr>
        <p:txBody>
          <a:bodyPr>
            <a:normAutofit fontScale="92500"/>
          </a:bodyPr>
          <a:lstStyle/>
          <a:p>
            <a:r>
              <a:rPr lang="en-US" sz="2000" dirty="0" smtClean="0"/>
              <a:t>Volume of single breath inspired or expired.</a:t>
            </a:r>
          </a:p>
          <a:p>
            <a:r>
              <a:rPr lang="en-US" sz="2000" dirty="0" smtClean="0"/>
              <a:t>Maximal volume that can be inspired from end-tidal inspiration.</a:t>
            </a:r>
          </a:p>
          <a:p>
            <a:r>
              <a:rPr lang="en-US" sz="2000" dirty="0" smtClean="0"/>
              <a:t>Maximal volume that can be expired from end-tidal expiration.</a:t>
            </a:r>
          </a:p>
          <a:p>
            <a:r>
              <a:rPr lang="en-US" sz="2000" dirty="0" smtClean="0"/>
              <a:t>Volume of gas remaining in lungs at the end of maximum expiration.</a:t>
            </a:r>
          </a:p>
          <a:p>
            <a:r>
              <a:rPr lang="en-US" sz="2000" dirty="0" smtClean="0"/>
              <a:t>TV + IRV</a:t>
            </a:r>
          </a:p>
          <a:p>
            <a:endParaRPr lang="en-US" sz="2000" dirty="0" smtClean="0"/>
          </a:p>
          <a:p>
            <a:r>
              <a:rPr lang="en-US" sz="2000" dirty="0" smtClean="0"/>
              <a:t>ERV + RV</a:t>
            </a:r>
          </a:p>
          <a:p>
            <a:endParaRPr lang="en-US" sz="2000" dirty="0" smtClean="0"/>
          </a:p>
          <a:p>
            <a:r>
              <a:rPr lang="en-US" sz="2000" dirty="0" smtClean="0"/>
              <a:t>IC + ERV</a:t>
            </a:r>
          </a:p>
          <a:p>
            <a:endParaRPr lang="en-US" sz="2000" dirty="0" smtClean="0"/>
          </a:p>
          <a:p>
            <a:r>
              <a:rPr lang="en-US" sz="2000" dirty="0" smtClean="0"/>
              <a:t>VC + RV</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500042"/>
            <a:ext cx="8215370" cy="5724644"/>
          </a:xfrm>
          <a:prstGeom prst="rect">
            <a:avLst/>
          </a:prstGeom>
          <a:noFill/>
        </p:spPr>
        <p:txBody>
          <a:bodyPr wrap="square" rtlCol="0">
            <a:spAutoFit/>
          </a:bodyPr>
          <a:lstStyle/>
          <a:p>
            <a:pPr algn="ctr"/>
            <a:r>
              <a:rPr lang="en-US" sz="2400" dirty="0" smtClean="0"/>
              <a:t>Cardio-pulmonary Exercise testing</a:t>
            </a:r>
          </a:p>
          <a:p>
            <a:endParaRPr lang="en-US" sz="2200" dirty="0" smtClean="0"/>
          </a:p>
          <a:p>
            <a:pPr>
              <a:buFont typeface="Wingdings" pitchFamily="2" charset="2"/>
              <a:buChar char="q"/>
            </a:pPr>
            <a:r>
              <a:rPr lang="en-US" sz="2000" dirty="0" smtClean="0"/>
              <a:t>	Maximal amount of physical work that can be performed by an individual within the physiologic limits imposed by his 	oxygen transport system can be measured by oxygen uptake studies during exercise testing. It is called Maximal oxygen uptake  (VQ</a:t>
            </a:r>
            <a:r>
              <a:rPr lang="en-US" sz="1600" dirty="0" smtClean="0"/>
              <a:t>2</a:t>
            </a:r>
            <a:r>
              <a:rPr lang="en-US" sz="2000" dirty="0" smtClean="0"/>
              <a:t> MAX).</a:t>
            </a:r>
          </a:p>
          <a:p>
            <a:pPr>
              <a:buFont typeface="Wingdings" pitchFamily="2" charset="2"/>
              <a:buChar char="q"/>
            </a:pPr>
            <a:endParaRPr lang="en-US" sz="2000" dirty="0" smtClean="0"/>
          </a:p>
          <a:p>
            <a:pPr>
              <a:buFont typeface="Wingdings" pitchFamily="2" charset="2"/>
              <a:buChar char="q"/>
            </a:pPr>
            <a:r>
              <a:rPr lang="en-US" sz="2000" dirty="0" smtClean="0"/>
              <a:t>Values monitored:</a:t>
            </a:r>
          </a:p>
          <a:p>
            <a:endParaRPr lang="en-US" sz="2000" dirty="0" smtClean="0"/>
          </a:p>
          <a:p>
            <a:r>
              <a:rPr lang="en-US" sz="2000" dirty="0" smtClean="0"/>
              <a:t>    Respiratory: TV, RR, Minute Ventilation, O</a:t>
            </a:r>
            <a:r>
              <a:rPr lang="en-US" dirty="0" smtClean="0"/>
              <a:t>2</a:t>
            </a:r>
            <a:r>
              <a:rPr lang="en-US" sz="2000" dirty="0" smtClean="0"/>
              <a:t> uptake, CO</a:t>
            </a:r>
            <a:r>
              <a:rPr lang="en-US" dirty="0" smtClean="0"/>
              <a:t>2 </a:t>
            </a:r>
            <a:r>
              <a:rPr lang="en-US" sz="2000" dirty="0" smtClean="0"/>
              <a:t>output, 		respiratory quotient.</a:t>
            </a:r>
          </a:p>
          <a:p>
            <a:endParaRPr lang="en-US" sz="2000" dirty="0" smtClean="0"/>
          </a:p>
          <a:p>
            <a:r>
              <a:rPr lang="en-US" sz="2000" dirty="0" smtClean="0"/>
              <a:t>     Cardiac:	H.R., B.P., ECG.</a:t>
            </a:r>
          </a:p>
          <a:p>
            <a:endParaRPr lang="en-US" sz="2000" dirty="0" smtClean="0"/>
          </a:p>
          <a:p>
            <a:r>
              <a:rPr lang="en-US" sz="2000" dirty="0" smtClean="0"/>
              <a:t>      Indices:	O</a:t>
            </a:r>
            <a:r>
              <a:rPr lang="en-US" dirty="0" smtClean="0"/>
              <a:t>2</a:t>
            </a:r>
            <a:r>
              <a:rPr lang="en-US" sz="2000" dirty="0" smtClean="0"/>
              <a:t> uptake/ heart rate</a:t>
            </a:r>
          </a:p>
          <a:p>
            <a:r>
              <a:rPr lang="en-US" sz="2000" dirty="0" smtClean="0"/>
              <a:t>		respiratory exchange ratio</a:t>
            </a:r>
          </a:p>
          <a:p>
            <a:r>
              <a:rPr lang="en-US" sz="2000" dirty="0" smtClean="0"/>
              <a:t>		minute ventilation/volume of O</a:t>
            </a:r>
            <a:r>
              <a:rPr lang="en-US" dirty="0" smtClean="0"/>
              <a:t>2</a:t>
            </a:r>
            <a:r>
              <a:rPr lang="en-US" sz="2000" dirty="0" smtClean="0"/>
              <a:t> uptake</a:t>
            </a:r>
          </a:p>
          <a:p>
            <a:r>
              <a:rPr lang="en-US" sz="2000" dirty="0" smtClean="0"/>
              <a:t>		minute ventilation/ volume of CO</a:t>
            </a:r>
            <a:r>
              <a:rPr lang="en-US" dirty="0" smtClean="0"/>
              <a:t>2 </a:t>
            </a:r>
            <a:r>
              <a:rPr lang="en-US" sz="2000" dirty="0" smtClean="0"/>
              <a:t>output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571504"/>
          </a:xfrm>
        </p:spPr>
        <p:txBody>
          <a:bodyPr>
            <a:noAutofit/>
          </a:bodyPr>
          <a:lstStyle/>
          <a:p>
            <a:r>
              <a:rPr lang="en-US" sz="2800" dirty="0" smtClean="0"/>
              <a:t>Indications</a:t>
            </a:r>
            <a:br>
              <a:rPr lang="en-US" sz="2800" dirty="0" smtClean="0"/>
            </a:br>
            <a:endParaRPr lang="en-IN" sz="2800" dirty="0"/>
          </a:p>
        </p:txBody>
      </p:sp>
      <p:sp>
        <p:nvSpPr>
          <p:cNvPr id="3" name="Content Placeholder 2"/>
          <p:cNvSpPr>
            <a:spLocks noGrp="1"/>
          </p:cNvSpPr>
          <p:nvPr>
            <p:ph idx="1"/>
          </p:nvPr>
        </p:nvSpPr>
        <p:spPr>
          <a:xfrm>
            <a:off x="457200" y="1142984"/>
            <a:ext cx="8229600" cy="4983179"/>
          </a:xfrm>
        </p:spPr>
        <p:txBody>
          <a:bodyPr>
            <a:normAutofit/>
          </a:bodyPr>
          <a:lstStyle/>
          <a:p>
            <a:r>
              <a:rPr lang="en-US" sz="2200" dirty="0" smtClean="0"/>
              <a:t>Assessment of physical fitness, pre-employment assessment</a:t>
            </a:r>
          </a:p>
          <a:p>
            <a:r>
              <a:rPr lang="en-US" sz="2200" dirty="0" smtClean="0"/>
              <a:t>In sports medicine</a:t>
            </a:r>
          </a:p>
          <a:p>
            <a:r>
              <a:rPr lang="en-US" sz="2200" dirty="0" smtClean="0"/>
              <a:t>In clinical medicine: </a:t>
            </a:r>
          </a:p>
          <a:p>
            <a:pPr>
              <a:buNone/>
            </a:pPr>
            <a:r>
              <a:rPr lang="en-US" sz="2200" dirty="0" smtClean="0"/>
              <a:t>		early detection of impairment of effort intolerance</a:t>
            </a:r>
          </a:p>
          <a:p>
            <a:pPr>
              <a:buNone/>
            </a:pPr>
            <a:r>
              <a:rPr lang="en-US" sz="2200" dirty="0" smtClean="0"/>
              <a:t>		estimation of severity of breathlessness</a:t>
            </a:r>
          </a:p>
          <a:p>
            <a:pPr>
              <a:buNone/>
            </a:pPr>
            <a:r>
              <a:rPr lang="en-US" sz="2200" dirty="0" smtClean="0"/>
              <a:t>		pre &amp; post therapeutic assessment</a:t>
            </a:r>
          </a:p>
          <a:p>
            <a:pPr>
              <a:buNone/>
            </a:pPr>
            <a:r>
              <a:rPr lang="en-US" sz="2200" dirty="0" smtClean="0"/>
              <a:t>		pre &amp; post operative assessment</a:t>
            </a:r>
          </a:p>
          <a:p>
            <a:r>
              <a:rPr lang="en-US" sz="2200" dirty="0" smtClean="0"/>
              <a:t>In rehabilitation </a:t>
            </a:r>
            <a:r>
              <a:rPr lang="en-US" sz="2200" dirty="0" err="1" smtClean="0"/>
              <a:t>programme</a:t>
            </a:r>
            <a:r>
              <a:rPr lang="en-US" sz="2200" dirty="0" smtClean="0"/>
              <a:t>:</a:t>
            </a:r>
          </a:p>
          <a:p>
            <a:pPr>
              <a:buNone/>
            </a:pPr>
            <a:r>
              <a:rPr lang="en-US" sz="2200" dirty="0" smtClean="0"/>
              <a:t>		exercise training after cardiac infarction</a:t>
            </a:r>
          </a:p>
          <a:p>
            <a:pPr>
              <a:buNone/>
            </a:pPr>
            <a:r>
              <a:rPr lang="en-US" sz="2200" dirty="0" smtClean="0"/>
              <a:t>		training </a:t>
            </a:r>
            <a:r>
              <a:rPr lang="en-US" sz="2200" dirty="0" err="1" smtClean="0"/>
              <a:t>programme</a:t>
            </a:r>
            <a:r>
              <a:rPr lang="en-US" sz="2200" dirty="0" smtClean="0"/>
              <a:t> in chronic lung disease.</a:t>
            </a:r>
          </a:p>
          <a:p>
            <a:pPr>
              <a:buNone/>
            </a:pPr>
            <a:r>
              <a:rPr lang="en-US" sz="2200" dirty="0" smtClean="0"/>
              <a:t>		work prescription according to physical work capacity </a:t>
            </a:r>
          </a:p>
          <a:p>
            <a:pPr>
              <a:buNone/>
            </a:pPr>
            <a:r>
              <a:rPr lang="en-US" sz="2200" dirty="0" smtClean="0"/>
              <a:t>		</a:t>
            </a:r>
            <a:endParaRPr lang="en-IN" sz="22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3214686"/>
            <a:ext cx="6858048" cy="646331"/>
          </a:xfrm>
          <a:prstGeom prst="rect">
            <a:avLst/>
          </a:prstGeom>
          <a:noFill/>
        </p:spPr>
        <p:txBody>
          <a:bodyPr wrap="square" rtlCol="0">
            <a:spAutoFit/>
          </a:bodyPr>
          <a:lstStyle/>
          <a:p>
            <a:pPr algn="ctr"/>
            <a:r>
              <a:rPr lang="en-US" sz="3600" dirty="0" smtClean="0"/>
              <a:t>THANK YOU</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E:\images\harr_c646f001.gif"/>
          <p:cNvPicPr>
            <a:picLocks noChangeAspect="1" noChangeArrowheads="1"/>
          </p:cNvPicPr>
          <p:nvPr/>
        </p:nvPicPr>
        <p:blipFill>
          <a:blip r:embed="rId2"/>
          <a:srcRect/>
          <a:stretch>
            <a:fillRect/>
          </a:stretch>
        </p:blipFill>
        <p:spPr bwMode="auto">
          <a:xfrm>
            <a:off x="0" y="0"/>
            <a:ext cx="9168912"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214282" y="214291"/>
            <a:ext cx="8643998" cy="6740307"/>
          </a:xfrm>
          <a:prstGeom prst="rect">
            <a:avLst/>
          </a:prstGeom>
          <a:noFill/>
        </p:spPr>
        <p:txBody>
          <a:bodyPr wrap="square" rtlCol="0">
            <a:spAutoFit/>
          </a:bodyPr>
          <a:lstStyle/>
          <a:p>
            <a:pPr marL="457200" indent="-457200">
              <a:buFont typeface="Arial" pitchFamily="34" charset="0"/>
              <a:buChar char="•"/>
            </a:pPr>
            <a:r>
              <a:rPr lang="en-US" dirty="0" smtClean="0"/>
              <a:t>TV, IRV, ERV,IC, VC can be measured directly with a </a:t>
            </a:r>
            <a:r>
              <a:rPr lang="en-US" dirty="0" err="1" smtClean="0"/>
              <a:t>spirometer</a:t>
            </a:r>
            <a:r>
              <a:rPr lang="en-US" dirty="0" smtClean="0"/>
              <a:t>. As RV &amp; FRC cannot be exhaled, RV , FRC &amp; TLC are measured using indirect methods.</a:t>
            </a:r>
          </a:p>
          <a:p>
            <a:pPr marL="457200" indent="-457200">
              <a:buFont typeface="Arial" pitchFamily="34" charset="0"/>
              <a:buChar char="•"/>
            </a:pPr>
            <a:endParaRPr lang="en-US" dirty="0" smtClean="0"/>
          </a:p>
          <a:p>
            <a:pPr marL="457200" indent="-457200">
              <a:buFont typeface="Arial" pitchFamily="34" charset="0"/>
              <a:buChar char="•"/>
            </a:pPr>
            <a:r>
              <a:rPr lang="en-US" dirty="0" smtClean="0"/>
              <a:t>3 indirect methods are available :</a:t>
            </a:r>
          </a:p>
          <a:p>
            <a:pPr marL="457200" indent="-457200">
              <a:buNone/>
            </a:pPr>
            <a:endParaRPr lang="en-US" dirty="0" smtClean="0"/>
          </a:p>
          <a:p>
            <a:pPr marL="457200" indent="-457200">
              <a:buFont typeface="+mj-lt"/>
              <a:buAutoNum type="arabicPeriod"/>
            </a:pPr>
            <a:r>
              <a:rPr lang="en-US" dirty="0" smtClean="0"/>
              <a:t>Helium dilution    ┐FRC is calculated from the known initial and final volume</a:t>
            </a:r>
          </a:p>
          <a:p>
            <a:pPr marL="457200" indent="-457200">
              <a:buFont typeface="+mj-lt"/>
              <a:buAutoNum type="arabicPeriod"/>
            </a:pPr>
            <a:r>
              <a:rPr lang="en-US" dirty="0" smtClean="0"/>
              <a:t>Helium washout   ┘ and the concentration of helium gas. </a:t>
            </a:r>
          </a:p>
          <a:p>
            <a:pPr marL="457200" indent="-457200">
              <a:buFont typeface="+mj-lt"/>
              <a:buAutoNum type="arabicPeriod"/>
            </a:pPr>
            <a:endParaRPr lang="en-US" dirty="0" smtClean="0"/>
          </a:p>
          <a:p>
            <a:pPr marL="457200" indent="-457200">
              <a:buFont typeface="+mj-lt"/>
              <a:buAutoNum type="arabicPeriod"/>
            </a:pPr>
            <a:r>
              <a:rPr lang="en-US" dirty="0" smtClean="0"/>
              <a:t>Body </a:t>
            </a:r>
            <a:r>
              <a:rPr lang="en-US" dirty="0" err="1" smtClean="0"/>
              <a:t>plethysmography</a:t>
            </a:r>
            <a:r>
              <a:rPr lang="en-US" dirty="0" smtClean="0"/>
              <a:t> : measures resting end-expiratory thoracic gas volume (TGV) which is identical to FRC measured by both helium dilution &amp; helium washout techniques.</a:t>
            </a:r>
          </a:p>
          <a:p>
            <a:pPr marL="457200" indent="-457200"/>
            <a:r>
              <a:rPr lang="en-US" dirty="0" smtClean="0"/>
              <a:t>	</a:t>
            </a:r>
          </a:p>
          <a:p>
            <a:pPr marL="457200" indent="-457200"/>
            <a:r>
              <a:rPr lang="en-US" dirty="0" smtClean="0"/>
              <a:t>	RV   = FRC – ERV	┐ </a:t>
            </a:r>
          </a:p>
          <a:p>
            <a:pPr marL="457200" indent="-457200"/>
            <a:r>
              <a:rPr lang="en-US" dirty="0" smtClean="0"/>
              <a:t>				│Static lung volumes</a:t>
            </a:r>
          </a:p>
          <a:p>
            <a:pPr marL="457200" indent="-457200"/>
            <a:r>
              <a:rPr lang="en-US" dirty="0" smtClean="0"/>
              <a:t>	TLC = RV + VC   	┘</a:t>
            </a:r>
          </a:p>
          <a:p>
            <a:pPr marL="457200" indent="-457200"/>
            <a:endParaRPr lang="en-US" dirty="0" smtClean="0"/>
          </a:p>
          <a:p>
            <a:pPr marL="457200" indent="-457200">
              <a:buFont typeface="Arial" pitchFamily="34" charset="0"/>
              <a:buChar char="•"/>
            </a:pPr>
            <a:r>
              <a:rPr lang="en-US" dirty="0" smtClean="0"/>
              <a:t>Static  subdivisions of TLC have limited application as compared to dynamic ventilation tests. These are important when repeated at intervals in the pt.</a:t>
            </a:r>
          </a:p>
          <a:p>
            <a:pPr marL="457200" indent="-457200">
              <a:buFont typeface="Arial" pitchFamily="34" charset="0"/>
              <a:buChar char="•"/>
            </a:pPr>
            <a:r>
              <a:rPr lang="en-US" dirty="0" smtClean="0"/>
              <a:t>An essential test is ratio of  RV to TLC  [RV/TLCX100] = 20%-35% in young pts. </a:t>
            </a:r>
          </a:p>
          <a:p>
            <a:pPr marL="457200" indent="-457200">
              <a:buFont typeface="Arial" pitchFamily="34" charset="0"/>
              <a:buChar char="•"/>
            </a:pPr>
            <a:r>
              <a:rPr lang="en-US" dirty="0" smtClean="0"/>
              <a:t>Increase may reflect : larger residual volume as in emphysema or smaller total lung capacity as in fibrosis.</a:t>
            </a:r>
          </a:p>
          <a:p>
            <a:pPr marL="457200" indent="-457200">
              <a:buFont typeface="Arial" pitchFamily="34" charset="0"/>
              <a:buChar char="•"/>
            </a:pPr>
            <a:r>
              <a:rPr lang="en-US" dirty="0" smtClean="0"/>
              <a:t>In older persons, ratio may be as high as 50%, with no apparent disability.</a:t>
            </a:r>
          </a:p>
          <a:p>
            <a:pPr marL="457200" indent="-457200">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44" y="357167"/>
            <a:ext cx="8858312" cy="5632311"/>
          </a:xfrm>
          <a:prstGeom prst="rect">
            <a:avLst/>
          </a:prstGeom>
          <a:noFill/>
        </p:spPr>
        <p:txBody>
          <a:bodyPr wrap="square" rtlCol="0">
            <a:spAutoFit/>
          </a:bodyPr>
          <a:lstStyle/>
          <a:p>
            <a:pPr>
              <a:buFont typeface="Arial" pitchFamily="34" charset="0"/>
              <a:buChar char="•"/>
            </a:pPr>
            <a:r>
              <a:rPr lang="en-US" sz="2400" dirty="0" smtClean="0"/>
              <a:t>  Dynamic lung tests:</a:t>
            </a:r>
          </a:p>
          <a:p>
            <a:pPr>
              <a:buFont typeface="Arial" pitchFamily="34" charset="0"/>
              <a:buChar char="•"/>
            </a:pPr>
            <a:endParaRPr lang="en-US" sz="2000" dirty="0" smtClean="0"/>
          </a:p>
          <a:p>
            <a:r>
              <a:rPr lang="en-US" sz="2000" dirty="0" smtClean="0"/>
              <a:t>	D</a:t>
            </a:r>
            <a:r>
              <a:rPr lang="en-US" dirty="0" smtClean="0"/>
              <a:t>ynamic lung volumes are important in determining the physical 	basis of dyspnoea, obstructive or restrictive nature of 	the disease.</a:t>
            </a:r>
          </a:p>
          <a:p>
            <a:pPr>
              <a:buFont typeface="Arial" pitchFamily="34" charset="0"/>
              <a:buChar char="•"/>
            </a:pPr>
            <a:endParaRPr lang="en-US" sz="2000" dirty="0" smtClean="0"/>
          </a:p>
          <a:p>
            <a:pPr>
              <a:buFont typeface="Arial" pitchFamily="34" charset="0"/>
              <a:buChar char="•"/>
            </a:pPr>
            <a:r>
              <a:rPr lang="en-US" sz="2000" dirty="0" smtClean="0"/>
              <a:t>   Commonly used tests are:</a:t>
            </a:r>
          </a:p>
          <a:p>
            <a:pPr>
              <a:buFont typeface="Arial" pitchFamily="34" charset="0"/>
              <a:buChar char="•"/>
            </a:pPr>
            <a:endParaRPr lang="en-US" sz="2000" dirty="0" smtClean="0"/>
          </a:p>
          <a:p>
            <a:pPr marL="800100" lvl="1" indent="-342900">
              <a:buFont typeface="+mj-lt"/>
              <a:buAutoNum type="arabicPeriod"/>
            </a:pPr>
            <a:r>
              <a:rPr lang="en-US" u="sng" dirty="0" smtClean="0"/>
              <a:t>Resting Minute Ventilation(MV)</a:t>
            </a:r>
            <a:r>
              <a:rPr lang="en-US" dirty="0" smtClean="0"/>
              <a:t>: measures total volume of air breathed in or out in 1 minute while the individual is resting. 15L/min. Better </a:t>
            </a:r>
            <a:r>
              <a:rPr lang="en-IN" dirty="0" smtClean="0"/>
              <a:t>understanding of the performance of an individual can be obtained by comparing resting ventilation with the ventilation required for given exercise.</a:t>
            </a:r>
          </a:p>
          <a:p>
            <a:pPr marL="800100" lvl="1" indent="-342900">
              <a:buFont typeface="+mj-lt"/>
              <a:buAutoNum type="arabicPeriod"/>
            </a:pPr>
            <a:endParaRPr lang="en-IN" dirty="0" smtClean="0"/>
          </a:p>
          <a:p>
            <a:pPr marL="800100" lvl="1" indent="-342900">
              <a:buFont typeface="+mj-lt"/>
              <a:buAutoNum type="arabicPeriod"/>
            </a:pPr>
            <a:r>
              <a:rPr lang="en-US" u="sng" dirty="0" smtClean="0"/>
              <a:t>Walking Ventilation(WV</a:t>
            </a:r>
            <a:r>
              <a:rPr lang="en-US" dirty="0" smtClean="0"/>
              <a:t>): amount of air breathed in or out in 1 minute while the individual walks on level at 180 feet per minute. 15L/min. </a:t>
            </a:r>
          </a:p>
          <a:p>
            <a:pPr marL="800100" lvl="1" indent="-342900">
              <a:buFont typeface="+mj-lt"/>
              <a:buAutoNum type="arabicPeriod"/>
            </a:pPr>
            <a:endParaRPr lang="en-US" dirty="0" smtClean="0"/>
          </a:p>
          <a:p>
            <a:pPr marL="800100" lvl="1" indent="-342900">
              <a:buFont typeface="+mj-lt"/>
              <a:buAutoNum type="arabicPeriod"/>
            </a:pPr>
            <a:r>
              <a:rPr lang="en-US" u="sng" dirty="0" smtClean="0"/>
              <a:t>Maximum voluntary ventilation(MVV</a:t>
            </a:r>
            <a:r>
              <a:rPr lang="en-US" dirty="0" smtClean="0"/>
              <a:t>): max. vol. of air that can be breathed per minute. It is the limit of ventilation available in reserve for exercise. 120L/min.</a:t>
            </a:r>
          </a:p>
          <a:p>
            <a:pPr marL="342900" indent="-342900">
              <a:buFont typeface="Arial" pitchFamily="34" charset="0"/>
              <a:buChar char="•"/>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4"/>
            <a:ext cx="8286808" cy="5016758"/>
          </a:xfrm>
          <a:prstGeom prst="rect">
            <a:avLst/>
          </a:prstGeom>
        </p:spPr>
        <p:txBody>
          <a:bodyPr wrap="square">
            <a:spAutoFit/>
          </a:bodyPr>
          <a:lstStyle/>
          <a:p>
            <a:pPr marL="342900" indent="-342900">
              <a:buFont typeface="Arial" pitchFamily="34" charset="0"/>
              <a:buChar char="•"/>
            </a:pPr>
            <a:r>
              <a:rPr lang="en-US" sz="2000" dirty="0" smtClean="0"/>
              <a:t>Ventilation indices: </a:t>
            </a:r>
          </a:p>
          <a:p>
            <a:pPr marL="342900" indent="-342900"/>
            <a:endParaRPr lang="en-US" sz="2000" dirty="0" smtClean="0"/>
          </a:p>
          <a:p>
            <a:pPr marL="342900" indent="-342900"/>
            <a:r>
              <a:rPr lang="en-US" sz="2000" dirty="0" smtClean="0"/>
              <a:t>		Indices obtained from MV, WV, MVV which are used to 	indicate severity of </a:t>
            </a:r>
            <a:r>
              <a:rPr lang="en-US" sz="2000" dirty="0" err="1" smtClean="0"/>
              <a:t>dyspnea</a:t>
            </a:r>
            <a:endParaRPr lang="en-US" sz="2000" dirty="0" smtClean="0"/>
          </a:p>
          <a:p>
            <a:pPr marL="342900" indent="-342900"/>
            <a:endParaRPr lang="en-US" sz="2000" dirty="0" smtClean="0"/>
          </a:p>
          <a:p>
            <a:pPr marL="342900" indent="-342900"/>
            <a:r>
              <a:rPr lang="en-US" sz="2000" dirty="0" smtClean="0"/>
              <a:t>		</a:t>
            </a:r>
            <a:r>
              <a:rPr lang="en-US" sz="2000" dirty="0" err="1" smtClean="0"/>
              <a:t>Dyspnoea</a:t>
            </a:r>
            <a:r>
              <a:rPr lang="en-US" sz="2000" dirty="0" smtClean="0"/>
              <a:t> Index: =WV / MVV . </a:t>
            </a:r>
          </a:p>
          <a:p>
            <a:pPr marL="342900" indent="-342900"/>
            <a:endParaRPr lang="en-US" sz="2000" dirty="0" smtClean="0"/>
          </a:p>
          <a:p>
            <a:pPr marL="342900" indent="-342900"/>
            <a:r>
              <a:rPr lang="en-US" sz="2000" dirty="0" smtClean="0"/>
              <a:t>		Normal value expressed in % is 10-20%. </a:t>
            </a:r>
          </a:p>
          <a:p>
            <a:pPr marL="342900" indent="-342900"/>
            <a:endParaRPr lang="en-US" sz="2000" dirty="0" smtClean="0"/>
          </a:p>
          <a:p>
            <a:pPr marL="342900" indent="-342900">
              <a:buFont typeface="Wingdings" pitchFamily="2" charset="2"/>
              <a:buChar char="Ø"/>
            </a:pPr>
            <a:r>
              <a:rPr lang="en-US" sz="2000" dirty="0" smtClean="0"/>
              <a:t>		No </a:t>
            </a:r>
            <a:r>
              <a:rPr lang="en-US" sz="2000" dirty="0" err="1" smtClean="0"/>
              <a:t>dyspnoea</a:t>
            </a:r>
            <a:r>
              <a:rPr lang="en-US" sz="2000" dirty="0" smtClean="0"/>
              <a:t>		: &lt; 30%</a:t>
            </a:r>
          </a:p>
          <a:p>
            <a:pPr marL="342900" indent="-342900">
              <a:buFont typeface="Wingdings" pitchFamily="2" charset="2"/>
              <a:buChar char="Ø"/>
            </a:pPr>
            <a:endParaRPr lang="en-US" sz="2000" dirty="0" smtClean="0"/>
          </a:p>
          <a:p>
            <a:pPr marL="342900" indent="-342900">
              <a:buFont typeface="Wingdings" pitchFamily="2" charset="2"/>
              <a:buChar char="Ø"/>
            </a:pPr>
            <a:r>
              <a:rPr lang="en-US" sz="2000" dirty="0" smtClean="0"/>
              <a:t>		Mild </a:t>
            </a:r>
            <a:r>
              <a:rPr lang="en-US" sz="2000" dirty="0" err="1" smtClean="0"/>
              <a:t>dyspnoea</a:t>
            </a:r>
            <a:r>
              <a:rPr lang="en-US" sz="2000" dirty="0" smtClean="0"/>
              <a:t>	: 	: &gt; 35%</a:t>
            </a:r>
          </a:p>
          <a:p>
            <a:pPr marL="342900" indent="-342900">
              <a:buFont typeface="Wingdings" pitchFamily="2" charset="2"/>
              <a:buChar char="Ø"/>
            </a:pPr>
            <a:endParaRPr lang="en-US" sz="2000" dirty="0" smtClean="0"/>
          </a:p>
          <a:p>
            <a:pPr marL="342900" indent="-342900">
              <a:buFont typeface="Wingdings" pitchFamily="2" charset="2"/>
              <a:buChar char="Ø"/>
            </a:pPr>
            <a:r>
              <a:rPr lang="en-US" sz="2000" dirty="0" smtClean="0"/>
              <a:t>		Moderate </a:t>
            </a:r>
            <a:r>
              <a:rPr lang="en-US" sz="2000" dirty="0" err="1" smtClean="0"/>
              <a:t>dyspnoea</a:t>
            </a:r>
            <a:r>
              <a:rPr lang="en-US" sz="2000" dirty="0" smtClean="0"/>
              <a:t>	: &gt; 45%</a:t>
            </a:r>
          </a:p>
          <a:p>
            <a:pPr marL="342900" indent="-342900">
              <a:buFont typeface="Wingdings" pitchFamily="2" charset="2"/>
              <a:buChar char="Ø"/>
            </a:pPr>
            <a:endParaRPr lang="en-US" sz="2000" dirty="0" smtClean="0"/>
          </a:p>
          <a:p>
            <a:pPr marL="342900" indent="-342900">
              <a:buFont typeface="Wingdings" pitchFamily="2" charset="2"/>
              <a:buChar char="Ø"/>
            </a:pPr>
            <a:r>
              <a:rPr lang="en-US" sz="2000" dirty="0" smtClean="0"/>
              <a:t>		Severe </a:t>
            </a:r>
            <a:r>
              <a:rPr lang="en-US" sz="2000" dirty="0" err="1" smtClean="0"/>
              <a:t>dyspnoea</a:t>
            </a:r>
            <a:r>
              <a:rPr lang="en-US" sz="2000" dirty="0" smtClean="0"/>
              <a:t>	: &gt; 50%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727</TotalTime>
  <Words>2051</Words>
  <Application>Microsoft Office PowerPoint</Application>
  <PresentationFormat>On-screen Show (4:3)</PresentationFormat>
  <Paragraphs>508</Paragraphs>
  <Slides>52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Office Theme</vt:lpstr>
      <vt:lpstr>Equation</vt:lpstr>
      <vt:lpstr>Pulmonary function tests in health and diseases</vt:lpstr>
      <vt:lpstr>Slide 2</vt:lpstr>
      <vt:lpstr>Pulmonary Physiology</vt:lpstr>
      <vt:lpstr>Ventilation </vt:lpstr>
      <vt:lpstr>Lung volumes and capacities</vt:lpstr>
      <vt:lpstr>Slide 6</vt:lpstr>
      <vt:lpstr>Slide 7</vt:lpstr>
      <vt:lpstr>Slide 8</vt:lpstr>
      <vt:lpstr>Slide 9</vt:lpstr>
      <vt:lpstr>Spirometry</vt:lpstr>
      <vt:lpstr>Slide 11</vt:lpstr>
      <vt:lpstr>Slide 12</vt:lpstr>
      <vt:lpstr>Common spirometric indices used </vt:lpstr>
      <vt:lpstr>Slide 14</vt:lpstr>
      <vt:lpstr>Obstructive Disease</vt:lpstr>
      <vt:lpstr>Bronchial Asthma</vt:lpstr>
      <vt:lpstr>Bronchoprovocation Testing</vt:lpstr>
      <vt:lpstr>Tests for exercise induced Asthma</vt:lpstr>
      <vt:lpstr>Classification of Asthma Severity (GINA Guidelines)</vt:lpstr>
      <vt:lpstr>Emphysema</vt:lpstr>
      <vt:lpstr>Classification of COPD severity  (Post Bronchodilator) (GOLD criteria)</vt:lpstr>
      <vt:lpstr>Chronic Bronchitis</vt:lpstr>
      <vt:lpstr>Bronchiectasis</vt:lpstr>
      <vt:lpstr>Restriction Defect</vt:lpstr>
      <vt:lpstr>Alterations in ventilatory functions</vt:lpstr>
      <vt:lpstr>Slide 26</vt:lpstr>
      <vt:lpstr>Alveolar Ventilation</vt:lpstr>
      <vt:lpstr>Slide 28</vt:lpstr>
      <vt:lpstr>Slide 29</vt:lpstr>
      <vt:lpstr>Disorders of Alveolar Ventilation result in:</vt:lpstr>
      <vt:lpstr>Diffusion</vt:lpstr>
      <vt:lpstr>Slide 32</vt:lpstr>
      <vt:lpstr>Diffusion Disturbance</vt:lpstr>
      <vt:lpstr>Diseases characterised by alveolo-capillary block</vt:lpstr>
      <vt:lpstr>Changes in alveolo-capillary block: </vt:lpstr>
      <vt:lpstr>Disturbances in Pulmonary Circulation (Perfusion)</vt:lpstr>
      <vt:lpstr>Causes for ↑ PVR</vt:lpstr>
      <vt:lpstr>Disturbances of Gas Exchange</vt:lpstr>
      <vt:lpstr>Ventilation-perfusion matching</vt:lpstr>
      <vt:lpstr>Alveolar arterial O2 gradient P(A-a)O2 </vt:lpstr>
      <vt:lpstr>Slide 41</vt:lpstr>
      <vt:lpstr>Hypoxemia</vt:lpstr>
      <vt:lpstr>Arterial blood gases and acid base balance</vt:lpstr>
      <vt:lpstr>Slide 44</vt:lpstr>
      <vt:lpstr>Slide 45</vt:lpstr>
      <vt:lpstr>Slide 46</vt:lpstr>
      <vt:lpstr>Slide 47</vt:lpstr>
      <vt:lpstr>Slide 48</vt:lpstr>
      <vt:lpstr>Slide 49</vt:lpstr>
      <vt:lpstr>Slide 50</vt:lpstr>
      <vt:lpstr>Indications </vt:lpstr>
      <vt:lpstr>Slide 52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function tests in health and diseases</dc:title>
  <dc:creator>Dr. Amrita Verma</dc:creator>
  <cp:lastModifiedBy>Dr. Amrita Verma</cp:lastModifiedBy>
  <cp:revision>122</cp:revision>
  <dcterms:created xsi:type="dcterms:W3CDTF">2008-09-24T13:42:03Z</dcterms:created>
  <dcterms:modified xsi:type="dcterms:W3CDTF">2008-09-28T21:23:17Z</dcterms:modified>
</cp:coreProperties>
</file>