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6" r:id="rId2"/>
    <p:sldId id="278" r:id="rId3"/>
    <p:sldId id="321" r:id="rId4"/>
    <p:sldId id="260" r:id="rId5"/>
    <p:sldId id="267" r:id="rId6"/>
    <p:sldId id="265" r:id="rId7"/>
    <p:sldId id="266" r:id="rId8"/>
    <p:sldId id="261" r:id="rId9"/>
    <p:sldId id="262" r:id="rId10"/>
    <p:sldId id="263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322" r:id="rId21"/>
    <p:sldId id="325" r:id="rId22"/>
    <p:sldId id="277" r:id="rId23"/>
    <p:sldId id="323" r:id="rId24"/>
    <p:sldId id="324" r:id="rId25"/>
    <p:sldId id="320" r:id="rId26"/>
    <p:sldId id="279" r:id="rId27"/>
    <p:sldId id="257" r:id="rId28"/>
    <p:sldId id="258" r:id="rId29"/>
    <p:sldId id="259" r:id="rId30"/>
    <p:sldId id="280" r:id="rId31"/>
    <p:sldId id="327" r:id="rId32"/>
    <p:sldId id="282" r:id="rId33"/>
    <p:sldId id="283" r:id="rId34"/>
    <p:sldId id="284" r:id="rId35"/>
    <p:sldId id="286" r:id="rId36"/>
    <p:sldId id="287" r:id="rId37"/>
    <p:sldId id="288" r:id="rId38"/>
    <p:sldId id="290" r:id="rId39"/>
    <p:sldId id="292" r:id="rId40"/>
    <p:sldId id="294" r:id="rId41"/>
    <p:sldId id="296" r:id="rId42"/>
    <p:sldId id="298" r:id="rId43"/>
    <p:sldId id="300" r:id="rId44"/>
    <p:sldId id="301" r:id="rId45"/>
    <p:sldId id="302" r:id="rId46"/>
    <p:sldId id="304" r:id="rId47"/>
    <p:sldId id="306" r:id="rId48"/>
    <p:sldId id="308" r:id="rId49"/>
    <p:sldId id="309" r:id="rId50"/>
    <p:sldId id="311" r:id="rId51"/>
    <p:sldId id="313" r:id="rId52"/>
    <p:sldId id="315" r:id="rId53"/>
    <p:sldId id="316" r:id="rId54"/>
    <p:sldId id="317" r:id="rId55"/>
    <p:sldId id="318" r:id="rId56"/>
    <p:sldId id="319" r:id="rId57"/>
    <p:sldId id="328" r:id="rId58"/>
    <p:sldId id="329" r:id="rId59"/>
    <p:sldId id="330" r:id="rId60"/>
    <p:sldId id="326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3FC4C-CC98-436C-B34F-05AE016440C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F426A-64D1-46DA-9737-FFBCF16DA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Citrate-</a:t>
            </a:r>
            <a:r>
              <a:rPr lang="en-US" dirty="0" err="1" smtClean="0"/>
              <a:t>anticoagulant,phosphate</a:t>
            </a:r>
            <a:r>
              <a:rPr lang="en-US" dirty="0" smtClean="0"/>
              <a:t>-</a:t>
            </a:r>
            <a:r>
              <a:rPr lang="en-US" dirty="0" err="1" smtClean="0"/>
              <a:t>buffer,dextrose</a:t>
            </a:r>
            <a:r>
              <a:rPr lang="en-US" dirty="0" smtClean="0"/>
              <a:t>-red</a:t>
            </a:r>
            <a:r>
              <a:rPr lang="en-US" baseline="0" dirty="0" smtClean="0"/>
              <a:t> cell energy source</a:t>
            </a:r>
          </a:p>
          <a:p>
            <a:r>
              <a:rPr lang="en-US" baseline="0" dirty="0" err="1" smtClean="0"/>
              <a:t>Adsol-Adenine,Glucose,mannitol</a:t>
            </a:r>
            <a:r>
              <a:rPr lang="en-US" baseline="0" dirty="0" smtClean="0"/>
              <a:t> and sodium </a:t>
            </a:r>
            <a:r>
              <a:rPr lang="en-US" baseline="0" dirty="0" err="1" smtClean="0"/>
              <a:t>chloride,citrate</a:t>
            </a:r>
            <a:r>
              <a:rPr lang="en-US" baseline="0" dirty="0" smtClean="0"/>
              <a:t> hct-70%</a:t>
            </a:r>
          </a:p>
          <a:p>
            <a:r>
              <a:rPr lang="en-US" baseline="0" dirty="0" err="1" smtClean="0"/>
              <a:t>Nutricel-Glucose,Adeninine,Citrate,Phosphate,Sodium</a:t>
            </a:r>
            <a:r>
              <a:rPr lang="en-US" baseline="0" dirty="0" smtClean="0"/>
              <a:t> chloride and </a:t>
            </a:r>
            <a:r>
              <a:rPr lang="en-US" baseline="0" dirty="0" err="1" smtClean="0"/>
              <a:t>mannitol</a:t>
            </a:r>
            <a:endParaRPr lang="en-US" baseline="0" dirty="0" smtClean="0"/>
          </a:p>
          <a:p>
            <a:r>
              <a:rPr lang="en-US" baseline="0" dirty="0" err="1" smtClean="0"/>
              <a:t>Optisol-Dextrose,Adenine,sodium</a:t>
            </a:r>
            <a:r>
              <a:rPr lang="en-US" baseline="0" dirty="0" smtClean="0"/>
              <a:t> chloride and </a:t>
            </a:r>
            <a:r>
              <a:rPr lang="en-US" baseline="0" dirty="0" err="1" smtClean="0"/>
              <a:t>mannitol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F426A-64D1-46DA-9737-FFBCF16DAE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K-19-30 </a:t>
            </a:r>
            <a:r>
              <a:rPr lang="en-US" dirty="0" err="1" smtClean="0"/>
              <a:t>meq</a:t>
            </a:r>
            <a:r>
              <a:rPr lang="en-US" dirty="0" smtClean="0"/>
              <a:t> in stored blood on 19-21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F426A-64D1-46DA-9737-FFBCF16DAEB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2E81A6-FFEE-409D-AD5F-4DFE28188576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871787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>
            <a:scene3d>
              <a:camera prst="orthographicFront"/>
              <a:lightRig rig="soft" dir="t"/>
            </a:scene3d>
            <a:sp3d prstMaterial="powder">
              <a:contourClr>
                <a:schemeClr val="bg2"/>
              </a:contourClr>
            </a:sp3d>
          </a:bodyPr>
          <a:lstStyle>
            <a:lvl1pPr algn="l">
              <a:defRPr sz="2000" b="1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1447800"/>
            <a:ext cx="2971800" cy="1328738"/>
          </a:xfrm>
        </p:spPr>
        <p:txBody>
          <a:bodyPr anchor="b">
            <a:scene3d>
              <a:camera prst="orthographicFront"/>
              <a:lightRig rig="soft" dir="t"/>
            </a:scene3d>
            <a:sp3d prstMaterial="powder">
              <a:contourClr>
                <a:schemeClr val="bg2"/>
              </a:contourClr>
            </a:sp3d>
          </a:bodyPr>
          <a:lstStyle>
            <a:lvl1pPr algn="l">
              <a:defRPr sz="2000" b="1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776538"/>
            <a:ext cx="2971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21172883" flipH="1">
            <a:off x="4068648" y="1312793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21435926" flipH="1">
            <a:off x="4045012" y="1267664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065563" y="1252028"/>
            <a:ext cx="3840480" cy="384048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76200" dist="6350" dir="5400000" algn="t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93056">
            <a:off x="4124179" y="1181685"/>
            <a:ext cx="3977640" cy="397764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50000" dist="50800" dir="12900000" sy="99500" kx="90000" ky="150000" algn="tl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300000">
            <a:off x="4275668" y="1323975"/>
            <a:ext cx="3657600" cy="36576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contourW="12700" prstMaterial="powder">
              <a:bevelT w="29210" h="12700"/>
              <a:contourClr>
                <a:schemeClr val="bg2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E9946483-640E-48C8-B9A2-065B61F033D7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54192194-F7D4-45F7-A8C0-98C14FD81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2"/>
          </a:solidFill>
          <a:effectLst>
            <a:outerShdw blurRad="50800" dist="25400" dir="5400000" algn="t" rotWithShape="0">
              <a:prstClr val="black">
                <a:alpha val="8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aesthesia.co.in@gmail.com" TargetMode="External"/><Relationship Id="rId2" Type="http://schemas.openxmlformats.org/officeDocument/2006/relationships/hyperlink" Target="http://www.anaesthesia.co.i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mailto:anaesthesia.co.in@gmail.com" TargetMode="External"/><Relationship Id="rId2" Type="http://schemas.openxmlformats.org/officeDocument/2006/relationships/hyperlink" Target="http://www.anaesthesia.co.in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BLOOD TRANSFUSION 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876800"/>
            <a:ext cx="6400800" cy="1676400"/>
          </a:xfrm>
        </p:spPr>
        <p:txBody>
          <a:bodyPr/>
          <a:lstStyle/>
          <a:p>
            <a:r>
              <a:rPr lang="en-US" b="1" dirty="0" smtClean="0"/>
              <a:t>PRESENTED BY-DR.NITIN SHANKER</a:t>
            </a:r>
          </a:p>
          <a:p>
            <a:r>
              <a:rPr lang="en-US" b="1" dirty="0" smtClean="0"/>
              <a:t>MODERATOR-DR.B.KAUR</a:t>
            </a:r>
          </a:p>
          <a:p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1925" y="6107113"/>
            <a:ext cx="8820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b="1" i="1" kern="0" dirty="0">
                <a:solidFill>
                  <a:srgbClr val="FF0000"/>
                </a:solidFill>
                <a:ea typeface="新細明體" charset="-120"/>
                <a:hlinkClick r:id="rId2"/>
              </a:rPr>
              <a:t>www.anaesthesia.co.in</a:t>
            </a:r>
            <a:r>
              <a:rPr lang="en-US" altLang="zh-TW" b="1" i="1" kern="0" dirty="0">
                <a:solidFill>
                  <a:srgbClr val="C00000"/>
                </a:solidFill>
                <a:ea typeface="新細明體" charset="-120"/>
              </a:rPr>
              <a:t> 			</a:t>
            </a:r>
            <a:r>
              <a:rPr lang="en-US" altLang="zh-TW" b="1" i="1" kern="0" dirty="0">
                <a:solidFill>
                  <a:srgbClr val="FF0000"/>
                </a:solidFill>
                <a:ea typeface="新細明體" charset="-120"/>
                <a:hlinkClick r:id="rId3"/>
              </a:rPr>
              <a:t>anaesthesia.co.in@gmail.com</a:t>
            </a:r>
            <a:endParaRPr lang="en-IN" b="1" kern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Contd</a:t>
            </a:r>
            <a:r>
              <a:rPr lang="en-US" i="1" dirty="0" smtClean="0"/>
              <a:t>…..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Limited ability to increase Cardiac Output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Coronary artery disease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Myocardial dysfunction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/>
              <a:t>β-</a:t>
            </a:r>
            <a:r>
              <a:rPr lang="en-US" dirty="0" err="1" smtClean="0"/>
              <a:t>Adenergic</a:t>
            </a:r>
            <a:r>
              <a:rPr lang="en-US" dirty="0" smtClean="0"/>
              <a:t> </a:t>
            </a:r>
            <a:r>
              <a:rPr lang="en-US" dirty="0" err="1" smtClean="0"/>
              <a:t>Bloackade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Inability to redistribute cardiac output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Low SVR states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Occlusive vascular disease</a:t>
            </a:r>
          </a:p>
          <a:p>
            <a:r>
              <a:rPr lang="en-US" b="1" dirty="0" smtClean="0"/>
              <a:t>Left shift of Oxygen-</a:t>
            </a:r>
            <a:r>
              <a:rPr lang="en-US" b="1" dirty="0" err="1" smtClean="0"/>
              <a:t>Haemoglobin</a:t>
            </a:r>
            <a:r>
              <a:rPr lang="en-US" b="1" dirty="0" smtClean="0"/>
              <a:t> curve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Contd</a:t>
            </a:r>
            <a:r>
              <a:rPr lang="en-US" i="1" dirty="0" smtClean="0"/>
              <a:t>….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Abnormal </a:t>
            </a:r>
            <a:r>
              <a:rPr lang="en-US" b="1" dirty="0" err="1" smtClean="0"/>
              <a:t>Haemoglobins</a:t>
            </a:r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Presence of recently transfused </a:t>
            </a:r>
            <a:r>
              <a:rPr lang="en-US" dirty="0" err="1" smtClean="0"/>
              <a:t>Hb</a:t>
            </a:r>
            <a:r>
              <a:rPr lang="en-US" dirty="0" smtClean="0"/>
              <a:t> (decreased 2,3-DPG)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Hb</a:t>
            </a:r>
            <a:r>
              <a:rPr lang="en-US" dirty="0" smtClean="0"/>
              <a:t> S (sickle cell disease)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Acute Anemia (limited 2,3-DPG compensation)</a:t>
            </a:r>
          </a:p>
          <a:p>
            <a:r>
              <a:rPr lang="en-US" b="1" dirty="0" smtClean="0"/>
              <a:t>Ongoing or imminent blood loss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Traumatic/surgical bleeding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Placenta </a:t>
            </a:r>
            <a:r>
              <a:rPr lang="en-US" dirty="0" err="1" smtClean="0"/>
              <a:t>previa</a:t>
            </a:r>
            <a:r>
              <a:rPr lang="en-US" dirty="0" smtClean="0"/>
              <a:t> or </a:t>
            </a:r>
            <a:r>
              <a:rPr lang="en-US" dirty="0" err="1" smtClean="0"/>
              <a:t>accreta,abruption,uterine</a:t>
            </a:r>
            <a:r>
              <a:rPr lang="en-US" dirty="0" smtClean="0"/>
              <a:t> </a:t>
            </a:r>
            <a:r>
              <a:rPr lang="en-US" dirty="0" err="1" smtClean="0"/>
              <a:t>atony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Clinical </a:t>
            </a:r>
            <a:r>
              <a:rPr lang="en-US" dirty="0" err="1" smtClean="0"/>
              <a:t>coagulopathy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PLATELET CONCENTRATES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Prepared by differential centrifugation of whole blood or by </a:t>
            </a:r>
            <a:r>
              <a:rPr lang="en-US" dirty="0" err="1" smtClean="0"/>
              <a:t>plateletpheresis</a:t>
            </a:r>
            <a:r>
              <a:rPr lang="en-US" dirty="0" smtClean="0"/>
              <a:t> techniques. </a:t>
            </a:r>
          </a:p>
          <a:p>
            <a:r>
              <a:rPr lang="en-US" dirty="0" smtClean="0"/>
              <a:t>Stored at room </a:t>
            </a:r>
            <a:r>
              <a:rPr lang="en-US" dirty="0" err="1" smtClean="0"/>
              <a:t>temperature;satisfactorily</a:t>
            </a:r>
            <a:r>
              <a:rPr lang="en-US" dirty="0" smtClean="0"/>
              <a:t> kept for 7 days.</a:t>
            </a:r>
          </a:p>
          <a:p>
            <a:r>
              <a:rPr lang="en-US" dirty="0" smtClean="0"/>
              <a:t>Platelet concentrate </a:t>
            </a:r>
            <a:r>
              <a:rPr lang="en-US" dirty="0" err="1" smtClean="0"/>
              <a:t>transfusion,third</a:t>
            </a:r>
            <a:r>
              <a:rPr lang="en-US" dirty="0" smtClean="0"/>
              <a:t> leading cause of transfusion-related deaths (following sepsis).</a:t>
            </a:r>
          </a:p>
          <a:p>
            <a:r>
              <a:rPr lang="en-US" dirty="0" smtClean="0"/>
              <a:t>One unit of platelet concentrate will increase platelet count of a 70-kg </a:t>
            </a:r>
            <a:r>
              <a:rPr lang="en-US" dirty="0" err="1" smtClean="0"/>
              <a:t>recepient</a:t>
            </a:r>
            <a:r>
              <a:rPr lang="en-US" dirty="0" smtClean="0"/>
              <a:t> by 5000-10,000/</a:t>
            </a:r>
            <a:r>
              <a:rPr lang="en-US" i="1" dirty="0" smtClean="0"/>
              <a:t>µ</a:t>
            </a:r>
            <a:r>
              <a:rPr lang="en-US" dirty="0" err="1" smtClean="0"/>
              <a:t>L;One</a:t>
            </a:r>
            <a:r>
              <a:rPr lang="en-US" dirty="0" smtClean="0"/>
              <a:t> </a:t>
            </a:r>
            <a:r>
              <a:rPr lang="en-US" dirty="0" err="1" smtClean="0"/>
              <a:t>apheresis</a:t>
            </a:r>
            <a:r>
              <a:rPr lang="en-US" dirty="0" smtClean="0"/>
              <a:t> unit →30,000-60,000/</a:t>
            </a:r>
            <a:r>
              <a:rPr lang="en-US" i="1" dirty="0" smtClean="0"/>
              <a:t>µ</a:t>
            </a:r>
            <a:r>
              <a:rPr lang="en-US" dirty="0" smtClean="0"/>
              <a:t>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INDICATIONS FOR TRANSFUSION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American Society of Anesthesiologists (ASA) Task force recommendations: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Prophylatic</a:t>
            </a:r>
            <a:r>
              <a:rPr lang="en-US" dirty="0" smtClean="0"/>
              <a:t> platelet transfusion is ineffective and rarely indicated when thrombocytopenia is due to increased platelet destruction (</a:t>
            </a:r>
            <a:r>
              <a:rPr lang="en-US" dirty="0" err="1" smtClean="0"/>
              <a:t>eg.idiopathic</a:t>
            </a:r>
            <a:r>
              <a:rPr lang="en-US" dirty="0" smtClean="0"/>
              <a:t> </a:t>
            </a:r>
            <a:r>
              <a:rPr lang="en-US" dirty="0" err="1" smtClean="0"/>
              <a:t>thrombocytic</a:t>
            </a:r>
            <a:r>
              <a:rPr lang="en-US" dirty="0" smtClean="0"/>
              <a:t> </a:t>
            </a:r>
            <a:r>
              <a:rPr lang="en-US" dirty="0" err="1" smtClean="0"/>
              <a:t>purpura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Prophylatic</a:t>
            </a:r>
            <a:r>
              <a:rPr lang="en-US" dirty="0" smtClean="0"/>
              <a:t> platelet transfusion rarely indicated in surgical patients with thrombocytopenia due to decreased platelet production when platelet count &gt;1,00,000 and usually indicated when platelet count &gt; 50,000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INDICATIONS</a:t>
            </a:r>
            <a:r>
              <a:rPr lang="en-US" dirty="0" smtClean="0"/>
              <a:t> FOR TRANSFUSION </a:t>
            </a:r>
            <a:r>
              <a:rPr lang="en-US" i="1" dirty="0" err="1" smtClean="0"/>
              <a:t>contd</a:t>
            </a:r>
            <a:r>
              <a:rPr lang="en-US" i="1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Surgical and </a:t>
            </a:r>
            <a:r>
              <a:rPr lang="en-US" dirty="0" err="1" smtClean="0"/>
              <a:t>obstretic</a:t>
            </a:r>
            <a:r>
              <a:rPr lang="en-US" dirty="0" smtClean="0"/>
              <a:t> patients with </a:t>
            </a:r>
            <a:r>
              <a:rPr lang="en-US" dirty="0" err="1" smtClean="0"/>
              <a:t>microvascular</a:t>
            </a:r>
            <a:r>
              <a:rPr lang="en-US" dirty="0" smtClean="0"/>
              <a:t> bleeding usually require platelet transfusion if platelet count &gt;1,00,000 and usually indicated platelet count &lt;50,000;Therapy to be based upon patients bleeding risk.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Vaginal deliveries or operative procedures ordinarily associated with </a:t>
            </a:r>
            <a:r>
              <a:rPr lang="en-US" dirty="0" err="1" smtClean="0"/>
              <a:t>insignifcant</a:t>
            </a:r>
            <a:r>
              <a:rPr lang="en-US" dirty="0" smtClean="0"/>
              <a:t> blood loss maybe undertaken in patients with platelet count &lt;50,000.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Platelet transfusion maybe indicated despite an apparently adequate platelet count if there is known platelet dysfunction and </a:t>
            </a:r>
            <a:r>
              <a:rPr lang="en-US" dirty="0" err="1" smtClean="0"/>
              <a:t>microvascular</a:t>
            </a:r>
            <a:r>
              <a:rPr lang="en-US" dirty="0" smtClean="0"/>
              <a:t> bleeding.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 FROZEN PLASMA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Contains all plasma proteins particularly factors </a:t>
            </a:r>
            <a:r>
              <a:rPr lang="el-GR" b="1" dirty="0" smtClean="0"/>
              <a:t>ν </a:t>
            </a:r>
            <a:r>
              <a:rPr lang="en-US" dirty="0" smtClean="0"/>
              <a:t>and </a:t>
            </a:r>
            <a:r>
              <a:rPr lang="el-GR" b="1" dirty="0" smtClean="0"/>
              <a:t>νιιι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ASA  task force recommended the administration of FFP with the following guidelines: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For urgent reversal of </a:t>
            </a:r>
            <a:r>
              <a:rPr lang="en-US" dirty="0" err="1" smtClean="0"/>
              <a:t>Warfarin</a:t>
            </a:r>
            <a:r>
              <a:rPr lang="en-US" dirty="0" smtClean="0"/>
              <a:t> </a:t>
            </a:r>
            <a:r>
              <a:rPr lang="en-US" dirty="0" err="1" smtClean="0"/>
              <a:t>therapy;dosage</a:t>
            </a:r>
            <a:r>
              <a:rPr lang="en-US" dirty="0" smtClean="0"/>
              <a:t> 5-8ml/kg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For correction of known </a:t>
            </a:r>
            <a:r>
              <a:rPr lang="en-US" dirty="0" err="1" smtClean="0"/>
              <a:t>coagualation</a:t>
            </a:r>
            <a:r>
              <a:rPr lang="en-US" dirty="0" smtClean="0"/>
              <a:t> factor deficiencies for which specific correlates are </a:t>
            </a:r>
            <a:r>
              <a:rPr lang="en-US" dirty="0" err="1" smtClean="0"/>
              <a:t>unavailaible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FRESH FROZEN PLASMA </a:t>
            </a:r>
            <a:r>
              <a:rPr lang="en-US" i="1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For correction of </a:t>
            </a:r>
            <a:r>
              <a:rPr lang="en-US" dirty="0" err="1" smtClean="0"/>
              <a:t>microvascular</a:t>
            </a:r>
            <a:r>
              <a:rPr lang="en-US" dirty="0" smtClean="0"/>
              <a:t> bleeding secondary to coagulation factor deficiency in patients transfused with more than 1 blood volume and when </a:t>
            </a:r>
            <a:r>
              <a:rPr lang="en-US" dirty="0" err="1" smtClean="0"/>
              <a:t>prothrombin</a:t>
            </a:r>
            <a:r>
              <a:rPr lang="en-US" dirty="0" smtClean="0"/>
              <a:t> and partial </a:t>
            </a:r>
            <a:r>
              <a:rPr lang="en-US" dirty="0" err="1" smtClean="0"/>
              <a:t>thromboplastin</a:t>
            </a:r>
            <a:r>
              <a:rPr lang="en-US" dirty="0" smtClean="0"/>
              <a:t> time cannot be obtained in a timely fashion.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Calculated to achieve a minimum of 30% plasma </a:t>
            </a:r>
            <a:r>
              <a:rPr lang="en-US" dirty="0" err="1" smtClean="0"/>
              <a:t>factor;dosage</a:t>
            </a:r>
            <a:r>
              <a:rPr lang="en-US" dirty="0" smtClean="0"/>
              <a:t> 10-15 ml/kg.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Contraindicated for augmentation of plasma volume or albumin concentration.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INDICATIONS FOR FFP ADMINISTRATION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Replacement of isolated factor deficiencies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Reversal of </a:t>
            </a:r>
            <a:r>
              <a:rPr lang="en-US" dirty="0" err="1" smtClean="0"/>
              <a:t>Warfarin</a:t>
            </a:r>
            <a:r>
              <a:rPr lang="en-US" dirty="0" smtClean="0"/>
              <a:t> effect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Antithrombin</a:t>
            </a:r>
            <a:r>
              <a:rPr lang="en-US" dirty="0" smtClean="0"/>
              <a:t> </a:t>
            </a:r>
            <a:r>
              <a:rPr lang="el-GR" dirty="0" smtClean="0"/>
              <a:t>ιιι</a:t>
            </a:r>
            <a:r>
              <a:rPr lang="en-US" dirty="0" smtClean="0"/>
              <a:t> deficiency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Treatment of </a:t>
            </a:r>
            <a:r>
              <a:rPr lang="en-US" dirty="0" err="1" smtClean="0"/>
              <a:t>immunodeficiencies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Treatment of thrombotic thrombocytopenic </a:t>
            </a:r>
            <a:r>
              <a:rPr lang="en-US" dirty="0" err="1" smtClean="0"/>
              <a:t>purpura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Massive blood transfusion(when factors </a:t>
            </a:r>
            <a:r>
              <a:rPr lang="el-GR" dirty="0" smtClean="0"/>
              <a:t>ν</a:t>
            </a:r>
            <a:r>
              <a:rPr lang="en-US" dirty="0" smtClean="0"/>
              <a:t> and </a:t>
            </a:r>
            <a:r>
              <a:rPr lang="el-GR" dirty="0" smtClean="0"/>
              <a:t>νιιι</a:t>
            </a:r>
            <a:r>
              <a:rPr lang="en-US" dirty="0" smtClean="0"/>
              <a:t> &lt; 25% normal)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Requirements of above points if PT </a:t>
            </a:r>
            <a:r>
              <a:rPr lang="en-US" dirty="0" err="1" smtClean="0"/>
              <a:t>atleast</a:t>
            </a:r>
            <a:r>
              <a:rPr lang="en-US" dirty="0" smtClean="0"/>
              <a:t> 1.5 times longer than normal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CRYOPRECIPITATE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Precipitate that remains when FFP thawed slowly at 4 degree </a:t>
            </a:r>
            <a:r>
              <a:rPr lang="en-US" dirty="0" err="1" smtClean="0"/>
              <a:t>celsius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Primarily contains factor </a:t>
            </a:r>
            <a:r>
              <a:rPr lang="el-GR" dirty="0" smtClean="0"/>
              <a:t>νιιι</a:t>
            </a:r>
            <a:r>
              <a:rPr lang="en-US" dirty="0" smtClean="0"/>
              <a:t> and </a:t>
            </a:r>
            <a:r>
              <a:rPr lang="en-US" dirty="0" err="1" smtClean="0"/>
              <a:t>fibrinogen;also</a:t>
            </a:r>
            <a:r>
              <a:rPr lang="en-US" dirty="0" smtClean="0"/>
              <a:t> has Von </a:t>
            </a:r>
            <a:r>
              <a:rPr lang="en-US" dirty="0" err="1" smtClean="0"/>
              <a:t>Willebrand</a:t>
            </a:r>
            <a:r>
              <a:rPr lang="en-US" dirty="0" smtClean="0"/>
              <a:t> factor and </a:t>
            </a:r>
            <a:r>
              <a:rPr lang="en-US" dirty="0" err="1" smtClean="0"/>
              <a:t>fibronectin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other plasma proteins in trace</a:t>
            </a:r>
          </a:p>
          <a:p>
            <a:endParaRPr lang="en-US" dirty="0" smtClean="0"/>
          </a:p>
          <a:p>
            <a:r>
              <a:rPr lang="en-US" dirty="0" smtClean="0"/>
              <a:t>Used in </a:t>
            </a:r>
            <a:r>
              <a:rPr lang="en-US" dirty="0" err="1" smtClean="0"/>
              <a:t>Haemophillia</a:t>
            </a:r>
            <a:r>
              <a:rPr lang="en-US" dirty="0" smtClean="0"/>
              <a:t> A and fibrinogen deficiency treatment.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CRYOPRECIPITATE </a:t>
            </a:r>
            <a:r>
              <a:rPr lang="en-US" i="1" dirty="0" err="1" smtClean="0"/>
              <a:t>contd</a:t>
            </a:r>
            <a:r>
              <a:rPr lang="en-US" i="1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ABO compatibility not must.</a:t>
            </a:r>
          </a:p>
          <a:p>
            <a:endParaRPr lang="en-US" dirty="0" smtClean="0"/>
          </a:p>
          <a:p>
            <a:r>
              <a:rPr lang="en-US" dirty="0" smtClean="0"/>
              <a:t>Administered within 6 hours after thawing.</a:t>
            </a:r>
          </a:p>
          <a:p>
            <a:endParaRPr lang="en-US" dirty="0" smtClean="0"/>
          </a:p>
          <a:p>
            <a:r>
              <a:rPr lang="en-US" dirty="0" smtClean="0"/>
              <a:t>One unit increases fibrinogen levels by 5-7 mg/</a:t>
            </a:r>
            <a:r>
              <a:rPr lang="en-US" dirty="0" err="1" smtClean="0"/>
              <a:t>dL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Enhanced oxygen carrying capacity</a:t>
            </a:r>
          </a:p>
          <a:p>
            <a:endParaRPr lang="en-US" dirty="0" smtClean="0"/>
          </a:p>
          <a:p>
            <a:r>
              <a:rPr lang="en-US" dirty="0" smtClean="0"/>
              <a:t>Improved homeostasis with blood component therapy</a:t>
            </a:r>
          </a:p>
          <a:p>
            <a:endParaRPr lang="en-US" dirty="0" smtClean="0"/>
          </a:p>
          <a:p>
            <a:r>
              <a:rPr lang="en-US" dirty="0" smtClean="0"/>
              <a:t>Volume support of Cardiac output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COMPLICTIONS OF BLOOD TRANSFUSION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Development of various infections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Transfusion associated reactions(Hemolytic transfusion reaction)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Transfusion related lung injury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Left shift of oxygen dissociation curve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Coagulopathy</a:t>
            </a:r>
            <a:r>
              <a:rPr lang="en-US" dirty="0" smtClean="0"/>
              <a:t> noticed with massive transfusions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BLOOD TRANSFUSION </a:t>
            </a:r>
            <a:r>
              <a:rPr lang="en-US" i="1" dirty="0" err="1" smtClean="0"/>
              <a:t>contd</a:t>
            </a:r>
            <a:r>
              <a:rPr lang="en-US" i="1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/>
              <a:t>Dilutional</a:t>
            </a:r>
            <a:r>
              <a:rPr lang="en-US" dirty="0" smtClean="0"/>
              <a:t> Thrombocytopenia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Low levels of factor </a:t>
            </a:r>
            <a:r>
              <a:rPr lang="el-GR" dirty="0" smtClean="0"/>
              <a:t>ν</a:t>
            </a:r>
            <a:r>
              <a:rPr lang="en-US" dirty="0" smtClean="0"/>
              <a:t> and </a:t>
            </a:r>
            <a:r>
              <a:rPr lang="el-GR" dirty="0" smtClean="0"/>
              <a:t>νιιι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Disseminated Intravascular Coagulation like syndrome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Citrate Intoxication and </a:t>
            </a:r>
            <a:r>
              <a:rPr lang="en-US" dirty="0" err="1" smtClean="0"/>
              <a:t>Hyperkalemia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Hypothermia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Acidosis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Transfusion associated Graft versus Host Disease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Adverse ocular reaction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Transfusion related </a:t>
            </a:r>
            <a:r>
              <a:rPr lang="en-US" dirty="0" err="1" smtClean="0"/>
              <a:t>immunomodulation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     RISKS OF BLOOD TRANSFUSION</a:t>
            </a:r>
            <a:r>
              <a:rPr lang="en-US" i="1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</a:t>
            </a:r>
            <a:br>
              <a:rPr lang="en-US" i="1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562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Type                                                                      Occurrence in Red Blood Cell 				                                 Units Transfused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Infectious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Human immunodeficiency virus                                               1 in 1.4–2.4×10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Hepatitis B                                                                                 1 in 58,000–149,000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Hepatitis C                                                                                 1 in 872,000–1.7×  10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Bacterial infection                                                                      1 in 2,000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Immunologic reactions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Febrile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nonhemolytic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transfusion reactions                               1 in 100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Anaphylactic transfusion reactions                                            1 in 20,000–50,000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ABO mismatch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Hemolysis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1 in 60,000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Death                                                                                           1 in 600,000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Leukocyte-related target organ injury                                        1 in 20 to 1 in 50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Transfusion-related acute lung injury                                         1 in 2000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Post-transfusion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purpura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Rare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Transfusion services error                                           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in 14,000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HEMOLYTIC TRANSFUSION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Signs and symptoms: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Chills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Chest and flank pain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Nausea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Hemoglobinuria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Bleeding </a:t>
            </a:r>
            <a:r>
              <a:rPr lang="en-US" dirty="0" err="1" smtClean="0"/>
              <a:t>diasthesis</a:t>
            </a:r>
            <a:r>
              <a:rPr lang="en-US" dirty="0" smtClean="0"/>
              <a:t>(noticed during surgery)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Hypotension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TREATMENT OF A HEMOLYTIC TRANSFUSION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STOP THE TRANSFUSION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Maintain urine output at a minimum of 75-100 ml/hr(generous fluid </a:t>
            </a:r>
            <a:r>
              <a:rPr lang="en-US" dirty="0" err="1" smtClean="0"/>
              <a:t>administration,mannitol,furosemide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Alkalinize the urine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Assay urine and plasma hemoglobin concentrations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Determine platelet </a:t>
            </a:r>
            <a:r>
              <a:rPr lang="en-US" dirty="0" err="1" smtClean="0"/>
              <a:t>count,partial</a:t>
            </a:r>
            <a:r>
              <a:rPr lang="en-US" dirty="0" smtClean="0"/>
              <a:t> </a:t>
            </a:r>
            <a:r>
              <a:rPr lang="en-US" dirty="0" err="1" smtClean="0"/>
              <a:t>thromboplastin</a:t>
            </a:r>
            <a:r>
              <a:rPr lang="en-US" dirty="0" smtClean="0"/>
              <a:t> time and serum fibrinogen levels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Return unused blood to blood bank for repeat cross match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Send patients blood and urine sample to blood bank for examination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Prevent hypotension to ensure adequate renal blood flow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3048000" cy="2286000"/>
          </a:xfrm>
        </p:spPr>
        <p:txBody>
          <a:bodyPr>
            <a:normAutofit fontScale="90000"/>
          </a:bodyPr>
          <a:lstStyle/>
          <a:p>
            <a:r>
              <a:rPr lang="en-US" sz="3000" dirty="0" smtClean="0"/>
              <a:t>BLOOD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CONSERVATION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STRATEGIES</a:t>
            </a:r>
            <a:endParaRPr lang="en-US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Sunse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 rot="300000">
            <a:off x="4395683" y="1323975"/>
            <a:ext cx="3417570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CONSERVATIONS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Increasing interest in in Blood conservation since last 15 years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Significant risks of </a:t>
            </a:r>
            <a:r>
              <a:rPr lang="en-US" dirty="0" err="1" smtClean="0"/>
              <a:t>allogenic</a:t>
            </a:r>
            <a:r>
              <a:rPr lang="en-US" dirty="0" smtClean="0"/>
              <a:t> blood transfusion.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Shortage of </a:t>
            </a:r>
            <a:r>
              <a:rPr lang="en-US" dirty="0" err="1" smtClean="0"/>
              <a:t>allogenic</a:t>
            </a:r>
            <a:r>
              <a:rPr lang="en-US" dirty="0" smtClean="0"/>
              <a:t> blood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Patient choice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Improvement in </a:t>
            </a:r>
            <a:r>
              <a:rPr lang="en-US" dirty="0" err="1" smtClean="0"/>
              <a:t>availaibilty</a:t>
            </a:r>
            <a:r>
              <a:rPr lang="en-US" dirty="0" smtClean="0"/>
              <a:t> of transfusion alternatives.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RISK PREDICTORS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Advanced 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Low preoperative red blood cell volume</a:t>
            </a:r>
          </a:p>
          <a:p>
            <a:pPr>
              <a:buNone/>
            </a:pPr>
            <a:r>
              <a:rPr lang="en-US" dirty="0" smtClean="0"/>
              <a:t>    (preoperative anemia or small body size)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Preoperative </a:t>
            </a:r>
            <a:r>
              <a:rPr lang="en-US" dirty="0" err="1" smtClean="0"/>
              <a:t>antiplatelet</a:t>
            </a:r>
            <a:r>
              <a:rPr lang="en-US" dirty="0" smtClean="0"/>
              <a:t> or antithrombotic drug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Reoperative</a:t>
            </a:r>
            <a:r>
              <a:rPr lang="en-US" dirty="0" smtClean="0"/>
              <a:t> or complex procedures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Emergency operations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Noncardiac</a:t>
            </a:r>
            <a:r>
              <a:rPr lang="en-US" dirty="0" smtClean="0"/>
              <a:t> patient </a:t>
            </a:r>
            <a:r>
              <a:rPr lang="en-US" dirty="0" err="1" smtClean="0"/>
              <a:t>comorbidities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INTERVENTIONS TO LIMIT BLOOD TRANSFUSION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Pharmacologic agents: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Hemostatic</a:t>
            </a:r>
            <a:r>
              <a:rPr lang="en-US" dirty="0" smtClean="0"/>
              <a:t> Drugs with </a:t>
            </a:r>
            <a:r>
              <a:rPr lang="en-US" dirty="0" err="1" smtClean="0"/>
              <a:t>Antifibrinolytic</a:t>
            </a:r>
            <a:r>
              <a:rPr lang="en-US" dirty="0" smtClean="0"/>
              <a:t> 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Erythropoetin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DDAVP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Recombinant factor 7 A</a:t>
            </a:r>
          </a:p>
          <a:p>
            <a:pPr>
              <a:buNone/>
            </a:pPr>
            <a:r>
              <a:rPr lang="en-US" b="1" dirty="0" smtClean="0"/>
              <a:t>Devices to Aid Blood conservation: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Cell Saver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Ventilator-assisted Blood Conservation PEEP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Oxygenator types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Perfusion Blood Pumps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Heparin Bonded Circuits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Leukocyte Filtration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BLOOD COMPONENT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Whole blood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Packed Red Blood Cell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Leukoreduced</a:t>
            </a:r>
            <a:r>
              <a:rPr lang="en-US" dirty="0" smtClean="0"/>
              <a:t> Red Blood Cell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Fresh Frozen Plasma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Cryoprecipitate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Platelet concentrate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Prothrombin</a:t>
            </a:r>
            <a:r>
              <a:rPr lang="en-US" dirty="0" smtClean="0"/>
              <a:t> Complex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Single Donor Plasma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INTERVENTIONS TO LIMIT BLOOD TRANSFUSION </a:t>
            </a:r>
            <a:r>
              <a:rPr lang="en-US" i="1" dirty="0" err="1" smtClean="0"/>
              <a:t>contd</a:t>
            </a:r>
            <a:r>
              <a:rPr lang="en-US" i="1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Perfusion techniques and OPCAB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Heparin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Protamine</a:t>
            </a:r>
            <a:r>
              <a:rPr lang="en-US" dirty="0" smtClean="0"/>
              <a:t> dosing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Acute </a:t>
            </a:r>
            <a:r>
              <a:rPr lang="en-US" dirty="0" err="1" smtClean="0"/>
              <a:t>Normovolemic</a:t>
            </a:r>
            <a:r>
              <a:rPr lang="en-US" dirty="0" smtClean="0"/>
              <a:t> </a:t>
            </a:r>
            <a:r>
              <a:rPr lang="en-US" dirty="0" err="1" smtClean="0"/>
              <a:t>Hemodilution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Preoperative </a:t>
            </a:r>
            <a:r>
              <a:rPr lang="en-US" dirty="0" err="1" smtClean="0"/>
              <a:t>autologous</a:t>
            </a:r>
            <a:r>
              <a:rPr lang="en-US" dirty="0" smtClean="0"/>
              <a:t> Blood transfusion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Minimized </a:t>
            </a:r>
            <a:r>
              <a:rPr lang="en-US" dirty="0" err="1" smtClean="0"/>
              <a:t>extracoporeal</a:t>
            </a:r>
            <a:r>
              <a:rPr lang="en-US" dirty="0" smtClean="0"/>
              <a:t> bypass circuits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Retrograde </a:t>
            </a:r>
            <a:r>
              <a:rPr lang="en-US" dirty="0" err="1" smtClean="0"/>
              <a:t>autologous</a:t>
            </a:r>
            <a:r>
              <a:rPr lang="en-US" dirty="0" smtClean="0"/>
              <a:t> priming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Hemofiltration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Off-pump procedures for Blood conservation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Topical agents/Tissue Glues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PHARMACOLO-GICAL AGENTS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0269-0608-0909-3326_medical_syringe_and_vaccine[1]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667" b="1666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Antifibrinolytic</a:t>
            </a:r>
            <a:r>
              <a:rPr lang="en-US" u="sng" dirty="0" smtClean="0"/>
              <a:t> agents: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err="1" smtClean="0"/>
              <a:t>Aprotonin</a:t>
            </a:r>
            <a:endParaRPr lang="en-US" b="1" i="1" dirty="0" smtClean="0"/>
          </a:p>
          <a:p>
            <a:r>
              <a:rPr lang="en-US" dirty="0" smtClean="0"/>
              <a:t>Serine protease </a:t>
            </a:r>
            <a:r>
              <a:rPr lang="en-US" dirty="0" err="1" smtClean="0"/>
              <a:t>inhbhitor</a:t>
            </a:r>
            <a:endParaRPr lang="en-US" dirty="0" smtClean="0"/>
          </a:p>
          <a:p>
            <a:r>
              <a:rPr lang="en-US" dirty="0" smtClean="0"/>
              <a:t>Binds with serine protease </a:t>
            </a:r>
            <a:r>
              <a:rPr lang="en-US" dirty="0" err="1" smtClean="0"/>
              <a:t>inhibhitors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Trypsin</a:t>
            </a:r>
            <a:r>
              <a:rPr lang="en-US" dirty="0" smtClean="0"/>
              <a:t>                                             Decreasing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Plasmin</a:t>
            </a:r>
            <a:r>
              <a:rPr lang="en-US" dirty="0" smtClean="0"/>
              <a:t>                                                Affinity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Plasmin</a:t>
            </a:r>
            <a:r>
              <a:rPr lang="en-US" dirty="0" smtClean="0"/>
              <a:t> </a:t>
            </a:r>
            <a:r>
              <a:rPr lang="en-US" dirty="0" err="1" smtClean="0"/>
              <a:t>kallikrein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Tissue </a:t>
            </a:r>
            <a:r>
              <a:rPr lang="en-US" dirty="0" err="1" smtClean="0"/>
              <a:t>kallikrein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Elastase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Urokinase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Thrombin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6705600" y="3886200"/>
            <a:ext cx="484632" cy="198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Aprotonin</a:t>
            </a:r>
            <a:r>
              <a:rPr lang="en-US" u="sng" dirty="0" smtClean="0"/>
              <a:t>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err="1" smtClean="0"/>
              <a:t>Pharmocokinetics</a:t>
            </a:r>
            <a:r>
              <a:rPr lang="en-US" b="1" i="1" dirty="0" smtClean="0"/>
              <a:t>:</a:t>
            </a:r>
          </a:p>
          <a:p>
            <a:r>
              <a:rPr lang="en-US" dirty="0" smtClean="0"/>
              <a:t>Inactive via oral route</a:t>
            </a:r>
          </a:p>
          <a:p>
            <a:r>
              <a:rPr lang="en-US" dirty="0" smtClean="0"/>
              <a:t>Rapid distribution into </a:t>
            </a:r>
            <a:r>
              <a:rPr lang="en-US" dirty="0" err="1" smtClean="0"/>
              <a:t>extravascular</a:t>
            </a:r>
            <a:r>
              <a:rPr lang="en-US" dirty="0" smtClean="0"/>
              <a:t> space</a:t>
            </a:r>
          </a:p>
          <a:p>
            <a:r>
              <a:rPr lang="en-US" dirty="0" smtClean="0"/>
              <a:t>Following redistribution plasma half life aprox.150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Less than 10% excreted as unchanged drug</a:t>
            </a:r>
          </a:p>
          <a:p>
            <a:r>
              <a:rPr lang="en-US" dirty="0" smtClean="0"/>
              <a:t>Slowly degraded as </a:t>
            </a:r>
            <a:r>
              <a:rPr lang="en-US" dirty="0" err="1" smtClean="0"/>
              <a:t>lysosomal</a:t>
            </a:r>
            <a:r>
              <a:rPr lang="en-US" dirty="0" smtClean="0"/>
              <a:t> enzymes</a:t>
            </a:r>
          </a:p>
          <a:p>
            <a:r>
              <a:rPr lang="en-US" dirty="0" smtClean="0"/>
              <a:t>Terminal elimination phase half life-10 hr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Aprotonin</a:t>
            </a:r>
            <a:r>
              <a:rPr lang="en-US" u="sng" dirty="0" smtClean="0"/>
              <a:t>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u="sng" dirty="0" smtClean="0"/>
              <a:t> Mechanism of action:</a:t>
            </a:r>
          </a:p>
          <a:p>
            <a:r>
              <a:rPr lang="en-US" dirty="0" err="1" smtClean="0"/>
              <a:t>Inhibhits</a:t>
            </a:r>
            <a:r>
              <a:rPr lang="en-US" dirty="0" smtClean="0"/>
              <a:t> serine proteases that attenuates: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Inflammatory responses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Fibrinolysis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Thrombin generation</a:t>
            </a:r>
          </a:p>
          <a:p>
            <a:r>
              <a:rPr lang="en-US" dirty="0" err="1" smtClean="0"/>
              <a:t>Inhibhits</a:t>
            </a:r>
            <a:r>
              <a:rPr lang="en-US" dirty="0" smtClean="0"/>
              <a:t> pro-inflammatory cytokine release and maintains glycoprotein homeostasis</a:t>
            </a:r>
          </a:p>
          <a:p>
            <a:pPr>
              <a:buNone/>
            </a:pPr>
            <a:endParaRPr lang="en-US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Aprotinin</a:t>
            </a:r>
            <a:r>
              <a:rPr lang="en-US" sz="2800" dirty="0" smtClean="0"/>
              <a:t>- Mechanism of Action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4419600" cy="609600"/>
          </a:xfrm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         Blood/Surface activation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</p:txBody>
      </p:sp>
      <p:sp>
        <p:nvSpPr>
          <p:cNvPr id="21508" name="TextBox 11"/>
          <p:cNvSpPr txBox="1">
            <a:spLocks noChangeArrowheads="1"/>
          </p:cNvSpPr>
          <p:nvPr/>
        </p:nvSpPr>
        <p:spPr bwMode="auto">
          <a:xfrm>
            <a:off x="609600" y="2819400"/>
            <a:ext cx="1928813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Intrinsic Pathway</a:t>
            </a:r>
          </a:p>
        </p:txBody>
      </p:sp>
      <p:sp>
        <p:nvSpPr>
          <p:cNvPr id="21509" name="TextBox 12"/>
          <p:cNvSpPr txBox="1">
            <a:spLocks noChangeArrowheads="1"/>
          </p:cNvSpPr>
          <p:nvPr/>
        </p:nvSpPr>
        <p:spPr bwMode="auto">
          <a:xfrm>
            <a:off x="3124200" y="2819400"/>
            <a:ext cx="1004888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Plasmin</a:t>
            </a:r>
          </a:p>
        </p:txBody>
      </p:sp>
      <p:sp>
        <p:nvSpPr>
          <p:cNvPr id="21510" name="TextBox 13"/>
          <p:cNvSpPr txBox="1">
            <a:spLocks noChangeArrowheads="1"/>
          </p:cNvSpPr>
          <p:nvPr/>
        </p:nvSpPr>
        <p:spPr bwMode="auto">
          <a:xfrm>
            <a:off x="4876800" y="2819400"/>
            <a:ext cx="1120775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Kallikrein</a:t>
            </a:r>
          </a:p>
        </p:txBody>
      </p:sp>
      <p:sp>
        <p:nvSpPr>
          <p:cNvPr id="21511" name="TextBox 14"/>
          <p:cNvSpPr txBox="1">
            <a:spLocks noChangeArrowheads="1"/>
          </p:cNvSpPr>
          <p:nvPr/>
        </p:nvSpPr>
        <p:spPr bwMode="auto">
          <a:xfrm>
            <a:off x="7086600" y="4038600"/>
            <a:ext cx="160020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Complement activation</a:t>
            </a:r>
          </a:p>
        </p:txBody>
      </p:sp>
      <p:sp>
        <p:nvSpPr>
          <p:cNvPr id="21512" name="TextBox 15"/>
          <p:cNvSpPr txBox="1">
            <a:spLocks noChangeArrowheads="1"/>
          </p:cNvSpPr>
          <p:nvPr/>
        </p:nvSpPr>
        <p:spPr bwMode="auto">
          <a:xfrm>
            <a:off x="914400" y="4343400"/>
            <a:ext cx="966788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Clotting</a:t>
            </a:r>
          </a:p>
        </p:txBody>
      </p:sp>
      <p:sp>
        <p:nvSpPr>
          <p:cNvPr id="21513" name="TextBox 16"/>
          <p:cNvSpPr txBox="1">
            <a:spLocks noChangeArrowheads="1"/>
          </p:cNvSpPr>
          <p:nvPr/>
        </p:nvSpPr>
        <p:spPr bwMode="auto">
          <a:xfrm>
            <a:off x="3124200" y="4343400"/>
            <a:ext cx="1338263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Fibrinolysis</a:t>
            </a:r>
          </a:p>
        </p:txBody>
      </p:sp>
      <p:sp>
        <p:nvSpPr>
          <p:cNvPr id="21514" name="TextBox 17"/>
          <p:cNvSpPr txBox="1">
            <a:spLocks noChangeArrowheads="1"/>
          </p:cNvSpPr>
          <p:nvPr/>
        </p:nvSpPr>
        <p:spPr bwMode="auto">
          <a:xfrm>
            <a:off x="5181600" y="4343400"/>
            <a:ext cx="812800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Kinins</a:t>
            </a:r>
          </a:p>
        </p:txBody>
      </p:sp>
      <p:sp>
        <p:nvSpPr>
          <p:cNvPr id="21515" name="TextBox 18"/>
          <p:cNvSpPr txBox="1">
            <a:spLocks noChangeArrowheads="1"/>
          </p:cNvSpPr>
          <p:nvPr/>
        </p:nvSpPr>
        <p:spPr bwMode="auto">
          <a:xfrm>
            <a:off x="2895600" y="5257800"/>
            <a:ext cx="3505200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Cytokines/ Adhesion Molecules</a:t>
            </a:r>
          </a:p>
        </p:txBody>
      </p:sp>
      <p:sp>
        <p:nvSpPr>
          <p:cNvPr id="21516" name="TextBox 19"/>
          <p:cNvSpPr txBox="1">
            <a:spLocks noChangeArrowheads="1"/>
          </p:cNvSpPr>
          <p:nvPr/>
        </p:nvSpPr>
        <p:spPr bwMode="auto">
          <a:xfrm>
            <a:off x="2895600" y="6019800"/>
            <a:ext cx="3532188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Systemic Inflammatory response</a:t>
            </a:r>
          </a:p>
        </p:txBody>
      </p:sp>
      <p:sp>
        <p:nvSpPr>
          <p:cNvPr id="21517" name="TextBox 20"/>
          <p:cNvSpPr txBox="1">
            <a:spLocks noChangeArrowheads="1"/>
          </p:cNvSpPr>
          <p:nvPr/>
        </p:nvSpPr>
        <p:spPr bwMode="auto">
          <a:xfrm>
            <a:off x="2743200" y="3505200"/>
            <a:ext cx="5791200" cy="37623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      </a:t>
            </a:r>
            <a:r>
              <a:rPr lang="en-US" b="1"/>
              <a:t>Non Specific Serine</a:t>
            </a:r>
            <a:r>
              <a:rPr lang="en-US"/>
              <a:t> </a:t>
            </a:r>
            <a:r>
              <a:rPr lang="en-US" b="1"/>
              <a:t>Antiprotease:Aprotinin</a:t>
            </a:r>
          </a:p>
        </p:txBody>
      </p:sp>
      <p:sp>
        <p:nvSpPr>
          <p:cNvPr id="21518" name="TextBox 21"/>
          <p:cNvSpPr txBox="1">
            <a:spLocks noChangeArrowheads="1"/>
          </p:cNvSpPr>
          <p:nvPr/>
        </p:nvSpPr>
        <p:spPr bwMode="auto">
          <a:xfrm>
            <a:off x="1600200" y="3505200"/>
            <a:ext cx="992188" cy="3698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Heparin</a:t>
            </a:r>
          </a:p>
        </p:txBody>
      </p:sp>
      <p:cxnSp>
        <p:nvCxnSpPr>
          <p:cNvPr id="26" name="Straight Arrow Connector 25"/>
          <p:cNvCxnSpPr>
            <a:endCxn id="21508" idx="0"/>
          </p:cNvCxnSpPr>
          <p:nvPr/>
        </p:nvCxnSpPr>
        <p:spPr>
          <a:xfrm rot="10800000" flipV="1">
            <a:off x="1574800" y="2362200"/>
            <a:ext cx="2006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483" idx="2"/>
          </p:cNvCxnSpPr>
          <p:nvPr/>
        </p:nvCxnSpPr>
        <p:spPr>
          <a:xfrm rot="5400000">
            <a:off x="3924300" y="1866900"/>
            <a:ext cx="381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0483" idx="2"/>
            <a:endCxn id="21510" idx="0"/>
          </p:cNvCxnSpPr>
          <p:nvPr/>
        </p:nvCxnSpPr>
        <p:spPr>
          <a:xfrm rot="16200000" flipH="1">
            <a:off x="4890294" y="2272506"/>
            <a:ext cx="457200" cy="636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1511" idx="2"/>
          </p:cNvCxnSpPr>
          <p:nvPr/>
        </p:nvCxnSpPr>
        <p:spPr>
          <a:xfrm rot="5400000">
            <a:off x="6209506" y="4342607"/>
            <a:ext cx="1335087" cy="2019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21512" idx="0"/>
          </p:cNvCxnSpPr>
          <p:nvPr/>
        </p:nvCxnSpPr>
        <p:spPr>
          <a:xfrm rot="5400000">
            <a:off x="851694" y="3747294"/>
            <a:ext cx="1143000" cy="49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1509" idx="2"/>
          </p:cNvCxnSpPr>
          <p:nvPr/>
        </p:nvCxnSpPr>
        <p:spPr>
          <a:xfrm rot="16200000" flipH="1">
            <a:off x="3103563" y="3713163"/>
            <a:ext cx="1077912" cy="30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1510" idx="2"/>
          </p:cNvCxnSpPr>
          <p:nvPr/>
        </p:nvCxnSpPr>
        <p:spPr>
          <a:xfrm rot="16200000" flipH="1">
            <a:off x="4922838" y="3703638"/>
            <a:ext cx="1077912" cy="49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1518" idx="1"/>
          </p:cNvCxnSpPr>
          <p:nvPr/>
        </p:nvCxnSpPr>
        <p:spPr>
          <a:xfrm rot="10800000" flipV="1">
            <a:off x="1447800" y="3689350"/>
            <a:ext cx="152400" cy="34925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21516" idx="0"/>
          </p:cNvCxnSpPr>
          <p:nvPr/>
        </p:nvCxnSpPr>
        <p:spPr>
          <a:xfrm rot="16200000" flipH="1">
            <a:off x="4464844" y="5822156"/>
            <a:ext cx="381000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21512" idx="2"/>
          </p:cNvCxnSpPr>
          <p:nvPr/>
        </p:nvCxnSpPr>
        <p:spPr>
          <a:xfrm rot="16200000" flipH="1">
            <a:off x="1684338" y="4427538"/>
            <a:ext cx="1306512" cy="187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3886200" y="4724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1514" idx="2"/>
          </p:cNvCxnSpPr>
          <p:nvPr/>
        </p:nvCxnSpPr>
        <p:spPr>
          <a:xfrm rot="5400000">
            <a:off x="5036344" y="4706144"/>
            <a:ext cx="544512" cy="55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rot="16200000" flipH="1">
            <a:off x="6172200" y="2514600"/>
            <a:ext cx="1676400" cy="1371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Aprotonin</a:t>
            </a:r>
            <a:r>
              <a:rPr lang="en-US" u="sng" dirty="0" smtClean="0"/>
              <a:t>-dosage: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1-2 million KIU followed by a </a:t>
            </a:r>
            <a:r>
              <a:rPr lang="en-US" dirty="0" err="1" smtClean="0"/>
              <a:t>continous</a:t>
            </a:r>
            <a:r>
              <a:rPr lang="en-US" dirty="0" smtClean="0"/>
              <a:t> infusion of 100,000-200,000 KIU/hr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Aprotonin</a:t>
            </a:r>
            <a:r>
              <a:rPr lang="en-US" u="sng" dirty="0" smtClean="0"/>
              <a:t>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Adverse effects:</a:t>
            </a:r>
          </a:p>
          <a:p>
            <a:pPr>
              <a:buNone/>
            </a:pPr>
            <a:endParaRPr lang="en-US" b="1" u="sng" dirty="0" smtClean="0"/>
          </a:p>
          <a:p>
            <a:r>
              <a:rPr lang="en-US" dirty="0" err="1" smtClean="0"/>
              <a:t>Hypersenstivity</a:t>
            </a:r>
            <a:endParaRPr lang="en-US" dirty="0" smtClean="0"/>
          </a:p>
          <a:p>
            <a:r>
              <a:rPr lang="en-US" dirty="0" smtClean="0"/>
              <a:t>Graft occlusion</a:t>
            </a:r>
          </a:p>
          <a:p>
            <a:r>
              <a:rPr lang="en-US" dirty="0" smtClean="0"/>
              <a:t>Heart failure</a:t>
            </a:r>
          </a:p>
          <a:p>
            <a:r>
              <a:rPr lang="en-US" dirty="0" smtClean="0"/>
              <a:t>Renal Dysfunction</a:t>
            </a:r>
          </a:p>
          <a:p>
            <a:r>
              <a:rPr lang="en-US" dirty="0" smtClean="0"/>
              <a:t>Stroke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563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Lysine Analogues: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81600"/>
          </a:xfrm>
        </p:spPr>
        <p:txBody>
          <a:bodyPr/>
          <a:lstStyle/>
          <a:p>
            <a:pPr eaLnBrk="1" hangingPunct="1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Epsilon Amino Caproic Acid</a:t>
            </a:r>
          </a:p>
          <a:p>
            <a:pPr eaLnBrk="1" hangingPunct="1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Tranexemic acid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MOA: 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They inhibit plasminogen by binding to the lysine binding sites on the plasminogen molecule. 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Spare platelet function by inhibiting the deleterious effects of plasmin.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Tranexamic acid is similar in action to Epsilon-aminocaproic acid but it is approximately 10 times more potent. </a:t>
            </a: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563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Lysine Analogues: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83563" cy="5105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Dose: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Intravenous loading dose of 10 mg/kg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tranexamic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 followed by 1 mg/kg/hr  </a:t>
            </a:r>
          </a:p>
          <a:p>
            <a:pPr lvl="1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100-150 mg/kg of ε-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aminocaproic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 followed by infusions of 25 mg/kg/hr</a:t>
            </a:r>
          </a:p>
          <a:p>
            <a:pPr lvl="1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PACKED RED BLOOD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Contain same amount of </a:t>
            </a:r>
            <a:r>
              <a:rPr lang="en-US" dirty="0" err="1" smtClean="0"/>
              <a:t>Haemoglobin</a:t>
            </a:r>
            <a:r>
              <a:rPr lang="en-US" dirty="0" smtClean="0"/>
              <a:t> as whole blood, but much of plasma has been removed.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Haematocrit</a:t>
            </a:r>
            <a:r>
              <a:rPr lang="en-US" dirty="0" smtClean="0"/>
              <a:t> 70%,whereas whole blood 40%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Reconstituted with 5% Dextrose,0.4% saline,5% Dextrose in 0.9% saline,0.9% saline and </a:t>
            </a:r>
            <a:r>
              <a:rPr lang="en-US" dirty="0" err="1" smtClean="0"/>
              <a:t>Normosol</a:t>
            </a:r>
            <a:r>
              <a:rPr lang="en-US" dirty="0" smtClean="0"/>
              <a:t>-R with a ph of 7.4.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err="1" smtClean="0"/>
              <a:t>Erythropoeitin</a:t>
            </a:r>
            <a:r>
              <a:rPr lang="en-US" u="sng" dirty="0" smtClean="0"/>
              <a:t>: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563" cy="4876800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Endogenous glycoprotein-stimulates red cell production in response to hypoxia and anemia.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Recombinant EPO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Reduce preoperative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patients undergoing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autologous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blood donation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Safe and effective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Drawbacks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Expensive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Hypertension 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Lag period: 4-6 days-less effective post operatively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Beta blockers and cardiopulmonary bypass inhibit effect</a:t>
            </a:r>
          </a:p>
          <a:p>
            <a:pPr marL="266065" indent="-201168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Dose</a:t>
            </a:r>
          </a:p>
          <a:p>
            <a:pPr marL="548640" lvl="1" indent="-201168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50-150 U/kg s/c or I/v 3 times a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err="1" smtClean="0"/>
              <a:t>Desmopressin</a:t>
            </a:r>
            <a:r>
              <a:rPr lang="en-US" u="sng" dirty="0" smtClean="0"/>
              <a:t> (DDAVP):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563" cy="51054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Releases </a:t>
            </a:r>
          </a:p>
          <a:p>
            <a:pPr marL="1143000" lvl="2" eaLnBrk="1" hangingPunct="1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Endogenous factor VIII precursors </a:t>
            </a:r>
          </a:p>
          <a:p>
            <a:pPr marL="1143000" lvl="2" eaLnBrk="1" hangingPunct="1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Von Willebrand factor </a:t>
            </a:r>
          </a:p>
          <a:p>
            <a:pPr marL="1143000" lvl="2" eaLnBrk="1" hangingPunct="1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Tissue type plasminogen activator.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Not helpful prophylactically to reduce bleeding after cardiac procedures.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Helpful in patients with demonstrable and specific platelet dysfunction known to respond to this agent (eg, uremic or CPB-induced platelet dysfunction, type I von Willebrand’s disease).</a:t>
            </a:r>
          </a:p>
          <a:p>
            <a:pPr eaLnBrk="1" hangingPunct="1"/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Dose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0.3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g/kg iv, sc or intranasal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Recombinant Factor </a:t>
            </a:r>
            <a:r>
              <a:rPr lang="en-US" u="sng" dirty="0" err="1" smtClean="0"/>
              <a:t>VIIa</a:t>
            </a:r>
            <a:r>
              <a:rPr lang="en-US" u="sng" dirty="0" smtClean="0"/>
              <a:t>: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83563" cy="4187825"/>
          </a:xfr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Vitamin K-dependent glycoprotein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Currently FDA approved only for the treatment of severe bleeding episodes in hemophiliacs with factor inhibitors or patients with FVII deficiency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Binds to tissue factor→ Activation of factor X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on the platelet surface 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phospholipid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surface);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Activated factor V→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prothrombinase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complex → Thrombin 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0826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Recombinant Factor VII a: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83563" cy="4343400"/>
          </a:xfrm>
        </p:spPr>
        <p:txBody>
          <a:bodyPr>
            <a:normAutofit fontScale="85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Plasma concentrations ~50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 partial Thrombin Generation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Plasma concentrations ~ 100 to 150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→ Full activation of Thrombin (Thrombin burst)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Recommended dose for bleeding in hemophiliac patients is 90 µg/kg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i.v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Doses for the treatment of uncontrolled hemorrhage varied from 15 to 180 µg/kg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i.v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Recommended as rescue therapy for severe intractable bleeding without an identifiable surgical source that is unresponsive to routine approaches after cardiac procedures using CPB.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DEVICES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Anesthesia_Cell_Saver.10471821[1]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713" b="771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563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Cell Salvage Techniques: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body" idx="1"/>
          </p:nvPr>
        </p:nvSpPr>
        <p:spPr>
          <a:xfrm>
            <a:off x="533400" y="1143000"/>
            <a:ext cx="3932238" cy="792163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Advantages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2" name="Text Placeholder 3"/>
          <p:cNvSpPr>
            <a:spLocks noGrp="1"/>
          </p:cNvSpPr>
          <p:nvPr>
            <p:ph type="body" sz="half" idx="3"/>
          </p:nvPr>
        </p:nvSpPr>
        <p:spPr>
          <a:xfrm>
            <a:off x="4495800" y="1219200"/>
            <a:ext cx="3932238" cy="792163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Disadvantages</a:t>
            </a:r>
          </a:p>
        </p:txBody>
      </p:sp>
      <p:sp>
        <p:nvSpPr>
          <p:cNvPr id="46085" name="Content Placeholder 4"/>
          <p:cNvSpPr>
            <a:spLocks noGrp="1"/>
          </p:cNvSpPr>
          <p:nvPr>
            <p:ph sz="quarter" idx="2"/>
          </p:nvPr>
        </p:nvSpPr>
        <p:spPr>
          <a:xfrm>
            <a:off x="762000" y="1828800"/>
            <a:ext cx="3657600" cy="3962400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↓ risk of infection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↓ risk of transfusion reaction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Safer in patients with rare blood groups &amp; multiple antibodies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immunosuppression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Acceptable to Jehovah’s Witnesses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↓ demand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allogenic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blood products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8134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828800"/>
            <a:ext cx="3935413" cy="3581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↑ cost- setup cost inc. staff training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Unused blood wasted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↑ risk of bacterial contamination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Ventilator-assisted Blood Conservation: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563" cy="41878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Positive End Expiratory Pressure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Increased end-expiratory airway pressure (PEEP) exerts mechanical pressure on the myocardium and may limit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microvascular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bleeding after heart surgery.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prophylactic PEEP postoperatively is not effective.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Oxygenator Type: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183563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Membrane oxygenator systems during cardiopulmonary bypass are preferred for reduction in blood utilization and improved safety.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Advantages 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Fewer cerebral emboli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Better biocompatibility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Reduced blood utilization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HEPARIN-BONDED CIRCUITS: 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83563" cy="4187825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Heparin coating of the oxygenator or of the entire bypass circuit </a:t>
            </a:r>
          </a:p>
          <a:p>
            <a:pPr marL="742950" lvl="1" indent="-285750"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Limits platelet activation</a:t>
            </a:r>
          </a:p>
          <a:p>
            <a:pPr marL="742950" lvl="1" indent="-285750"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Reduces complement activation </a:t>
            </a:r>
          </a:p>
          <a:p>
            <a:pPr marL="742950" lvl="1" indent="-285750"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Alters cellular adhesion to the bypass tubing </a:t>
            </a:r>
          </a:p>
          <a:p>
            <a:pPr marL="742950" lvl="1" indent="-285750"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Diminishes the inflammatory pulmonary injury seen after CPB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Need of Low dose Heparin &amp; consequently reduced protamine dose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PERFUSION TECHNIQUE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Placeholder 6" descr="Bloodless%20surgery%209-9603_t160[1]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5684" b="2568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OF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Citrate phosphate Dextrose Adenine (CPDA-1) anticoagulant preservative in which Blood stored at 1 degree celsius-6 degree </a:t>
            </a:r>
            <a:r>
              <a:rPr lang="en-US" dirty="0" err="1" smtClean="0"/>
              <a:t>celsius</a:t>
            </a:r>
            <a:endParaRPr lang="en-US" dirty="0" smtClean="0"/>
          </a:p>
          <a:p>
            <a:r>
              <a:rPr lang="en-US" dirty="0" smtClean="0"/>
              <a:t>Addition of Adenine to CPD solution allows RBC to synthesize ATP and extend storage time from 21 days to 45 days.</a:t>
            </a:r>
          </a:p>
          <a:p>
            <a:r>
              <a:rPr lang="en-US" dirty="0" smtClean="0"/>
              <a:t>Shelf life can be further extended to 42 days AS-1(</a:t>
            </a:r>
            <a:r>
              <a:rPr lang="en-US" dirty="0" err="1" smtClean="0"/>
              <a:t>Adsol</a:t>
            </a:r>
            <a:r>
              <a:rPr lang="en-US" dirty="0" smtClean="0"/>
              <a:t>),AS-3(</a:t>
            </a:r>
            <a:r>
              <a:rPr lang="en-US" dirty="0" err="1" smtClean="0"/>
              <a:t>Nutricel</a:t>
            </a:r>
            <a:r>
              <a:rPr lang="en-US" dirty="0" smtClean="0"/>
              <a:t>) or AS-5(</a:t>
            </a:r>
            <a:r>
              <a:rPr lang="en-US" dirty="0" err="1" smtClean="0"/>
              <a:t>Optisol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u="sng" dirty="0" smtClean="0"/>
              <a:t>ACUTE NORMOVOLEMIC HEMODILUTION  (INTRAOPERATIVE AUTOLOGOUS DONATION):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10200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Removal of one to two units of blood immediately before surgery</a:t>
            </a:r>
          </a:p>
          <a:p>
            <a:pPr marL="265176" indent="-265176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maintain circulating blood volume, the volume is replaced with crystalloid / colloid.</a:t>
            </a:r>
          </a:p>
          <a:p>
            <a:pPr marL="265176" indent="-265176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Contraindications: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Evolving acute myocardial infarction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Unstable angina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Cardiogenic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shock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Preoperative anemia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Sepsis 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bacteremia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65176" indent="-265176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Relative contraindications  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 EF (&lt; 30%)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746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u="sng" dirty="0" smtClean="0"/>
              <a:t>ACUTE NORMOVOLEMIC HEMODILUTION: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Principle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Lowering the red blood cell concentration (hematocrit) during surgery decreases the reduction in red cell mass lost for any given volume of blood lost.</a:t>
            </a: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In cardiac surgery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The blood removed before the institution of CPB is “protected” from the potential deleterious effects of platelet activation and consumption, hemolysis, complement activation, and the production of a variety of inflammatory cytokines associated with extracorporeal circulation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u="sng" dirty="0" smtClean="0"/>
              <a:t>PREOPERATIVE AUTOLOGOUS BLOOD DONATION: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83563" cy="4187825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Autologous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blood donation of as much as 2 units a few days to a few weeks preoperatively.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routinely employed in cardiac surgery, because of possible increase in the incidence of myocardial infarction or hemodynamic instability.</a:t>
            </a:r>
          </a:p>
          <a:p>
            <a:pPr eaLnBrk="1" hangingPunct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Useful in carefully selected (mostly elective) patients  particularly when coupled with appropriately dosed erythropoietin therapy and/or iron therapy.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Contraindications to participation in </a:t>
            </a:r>
            <a:r>
              <a:rPr lang="en-US" u="sng" dirty="0" err="1" smtClean="0"/>
              <a:t>autologous</a:t>
            </a:r>
            <a:r>
              <a:rPr lang="en-US" u="sng" dirty="0" smtClean="0"/>
              <a:t> Blood Donation </a:t>
            </a:r>
            <a:r>
              <a:rPr lang="en-US" u="sng" dirty="0" err="1" smtClean="0"/>
              <a:t>programmes</a:t>
            </a:r>
            <a:r>
              <a:rPr lang="en-US" u="sng" dirty="0" smtClean="0"/>
              <a:t>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Evidence of infection and risk of </a:t>
            </a:r>
            <a:r>
              <a:rPr lang="en-US" dirty="0" err="1" smtClean="0"/>
              <a:t>bacteremia</a:t>
            </a:r>
            <a:endParaRPr lang="en-US" dirty="0" smtClean="0"/>
          </a:p>
          <a:p>
            <a:r>
              <a:rPr lang="en-US" dirty="0" smtClean="0"/>
              <a:t>Scheduled surgery to correct Aortic </a:t>
            </a:r>
            <a:r>
              <a:rPr lang="en-US" dirty="0" err="1" smtClean="0"/>
              <a:t>Stenosis</a:t>
            </a:r>
            <a:endParaRPr lang="en-US" dirty="0" smtClean="0"/>
          </a:p>
          <a:p>
            <a:r>
              <a:rPr lang="en-US" dirty="0" smtClean="0"/>
              <a:t>Unstable angina</a:t>
            </a:r>
          </a:p>
          <a:p>
            <a:r>
              <a:rPr lang="en-US" dirty="0" smtClean="0"/>
              <a:t>Active Seizure disorder</a:t>
            </a:r>
          </a:p>
          <a:p>
            <a:r>
              <a:rPr lang="en-US" dirty="0" smtClean="0"/>
              <a:t>Myocardial Infarction or CVA within 6 months of donation</a:t>
            </a:r>
          </a:p>
          <a:p>
            <a:r>
              <a:rPr lang="en-US" dirty="0" smtClean="0"/>
              <a:t>Patients with significant Cardiac or Pulmonary disease</a:t>
            </a:r>
          </a:p>
          <a:p>
            <a:r>
              <a:rPr lang="en-US" dirty="0" smtClean="0"/>
              <a:t>High grade left main coronary artery disease</a:t>
            </a:r>
          </a:p>
          <a:p>
            <a:r>
              <a:rPr lang="en-US" dirty="0" smtClean="0"/>
              <a:t>Cyanotic heart disease</a:t>
            </a:r>
          </a:p>
          <a:p>
            <a:r>
              <a:rPr lang="en-US" dirty="0" smtClean="0"/>
              <a:t>Uncontrolled hypertension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Advantages: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Prevents transfusion transmitted disease</a:t>
            </a:r>
          </a:p>
          <a:p>
            <a:r>
              <a:rPr lang="en-US" dirty="0" smtClean="0"/>
              <a:t>Prevents red cell </a:t>
            </a:r>
            <a:r>
              <a:rPr lang="en-US" dirty="0" err="1" smtClean="0"/>
              <a:t>alloimmunization</a:t>
            </a:r>
            <a:endParaRPr lang="en-US" dirty="0" smtClean="0"/>
          </a:p>
          <a:p>
            <a:r>
              <a:rPr lang="en-US" dirty="0" smtClean="0"/>
              <a:t>Supplements the blood supply</a:t>
            </a:r>
          </a:p>
          <a:p>
            <a:r>
              <a:rPr lang="en-US" dirty="0" smtClean="0"/>
              <a:t>Provides compatible-blood for patients</a:t>
            </a:r>
          </a:p>
          <a:p>
            <a:r>
              <a:rPr lang="en-US" dirty="0" smtClean="0"/>
              <a:t>Prevents some adverse transfusion reactions</a:t>
            </a:r>
          </a:p>
          <a:p>
            <a:r>
              <a:rPr lang="en-US" dirty="0" smtClean="0"/>
              <a:t>Provides reassurance to patients concerned about blood risks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Disadvantages:</a:t>
            </a:r>
            <a:endParaRPr lang="en-US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Does not effect risk of bacterial contamination</a:t>
            </a:r>
          </a:p>
          <a:p>
            <a:r>
              <a:rPr lang="en-US" dirty="0" smtClean="0"/>
              <a:t>Does not effect risk of ABO incompatibility error</a:t>
            </a:r>
          </a:p>
          <a:p>
            <a:r>
              <a:rPr lang="en-US" dirty="0" smtClean="0"/>
              <a:t>Is more costly than </a:t>
            </a:r>
            <a:r>
              <a:rPr lang="en-US" dirty="0" err="1" smtClean="0"/>
              <a:t>allogenic</a:t>
            </a:r>
            <a:r>
              <a:rPr lang="en-US" dirty="0" smtClean="0"/>
              <a:t> blood</a:t>
            </a:r>
          </a:p>
          <a:p>
            <a:r>
              <a:rPr lang="en-US" dirty="0" smtClean="0"/>
              <a:t>Results in wastage of blood not transfused</a:t>
            </a:r>
          </a:p>
          <a:p>
            <a:r>
              <a:rPr lang="en-US" dirty="0" smtClean="0"/>
              <a:t>Increased </a:t>
            </a:r>
            <a:r>
              <a:rPr lang="en-US" dirty="0" err="1" smtClean="0"/>
              <a:t>incdence</a:t>
            </a:r>
            <a:r>
              <a:rPr lang="en-US" dirty="0" smtClean="0"/>
              <a:t> of adverse reactions</a:t>
            </a:r>
          </a:p>
          <a:p>
            <a:r>
              <a:rPr lang="en-US" dirty="0" smtClean="0"/>
              <a:t>Subjects patients to </a:t>
            </a:r>
            <a:r>
              <a:rPr lang="en-US" dirty="0" err="1" smtClean="0"/>
              <a:t>perioperative</a:t>
            </a:r>
            <a:r>
              <a:rPr lang="en-US" dirty="0" smtClean="0"/>
              <a:t> anemia and increased likelihood of transfusion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Postoperative Blood Collection:</a:t>
            </a:r>
            <a:endParaRPr lang="en-US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Recovery of blood from surgical drains followed by reinfusion after passing through a </a:t>
            </a:r>
            <a:r>
              <a:rPr lang="en-US" dirty="0" err="1" smtClean="0"/>
              <a:t>microaggrergrate</a:t>
            </a:r>
            <a:r>
              <a:rPr lang="en-US" dirty="0" smtClean="0"/>
              <a:t> filter (40 µm filter).</a:t>
            </a:r>
          </a:p>
          <a:p>
            <a:r>
              <a:rPr lang="en-US" dirty="0" smtClean="0"/>
              <a:t>Transfusion to be done within 6 hrs of collection.</a:t>
            </a:r>
          </a:p>
          <a:p>
            <a:r>
              <a:rPr lang="en-US" dirty="0" smtClean="0"/>
              <a:t>Volume not to exceed 1400 ml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hematocrit</a:t>
            </a:r>
            <a:r>
              <a:rPr lang="en-US" dirty="0" smtClean="0"/>
              <a:t> value</a:t>
            </a:r>
          </a:p>
          <a:p>
            <a:r>
              <a:rPr lang="en-US" dirty="0" err="1" smtClean="0"/>
              <a:t>Practised</a:t>
            </a:r>
            <a:r>
              <a:rPr lang="en-US" dirty="0" smtClean="0"/>
              <a:t> in cardiac surgeries and following knee </a:t>
            </a:r>
            <a:r>
              <a:rPr lang="en-US" dirty="0" err="1" smtClean="0"/>
              <a:t>arthroplasty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Topical sealants: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Fibrin Glue:</a:t>
            </a:r>
          </a:p>
          <a:p>
            <a:r>
              <a:rPr lang="en-US" dirty="0" smtClean="0"/>
              <a:t>Blood derivative</a:t>
            </a:r>
          </a:p>
          <a:p>
            <a:endParaRPr lang="en-US" dirty="0" smtClean="0"/>
          </a:p>
          <a:p>
            <a:r>
              <a:rPr lang="en-US" dirty="0" smtClean="0"/>
              <a:t>Derived from a source of fibrinogen and factor </a:t>
            </a:r>
            <a:r>
              <a:rPr lang="en-US" dirty="0" err="1" smtClean="0"/>
              <a:t>Xlll</a:t>
            </a:r>
            <a:r>
              <a:rPr lang="en-US" dirty="0" smtClean="0"/>
              <a:t> (fibrinogen stabilizing factor)</a:t>
            </a:r>
          </a:p>
          <a:p>
            <a:endParaRPr lang="en-US" dirty="0" smtClean="0"/>
          </a:p>
          <a:p>
            <a:r>
              <a:rPr lang="en-US" dirty="0" smtClean="0"/>
              <a:t>Applied directly to the site of bleed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WHATS NEW????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Artificial oxygen carriers-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Perflurocarbons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Haemoglobin</a:t>
            </a:r>
            <a:r>
              <a:rPr lang="en-US" dirty="0" smtClean="0"/>
              <a:t>-based oxygen carriers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Perflurocarbons</a:t>
            </a:r>
            <a:r>
              <a:rPr lang="en-US" u="sng" dirty="0" smtClean="0"/>
              <a:t>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constructed molecules (MW 450-500)derived from cyclic or straight chain hydrocarbons with hydrogen atoms replaced halogens.</a:t>
            </a:r>
          </a:p>
          <a:p>
            <a:r>
              <a:rPr lang="en-US" dirty="0" smtClean="0"/>
              <a:t>Chemically and biologically inert</a:t>
            </a:r>
          </a:p>
          <a:p>
            <a:r>
              <a:rPr lang="en-US" dirty="0" smtClean="0"/>
              <a:t>Oxygen kinetics-linear</a:t>
            </a:r>
          </a:p>
          <a:p>
            <a:r>
              <a:rPr lang="en-US" dirty="0" smtClean="0"/>
              <a:t>Intravenous infusion-taken by RES system</a:t>
            </a:r>
          </a:p>
          <a:p>
            <a:r>
              <a:rPr lang="en-US" dirty="0" smtClean="0"/>
              <a:t>Given low dosages (maximum dose 0f 60% </a:t>
            </a:r>
            <a:r>
              <a:rPr lang="en-US" dirty="0" err="1" smtClean="0"/>
              <a:t>Oxygenat</a:t>
            </a:r>
            <a:r>
              <a:rPr lang="en-US" dirty="0" smtClean="0"/>
              <a:t> 2.7g/kg)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/>
              <a:t>Haemoglobin</a:t>
            </a:r>
            <a:r>
              <a:rPr lang="en-US" u="sng" dirty="0" smtClean="0"/>
              <a:t>-based Oxygen carriers: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Originates from outdated Human red cells</a:t>
            </a:r>
          </a:p>
          <a:p>
            <a:endParaRPr lang="en-US" dirty="0" smtClean="0"/>
          </a:p>
          <a:p>
            <a:r>
              <a:rPr lang="en-US" dirty="0" smtClean="0"/>
              <a:t>Follow sigmoid curve-</a:t>
            </a:r>
            <a:r>
              <a:rPr lang="en-US" dirty="0" err="1" smtClean="0"/>
              <a:t>oxyen</a:t>
            </a:r>
            <a:r>
              <a:rPr lang="en-US" dirty="0" smtClean="0"/>
              <a:t> kinetics</a:t>
            </a:r>
          </a:p>
          <a:p>
            <a:endParaRPr lang="en-US" smtClean="0"/>
          </a:p>
          <a:p>
            <a:r>
              <a:rPr lang="en-US" smtClean="0"/>
              <a:t>Due </a:t>
            </a:r>
            <a:r>
              <a:rPr lang="en-US" dirty="0" smtClean="0"/>
              <a:t>to </a:t>
            </a:r>
            <a:r>
              <a:rPr lang="en-US" dirty="0" err="1" smtClean="0"/>
              <a:t>oncotic</a:t>
            </a:r>
            <a:r>
              <a:rPr lang="en-US" dirty="0" smtClean="0"/>
              <a:t> properties also termed as plasma expanders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INDICATION FOR TRANSFUSION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   The Practice Guidelines for Blood Component Therapy </a:t>
            </a:r>
            <a:r>
              <a:rPr lang="en-US" dirty="0" smtClean="0"/>
              <a:t>developed by the American society of   </a:t>
            </a:r>
            <a:r>
              <a:rPr lang="en-US" dirty="0" err="1" smtClean="0"/>
              <a:t>Anaesthesiologists</a:t>
            </a:r>
            <a:r>
              <a:rPr lang="en-US" dirty="0" smtClean="0"/>
              <a:t> (ASA) state that “red blood cell transfusion is rarely indicated when the hemoglobin concentration is greater than 10 g/dl and is almost always indicated when it is less than 6 g/dl”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8879" y="2967335"/>
            <a:ext cx="47457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THANK YOU</a:t>
            </a:r>
            <a:endParaRPr lang="en-U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1925" y="5573713"/>
            <a:ext cx="8820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b="1" i="1" kern="0" dirty="0">
                <a:solidFill>
                  <a:srgbClr val="FF0000"/>
                </a:solidFill>
                <a:ea typeface="新細明體" charset="-120"/>
                <a:hlinkClick r:id="rId2"/>
              </a:rPr>
              <a:t>www.anaesthesia.co.in</a:t>
            </a:r>
            <a:r>
              <a:rPr lang="en-US" altLang="zh-TW" b="1" i="1" kern="0" dirty="0">
                <a:solidFill>
                  <a:srgbClr val="C00000"/>
                </a:solidFill>
                <a:ea typeface="新細明體" charset="-120"/>
              </a:rPr>
              <a:t> 			</a:t>
            </a:r>
            <a:r>
              <a:rPr lang="en-US" altLang="zh-TW" b="1" i="1" kern="0" dirty="0">
                <a:solidFill>
                  <a:srgbClr val="FF0000"/>
                </a:solidFill>
                <a:ea typeface="新細明體" charset="-120"/>
                <a:hlinkClick r:id="rId3"/>
              </a:rPr>
              <a:t>anaesthesia.co.in@gmail.com</a:t>
            </a:r>
            <a:endParaRPr lang="en-IN" b="1" kern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COMPENSATORY MECHANISMS DURING 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Increased Cardiac output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Redistribution of Cardiac output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Increased Oxygen extraction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Changes in Oxygen-Hemoglobin affinity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WHOLE BLOOD AND PACKED RED BLOOD CELL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05000"/>
          <a:ext cx="9144000" cy="4805680"/>
        </p:xfrm>
        <a:graphic>
          <a:graphicData uri="http://schemas.openxmlformats.org/drawingml/2006/table">
            <a:tbl>
              <a:tblPr firstRow="1" bandRow="1"/>
              <a:tblGrid>
                <a:gridCol w="3048000"/>
                <a:gridCol w="3048000"/>
                <a:gridCol w="3048000"/>
              </a:tblGrid>
              <a:tr h="980440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400" b="1" dirty="0" smtClean="0"/>
                        <a:t>        VALUE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400" b="1" dirty="0" smtClean="0"/>
                        <a:t>  WHOLE</a:t>
                      </a:r>
                      <a:r>
                        <a:rPr lang="en-US" sz="2400" b="1" baseline="0" dirty="0" smtClean="0"/>
                        <a:t> BLOOD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400" b="1" dirty="0" smtClean="0"/>
                        <a:t>   PACKED</a:t>
                      </a:r>
                      <a:r>
                        <a:rPr lang="en-US" sz="2400" b="1" baseline="0" dirty="0" smtClean="0"/>
                        <a:t> RED  </a:t>
                      </a:r>
                    </a:p>
                    <a:p>
                      <a:r>
                        <a:rPr lang="en-US" sz="2400" b="1" baseline="0" dirty="0" smtClean="0"/>
                        <a:t>   BLOOD CELL                   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         Volume(ml)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</a:t>
                      </a:r>
                      <a:r>
                        <a:rPr lang="en-US" b="0" dirty="0" smtClean="0"/>
                        <a:t>517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</a:t>
                      </a:r>
                      <a:r>
                        <a:rPr lang="en-US" b="0" dirty="0" smtClean="0"/>
                        <a:t>300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</a:t>
                      </a:r>
                      <a:r>
                        <a:rPr lang="en-US" b="0" dirty="0" smtClean="0"/>
                        <a:t>Erythrocyte</a:t>
                      </a:r>
                      <a:r>
                        <a:rPr lang="en-US" b="0" baseline="0" dirty="0" smtClean="0"/>
                        <a:t> mass (ml)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</a:t>
                      </a:r>
                      <a:r>
                        <a:rPr lang="en-US" b="0" dirty="0" smtClean="0"/>
                        <a:t>200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        200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="0" dirty="0" err="1" smtClean="0"/>
                        <a:t>Hematocrit</a:t>
                      </a:r>
                      <a:r>
                        <a:rPr lang="en-US" b="0" dirty="0" smtClean="0"/>
                        <a:t>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 </a:t>
                      </a:r>
                      <a:r>
                        <a:rPr lang="en-US" b="0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</a:t>
                      </a:r>
                      <a:r>
                        <a:rPr lang="en-US" b="0" dirty="0" smtClean="0"/>
                        <a:t>70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</a:t>
                      </a:r>
                      <a:r>
                        <a:rPr lang="en-US" b="0" dirty="0" smtClean="0"/>
                        <a:t>Albumin(g)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</a:t>
                      </a:r>
                      <a:r>
                        <a:rPr lang="en-US" b="0" dirty="0" smtClean="0"/>
                        <a:t>12.5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</a:t>
                      </a:r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</a:t>
                      </a:r>
                      <a:r>
                        <a:rPr lang="en-US" b="0" dirty="0" smtClean="0"/>
                        <a:t>Globulin(g)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            6.25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</a:t>
                      </a:r>
                      <a:r>
                        <a:rPr lang="en-US" b="0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</a:t>
                      </a:r>
                      <a:r>
                        <a:rPr lang="en-US" b="0" dirty="0" smtClean="0"/>
                        <a:t>Total Protein(g)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            48.8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         36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</a:t>
                      </a:r>
                      <a:r>
                        <a:rPr lang="en-US" b="0" dirty="0" smtClean="0"/>
                        <a:t>Plasm</a:t>
                      </a:r>
                      <a:r>
                        <a:rPr lang="en-US" b="0" baseline="0" dirty="0" smtClean="0"/>
                        <a:t>a sodium(</a:t>
                      </a:r>
                      <a:r>
                        <a:rPr lang="en-US" b="0" baseline="0" dirty="0" err="1" smtClean="0"/>
                        <a:t>meq</a:t>
                      </a:r>
                      <a:r>
                        <a:rPr lang="en-US" b="0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 </a:t>
                      </a:r>
                      <a:r>
                        <a:rPr lang="en-US" b="0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baseline="0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</a:t>
                      </a:r>
                      <a:r>
                        <a:rPr lang="en-US" b="0" dirty="0" smtClean="0"/>
                        <a:t>Plasma</a:t>
                      </a:r>
                      <a:r>
                        <a:rPr lang="en-US" b="0" baseline="0" dirty="0" smtClean="0"/>
                        <a:t> Potassium (</a:t>
                      </a:r>
                      <a:r>
                        <a:rPr lang="en-US" b="0" baseline="0" dirty="0" err="1" smtClean="0"/>
                        <a:t>meq</a:t>
                      </a:r>
                      <a:r>
                        <a:rPr lang="en-US" b="0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 </a:t>
                      </a:r>
                      <a:r>
                        <a:rPr lang="en-US" b="0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</a:t>
                      </a:r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</a:t>
                      </a:r>
                      <a:r>
                        <a:rPr lang="en-US" b="0" dirty="0" smtClean="0"/>
                        <a:t>Plasma</a:t>
                      </a:r>
                      <a:r>
                        <a:rPr lang="en-US" b="0" baseline="0" dirty="0" smtClean="0"/>
                        <a:t> Acid (</a:t>
                      </a:r>
                      <a:r>
                        <a:rPr lang="en-US" b="0" baseline="0" dirty="0" err="1" smtClean="0"/>
                        <a:t>meq</a:t>
                      </a:r>
                      <a:r>
                        <a:rPr lang="en-US" b="0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  </a:t>
                      </a:r>
                      <a:r>
                        <a:rPr lang="en-US" b="0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</a:t>
                      </a:r>
                      <a:r>
                        <a:rPr lang="en-US" b="0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</a:t>
                      </a:r>
                      <a:r>
                        <a:rPr lang="en-US" b="0" dirty="0" smtClean="0"/>
                        <a:t>Donor</a:t>
                      </a:r>
                      <a:r>
                        <a:rPr lang="en-US" b="0" baseline="0" dirty="0" smtClean="0"/>
                        <a:t>-to-</a:t>
                      </a:r>
                      <a:r>
                        <a:rPr lang="en-US" b="0" baseline="0" dirty="0" err="1" smtClean="0"/>
                        <a:t>recepient</a:t>
                      </a:r>
                      <a:r>
                        <a:rPr lang="en-US" b="0" baseline="0" dirty="0" smtClean="0"/>
                        <a:t>  ratio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</a:t>
                      </a:r>
                      <a:r>
                        <a:rPr lang="en-US" b="0" dirty="0" smtClean="0"/>
                        <a:t>1</a:t>
                      </a:r>
                      <a:r>
                        <a:rPr lang="en-US" b="0" baseline="0" dirty="0" smtClean="0"/>
                        <a:t> unit per patient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</a:t>
                      </a:r>
                      <a:r>
                        <a:rPr lang="en-US" b="0" dirty="0" smtClean="0"/>
                        <a:t>1</a:t>
                      </a:r>
                      <a:r>
                        <a:rPr lang="en-US" b="0" baseline="0" dirty="0" smtClean="0"/>
                        <a:t> unit per 4-6 patients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CONDITIONS THAT MAY </a:t>
            </a:r>
            <a:r>
              <a:rPr lang="en-US" sz="4000" dirty="0" smtClean="0"/>
              <a:t>DECREASE</a:t>
            </a:r>
            <a:r>
              <a:rPr lang="en-US" dirty="0" smtClean="0"/>
              <a:t> RBC TRANSFUSION THRESHOLD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 smtClean="0"/>
              <a:t>Impaired oxygenation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Pulmonary disease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High altitude</a:t>
            </a:r>
          </a:p>
          <a:p>
            <a:r>
              <a:rPr lang="en-US" b="1" dirty="0" smtClean="0"/>
              <a:t>Increased oxygen demand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Hyperthermia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Hyperthyroidism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Sepsis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Pregnancy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lk">
  <a:themeElements>
    <a:clrScheme name="Slik-1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Slik-1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lik-1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5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28000"/>
                <a:satMod val="250000"/>
              </a:schemeClr>
            </a:gs>
          </a:gsLst>
          <a:lin ang="6960000" scaled="1"/>
        </a:gradFill>
        <a:gradFill rotWithShape="1">
          <a:gsLst>
            <a:gs pos="0">
              <a:schemeClr val="phClr">
                <a:shade val="80000"/>
                <a:satMod val="200000"/>
              </a:schemeClr>
            </a:gs>
            <a:gs pos="30000">
              <a:schemeClr val="phClr">
                <a:shade val="20000"/>
                <a:satMod val="250000"/>
              </a:schemeClr>
            </a:gs>
            <a:gs pos="50000">
              <a:schemeClr val="phClr">
                <a:shade val="23000"/>
                <a:satMod val="250000"/>
              </a:schemeClr>
            </a:gs>
            <a:gs pos="60000">
              <a:schemeClr val="phClr">
                <a:shade val="29000"/>
                <a:satMod val="23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lin ang="696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50800" dir="5400000" algn="tl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>
            <a:bevelT w="127000" h="12700"/>
          </a:sp3d>
        </a:effectStyle>
        <a:effectStyle>
          <a:effectLst>
            <a:outerShdw blurRad="63500" dist="50800" dir="5400000" algn="tl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>
            <a:bevelT w="152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50000"/>
              </a:schemeClr>
            </a:gs>
            <a:gs pos="50000">
              <a:schemeClr val="phClr">
                <a:tint val="85000"/>
                <a:shade val="100000"/>
                <a:satMod val="140000"/>
              </a:schemeClr>
            </a:gs>
            <a:gs pos="100000">
              <a:schemeClr val="phClr">
                <a:shade val="50000"/>
                <a:satMod val="15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55000"/>
                <a:satMod val="150000"/>
              </a:schemeClr>
              <a:schemeClr val="phClr">
                <a:tint val="0"/>
                <a:sat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Silk</Template>
  <TotalTime>447</TotalTime>
  <Words>2325</Words>
  <Application>Microsoft Office PowerPoint</Application>
  <PresentationFormat>On-screen Show (4:3)</PresentationFormat>
  <Paragraphs>484</Paragraphs>
  <Slides>60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Silk</vt:lpstr>
      <vt:lpstr>BLOOD TRANSFUSION THERAPY</vt:lpstr>
      <vt:lpstr>BENEFITS</vt:lpstr>
      <vt:lpstr>BLOOD COMPONENT THERAPY</vt:lpstr>
      <vt:lpstr>PACKED RED BLOOD CELL</vt:lpstr>
      <vt:lpstr>STORAGE OF BLOOD</vt:lpstr>
      <vt:lpstr>INDICATION FOR TRANSFUSION</vt:lpstr>
      <vt:lpstr>COMPENSATORY MECHANISMS DURING ANEMIA</vt:lpstr>
      <vt:lpstr>COMPARISON OF WHOLE BLOOD AND PACKED RED BLOOD CELL</vt:lpstr>
      <vt:lpstr>CONDITIONS THAT MAY DECREASE RBC TRANSFUSION THRESHOLD</vt:lpstr>
      <vt:lpstr>Contd…..</vt:lpstr>
      <vt:lpstr>Contd….</vt:lpstr>
      <vt:lpstr>PLATELET CONCENTRATES</vt:lpstr>
      <vt:lpstr>INDICATIONS FOR TRANSFUSION</vt:lpstr>
      <vt:lpstr>INDICATIONS FOR TRANSFUSION contd….</vt:lpstr>
      <vt:lpstr>FRESH FROZEN PLASMA</vt:lpstr>
      <vt:lpstr>FRESH FROZEN PLASMA contd..</vt:lpstr>
      <vt:lpstr>INDICATIONS FOR FFP ADMINISTRATION</vt:lpstr>
      <vt:lpstr>CRYOPRECIPITATE</vt:lpstr>
      <vt:lpstr>CRYOPRECIPITATE contd….</vt:lpstr>
      <vt:lpstr>COMPLICTIONS OF BLOOD TRANSFUSION</vt:lpstr>
      <vt:lpstr>COMPLICATIONS OF BLOOD TRANSFUSION contd….</vt:lpstr>
      <vt:lpstr>     RISKS OF BLOOD TRANSFUSION       </vt:lpstr>
      <vt:lpstr>HEMOLYTIC TRANSFUSION REACTIONS</vt:lpstr>
      <vt:lpstr>STEPS IN TREATMENT OF A HEMOLYTIC TRANSFUSION REACTION</vt:lpstr>
      <vt:lpstr>Slide 25</vt:lpstr>
      <vt:lpstr>BLOOD  CONSERVATION  STRATEGIES</vt:lpstr>
      <vt:lpstr>BLOOD CONSERVATIONS</vt:lpstr>
      <vt:lpstr>HIGH RISK PREDICTORS</vt:lpstr>
      <vt:lpstr>INTERVENTIONS TO LIMIT BLOOD TRANSFUSION</vt:lpstr>
      <vt:lpstr>INTERVENTIONS TO LIMIT BLOOD TRANSFUSION contd….</vt:lpstr>
      <vt:lpstr>PHARMACOLO-GICAL AGENTS</vt:lpstr>
      <vt:lpstr>Antifibrinolytic agents:</vt:lpstr>
      <vt:lpstr>Aprotonin:</vt:lpstr>
      <vt:lpstr>Aprotonin:</vt:lpstr>
      <vt:lpstr>Aprotinin- Mechanism of Action</vt:lpstr>
      <vt:lpstr>Aprotonin-dosage:</vt:lpstr>
      <vt:lpstr>Aprotonin:</vt:lpstr>
      <vt:lpstr>Lysine Analogues:</vt:lpstr>
      <vt:lpstr>Lysine Analogues:</vt:lpstr>
      <vt:lpstr>Erythropoeitin:</vt:lpstr>
      <vt:lpstr>Desmopressin (DDAVP):</vt:lpstr>
      <vt:lpstr>Recombinant Factor VIIa:</vt:lpstr>
      <vt:lpstr>Recombinant Factor VII a:</vt:lpstr>
      <vt:lpstr>DEVICES</vt:lpstr>
      <vt:lpstr>Cell Salvage Techniques:</vt:lpstr>
      <vt:lpstr>Ventilator-assisted Blood Conservation:</vt:lpstr>
      <vt:lpstr>Oxygenator Type:</vt:lpstr>
      <vt:lpstr>HEPARIN-BONDED CIRCUITS: </vt:lpstr>
      <vt:lpstr>PERFUSION TECHNIQUE</vt:lpstr>
      <vt:lpstr>ACUTE NORMOVOLEMIC HEMODILUTION  (INTRAOPERATIVE AUTOLOGOUS DONATION):</vt:lpstr>
      <vt:lpstr>ACUTE NORMOVOLEMIC HEMODILUTION:</vt:lpstr>
      <vt:lpstr>PREOPERATIVE AUTOLOGOUS BLOOD DONATION:</vt:lpstr>
      <vt:lpstr>Contraindications to participation in autologous Blood Donation programmes:</vt:lpstr>
      <vt:lpstr>Advantages/Disadvantages</vt:lpstr>
      <vt:lpstr>Postoperative Blood Collection:</vt:lpstr>
      <vt:lpstr>Topical sealants:</vt:lpstr>
      <vt:lpstr>WHATS NEW????</vt:lpstr>
      <vt:lpstr>Perflurocarbons:</vt:lpstr>
      <vt:lpstr>Haemoglobin-based Oxygen carriers:</vt:lpstr>
      <vt:lpstr>Slide 60</vt:lpstr>
    </vt:vector>
  </TitlesOfParts>
  <Company>kenana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TRANSFUSION</dc:title>
  <dc:creator>shankar</dc:creator>
  <cp:lastModifiedBy>Guest</cp:lastModifiedBy>
  <cp:revision>68</cp:revision>
  <dcterms:created xsi:type="dcterms:W3CDTF">2010-07-21T13:14:21Z</dcterms:created>
  <dcterms:modified xsi:type="dcterms:W3CDTF">2013-04-13T19:26:40Z</dcterms:modified>
</cp:coreProperties>
</file>