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6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8468A4-9A18-421D-9C8E-6A275AFE584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468A4-9A18-421D-9C8E-6A275AFE584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468A4-9A18-421D-9C8E-6A275AFE584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468A4-9A18-421D-9C8E-6A275AFE584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468A4-9A18-421D-9C8E-6A275AFE584F}" type="datetimeFigureOut">
              <a:rPr lang="en-US" smtClean="0"/>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8468A4-9A18-421D-9C8E-6A275AFE584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8468A4-9A18-421D-9C8E-6A275AFE584F}" type="datetimeFigureOut">
              <a:rPr lang="en-US" smtClean="0"/>
              <a:t>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8468A4-9A18-421D-9C8E-6A275AFE584F}" type="datetimeFigureOut">
              <a:rPr lang="en-US" smtClean="0"/>
              <a:t>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468A4-9A18-421D-9C8E-6A275AFE584F}" type="datetimeFigureOut">
              <a:rPr lang="en-US" smtClean="0"/>
              <a:t>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468A4-9A18-421D-9C8E-6A275AFE584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468A4-9A18-421D-9C8E-6A275AFE584F}" type="datetimeFigureOut">
              <a:rPr lang="en-US" smtClean="0"/>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E9AF-A475-4292-B324-807AF2478C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468A4-9A18-421D-9C8E-6A275AFE584F}" type="datetimeFigureOut">
              <a:rPr lang="en-US" smtClean="0"/>
              <a:t>2/22/2012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2E9AF-A475-4292-B324-807AF2478C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2stopsmokingtip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2stopsmokingtips.com/2011/12/the-nicotine-gum/" TargetMode="External"/><Relationship Id="rId2" Type="http://schemas.openxmlformats.org/officeDocument/2006/relationships/hyperlink" Target="http://2stopsmokingtips.com/2011/09/using-nicotine-patch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2stopsmokingtips.com/2011/07/nicotine-withdrawal-symptoms/" TargetMode="External"/><Relationship Id="rId2" Type="http://schemas.openxmlformats.org/officeDocument/2006/relationships/hyperlink" Target="http://2stopsmokingtips.com/2011/10/stop-nicotine-craving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2stopsmokingtips.com/2011/10/stop-nicotine-cravings/" TargetMode="External"/><Relationship Id="rId2" Type="http://schemas.openxmlformats.org/officeDocument/2006/relationships/hyperlink" Target="http://2stopsmokingtips.com/2011/07/nicotine-withdrawal-symptoms/" TargetMode="External"/><Relationship Id="rId1" Type="http://schemas.openxmlformats.org/officeDocument/2006/relationships/slideLayout" Target="../slideLayouts/slideLayout2.xml"/><Relationship Id="rId6" Type="http://schemas.openxmlformats.org/officeDocument/2006/relationships/hyperlink" Target="http://www.amazon.com/gp/product/0615482155/ref=as_li_qf_sp_asin_tl?ie=UTF8&amp;tag=2stopsmokingb-20&amp;linkCode=as2&amp;camp=1789&amp;creative=9325&amp;creativeASIN=0615482155" TargetMode="External"/><Relationship Id="rId5" Type="http://schemas.openxmlformats.org/officeDocument/2006/relationships/hyperlink" Target="http://www.amazon.com/gp/product/B000EY3IUG/ref=as_li_qf_sp_asin_tl?ie=UTF8&amp;tag=2stopsmokingb-20&amp;linkCode=as2&amp;camp=1789&amp;creative=9325&amp;creativeASIN=B000EY3IUG" TargetMode="External"/><Relationship Id="rId4" Type="http://schemas.openxmlformats.org/officeDocument/2006/relationships/hyperlink" Target="http://2stopsmokingtips.com/2011/12/commit-lozeng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tobaccoinduceddiseases.com/content/8/1/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tobaccocontrol.bmj.com/" TargetMode="External"/><Relationship Id="rId2" Type="http://schemas.openxmlformats.org/officeDocument/2006/relationships/hyperlink" Target="http://www.hsph.harvard.edu/news/press-releases/2011-releases/nicotine-replacement-therapie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mazon.com/gp/product/0615482155/ref=as_li_qf_sp_asin_tl?ie=UTF8&amp;tag=2stopsmokingb-20&amp;linkCode=as2&amp;camp=1789&amp;creative=9325&amp;creativeASIN=0615482155" TargetMode="External"/><Relationship Id="rId2" Type="http://schemas.openxmlformats.org/officeDocument/2006/relationships/hyperlink" Target="http://www.amazon.com/gp/product/B000EY3IUG/ref=as_li_qf_sp_asin_tl?ie=UTF8&amp;tag=2stopsmokingb-20&amp;linkCode=as2&amp;camp=1789&amp;creative=9325&amp;creativeASIN=B000EY3IUG" TargetMode="External"/><Relationship Id="rId1" Type="http://schemas.openxmlformats.org/officeDocument/2006/relationships/slideLayout" Target="../slideLayouts/slideLayout2.xml"/><Relationship Id="rId4" Type="http://schemas.openxmlformats.org/officeDocument/2006/relationships/hyperlink" Target="http://www.webmd.com/smoking-cessation/news/20120109/study-nicotine-replacement-treatments-may-not-work-long-term"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www.jfponline.com/Pages.asp?AID=147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2stopsmokingtips.com/2011/08/quit-smoking-cold-turkey/" TargetMode="External"/><Relationship Id="rId2" Type="http://schemas.openxmlformats.org/officeDocument/2006/relationships/hyperlink" Target="http://www.2stopsmokingtips.com/" TargetMode="External"/><Relationship Id="rId1" Type="http://schemas.openxmlformats.org/officeDocument/2006/relationships/slideLayout" Target="../slideLayouts/slideLayout2.xml"/><Relationship Id="rId4" Type="http://schemas.openxmlformats.org/officeDocument/2006/relationships/hyperlink" Target="http://2stopsmokingtips.com/2011/07/nicotine-withdrawal-symptom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2stopsmokingtips.com/2011/09/reprogram-your-min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2stopsmokingtips.com/2011/08/quit-smoking-cold-turkey/" TargetMode="External"/><Relationship Id="rId2" Type="http://schemas.openxmlformats.org/officeDocument/2006/relationships/hyperlink" Target="http://www.2stopsmokingtip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mazon.com/gp/product/0615482155/ref=as_li_qf_sp_asin_tl?ie=UTF8&amp;tag=2stopsmokingb-20&amp;linkCode=as2&amp;camp=1789&amp;creative=9325&amp;creativeASIN=0615482155" TargetMode="External"/><Relationship Id="rId2" Type="http://schemas.openxmlformats.org/officeDocument/2006/relationships/hyperlink" Target="http://www.amazon.com/gp/product/B000EY3IUG/ref=as_li_qf_sp_asin_tl?ie=UTF8&amp;tag=2stopsmokingb-20&amp;linkCode=as2&amp;camp=1789&amp;creative=9325&amp;creativeASIN=B000EY3IU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2stopsmokingtip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dc.gov/chronicdisease/resources/publications/aag/osh.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foresearchlab.com/smokingdeaths.c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mazon.com/gp/product/0615482155/ref=as_li_qf_sp_asin_tl?ie=UTF8&amp;tag=2stopsmokingb-20&amp;linkCode=as2&amp;camp=1789&amp;creative=9325&amp;creativeASIN=0615482155" TargetMode="External"/><Relationship Id="rId2" Type="http://schemas.openxmlformats.org/officeDocument/2006/relationships/hyperlink" Target="http://www.amazon.com/gp/product/B000EY3IUG/ref=as_li_qf_sp_asin_tl?ie=UTF8&amp;tag=2stopsmokingb-20&amp;linkCode=as2&amp;camp=1789&amp;creative=9325&amp;creativeASIN=B000EY3IUG" TargetMode="External"/><Relationship Id="rId1" Type="http://schemas.openxmlformats.org/officeDocument/2006/relationships/slideLayout" Target="../slideLayouts/slideLayout2.xml"/><Relationship Id="rId5" Type="http://schemas.openxmlformats.org/officeDocument/2006/relationships/hyperlink" Target="http://2stopsmokingtips.com/" TargetMode="External"/><Relationship Id="rId4" Type="http://schemas.openxmlformats.org/officeDocument/2006/relationships/hyperlink" Target="http://en.wikipedia.org/wiki/Nicotine_replacement_therapy"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cancer.org/Healthy/StayAwayfromTobacco/GuidetoQuittingSmoking/guide-to-quitting-smoking-types-of-n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2stopsmokingtips.com/2011/10/stop-nicotine-cravings/" TargetMode="External"/><Relationship Id="rId2" Type="http://schemas.openxmlformats.org/officeDocument/2006/relationships/hyperlink" Target="http://2stopsmokingtips.com/2011/08/quit-smoking-cold-turkey/" TargetMode="External"/><Relationship Id="rId1" Type="http://schemas.openxmlformats.org/officeDocument/2006/relationships/slideLayout" Target="../slideLayouts/slideLayout2.xml"/><Relationship Id="rId4" Type="http://schemas.openxmlformats.org/officeDocument/2006/relationships/hyperlink" Target="http://2stopsmokingtips.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amazon.com/gp/product/0615482155/ref=as_li_qf_sp_asin_tl?ie=UTF8&amp;tag=2stopsmokingb-20&amp;linkCode=as2&amp;camp=1789&amp;creative=9325&amp;creativeASIN=0615482155" TargetMode="External"/><Relationship Id="rId2" Type="http://schemas.openxmlformats.org/officeDocument/2006/relationships/hyperlink" Target="http://www.amazon.com/gp/product/B000EY3IUG/ref=as_li_qf_sp_asin_tl?ie=UTF8&amp;tag=2stopsmokingb-20&amp;linkCode=as2&amp;camp=1789&amp;creative=9325&amp;creativeASIN=B000EY3IUG" TargetMode="External"/><Relationship Id="rId1" Type="http://schemas.openxmlformats.org/officeDocument/2006/relationships/slideLayout" Target="../slideLayouts/slideLayout2.xml"/><Relationship Id="rId5" Type="http://schemas.openxmlformats.org/officeDocument/2006/relationships/hyperlink" Target="http://2stopsmokingtips.com/2011/12/the-nicotine-gum/" TargetMode="External"/><Relationship Id="rId4" Type="http://schemas.openxmlformats.org/officeDocument/2006/relationships/hyperlink" Target="http://2stopsmokingtips.com/2011/07/nicotine-withdrawal-symptom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t>Do Nicotine Replacement Therapies Work?</a:t>
            </a:r>
            <a:endParaRPr lang="en-US" b="1" u="sng" dirty="0"/>
          </a:p>
        </p:txBody>
      </p:sp>
      <p:sp>
        <p:nvSpPr>
          <p:cNvPr id="3" name="Subtitle 2"/>
          <p:cNvSpPr>
            <a:spLocks noGrp="1"/>
          </p:cNvSpPr>
          <p:nvPr>
            <p:ph type="subTitle" idx="1"/>
          </p:nvPr>
        </p:nvSpPr>
        <p:spPr/>
        <p:txBody>
          <a:bodyPr/>
          <a:lstStyle/>
          <a:p>
            <a:r>
              <a:rPr lang="en-US" dirty="0" smtClean="0"/>
              <a:t>By</a:t>
            </a:r>
          </a:p>
          <a:p>
            <a:r>
              <a:rPr lang="en-US" dirty="0" smtClean="0">
                <a:hlinkClick r:id="rId2"/>
              </a:rPr>
              <a:t>http://2stopsmokingtips.com</a:t>
            </a:r>
            <a:r>
              <a:rPr lang="en-US" dirty="0" smtClean="0"/>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a:t>
            </a:r>
            <a:endParaRPr lang="en-US" u="sng" dirty="0"/>
          </a:p>
        </p:txBody>
      </p:sp>
      <p:sp>
        <p:nvSpPr>
          <p:cNvPr id="3" name="Content Placeholder 2"/>
          <p:cNvSpPr>
            <a:spLocks noGrp="1"/>
          </p:cNvSpPr>
          <p:nvPr>
            <p:ph idx="1"/>
          </p:nvPr>
        </p:nvSpPr>
        <p:spPr/>
        <p:txBody>
          <a:bodyPr>
            <a:normAutofit fontScale="85000" lnSpcReduction="10000"/>
          </a:bodyPr>
          <a:lstStyle/>
          <a:p>
            <a:r>
              <a:rPr lang="en-US" b="1" dirty="0" smtClean="0">
                <a:hlinkClick r:id="rId2"/>
              </a:rPr>
              <a:t>The nicotine patch</a:t>
            </a:r>
            <a:r>
              <a:rPr lang="en-US" dirty="0" smtClean="0"/>
              <a:t> is placed on the skin to supply the body with the nicotine a smoker would have smoked to get access to. It is used to gradually wean smokers off nicotine dependence up to the point that they will totally quit.</a:t>
            </a:r>
          </a:p>
          <a:p>
            <a:r>
              <a:rPr lang="en-US" b="1" dirty="0" smtClean="0">
                <a:hlinkClick r:id="rId3"/>
              </a:rPr>
              <a:t>The Nicotine Gum</a:t>
            </a:r>
            <a:r>
              <a:rPr lang="en-US" dirty="0" smtClean="0"/>
              <a:t> is administered orally. Smokers are expected to chew the gum to get access to the nicotine therein. This way, the gum replaces the cigarette they would have smoked to gain access to nicotine. Just like the nicotine patch, it’s meant to gradually wean off smokers’ nicotine dependence.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NRT(2)</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The Nasal Spray: </a:t>
            </a:r>
            <a:r>
              <a:rPr lang="en-US" dirty="0" smtClean="0"/>
              <a:t>This</a:t>
            </a:r>
            <a:r>
              <a:rPr lang="en-US" b="1" dirty="0" smtClean="0"/>
              <a:t> </a:t>
            </a:r>
            <a:r>
              <a:rPr lang="en-US" dirty="0" smtClean="0"/>
              <a:t>is a nicotine nasal spray intended to be sprayed into your nostrils. Here it is hastily absorbed into your body to help </a:t>
            </a:r>
            <a:r>
              <a:rPr lang="en-US" b="1" dirty="0" smtClean="0">
                <a:hlinkClick r:id="rId2"/>
              </a:rPr>
              <a:t>alleviate nicotine cravings</a:t>
            </a:r>
            <a:r>
              <a:rPr lang="en-US" dirty="0" smtClean="0"/>
              <a:t> and </a:t>
            </a:r>
            <a:r>
              <a:rPr lang="en-US" b="1" dirty="0" smtClean="0">
                <a:hlinkClick r:id="rId3"/>
              </a:rPr>
              <a:t>nicotine withdrawal symptoms</a:t>
            </a:r>
            <a:r>
              <a:rPr lang="en-US" dirty="0" smtClean="0"/>
              <a:t> without the dangerous carbon monoxide, tar and irritants in cigarette smoke. </a:t>
            </a:r>
          </a:p>
          <a:p>
            <a:r>
              <a:rPr lang="en-US" b="1" dirty="0" smtClean="0"/>
              <a:t>Inhalers</a:t>
            </a:r>
            <a:r>
              <a:rPr lang="en-US" dirty="0" smtClean="0"/>
              <a:t>: Also nicknamed “the puffer”, the nicotine inhaler was made available by prescription in June 1998. The nicotine inhaler consists of a plastic cylinder containing a cartridge that delivers nicotine when you puff on it. The cartridge contains nicotine with menthol.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 draw in air through the inhaler, it saturates with nicotine and you get to take this in through the lining of your mouth and your air tubes.  Each time you inhale this way, you get a dose of nicotine about one tenth of what you get in a cigarette puff.</a:t>
            </a:r>
          </a:p>
          <a:p>
            <a:r>
              <a:rPr lang="en-US" dirty="0" smtClean="0"/>
              <a:t>Although similar in appearance to a cigarette, the inhaler delivers nicotine into the mouth, not the lung, and enters the body much more slowly than the nicotine in cigarettes.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idea is to relieve </a:t>
            </a:r>
            <a:r>
              <a:rPr lang="en-US" b="1" dirty="0" smtClean="0">
                <a:hlinkClick r:id="rId2"/>
              </a:rPr>
              <a:t>the withdrawal symptoms</a:t>
            </a:r>
            <a:r>
              <a:rPr lang="en-US" dirty="0" smtClean="0"/>
              <a:t> and </a:t>
            </a:r>
            <a:r>
              <a:rPr lang="en-US" b="1" dirty="0" smtClean="0">
                <a:hlinkClick r:id="rId3"/>
              </a:rPr>
              <a:t>reduce the craving to smoke</a:t>
            </a:r>
            <a:r>
              <a:rPr lang="en-US" dirty="0" smtClean="0"/>
              <a:t>. Each cartridge delivers up to 400 puffs of nicotine vapor.</a:t>
            </a:r>
          </a:p>
          <a:p>
            <a:r>
              <a:rPr lang="en-US" b="1" dirty="0" smtClean="0">
                <a:hlinkClick r:id="rId4"/>
              </a:rPr>
              <a:t>The Nicotine Lozenge</a:t>
            </a:r>
            <a:r>
              <a:rPr lang="en-US" b="1" dirty="0" smtClean="0"/>
              <a:t> </a:t>
            </a:r>
            <a:r>
              <a:rPr lang="en-US" dirty="0" smtClean="0"/>
              <a:t>comes in the form of hard candy that releases nicotine as it slowly dissolves in the mouth. </a:t>
            </a:r>
            <a:r>
              <a:rPr lang="en-US" b="1" dirty="0" smtClean="0">
                <a:hlinkClick r:id="rId4"/>
              </a:rPr>
              <a:t>The </a:t>
            </a:r>
            <a:r>
              <a:rPr lang="en-US" b="1" i="1" dirty="0" smtClean="0">
                <a:hlinkClick r:id="rId4"/>
              </a:rPr>
              <a:t>nicotine lozenge</a:t>
            </a:r>
            <a:r>
              <a:rPr lang="en-US" dirty="0" smtClean="0"/>
              <a:t> is an oral variety of NRT which helps to lessen nicotine cravings.</a:t>
            </a:r>
          </a:p>
          <a:p>
            <a:r>
              <a:rPr lang="en-US" dirty="0" err="1" smtClean="0">
                <a:hlinkClick r:id="rId5"/>
              </a:rPr>
              <a:t>LifeSign</a:t>
            </a:r>
            <a:r>
              <a:rPr lang="en-US" dirty="0" smtClean="0">
                <a:hlinkClick r:id="rId5"/>
              </a:rPr>
              <a:t> </a:t>
            </a:r>
            <a:r>
              <a:rPr lang="en-US" dirty="0" err="1" smtClean="0">
                <a:hlinkClick r:id="rId5"/>
              </a:rPr>
              <a:t>QuitKey</a:t>
            </a:r>
            <a:r>
              <a:rPr lang="en-US" dirty="0" smtClean="0">
                <a:hlinkClick r:id="rId5"/>
              </a:rPr>
              <a:t> Smoking Cessation Computer</a:t>
            </a:r>
            <a:endParaRPr lang="en-US" dirty="0" smtClean="0"/>
          </a:p>
          <a:p>
            <a:r>
              <a:rPr lang="en-US" dirty="0" smtClean="0">
                <a:hlinkClick r:id="rId6"/>
              </a:rPr>
              <a:t>Allen Carr’s </a:t>
            </a:r>
            <a:r>
              <a:rPr lang="en-US" dirty="0" err="1" smtClean="0">
                <a:hlinkClick r:id="rId6"/>
              </a:rPr>
              <a:t>Easyway</a:t>
            </a:r>
            <a:r>
              <a:rPr lang="en-US" dirty="0" smtClean="0">
                <a:hlinkClick r:id="rId6"/>
              </a:rPr>
              <a:t> to Stop Smoking</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major disadvantage of these therapies is the fact that smokers tend to become addicted to them. Instead of cigarettes, they now become addicted to either the gum, the patch or lozenge. What was meant to wean them off nicotine addiction becomes another form of addiction for them with many ex-smokers crying out that they can’t do without them.</a:t>
            </a:r>
          </a:p>
          <a:p>
            <a:r>
              <a:rPr lang="en-US" dirty="0" smtClean="0"/>
              <a:t>People who are against NRT are quick to point out that if nicotine is what makes smoking so addictive – why replace nicotine with nicotine?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NRT(6)</a:t>
            </a:r>
            <a:endParaRPr lang="en-US" dirty="0"/>
          </a:p>
        </p:txBody>
      </p:sp>
      <p:sp>
        <p:nvSpPr>
          <p:cNvPr id="3" name="Content Placeholder 2"/>
          <p:cNvSpPr>
            <a:spLocks noGrp="1"/>
          </p:cNvSpPr>
          <p:nvPr>
            <p:ph idx="1"/>
          </p:nvPr>
        </p:nvSpPr>
        <p:spPr/>
        <p:txBody>
          <a:bodyPr/>
          <a:lstStyle/>
          <a:p>
            <a:r>
              <a:rPr lang="en-US" dirty="0" smtClean="0"/>
              <a:t>This is not to talk of the fact that nicotine replacement therapies are damn expensive.</a:t>
            </a:r>
          </a:p>
          <a:p>
            <a:r>
              <a:rPr lang="en-US" dirty="0" smtClean="0"/>
              <a:t>And the </a:t>
            </a:r>
            <a:r>
              <a:rPr lang="en-US" dirty="0" smtClean="0">
                <a:hlinkClick r:id="rId2"/>
              </a:rPr>
              <a:t>side effects</a:t>
            </a:r>
            <a:r>
              <a:rPr lang="en-US" dirty="0" smtClean="0"/>
              <a:t> that come with using them are a story for another day.</a:t>
            </a:r>
          </a:p>
          <a:p>
            <a:r>
              <a:rPr lang="en-US" dirty="0" smtClean="0"/>
              <a:t>Now, the big question:</a:t>
            </a:r>
          </a:p>
          <a:p>
            <a:r>
              <a:rPr lang="en-US" b="1" dirty="0" smtClean="0"/>
              <a:t>Are Nicotine Replacement Therapies Effective in Quitting Smoking?</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Effectiveness of NRT</a:t>
            </a:r>
            <a:endParaRPr lang="en-US" u="sng" dirty="0"/>
          </a:p>
        </p:txBody>
      </p:sp>
      <p:sp>
        <p:nvSpPr>
          <p:cNvPr id="3" name="Content Placeholder 2"/>
          <p:cNvSpPr>
            <a:spLocks noGrp="1"/>
          </p:cNvSpPr>
          <p:nvPr>
            <p:ph idx="1"/>
          </p:nvPr>
        </p:nvSpPr>
        <p:spPr/>
        <p:txBody>
          <a:bodyPr>
            <a:normAutofit fontScale="85000" lnSpcReduction="20000"/>
          </a:bodyPr>
          <a:lstStyle/>
          <a:p>
            <a:r>
              <a:rPr lang="en-US" dirty="0" smtClean="0"/>
              <a:t>There have been many studies on the effectiveness of </a:t>
            </a:r>
            <a:r>
              <a:rPr lang="en-US" b="1" dirty="0" smtClean="0"/>
              <a:t>nicotine replacement therapies </a:t>
            </a:r>
            <a:r>
              <a:rPr lang="en-US" dirty="0" smtClean="0"/>
              <a:t>but a recent study said </a:t>
            </a:r>
            <a:r>
              <a:rPr lang="en-US" b="1" dirty="0" smtClean="0">
                <a:hlinkClick r:id="rId2"/>
              </a:rPr>
              <a:t>NRTs don’t work</a:t>
            </a:r>
            <a:r>
              <a:rPr lang="en-US" dirty="0" smtClean="0"/>
              <a:t>.</a:t>
            </a:r>
          </a:p>
          <a:p>
            <a:r>
              <a:rPr lang="en-US" dirty="0" smtClean="0"/>
              <a:t>Researchers at Harvard and MIT discovered nicotine replacement products, such as patches and gum, don’t prevent smokers from going back to smoking. In a study published in the January 9, 2012 online edition of the journal </a:t>
            </a:r>
            <a:r>
              <a:rPr lang="en-US" i="1" dirty="0" smtClean="0">
                <a:hlinkClick r:id="rId3"/>
              </a:rPr>
              <a:t>Tobacco Control</a:t>
            </a:r>
            <a:r>
              <a:rPr lang="en-US" dirty="0" smtClean="0"/>
              <a:t>, investigators at the Harvard School of Public Health (HSPH) and the University of Massachusetts Boston reported they followed 787 adult smokers who had recently quit over a five year period: 2001-2006.</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Effectiveness of NRT(2)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found out that Nicotine replacement therapies (NRTs) intended to assist smokers give up smoking, particularly nicotine patches and gum, do not appear to be effective in assisting smokers quit permanently, even when combined with stop smoking counseling.</a:t>
            </a:r>
          </a:p>
          <a:p>
            <a:r>
              <a:rPr lang="en-US" dirty="0" smtClean="0"/>
              <a:t>As a result, they are now calling for greater oversight and regulation function from the Food and Drug Administration as to which nicotine products can be sold over the counter.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Effectiveness of NRT(3)</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hlinkClick r:id="rId2"/>
              </a:rPr>
              <a:t>LifeSign</a:t>
            </a:r>
            <a:r>
              <a:rPr lang="en-US" dirty="0" smtClean="0">
                <a:hlinkClick r:id="rId2"/>
              </a:rPr>
              <a:t> </a:t>
            </a:r>
            <a:r>
              <a:rPr lang="en-US" dirty="0" err="1" smtClean="0">
                <a:hlinkClick r:id="rId2"/>
              </a:rPr>
              <a:t>QuitKey</a:t>
            </a:r>
            <a:r>
              <a:rPr lang="en-US" dirty="0" smtClean="0">
                <a:hlinkClick r:id="rId2"/>
              </a:rPr>
              <a:t> Smoking Cessation Computer</a:t>
            </a:r>
            <a:endParaRPr lang="en-US" dirty="0" smtClean="0"/>
          </a:p>
          <a:p>
            <a:r>
              <a:rPr lang="en-US" dirty="0" smtClean="0">
                <a:hlinkClick r:id="rId3"/>
              </a:rPr>
              <a:t>Allen Carr’s </a:t>
            </a:r>
            <a:r>
              <a:rPr lang="en-US" dirty="0" err="1" smtClean="0">
                <a:hlinkClick r:id="rId3"/>
              </a:rPr>
              <a:t>Easyway</a:t>
            </a:r>
            <a:r>
              <a:rPr lang="en-US" dirty="0" smtClean="0">
                <a:hlinkClick r:id="rId3"/>
              </a:rPr>
              <a:t> to Stop Smoking</a:t>
            </a:r>
            <a:endParaRPr lang="en-US" dirty="0" smtClean="0"/>
          </a:p>
          <a:p>
            <a:r>
              <a:rPr lang="en-US" dirty="0" smtClean="0"/>
              <a:t>This is coming on the heels of a </a:t>
            </a:r>
            <a:r>
              <a:rPr lang="en-US" b="1" dirty="0" smtClean="0">
                <a:hlinkClick r:id="rId4"/>
              </a:rPr>
              <a:t>WebMD</a:t>
            </a:r>
            <a:r>
              <a:rPr lang="en-US" b="1" dirty="0" smtClean="0"/>
              <a:t> </a:t>
            </a:r>
            <a:r>
              <a:rPr lang="en-US" dirty="0" smtClean="0"/>
              <a:t>report that the sales of nicotine patches has skyrocketed in recent times.</a:t>
            </a:r>
          </a:p>
          <a:p>
            <a:r>
              <a:rPr lang="en-US" dirty="0" smtClean="0"/>
              <a:t>Going down memory lane, </a:t>
            </a:r>
            <a:r>
              <a:rPr lang="en-US" b="1" dirty="0" smtClean="0"/>
              <a:t>WebMD </a:t>
            </a:r>
            <a:r>
              <a:rPr lang="en-US" dirty="0" smtClean="0"/>
              <a:t>said sales totaling $45 million was made in 1984, when the nicotine gum was launched but this has since moved to more than $800 million annually since 1997.</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Effectiveness of NRT(4)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Ironically, several studies had been done which suggested the effectiveness of nicotine replacement therapies.</a:t>
            </a:r>
          </a:p>
          <a:p>
            <a:r>
              <a:rPr lang="en-US" dirty="0" smtClean="0"/>
              <a:t>One of the studies published in </a:t>
            </a:r>
            <a:r>
              <a:rPr lang="en-US" dirty="0" smtClean="0">
                <a:hlinkClick r:id="rId2"/>
              </a:rPr>
              <a:t>the Journal of Family Practice</a:t>
            </a:r>
            <a:r>
              <a:rPr lang="en-US" dirty="0" smtClean="0"/>
              <a:t> noted that “all forms of nicotine replacement therapy (gum, </a:t>
            </a:r>
            <a:r>
              <a:rPr lang="en-US" dirty="0" err="1" smtClean="0"/>
              <a:t>transdermal</a:t>
            </a:r>
            <a:r>
              <a:rPr lang="en-US" dirty="0" smtClean="0"/>
              <a:t> patch, spray, inhaler, and lozenge) are equally effective, increasing smoking cessation rates by about 150% to 200%.”</a:t>
            </a:r>
          </a:p>
          <a:p>
            <a:r>
              <a:rPr lang="en-US" dirty="0" smtClean="0"/>
              <a:t>But this latest study categorically states that NRTs are a pure waste of time, money and energy.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Introduction</a:t>
            </a:r>
            <a:endParaRPr lang="en-US" u="sng" dirty="0"/>
          </a:p>
        </p:txBody>
      </p:sp>
      <p:sp>
        <p:nvSpPr>
          <p:cNvPr id="3" name="Content Placeholder 2"/>
          <p:cNvSpPr>
            <a:spLocks noGrp="1"/>
          </p:cNvSpPr>
          <p:nvPr>
            <p:ph idx="1"/>
          </p:nvPr>
        </p:nvSpPr>
        <p:spPr/>
        <p:txBody>
          <a:bodyPr/>
          <a:lstStyle/>
          <a:p>
            <a:r>
              <a:rPr lang="en-US" dirty="0" smtClean="0"/>
              <a:t>If you are one of those wondering if nicotine replacement therapies work for smoking cessation, please go through this presentation to the very end. It will not just excite you, it will also educate you.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How Should People Quit Smoking?</a:t>
            </a:r>
            <a:endParaRPr lang="en-US" u="sng" dirty="0"/>
          </a:p>
        </p:txBody>
      </p:sp>
      <p:sp>
        <p:nvSpPr>
          <p:cNvPr id="3" name="Content Placeholder 2"/>
          <p:cNvSpPr>
            <a:spLocks noGrp="1"/>
          </p:cNvSpPr>
          <p:nvPr>
            <p:ph idx="1"/>
          </p:nvPr>
        </p:nvSpPr>
        <p:spPr/>
        <p:txBody>
          <a:bodyPr>
            <a:normAutofit fontScale="85000" lnSpcReduction="20000"/>
          </a:bodyPr>
          <a:lstStyle/>
          <a:p>
            <a:r>
              <a:rPr lang="en-US" dirty="0" smtClean="0"/>
              <a:t>In the wake of this new revelation, how should people go about quitting? Some say willpower and other external factors matter more than what is taken inside the body.</a:t>
            </a:r>
          </a:p>
          <a:p>
            <a:r>
              <a:rPr lang="en-US" dirty="0" smtClean="0"/>
              <a:t>However, </a:t>
            </a:r>
            <a:r>
              <a:rPr lang="en-US" dirty="0" smtClean="0">
                <a:hlinkClick r:id="rId2"/>
              </a:rPr>
              <a:t>2stopsmokingtips.com</a:t>
            </a:r>
            <a:r>
              <a:rPr lang="en-US" dirty="0" smtClean="0"/>
              <a:t> says, if you have used NRT without any success, consider good old </a:t>
            </a:r>
            <a:r>
              <a:rPr lang="en-US" b="1" dirty="0" smtClean="0">
                <a:hlinkClick r:id="rId3"/>
              </a:rPr>
              <a:t>quit smoking cold turkey</a:t>
            </a:r>
            <a:r>
              <a:rPr lang="en-US" dirty="0" smtClean="0"/>
              <a:t>. This is because cold turkey quitting makes your blood nicotine-free in 72 hours even though </a:t>
            </a:r>
            <a:r>
              <a:rPr lang="en-US" b="1" dirty="0" smtClean="0">
                <a:hlinkClick r:id="rId4"/>
              </a:rPr>
              <a:t>nicotine withdrawal symptoms</a:t>
            </a:r>
            <a:r>
              <a:rPr lang="en-US" dirty="0" smtClean="0"/>
              <a:t> peak during the same 72 hour-period. By day five the average number of craves will drop substantially with the ex-smoker left to face just the mental or psychological withdrawal.</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How Should People Quit Smoking?(2)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 the other hand, the NRT consumer holds up physical withdrawal until the 2nd or 3rd month, depending upon the length of time that NRT is used.</a:t>
            </a:r>
          </a:p>
          <a:p>
            <a:r>
              <a:rPr lang="en-US" dirty="0" smtClean="0"/>
              <a:t>The clear message NRTs send out is, “you will be missing something by quitting smoking, here’s something to replace what you will be missing.” In the real sense of the word, you aren’t missing anything and quitting is possible without exposing yourself to another form of nicotine addiction (or is it re-addiction?)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How Should People Quit Smoking?(3)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reality, the far greater and powerful addiction you are suffering from is the </a:t>
            </a:r>
            <a:r>
              <a:rPr lang="en-US" b="1" dirty="0" smtClean="0"/>
              <a:t>mental dependence</a:t>
            </a:r>
            <a:r>
              <a:rPr lang="en-US" dirty="0" smtClean="0"/>
              <a:t>, not the physical cigarette addiction.</a:t>
            </a:r>
          </a:p>
          <a:p>
            <a:r>
              <a:rPr lang="en-US" dirty="0" smtClean="0"/>
              <a:t>Physical cravings can vanish within days, so the real issue to deal with is the mental indoctrination.  The mental belief that cigarettes help you relax when stressed; the mental belief that cigarettes help you ‘belong’ among friends who smoke; the mental belief that you cannot function normally without cigarettes. That is what you need to deal with and </a:t>
            </a:r>
            <a:r>
              <a:rPr lang="en-US" b="1" dirty="0" smtClean="0">
                <a:hlinkClick r:id="rId2"/>
              </a:rPr>
              <a:t>reprogramming your mind</a:t>
            </a:r>
            <a:r>
              <a:rPr lang="en-US" dirty="0" smtClean="0"/>
              <a:t> will help you achieve that.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How Should People Quit Smoking?(4)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 </a:t>
            </a:r>
            <a:r>
              <a:rPr lang="en-US" dirty="0" smtClean="0">
                <a:hlinkClick r:id="rId2"/>
              </a:rPr>
              <a:t>2stopsmokingtips.com</a:t>
            </a:r>
            <a:r>
              <a:rPr lang="en-US" dirty="0" smtClean="0"/>
              <a:t>, we believe smoking cessation is more of a thing of the mind than physical. Therefore, taking </a:t>
            </a:r>
            <a:r>
              <a:rPr lang="en-US" b="1" dirty="0" smtClean="0"/>
              <a:t>more nicotine </a:t>
            </a:r>
            <a:r>
              <a:rPr lang="en-US" dirty="0" smtClean="0"/>
              <a:t>by using an NRT won’t fix that, it just worsens the situation.</a:t>
            </a:r>
          </a:p>
          <a:p>
            <a:r>
              <a:rPr lang="en-US" dirty="0" smtClean="0"/>
              <a:t>Are we then saying </a:t>
            </a:r>
            <a:r>
              <a:rPr lang="en-US" b="1" dirty="0" smtClean="0">
                <a:hlinkClick r:id="rId3"/>
              </a:rPr>
              <a:t>cold turkey quitting</a:t>
            </a:r>
            <a:r>
              <a:rPr lang="en-US" dirty="0" smtClean="0"/>
              <a:t> is better than using NRTs? The answer is a capital NO. What we just want to do is to give hope to people who want to drop off cigarettes, either by using NRTs or </a:t>
            </a:r>
            <a:r>
              <a:rPr lang="en-US" b="1" dirty="0" smtClean="0">
                <a:hlinkClick r:id="rId3"/>
              </a:rPr>
              <a:t>cold turkey quitting</a:t>
            </a:r>
            <a:r>
              <a:rPr lang="en-US" dirty="0" smtClean="0"/>
              <a:t>. If you are presently using NRTs with a level of success, by all means, continue using it.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How Should People Quit Smoking?(5)</a:t>
            </a:r>
            <a:endParaRPr lang="en-US" dirty="0"/>
          </a:p>
        </p:txBody>
      </p:sp>
      <p:sp>
        <p:nvSpPr>
          <p:cNvPr id="3" name="Content Placeholder 2"/>
          <p:cNvSpPr>
            <a:spLocks noGrp="1"/>
          </p:cNvSpPr>
          <p:nvPr>
            <p:ph idx="1"/>
          </p:nvPr>
        </p:nvSpPr>
        <p:spPr/>
        <p:txBody>
          <a:bodyPr/>
          <a:lstStyle/>
          <a:p>
            <a:r>
              <a:rPr lang="en-US" dirty="0" smtClean="0"/>
              <a:t>This article isn’t meant to dampen your efforts. It’s meant to give a line of hope to all those who’ve used NRT repeatedly without result and are desperately losing hope. Hang in there; you can also </a:t>
            </a:r>
            <a:r>
              <a:rPr lang="en-US" b="1" dirty="0" smtClean="0"/>
              <a:t>give up smoking</a:t>
            </a:r>
            <a:r>
              <a:rPr lang="en-US" dirty="0" smtClean="0"/>
              <a:t> successfully!</a:t>
            </a:r>
          </a:p>
          <a:p>
            <a:r>
              <a:rPr lang="en-US" dirty="0" err="1" smtClean="0">
                <a:hlinkClick r:id="rId2"/>
              </a:rPr>
              <a:t>LifeSign</a:t>
            </a:r>
            <a:r>
              <a:rPr lang="en-US" dirty="0" smtClean="0">
                <a:hlinkClick r:id="rId2"/>
              </a:rPr>
              <a:t> </a:t>
            </a:r>
            <a:r>
              <a:rPr lang="en-US" dirty="0" err="1" smtClean="0">
                <a:hlinkClick r:id="rId2"/>
              </a:rPr>
              <a:t>QuitKey</a:t>
            </a:r>
            <a:r>
              <a:rPr lang="en-US" dirty="0" smtClean="0">
                <a:hlinkClick r:id="rId2"/>
              </a:rPr>
              <a:t> Smoking Cessation Computer</a:t>
            </a:r>
            <a:endParaRPr lang="en-US" dirty="0" smtClean="0"/>
          </a:p>
          <a:p>
            <a:r>
              <a:rPr lang="en-US" dirty="0" smtClean="0">
                <a:hlinkClick r:id="rId3"/>
              </a:rPr>
              <a:t>Allen Carr’s </a:t>
            </a:r>
            <a:r>
              <a:rPr lang="en-US" dirty="0" err="1" smtClean="0">
                <a:hlinkClick r:id="rId3"/>
              </a:rPr>
              <a:t>Easyway</a:t>
            </a:r>
            <a:r>
              <a:rPr lang="en-US" dirty="0" smtClean="0">
                <a:hlinkClick r:id="rId3"/>
              </a:rPr>
              <a:t> to Stop Smoking</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u="sng" dirty="0" smtClean="0"/>
              <a:t>Thanks For Reading!!! </a:t>
            </a:r>
            <a:endParaRPr lang="en-US" u="sng" dirty="0"/>
          </a:p>
        </p:txBody>
      </p:sp>
      <p:sp>
        <p:nvSpPr>
          <p:cNvPr id="3" name="Content Placeholder 2"/>
          <p:cNvSpPr>
            <a:spLocks noGrp="1"/>
          </p:cNvSpPr>
          <p:nvPr>
            <p:ph idx="1"/>
          </p:nvPr>
        </p:nvSpPr>
        <p:spPr/>
        <p:txBody>
          <a:bodyPr/>
          <a:lstStyle/>
          <a:p>
            <a:pPr algn="ctr"/>
            <a:endParaRPr lang="en-US" dirty="0" smtClean="0"/>
          </a:p>
          <a:p>
            <a:pPr algn="ctr"/>
            <a:r>
              <a:rPr lang="en-US" dirty="0" smtClean="0"/>
              <a:t>For more on such incisive articles, please visit</a:t>
            </a:r>
          </a:p>
          <a:p>
            <a:pPr algn="ctr"/>
            <a:endParaRPr lang="en-US" dirty="0" smtClean="0"/>
          </a:p>
          <a:p>
            <a:pPr algn="ctr"/>
            <a:endParaRPr lang="en-US" dirty="0" smtClean="0"/>
          </a:p>
          <a:p>
            <a:pPr algn="ctr"/>
            <a:endParaRPr lang="en-US" dirty="0" smtClean="0"/>
          </a:p>
          <a:p>
            <a:pPr algn="ctr"/>
            <a:r>
              <a:rPr lang="en-US" sz="3600" dirty="0" smtClean="0">
                <a:hlinkClick r:id="rId2"/>
              </a:rPr>
              <a:t>www.2stopsmokingtips.com</a:t>
            </a:r>
            <a:endParaRPr lang="en-US" sz="3600" dirty="0" smtClean="0"/>
          </a:p>
          <a:p>
            <a:pPr algn="ctr"/>
            <a:endParaRPr lang="en-US" dirty="0" smtClean="0"/>
          </a:p>
          <a:p>
            <a:endParaRPr lang="en-US" dirty="0"/>
          </a:p>
        </p:txBody>
      </p:sp>
      <p:pic>
        <p:nvPicPr>
          <p:cNvPr id="4" name="Picture 3" descr="red arrow.jpg"/>
          <p:cNvPicPr>
            <a:picLocks noChangeAspect="1"/>
          </p:cNvPicPr>
          <p:nvPr/>
        </p:nvPicPr>
        <p:blipFill>
          <a:blip r:embed="rId3"/>
          <a:stretch>
            <a:fillRect/>
          </a:stretch>
        </p:blipFill>
        <p:spPr>
          <a:xfrm>
            <a:off x="4110037" y="2967037"/>
            <a:ext cx="923925" cy="9239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Dangers of Smoking</a:t>
            </a:r>
            <a:endParaRPr lang="en-US" u="sng" dirty="0"/>
          </a:p>
        </p:txBody>
      </p:sp>
      <p:sp>
        <p:nvSpPr>
          <p:cNvPr id="3" name="Content Placeholder 2"/>
          <p:cNvSpPr>
            <a:spLocks noGrp="1"/>
          </p:cNvSpPr>
          <p:nvPr>
            <p:ph idx="1"/>
          </p:nvPr>
        </p:nvSpPr>
        <p:spPr/>
        <p:txBody>
          <a:bodyPr/>
          <a:lstStyle/>
          <a:p>
            <a:r>
              <a:rPr lang="en-US" dirty="0" smtClean="0"/>
              <a:t>Cigarette smoking is one of the most avoidable causes of death and disease in the world.  In the US, the </a:t>
            </a:r>
            <a:r>
              <a:rPr lang="en-US" dirty="0" smtClean="0">
                <a:hlinkClick r:id="rId2"/>
              </a:rPr>
              <a:t>centers for disease control and prevention</a:t>
            </a:r>
            <a:r>
              <a:rPr lang="en-US" dirty="0" smtClean="0"/>
              <a:t> say an estimated “443,000 people die prematurely from smoking or exposure to secondhand smoke, and another 8.6 million live with a serious illness caused by smoking.”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Dangers of Smoking(2)</a:t>
            </a:r>
            <a:endParaRPr lang="en-US" dirty="0"/>
          </a:p>
        </p:txBody>
      </p:sp>
      <p:sp>
        <p:nvSpPr>
          <p:cNvPr id="3" name="Content Placeholder 2"/>
          <p:cNvSpPr>
            <a:spLocks noGrp="1"/>
          </p:cNvSpPr>
          <p:nvPr>
            <p:ph idx="1"/>
          </p:nvPr>
        </p:nvSpPr>
        <p:spPr/>
        <p:txBody>
          <a:bodyPr/>
          <a:lstStyle/>
          <a:p>
            <a:r>
              <a:rPr lang="en-US" dirty="0" smtClean="0"/>
              <a:t>Despite these dangers, roughly 46.6 million United States adults allegedly smoke cigarettes. Although the focus is most of the time on cigarettes, smokeless tobacco, cigars, and pipes also have fatal penalties, including larynx, esophageal, oral and lung cancers.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Tobacco Death Statistics</a:t>
            </a:r>
            <a:endParaRPr lang="en-US" u="sng" dirty="0"/>
          </a:p>
        </p:txBody>
      </p:sp>
      <p:sp>
        <p:nvSpPr>
          <p:cNvPr id="3" name="Content Placeholder 2"/>
          <p:cNvSpPr>
            <a:spLocks noGrp="1"/>
          </p:cNvSpPr>
          <p:nvPr>
            <p:ph idx="1"/>
          </p:nvPr>
        </p:nvSpPr>
        <p:spPr/>
        <p:txBody>
          <a:bodyPr>
            <a:normAutofit fontScale="92500"/>
          </a:bodyPr>
          <a:lstStyle/>
          <a:p>
            <a:r>
              <a:rPr lang="en-US" dirty="0" smtClean="0"/>
              <a:t>Worldwide, tobacco is said to be behind about 5.4 million deaths a year. According to the </a:t>
            </a:r>
            <a:r>
              <a:rPr lang="en-US" dirty="0" smtClean="0">
                <a:hlinkClick r:id="rId2"/>
              </a:rPr>
              <a:t>world health organization</a:t>
            </a:r>
            <a:r>
              <a:rPr lang="en-US" dirty="0" smtClean="0"/>
              <a:t>, every 6.5 seconds a current or former smoker dies, while an estimated 1.3 billion people are smokers worldwide.</a:t>
            </a:r>
          </a:p>
          <a:p>
            <a:r>
              <a:rPr lang="en-US" dirty="0" smtClean="0"/>
              <a:t>In the UK, 90,000 people are said to die from smoking each year while China has about 1.2 million people dying each year because of smoking. That’s 2,000 people a day.</a:t>
            </a:r>
          </a:p>
          <a:p>
            <a:endParaRPr lang="en-US" dirty="0" err="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What is NRT?</a:t>
            </a:r>
            <a:endParaRPr lang="en-US" u="sng" dirty="0"/>
          </a:p>
        </p:txBody>
      </p:sp>
      <p:sp>
        <p:nvSpPr>
          <p:cNvPr id="3" name="Content Placeholder 2"/>
          <p:cNvSpPr>
            <a:spLocks noGrp="1"/>
          </p:cNvSpPr>
          <p:nvPr>
            <p:ph idx="1"/>
          </p:nvPr>
        </p:nvSpPr>
        <p:spPr/>
        <p:txBody>
          <a:bodyPr>
            <a:normAutofit lnSpcReduction="10000"/>
          </a:bodyPr>
          <a:lstStyle/>
          <a:p>
            <a:r>
              <a:rPr lang="en-US" dirty="0" err="1" smtClean="0">
                <a:hlinkClick r:id="rId2"/>
              </a:rPr>
              <a:t>LifeSign</a:t>
            </a:r>
            <a:r>
              <a:rPr lang="en-US" dirty="0" smtClean="0">
                <a:hlinkClick r:id="rId2"/>
              </a:rPr>
              <a:t> </a:t>
            </a:r>
            <a:r>
              <a:rPr lang="en-US" dirty="0" err="1" smtClean="0">
                <a:hlinkClick r:id="rId2"/>
              </a:rPr>
              <a:t>QuitKey</a:t>
            </a:r>
            <a:r>
              <a:rPr lang="en-US" dirty="0" smtClean="0">
                <a:hlinkClick r:id="rId2"/>
              </a:rPr>
              <a:t> Smoking Cessation Computer</a:t>
            </a:r>
            <a:endParaRPr lang="en-US" dirty="0" smtClean="0"/>
          </a:p>
          <a:p>
            <a:r>
              <a:rPr lang="en-US" dirty="0" smtClean="0">
                <a:hlinkClick r:id="rId3"/>
              </a:rPr>
              <a:t>Allen Carr’s </a:t>
            </a:r>
            <a:r>
              <a:rPr lang="en-US" dirty="0" err="1" smtClean="0">
                <a:hlinkClick r:id="rId3"/>
              </a:rPr>
              <a:t>Easyway</a:t>
            </a:r>
            <a:r>
              <a:rPr lang="en-US" dirty="0" smtClean="0">
                <a:hlinkClick r:id="rId3"/>
              </a:rPr>
              <a:t> to Stop Smoking</a:t>
            </a:r>
            <a:endParaRPr lang="en-US" dirty="0" smtClean="0"/>
          </a:p>
          <a:p>
            <a:r>
              <a:rPr lang="en-US" dirty="0" smtClean="0"/>
              <a:t>Since this article is about nicotine replacement therapies (NRT, for short), let’s quickly define what NRT is?</a:t>
            </a:r>
          </a:p>
          <a:p>
            <a:r>
              <a:rPr lang="en-US" dirty="0" smtClean="0">
                <a:hlinkClick r:id="rId4"/>
              </a:rPr>
              <a:t>Wikipedia</a:t>
            </a:r>
            <a:r>
              <a:rPr lang="en-US" dirty="0" smtClean="0"/>
              <a:t> says it is the curative application of nicotine to the body by means other than tobacco, usually as part of </a:t>
            </a:r>
            <a:r>
              <a:rPr lang="en-US" b="1" dirty="0" smtClean="0">
                <a:hlinkClick r:id="rId5"/>
              </a:rPr>
              <a:t>stop smoking efforts</a:t>
            </a:r>
            <a:r>
              <a:rPr lang="en-US"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What are the types of nicotine replacement therapy?</a:t>
            </a:r>
            <a:endParaRPr lang="en-US" u="sng" dirty="0" smtClean="0"/>
          </a:p>
        </p:txBody>
      </p:sp>
      <p:sp>
        <p:nvSpPr>
          <p:cNvPr id="3" name="Content Placeholder 2"/>
          <p:cNvSpPr>
            <a:spLocks noGrp="1"/>
          </p:cNvSpPr>
          <p:nvPr>
            <p:ph idx="1"/>
          </p:nvPr>
        </p:nvSpPr>
        <p:spPr/>
        <p:txBody>
          <a:bodyPr>
            <a:normAutofit/>
          </a:bodyPr>
          <a:lstStyle/>
          <a:p>
            <a:r>
              <a:rPr lang="en-US" dirty="0" smtClean="0"/>
              <a:t>According to </a:t>
            </a:r>
            <a:r>
              <a:rPr lang="en-US" dirty="0" smtClean="0">
                <a:hlinkClick r:id="rId2"/>
              </a:rPr>
              <a:t>cancer.org</a:t>
            </a:r>
            <a:r>
              <a:rPr lang="en-US" dirty="0" smtClean="0"/>
              <a:t>, the US Food and Drug Administration (FDA) has given approval to 5 types of nicotine replacement therapy:</a:t>
            </a:r>
          </a:p>
          <a:p>
            <a:r>
              <a:rPr lang="en-US" dirty="0" smtClean="0"/>
              <a:t>Patch</a:t>
            </a:r>
          </a:p>
          <a:p>
            <a:r>
              <a:rPr lang="en-US" dirty="0" smtClean="0"/>
              <a:t>Gum</a:t>
            </a:r>
          </a:p>
          <a:p>
            <a:r>
              <a:rPr lang="en-US" dirty="0" smtClean="0"/>
              <a:t>Nasal spray</a:t>
            </a:r>
          </a:p>
          <a:p>
            <a:r>
              <a:rPr lang="en-US" dirty="0" smtClean="0"/>
              <a:t>Inhalers</a:t>
            </a:r>
          </a:p>
          <a:p>
            <a:r>
              <a:rPr lang="en-US" dirty="0" smtClean="0"/>
              <a:t>Lozenges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Between Cold Turkey Quitting &amp; NRT</a:t>
            </a:r>
            <a:endParaRPr lang="en-US" u="sng" dirty="0"/>
          </a:p>
        </p:txBody>
      </p:sp>
      <p:sp>
        <p:nvSpPr>
          <p:cNvPr id="3" name="Content Placeholder 2"/>
          <p:cNvSpPr>
            <a:spLocks noGrp="1"/>
          </p:cNvSpPr>
          <p:nvPr>
            <p:ph idx="1"/>
          </p:nvPr>
        </p:nvSpPr>
        <p:spPr/>
        <p:txBody>
          <a:bodyPr>
            <a:normAutofit fontScale="92500"/>
          </a:bodyPr>
          <a:lstStyle/>
          <a:p>
            <a:r>
              <a:rPr lang="en-US" dirty="0" smtClean="0"/>
              <a:t>All these therapies are different from </a:t>
            </a:r>
            <a:r>
              <a:rPr lang="en-US" b="1" dirty="0" smtClean="0">
                <a:hlinkClick r:id="rId2"/>
              </a:rPr>
              <a:t>quitting smoking cold turkey</a:t>
            </a:r>
            <a:r>
              <a:rPr lang="en-US" dirty="0" smtClean="0"/>
              <a:t> which is an abrupt cessation from all nicotine related products. They are premised on the belief that smokers are better equipped to give up smoking when they gradually get off nicotine instead of an abrupt withdrawal.</a:t>
            </a:r>
          </a:p>
          <a:p>
            <a:r>
              <a:rPr lang="en-US" b="1" dirty="0" smtClean="0"/>
              <a:t>Nicotine Replacement Therapies</a:t>
            </a:r>
            <a:r>
              <a:rPr lang="en-US" dirty="0" smtClean="0"/>
              <a:t> are also believed to help smokers overcome their </a:t>
            </a:r>
            <a:r>
              <a:rPr lang="en-US" b="1" dirty="0" smtClean="0">
                <a:hlinkClick r:id="rId3"/>
              </a:rPr>
              <a:t>cravings for nicotine</a:t>
            </a:r>
            <a:r>
              <a:rPr lang="en-US" dirty="0" smtClean="0"/>
              <a:t> when they eventually </a:t>
            </a:r>
            <a:r>
              <a:rPr lang="en-US" b="1" dirty="0" smtClean="0">
                <a:hlinkClick r:id="rId4"/>
              </a:rPr>
              <a:t>quit smoking</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Symptoms of Nicotine Withdrawal</a:t>
            </a:r>
            <a:endParaRPr lang="en-US" u="sng" dirty="0"/>
          </a:p>
        </p:txBody>
      </p:sp>
      <p:sp>
        <p:nvSpPr>
          <p:cNvPr id="3" name="Content Placeholder 2"/>
          <p:cNvSpPr>
            <a:spLocks noGrp="1"/>
          </p:cNvSpPr>
          <p:nvPr>
            <p:ph idx="1"/>
          </p:nvPr>
        </p:nvSpPr>
        <p:spPr/>
        <p:txBody>
          <a:bodyPr>
            <a:normAutofit fontScale="92500" lnSpcReduction="20000"/>
          </a:bodyPr>
          <a:lstStyle/>
          <a:p>
            <a:r>
              <a:rPr lang="en-US" dirty="0" err="1" smtClean="0">
                <a:hlinkClick r:id="rId2"/>
              </a:rPr>
              <a:t>LifeSign</a:t>
            </a:r>
            <a:r>
              <a:rPr lang="en-US" dirty="0" smtClean="0">
                <a:hlinkClick r:id="rId2"/>
              </a:rPr>
              <a:t> </a:t>
            </a:r>
            <a:r>
              <a:rPr lang="en-US" dirty="0" err="1" smtClean="0">
                <a:hlinkClick r:id="rId2"/>
              </a:rPr>
              <a:t>QuitKey</a:t>
            </a:r>
            <a:r>
              <a:rPr lang="en-US" dirty="0" smtClean="0">
                <a:hlinkClick r:id="rId2"/>
              </a:rPr>
              <a:t> Smoking Cessation Computer</a:t>
            </a:r>
            <a:endParaRPr lang="en-US" dirty="0" smtClean="0"/>
          </a:p>
          <a:p>
            <a:r>
              <a:rPr lang="en-US" dirty="0" smtClean="0">
                <a:hlinkClick r:id="rId3"/>
              </a:rPr>
              <a:t>Allen Carr’s </a:t>
            </a:r>
            <a:r>
              <a:rPr lang="en-US" dirty="0" err="1" smtClean="0">
                <a:hlinkClick r:id="rId3"/>
              </a:rPr>
              <a:t>Easyway</a:t>
            </a:r>
            <a:r>
              <a:rPr lang="en-US" dirty="0" smtClean="0">
                <a:hlinkClick r:id="rId3"/>
              </a:rPr>
              <a:t> to Stop Smoking</a:t>
            </a:r>
            <a:endParaRPr lang="en-US" dirty="0" smtClean="0"/>
          </a:p>
          <a:p>
            <a:r>
              <a:rPr lang="en-US" dirty="0" smtClean="0"/>
              <a:t>Some of the </a:t>
            </a:r>
            <a:r>
              <a:rPr lang="en-US" b="1" dirty="0" smtClean="0">
                <a:hlinkClick r:id="rId4"/>
              </a:rPr>
              <a:t>symptoms of nicotine withdrawal</a:t>
            </a:r>
            <a:r>
              <a:rPr lang="en-US" dirty="0" smtClean="0"/>
              <a:t> include dry cough, touchiness, sleeplessness, inability to concentrate, headache, flu and so many others. An NRT like </a:t>
            </a:r>
            <a:r>
              <a:rPr lang="en-US" b="1" dirty="0" smtClean="0">
                <a:hlinkClick r:id="rId5"/>
              </a:rPr>
              <a:t>the nicotine gum</a:t>
            </a:r>
            <a:r>
              <a:rPr lang="en-US" dirty="0" smtClean="0"/>
              <a:t> lessens these indications and permits the consumer to gradually wean himself off nicotine. At the same time, his exposure to all of the other deadly substances in cigarette smoke is eliminated.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1706</Words>
  <Application>Microsoft Office PowerPoint</Application>
  <PresentationFormat>On-screen Show (4:3)</PresentationFormat>
  <Paragraphs>91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Do Nicotine Replacement Therapies Work?</vt:lpstr>
      <vt:lpstr>Introduction</vt:lpstr>
      <vt:lpstr>Dangers of Smoking</vt:lpstr>
      <vt:lpstr>Dangers of Smoking(2)</vt:lpstr>
      <vt:lpstr>Tobacco Death Statistics</vt:lpstr>
      <vt:lpstr>What is NRT?</vt:lpstr>
      <vt:lpstr>What are the types of nicotine replacement therapy?</vt:lpstr>
      <vt:lpstr>Between Cold Turkey Quitting &amp; NRT</vt:lpstr>
      <vt:lpstr>Symptoms of Nicotine Withdrawal</vt:lpstr>
      <vt:lpstr>Types of NRT</vt:lpstr>
      <vt:lpstr>Types of NRT(2)</vt:lpstr>
      <vt:lpstr>Types of NRT(3)</vt:lpstr>
      <vt:lpstr>Types of NRT(4)</vt:lpstr>
      <vt:lpstr>Types of NRT(5)</vt:lpstr>
      <vt:lpstr>Types of NRT(6)</vt:lpstr>
      <vt:lpstr>Effectiveness of NRT</vt:lpstr>
      <vt:lpstr>Effectiveness of NRT(2)</vt:lpstr>
      <vt:lpstr>Effectiveness of NRT(3)</vt:lpstr>
      <vt:lpstr>Effectiveness of NRT(4)</vt:lpstr>
      <vt:lpstr>How Should People Quit Smoking?</vt:lpstr>
      <vt:lpstr>How Should People Quit Smoking?(2)</vt:lpstr>
      <vt:lpstr>How Should People Quit Smoking?(3)</vt:lpstr>
      <vt:lpstr>How Should People Quit Smoking?(4)</vt:lpstr>
      <vt:lpstr>How Should People Quit Smoking?(5)</vt:lpstr>
      <vt:lpstr> Thanks For Reading!!!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Nicotine Replacement Therapies Work?</dc:title>
  <dc:creator>Mrs Iyabo</dc:creator>
  <cp:lastModifiedBy>Mrs Iyabo</cp:lastModifiedBy>
  <cp:revision>7</cp:revision>
  <dcterms:created xsi:type="dcterms:W3CDTF">2012-02-23T01:36:14Z</dcterms:created>
  <dcterms:modified xsi:type="dcterms:W3CDTF">2012-02-23T03:15:10Z</dcterms:modified>
</cp:coreProperties>
</file>