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88" r:id="rId3"/>
    <p:sldId id="287" r:id="rId4"/>
    <p:sldId id="289" r:id="rId5"/>
    <p:sldId id="259" r:id="rId6"/>
    <p:sldId id="262" r:id="rId7"/>
    <p:sldId id="263" r:id="rId8"/>
    <p:sldId id="295" r:id="rId9"/>
    <p:sldId id="264" r:id="rId10"/>
    <p:sldId id="290" r:id="rId11"/>
    <p:sldId id="291" r:id="rId12"/>
    <p:sldId id="292" r:id="rId13"/>
    <p:sldId id="293" r:id="rId14"/>
    <p:sldId id="294" r:id="rId15"/>
    <p:sldId id="296" r:id="rId16"/>
    <p:sldId id="297" r:id="rId17"/>
    <p:sldId id="298" r:id="rId18"/>
    <p:sldId id="299" r:id="rId19"/>
    <p:sldId id="301" r:id="rId20"/>
    <p:sldId id="302" r:id="rId21"/>
    <p:sldId id="303" r:id="rId22"/>
    <p:sldId id="304" r:id="rId23"/>
    <p:sldId id="305" r:id="rId24"/>
    <p:sldId id="306" r:id="rId25"/>
    <p:sldId id="307" r:id="rId26"/>
    <p:sldId id="308" r:id="rId27"/>
    <p:sldId id="309" r:id="rId28"/>
    <p:sldId id="310" r:id="rId29"/>
    <p:sldId id="311" r:id="rId30"/>
    <p:sldId id="273" r:id="rId31"/>
    <p:sldId id="274" r:id="rId32"/>
    <p:sldId id="300" r:id="rId33"/>
    <p:sldId id="275" r:id="rId34"/>
    <p:sldId id="276" r:id="rId35"/>
    <p:sldId id="277" r:id="rId36"/>
    <p:sldId id="278" r:id="rId37"/>
    <p:sldId id="279" r:id="rId38"/>
    <p:sldId id="280" r:id="rId39"/>
    <p:sldId id="281" r:id="rId40"/>
    <p:sldId id="282" r:id="rId41"/>
    <p:sldId id="283" r:id="rId42"/>
    <p:sldId id="284" r:id="rId43"/>
    <p:sldId id="285" r:id="rId44"/>
    <p:sldId id="286" r:id="rId45"/>
    <p:sldId id="272"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86F61D-0207-4AAF-B9E2-DE3A0DE14947}" type="datetimeFigureOut">
              <a:rPr lang="en-US" smtClean="0"/>
              <a:pPr/>
              <a:t>3/30/2013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98E86F-7264-4E86-AEC9-7AECD648F5D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30DAE3-2BB9-4B4E-B36D-CD330BE284F5}" type="datetimeFigureOut">
              <a:rPr lang="en-US" smtClean="0"/>
              <a:pPr/>
              <a:t>3/30/2013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111D3-F494-41DB-A758-13BBCA3B05D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30DAE3-2BB9-4B4E-B36D-CD330BE284F5}" type="datetimeFigureOut">
              <a:rPr lang="en-US" smtClean="0"/>
              <a:pPr/>
              <a:t>3/30/2013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111D3-F494-41DB-A758-13BBCA3B05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30DAE3-2BB9-4B4E-B36D-CD330BE284F5}" type="datetimeFigureOut">
              <a:rPr lang="en-US" smtClean="0"/>
              <a:pPr/>
              <a:t>3/30/2013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111D3-F494-41DB-A758-13BBCA3B05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30DAE3-2BB9-4B4E-B36D-CD330BE284F5}" type="datetimeFigureOut">
              <a:rPr lang="en-US" smtClean="0"/>
              <a:pPr/>
              <a:t>3/30/2013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111D3-F494-41DB-A758-13BBCA3B05D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30DAE3-2BB9-4B4E-B36D-CD330BE284F5}" type="datetimeFigureOut">
              <a:rPr lang="en-US" smtClean="0"/>
              <a:pPr/>
              <a:t>3/30/2013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111D3-F494-41DB-A758-13BBCA3B05D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30DAE3-2BB9-4B4E-B36D-CD330BE284F5}" type="datetimeFigureOut">
              <a:rPr lang="en-US" smtClean="0"/>
              <a:pPr/>
              <a:t>3/30/2013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111D3-F494-41DB-A758-13BBCA3B05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30DAE3-2BB9-4B4E-B36D-CD330BE284F5}" type="datetimeFigureOut">
              <a:rPr lang="en-US" smtClean="0"/>
              <a:pPr/>
              <a:t>3/30/2013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2111D3-F494-41DB-A758-13BBCA3B05D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30DAE3-2BB9-4B4E-B36D-CD330BE284F5}" type="datetimeFigureOut">
              <a:rPr lang="en-US" smtClean="0"/>
              <a:pPr/>
              <a:t>3/30/2013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2111D3-F494-41DB-A758-13BBCA3B05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30DAE3-2BB9-4B4E-B36D-CD330BE284F5}" type="datetimeFigureOut">
              <a:rPr lang="en-US" smtClean="0"/>
              <a:pPr/>
              <a:t>3/30/2013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2111D3-F494-41DB-A758-13BBCA3B05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30DAE3-2BB9-4B4E-B36D-CD330BE284F5}" type="datetimeFigureOut">
              <a:rPr lang="en-US" smtClean="0"/>
              <a:pPr/>
              <a:t>3/30/2013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111D3-F494-41DB-A758-13BBCA3B05D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30DAE3-2BB9-4B4E-B36D-CD330BE284F5}" type="datetimeFigureOut">
              <a:rPr lang="en-US" smtClean="0"/>
              <a:pPr/>
              <a:t>3/30/2013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111D3-F494-41DB-A758-13BBCA3B05D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0DAE3-2BB9-4B4E-B36D-CD330BE284F5}" type="datetimeFigureOut">
              <a:rPr lang="en-US" smtClean="0"/>
              <a:pPr/>
              <a:t>3/30/2013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111D3-F494-41DB-A758-13BBCA3B05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1470025"/>
          </a:xfrm>
        </p:spPr>
        <p:txBody>
          <a:bodyPr/>
          <a:lstStyle/>
          <a:p>
            <a:r>
              <a:rPr lang="en-US" i="1" dirty="0" smtClean="0">
                <a:solidFill>
                  <a:schemeClr val="accent2">
                    <a:lumMod val="40000"/>
                    <a:lumOff val="60000"/>
                  </a:schemeClr>
                </a:solidFill>
                <a:effectLst>
                  <a:outerShdw blurRad="38100" dist="38100" dir="2700000" algn="tl">
                    <a:srgbClr val="000000">
                      <a:alpha val="43137"/>
                    </a:srgbClr>
                  </a:outerShdw>
                </a:effectLst>
              </a:rPr>
              <a:t>Pneumoconiosis</a:t>
            </a:r>
            <a:endParaRPr lang="en-US" i="1" dirty="0">
              <a:solidFill>
                <a:schemeClr val="accent2">
                  <a:lumMod val="40000"/>
                  <a:lumOff val="60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b="1" i="1" dirty="0" smtClean="0">
                <a:latin typeface="Adobe Caslon Pro" pitchFamily="18" charset="0"/>
              </a:rPr>
              <a:t>Dr Nikhil </a:t>
            </a:r>
            <a:r>
              <a:rPr lang="en-US" b="1" i="1" dirty="0" err="1" smtClean="0">
                <a:latin typeface="Adobe Caslon Pro" pitchFamily="18" charset="0"/>
              </a:rPr>
              <a:t>Bansal</a:t>
            </a:r>
            <a:endParaRPr lang="en-US" b="1" i="1" dirty="0" smtClean="0">
              <a:latin typeface="Adobe Caslon Pro" pitchFamily="18" charset="0"/>
            </a:endParaRPr>
          </a:p>
          <a:p>
            <a:r>
              <a:rPr lang="en-US" b="1" i="1" dirty="0" err="1" smtClean="0">
                <a:latin typeface="Adobe Caslon Pro" pitchFamily="18" charset="0"/>
              </a:rPr>
              <a:t>J.N.M.C.,Wardha</a:t>
            </a:r>
            <a:endParaRPr lang="en-US" b="1" i="1" dirty="0">
              <a:latin typeface="Adobe Caslon Pro"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(2)Organic (vegetables) Dusts:-</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905000" y="2819400"/>
            <a:ext cx="5400397" cy="3607467"/>
          </a:xfrm>
          <a:prstGeom prst="rect">
            <a:avLst/>
          </a:prstGeom>
          <a:noFill/>
          <a:ln w="9525">
            <a:noFill/>
            <a:miter lim="800000"/>
            <a:headEnd/>
            <a:tailEnd/>
          </a:ln>
          <a:effectLst/>
        </p:spPr>
      </p:pic>
      <p:sp>
        <p:nvSpPr>
          <p:cNvPr id="5" name="Rectangle 4"/>
          <p:cNvSpPr/>
          <p:nvPr/>
        </p:nvSpPr>
        <p:spPr>
          <a:xfrm>
            <a:off x="990600" y="1676400"/>
            <a:ext cx="5867400" cy="523220"/>
          </a:xfrm>
          <a:prstGeom prst="rect">
            <a:avLst/>
          </a:prstGeom>
        </p:spPr>
        <p:txBody>
          <a:bodyPr wrap="square">
            <a:spAutoFit/>
          </a:bodyPr>
          <a:lstStyle/>
          <a:p>
            <a:r>
              <a:rPr lang="en-US" sz="2800" dirty="0" smtClean="0"/>
              <a:t> (a)Cane fibers                    </a:t>
            </a:r>
            <a:r>
              <a:rPr lang="en-US" sz="2800" dirty="0" err="1" smtClean="0"/>
              <a:t>Bagassosis</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(b)Cotton Dust                   </a:t>
            </a:r>
            <a:r>
              <a:rPr lang="en-US" sz="3200" dirty="0" err="1" smtClean="0"/>
              <a:t>Byssinosis</a:t>
            </a:r>
            <a:endParaRPr lang="en-US" sz="3200" dirty="0"/>
          </a:p>
        </p:txBody>
      </p:sp>
      <p:pic>
        <p:nvPicPr>
          <p:cNvPr id="2050" name="Picture 2"/>
          <p:cNvPicPr>
            <a:picLocks noGrp="1" noChangeAspect="1" noChangeArrowheads="1"/>
          </p:cNvPicPr>
          <p:nvPr>
            <p:ph idx="1"/>
          </p:nvPr>
        </p:nvPicPr>
        <p:blipFill>
          <a:blip r:embed="rId2"/>
          <a:srcRect/>
          <a:stretch>
            <a:fillRect/>
          </a:stretch>
        </p:blipFill>
        <p:spPr bwMode="auto">
          <a:xfrm>
            <a:off x="1743275" y="1600200"/>
            <a:ext cx="6000749" cy="48005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(c)Tobacco                          </a:t>
            </a:r>
            <a:r>
              <a:rPr lang="en-US" dirty="0" err="1" smtClean="0"/>
              <a:t>Tobacossis</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4000" dirty="0" smtClean="0"/>
              <a:t>(d)Hay or grain dust          Farmer’s lung</a:t>
            </a:r>
            <a:endParaRPr lang="en-US" sz="4000" dirty="0"/>
          </a:p>
        </p:txBody>
      </p:sp>
      <p:pic>
        <p:nvPicPr>
          <p:cNvPr id="3074" name="Picture 2"/>
          <p:cNvPicPr>
            <a:picLocks noGrp="1" noChangeAspect="1" noChangeArrowheads="1"/>
          </p:cNvPicPr>
          <p:nvPr>
            <p:ph idx="1"/>
          </p:nvPr>
        </p:nvPicPr>
        <p:blipFill>
          <a:blip r:embed="rId2"/>
          <a:srcRect/>
          <a:stretch>
            <a:fillRect/>
          </a:stretch>
        </p:blipFill>
        <p:spPr bwMode="auto">
          <a:xfrm>
            <a:off x="2057401" y="1348582"/>
            <a:ext cx="4899818" cy="4899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(3)Metals and their compounds</a:t>
            </a:r>
          </a:p>
          <a:p>
            <a:pPr>
              <a:buNone/>
            </a:pPr>
            <a:r>
              <a:rPr lang="en-US" dirty="0" smtClean="0"/>
              <a:t>      Toxic hazards from lead, mercury, cadmium,    manganese, beryllium, arsenic, chromium etc.</a:t>
            </a:r>
          </a:p>
          <a:p>
            <a:pPr>
              <a:buNone/>
            </a:pPr>
            <a:r>
              <a:rPr lang="en-US" dirty="0" smtClean="0"/>
              <a:t> (4)Chemicals:- Acids, </a:t>
            </a:r>
            <a:r>
              <a:rPr lang="en-US" dirty="0" err="1" smtClean="0"/>
              <a:t>alkalies</a:t>
            </a:r>
            <a:r>
              <a:rPr lang="en-US" dirty="0" smtClean="0"/>
              <a:t>, pesticides</a:t>
            </a:r>
          </a:p>
          <a:p>
            <a:pPr>
              <a:buNone/>
            </a:pPr>
            <a:r>
              <a:rPr lang="en-US" dirty="0" smtClean="0"/>
              <a:t> (5)Solvents:- Carbon </a:t>
            </a:r>
            <a:r>
              <a:rPr lang="en-US" dirty="0" err="1" smtClean="0"/>
              <a:t>bisulphide</a:t>
            </a:r>
            <a:r>
              <a:rPr lang="en-US" dirty="0" smtClean="0"/>
              <a:t>, benzene, </a:t>
            </a:r>
            <a:r>
              <a:rPr lang="en-US" dirty="0" err="1" smtClean="0"/>
              <a:t>trichloroetylene</a:t>
            </a:r>
            <a:r>
              <a:rPr lang="en-US" dirty="0" smtClean="0"/>
              <a:t>, chloroform, etc.</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Brush Script MT" pitchFamily="66" charset="0"/>
              </a:rPr>
              <a:t>(3)Diseases due to biological agents:-</a:t>
            </a:r>
            <a:endParaRPr lang="en-US" dirty="0">
              <a:latin typeface="Brush Script MT" pitchFamily="66" charset="0"/>
            </a:endParaRPr>
          </a:p>
        </p:txBody>
      </p:sp>
      <p:sp>
        <p:nvSpPr>
          <p:cNvPr id="3" name="Content Placeholder 2"/>
          <p:cNvSpPr>
            <a:spLocks noGrp="1"/>
          </p:cNvSpPr>
          <p:nvPr>
            <p:ph idx="1"/>
          </p:nvPr>
        </p:nvSpPr>
        <p:spPr/>
        <p:txBody>
          <a:bodyPr/>
          <a:lstStyle/>
          <a:p>
            <a:r>
              <a:rPr lang="en-US" dirty="0" smtClean="0"/>
              <a:t> Brucellosis, </a:t>
            </a:r>
            <a:r>
              <a:rPr lang="en-US" dirty="0" err="1" smtClean="0"/>
              <a:t>leptospirosis</a:t>
            </a:r>
            <a:r>
              <a:rPr lang="en-US" dirty="0" smtClean="0"/>
              <a:t>, anthrax, </a:t>
            </a:r>
            <a:r>
              <a:rPr lang="en-US" dirty="0" err="1" smtClean="0"/>
              <a:t>actinomycosis</a:t>
            </a:r>
            <a:r>
              <a:rPr lang="en-US" dirty="0" smtClean="0"/>
              <a:t>,     </a:t>
            </a:r>
            <a:r>
              <a:rPr lang="en-US" dirty="0" err="1" smtClean="0"/>
              <a:t>hydatidosis</a:t>
            </a:r>
            <a:r>
              <a:rPr lang="en-US" dirty="0" smtClean="0"/>
              <a:t>, psittacosis, tetanus, encephalitis, fungal infection, etc.</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rush Script MT" pitchFamily="66" charset="0"/>
              </a:rPr>
              <a:t>(4)Occupational cancers:-  </a:t>
            </a:r>
            <a:endParaRPr lang="en-US" dirty="0">
              <a:latin typeface="Brush Script MT" pitchFamily="66" charset="0"/>
            </a:endParaRPr>
          </a:p>
        </p:txBody>
      </p:sp>
      <p:sp>
        <p:nvSpPr>
          <p:cNvPr id="3" name="Content Placeholder 2"/>
          <p:cNvSpPr>
            <a:spLocks noGrp="1"/>
          </p:cNvSpPr>
          <p:nvPr>
            <p:ph idx="1"/>
          </p:nvPr>
        </p:nvSpPr>
        <p:spPr/>
        <p:txBody>
          <a:bodyPr/>
          <a:lstStyle/>
          <a:p>
            <a:r>
              <a:rPr lang="en-US" dirty="0" smtClean="0"/>
              <a:t> Cancer of skin, lungs, bladder</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rush Script MT" pitchFamily="66" charset="0"/>
              </a:rPr>
              <a:t>(5)Occupational </a:t>
            </a:r>
            <a:r>
              <a:rPr lang="en-US" dirty="0" err="1" smtClean="0">
                <a:latin typeface="Brush Script MT" pitchFamily="66" charset="0"/>
              </a:rPr>
              <a:t>dermatosis</a:t>
            </a:r>
            <a:r>
              <a:rPr lang="en-US" dirty="0" smtClean="0">
                <a:latin typeface="Brush Script MT" pitchFamily="66" charset="0"/>
              </a:rPr>
              <a:t>:-</a:t>
            </a:r>
            <a:endParaRPr lang="en-US" dirty="0">
              <a:latin typeface="Brush Script MT" pitchFamily="66" charset="0"/>
            </a:endParaRPr>
          </a:p>
        </p:txBody>
      </p:sp>
      <p:sp>
        <p:nvSpPr>
          <p:cNvPr id="3" name="Content Placeholder 2"/>
          <p:cNvSpPr>
            <a:spLocks noGrp="1"/>
          </p:cNvSpPr>
          <p:nvPr>
            <p:ph idx="1"/>
          </p:nvPr>
        </p:nvSpPr>
        <p:spPr/>
        <p:txBody>
          <a:bodyPr/>
          <a:lstStyle/>
          <a:p>
            <a:r>
              <a:rPr lang="en-US" dirty="0" smtClean="0"/>
              <a:t>Dermatitis, eczema</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rush Script MT" pitchFamily="66" charset="0"/>
              </a:rPr>
              <a:t>(6)Disease of psychological origin</a:t>
            </a:r>
            <a:endParaRPr lang="en-US" dirty="0">
              <a:latin typeface="Brush Script MT" pitchFamily="66" charset="0"/>
            </a:endParaRPr>
          </a:p>
        </p:txBody>
      </p:sp>
      <p:sp>
        <p:nvSpPr>
          <p:cNvPr id="3" name="Content Placeholder 2"/>
          <p:cNvSpPr>
            <a:spLocks noGrp="1"/>
          </p:cNvSpPr>
          <p:nvPr>
            <p:ph idx="1"/>
          </p:nvPr>
        </p:nvSpPr>
        <p:spPr/>
        <p:txBody>
          <a:bodyPr/>
          <a:lstStyle/>
          <a:p>
            <a:r>
              <a:rPr lang="en-US" dirty="0" smtClean="0"/>
              <a:t>Industrial neurosis, hypertension, peptic ulcer, etc</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9600" i="1" dirty="0" smtClean="0">
                <a:latin typeface="Curlz MT" pitchFamily="82" charset="0"/>
              </a:rPr>
              <a:t>Pneumoconiosis</a:t>
            </a:r>
            <a:endParaRPr lang="en-US" sz="9600" dirty="0">
              <a:latin typeface="Curlz MT"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sz="11500" dirty="0" smtClean="0">
                <a:latin typeface="Agency FB" pitchFamily="34" charset="0"/>
              </a:rPr>
              <a:t>    Occupational         Diseases And CLASSIFICATION</a:t>
            </a:r>
            <a:endParaRPr lang="en-US" sz="11500" dirty="0">
              <a:latin typeface="Agency FB"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smtClean="0"/>
              <a:t>Dust within the size range of 0.5 to 3 micron, is a health hazard producing, after a variable period of exposure.</a:t>
            </a:r>
          </a:p>
          <a:p>
            <a:pPr>
              <a:buFont typeface="Wingdings" pitchFamily="2" charset="2"/>
              <a:buChar char="§"/>
            </a:pPr>
            <a:r>
              <a:rPr lang="en-US" dirty="0" smtClean="0"/>
              <a:t>This disease may gradually cripple a man by reducing his working capacity due to lung fibrosis and other complication.</a:t>
            </a:r>
          </a:p>
          <a:p>
            <a:pPr>
              <a:buFont typeface="Wingdings" pitchFamily="2" charset="2"/>
              <a:buChar char="§"/>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Hazardous effects of dusts on the lung depends on following factors:-</a:t>
            </a:r>
            <a:endParaRPr lang="en-US" dirty="0"/>
          </a:p>
        </p:txBody>
      </p:sp>
      <p:sp>
        <p:nvSpPr>
          <p:cNvPr id="3" name="Content Placeholder 2"/>
          <p:cNvSpPr>
            <a:spLocks noGrp="1"/>
          </p:cNvSpPr>
          <p:nvPr>
            <p:ph idx="1"/>
          </p:nvPr>
        </p:nvSpPr>
        <p:spPr/>
        <p:txBody>
          <a:bodyPr/>
          <a:lstStyle/>
          <a:p>
            <a:pPr>
              <a:buNone/>
            </a:pPr>
            <a:r>
              <a:rPr lang="en-US" dirty="0" smtClean="0"/>
              <a:t>(a)Chemical composition</a:t>
            </a:r>
          </a:p>
          <a:p>
            <a:pPr>
              <a:buNone/>
            </a:pPr>
            <a:r>
              <a:rPr lang="en-US" dirty="0" smtClean="0"/>
              <a:t>(b)Fineness</a:t>
            </a:r>
          </a:p>
          <a:p>
            <a:pPr>
              <a:buNone/>
            </a:pPr>
            <a:r>
              <a:rPr lang="en-US" dirty="0" smtClean="0"/>
              <a:t>(c)Concentration of dust in air</a:t>
            </a:r>
          </a:p>
          <a:p>
            <a:pPr>
              <a:buNone/>
            </a:pPr>
            <a:r>
              <a:rPr lang="en-US" dirty="0" smtClean="0"/>
              <a:t>(d)Period of exposure</a:t>
            </a:r>
          </a:p>
          <a:p>
            <a:pPr>
              <a:buNone/>
            </a:pPr>
            <a:r>
              <a:rPr lang="en-US" dirty="0" smtClean="0"/>
              <a:t>(e)Health status of the person exposed</a:t>
            </a:r>
          </a:p>
          <a:p>
            <a:pPr>
              <a:buNone/>
            </a:pPr>
            <a:r>
              <a:rPr lang="en-US" dirty="0" smtClean="0"/>
              <a:t>Therefore, the threshold limit values for different dusts are different.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Notes:-</a:t>
            </a:r>
            <a:endParaRPr lang="en-US" dirty="0"/>
          </a:p>
        </p:txBody>
      </p:sp>
      <p:sp>
        <p:nvSpPr>
          <p:cNvPr id="3" name="Content Placeholder 2"/>
          <p:cNvSpPr>
            <a:spLocks noGrp="1"/>
          </p:cNvSpPr>
          <p:nvPr>
            <p:ph idx="1"/>
          </p:nvPr>
        </p:nvSpPr>
        <p:spPr/>
        <p:txBody>
          <a:bodyPr>
            <a:normAutofit fontScale="92500"/>
          </a:bodyPr>
          <a:lstStyle/>
          <a:p>
            <a:pPr>
              <a:buFont typeface="Wingdings" pitchFamily="2" charset="2"/>
              <a:buChar char="§"/>
            </a:pPr>
            <a:r>
              <a:rPr lang="en-US" dirty="0" smtClean="0"/>
              <a:t>In addition to the toxic effect of the dust on the lung tissues, the super-imposition of infections like tuberculosis may also influence the pattern of pneumoconiosis.</a:t>
            </a:r>
          </a:p>
          <a:p>
            <a:pPr>
              <a:buFont typeface="Wingdings" pitchFamily="2" charset="2"/>
              <a:buChar char="§"/>
            </a:pPr>
            <a:r>
              <a:rPr lang="en-US" dirty="0" smtClean="0"/>
              <a:t>The important disease are silicosis, </a:t>
            </a:r>
            <a:r>
              <a:rPr lang="en-US" dirty="0" err="1" smtClean="0"/>
              <a:t>anthracosis</a:t>
            </a:r>
            <a:r>
              <a:rPr lang="en-US" dirty="0" smtClean="0"/>
              <a:t>, </a:t>
            </a:r>
            <a:r>
              <a:rPr lang="en-US" dirty="0" err="1" smtClean="0"/>
              <a:t>byssinosis</a:t>
            </a:r>
            <a:r>
              <a:rPr lang="en-US" dirty="0" smtClean="0"/>
              <a:t>, </a:t>
            </a:r>
            <a:r>
              <a:rPr lang="en-US" dirty="0" err="1" smtClean="0"/>
              <a:t>bagassosis</a:t>
            </a:r>
            <a:r>
              <a:rPr lang="en-US" dirty="0" smtClean="0"/>
              <a:t>, asbestosis and farmer’s lung.</a:t>
            </a:r>
          </a:p>
          <a:p>
            <a:pPr>
              <a:buFont typeface="Wingdings" pitchFamily="2" charset="2"/>
              <a:buChar char="§"/>
            </a:pPr>
            <a:r>
              <a:rPr lang="en-US" dirty="0" smtClean="0"/>
              <a:t>As no cure for the pneumoconiosis is known, it is essential to prevent these diseases for arising.</a:t>
            </a:r>
          </a:p>
          <a:p>
            <a:pPr>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Etiology</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smtClean="0"/>
              <a:t>The bulk of the cases occurs in colliers working at the coal face, and to the less extent among other underground workers.</a:t>
            </a:r>
          </a:p>
          <a:p>
            <a:pPr>
              <a:buFont typeface="Wingdings" pitchFamily="2" charset="2"/>
              <a:buChar char="§"/>
            </a:pPr>
            <a:r>
              <a:rPr lang="en-US" dirty="0" smtClean="0"/>
              <a:t>That the disease is also found in surface workers on the screens and in the coal trimmers at the docks strongly suggests that the causative agent is the coal not the dust.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
            </a:pPr>
            <a:r>
              <a:rPr lang="en-US" dirty="0" smtClean="0"/>
              <a:t>Classical silicosis occurs in only t5he small percentage of coal miners who are exposed to silica dust in occupations of ripping, brushing, driving a hard heading and driving a cross measure drift, but both coal pneumoconiosis and </a:t>
            </a:r>
            <a:r>
              <a:rPr lang="en-US" dirty="0" err="1" smtClean="0"/>
              <a:t>silicoosis</a:t>
            </a:r>
            <a:r>
              <a:rPr lang="en-US" dirty="0" smtClean="0"/>
              <a:t> are often indistinguishably combined.</a:t>
            </a:r>
          </a:p>
          <a:p>
            <a:pPr>
              <a:buFont typeface="Wingdings" pitchFamily="2" charset="2"/>
              <a:buChar char="§"/>
            </a:pPr>
            <a:r>
              <a:rPr lang="en-US" dirty="0" smtClean="0"/>
              <a:t>The highest incidence of the disease is found in the mining of high rank coal or anthracite; it is less common in medium rank or steam coal mines, and least common in low rank or bituminous  coal mines.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Pathology</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smtClean="0"/>
              <a:t>Throughout the lungs coal dust collects in foci around the small bronchioles and their accompanying arteries, and diffuse network of </a:t>
            </a:r>
            <a:r>
              <a:rPr lang="en-US" dirty="0" err="1" smtClean="0"/>
              <a:t>reticulin</a:t>
            </a:r>
            <a:r>
              <a:rPr lang="en-US" dirty="0" smtClean="0"/>
              <a:t> fibers is laid down around this foci.</a:t>
            </a:r>
          </a:p>
          <a:p>
            <a:pPr>
              <a:buFont typeface="Wingdings" pitchFamily="2" charset="2"/>
              <a:buChar char="§"/>
            </a:pPr>
            <a:r>
              <a:rPr lang="en-US" dirty="0" smtClean="0"/>
              <a:t>In certain cases the air spaces around the coal foci become dilated, an appearance described as </a:t>
            </a:r>
            <a:r>
              <a:rPr lang="en-US" b="1" i="1" dirty="0" smtClean="0"/>
              <a:t>focal  emphysema </a:t>
            </a:r>
            <a:r>
              <a:rPr lang="en-US" dirty="0" smtClean="0"/>
              <a:t>, these emphysematous spaces may enlarge and become confluent.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
            </a:pPr>
            <a:r>
              <a:rPr lang="en-US" dirty="0" smtClean="0"/>
              <a:t>In other cases progressive coalescent </a:t>
            </a:r>
            <a:r>
              <a:rPr lang="en-US" dirty="0" err="1" smtClean="0"/>
              <a:t>collagenous</a:t>
            </a:r>
            <a:r>
              <a:rPr lang="en-US" dirty="0" smtClean="0"/>
              <a:t> fibrosis occurs, leading to the formation of nodules and latter to massive fibrosis.</a:t>
            </a:r>
          </a:p>
          <a:p>
            <a:pPr>
              <a:buFont typeface="Wingdings" pitchFamily="2" charset="2"/>
              <a:buChar char="§"/>
            </a:pPr>
            <a:r>
              <a:rPr lang="en-US" dirty="0" smtClean="0"/>
              <a:t>This fibrosis may be due to sporadic factor such as silica, with possibly a complicating tuberculosis infection.</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err="1" smtClean="0"/>
              <a:t>Dyspnoea</a:t>
            </a:r>
            <a:r>
              <a:rPr lang="en-US" dirty="0" smtClean="0"/>
              <a:t> and cough productive of coal black sputum are the most prominent, the chest become emphysematous and there may be clubbing of the </a:t>
            </a:r>
            <a:r>
              <a:rPr lang="en-US" dirty="0" err="1" smtClean="0"/>
              <a:t>fingures</a:t>
            </a:r>
            <a:r>
              <a:rPr lang="en-US" dirty="0" smtClean="0"/>
              <a:t>.</a:t>
            </a:r>
          </a:p>
          <a:p>
            <a:pPr>
              <a:buFont typeface="Wingdings" pitchFamily="2" charset="2"/>
              <a:buChar char="§"/>
            </a:pPr>
            <a:r>
              <a:rPr lang="en-US" dirty="0" smtClean="0"/>
              <a:t>Intense </a:t>
            </a:r>
            <a:r>
              <a:rPr lang="en-US" dirty="0" err="1" smtClean="0"/>
              <a:t>dyspnoea</a:t>
            </a:r>
            <a:r>
              <a:rPr lang="en-US" dirty="0" smtClean="0"/>
              <a:t> leads to death from respiratory or right heart failure.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fontScale="92500"/>
          </a:bodyPr>
          <a:lstStyle/>
          <a:p>
            <a:pPr>
              <a:buFont typeface="Wingdings" pitchFamily="2" charset="2"/>
              <a:buChar char="§"/>
            </a:pPr>
            <a:r>
              <a:rPr lang="en-US" dirty="0" smtClean="0"/>
              <a:t>The treatment is entirely symptomatic.</a:t>
            </a:r>
          </a:p>
          <a:p>
            <a:pPr>
              <a:buFont typeface="Wingdings" pitchFamily="2" charset="2"/>
              <a:buChar char="§"/>
            </a:pPr>
            <a:r>
              <a:rPr lang="en-US" dirty="0" smtClean="0"/>
              <a:t>Simple pneumoconiosis are usually not seriously disabled but pneumoconiosis with progressive massive fibrosis may be serious.</a:t>
            </a:r>
          </a:p>
          <a:p>
            <a:pPr>
              <a:buFont typeface="Wingdings" pitchFamily="2" charset="2"/>
              <a:buChar char="§"/>
            </a:pPr>
            <a:r>
              <a:rPr lang="en-US" dirty="0" smtClean="0"/>
              <a:t>Simple pneumoconiosis does not progress in the absence of further exposure to the coal dust , whereas pneumoconiosis with progressive massive fibrosis nearly is always progressive whether or not dust exposure ceases.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
            </a:pPr>
            <a:r>
              <a:rPr lang="en-US" dirty="0" smtClean="0"/>
              <a:t>Measures directed towards dust </a:t>
            </a:r>
            <a:r>
              <a:rPr lang="en-US" dirty="0" err="1" smtClean="0"/>
              <a:t>supression</a:t>
            </a:r>
            <a:r>
              <a:rPr lang="en-US" dirty="0" smtClean="0"/>
              <a:t> are wet cutting, wet drilling, water infusion of the coal face and hand spraying of the coal  face before the coal is pulled down.</a:t>
            </a:r>
          </a:p>
          <a:p>
            <a:pPr>
              <a:buFont typeface="Wingdings" pitchFamily="2" charset="2"/>
              <a:buChar char="§"/>
            </a:pPr>
            <a:r>
              <a:rPr lang="en-US" dirty="0" smtClean="0"/>
              <a:t>Adequate ventilation is, of course, essential in reducing </a:t>
            </a:r>
            <a:r>
              <a:rPr lang="en-US" smtClean="0"/>
              <a:t>dust concentration.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pPr>
              <a:buNone/>
            </a:pPr>
            <a:r>
              <a:rPr lang="en-US" dirty="0" smtClean="0"/>
              <a:t>   Occupational diseases are defined as diseases arising out of or in the course of employment.</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92500"/>
          </a:bodyPr>
          <a:lstStyle/>
          <a:p>
            <a:pPr>
              <a:buNone/>
            </a:pPr>
            <a:r>
              <a:rPr lang="en-US" sz="16600" i="1" u="sng" dirty="0" err="1" smtClean="0">
                <a:latin typeface="Baskerville Old Face" pitchFamily="18" charset="0"/>
              </a:rPr>
              <a:t>Berylliosis</a:t>
            </a:r>
            <a:endParaRPr lang="en-US" sz="16600" i="1" u="sng" dirty="0" smtClean="0">
              <a:latin typeface="Baskerville Old Face" pitchFamily="18" charset="0"/>
            </a:endParaRP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Definition</a:t>
            </a:r>
            <a:endParaRPr lang="en-US" dirty="0"/>
          </a:p>
        </p:txBody>
      </p:sp>
      <p:sp>
        <p:nvSpPr>
          <p:cNvPr id="3" name="Content Placeholder 2"/>
          <p:cNvSpPr>
            <a:spLocks noGrp="1"/>
          </p:cNvSpPr>
          <p:nvPr>
            <p:ph idx="1"/>
          </p:nvPr>
        </p:nvSpPr>
        <p:spPr/>
        <p:txBody>
          <a:bodyPr/>
          <a:lstStyle/>
          <a:p>
            <a:r>
              <a:rPr lang="en-US" dirty="0" err="1" smtClean="0"/>
              <a:t>Berylliosis</a:t>
            </a:r>
            <a:r>
              <a:rPr lang="en-US" dirty="0" smtClean="0"/>
              <a:t> is lung inflammation caused by inhaling dust or fumes that contain the metallic element beryllium. Found in rocks, coal, soil, and volcanic dust, beryllium is used in the aerospace industry and in many types of manufacturing. </a:t>
            </a:r>
            <a:r>
              <a:rPr lang="en-US" dirty="0" err="1" smtClean="0"/>
              <a:t>Berylliosis</a:t>
            </a:r>
            <a:r>
              <a:rPr lang="en-US" dirty="0" smtClean="0"/>
              <a:t> occurs in both acute and chronic forms. In some cases, appearance of the disease may be delayed as much as 20 years after exposure to beryllium.</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2"/>
          <a:srcRect/>
          <a:stretch>
            <a:fillRect/>
          </a:stretch>
        </p:blipFill>
        <p:spPr bwMode="auto">
          <a:xfrm>
            <a:off x="2514600" y="1477789"/>
            <a:ext cx="3886200" cy="506895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Description</a:t>
            </a:r>
            <a:br>
              <a:rPr lang="en-US" b="1" dirty="0" smtClean="0"/>
            </a:br>
            <a:endParaRPr lang="en-US" dirty="0"/>
          </a:p>
        </p:txBody>
      </p:sp>
      <p:sp>
        <p:nvSpPr>
          <p:cNvPr id="3" name="Content Placeholder 2"/>
          <p:cNvSpPr>
            <a:spLocks noGrp="1"/>
          </p:cNvSpPr>
          <p:nvPr>
            <p:ph idx="1"/>
          </p:nvPr>
        </p:nvSpPr>
        <p:spPr/>
        <p:txBody>
          <a:bodyPr/>
          <a:lstStyle/>
          <a:p>
            <a:r>
              <a:rPr lang="en-US" dirty="0" smtClean="0"/>
              <a:t>In the 1930s, scientists discovered that beryllium could make fluorescent light bulbs last longer. During the following decade, the hard, grayish metal was identified as the cause of a potentially debilitating, sometimes deadly disease characterized by shortness of breath and inflammation, swelling, and scarring of the lungs.</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endParaRPr lang="en-US" dirty="0"/>
          </a:p>
        </p:txBody>
      </p:sp>
      <p:sp>
        <p:nvSpPr>
          <p:cNvPr id="3" name="Content Placeholder 2"/>
          <p:cNvSpPr>
            <a:spLocks noGrp="1"/>
          </p:cNvSpPr>
          <p:nvPr>
            <p:ph idx="1"/>
          </p:nvPr>
        </p:nvSpPr>
        <p:spPr/>
        <p:txBody>
          <a:bodyPr/>
          <a:lstStyle/>
          <a:p>
            <a:r>
              <a:rPr lang="en-US" dirty="0" smtClean="0"/>
              <a:t>The manufacture of fluorescent light bulbs is no longer a source of beryllium exposure, but serious health hazards are associated with any work environment or process in which beryllium fumes or particles become airborne. Working with pure beryllium, beryllium compounds (e.g. beryllium oxide), or beryllium alloys causes occupational exposure. So do jobs involving:-</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Electronics </a:t>
            </a:r>
          </a:p>
          <a:p>
            <a:r>
              <a:rPr lang="en-US" dirty="0" smtClean="0"/>
              <a:t>Fiber optics </a:t>
            </a:r>
          </a:p>
          <a:p>
            <a:r>
              <a:rPr lang="en-US" dirty="0" smtClean="0"/>
              <a:t>Manufacturing ceramics, bicycle frames, golf clubs, mirrors, and microwave ovens </a:t>
            </a:r>
          </a:p>
          <a:p>
            <a:r>
              <a:rPr lang="en-US" dirty="0" smtClean="0"/>
              <a:t>Mining </a:t>
            </a:r>
          </a:p>
          <a:p>
            <a:r>
              <a:rPr lang="en-US" dirty="0" smtClean="0"/>
              <a:t>Nuclear weapons and reactors </a:t>
            </a:r>
          </a:p>
          <a:p>
            <a:r>
              <a:rPr lang="en-US" dirty="0" smtClean="0"/>
              <a:t>Reclaiming scrap metal </a:t>
            </a:r>
          </a:p>
          <a:p>
            <a:r>
              <a:rPr lang="en-US" dirty="0" smtClean="0"/>
              <a:t>Space and atomic engineering. </a:t>
            </a:r>
          </a:p>
          <a:p>
            <a:r>
              <a:rPr lang="en-US" dirty="0" smtClean="0"/>
              <a:t>Dental and laboratory technology.</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Beryllium dust and fumes are classified as toxic air pollutants by the Environmental Protection Agency (EPA). It is estimated that 2-6% of workers exposed to these contaminants eventually develop </a:t>
            </a:r>
            <a:r>
              <a:rPr lang="en-US" dirty="0" err="1" smtClean="0"/>
              <a:t>berylliosis</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Causes &amp; symptoms</a:t>
            </a:r>
            <a:br>
              <a:rPr lang="en-US" b="1" dirty="0" smtClean="0"/>
            </a:br>
            <a:endParaRPr lang="en-US" dirty="0"/>
          </a:p>
        </p:txBody>
      </p:sp>
      <p:sp>
        <p:nvSpPr>
          <p:cNvPr id="3" name="Content Placeholder 2"/>
          <p:cNvSpPr>
            <a:spLocks noGrp="1"/>
          </p:cNvSpPr>
          <p:nvPr>
            <p:ph idx="1"/>
          </p:nvPr>
        </p:nvSpPr>
        <p:spPr/>
        <p:txBody>
          <a:bodyPr/>
          <a:lstStyle/>
          <a:p>
            <a:r>
              <a:rPr lang="en-US" dirty="0" smtClean="0"/>
              <a:t>Coughing, shortness of breath, and weight loss that begin abruptly can be a symptom of acute </a:t>
            </a:r>
            <a:r>
              <a:rPr lang="en-US" dirty="0" err="1" smtClean="0"/>
              <a:t>berylliosis</a:t>
            </a:r>
            <a:r>
              <a:rPr lang="en-US" dirty="0" smtClean="0"/>
              <a:t>. This condition is caused by beryllium air pollution that inflames the lungs making them rigid; it can affect the eyes and skin as well. People who have acute </a:t>
            </a:r>
            <a:r>
              <a:rPr lang="en-US" dirty="0" err="1" smtClean="0"/>
              <a:t>berylliosis</a:t>
            </a:r>
            <a:r>
              <a:rPr lang="en-US" dirty="0" smtClean="0"/>
              <a:t> are usually very ill. Most recover, but some die of the disease.</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Chronic </a:t>
            </a:r>
            <a:r>
              <a:rPr lang="en-US" dirty="0" err="1" smtClean="0"/>
              <a:t>berylliosis</a:t>
            </a:r>
            <a:r>
              <a:rPr lang="en-US" dirty="0" smtClean="0"/>
              <a:t> is an allergic reaction to long-term exposure to even low levels of beryllium dust or fumes. A systemic disease that causes formation of abnormal lung tissue and enlargement of the lymph nodes, chronic </a:t>
            </a:r>
            <a:r>
              <a:rPr lang="en-US" dirty="0" err="1" smtClean="0"/>
              <a:t>berylliosis</a:t>
            </a:r>
            <a:r>
              <a:rPr lang="en-US" dirty="0" smtClean="0"/>
              <a:t> also may affect other parts of the body. The symptoms of chronic </a:t>
            </a:r>
            <a:r>
              <a:rPr lang="en-US" dirty="0" err="1" smtClean="0"/>
              <a:t>berylliosis</a:t>
            </a:r>
            <a:r>
              <a:rPr lang="en-US" dirty="0" smtClean="0"/>
              <a:t> are largely the same as those seen in acute </a:t>
            </a:r>
            <a:r>
              <a:rPr lang="en-US" dirty="0" err="1" smtClean="0"/>
              <a:t>berylliosis</a:t>
            </a:r>
            <a:r>
              <a:rPr lang="en-US" dirty="0" smtClean="0"/>
              <a:t>, but they develop more slowly.</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Diagnosis</a:t>
            </a:r>
            <a:br>
              <a:rPr lang="en-US" b="1" dirty="0" smtClean="0"/>
            </a:br>
            <a:endParaRPr lang="en-US" dirty="0"/>
          </a:p>
        </p:txBody>
      </p:sp>
      <p:sp>
        <p:nvSpPr>
          <p:cNvPr id="3" name="Content Placeholder 2"/>
          <p:cNvSpPr>
            <a:spLocks noGrp="1"/>
          </p:cNvSpPr>
          <p:nvPr>
            <p:ph idx="1"/>
          </p:nvPr>
        </p:nvSpPr>
        <p:spPr/>
        <p:txBody>
          <a:bodyPr/>
          <a:lstStyle/>
          <a:p>
            <a:r>
              <a:rPr lang="en-US" dirty="0" err="1" smtClean="0"/>
              <a:t>Berylliosis</a:t>
            </a:r>
            <a:r>
              <a:rPr lang="en-US" dirty="0" smtClean="0"/>
              <a:t> is initially suspected if a patient with symptoms of the disease has a history of beryllium exposure. A chest x ray shows characteristic changes in the lungs. However, since these changes can resemble those caused by other lung diseases, further testing may be necessary.</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Classification of Occupational Diseases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sz="5100" dirty="0" smtClean="0">
                <a:latin typeface="Brush Script MT" pitchFamily="66" charset="0"/>
              </a:rPr>
              <a:t>(1)Diseases due to physical agents:-</a:t>
            </a:r>
          </a:p>
          <a:p>
            <a:pPr>
              <a:buNone/>
            </a:pPr>
            <a:r>
              <a:rPr lang="en-US" dirty="0" smtClean="0"/>
              <a:t>     (a)Heat              </a:t>
            </a:r>
            <a:r>
              <a:rPr lang="en-US" dirty="0" err="1" smtClean="0"/>
              <a:t>Heat</a:t>
            </a:r>
            <a:r>
              <a:rPr lang="en-US" dirty="0" smtClean="0"/>
              <a:t> hyperpyrexia, heat exhaustion,    </a:t>
            </a:r>
          </a:p>
          <a:p>
            <a:pPr>
              <a:buNone/>
            </a:pPr>
            <a:r>
              <a:rPr lang="en-US" dirty="0" smtClean="0"/>
              <a:t>                                heat syncope, heat cramps, burn and   </a:t>
            </a:r>
          </a:p>
          <a:p>
            <a:pPr>
              <a:buNone/>
            </a:pPr>
            <a:r>
              <a:rPr lang="en-US" dirty="0" smtClean="0"/>
              <a:t>                                local effects such as prickly heat.</a:t>
            </a:r>
          </a:p>
          <a:p>
            <a:pPr>
              <a:buNone/>
            </a:pPr>
            <a:r>
              <a:rPr lang="en-US" dirty="0" smtClean="0"/>
              <a:t>     (b)Cold              Trench foot, frost bite, chilblains</a:t>
            </a:r>
          </a:p>
          <a:p>
            <a:pPr>
              <a:buNone/>
            </a:pPr>
            <a:r>
              <a:rPr lang="en-US" dirty="0" smtClean="0"/>
              <a:t>     (c)Light              Occupational cataract, miner’s </a:t>
            </a:r>
            <a:r>
              <a:rPr lang="en-US" dirty="0" err="1" smtClean="0"/>
              <a:t>nystagmus</a:t>
            </a:r>
            <a:endParaRPr lang="en-US" dirty="0" smtClean="0"/>
          </a:p>
          <a:p>
            <a:pPr>
              <a:buNone/>
            </a:pPr>
            <a:r>
              <a:rPr lang="en-US" dirty="0" smtClean="0"/>
              <a:t>     (d)Noise            Occupational deafness</a:t>
            </a:r>
          </a:p>
          <a:p>
            <a:pPr>
              <a:buNone/>
            </a:pPr>
            <a:r>
              <a:rPr lang="en-US" dirty="0" smtClean="0"/>
              <a:t>     (e)Radiation      Cancer, </a:t>
            </a:r>
            <a:r>
              <a:rPr lang="en-US" dirty="0" err="1" smtClean="0"/>
              <a:t>leukaemia</a:t>
            </a:r>
            <a:r>
              <a:rPr lang="en-US" dirty="0" smtClean="0"/>
              <a:t>, </a:t>
            </a:r>
            <a:r>
              <a:rPr lang="en-US" dirty="0" err="1" smtClean="0"/>
              <a:t>aplastic</a:t>
            </a:r>
            <a:r>
              <a:rPr lang="en-US" dirty="0" smtClean="0"/>
              <a:t> </a:t>
            </a:r>
            <a:r>
              <a:rPr lang="en-US" dirty="0" err="1" smtClean="0"/>
              <a:t>anaemia</a:t>
            </a:r>
            <a:r>
              <a:rPr lang="en-US" dirty="0" smtClean="0"/>
              <a:t>,</a:t>
            </a:r>
          </a:p>
          <a:p>
            <a:pPr>
              <a:buNone/>
            </a:pPr>
            <a:r>
              <a:rPr lang="en-US" dirty="0" smtClean="0"/>
              <a:t>                                 </a:t>
            </a:r>
            <a:r>
              <a:rPr lang="en-US" dirty="0" err="1" smtClean="0"/>
              <a:t>pancytopinea</a:t>
            </a:r>
            <a:endParaRPr lang="en-US" dirty="0" smtClean="0"/>
          </a:p>
          <a:p>
            <a:pPr>
              <a:buNone/>
            </a:pPr>
            <a:r>
              <a:rPr lang="en-US" dirty="0" smtClean="0"/>
              <a:t>     (f)Mechanical   Injuries, accidents</a:t>
            </a:r>
          </a:p>
          <a:p>
            <a:pPr>
              <a:buNone/>
            </a:pPr>
            <a:r>
              <a:rPr lang="en-US" dirty="0" smtClean="0"/>
              <a:t>         factors  </a:t>
            </a:r>
          </a:p>
          <a:p>
            <a:pPr>
              <a:buNone/>
            </a:pPr>
            <a:r>
              <a:rPr lang="en-US" dirty="0" smtClean="0"/>
              <a:t>     (g)Electricity     Burns</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beryllium lymphocyte proliferation test (</a:t>
            </a:r>
            <a:r>
              <a:rPr lang="en-US" dirty="0" err="1" smtClean="0"/>
              <a:t>BeLPT</a:t>
            </a:r>
            <a:r>
              <a:rPr lang="en-US" dirty="0" smtClean="0"/>
              <a:t>), a blood test that can detect beryllium sensitivity (i.e. an allergic reaction to beryllium), is used to screen individuals at risk of developing </a:t>
            </a:r>
            <a:r>
              <a:rPr lang="en-US" dirty="0" err="1" smtClean="0"/>
              <a:t>berylliosis</a:t>
            </a:r>
            <a:r>
              <a:rPr lang="en-US" dirty="0" smtClean="0"/>
              <a:t>. When screening results reveal a high level of sensitivity, </a:t>
            </a:r>
            <a:r>
              <a:rPr lang="en-US" dirty="0" err="1" smtClean="0"/>
              <a:t>BeLPT</a:t>
            </a:r>
            <a:r>
              <a:rPr lang="en-US" dirty="0" smtClean="0"/>
              <a:t> is performed on cells washed from the lungs. This test is now considered the most definitive diagnostic test for </a:t>
            </a:r>
            <a:r>
              <a:rPr lang="en-US" dirty="0" err="1" smtClean="0"/>
              <a:t>berylliosis</a:t>
            </a:r>
            <a:r>
              <a:rPr lang="en-US" dirty="0" smtClean="0"/>
              <a: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Treatment</a:t>
            </a:r>
            <a:br>
              <a:rPr lang="en-US" b="1" dirty="0" smtClean="0"/>
            </a:b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pPr>
              <a:buNone/>
            </a:pPr>
            <a:r>
              <a:rPr lang="en-US" dirty="0" smtClean="0"/>
              <a:t>    Individuals with beryllium sensitivity or early-stage </a:t>
            </a:r>
            <a:r>
              <a:rPr lang="en-US" dirty="0" err="1" smtClean="0"/>
              <a:t>berylliosis</a:t>
            </a:r>
            <a:r>
              <a:rPr lang="en-US" dirty="0" smtClean="0"/>
              <a:t> should be transferred from tasks that involve beryllium exposure and regularly examined to determine whether the disease has progressed</a:t>
            </a:r>
            <a:endParaRPr lang="en-US" dirty="0"/>
          </a:p>
        </p:txBody>
      </p:sp>
      <p:pic>
        <p:nvPicPr>
          <p:cNvPr id="6146" name="Picture 2"/>
          <p:cNvPicPr>
            <a:picLocks noChangeAspect="1" noChangeArrowheads="1"/>
          </p:cNvPicPr>
          <p:nvPr/>
        </p:nvPicPr>
        <p:blipFill>
          <a:blip r:embed="rId2"/>
          <a:srcRect/>
          <a:stretch>
            <a:fillRect/>
          </a:stretch>
        </p:blipFill>
        <p:spPr bwMode="auto">
          <a:xfrm>
            <a:off x="6096000" y="228600"/>
            <a:ext cx="2724150" cy="190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Acute </a:t>
            </a:r>
            <a:r>
              <a:rPr lang="en-US" dirty="0" err="1" smtClean="0"/>
              <a:t>berylliosis</a:t>
            </a:r>
            <a:r>
              <a:rPr lang="en-US" dirty="0" smtClean="0"/>
              <a:t> is a serious disease that occasionally may be fatal. Ventilators can help patients with acute </a:t>
            </a:r>
            <a:r>
              <a:rPr lang="en-US" dirty="0" err="1" smtClean="0"/>
              <a:t>berylliosis</a:t>
            </a:r>
            <a:r>
              <a:rPr lang="en-US" dirty="0" smtClean="0"/>
              <a:t> breathe. Prompt corticosteroid therapy is required to lessen lung inflammation.</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Chronic beryllium disease is incurable. Corticosteroid therapy is often prescribed, but it is not certain that steroids can alter the progression of the disease, and they have no effect on scarring of lung tissue. Cleansing the lungs of beryllium is a slow process, so long-term therapy may be required. </a:t>
            </a:r>
            <a:r>
              <a:rPr lang="en-US" dirty="0" err="1" smtClean="0"/>
              <a:t>Chelation</a:t>
            </a:r>
            <a:r>
              <a:rPr lang="en-US" dirty="0" smtClean="0"/>
              <a:t> therapy is currently under investigation as a treatment for the disease.</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Prognosis</a:t>
            </a:r>
            <a:br>
              <a:rPr lang="en-US" b="1" dirty="0" smtClean="0"/>
            </a:br>
            <a:endParaRPr lang="en-US" dirty="0"/>
          </a:p>
        </p:txBody>
      </p:sp>
      <p:sp>
        <p:nvSpPr>
          <p:cNvPr id="3" name="Content Placeholder 2"/>
          <p:cNvSpPr>
            <a:spLocks noGrp="1"/>
          </p:cNvSpPr>
          <p:nvPr>
            <p:ph idx="1"/>
          </p:nvPr>
        </p:nvSpPr>
        <p:spPr/>
        <p:txBody>
          <a:bodyPr/>
          <a:lstStyle/>
          <a:p>
            <a:r>
              <a:rPr lang="en-US" dirty="0" smtClean="0"/>
              <a:t>Most patients with acute </a:t>
            </a:r>
            <a:r>
              <a:rPr lang="en-US" dirty="0" err="1" smtClean="0"/>
              <a:t>berylliosis</a:t>
            </a:r>
            <a:r>
              <a:rPr lang="en-US" dirty="0" smtClean="0"/>
              <a:t> recover fully 7-10 days after treatment begins, and the disease usually causes no after effects.</a:t>
            </a:r>
          </a:p>
          <a:p>
            <a:r>
              <a:rPr lang="en-US" dirty="0" smtClean="0"/>
              <a:t>Patients whose lungs are severely damaged by chronic </a:t>
            </a:r>
            <a:r>
              <a:rPr lang="en-US" dirty="0" err="1" smtClean="0"/>
              <a:t>berylliosis</a:t>
            </a:r>
            <a:r>
              <a:rPr lang="en-US" dirty="0" smtClean="0"/>
              <a:t> may experience fatal heart failure because of the strain placed on the heart</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US" dirty="0" smtClean="0"/>
              <a:t>Eliminating exposure to beryllium is the surest way to prevent </a:t>
            </a:r>
            <a:r>
              <a:rPr lang="en-US" dirty="0" err="1" smtClean="0"/>
              <a:t>berylliosis</a:t>
            </a:r>
            <a:r>
              <a:rPr lang="en-US" dirty="0" smtClean="0"/>
              <a:t>. Screening workers who are exposed to beryllium fumes or dust or who develop an allergic reaction to these substances is an effective way to control symptoms and prevent disease progression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dirty="0" smtClean="0"/>
              <a:t> </a:t>
            </a:r>
            <a:r>
              <a:rPr lang="en-US" dirty="0" smtClean="0">
                <a:latin typeface="Brush Script MT" pitchFamily="66" charset="0"/>
              </a:rPr>
              <a:t>(2)Disease due to chemical agent:-</a:t>
            </a:r>
          </a:p>
          <a:p>
            <a:pPr>
              <a:buNone/>
            </a:pPr>
            <a:r>
              <a:rPr lang="en-US" dirty="0"/>
              <a:t> </a:t>
            </a:r>
            <a:r>
              <a:rPr lang="en-US" dirty="0" smtClean="0"/>
              <a:t>    </a:t>
            </a:r>
            <a:r>
              <a:rPr lang="en-US" sz="2800" dirty="0" smtClean="0"/>
              <a:t>(a)Gases:-CO</a:t>
            </a:r>
            <a:r>
              <a:rPr lang="en-US" sz="2800" baseline="-25000" dirty="0" smtClean="0"/>
              <a:t>2,</a:t>
            </a:r>
            <a:r>
              <a:rPr lang="en-US" sz="2800" dirty="0"/>
              <a:t> </a:t>
            </a:r>
            <a:r>
              <a:rPr lang="en-US" sz="2800" dirty="0" smtClean="0"/>
              <a:t>CO, HCN, CS</a:t>
            </a:r>
            <a:r>
              <a:rPr lang="en-US" sz="2800" baseline="-25000" dirty="0" smtClean="0"/>
              <a:t>2</a:t>
            </a:r>
            <a:r>
              <a:rPr lang="en-US" sz="2800" dirty="0" smtClean="0"/>
              <a:t>,NH</a:t>
            </a:r>
            <a:r>
              <a:rPr lang="en-US" sz="2800" baseline="-25000" dirty="0" smtClean="0"/>
              <a:t>3</a:t>
            </a:r>
            <a:r>
              <a:rPr lang="en-US" sz="2800" dirty="0" smtClean="0"/>
              <a:t>,N</a:t>
            </a:r>
            <a:r>
              <a:rPr lang="en-US" sz="2800" baseline="-25000" dirty="0" smtClean="0"/>
              <a:t>2</a:t>
            </a:r>
            <a:r>
              <a:rPr lang="en-US" sz="2800" dirty="0" smtClean="0"/>
              <a:t>,H</a:t>
            </a:r>
            <a:r>
              <a:rPr lang="en-US" sz="2800" baseline="-25000" dirty="0" smtClean="0"/>
              <a:t>2</a:t>
            </a:r>
            <a:r>
              <a:rPr lang="en-US" sz="2800" dirty="0" smtClean="0"/>
              <a:t>s,HCL,SO</a:t>
            </a:r>
            <a:r>
              <a:rPr lang="en-US" sz="2800" baseline="-25000" dirty="0" smtClean="0"/>
              <a:t>2</a:t>
            </a:r>
            <a:r>
              <a:rPr lang="en-US" sz="2800" dirty="0"/>
              <a:t> </a:t>
            </a:r>
            <a:r>
              <a:rPr lang="en-US" sz="2800" dirty="0" smtClean="0"/>
              <a:t>these       cause gas poisoning.</a:t>
            </a:r>
          </a:p>
          <a:p>
            <a:pPr>
              <a:buNone/>
            </a:pPr>
            <a:r>
              <a:rPr lang="en-US" sz="2800" dirty="0"/>
              <a:t> </a:t>
            </a:r>
            <a:r>
              <a:rPr lang="en-US" sz="2800" dirty="0" smtClean="0"/>
              <a:t>     (b)Dusts(pneumoconiosis):-</a:t>
            </a:r>
          </a:p>
          <a:p>
            <a:pPr>
              <a:buNone/>
            </a:pPr>
            <a:r>
              <a:rPr lang="en-US" sz="2800" dirty="0"/>
              <a:t> </a:t>
            </a:r>
            <a:r>
              <a:rPr lang="en-US" sz="2800" dirty="0" smtClean="0"/>
              <a:t>           (1)Inorganic dusts:-</a:t>
            </a:r>
          </a:p>
          <a:p>
            <a:pPr>
              <a:buNone/>
            </a:pPr>
            <a:r>
              <a:rPr lang="en-US" sz="2800" dirty="0"/>
              <a:t> </a:t>
            </a:r>
            <a:r>
              <a:rPr lang="en-US" sz="2800" dirty="0" smtClean="0"/>
              <a:t>                   (a)Coal dust                        </a:t>
            </a:r>
            <a:r>
              <a:rPr lang="en-US" sz="2800" dirty="0" err="1" smtClean="0"/>
              <a:t>Anthracosis</a:t>
            </a:r>
            <a:endParaRPr lang="en-US" sz="2800" i="1" dirty="0" smtClean="0"/>
          </a:p>
          <a:p>
            <a:pPr>
              <a:buNone/>
            </a:pPr>
            <a:r>
              <a:rPr lang="en-US" sz="2800" dirty="0"/>
              <a:t> </a:t>
            </a:r>
            <a:r>
              <a:rPr lang="en-US" sz="2800" dirty="0" smtClean="0"/>
              <a:t>                  </a:t>
            </a:r>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r>
              <a:rPr lang="en-US" sz="2800" dirty="0" smtClean="0"/>
              <a:t> </a:t>
            </a:r>
          </a:p>
        </p:txBody>
      </p:sp>
      <p:pic>
        <p:nvPicPr>
          <p:cNvPr id="1026" name="Picture 2"/>
          <p:cNvPicPr>
            <a:picLocks noChangeAspect="1" noChangeArrowheads="1"/>
          </p:cNvPicPr>
          <p:nvPr/>
        </p:nvPicPr>
        <p:blipFill>
          <a:blip r:embed="rId2"/>
          <a:srcRect/>
          <a:stretch>
            <a:fillRect/>
          </a:stretch>
        </p:blipFill>
        <p:spPr bwMode="auto">
          <a:xfrm>
            <a:off x="1524000" y="3048000"/>
            <a:ext cx="5698718" cy="3810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(b)Silica         Silicosis</a:t>
            </a:r>
            <a:endParaRPr lang="en-US" dirty="0"/>
          </a:p>
        </p:txBody>
      </p:sp>
      <p:pic>
        <p:nvPicPr>
          <p:cNvPr id="3074" name="Picture 2"/>
          <p:cNvPicPr>
            <a:picLocks noGrp="1" noChangeAspect="1" noChangeArrowheads="1"/>
          </p:cNvPicPr>
          <p:nvPr>
            <p:ph idx="1"/>
          </p:nvPr>
        </p:nvPicPr>
        <p:blipFill>
          <a:blip r:embed="rId2"/>
          <a:srcRect/>
          <a:stretch>
            <a:fillRect/>
          </a:stretch>
        </p:blipFill>
        <p:spPr bwMode="auto">
          <a:xfrm>
            <a:off x="1905000" y="1371600"/>
            <a:ext cx="6454588" cy="5486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(c)Asbestos       Asbestosis, Lung cancer</a:t>
            </a:r>
            <a:endParaRPr lang="en-US" dirty="0"/>
          </a:p>
        </p:txBody>
      </p:sp>
      <p:pic>
        <p:nvPicPr>
          <p:cNvPr id="4098" name="Picture 2"/>
          <p:cNvPicPr>
            <a:picLocks noGrp="1" noChangeAspect="1" noChangeArrowheads="1"/>
          </p:cNvPicPr>
          <p:nvPr>
            <p:ph idx="1"/>
          </p:nvPr>
        </p:nvPicPr>
        <p:blipFill>
          <a:blip r:embed="rId2"/>
          <a:srcRect/>
          <a:stretch>
            <a:fillRect/>
          </a:stretch>
        </p:blipFill>
        <p:spPr bwMode="auto">
          <a:xfrm>
            <a:off x="1524000" y="1981200"/>
            <a:ext cx="6298038" cy="487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Lung Cancer</a:t>
            </a:r>
            <a:endParaRPr lang="en-US" dirty="0"/>
          </a:p>
        </p:txBody>
      </p:sp>
      <p:pic>
        <p:nvPicPr>
          <p:cNvPr id="4098" name="Picture 2"/>
          <p:cNvPicPr>
            <a:picLocks noGrp="1" noChangeAspect="1" noChangeArrowheads="1"/>
          </p:cNvPicPr>
          <p:nvPr>
            <p:ph idx="1"/>
          </p:nvPr>
        </p:nvPicPr>
        <p:blipFill>
          <a:blip r:embed="rId2"/>
          <a:srcRect/>
          <a:stretch>
            <a:fillRect/>
          </a:stretch>
        </p:blipFill>
        <p:spPr bwMode="auto">
          <a:xfrm>
            <a:off x="2438400" y="1752600"/>
            <a:ext cx="4419600" cy="50683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(d)Iron         </a:t>
            </a:r>
            <a:r>
              <a:rPr lang="en-US" dirty="0" err="1" smtClean="0"/>
              <a:t>Siderosis</a:t>
            </a:r>
            <a:endParaRPr lang="en-US" dirty="0"/>
          </a:p>
        </p:txBody>
      </p:sp>
      <p:pic>
        <p:nvPicPr>
          <p:cNvPr id="5122" name="Picture 2"/>
          <p:cNvPicPr>
            <a:picLocks noGrp="1" noChangeAspect="1" noChangeArrowheads="1"/>
          </p:cNvPicPr>
          <p:nvPr>
            <p:ph idx="1"/>
          </p:nvPr>
        </p:nvPicPr>
        <p:blipFill>
          <a:blip r:embed="rId2"/>
          <a:srcRect/>
          <a:stretch>
            <a:fillRect/>
          </a:stretch>
        </p:blipFill>
        <p:spPr bwMode="auto">
          <a:xfrm>
            <a:off x="914400" y="1770211"/>
            <a:ext cx="7162800" cy="499804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1585</Words>
  <Application>Microsoft Office PowerPoint</Application>
  <PresentationFormat>On-screen Show (4:3)</PresentationFormat>
  <Paragraphs>120</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Pneumoconiosis</vt:lpstr>
      <vt:lpstr>Slide 2</vt:lpstr>
      <vt:lpstr>Definition</vt:lpstr>
      <vt:lpstr>Classification of Occupational Diseases</vt:lpstr>
      <vt:lpstr>Slide 5</vt:lpstr>
      <vt:lpstr>(b)Silica         Silicosis</vt:lpstr>
      <vt:lpstr>(c)Asbestos       Asbestosis, Lung cancer</vt:lpstr>
      <vt:lpstr>Lung Cancer</vt:lpstr>
      <vt:lpstr>(d)Iron         Siderosis</vt:lpstr>
      <vt:lpstr>(2)Organic (vegetables) Dusts:-</vt:lpstr>
      <vt:lpstr>(b)Cotton Dust                   Byssinosis</vt:lpstr>
      <vt:lpstr>(c)Tobacco                          Tobacossis</vt:lpstr>
      <vt:lpstr> (d)Hay or grain dust          Farmer’s lung</vt:lpstr>
      <vt:lpstr>Slide 14</vt:lpstr>
      <vt:lpstr>(3)Diseases due to biological agents:-</vt:lpstr>
      <vt:lpstr>(4)Occupational cancers:-  </vt:lpstr>
      <vt:lpstr>(5)Occupational dermatosis:-</vt:lpstr>
      <vt:lpstr>(6)Disease of psychological origin</vt:lpstr>
      <vt:lpstr>Slide 19</vt:lpstr>
      <vt:lpstr>Introduction</vt:lpstr>
      <vt:lpstr>Hazardous effects of dusts on the lung depends on following factors:-</vt:lpstr>
      <vt:lpstr>Important Notes:-</vt:lpstr>
      <vt:lpstr>Etiology</vt:lpstr>
      <vt:lpstr>Slide 24</vt:lpstr>
      <vt:lpstr>Pathology</vt:lpstr>
      <vt:lpstr>Slide 26</vt:lpstr>
      <vt:lpstr>Symptoms</vt:lpstr>
      <vt:lpstr>Treatment</vt:lpstr>
      <vt:lpstr>Slide 29</vt:lpstr>
      <vt:lpstr>Slide 30</vt:lpstr>
      <vt:lpstr> Definition</vt:lpstr>
      <vt:lpstr>Slide 32</vt:lpstr>
      <vt:lpstr>Description </vt:lpstr>
      <vt:lpstr> </vt:lpstr>
      <vt:lpstr>Slide 35</vt:lpstr>
      <vt:lpstr>Slide 36</vt:lpstr>
      <vt:lpstr>Causes &amp; symptoms </vt:lpstr>
      <vt:lpstr>Slide 38</vt:lpstr>
      <vt:lpstr>Diagnosis </vt:lpstr>
      <vt:lpstr>Slide 40</vt:lpstr>
      <vt:lpstr>Treatment </vt:lpstr>
      <vt:lpstr>Slide 42</vt:lpstr>
      <vt:lpstr>Slide 43</vt:lpstr>
      <vt:lpstr>Prognosis </vt:lpstr>
      <vt:lpstr>Prevention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BANSAL</dc:creator>
  <cp:lastModifiedBy>Lenovo</cp:lastModifiedBy>
  <cp:revision>42</cp:revision>
  <dcterms:created xsi:type="dcterms:W3CDTF">2009-06-19T05:38:03Z</dcterms:created>
  <dcterms:modified xsi:type="dcterms:W3CDTF">2013-03-30T06:14:30Z</dcterms:modified>
</cp:coreProperties>
</file>