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81" r:id="rId21"/>
    <p:sldId id="279" r:id="rId22"/>
    <p:sldId id="280" r:id="rId23"/>
    <p:sldId id="282" r:id="rId24"/>
    <p:sldId id="285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E7C"/>
    <a:srgbClr val="DFA26F"/>
    <a:srgbClr val="C93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74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2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14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BECAC-3695-4030-B154-E0A77B8AF4B5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6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E0052-CA20-4438-8434-487AB5026386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0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عنوان واثنان من المحتوى فوق 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55651" y="1752600"/>
            <a:ext cx="5232400" cy="2057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755651" y="3962400"/>
            <a:ext cx="10668000" cy="2057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A4DE2-C48D-407E-BD1C-125054C1E941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46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78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09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29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114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35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59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76FB79-DA76-4A34-ADB1-76EC38B73AF7}" type="datetimeFigureOut">
              <a:rPr lang="en-AU" smtClean="0"/>
              <a:t>21/11/2013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F3E253-2522-4CC7-8FE7-C6978B347C36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6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333" y="2216428"/>
            <a:ext cx="7772400" cy="1018632"/>
          </a:xfrm>
        </p:spPr>
        <p:txBody>
          <a:bodyPr>
            <a:normAutofit/>
          </a:bodyPr>
          <a:lstStyle/>
          <a:p>
            <a:r>
              <a:rPr lang="en-AU" sz="6000" dirty="0" smtClean="0">
                <a:solidFill>
                  <a:schemeClr val="tx1"/>
                </a:solidFill>
              </a:rPr>
              <a:t>Occupational Lung Diseases</a:t>
            </a:r>
            <a:endParaRPr lang="en-AU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2292" y="4673025"/>
            <a:ext cx="5288279" cy="1463040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chemeClr val="tx1"/>
                </a:solidFill>
              </a:rPr>
              <a:t>By Dr Zahid Khan </a:t>
            </a:r>
          </a:p>
          <a:p>
            <a:r>
              <a:rPr lang="en-AU" sz="2800" dirty="0" smtClean="0">
                <a:solidFill>
                  <a:schemeClr val="tx1"/>
                </a:solidFill>
              </a:rPr>
              <a:t>Senior Lecturer King Faisal University, KSA.</a:t>
            </a:r>
            <a:endParaRPr lang="en-AU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0" y="4673025"/>
            <a:ext cx="3383803" cy="234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5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6" y="304800"/>
            <a:ext cx="521652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Asbestos related diseases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752600"/>
            <a:ext cx="8001000" cy="4267200"/>
          </a:xfrm>
        </p:spPr>
        <p:txBody>
          <a:bodyPr/>
          <a:lstStyle/>
          <a:p>
            <a:pPr eaLnBrk="1" hangingPunct="1"/>
            <a:r>
              <a:rPr lang="en-US" sz="2600" b="1" i="1" dirty="0">
                <a:latin typeface="Garamond" panose="02020404030301010803" pitchFamily="18" charset="0"/>
                <a:cs typeface="Arial" panose="020B0604020202020204" pitchFamily="34" charset="0"/>
              </a:rPr>
              <a:t>Diseases are</a:t>
            </a:r>
            <a:r>
              <a:rPr lang="en-US" sz="2600" i="1" dirty="0">
                <a:latin typeface="Garamond" panose="02020404030301010803" pitchFamily="18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en-US" sz="2600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Interstitial pulmonary fibrosis (asbestosis)</a:t>
            </a:r>
          </a:p>
          <a:p>
            <a:pPr lvl="1" eaLnBrk="1" hangingPunct="1"/>
            <a:r>
              <a:rPr lang="en-US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Bronchogenic carcinoma</a:t>
            </a:r>
          </a:p>
          <a:p>
            <a:pPr lvl="1" eaLnBrk="1" hangingPunct="1"/>
            <a:r>
              <a:rPr lang="en-US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Pleural Effusions</a:t>
            </a:r>
          </a:p>
          <a:p>
            <a:pPr lvl="1" eaLnBrk="1" hangingPunct="1"/>
            <a:r>
              <a:rPr lang="en-US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Fibrous plaques</a:t>
            </a:r>
          </a:p>
          <a:p>
            <a:pPr lvl="1" eaLnBrk="1" hangingPunct="1"/>
            <a:r>
              <a:rPr lang="en-US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Pleural fibrosis</a:t>
            </a:r>
          </a:p>
          <a:p>
            <a:pPr lvl="1" eaLnBrk="1" hangingPunct="1"/>
            <a:r>
              <a:rPr lang="en-US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Mesotheliomas (malignant tumor of pleura and peritoneum)</a:t>
            </a:r>
          </a:p>
          <a:p>
            <a:pPr lvl="1" eaLnBrk="1" hangingPunct="1"/>
            <a:r>
              <a:rPr lang="en-US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Laryngeal </a:t>
            </a:r>
            <a:r>
              <a:rPr lang="en-US" sz="22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neoplasms</a:t>
            </a:r>
            <a:endParaRPr lang="en-US" sz="22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/>
            <a:endParaRPr lang="en-US" sz="26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DCCF17-F7C9-4E9D-8E54-27CA19B7A64F}" type="slidenum">
              <a:rPr lang="ar-EG">
                <a:solidFill>
                  <a:srgbClr val="898989"/>
                </a:solidFill>
              </a:rPr>
              <a:pPr/>
              <a:t>10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6" y="304800"/>
            <a:ext cx="7578725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800" b="1" dirty="0">
                <a:solidFill>
                  <a:srgbClr val="002060"/>
                </a:solidFill>
                <a:latin typeface="Monotype Corsiva" pitchFamily="66" charset="0"/>
              </a:rPr>
              <a:t>Prevention and 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b="1" i="1" dirty="0">
                <a:latin typeface="Garamond" panose="02020404030301010803" pitchFamily="18" charset="0"/>
                <a:cs typeface="Arial" panose="020B0604020202020204" pitchFamily="34" charset="0"/>
              </a:rPr>
              <a:t>Diseases caused by asbestos inhalation can be prevented by minimizing asbestos dust and fibers in the workplace. </a:t>
            </a:r>
          </a:p>
          <a:p>
            <a:pPr eaLnBrk="1" hangingPunct="1"/>
            <a:endParaRPr lang="en-US" sz="26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600" b="1" i="1" dirty="0">
                <a:latin typeface="Garamond" panose="02020404030301010803" pitchFamily="18" charset="0"/>
                <a:cs typeface="Arial" panose="020B0604020202020204" pitchFamily="34" charset="0"/>
              </a:rPr>
              <a:t>Because industries that use asbestos have improved dust control, fewer people develop asbestosis today, </a:t>
            </a:r>
          </a:p>
          <a:p>
            <a:pPr eaLnBrk="1" hangingPunct="1"/>
            <a:endParaRPr lang="en-US" sz="26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600" b="1" i="1" dirty="0">
                <a:latin typeface="Garamond" panose="02020404030301010803" pitchFamily="18" charset="0"/>
                <a:cs typeface="Arial" panose="020B0604020202020204" pitchFamily="34" charset="0"/>
              </a:rPr>
              <a:t>but mesotheliomas are still occurring in people who were exposed as many as 40 years ago. </a:t>
            </a:r>
          </a:p>
          <a:p>
            <a:pPr eaLnBrk="1" hangingPunct="1"/>
            <a:endParaRPr lang="en-US" sz="2600" b="1" i="1" dirty="0">
              <a:solidFill>
                <a:schemeClr val="accent2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C0748C-0D84-419D-A373-270E1C44132C}" type="slidenum">
              <a:rPr lang="ar-EG">
                <a:solidFill>
                  <a:srgbClr val="898989"/>
                </a:solidFill>
              </a:rPr>
              <a:pPr/>
              <a:t>11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6" y="304800"/>
            <a:ext cx="6740525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Prevention and treatment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090738" y="1752600"/>
            <a:ext cx="7662862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Asbestos in the home should be removed by workers trained in safe removal techniques. </a:t>
            </a:r>
          </a:p>
          <a:p>
            <a:pPr eaLnBrk="1" hangingPunct="1">
              <a:lnSpc>
                <a:spcPct val="90000"/>
              </a:lnSpc>
            </a:pPr>
            <a:endParaRPr lang="en-US" sz="3600" b="1" i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Smokers who have been in contact with asbestos can reduce their risk of lung cancer by: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giving up smoking and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should probably have a chest x-ray annually.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8A1C92-266D-4FAD-AA15-D71D7B0A383C}" type="slidenum">
              <a:rPr lang="ar-EG">
                <a:solidFill>
                  <a:srgbClr val="898989"/>
                </a:solidFill>
              </a:rPr>
              <a:pPr/>
              <a:t>12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2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15152" y="2362200"/>
            <a:ext cx="4128448" cy="3657600"/>
          </a:xfrm>
        </p:spPr>
        <p:txBody>
          <a:bodyPr/>
          <a:lstStyle/>
          <a:p>
            <a:pPr eaLnBrk="1" hangingPunct="1"/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Silicosis is permanent scarring of the lungs caused by inhaling silica (quartz) dust. </a:t>
            </a:r>
          </a:p>
          <a:p>
            <a:pPr eaLnBrk="1" hangingPunct="1"/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It is a slowly progressive, </a:t>
            </a:r>
            <a:r>
              <a:rPr lang="en-US" sz="24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nodular</a:t>
            </a: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, fibrosing pneumoconiosis</a:t>
            </a:r>
          </a:p>
        </p:txBody>
      </p:sp>
      <p:pic>
        <p:nvPicPr>
          <p:cNvPr id="30723" name="Picture 4" descr="RobbinsFig16-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/>
          <a:stretch>
            <a:fillRect/>
          </a:stretch>
        </p:blipFill>
        <p:spPr>
          <a:xfrm>
            <a:off x="6781801" y="2667000"/>
            <a:ext cx="2493963" cy="3797300"/>
          </a:xfr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FA507A-AFDA-42F5-95D1-91A7D70551EA}" type="slidenum">
              <a:rPr lang="ar-EG">
                <a:solidFill>
                  <a:srgbClr val="898989"/>
                </a:solidFill>
              </a:rPr>
              <a:pPr/>
              <a:t>13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8305800" y="1905001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/>
              <a:t>Thickened pleura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9372600" y="2819401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/>
              <a:t>Fibrosis</a:t>
            </a:r>
          </a:p>
        </p:txBody>
      </p:sp>
      <p:sp>
        <p:nvSpPr>
          <p:cNvPr id="30726" name="WordArt 8"/>
          <p:cNvSpPr>
            <a:spLocks noChangeArrowheads="1" noChangeShapeType="1" noTextEdit="1"/>
          </p:cNvSpPr>
          <p:nvPr/>
        </p:nvSpPr>
        <p:spPr bwMode="auto">
          <a:xfrm>
            <a:off x="4800600" y="304800"/>
            <a:ext cx="320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2. Silicosis</a:t>
            </a: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 flipH="1">
            <a:off x="8077200" y="2438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28" name="Line 11"/>
          <p:cNvSpPr>
            <a:spLocks noChangeShapeType="1"/>
          </p:cNvSpPr>
          <p:nvPr/>
        </p:nvSpPr>
        <p:spPr bwMode="auto">
          <a:xfrm flipH="1">
            <a:off x="8534400" y="32766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085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93959" y="209266"/>
            <a:ext cx="6511925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Occupational Exposure to Silica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Silicosis, the oldest known occupational lung disease, develops in people who have inhaled silica dust for many years. </a:t>
            </a:r>
          </a:p>
          <a:p>
            <a:pPr eaLnBrk="1" hangingPunct="1">
              <a:lnSpc>
                <a:spcPct val="90000"/>
              </a:lnSpc>
            </a:pPr>
            <a:endParaRPr lang="en-US" sz="2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Silica is the main constituent of sand, so exposure is common among: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metal miners,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sandstone and granite cutters,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foundry workers,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and potters.</a:t>
            </a:r>
          </a:p>
          <a:p>
            <a:pPr eaLnBrk="1" hangingPunct="1">
              <a:lnSpc>
                <a:spcPct val="90000"/>
              </a:lnSpc>
            </a:pPr>
            <a:endParaRPr lang="en-US" sz="20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1748" name="Picture 4" descr="silica expos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0238" y="2616200"/>
            <a:ext cx="2298700" cy="25400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F78F08-C691-4695-9A72-EFBFDF8E4F46}" type="slidenum">
              <a:rPr lang="ar-EG">
                <a:solidFill>
                  <a:srgbClr val="898989"/>
                </a:solidFill>
              </a:rPr>
              <a:pPr/>
              <a:t>14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304800"/>
            <a:ext cx="5902325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Diagnosis of Silicosis</a:t>
            </a:r>
            <a:r>
              <a:rPr lang="en-US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: CXR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905000"/>
            <a:ext cx="8001000" cy="83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Nodular opacities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6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7184D6-DB61-40DA-9C2B-34DC9BEE6BDD}" type="slidenum">
              <a:rPr lang="ar-EG">
                <a:solidFill>
                  <a:srgbClr val="898989"/>
                </a:solidFill>
              </a:rPr>
              <a:pPr/>
              <a:t>15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40964" name="Picture 4" descr="chest x ray silicosis-nod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1"/>
            <a:ext cx="800735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6" y="304800"/>
            <a:ext cx="468312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Prevention and Control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505075" y="2328862"/>
          <a:ext cx="17335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art" r:id="rId3" imgW="1733544" imgH="904775" progId="MSGraph.Chart.8">
                  <p:embed followColorScheme="full"/>
                </p:oleObj>
              </mc:Choice>
              <mc:Fallback>
                <p:oleObj name="Chart" r:id="rId3" imgW="1733544" imgH="9047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2328862"/>
                        <a:ext cx="1733550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505075" y="1420837"/>
            <a:ext cx="7315200" cy="4267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Controlling silica dust in the workplace is </a:t>
            </a:r>
            <a:r>
              <a:rPr lang="en-US" sz="2400" b="1" i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key to preventing silicosis. </a:t>
            </a:r>
          </a:p>
          <a:p>
            <a:pPr eaLnBrk="1" hangingPunct="1">
              <a:lnSpc>
                <a:spcPct val="90000"/>
              </a:lnSpc>
            </a:pPr>
            <a:endParaRPr lang="en-US" sz="2400" b="1" i="1" dirty="0">
              <a:solidFill>
                <a:schemeClr val="accent2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When dust cannot be controlled, as may be true in the sandblasting industry,</a:t>
            </a:r>
            <a:r>
              <a:rPr lang="en-US" sz="2400" b="1" i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workers should wear protective gear, </a:t>
            </a: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such as hoods that supply clean external air or special masks that efficiently filter out the tiny particles. </a:t>
            </a:r>
          </a:p>
          <a:p>
            <a:pPr eaLnBrk="1" hangingPunct="1">
              <a:lnSpc>
                <a:spcPct val="9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Such protection may not be available to all people working in a dusty area (for example, painters and welders), </a:t>
            </a:r>
            <a:r>
              <a:rPr lang="en-US" sz="2400" b="1" i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so whenever possible, abrasives other than sand should be used</a:t>
            </a:r>
            <a:r>
              <a:rPr lang="ar-SA" sz="2400" b="1" i="1" dirty="0">
                <a:solidFill>
                  <a:srgbClr val="FFC000"/>
                </a:solidFill>
                <a:latin typeface="Garamond" panose="02020404030301010803" pitchFamily="18" charset="0"/>
              </a:rPr>
              <a:t>.</a:t>
            </a:r>
            <a:endParaRPr lang="en-US" sz="2400" b="1" i="1" dirty="0">
              <a:solidFill>
                <a:srgbClr val="FFC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6467FC-3068-4175-9B0E-1FFA85C0936C}" type="slidenum">
              <a:rPr lang="ar-EG">
                <a:solidFill>
                  <a:srgbClr val="898989"/>
                </a:solidFill>
              </a:rPr>
              <a:pPr/>
              <a:t>16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64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6" y="304800"/>
            <a:ext cx="4606925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Prevention and Control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84739" y="2133600"/>
            <a:ext cx="8430726" cy="3886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Workers exposed to silica dust should have </a:t>
            </a:r>
            <a:r>
              <a:rPr lang="en-US" sz="2800" b="1" i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regular chest x-rays </a:t>
            </a: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—every 6 months for sandblasters and every 2 to 5 years for other workers—so that problems can be detected early. </a:t>
            </a:r>
          </a:p>
          <a:p>
            <a:pPr eaLnBrk="1" hangingPunct="1"/>
            <a:endParaRPr lang="en-US" sz="2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If the x-rays show silicosis, a doctor will probably advise the worker to </a:t>
            </a:r>
            <a:r>
              <a:rPr lang="en-US" sz="2800" b="1" i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avoid continued exposure to silica</a:t>
            </a:r>
            <a:r>
              <a:rPr lang="en-US" sz="2400" dirty="0" smtClean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9B7F33-EB28-4E0F-906E-E215F5621969}" type="slidenum">
              <a:rPr lang="ar-EG">
                <a:solidFill>
                  <a:srgbClr val="898989"/>
                </a:solidFill>
              </a:rPr>
              <a:pPr/>
              <a:t>17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3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524000"/>
            <a:ext cx="8001000" cy="4876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It is a worldwide disease, reported in many countries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It is An asthma like disease caused by inhalation of 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b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Cotton dust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b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Flax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b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Hemp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 b="1" dirty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Sisal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>
              <a:solidFill>
                <a:schemeClr val="accent2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Garamond" panose="02020404030301010803" pitchFamily="18" charset="0"/>
                <a:cs typeface="Arial" panose="020B0604020202020204" pitchFamily="34" charset="0"/>
              </a:rPr>
              <a:t>It produces obstructive impairment of lung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A582EF-7E76-4537-B1B9-A29CCF3B5CF0}" type="slidenum">
              <a:rPr lang="ar-EG">
                <a:solidFill>
                  <a:srgbClr val="898989"/>
                </a:solidFill>
              </a:rPr>
              <a:pPr/>
              <a:t>18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8132" name="Oval 5"/>
          <p:cNvSpPr>
            <a:spLocks noChangeArrowheads="1"/>
          </p:cNvSpPr>
          <p:nvPr/>
        </p:nvSpPr>
        <p:spPr bwMode="auto">
          <a:xfrm>
            <a:off x="6096000" y="3048000"/>
            <a:ext cx="38100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b="1" i="1" dirty="0">
                <a:solidFill>
                  <a:srgbClr val="FFC000"/>
                </a:solidFill>
              </a:rPr>
              <a:t>All are organic dust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86465" y="253218"/>
            <a:ext cx="8001000" cy="96598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Byssinosis</a:t>
            </a:r>
          </a:p>
        </p:txBody>
      </p:sp>
    </p:spTree>
    <p:extLst>
      <p:ext uri="{BB962C8B-B14F-4D97-AF65-F5344CB8AC3E}">
        <p14:creationId xmlns:p14="http://schemas.microsoft.com/office/powerpoint/2010/main" val="19292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Textile industry (during spinning)</a:t>
            </a:r>
          </a:p>
          <a:p>
            <a:pPr lvl="2" eaLnBrk="1" hangingPunct="1"/>
            <a:r>
              <a:rPr lang="en-US" sz="2400" b="1" i="1" dirty="0" smtClean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Opening bale</a:t>
            </a:r>
          </a:p>
          <a:p>
            <a:pPr lvl="2" eaLnBrk="1" hangingPunct="1"/>
            <a:r>
              <a:rPr lang="en-US" sz="2400" b="1" i="1" dirty="0" smtClean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Carding room</a:t>
            </a:r>
          </a:p>
          <a:p>
            <a:pPr lvl="2" eaLnBrk="1" hangingPunct="1"/>
            <a:endParaRPr lang="en-US" sz="2400" b="1" i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Cotton dust consists of:</a:t>
            </a:r>
          </a:p>
          <a:p>
            <a:pPr lvl="2" eaLnBrk="1" hangingPunct="1"/>
            <a:r>
              <a:rPr lang="en-US" sz="2400" b="1" i="1" dirty="0" smtClean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Cotton fibers</a:t>
            </a:r>
          </a:p>
          <a:p>
            <a:pPr lvl="2" eaLnBrk="1" hangingPunct="1"/>
            <a:r>
              <a:rPr lang="en-US" sz="2400" b="1" i="1" dirty="0" smtClean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Bacteria</a:t>
            </a:r>
          </a:p>
          <a:p>
            <a:pPr lvl="2" eaLnBrk="1" hangingPunct="1"/>
            <a:r>
              <a:rPr lang="en-US" sz="2400" b="1" i="1" dirty="0" smtClean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Fungi</a:t>
            </a:r>
          </a:p>
          <a:p>
            <a:pPr lvl="2" eaLnBrk="1" hangingPunct="1"/>
            <a:r>
              <a:rPr lang="en-US" sz="2400" b="1" i="1" dirty="0" smtClean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Minerals, …</a:t>
            </a:r>
            <a:r>
              <a:rPr lang="en-US" sz="2400" b="1" i="1" dirty="0" err="1" smtClean="0">
                <a:solidFill>
                  <a:srgbClr val="FFC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etc</a:t>
            </a:r>
            <a:endParaRPr lang="en-US" sz="2400" b="1" i="1" dirty="0" smtClean="0">
              <a:solidFill>
                <a:srgbClr val="FFC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06E58B-ABE0-4BFE-97B2-D5031199B386}" type="slidenum">
              <a:rPr lang="ar-EG">
                <a:solidFill>
                  <a:srgbClr val="898989"/>
                </a:solidFill>
              </a:rPr>
              <a:pPr/>
              <a:t>19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9156" name="Oval 5"/>
          <p:cNvSpPr>
            <a:spLocks noChangeArrowheads="1"/>
          </p:cNvSpPr>
          <p:nvPr/>
        </p:nvSpPr>
        <p:spPr bwMode="auto">
          <a:xfrm>
            <a:off x="7962900" y="2058572"/>
            <a:ext cx="3200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C000"/>
                </a:solidFill>
              </a:rPr>
              <a:t>Most dusty operations</a:t>
            </a:r>
          </a:p>
        </p:txBody>
      </p:sp>
      <p:sp>
        <p:nvSpPr>
          <p:cNvPr id="49157" name="Oval 7"/>
          <p:cNvSpPr>
            <a:spLocks noChangeArrowheads="1"/>
          </p:cNvSpPr>
          <p:nvPr/>
        </p:nvSpPr>
        <p:spPr bwMode="auto">
          <a:xfrm>
            <a:off x="7581900" y="4561358"/>
            <a:ext cx="3581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C000"/>
                </a:solidFill>
              </a:rPr>
              <a:t>Exact cause is not known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000"/>
                </a:solidFill>
              </a:rPr>
              <a:t>Occupational exposure</a:t>
            </a:r>
            <a:endParaRPr lang="en-A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Periods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Short:</a:t>
            </a:r>
          </a:p>
          <a:p>
            <a:pPr lvl="1"/>
            <a:r>
              <a:rPr lang="en-US" sz="2400" dirty="0"/>
              <a:t>Asthma</a:t>
            </a:r>
          </a:p>
          <a:p>
            <a:pPr lvl="1"/>
            <a:r>
              <a:rPr lang="en-US" sz="2400" dirty="0"/>
              <a:t>Infections </a:t>
            </a:r>
          </a:p>
          <a:p>
            <a:pPr lvl="1"/>
            <a:r>
              <a:rPr lang="en-US" sz="2400" dirty="0"/>
              <a:t>Allergic alveolitis</a:t>
            </a:r>
          </a:p>
          <a:p>
            <a:pPr lvl="1"/>
            <a:r>
              <a:rPr lang="en-US" sz="2400" dirty="0"/>
              <a:t>Toxic poisonings</a:t>
            </a:r>
          </a:p>
          <a:p>
            <a:r>
              <a:rPr lang="en-US" sz="2400" b="1" dirty="0"/>
              <a:t>Long:</a:t>
            </a:r>
          </a:p>
          <a:p>
            <a:pPr lvl="1"/>
            <a:r>
              <a:rPr lang="en-US" sz="2400" dirty="0" smtClean="0"/>
              <a:t>Pneumoconiosis</a:t>
            </a:r>
            <a:endParaRPr lang="en-US" sz="2400" dirty="0"/>
          </a:p>
          <a:p>
            <a:pPr lvl="1"/>
            <a:r>
              <a:rPr lang="en-US" sz="2400" dirty="0"/>
              <a:t>Neoplasms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4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990600"/>
            <a:ext cx="4495800" cy="533400"/>
          </a:xfrm>
          <a:solidFill>
            <a:srgbClr val="FFFF66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i="1">
                <a:cs typeface="Times New Roman" panose="02020603050405020304" pitchFamily="18" charset="0"/>
              </a:rPr>
              <a:t>Exposure to cotton dust</a:t>
            </a:r>
          </a:p>
        </p:txBody>
      </p:sp>
      <p:sp>
        <p:nvSpPr>
          <p:cNvPr id="54275" name="Text Box 11"/>
          <p:cNvSpPr>
            <a:spLocks noGrp="1" noChangeArrowheads="1"/>
          </p:cNvSpPr>
          <p:nvPr>
            <p:ph idx="1"/>
          </p:nvPr>
        </p:nvSpPr>
        <p:spPr>
          <a:xfrm>
            <a:off x="1828800" y="1752600"/>
            <a:ext cx="8382000" cy="4800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Mast cell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25BA8C-F655-4F6D-AE4C-2FE3F78556A9}" type="slidenum">
              <a:rPr lang="ar-EG">
                <a:solidFill>
                  <a:srgbClr val="898989"/>
                </a:solidFill>
              </a:rPr>
              <a:pPr/>
              <a:t>20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4276" name="Oval 3"/>
          <p:cNvSpPr>
            <a:spLocks noChangeArrowheads="1"/>
          </p:cNvSpPr>
          <p:nvPr/>
        </p:nvSpPr>
        <p:spPr bwMode="auto">
          <a:xfrm>
            <a:off x="2667000" y="2133600"/>
            <a:ext cx="914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54277" name="AutoShape 4"/>
          <p:cNvSpPr>
            <a:spLocks noChangeArrowheads="1"/>
          </p:cNvSpPr>
          <p:nvPr/>
        </p:nvSpPr>
        <p:spPr bwMode="auto">
          <a:xfrm>
            <a:off x="2362200" y="3810000"/>
            <a:ext cx="1752600" cy="2128838"/>
          </a:xfrm>
          <a:prstGeom prst="can">
            <a:avLst>
              <a:gd name="adj" fmla="val 36778"/>
            </a:avLst>
          </a:prstGeom>
          <a:solidFill>
            <a:srgbClr val="68F8F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54278" name="Line 5"/>
          <p:cNvSpPr>
            <a:spLocks noChangeShapeType="1"/>
          </p:cNvSpPr>
          <p:nvPr/>
        </p:nvSpPr>
        <p:spPr bwMode="auto">
          <a:xfrm>
            <a:off x="4343400" y="2819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4279" name="Line 6"/>
          <p:cNvSpPr>
            <a:spLocks noChangeShapeType="1"/>
          </p:cNvSpPr>
          <p:nvPr/>
        </p:nvSpPr>
        <p:spPr bwMode="auto">
          <a:xfrm>
            <a:off x="4495800" y="4876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4280" name="Oval 7"/>
          <p:cNvSpPr>
            <a:spLocks noChangeArrowheads="1"/>
          </p:cNvSpPr>
          <p:nvPr/>
        </p:nvSpPr>
        <p:spPr bwMode="auto">
          <a:xfrm>
            <a:off x="7162800" y="2743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54281" name="AutoShape 8"/>
          <p:cNvSpPr>
            <a:spLocks noChangeArrowheads="1"/>
          </p:cNvSpPr>
          <p:nvPr/>
        </p:nvSpPr>
        <p:spPr bwMode="auto">
          <a:xfrm>
            <a:off x="6781800" y="3810000"/>
            <a:ext cx="1143000" cy="1981200"/>
          </a:xfrm>
          <a:prstGeom prst="can">
            <a:avLst>
              <a:gd name="adj" fmla="val 60185"/>
            </a:avLst>
          </a:prstGeom>
          <a:solidFill>
            <a:srgbClr val="68F8FC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54282" name="Oval 9"/>
          <p:cNvSpPr>
            <a:spLocks noChangeArrowheads="1"/>
          </p:cNvSpPr>
          <p:nvPr/>
        </p:nvSpPr>
        <p:spPr bwMode="auto">
          <a:xfrm>
            <a:off x="2667000" y="3886200"/>
            <a:ext cx="1143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54283" name="Oval 10"/>
          <p:cNvSpPr>
            <a:spLocks noChangeArrowheads="1"/>
          </p:cNvSpPr>
          <p:nvPr/>
        </p:nvSpPr>
        <p:spPr bwMode="auto">
          <a:xfrm>
            <a:off x="7162800" y="3886200"/>
            <a:ext cx="3810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429000" y="32004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32004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>
            <a:off x="2819400" y="3276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4267200" y="62738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i="1">
                <a:solidFill>
                  <a:srgbClr val="C00000"/>
                </a:solidFill>
              </a:rPr>
              <a:t>Bronchi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327526" y="1941513"/>
            <a:ext cx="1844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After release of histamine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4419600" y="4267201"/>
            <a:ext cx="170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Bronchospasm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8305800" y="4648201"/>
            <a:ext cx="217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FFC000"/>
                </a:solidFill>
              </a:rPr>
              <a:t>Obstructed airway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1524000" y="3124201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Histamine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7794626" y="2590801"/>
            <a:ext cx="287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Shrunken </a:t>
            </a:r>
            <a:r>
              <a:rPr lang="en-US" b="1" dirty="0">
                <a:solidFill>
                  <a:srgbClr val="FFC000"/>
                </a:solidFill>
              </a:rPr>
              <a:t>mast cell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1736726" y="112714"/>
            <a:ext cx="4664075" cy="466725"/>
          </a:xfrm>
          <a:prstGeom prst="rect">
            <a:avLst/>
          </a:prstGeom>
          <a:solidFill>
            <a:srgbClr val="C000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</a:rPr>
              <a:t>First day of next working week</a:t>
            </a:r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H="1">
            <a:off x="3276600" y="1219200"/>
            <a:ext cx="6858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6934200" y="0"/>
            <a:ext cx="3276600" cy="914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i="1"/>
              <a:t>After days of work</a:t>
            </a:r>
          </a:p>
        </p:txBody>
      </p:sp>
    </p:spTree>
    <p:extLst>
      <p:ext uri="{BB962C8B-B14F-4D97-AF65-F5344CB8AC3E}">
        <p14:creationId xmlns:p14="http://schemas.microsoft.com/office/powerpoint/2010/main" val="15650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5" y="304800"/>
            <a:ext cx="8001000" cy="7620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Prevention and control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Medical measures</a:t>
            </a:r>
          </a:p>
          <a:p>
            <a:pPr eaLnBrk="1" hangingPunct="1">
              <a:lnSpc>
                <a:spcPct val="90000"/>
              </a:lnSpc>
            </a:pPr>
            <a:endParaRPr lang="en-US" sz="3200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A. Preplacement examination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CXR, LFT, Atopy, </a:t>
            </a:r>
          </a:p>
          <a:p>
            <a:pPr lvl="3" eaLnBrk="1" hangingPunct="1">
              <a:lnSpc>
                <a:spcPct val="90000"/>
              </a:lnSpc>
            </a:pPr>
            <a:endParaRPr lang="en-US" sz="2000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B. Periodic medical examination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Conducted every year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Include LFT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If susceptible worker (significant effect across shift after few month of exposure) should be transferred to other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D46784-7596-4880-80DB-5D4ECDC133B2}" type="slidenum">
              <a:rPr lang="ar-EG">
                <a:solidFill>
                  <a:srgbClr val="898989"/>
                </a:solidFill>
              </a:rPr>
              <a:pPr/>
              <a:t>21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5" y="304800"/>
            <a:ext cx="8001000" cy="7620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Prevention and control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2. Engineering and </a:t>
            </a:r>
            <a:r>
              <a:rPr lang="en-US" sz="3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environmental measures </a:t>
            </a:r>
            <a:endParaRPr lang="en-US" sz="3600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A. Dust control: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Spraying of ripening cotton with bactericidal and fungicidal gents</a:t>
            </a:r>
          </a:p>
          <a:p>
            <a:pPr lvl="3" eaLnBrk="1" hangingPunct="1">
              <a:lnSpc>
                <a:spcPct val="90000"/>
              </a:lnSpc>
            </a:pPr>
            <a:endParaRPr lang="en-US" sz="2400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Treatment of raw cotton fibers with gaseous hydrogen chloride or acetic acid to inactivate active ingredients in cotton dust</a:t>
            </a:r>
          </a:p>
          <a:p>
            <a:pPr lvl="2" eaLnBrk="1" hangingPunct="1">
              <a:lnSpc>
                <a:spcPct val="90000"/>
              </a:lnSpc>
            </a:pPr>
            <a:endParaRPr lang="en-US" sz="2400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Personal protective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FB841A-A4DA-442F-B822-CA53AD5BE569}" type="slidenum">
              <a:rPr lang="ar-EG">
                <a:solidFill>
                  <a:srgbClr val="898989"/>
                </a:solidFill>
              </a:rPr>
              <a:pPr/>
              <a:t>22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Occupational Asthma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Symptoms usually begin several weeks after exposure begins.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Early in the syndrome, the patient may just notice a dry cough.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Patient may not be continuously exposed to provoking antigen.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portable peak-flow meter and a diary is very helpful in determining if a work-place antigen is responsible</a:t>
            </a:r>
          </a:p>
        </p:txBody>
      </p:sp>
    </p:spTree>
    <p:extLst>
      <p:ext uri="{BB962C8B-B14F-4D97-AF65-F5344CB8AC3E}">
        <p14:creationId xmlns:p14="http://schemas.microsoft.com/office/powerpoint/2010/main" val="156682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Prevention of Occupational asthma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/>
              <a:t>Transition to safer Chemicals.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/>
              <a:t>Animal Allergens in the work place should be removed.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/>
              <a:t>Control of Dust from Powder Dye Handling operations.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3200" dirty="0" smtClean="0"/>
              <a:t>Allergic diseases should be controlled.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09411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Industrial Bronchitis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Identical symptoms to chronic bronchitis seen with cigarette smoking</a:t>
            </a:r>
          </a:p>
          <a:p>
            <a:r>
              <a:rPr lang="en-US" sz="2800" dirty="0"/>
              <a:t>Coal workers </a:t>
            </a:r>
          </a:p>
          <a:p>
            <a:r>
              <a:rPr lang="en-US" sz="2800" dirty="0"/>
              <a:t> Grain Workers</a:t>
            </a:r>
          </a:p>
          <a:p>
            <a:r>
              <a:rPr lang="en-US" sz="2800" dirty="0"/>
              <a:t>Most non-smokers do not have a decrement in FEV </a:t>
            </a:r>
            <a:r>
              <a:rPr lang="en-US" sz="2800" dirty="0" smtClean="0"/>
              <a:t>1</a:t>
            </a:r>
            <a:r>
              <a:rPr lang="en-U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929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2060"/>
                </a:solidFill>
              </a:rPr>
              <a:t>Any Questions !!1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638" y="2187526"/>
            <a:ext cx="9720071" cy="4023360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pPr lvl="1"/>
            <a:endParaRPr lang="en-AU" dirty="0" smtClean="0"/>
          </a:p>
          <a:p>
            <a:pPr lvl="8"/>
            <a:r>
              <a:rPr lang="en-AU" sz="8000" dirty="0" smtClean="0">
                <a:solidFill>
                  <a:srgbClr val="FFC000"/>
                </a:solidFill>
              </a:rPr>
              <a:t>Thank You</a:t>
            </a:r>
            <a:endParaRPr lang="en-AU" sz="8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5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2133600" y="228601"/>
            <a:ext cx="4800600" cy="835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i="1" dirty="0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Fate of inhaled particles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6400800" cy="579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sz="1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Large particles may get trapped in the nose or large airways, </a:t>
            </a:r>
          </a:p>
          <a:p>
            <a:pPr eaLnBrk="1" hangingPunct="1">
              <a:lnSpc>
                <a:spcPct val="9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but very small ones may reach the lungs.</a:t>
            </a:r>
            <a:endParaRPr lang="ar-JO" sz="2400" b="1" i="1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ar-JO" sz="2400" b="1" i="1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There, some particles dissolve and may be absorbed into the bloodstream; </a:t>
            </a:r>
          </a:p>
          <a:p>
            <a:pPr eaLnBrk="1" hangingPunct="1">
              <a:lnSpc>
                <a:spcPct val="9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M</a:t>
            </a:r>
            <a:r>
              <a:rPr lang="en-US" sz="24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ost </a:t>
            </a: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solid particles that do not dissolve are removed by the body's defenses</a:t>
            </a:r>
            <a:r>
              <a:rPr lang="ar-SA" sz="2400" b="1" i="1" dirty="0">
                <a:latin typeface="Garamond" panose="02020404030301010803" pitchFamily="18" charset="0"/>
              </a:rPr>
              <a:t>. </a:t>
            </a: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Toxic dust in the range 1 – 5 µm produce harmful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DF9496-75F7-4299-A2B7-60A279754E70}" type="slidenum">
              <a:rPr lang="ar-EG">
                <a:solidFill>
                  <a:srgbClr val="898989"/>
                </a:solidFill>
              </a:rPr>
              <a:pPr/>
              <a:t>3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8" name="Picture 8" descr="bronchial 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7337" y="655093"/>
            <a:ext cx="4113663" cy="6089931"/>
          </a:xfrm>
          <a:prstGeom prst="rect">
            <a:avLst/>
          </a:prstGeom>
          <a:noFill/>
          <a:ln>
            <a:solidFill>
              <a:schemeClr val="accent4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544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955343" y="109182"/>
            <a:ext cx="7682220" cy="88141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FF00"/>
                </a:solidFill>
                <a:latin typeface="Monotype Corsiva" pitchFamily="66" charset="0"/>
              </a:rPr>
              <a:t>Classification of OLD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xfrm>
            <a:off x="647114" y="1201002"/>
            <a:ext cx="7877908" cy="5656997"/>
          </a:xfrm>
          <a:solidFill>
            <a:srgbClr val="C00000"/>
          </a:solidFill>
        </p:spPr>
        <p:txBody>
          <a:bodyPr rtlCol="0">
            <a:normAutofit fontScale="70000" lnSpcReduction="20000"/>
          </a:bodyPr>
          <a:lstStyle/>
          <a:p>
            <a:pPr>
              <a:lnSpc>
                <a:spcPct val="80000"/>
              </a:lnSpc>
              <a:spcAft>
                <a:spcPts val="0"/>
              </a:spcAft>
              <a:defRPr/>
            </a:pPr>
            <a:endParaRPr lang="en-US" sz="1800" b="1" i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i="1" dirty="0">
                <a:latin typeface="Garamond" pitchFamily="18" charset="0"/>
              </a:rPr>
              <a:t>I</a:t>
            </a:r>
            <a:r>
              <a:rPr lang="en-US" sz="3000" b="1" i="1" dirty="0">
                <a:latin typeface="Garamond" pitchFamily="18" charset="0"/>
              </a:rPr>
              <a:t>n</a:t>
            </a:r>
            <a:r>
              <a:rPr lang="en-US" sz="3900" b="1" i="1" dirty="0">
                <a:latin typeface="Garamond" pitchFamily="18" charset="0"/>
              </a:rPr>
              <a:t>flammation of airways: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endParaRPr lang="en-US" sz="3100" b="1" i="1" dirty="0" smtClean="0">
              <a:latin typeface="Garamond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100" b="1" i="1" dirty="0" smtClean="0">
                <a:latin typeface="Garamond" pitchFamily="18" charset="0"/>
              </a:rPr>
              <a:t>Inflammation of lining of respiratory system </a:t>
            </a: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endParaRPr lang="en-US" sz="4100" b="1" i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endParaRPr lang="en-US" sz="4100" b="1" i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100" b="1" i="1" dirty="0">
                <a:latin typeface="Garamond" pitchFamily="18" charset="0"/>
              </a:rPr>
              <a:t>Obstructive lung disease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endParaRPr lang="en-US" sz="3100" b="1" i="1" dirty="0" smtClean="0">
              <a:latin typeface="Garamond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100" b="1" i="1" dirty="0" smtClean="0">
                <a:latin typeface="Garamond" pitchFamily="18" charset="0"/>
              </a:rPr>
              <a:t>Reversible:  Occupational asthma, Byssinosis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endParaRPr lang="en-US" sz="3100" b="1" i="1" dirty="0" smtClean="0">
              <a:latin typeface="Garamond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100" b="1" i="1" dirty="0" smtClean="0">
                <a:latin typeface="Garamond" pitchFamily="18" charset="0"/>
              </a:rPr>
              <a:t>Irreversible: Industrial bronchitis, Emphysema</a:t>
            </a:r>
            <a:endParaRPr lang="ar-JO" sz="3100" b="1" i="1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4100" b="1" i="1" dirty="0">
                <a:latin typeface="Garamond" pitchFamily="18" charset="0"/>
              </a:rPr>
              <a:t> </a:t>
            </a: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endParaRPr lang="en-US" sz="4100" b="1" i="1" dirty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100" b="1" i="1" dirty="0">
                <a:latin typeface="Garamond" pitchFamily="18" charset="0"/>
              </a:rPr>
              <a:t>Restrictive lung disease 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endParaRPr lang="en-US" sz="3100" b="1" i="1" dirty="0" smtClean="0">
              <a:latin typeface="Garamond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100" b="1" i="1" dirty="0" smtClean="0">
                <a:latin typeface="Garamond" pitchFamily="18" charset="0"/>
              </a:rPr>
              <a:t>Pneumoconiosis: Silicosis and asbestosis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endParaRPr lang="en-US" sz="3100" b="1" i="1" dirty="0" smtClean="0">
              <a:latin typeface="Garamond" pitchFamily="18" charset="0"/>
            </a:endParaRP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100" b="1" i="1" dirty="0" smtClean="0">
                <a:latin typeface="Garamond" pitchFamily="18" charset="0"/>
              </a:rPr>
              <a:t>EAA:  Farmer’s Lung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defRPr/>
            </a:pPr>
            <a:endParaRPr lang="en-US" b="1" i="1" dirty="0" smtClean="0">
              <a:latin typeface="Garamond" pitchFamily="18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i="1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A645E7-4075-4C01-B6F9-AA3A4062B92B}" type="slidenum">
              <a:rPr lang="ar-EG">
                <a:solidFill>
                  <a:srgbClr val="898989"/>
                </a:solidFill>
              </a:rPr>
              <a:pPr/>
              <a:t>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1" name="Picture 5" descr="f25-8_bronchial_tree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7563" y="2247900"/>
            <a:ext cx="2992438" cy="3276600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844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8067" y="44546"/>
            <a:ext cx="7426325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b="1" i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</a:t>
            </a:r>
            <a:r>
              <a:rPr lang="en-US" sz="36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en-US" sz="32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Inflammation (Irritation)  of Respiratory System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520505" y="1143000"/>
            <a:ext cx="10789919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This effect can be produced by substances that are:</a:t>
            </a:r>
          </a:p>
          <a:p>
            <a:pPr lvl="1" eaLnBrk="1" hangingPunct="1">
              <a:lnSpc>
                <a:spcPct val="80000"/>
              </a:lnSpc>
            </a:pPr>
            <a:endParaRPr lang="en-US" sz="20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Soluble in water and 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Can produce vesicant (inflammatory) effect </a:t>
            </a:r>
          </a:p>
          <a:p>
            <a:pPr eaLnBrk="1" hangingPunct="1">
              <a:lnSpc>
                <a:spcPct val="8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The site of the effect depends on the degree of solubility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  Highly </a:t>
            </a: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soluble 			Upper respiratory tract irritation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 Moderately </a:t>
            </a: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soluble		</a:t>
            </a:r>
            <a:r>
              <a:rPr lang="en-US" sz="24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           Middle </a:t>
            </a: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respiratory tract irritation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Sparingly soluble 		</a:t>
            </a:r>
            <a:r>
              <a:rPr lang="en-US" sz="24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         lower </a:t>
            </a: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respiratory tract irritation</a:t>
            </a:r>
          </a:p>
          <a:p>
            <a:pPr eaLnBrk="1" hangingPunct="1">
              <a:lnSpc>
                <a:spcPct val="8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5848E5-664D-40FB-8495-8CC1DA2815BA}" type="slidenum">
              <a:rPr lang="ar-EG">
                <a:solidFill>
                  <a:srgbClr val="898989"/>
                </a:solidFill>
              </a:rPr>
              <a:pPr/>
              <a:t>5</a:t>
            </a:fld>
            <a:endParaRPr lang="en-US">
              <a:solidFill>
                <a:srgbClr val="898989"/>
              </a:solidFill>
            </a:endParaRPr>
          </a:p>
        </p:txBody>
      </p:sp>
      <p:cxnSp>
        <p:nvCxnSpPr>
          <p:cNvPr id="13" name="رابط كسهم مستقيم 12"/>
          <p:cNvCxnSpPr/>
          <p:nvPr/>
        </p:nvCxnSpPr>
        <p:spPr bwMode="auto">
          <a:xfrm>
            <a:off x="3478237" y="4654062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cxnSp>
      <p:cxnSp>
        <p:nvCxnSpPr>
          <p:cNvPr id="8197" name="رابط كسهم مستقيم 15"/>
          <p:cNvCxnSpPr>
            <a:cxnSpLocks noChangeShapeType="1"/>
          </p:cNvCxnSpPr>
          <p:nvPr/>
        </p:nvCxnSpPr>
        <p:spPr bwMode="auto">
          <a:xfrm>
            <a:off x="3478237" y="5418197"/>
            <a:ext cx="838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رابط كسهم مستقيم 17"/>
          <p:cNvCxnSpPr>
            <a:cxnSpLocks noChangeShapeType="1"/>
          </p:cNvCxnSpPr>
          <p:nvPr/>
        </p:nvCxnSpPr>
        <p:spPr bwMode="auto">
          <a:xfrm>
            <a:off x="3478237" y="4131966"/>
            <a:ext cx="838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56828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098676" y="304800"/>
            <a:ext cx="475932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400" b="1" i="1" dirty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Classification of irritants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5638800" cy="5791200"/>
          </a:xfrm>
          <a:solidFill>
            <a:srgbClr val="C00000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Upper respiratory tract irritants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E.g. </a:t>
            </a:r>
            <a:r>
              <a:rPr lang="en-US" sz="2400" b="1" i="1" dirty="0" smtClean="0">
                <a:latin typeface="Garamond" panose="02020404030301010803" pitchFamily="18" charset="0"/>
                <a:cs typeface="Arial" panose="020B0604020202020204" pitchFamily="34" charset="0"/>
              </a:rPr>
              <a:t>Ammonia</a:t>
            </a: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Inflammation of mucosa of Eyes, Nose and Oro-pharynx </a:t>
            </a:r>
          </a:p>
          <a:p>
            <a:pPr eaLnBrk="1" hangingPunct="1">
              <a:lnSpc>
                <a:spcPct val="90000"/>
              </a:lnSpc>
            </a:pPr>
            <a:endParaRPr lang="en-US" sz="2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Mid-respiratory tract irritants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E.g. Chlorine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Asthma-like attack</a:t>
            </a:r>
          </a:p>
          <a:p>
            <a:pPr eaLnBrk="1" hangingPunct="1">
              <a:lnSpc>
                <a:spcPct val="90000"/>
              </a:lnSpc>
            </a:pPr>
            <a:endParaRPr lang="en-US" sz="2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Lower Respiratory tract irritant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E.g. Nitrogen dioxide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Pulmonary edema</a:t>
            </a:r>
          </a:p>
          <a:p>
            <a:pPr eaLnBrk="1" hangingPunct="1">
              <a:lnSpc>
                <a:spcPct val="9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53908C-3D54-49A6-AAE5-7CFA01247AA3}" type="slidenum">
              <a:rPr lang="ar-EG">
                <a:solidFill>
                  <a:srgbClr val="898989"/>
                </a:solidFill>
              </a:rPr>
              <a:pPr/>
              <a:t>6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8" name="Picture 8" descr="bronchial 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0"/>
            <a:ext cx="3265488" cy="4800600"/>
          </a:xfrm>
          <a:prstGeom prst="rect">
            <a:avLst/>
          </a:prstGeom>
          <a:solidFill>
            <a:srgbClr val="92D050"/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6167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879" y="304800"/>
            <a:ext cx="7197725" cy="762000"/>
          </a:xfrm>
        </p:spPr>
        <p:txBody>
          <a:bodyPr/>
          <a:lstStyle/>
          <a:p>
            <a:pPr eaLnBrk="1" hangingPunct="1"/>
            <a:r>
              <a:rPr lang="en-US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II. Parenchymal lung disease (Pneumoconiosis)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6553200" cy="579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1400" b="1" dirty="0">
              <a:latin typeface="Wide Latin" panose="020A0A070505050204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>
              <a:solidFill>
                <a:schemeClr val="accent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Produced by inorganic dust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E.g. silica and asbestos dus</a:t>
            </a:r>
            <a:r>
              <a:rPr lang="en-US" sz="2800" b="1" dirty="0">
                <a:latin typeface="Garamond" panose="02020404030301010803" pitchFamily="18" charset="0"/>
                <a:cs typeface="Arial" panose="020B0604020202020204" pitchFamily="34" charset="0"/>
              </a:rPr>
              <a:t>t </a:t>
            </a:r>
            <a:endParaRPr lang="en-US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Produce progressive fibrosis in the lung</a:t>
            </a:r>
          </a:p>
          <a:p>
            <a:pPr eaLnBrk="1" hangingPunct="1">
              <a:lnSpc>
                <a:spcPct val="80000"/>
              </a:lnSpc>
            </a:pPr>
            <a:endParaRPr lang="en-US" sz="2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Respirable dust</a:t>
            </a:r>
          </a:p>
          <a:p>
            <a:pPr lvl="2" eaLnBrk="1" hangingPunct="1">
              <a:lnSpc>
                <a:spcPct val="80000"/>
              </a:lnSpc>
            </a:pPr>
            <a:endParaRPr lang="en-US" sz="2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Less than 10  micrometer</a:t>
            </a:r>
          </a:p>
          <a:p>
            <a:pPr eaLnBrk="1" hangingPunct="1">
              <a:lnSpc>
                <a:spcPct val="80000"/>
              </a:lnSpc>
            </a:pPr>
            <a:endParaRPr lang="en-US" sz="2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ar-SA" sz="2800" b="1" i="1" dirty="0">
                <a:latin typeface="Garamond" panose="02020404030301010803" pitchFamily="18" charset="0"/>
              </a:rPr>
              <a:t> </a:t>
            </a: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Harmful dust</a:t>
            </a:r>
            <a:endParaRPr lang="ar-SA" sz="2800" b="1" i="1" dirty="0">
              <a:latin typeface="Garamond" panose="02020404030301010803" pitchFamily="18" charset="0"/>
            </a:endParaRPr>
          </a:p>
          <a:p>
            <a:pPr lvl="2" eaLnBrk="1" hangingPunct="1">
              <a:lnSpc>
                <a:spcPct val="80000"/>
              </a:lnSpc>
            </a:pPr>
            <a:endParaRPr lang="en-US" sz="28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2800" b="1" i="1" dirty="0">
                <a:latin typeface="Garamond" panose="02020404030301010803" pitchFamily="18" charset="0"/>
                <a:cs typeface="Arial" panose="020B0604020202020204" pitchFamily="34" charset="0"/>
              </a:rPr>
              <a:t>From 1 – 5 micrometer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E35569-F3C4-4080-B8DB-499CA3DB6881}" type="slidenum">
              <a:rPr lang="ar-EG">
                <a:solidFill>
                  <a:srgbClr val="898989"/>
                </a:solidFill>
              </a:rPr>
              <a:pPr/>
              <a:t>7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0244" name="Picture 6" descr="deposition of inhaled par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438400"/>
            <a:ext cx="3640540" cy="38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55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1458913" y="253218"/>
            <a:ext cx="8001000" cy="11677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 of Pneumoconiosis</a:t>
            </a:r>
            <a:endParaRPr lang="ar-SA" i="1" dirty="0" smtClean="0">
              <a:solidFill>
                <a:srgbClr val="002060"/>
              </a:solidFill>
              <a:latin typeface="Aharoni" panose="02010803020104030203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58913" y="1747911"/>
            <a:ext cx="6367463" cy="5715000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en-US" sz="1800" b="1" i="1" dirty="0"/>
          </a:p>
          <a:p>
            <a:pPr>
              <a:spcAft>
                <a:spcPts val="0"/>
              </a:spcAft>
              <a:defRPr/>
            </a:pPr>
            <a:r>
              <a:rPr lang="en-US" sz="2800" b="1" i="1" dirty="0"/>
              <a:t>Occupational Lung disease</a:t>
            </a:r>
          </a:p>
          <a:p>
            <a:pPr lvl="2">
              <a:spcAft>
                <a:spcPts val="0"/>
              </a:spcAft>
              <a:defRPr/>
            </a:pPr>
            <a:endParaRPr lang="en-US" sz="2800" b="1" i="1" dirty="0"/>
          </a:p>
          <a:p>
            <a:pPr lvl="2">
              <a:spcAft>
                <a:spcPts val="0"/>
              </a:spcAft>
              <a:defRPr/>
            </a:pPr>
            <a:r>
              <a:rPr lang="en-US" sz="2800" b="1" i="1" dirty="0"/>
              <a:t>secondary to inhalation of inorganic dust</a:t>
            </a:r>
          </a:p>
          <a:p>
            <a:pPr lvl="2">
              <a:spcAft>
                <a:spcPts val="0"/>
              </a:spcAft>
              <a:defRPr/>
            </a:pPr>
            <a:endParaRPr lang="en-US" sz="2800" b="1" i="1" dirty="0"/>
          </a:p>
          <a:p>
            <a:pPr lvl="2">
              <a:spcAft>
                <a:spcPts val="0"/>
              </a:spcAft>
              <a:defRPr/>
            </a:pPr>
            <a:r>
              <a:rPr lang="en-US" sz="2800" b="1" i="1" dirty="0"/>
              <a:t>leading to change in the lung architecture</a:t>
            </a:r>
          </a:p>
          <a:p>
            <a:pPr lvl="2">
              <a:spcAft>
                <a:spcPts val="0"/>
              </a:spcAft>
              <a:defRPr/>
            </a:pPr>
            <a:endParaRPr lang="en-US" sz="2800" b="1" i="1" dirty="0"/>
          </a:p>
          <a:p>
            <a:pPr lvl="2">
              <a:spcAft>
                <a:spcPts val="0"/>
              </a:spcAft>
              <a:defRPr/>
            </a:pPr>
            <a:r>
              <a:rPr lang="en-US" sz="2800" b="1" i="1" dirty="0"/>
              <a:t>excluding chronic bronchitis, emphysema, and cancer</a:t>
            </a:r>
            <a:endParaRPr lang="ar-SA" sz="28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CB0B8D-F43B-4BA8-A457-D551AC0DCDEC}" type="slidenum">
              <a:rPr lang="ar-EG">
                <a:solidFill>
                  <a:srgbClr val="898989"/>
                </a:solidFill>
              </a:rPr>
              <a:pPr/>
              <a:t>8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1268" name="Picture 4" descr="CIBA-simple silic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/>
          <a:stretch>
            <a:fillRect/>
          </a:stretch>
        </p:blipFill>
        <p:spPr bwMode="auto">
          <a:xfrm>
            <a:off x="8332813" y="1569243"/>
            <a:ext cx="28416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3" name="رابط كسهم مستقيم 5"/>
          <p:cNvCxnSpPr>
            <a:cxnSpLocks noChangeShapeType="1"/>
          </p:cNvCxnSpPr>
          <p:nvPr/>
        </p:nvCxnSpPr>
        <p:spPr bwMode="auto">
          <a:xfrm flipV="1">
            <a:off x="6073776" y="3607821"/>
            <a:ext cx="3505200" cy="152400"/>
          </a:xfrm>
          <a:prstGeom prst="straightConnector1">
            <a:avLst/>
          </a:prstGeom>
          <a:noFill/>
          <a:ln w="9525" algn="ctr">
            <a:solidFill>
              <a:schemeClr val="accent5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7038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9" y="291152"/>
            <a:ext cx="5292725" cy="6096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sz="2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Asbestos Occupational </a:t>
            </a:r>
            <a:r>
              <a:rPr lang="en-US" sz="2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exposure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143000"/>
            <a:ext cx="5224463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Workers who demolish buildings that have insulation containing asbestos are at increased risk. </a:t>
            </a:r>
          </a:p>
          <a:p>
            <a:pPr eaLnBrk="1" hangingPunct="1">
              <a:lnSpc>
                <a:spcPct val="8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People who regularly work with asbestos are at greatest risk of developing lung disease. </a:t>
            </a:r>
          </a:p>
          <a:p>
            <a:pPr eaLnBrk="1" hangingPunct="1">
              <a:lnSpc>
                <a:spcPct val="80000"/>
              </a:lnSpc>
            </a:pPr>
            <a:endParaRPr lang="en-US" sz="2400" b="1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The more a person is exposed to asbestos fibers, the greater the risk of developing an asbestos-related disease.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14340" name="Picture 4" descr="laggingpip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154745"/>
            <a:ext cx="3276600" cy="2532063"/>
          </a:xfrm>
          <a:noFill/>
        </p:spPr>
      </p:pic>
      <p:pic>
        <p:nvPicPr>
          <p:cNvPr id="14341" name="Picture 6" descr="asbe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2800" y="2864256"/>
            <a:ext cx="2616200" cy="342900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705C849-F2F5-49FC-B563-29645791FF3D}" type="slidenum">
              <a:rPr lang="ar-EG">
                <a:solidFill>
                  <a:srgbClr val="898989"/>
                </a:solidFill>
              </a:rPr>
              <a:pPr/>
              <a:t>9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</TotalTime>
  <Words>1032</Words>
  <Application>Microsoft Office PowerPoint</Application>
  <PresentationFormat>Widescreen</PresentationFormat>
  <Paragraphs>239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Aharoni</vt:lpstr>
      <vt:lpstr>Arial</vt:lpstr>
      <vt:lpstr>Arial Black</vt:lpstr>
      <vt:lpstr>Garamond</vt:lpstr>
      <vt:lpstr>Monotype Corsiva</vt:lpstr>
      <vt:lpstr>Times New Roman</vt:lpstr>
      <vt:lpstr>Tw Cen MT</vt:lpstr>
      <vt:lpstr>Tw Cen MT Condensed</vt:lpstr>
      <vt:lpstr>Wide Latin</vt:lpstr>
      <vt:lpstr>Wingdings</vt:lpstr>
      <vt:lpstr>Wingdings 3</vt:lpstr>
      <vt:lpstr>Integral</vt:lpstr>
      <vt:lpstr>Chart</vt:lpstr>
      <vt:lpstr>Occupational Lung Diseases</vt:lpstr>
      <vt:lpstr>Induction Periods</vt:lpstr>
      <vt:lpstr>Fate of inhaled particles</vt:lpstr>
      <vt:lpstr>Classification of OLD</vt:lpstr>
      <vt:lpstr>I. Inflammation (Irritation)  of Respiratory System</vt:lpstr>
      <vt:lpstr>Classification of irritants</vt:lpstr>
      <vt:lpstr>II. Parenchymal lung disease (Pneumoconiosis)</vt:lpstr>
      <vt:lpstr>Definition of Pneumoconiosis</vt:lpstr>
      <vt:lpstr>Asbestos Occupational exposure</vt:lpstr>
      <vt:lpstr>Asbestos related diseases</vt:lpstr>
      <vt:lpstr>Prevention and treatment</vt:lpstr>
      <vt:lpstr>Prevention and treatment</vt:lpstr>
      <vt:lpstr>PowerPoint Presentation</vt:lpstr>
      <vt:lpstr>Occupational Exposure to Silica</vt:lpstr>
      <vt:lpstr>Diagnosis of Silicosis: CXR</vt:lpstr>
      <vt:lpstr>Prevention and Control</vt:lpstr>
      <vt:lpstr>Prevention and Control</vt:lpstr>
      <vt:lpstr>PowerPoint Presentation</vt:lpstr>
      <vt:lpstr>Occupational exposure</vt:lpstr>
      <vt:lpstr>Exposure to cotton dust</vt:lpstr>
      <vt:lpstr>Prevention and control</vt:lpstr>
      <vt:lpstr>Prevention and control</vt:lpstr>
      <vt:lpstr>Occupational Asthma</vt:lpstr>
      <vt:lpstr>Prevention of Occupational asthma</vt:lpstr>
      <vt:lpstr>Industrial Bronchitis</vt:lpstr>
      <vt:lpstr>Any Questions !!1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drzahid1983</dc:creator>
  <cp:lastModifiedBy>drzahid1983</cp:lastModifiedBy>
  <cp:revision>20</cp:revision>
  <dcterms:created xsi:type="dcterms:W3CDTF">2013-10-15T21:09:39Z</dcterms:created>
  <dcterms:modified xsi:type="dcterms:W3CDTF">2013-11-21T08:01:26Z</dcterms:modified>
</cp:coreProperties>
</file>