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01D7-BD31-4C9E-9458-FF39CC335C0E}" type="datetimeFigureOut">
              <a:rPr lang="en-US" smtClean="0"/>
              <a:pPr/>
              <a:t>12/10/2010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2E72F-D2DD-46CA-8EA7-12A05D7A626A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7" name="Picture 6" descr="C:\Users\KIRAN\Desktop\wwww.jpg"/>
          <p:cNvPicPr/>
          <p:nvPr userDrawn="1"/>
        </p:nvPicPr>
        <p:blipFill>
          <a:blip r:embed="rId2">
            <a:lum bright="70000" contrast="-70000"/>
          </a:blip>
          <a:srcRect l="5200" r="76080"/>
          <a:stretch>
            <a:fillRect/>
          </a:stretch>
        </p:blipFill>
        <p:spPr bwMode="auto">
          <a:xfrm>
            <a:off x="0" y="-24"/>
            <a:ext cx="3857556" cy="6880328"/>
          </a:xfrm>
          <a:prstGeom prst="rect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 descr="C:\Users\KIRAN\Desktop\wwww.jpg"/>
          <p:cNvPicPr/>
          <p:nvPr userDrawn="1"/>
        </p:nvPicPr>
        <p:blipFill>
          <a:blip r:embed="rId2">
            <a:lum bright="70000" contrast="-70000"/>
          </a:blip>
          <a:srcRect l="77740" r="333" b="25373"/>
          <a:stretch>
            <a:fillRect/>
          </a:stretch>
        </p:blipFill>
        <p:spPr bwMode="auto">
          <a:xfrm>
            <a:off x="6000760" y="-24"/>
            <a:ext cx="3143240" cy="3571900"/>
          </a:xfrm>
          <a:prstGeom prst="rect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01D7-BD31-4C9E-9458-FF39CC335C0E}" type="datetimeFigureOut">
              <a:rPr lang="en-US" smtClean="0"/>
              <a:pPr/>
              <a:t>12/10/2010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2E72F-D2DD-46CA-8EA7-12A05D7A62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01D7-BD31-4C9E-9458-FF39CC335C0E}" type="datetimeFigureOut">
              <a:rPr lang="en-US" smtClean="0"/>
              <a:pPr/>
              <a:t>12/10/2010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2E72F-D2DD-46CA-8EA7-12A05D7A62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01D7-BD31-4C9E-9458-FF39CC335C0E}" type="datetimeFigureOut">
              <a:rPr lang="en-US" smtClean="0"/>
              <a:pPr/>
              <a:t>12/10/2010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2E72F-D2DD-46CA-8EA7-12A05D7A62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01D7-BD31-4C9E-9458-FF39CC335C0E}" type="datetimeFigureOut">
              <a:rPr lang="en-US" smtClean="0"/>
              <a:pPr/>
              <a:t>12/10/2010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2E72F-D2DD-46CA-8EA7-12A05D7A62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01D7-BD31-4C9E-9458-FF39CC335C0E}" type="datetimeFigureOut">
              <a:rPr lang="en-US" smtClean="0"/>
              <a:pPr/>
              <a:t>12/10/2010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2E72F-D2DD-46CA-8EA7-12A05D7A62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01D7-BD31-4C9E-9458-FF39CC335C0E}" type="datetimeFigureOut">
              <a:rPr lang="en-US" smtClean="0"/>
              <a:pPr/>
              <a:t>12/10/2010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2E72F-D2DD-46CA-8EA7-12A05D7A62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01D7-BD31-4C9E-9458-FF39CC335C0E}" type="datetimeFigureOut">
              <a:rPr lang="en-US" smtClean="0"/>
              <a:pPr/>
              <a:t>12/10/2010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2E72F-D2DD-46CA-8EA7-12A05D7A62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01D7-BD31-4C9E-9458-FF39CC335C0E}" type="datetimeFigureOut">
              <a:rPr lang="en-US" smtClean="0"/>
              <a:pPr/>
              <a:t>12/10/2010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2E72F-D2DD-46CA-8EA7-12A05D7A62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01D7-BD31-4C9E-9458-FF39CC335C0E}" type="datetimeFigureOut">
              <a:rPr lang="en-US" smtClean="0"/>
              <a:pPr/>
              <a:t>12/10/2010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2E72F-D2DD-46CA-8EA7-12A05D7A62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01D7-BD31-4C9E-9458-FF39CC335C0E}" type="datetimeFigureOut">
              <a:rPr lang="en-US" smtClean="0"/>
              <a:pPr/>
              <a:t>12/10/2010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2E72F-D2DD-46CA-8EA7-12A05D7A62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601D7-BD31-4C9E-9458-FF39CC335C0E}" type="datetimeFigureOut">
              <a:rPr lang="en-US" smtClean="0"/>
              <a:pPr/>
              <a:t>12/10/2010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2E72F-D2DD-46CA-8EA7-12A05D7A626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42876" y="-214338"/>
            <a:ext cx="9358346" cy="707233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 descr="C:\Users\KIRAN\Desktop\wwww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6187" y="1285860"/>
            <a:ext cx="9200219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77278" y="4500570"/>
            <a:ext cx="35894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Kiran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Radhakrishnan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Roll No. 8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ISEM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798509"/>
          </a:xfrm>
        </p:spPr>
        <p:txBody>
          <a:bodyPr>
            <a:normAutofit/>
          </a:bodyPr>
          <a:lstStyle/>
          <a:p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Hand-arm vibration syndrome</a:t>
            </a:r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8001056" cy="5500726"/>
          </a:xfrm>
        </p:spPr>
        <p:txBody>
          <a:bodyPr>
            <a:normAutofit/>
          </a:bodyPr>
          <a:lstStyle/>
          <a:p>
            <a:pPr marL="354013" indent="-3540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Repeated </a:t>
            </a: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and frequent use of hand-held vibrating </a:t>
            </a: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tools/vibrating machinery (power </a:t>
            </a: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drills, chainsaws, pneumatic </a:t>
            </a: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drills)</a:t>
            </a:r>
          </a:p>
          <a:p>
            <a:pPr marL="354013" indent="-3540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P</a:t>
            </a: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robably </a:t>
            </a: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due to slight but repeated injury to the small nerves and blood vessels in the </a:t>
            </a: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fingers</a:t>
            </a:r>
          </a:p>
          <a:p>
            <a:pPr marL="354013" indent="-354013" algn="just">
              <a:buFont typeface="Arial" pitchFamily="34" charset="0"/>
              <a:buChar char="•"/>
            </a:pPr>
            <a:r>
              <a:rPr lang="en-IN" dirty="0" err="1" smtClean="0">
                <a:solidFill>
                  <a:schemeClr val="tx1"/>
                </a:solidFill>
                <a:latin typeface="Times New Roman"/>
                <a:ea typeface="Calibri"/>
              </a:rPr>
              <a:t>Raynaud's</a:t>
            </a: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 phenomenon (“white finger”) nerve symptoms, aches and pains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798509"/>
          </a:xfrm>
        </p:spPr>
        <p:txBody>
          <a:bodyPr>
            <a:normAutofit/>
          </a:bodyPr>
          <a:lstStyle/>
          <a:p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Hand-arm vibration syndrome</a:t>
            </a:r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Picture 5" descr="http://www.thinksafetysigns.co.uk/wp-content/uploads/2009/08/vibration-injuries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14422"/>
            <a:ext cx="4018388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http://www.buildhealthni.com/images/imagebank/uploads/hand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071810"/>
            <a:ext cx="4381514" cy="35402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798509"/>
          </a:xfrm>
        </p:spPr>
        <p:txBody>
          <a:bodyPr>
            <a:normAutofit/>
          </a:bodyPr>
          <a:lstStyle/>
          <a:p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Occupational Dermatitis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8001056" cy="55007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I</a:t>
            </a: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nflammation </a:t>
            </a: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of the skin caused by exposure to a substance in the workplace. Exposure usually occurs from direct contact but may, in rare circumstances, occur through the airborne </a:t>
            </a: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route</a:t>
            </a:r>
          </a:p>
          <a:p>
            <a:pPr marL="176213" indent="-176213" algn="l">
              <a:buFont typeface="Arial" pitchFamily="34" charset="0"/>
              <a:buChar char="•"/>
            </a:pPr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Allergic contact dermatitis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when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person becomes sensitized to a substance (allergen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6213" indent="-176213" algn="l">
              <a:buFont typeface="Arial" pitchFamily="34" charset="0"/>
              <a:buChar char="•"/>
            </a:pPr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Irritant contact </a:t>
            </a:r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dermatitis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 the skin is exposed to a mild irritant (such as detergent or solvents) repeatedly over a long period of time or to a strong irritant (such as acids, alkalis, solvents, strong soaps, or cleansing compounds) that can cause immediate skin damage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798509"/>
          </a:xfrm>
        </p:spPr>
        <p:txBody>
          <a:bodyPr>
            <a:normAutofit/>
          </a:bodyPr>
          <a:lstStyle/>
          <a:p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Pneumoconiosis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8001056" cy="5500726"/>
          </a:xfrm>
        </p:spPr>
        <p:txBody>
          <a:bodyPr>
            <a:normAutofit/>
          </a:bodyPr>
          <a:lstStyle/>
          <a:p>
            <a:pPr marL="176213" indent="-1762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chronic lung disease caused due to the inhalation of various forms of dust particles, particularly in industrial workplaces, for an extended period of </a:t>
            </a: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time</a:t>
            </a:r>
          </a:p>
          <a:p>
            <a:pPr marL="176213" indent="-1762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/>
                <a:ea typeface="Calibri"/>
              </a:rPr>
              <a:t>Shortness of breath, wheezing and chronic coughing are some of the symptoms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42852"/>
            <a:ext cx="8001056" cy="5500726"/>
          </a:xfrm>
        </p:spPr>
        <p:txBody>
          <a:bodyPr>
            <a:normAutofit/>
          </a:bodyPr>
          <a:lstStyle/>
          <a:p>
            <a:pPr algn="l"/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Coal Workers’ Pneumoconiosis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black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lung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disease - exposure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particles of carbon 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algn="l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coal dust is inhaled for a long period of time, it builds up in the lungs, which the body is not able to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remove - inflammation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lungs - fibrosis - causes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large size cavities in the lungs.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ttp://www.umwa.org/images/jobs/lungs.jpg"/>
          <p:cNvPicPr/>
          <p:nvPr/>
        </p:nvPicPr>
        <p:blipFill>
          <a:blip r:embed="rId2">
            <a:clrChange>
              <a:clrFrom>
                <a:srgbClr val="FFF5DA"/>
              </a:clrFrom>
              <a:clrTo>
                <a:srgbClr val="FFF5D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3714752"/>
            <a:ext cx="5429288" cy="2931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Picture 5" descr="http://www.ancientcraft.co.uk/Flintknapping/Silicosis_graphic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87474"/>
            <a:ext cx="7500990" cy="659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85728"/>
            <a:ext cx="8001056" cy="6500858"/>
          </a:xfrm>
        </p:spPr>
        <p:txBody>
          <a:bodyPr>
            <a:noAutofit/>
          </a:bodyPr>
          <a:lstStyle/>
          <a:p>
            <a:pPr marL="265113" indent="-265113" algn="just">
              <a:lnSpc>
                <a:spcPct val="150000"/>
              </a:lnSpc>
              <a:spcAft>
                <a:spcPts val="120"/>
              </a:spcAft>
              <a:buFont typeface="Arial" pitchFamily="34" charset="0"/>
              <a:buChar char="•"/>
            </a:pPr>
            <a:r>
              <a:rPr lang="en-IN" sz="2600" b="1" i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Asbestosis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- inhalation of fibrous minerals of asbestos</a:t>
            </a:r>
          </a:p>
          <a:p>
            <a:pPr marL="265113" indent="-265113" algn="just">
              <a:lnSpc>
                <a:spcPct val="150000"/>
              </a:lnSpc>
              <a:spcAft>
                <a:spcPts val="120"/>
              </a:spcAft>
              <a:buFont typeface="Arial" pitchFamily="34" charset="0"/>
              <a:buChar char="•"/>
            </a:pPr>
            <a:r>
              <a:rPr lang="en-IN" sz="2600" b="1" i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Bauxite fibrosis -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exposure to bauxite fumes which contain aluminium and silica particles.</a:t>
            </a:r>
          </a:p>
          <a:p>
            <a:pPr marL="265113" indent="-265113" algn="just">
              <a:lnSpc>
                <a:spcPct val="150000"/>
              </a:lnSpc>
              <a:spcAft>
                <a:spcPts val="120"/>
              </a:spcAft>
              <a:buFont typeface="Arial" pitchFamily="34" charset="0"/>
              <a:buChar char="•"/>
            </a:pPr>
            <a:r>
              <a:rPr lang="en-IN" sz="2600" b="1" i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Berylliosis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- exposure to beryllium and its compounds</a:t>
            </a:r>
          </a:p>
          <a:p>
            <a:pPr marL="265113" indent="-265113" algn="just">
              <a:lnSpc>
                <a:spcPct val="150000"/>
              </a:lnSpc>
              <a:spcAft>
                <a:spcPts val="120"/>
              </a:spcAft>
              <a:buFont typeface="Arial" pitchFamily="34" charset="0"/>
              <a:buChar char="•"/>
            </a:pPr>
            <a:r>
              <a:rPr lang="en-IN" sz="2600" b="1" i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Siderosis</a:t>
            </a:r>
            <a:r>
              <a:rPr lang="en-IN" sz="2600" b="1" i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by deposition of iron in the tissue</a:t>
            </a:r>
          </a:p>
          <a:p>
            <a:pPr marL="265113" indent="-265113" algn="just">
              <a:lnSpc>
                <a:spcPct val="150000"/>
              </a:lnSpc>
              <a:spcAft>
                <a:spcPts val="120"/>
              </a:spcAft>
              <a:buFont typeface="Arial" pitchFamily="34" charset="0"/>
              <a:buChar char="•"/>
            </a:pPr>
            <a:r>
              <a:rPr lang="en-IN" sz="2600" b="1" i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Byssinosis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“brown lung disease”, caused by exposure to cotton dust in inadequately ventilated working environments</a:t>
            </a:r>
          </a:p>
          <a:p>
            <a:pPr marL="265113" indent="-265113" algn="just">
              <a:lnSpc>
                <a:spcPct val="150000"/>
              </a:lnSpc>
              <a:spcAft>
                <a:spcPts val="120"/>
              </a:spcAft>
              <a:buFont typeface="Arial" pitchFamily="34" charset="0"/>
              <a:buChar char="•"/>
            </a:pPr>
            <a:r>
              <a:rPr lang="en-IN" sz="2600" b="1" i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Silicosiderosis</a:t>
            </a:r>
            <a:r>
              <a:rPr lang="en-IN" sz="2600" b="1" i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by mixed dust containing silica and iron</a:t>
            </a:r>
            <a:endParaRPr lang="en-IN" sz="2600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79850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20"/>
              </a:spcAft>
            </a:pP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Prevention </a:t>
            </a: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Methods</a:t>
            </a:r>
            <a:endParaRPr lang="en-IN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8001056" cy="5500726"/>
          </a:xfrm>
        </p:spPr>
        <p:txBody>
          <a:bodyPr>
            <a:normAutofit fontScale="55000" lnSpcReduction="20000"/>
          </a:bodyPr>
          <a:lstStyle/>
          <a:p>
            <a:pPr marL="176213" indent="-176213" algn="just">
              <a:lnSpc>
                <a:spcPct val="150000"/>
              </a:lnSpc>
              <a:spcAft>
                <a:spcPts val="120"/>
              </a:spcAft>
              <a:buFont typeface="Arial" pitchFamily="34" charset="0"/>
              <a:buChar char="•"/>
            </a:pPr>
            <a:r>
              <a:rPr lang="en-IN" sz="4400" b="1" i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Medical </a:t>
            </a:r>
            <a:r>
              <a:rPr lang="en-IN" sz="4400" b="1" i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Methods</a:t>
            </a:r>
            <a:r>
              <a:rPr lang="en-IN" sz="4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such as periodic examinations, </a:t>
            </a:r>
            <a:r>
              <a:rPr lang="en-IN" sz="4400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preplacement</a:t>
            </a:r>
            <a:r>
              <a:rPr lang="en-IN" sz="4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examinations, working environment supervision and health education.</a:t>
            </a:r>
            <a:r>
              <a:rPr lang="en-IN" sz="44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n-IN" sz="4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Notification, maintenance and analysis of records, and counselling are also steps towards prevention.</a:t>
            </a:r>
            <a:endParaRPr lang="en-IN" sz="44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176213" indent="-176213" algn="just">
              <a:lnSpc>
                <a:spcPct val="150000"/>
              </a:lnSpc>
              <a:spcAft>
                <a:spcPts val="120"/>
              </a:spcAft>
              <a:buFont typeface="Arial" pitchFamily="34" charset="0"/>
              <a:buChar char="•"/>
            </a:pPr>
            <a:r>
              <a:rPr lang="en-IN" sz="4400" b="1" i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Engineering Measures</a:t>
            </a:r>
            <a:r>
              <a:rPr lang="en-IN" sz="4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such as proper design of plant, ventilation, dust isolation through enclosure and isolation, and protective devices.</a:t>
            </a:r>
            <a:endParaRPr lang="en-IN" sz="44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176213" indent="-176213" algn="just">
              <a:lnSpc>
                <a:spcPct val="150000"/>
              </a:lnSpc>
              <a:spcAft>
                <a:spcPts val="120"/>
              </a:spcAft>
              <a:buFont typeface="Arial" pitchFamily="34" charset="0"/>
              <a:buChar char="•"/>
            </a:pPr>
            <a:r>
              <a:rPr lang="en-IN" sz="4400" b="1" i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Legislative protection</a:t>
            </a:r>
            <a:r>
              <a:rPr lang="en-IN" sz="4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like the Factories Act of 1948 and the Employees State Insurance Act of 1948.</a:t>
            </a:r>
            <a:endParaRPr lang="en-IN" sz="44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latin typeface="Times New Roman"/>
                <a:ea typeface="Calibri"/>
              </a:rPr>
              <a:t/>
            </a:r>
            <a:br>
              <a:rPr lang="en-IN" dirty="0" smtClean="0">
                <a:latin typeface="Times New Roman"/>
                <a:ea typeface="Calibri"/>
              </a:rPr>
            </a:br>
            <a:r>
              <a:rPr lang="en-IN" dirty="0" smtClean="0">
                <a:latin typeface="Times New Roman"/>
                <a:ea typeface="Calibri"/>
                <a:cs typeface="Times New Roman"/>
              </a:rPr>
              <a:t> </a:t>
            </a:r>
            <a:endParaRPr lang="en-IN" sz="2800" dirty="0"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79850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20"/>
              </a:spcAft>
            </a:pP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Sources</a:t>
            </a:r>
            <a:endParaRPr lang="en-IN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8001056" cy="5500726"/>
          </a:xfrm>
        </p:spPr>
        <p:txBody>
          <a:bodyPr>
            <a:normAutofit/>
          </a:bodyPr>
          <a:lstStyle/>
          <a:p>
            <a:pPr marL="354013" lvl="0" indent="-354013" algn="just">
              <a:buFont typeface="Arial" pitchFamily="34" charset="0"/>
              <a:buChar char="•"/>
            </a:pPr>
            <a:r>
              <a:rPr lang="en-IN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IN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Occupational Diseases”</a:t>
            </a: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Encyclopedia</a:t>
            </a: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Public Health. Ed. Lester </a:t>
            </a:r>
            <a:r>
              <a:rPr lang="en-IN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Breslow</a:t>
            </a: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Gale </a:t>
            </a:r>
            <a:r>
              <a:rPr lang="en-IN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2002. eNotes.com. 2006. 9 Dec, 2010 </a:t>
            </a:r>
          </a:p>
          <a:p>
            <a:pPr marL="354013" lvl="0" indent="-354013" algn="just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eMedicine.com</a:t>
            </a:r>
          </a:p>
          <a:p>
            <a:pPr marL="354013" lvl="0" indent="-354013" algn="just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U.S. National Library of Medicine website - http://www.nlm.nih.gov/</a:t>
            </a:r>
          </a:p>
          <a:p>
            <a:pPr marL="354013" lvl="0" indent="-354013" algn="just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NIOSH Website</a:t>
            </a:r>
            <a:endParaRPr lang="en-IN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798509"/>
          </a:xfrm>
        </p:spPr>
        <p:txBody>
          <a:bodyPr>
            <a:normAutofit/>
          </a:bodyPr>
          <a:lstStyle/>
          <a:p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8001056" cy="5500726"/>
          </a:xfrm>
        </p:spPr>
        <p:txBody>
          <a:bodyPr/>
          <a:lstStyle/>
          <a:p>
            <a:pPr marL="265113" indent="-2651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“any chronic ailment that occurs as a result of work or occupational activity”</a:t>
            </a:r>
          </a:p>
          <a:p>
            <a:pPr marL="265113" indent="-2651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important aspect of OS&amp;H</a:t>
            </a:r>
          </a:p>
          <a:p>
            <a:pPr marL="265113" indent="-2651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called when it is more prevalent in a given body of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workers</a:t>
            </a:r>
          </a:p>
          <a:p>
            <a:pPr marL="265113" indent="-2651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Should be distinguishable from injuries due to workplace hazards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14290"/>
            <a:ext cx="8001056" cy="6643710"/>
          </a:xfrm>
        </p:spPr>
        <p:txBody>
          <a:bodyPr>
            <a:normAutofit lnSpcReduction="10000"/>
          </a:bodyPr>
          <a:lstStyle/>
          <a:p>
            <a:pPr marL="265113" indent="-2651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Occur in varying time frames – from instantaneous development of symptoms to gradual development</a:t>
            </a:r>
          </a:p>
          <a:p>
            <a:pPr marL="722313" lvl="1" indent="-2651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instantaneous reactions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exposure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chemicals such as chlorine or ammonia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</a:t>
            </a:r>
          </a:p>
          <a:p>
            <a:pPr marL="722313" lvl="1" indent="-2651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delay of some six to twelve hours with fumes of aerosolized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zinc</a:t>
            </a:r>
          </a:p>
          <a:p>
            <a:pPr marL="722313" lvl="1" indent="-2651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delay of weeks to months with lead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poisoning</a:t>
            </a:r>
          </a:p>
          <a:p>
            <a:pPr marL="722313" lvl="1" indent="-2651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delay of decades with occupational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carcinogens</a:t>
            </a:r>
          </a:p>
          <a:p>
            <a:pPr marL="722313" lvl="1" indent="-265113" algn="just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even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finding of congenital malformations in children whose parents may have been exposed to hazardous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materials</a:t>
            </a:r>
          </a:p>
          <a:p>
            <a:pPr marL="354013" lvl="1" indent="-265113" algn="just">
              <a:buFont typeface="Arial" pitchFamily="34" charset="0"/>
              <a:buChar char="•"/>
            </a:pPr>
            <a:r>
              <a:rPr lang="en-I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So, deaths from such diseases - d</a:t>
            </a:r>
            <a:r>
              <a:rPr lang="en-I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ifficult to enumerate</a:t>
            </a:r>
            <a:endParaRPr lang="en-IN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798509"/>
          </a:xfrm>
        </p:spPr>
        <p:txBody>
          <a:bodyPr>
            <a:normAutofit/>
          </a:bodyPr>
          <a:lstStyle/>
          <a:p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Some Numbers...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8001056" cy="5500726"/>
          </a:xfrm>
        </p:spPr>
        <p:txBody>
          <a:bodyPr>
            <a:noAutofit/>
          </a:bodyPr>
          <a:lstStyle/>
          <a:p>
            <a:pPr marL="265113" indent="-265113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WHO - 100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million occupational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injuries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0.1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million deaths in the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world</a:t>
            </a:r>
          </a:p>
          <a:p>
            <a:pPr marL="265113" indent="-265113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India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million occupational non-fatal injuries (17% of the world)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&amp; 45,000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fatal injuries (45% of the total deaths due to occupational injuries in world)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annually</a:t>
            </a:r>
          </a:p>
          <a:p>
            <a:pPr marL="265113" indent="-265113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million cases of occupational diseases in the world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1.9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million cases (17%)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contributed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India</a:t>
            </a:r>
          </a:p>
          <a:p>
            <a:pPr marL="265113" indent="-265113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0.7 million deaths in the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world,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0.12 (17%)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from India</a:t>
            </a:r>
          </a:p>
          <a:p>
            <a:pPr marL="265113" indent="-265113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Adverse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occupational factors have been estimated to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b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2-14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 of the gross national products for various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countries</a:t>
            </a:r>
            <a:endParaRPr lang="en-I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798509"/>
          </a:xfrm>
        </p:spPr>
        <p:txBody>
          <a:bodyPr>
            <a:normAutofit/>
          </a:bodyPr>
          <a:lstStyle/>
          <a:p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Classification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8001056" cy="550072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Diseases </a:t>
            </a:r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due to physical agents</a:t>
            </a:r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54013" algn="l"/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Heat: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Heat hyperpyrexia, heat exhaustion</a:t>
            </a:r>
          </a:p>
          <a:p>
            <a:pPr marL="354013" algn="l"/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Cold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Trench foot, frost bite</a:t>
            </a:r>
          </a:p>
          <a:p>
            <a:pPr marL="354013" algn="l"/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Occupational cataract, miner’s </a:t>
            </a:r>
            <a:r>
              <a:rPr lang="en-IN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nystagmus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algn="l"/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Pressure</a:t>
            </a:r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Caisson disease, air embolism, blast (explosion)</a:t>
            </a:r>
          </a:p>
          <a:p>
            <a:pPr marL="354013" algn="l"/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Noise: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Occupational deafness</a:t>
            </a:r>
          </a:p>
          <a:p>
            <a:pPr marL="354013" algn="l"/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Radiation: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Cancer, leukaemia, </a:t>
            </a:r>
            <a:r>
              <a:rPr lang="en-IN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aplastic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anaemia, </a:t>
            </a:r>
            <a:r>
              <a:rPr lang="en-IN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pancytopenia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II.</a:t>
            </a:r>
            <a:r>
              <a:rPr lang="en-IN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Diseases due to chemical agents:</a:t>
            </a:r>
            <a:endParaRPr lang="en-IN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algn="l"/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Gases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 Gas poisoning</a:t>
            </a:r>
          </a:p>
          <a:p>
            <a:pPr marL="354013" algn="l"/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Pneumoconiosis</a:t>
            </a:r>
          </a:p>
          <a:p>
            <a:pPr marL="354013" algn="l"/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Metals </a:t>
            </a:r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their </a:t>
            </a:r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compounds: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Chemicals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&amp; Solvents</a:t>
            </a:r>
          </a:p>
          <a:p>
            <a:pPr marL="354013" algn="l"/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8001056" cy="5500726"/>
          </a:xfrm>
        </p:spPr>
        <p:txBody>
          <a:bodyPr>
            <a:normAutofit/>
          </a:bodyPr>
          <a:lstStyle/>
          <a:p>
            <a:pPr algn="l"/>
            <a:r>
              <a:rPr lang="en-IN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IN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IN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Diseases due to biological agents:</a:t>
            </a:r>
            <a:endParaRPr lang="en-IN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IN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Leptospirosis</a:t>
            </a: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anthrax, </a:t>
            </a:r>
            <a:r>
              <a:rPr lang="en-IN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actinomycosis</a:t>
            </a: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tetanus</a:t>
            </a:r>
          </a:p>
          <a:p>
            <a:pPr algn="l"/>
            <a:r>
              <a:rPr lang="en-IN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IV.</a:t>
            </a:r>
            <a:r>
              <a:rPr lang="en-IN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Occupational cancer:</a:t>
            </a:r>
            <a:endParaRPr lang="en-IN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Cancer of skin, lungs, bladder</a:t>
            </a:r>
          </a:p>
          <a:p>
            <a:pPr algn="l"/>
            <a:r>
              <a:rPr lang="en-IN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</a:t>
            </a:r>
            <a:r>
              <a:rPr lang="en-IN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Occupational </a:t>
            </a:r>
            <a:r>
              <a:rPr lang="en-IN" sz="2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dermatosis</a:t>
            </a:r>
            <a:r>
              <a:rPr lang="en-IN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IN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Dermatitis, eczema</a:t>
            </a:r>
          </a:p>
          <a:p>
            <a:pPr algn="l"/>
            <a:r>
              <a:rPr lang="en-IN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VI.</a:t>
            </a:r>
            <a:r>
              <a:rPr lang="en-IN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Diseases of psychological origin:</a:t>
            </a:r>
            <a:endParaRPr lang="en-IN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Industrial neurosis, hypertension, peptic ulcer, etc.</a:t>
            </a:r>
            <a:endParaRPr lang="en-IN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798509"/>
          </a:xfrm>
        </p:spPr>
        <p:txBody>
          <a:bodyPr>
            <a:normAutofit/>
          </a:bodyPr>
          <a:lstStyle/>
          <a:p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Agricultural Worker’s Diseases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8001056" cy="5500726"/>
          </a:xfrm>
        </p:spPr>
        <p:txBody>
          <a:bodyPr>
            <a:normAutofit lnSpcReduction="10000"/>
          </a:bodyPr>
          <a:lstStyle/>
          <a:p>
            <a:pPr algn="l"/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Farmer’s </a:t>
            </a:r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Lung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13" indent="-265113"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hypersensitivity </a:t>
            </a:r>
            <a:r>
              <a:rPr lang="en-IN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pneumonitis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induced by inhalation of biological dusts 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13" indent="-265113"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could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progress into a potentially dangerous chronic condition. 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13" indent="-265113"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Fluid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protein and cells accumulate in the alveolar wall, slows blood-gas interchange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compromises the function of the lung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Silo filler's disease (SFD)</a:t>
            </a:r>
          </a:p>
          <a:p>
            <a:pPr algn="l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pulmonary exposure to oxides of nitrogen – could manifest into pulmonary oedema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8001056" cy="5500726"/>
          </a:xfrm>
        </p:spPr>
        <p:txBody>
          <a:bodyPr>
            <a:normAutofit/>
          </a:bodyPr>
          <a:lstStyle/>
          <a:p>
            <a:pPr algn="l"/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Farmer’s </a:t>
            </a:r>
            <a:r>
              <a:rPr lang="en-IN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Lung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CT </a:t>
            </a:r>
            <a:r>
              <a:rPr lang="en-IN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 of a 44-year-old man with chronic hypersensitivity </a:t>
            </a:r>
            <a:r>
              <a:rPr lang="en-IN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pneumonitis</a:t>
            </a:r>
            <a:endParaRPr lang="en-IN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ttp://t0.gstatic.com/images?q=tbn:ANd9GcS1M822N6cLC9MfCyociRfBHzzJWkc4yf3j44uECB1fFRpqchbb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1643050"/>
            <a:ext cx="5286412" cy="419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minddisorders.com/images/gemd_01_img003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857628"/>
            <a:ext cx="3505341" cy="2727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798509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Circadian </a:t>
            </a: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Rhythm Sleep Disorder</a:t>
            </a: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1000108"/>
            <a:ext cx="8072494" cy="5143536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Persistent/recurring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pattern of sleep disruption resulting either from an altered sleep-wake schedule or an inequality between a person's natural sleep-wake cycle and the sleep-related demands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placed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him/her</a:t>
            </a:r>
          </a:p>
          <a:p>
            <a:pPr algn="just"/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Extrinsic: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Jet Lag, Shift Work Sleep Disorder</a:t>
            </a:r>
          </a:p>
          <a:p>
            <a:pPr algn="just"/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Intrinsic: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Delayed </a:t>
            </a:r>
          </a:p>
          <a:p>
            <a:pPr algn="just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sleep phase syndrome, </a:t>
            </a:r>
          </a:p>
          <a:p>
            <a:pPr algn="just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advanced sleep phase </a:t>
            </a:r>
          </a:p>
          <a:p>
            <a:pPr algn="just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syndrome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756</Words>
  <Application>Microsoft Office PowerPoint</Application>
  <PresentationFormat>On-screen Show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Introduction</vt:lpstr>
      <vt:lpstr>Slide 3</vt:lpstr>
      <vt:lpstr>Some Numbers...</vt:lpstr>
      <vt:lpstr>Classification</vt:lpstr>
      <vt:lpstr>Slide 6</vt:lpstr>
      <vt:lpstr>Agricultural Worker’s Diseases</vt:lpstr>
      <vt:lpstr>Slide 8</vt:lpstr>
      <vt:lpstr>Circadian Rhythm Sleep Disorder </vt:lpstr>
      <vt:lpstr>Hand-arm vibration syndrome </vt:lpstr>
      <vt:lpstr>Hand-arm vibration syndrome </vt:lpstr>
      <vt:lpstr>Occupational Dermatitis</vt:lpstr>
      <vt:lpstr>Pneumoconiosis</vt:lpstr>
      <vt:lpstr>Slide 14</vt:lpstr>
      <vt:lpstr>Slide 15</vt:lpstr>
      <vt:lpstr>Slide 16</vt:lpstr>
      <vt:lpstr>Prevention Methods</vt:lpstr>
      <vt:lpstr>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KIRAN</dc:creator>
  <cp:lastModifiedBy>KIRAN</cp:lastModifiedBy>
  <cp:revision>4</cp:revision>
  <dcterms:created xsi:type="dcterms:W3CDTF">2010-12-09T21:56:20Z</dcterms:created>
  <dcterms:modified xsi:type="dcterms:W3CDTF">2010-12-10T18:55:31Z</dcterms:modified>
</cp:coreProperties>
</file>