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Lst>
  <p:notesMasterIdLst>
    <p:notesMasterId r:id="rId10"/>
  </p:notesMasterIdLst>
  <p:sldIdLst>
    <p:sldId id="261" r:id="rId2"/>
    <p:sldId id="257" r:id="rId3"/>
    <p:sldId id="264" r:id="rId4"/>
    <p:sldId id="259" r:id="rId5"/>
    <p:sldId id="263" r:id="rId6"/>
    <p:sldId id="262" r:id="rId7"/>
    <p:sldId id="260" r:id="rId8"/>
    <p:sldId id="258"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6CEF32-DE90-4D08-9523-809CF9160F5E}" type="datetimeFigureOut">
              <a:rPr lang="en-US" smtClean="0"/>
              <a:pPr/>
              <a:t>12/19/2013</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E99C57A-9381-4717-A9CA-C55FD7AC5FD7}"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BE99C57A-9381-4717-A9CA-C55FD7AC5FD7}" type="slidenum">
              <a:rPr lang="en-GB" smtClean="0"/>
              <a:pPr/>
              <a:t>1</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3C47D151-F1BC-4745-B2AB-2A92ED2C195A}" type="datetimeFigureOut">
              <a:rPr lang="en-US" smtClean="0"/>
              <a:pPr/>
              <a:t>12/19/2013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74DD576-D4AE-41EE-BBFD-B6D473D29931}"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C47D151-F1BC-4745-B2AB-2A92ED2C195A}" type="datetimeFigureOut">
              <a:rPr lang="en-US" smtClean="0"/>
              <a:pPr/>
              <a:t>12/19/2013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74DD576-D4AE-41EE-BBFD-B6D473D29931}"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C47D151-F1BC-4745-B2AB-2A92ED2C195A}" type="datetimeFigureOut">
              <a:rPr lang="en-US" smtClean="0"/>
              <a:pPr/>
              <a:t>12/19/2013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74DD576-D4AE-41EE-BBFD-B6D473D29931}"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C47D151-F1BC-4745-B2AB-2A92ED2C195A}" type="datetimeFigureOut">
              <a:rPr lang="en-US" smtClean="0"/>
              <a:pPr/>
              <a:t>12/19/2013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74DD576-D4AE-41EE-BBFD-B6D473D29931}"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C47D151-F1BC-4745-B2AB-2A92ED2C195A}" type="datetimeFigureOut">
              <a:rPr lang="en-US" smtClean="0"/>
              <a:pPr/>
              <a:t>12/19/2013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74DD576-D4AE-41EE-BBFD-B6D473D29931}"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3C47D151-F1BC-4745-B2AB-2A92ED2C195A}" type="datetimeFigureOut">
              <a:rPr lang="en-US" smtClean="0"/>
              <a:pPr/>
              <a:t>12/19/2013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74DD576-D4AE-41EE-BBFD-B6D473D29931}"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3C47D151-F1BC-4745-B2AB-2A92ED2C195A}" type="datetimeFigureOut">
              <a:rPr lang="en-US" smtClean="0"/>
              <a:pPr/>
              <a:t>12/19/2013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74DD576-D4AE-41EE-BBFD-B6D473D29931}"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3C47D151-F1BC-4745-B2AB-2A92ED2C195A}" type="datetimeFigureOut">
              <a:rPr lang="en-US" smtClean="0"/>
              <a:pPr/>
              <a:t>12/19/2013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74DD576-D4AE-41EE-BBFD-B6D473D29931}"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47D151-F1BC-4745-B2AB-2A92ED2C195A}" type="datetimeFigureOut">
              <a:rPr lang="en-US" smtClean="0"/>
              <a:pPr/>
              <a:t>12/19/2013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74DD576-D4AE-41EE-BBFD-B6D473D29931}"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C47D151-F1BC-4745-B2AB-2A92ED2C195A}" type="datetimeFigureOut">
              <a:rPr lang="en-US" smtClean="0"/>
              <a:pPr/>
              <a:t>12/19/2013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74DD576-D4AE-41EE-BBFD-B6D473D29931}"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C47D151-F1BC-4745-B2AB-2A92ED2C195A}" type="datetimeFigureOut">
              <a:rPr lang="en-US" smtClean="0"/>
              <a:pPr/>
              <a:t>12/19/2013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74DD576-D4AE-41EE-BBFD-B6D473D29931}"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47D151-F1BC-4745-B2AB-2A92ED2C195A}" type="datetimeFigureOut">
              <a:rPr lang="en-US" smtClean="0"/>
              <a:pPr/>
              <a:t>12/19/2013</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4DD576-D4AE-41EE-BBFD-B6D473D29931}" type="slidenum">
              <a:rPr lang="en-GB" smtClean="0"/>
              <a:pPr/>
              <a:t>‹#›</a:t>
            </a:fld>
            <a:endParaRPr lang="en-GB"/>
          </a:p>
        </p:txBody>
      </p:sp>
    </p:spTree>
  </p:cSld>
  <p:clrMap bg1="dk1" tx1="lt1" bg2="dk2" tx2="lt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asbestosadvicehelpline.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asbestosadvicehelpline.com/asbestosis-compensation/" TargetMode="Externa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asbestosadvicehelpline.com/asbestos-lung-cancer-compensation/" TargetMode="Externa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asbestosadvicehelpline.com/mesothelioma-compensation/" TargetMode="External"/><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asbestosadvicehelpline.com/pleural-thickening-compensation/" TargetMode="External"/><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asbestosadvicehelpline.com/pleural-plaques-compensation/" TargetMode="External"/><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www.asbestosadvicehelpline.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www.asbestosadvicehelpline.com/wp-content/themes/AAH/images/mainimg_lungcancer.jpg"/>
          <p:cNvPicPr>
            <a:picLocks noChangeAspect="1" noChangeArrowheads="1"/>
          </p:cNvPicPr>
          <p:nvPr/>
        </p:nvPicPr>
        <p:blipFill>
          <a:blip r:embed="rId3"/>
          <a:srcRect/>
          <a:stretch>
            <a:fillRect/>
          </a:stretch>
        </p:blipFill>
        <p:spPr bwMode="auto">
          <a:xfrm>
            <a:off x="0" y="0"/>
            <a:ext cx="9144000" cy="3857652"/>
          </a:xfrm>
          <a:prstGeom prst="rect">
            <a:avLst/>
          </a:prstGeom>
          <a:noFill/>
        </p:spPr>
      </p:pic>
      <p:pic>
        <p:nvPicPr>
          <p:cNvPr id="1026" name="Picture 2"/>
          <p:cNvPicPr>
            <a:picLocks noChangeAspect="1" noChangeArrowheads="1"/>
          </p:cNvPicPr>
          <p:nvPr/>
        </p:nvPicPr>
        <p:blipFill>
          <a:blip r:embed="rId4"/>
          <a:srcRect/>
          <a:stretch>
            <a:fillRect/>
          </a:stretch>
        </p:blipFill>
        <p:spPr bwMode="auto">
          <a:xfrm>
            <a:off x="5675419" y="0"/>
            <a:ext cx="3468581" cy="1285860"/>
          </a:xfrm>
          <a:prstGeom prst="rect">
            <a:avLst/>
          </a:prstGeom>
          <a:noFill/>
          <a:ln w="9525">
            <a:noFill/>
            <a:miter lim="800000"/>
            <a:headEnd/>
            <a:tailEnd/>
          </a:ln>
          <a:effectLst/>
        </p:spPr>
      </p:pic>
      <p:sp>
        <p:nvSpPr>
          <p:cNvPr id="11" name="Rectangle 10"/>
          <p:cNvSpPr/>
          <p:nvPr/>
        </p:nvSpPr>
        <p:spPr>
          <a:xfrm>
            <a:off x="0" y="4286256"/>
            <a:ext cx="9144000" cy="2000264"/>
          </a:xfrm>
          <a:prstGeom prst="rect">
            <a:avLst/>
          </a:prstGeom>
          <a:solidFill>
            <a:schemeClr val="bg2">
              <a:lumMod val="75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p:cNvSpPr/>
          <p:nvPr/>
        </p:nvSpPr>
        <p:spPr>
          <a:xfrm>
            <a:off x="0" y="4643446"/>
            <a:ext cx="9144000" cy="1214446"/>
          </a:xfrm>
          <a:prstGeom prst="rect">
            <a:avLst/>
          </a:prstGeom>
          <a:solidFill>
            <a:schemeClr val="bg1">
              <a:alpha val="38000"/>
            </a:schemeClr>
          </a:solidFill>
          <a:ln>
            <a:noFill/>
          </a:ln>
          <a:effectLst>
            <a:outerShdw blurRad="50800" dist="50800" dir="5400000" algn="ctr" rotWithShape="0">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a:xfrm>
            <a:off x="285720" y="4572008"/>
            <a:ext cx="8643966" cy="1285860"/>
          </a:xfrm>
        </p:spPr>
        <p:txBody>
          <a:bodyPr>
            <a:normAutofit/>
          </a:bodyPr>
          <a:lstStyle/>
          <a:p>
            <a:pPr algn="ctr"/>
            <a:r>
              <a:rPr lang="en-GB" sz="4400" dirty="0" smtClean="0"/>
              <a:t>Asbestos Related Diseases</a:t>
            </a:r>
            <a:endParaRPr lang="en-GB" sz="4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571472" y="0"/>
            <a:ext cx="7772400" cy="1071546"/>
          </a:xfrm>
          <a:prstGeom prst="rect">
            <a:avLst/>
          </a:prstGeom>
        </p:spPr>
        <p:txBody>
          <a:bodyPr vert="horz" lIns="91440" tIns="45720" rIns="91440" bIns="45720" rtlCol="0" anchor="ctr">
            <a:normAutofit/>
          </a:bodyPr>
          <a:lstStyle/>
          <a:p>
            <a:pPr lvl="0" algn="ctr">
              <a:spcBef>
                <a:spcPct val="0"/>
              </a:spcBef>
            </a:pPr>
            <a:r>
              <a:rPr kumimoji="0" lang="en-GB" sz="4400" b="1" i="0" u="none" strike="noStrike" kern="1200" cap="none" spc="0" normalizeH="0" baseline="0" noProof="0" dirty="0" smtClean="0">
                <a:ln>
                  <a:noFill/>
                </a:ln>
                <a:solidFill>
                  <a:schemeClr val="tx1"/>
                </a:solidFill>
                <a:effectLst/>
                <a:uLnTx/>
                <a:uFillTx/>
                <a:latin typeface="+mj-lt"/>
                <a:ea typeface="+mj-ea"/>
                <a:cs typeface="+mj-cs"/>
              </a:rPr>
              <a:t>About</a:t>
            </a:r>
            <a:r>
              <a:rPr kumimoji="0" lang="en-GB" sz="4400" b="0" i="0" u="none" strike="noStrike" kern="1200" cap="none" spc="0" normalizeH="0" baseline="0" noProof="0" dirty="0" smtClean="0">
                <a:ln>
                  <a:noFill/>
                </a:ln>
                <a:solidFill>
                  <a:schemeClr val="tx1"/>
                </a:solidFill>
                <a:effectLst/>
                <a:uLnTx/>
                <a:uFillTx/>
                <a:latin typeface="+mj-lt"/>
                <a:ea typeface="+mj-ea"/>
                <a:cs typeface="+mj-cs"/>
              </a:rPr>
              <a:t>  </a:t>
            </a:r>
          </a:p>
        </p:txBody>
      </p:sp>
      <p:sp>
        <p:nvSpPr>
          <p:cNvPr id="5" name="Rectangle 4"/>
          <p:cNvSpPr/>
          <p:nvPr/>
        </p:nvSpPr>
        <p:spPr>
          <a:xfrm>
            <a:off x="0" y="928670"/>
            <a:ext cx="9144000" cy="592933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p:cNvSpPr txBox="1"/>
          <p:nvPr/>
        </p:nvSpPr>
        <p:spPr>
          <a:xfrm>
            <a:off x="357158" y="1214422"/>
            <a:ext cx="8429684" cy="4678204"/>
          </a:xfrm>
          <a:prstGeom prst="rect">
            <a:avLst/>
          </a:prstGeom>
          <a:noFill/>
        </p:spPr>
        <p:txBody>
          <a:bodyPr wrap="square" rtlCol="0">
            <a:spAutoFit/>
          </a:bodyPr>
          <a:lstStyle/>
          <a:p>
            <a:r>
              <a:rPr lang="en-GB" sz="2000" dirty="0">
                <a:solidFill>
                  <a:schemeClr val="accent1">
                    <a:lumMod val="50000"/>
                  </a:schemeClr>
                </a:solidFill>
              </a:rPr>
              <a:t>Here at the Asbestos Advice Helpline we specialise in </a:t>
            </a:r>
            <a:r>
              <a:rPr lang="en-GB" sz="2000" dirty="0">
                <a:solidFill>
                  <a:schemeClr val="accent1">
                    <a:lumMod val="50000"/>
                  </a:schemeClr>
                </a:solidFill>
                <a:hlinkClick r:id="rId2"/>
              </a:rPr>
              <a:t>asbestos </a:t>
            </a:r>
            <a:r>
              <a:rPr lang="en-GB" sz="2000" dirty="0" smtClean="0">
                <a:solidFill>
                  <a:schemeClr val="accent1">
                    <a:lumMod val="50000"/>
                  </a:schemeClr>
                </a:solidFill>
                <a:hlinkClick r:id="rId2"/>
              </a:rPr>
              <a:t>claims</a:t>
            </a:r>
            <a:r>
              <a:rPr lang="en-GB" sz="2000" dirty="0" smtClean="0">
                <a:solidFill>
                  <a:schemeClr val="accent1">
                    <a:lumMod val="50000"/>
                  </a:schemeClr>
                </a:solidFill>
              </a:rPr>
              <a:t> and </a:t>
            </a:r>
            <a:r>
              <a:rPr lang="en-GB" sz="2000" dirty="0">
                <a:solidFill>
                  <a:schemeClr val="accent1">
                    <a:lumMod val="50000"/>
                  </a:schemeClr>
                </a:solidFill>
              </a:rPr>
              <a:t>encourage you to get in </a:t>
            </a:r>
            <a:r>
              <a:rPr lang="en-GB" sz="2000" dirty="0" smtClean="0">
                <a:solidFill>
                  <a:schemeClr val="accent1">
                    <a:lumMod val="50000"/>
                  </a:schemeClr>
                </a:solidFill>
              </a:rPr>
              <a:t>touch </a:t>
            </a:r>
            <a:r>
              <a:rPr lang="en-GB" sz="2000" dirty="0" smtClean="0">
                <a:solidFill>
                  <a:schemeClr val="accent1">
                    <a:lumMod val="50000"/>
                  </a:schemeClr>
                </a:solidFill>
              </a:rPr>
              <a:t>to discuss </a:t>
            </a:r>
            <a:r>
              <a:rPr lang="en-GB" sz="2000" dirty="0" smtClean="0">
                <a:solidFill>
                  <a:schemeClr val="accent1">
                    <a:lumMod val="50000"/>
                  </a:schemeClr>
                </a:solidFill>
              </a:rPr>
              <a:t>your </a:t>
            </a:r>
            <a:r>
              <a:rPr lang="en-GB" sz="2000" dirty="0">
                <a:solidFill>
                  <a:schemeClr val="accent1">
                    <a:lumMod val="50000"/>
                  </a:schemeClr>
                </a:solidFill>
              </a:rPr>
              <a:t>individual circumstances. Although the use of asbestos in building work has been banned, statistics show that </a:t>
            </a:r>
            <a:r>
              <a:rPr lang="en-GB" sz="2000" dirty="0" smtClean="0">
                <a:solidFill>
                  <a:schemeClr val="accent1">
                    <a:lumMod val="50000"/>
                  </a:schemeClr>
                </a:solidFill>
              </a:rPr>
              <a:t> 1% of men over 40 in the UK have </a:t>
            </a:r>
            <a:r>
              <a:rPr lang="en-GB" sz="2000" dirty="0">
                <a:solidFill>
                  <a:schemeClr val="accent1">
                    <a:lumMod val="50000"/>
                  </a:schemeClr>
                </a:solidFill>
              </a:rPr>
              <a:t>been affected by asbestos and asbestos related diseases. </a:t>
            </a:r>
            <a:endParaRPr lang="en-GB" sz="2000" dirty="0" smtClean="0">
              <a:solidFill>
                <a:schemeClr val="accent1">
                  <a:lumMod val="50000"/>
                </a:schemeClr>
              </a:solidFill>
            </a:endParaRPr>
          </a:p>
          <a:p>
            <a:endParaRPr lang="en-GB" sz="2000" dirty="0">
              <a:solidFill>
                <a:schemeClr val="accent1">
                  <a:lumMod val="50000"/>
                </a:schemeClr>
              </a:solidFill>
            </a:endParaRPr>
          </a:p>
          <a:p>
            <a:r>
              <a:rPr lang="en-GB" sz="2000" b="1" dirty="0">
                <a:solidFill>
                  <a:schemeClr val="accent1">
                    <a:lumMod val="50000"/>
                  </a:schemeClr>
                </a:solidFill>
              </a:rPr>
              <a:t>What is Asbestos? </a:t>
            </a:r>
            <a:endParaRPr lang="en-GB" sz="2000" b="1" dirty="0" smtClean="0">
              <a:solidFill>
                <a:schemeClr val="accent1">
                  <a:lumMod val="50000"/>
                </a:schemeClr>
              </a:solidFill>
            </a:endParaRPr>
          </a:p>
          <a:p>
            <a:endParaRPr lang="en-GB" sz="2000" dirty="0">
              <a:solidFill>
                <a:schemeClr val="accent1">
                  <a:lumMod val="50000"/>
                </a:schemeClr>
              </a:solidFill>
            </a:endParaRPr>
          </a:p>
          <a:p>
            <a:r>
              <a:rPr lang="en-GB" sz="2000" dirty="0">
                <a:solidFill>
                  <a:schemeClr val="accent1">
                    <a:lumMod val="50000"/>
                  </a:schemeClr>
                </a:solidFill>
              </a:rPr>
              <a:t>Asbestos is a naturally occurring mineral that is made </a:t>
            </a:r>
            <a:r>
              <a:rPr lang="en-GB" sz="2000" dirty="0" smtClean="0">
                <a:solidFill>
                  <a:schemeClr val="accent1">
                    <a:lumMod val="50000"/>
                  </a:schemeClr>
                </a:solidFill>
              </a:rPr>
              <a:t>up</a:t>
            </a:r>
          </a:p>
          <a:p>
            <a:r>
              <a:rPr lang="en-GB" sz="2000" dirty="0" smtClean="0">
                <a:solidFill>
                  <a:schemeClr val="accent1">
                    <a:lumMod val="50000"/>
                  </a:schemeClr>
                </a:solidFill>
              </a:rPr>
              <a:t>of </a:t>
            </a:r>
            <a:r>
              <a:rPr lang="en-GB" sz="2000" dirty="0">
                <a:solidFill>
                  <a:schemeClr val="accent1">
                    <a:lumMod val="50000"/>
                  </a:schemeClr>
                </a:solidFill>
              </a:rPr>
              <a:t>tiny fibres that can be very damaging to the </a:t>
            </a:r>
            <a:r>
              <a:rPr lang="en-GB" sz="2000" dirty="0" smtClean="0">
                <a:solidFill>
                  <a:schemeClr val="accent1">
                    <a:lumMod val="50000"/>
                  </a:schemeClr>
                </a:solidFill>
              </a:rPr>
              <a:t>human</a:t>
            </a:r>
          </a:p>
          <a:p>
            <a:r>
              <a:rPr lang="en-GB" sz="2000" dirty="0" smtClean="0">
                <a:solidFill>
                  <a:schemeClr val="accent1">
                    <a:lumMod val="50000"/>
                  </a:schemeClr>
                </a:solidFill>
              </a:rPr>
              <a:t>body </a:t>
            </a:r>
            <a:r>
              <a:rPr lang="en-GB" sz="2000" dirty="0">
                <a:solidFill>
                  <a:schemeClr val="accent1">
                    <a:lumMod val="50000"/>
                  </a:schemeClr>
                </a:solidFill>
              </a:rPr>
              <a:t>when it is inhaled. Asbestos can cause </a:t>
            </a:r>
            <a:r>
              <a:rPr lang="en-GB" sz="2000" dirty="0" smtClean="0">
                <a:solidFill>
                  <a:schemeClr val="accent1">
                    <a:lumMod val="50000"/>
                  </a:schemeClr>
                </a:solidFill>
              </a:rPr>
              <a:t>diseases</a:t>
            </a:r>
          </a:p>
          <a:p>
            <a:r>
              <a:rPr lang="en-GB" sz="2000" dirty="0" smtClean="0">
                <a:solidFill>
                  <a:schemeClr val="accent1">
                    <a:lumMod val="50000"/>
                  </a:schemeClr>
                </a:solidFill>
              </a:rPr>
              <a:t>such </a:t>
            </a:r>
            <a:r>
              <a:rPr lang="en-GB" sz="2000" dirty="0">
                <a:solidFill>
                  <a:schemeClr val="accent1">
                    <a:lumMod val="50000"/>
                  </a:schemeClr>
                </a:solidFill>
              </a:rPr>
              <a:t>as; </a:t>
            </a:r>
            <a:endParaRPr lang="en-GB" sz="2000" dirty="0" smtClean="0">
              <a:solidFill>
                <a:schemeClr val="accent1">
                  <a:lumMod val="50000"/>
                </a:schemeClr>
              </a:solidFill>
            </a:endParaRPr>
          </a:p>
          <a:p>
            <a:r>
              <a:rPr lang="en-GB" sz="2000" dirty="0" err="1" smtClean="0">
                <a:solidFill>
                  <a:schemeClr val="accent1">
                    <a:lumMod val="50000"/>
                  </a:schemeClr>
                </a:solidFill>
              </a:rPr>
              <a:t>Mesothelioma</a:t>
            </a:r>
            <a:r>
              <a:rPr lang="en-GB" sz="2000" dirty="0" smtClean="0">
                <a:solidFill>
                  <a:schemeClr val="accent1">
                    <a:lumMod val="50000"/>
                  </a:schemeClr>
                </a:solidFill>
              </a:rPr>
              <a:t>,  </a:t>
            </a:r>
            <a:r>
              <a:rPr lang="en-GB" sz="2000" dirty="0" smtClean="0">
                <a:solidFill>
                  <a:schemeClr val="accent1">
                    <a:lumMod val="50000"/>
                  </a:schemeClr>
                </a:solidFill>
              </a:rPr>
              <a:t>Asbestosis</a:t>
            </a:r>
            <a:r>
              <a:rPr lang="en-GB" sz="2000" dirty="0">
                <a:solidFill>
                  <a:schemeClr val="accent1">
                    <a:lumMod val="50000"/>
                  </a:schemeClr>
                </a:solidFill>
              </a:rPr>
              <a:t>, Lung </a:t>
            </a:r>
            <a:r>
              <a:rPr lang="en-GB" sz="2000" dirty="0" smtClean="0">
                <a:solidFill>
                  <a:schemeClr val="accent1">
                    <a:lumMod val="50000"/>
                  </a:schemeClr>
                </a:solidFill>
              </a:rPr>
              <a:t>Cancer,</a:t>
            </a:r>
          </a:p>
          <a:p>
            <a:r>
              <a:rPr lang="en-GB" sz="2000" dirty="0" smtClean="0">
                <a:solidFill>
                  <a:schemeClr val="accent1">
                    <a:lumMod val="50000"/>
                  </a:schemeClr>
                </a:solidFill>
              </a:rPr>
              <a:t>Pleural </a:t>
            </a:r>
            <a:r>
              <a:rPr lang="en-GB" sz="2000" dirty="0">
                <a:solidFill>
                  <a:schemeClr val="accent1">
                    <a:lumMod val="50000"/>
                  </a:schemeClr>
                </a:solidFill>
              </a:rPr>
              <a:t>Thickening and Pleural Plaques.  </a:t>
            </a:r>
          </a:p>
          <a:p>
            <a:endParaRPr lang="en-GB" dirty="0">
              <a:solidFill>
                <a:schemeClr val="accent1">
                  <a:lumMod val="50000"/>
                </a:schemeClr>
              </a:solidFill>
            </a:endParaRPr>
          </a:p>
        </p:txBody>
      </p:sp>
      <p:pic>
        <p:nvPicPr>
          <p:cNvPr id="19460" name="Picture 4" descr="http://www.asbestosadvicehelpline.com/wp-content/themes/AAH/images/temp.jpg"/>
          <p:cNvPicPr>
            <a:picLocks noChangeAspect="1" noChangeArrowheads="1"/>
          </p:cNvPicPr>
          <p:nvPr/>
        </p:nvPicPr>
        <p:blipFill>
          <a:blip r:embed="rId3"/>
          <a:srcRect/>
          <a:stretch>
            <a:fillRect/>
          </a:stretch>
        </p:blipFill>
        <p:spPr bwMode="auto">
          <a:xfrm>
            <a:off x="6357950" y="2571744"/>
            <a:ext cx="2400300" cy="3619500"/>
          </a:xfrm>
          <a:prstGeom prst="rect">
            <a:avLst/>
          </a:prstGeom>
          <a:noFill/>
          <a:ln w="28575">
            <a:solidFill>
              <a:schemeClr val="bg2">
                <a:lumMod val="75000"/>
              </a:schemeClr>
            </a:solid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928670"/>
            <a:ext cx="9144000" cy="592933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9394" name="Picture 2" descr="http://www.asbestosadvicehelpline.com/wp-content/themes/AAH/images/mainimg_asbestosis.jpg"/>
          <p:cNvPicPr>
            <a:picLocks noChangeAspect="1" noChangeArrowheads="1"/>
          </p:cNvPicPr>
          <p:nvPr/>
        </p:nvPicPr>
        <p:blipFill>
          <a:blip r:embed="rId2"/>
          <a:srcRect/>
          <a:stretch>
            <a:fillRect/>
          </a:stretch>
        </p:blipFill>
        <p:spPr bwMode="auto">
          <a:xfrm>
            <a:off x="0" y="0"/>
            <a:ext cx="9144000" cy="2857496"/>
          </a:xfrm>
          <a:prstGeom prst="rect">
            <a:avLst/>
          </a:prstGeom>
          <a:noFill/>
        </p:spPr>
      </p:pic>
      <p:sp>
        <p:nvSpPr>
          <p:cNvPr id="7" name="TextBox 6"/>
          <p:cNvSpPr txBox="1"/>
          <p:nvPr/>
        </p:nvSpPr>
        <p:spPr>
          <a:xfrm>
            <a:off x="142844" y="2786058"/>
            <a:ext cx="8786874" cy="3693319"/>
          </a:xfrm>
          <a:prstGeom prst="rect">
            <a:avLst/>
          </a:prstGeom>
          <a:noFill/>
        </p:spPr>
        <p:txBody>
          <a:bodyPr wrap="square" rtlCol="0">
            <a:spAutoFit/>
          </a:bodyPr>
          <a:lstStyle/>
          <a:p>
            <a:endParaRPr lang="en-GB" b="1" dirty="0" smtClean="0">
              <a:solidFill>
                <a:schemeClr val="accent1">
                  <a:lumMod val="50000"/>
                </a:schemeClr>
              </a:solidFill>
            </a:endParaRPr>
          </a:p>
          <a:p>
            <a:r>
              <a:rPr lang="en-GB" b="1" dirty="0" smtClean="0">
                <a:solidFill>
                  <a:schemeClr val="accent1">
                    <a:lumMod val="50000"/>
                  </a:schemeClr>
                </a:solidFill>
              </a:rPr>
              <a:t>What is Asbestosis?</a:t>
            </a:r>
            <a:endParaRPr lang="en-GB" b="1" dirty="0">
              <a:solidFill>
                <a:schemeClr val="accent1">
                  <a:lumMod val="50000"/>
                </a:schemeClr>
              </a:solidFill>
            </a:endParaRPr>
          </a:p>
          <a:p>
            <a:r>
              <a:rPr lang="en-GB" dirty="0">
                <a:solidFill>
                  <a:schemeClr val="accent1">
                    <a:lumMod val="50000"/>
                  </a:schemeClr>
                </a:solidFill>
                <a:hlinkClick r:id="rId3"/>
              </a:rPr>
              <a:t>Asbestosis</a:t>
            </a:r>
            <a:r>
              <a:rPr lang="en-GB" dirty="0">
                <a:solidFill>
                  <a:schemeClr val="accent1">
                    <a:lumMod val="50000"/>
                  </a:schemeClr>
                </a:solidFill>
              </a:rPr>
              <a:t> is caused by prolonged heavy exposure to asbestos. It affects lung tissue and causes chronic inflammation. </a:t>
            </a:r>
            <a:endParaRPr lang="en-GB" dirty="0" smtClean="0">
              <a:solidFill>
                <a:schemeClr val="accent1">
                  <a:lumMod val="50000"/>
                </a:schemeClr>
              </a:solidFill>
            </a:endParaRPr>
          </a:p>
          <a:p>
            <a:endParaRPr lang="en-GB" dirty="0">
              <a:solidFill>
                <a:schemeClr val="accent1">
                  <a:lumMod val="50000"/>
                </a:schemeClr>
              </a:solidFill>
            </a:endParaRPr>
          </a:p>
          <a:p>
            <a:r>
              <a:rPr lang="en-GB" b="1" dirty="0" smtClean="0">
                <a:solidFill>
                  <a:schemeClr val="accent1">
                    <a:lumMod val="50000"/>
                  </a:schemeClr>
                </a:solidFill>
              </a:rPr>
              <a:t>Symptoms:</a:t>
            </a:r>
            <a:endParaRPr lang="en-GB" b="1" dirty="0">
              <a:solidFill>
                <a:schemeClr val="accent1">
                  <a:lumMod val="50000"/>
                </a:schemeClr>
              </a:solidFill>
            </a:endParaRPr>
          </a:p>
          <a:p>
            <a:r>
              <a:rPr lang="en-GB" dirty="0">
                <a:solidFill>
                  <a:schemeClr val="accent1">
                    <a:lumMod val="50000"/>
                  </a:schemeClr>
                </a:solidFill>
              </a:rPr>
              <a:t>Sufferers of asbestosis will experience severe </a:t>
            </a:r>
            <a:r>
              <a:rPr lang="en-GB" dirty="0" err="1">
                <a:solidFill>
                  <a:schemeClr val="accent1">
                    <a:lumMod val="50000"/>
                  </a:schemeClr>
                </a:solidFill>
              </a:rPr>
              <a:t>dyspnea</a:t>
            </a:r>
            <a:r>
              <a:rPr lang="en-GB" dirty="0">
                <a:solidFill>
                  <a:schemeClr val="accent1">
                    <a:lumMod val="50000"/>
                  </a:schemeClr>
                </a:solidFill>
              </a:rPr>
              <a:t> (shortness of breath) and are at an increased risk of developing lung cancer.</a:t>
            </a:r>
          </a:p>
          <a:p>
            <a:endParaRPr lang="en-GB" b="1" dirty="0" smtClean="0">
              <a:solidFill>
                <a:schemeClr val="accent1">
                  <a:lumMod val="50000"/>
                </a:schemeClr>
              </a:solidFill>
            </a:endParaRPr>
          </a:p>
          <a:p>
            <a:r>
              <a:rPr lang="en-GB" b="1" dirty="0" smtClean="0">
                <a:solidFill>
                  <a:schemeClr val="accent1">
                    <a:lumMod val="50000"/>
                  </a:schemeClr>
                </a:solidFill>
              </a:rPr>
              <a:t>Who is at risk?</a:t>
            </a:r>
            <a:endParaRPr lang="en-GB" b="1" dirty="0">
              <a:solidFill>
                <a:schemeClr val="accent1">
                  <a:lumMod val="50000"/>
                </a:schemeClr>
              </a:solidFill>
            </a:endParaRPr>
          </a:p>
          <a:p>
            <a:r>
              <a:rPr lang="en-GB" dirty="0" smtClean="0">
                <a:solidFill>
                  <a:schemeClr val="accent1">
                    <a:lumMod val="50000"/>
                  </a:schemeClr>
                </a:solidFill>
              </a:rPr>
              <a:t>Plumbers, power station workers, ship yard workers, electricians, gas fitters, asbestos manufacturing workers, painters and decorators and joiners.</a:t>
            </a:r>
            <a:endParaRPr lang="en-GB" dirty="0">
              <a:solidFill>
                <a:schemeClr val="accent1">
                  <a:lumMod val="50000"/>
                </a:schemeClr>
              </a:solidFill>
            </a:endParaRPr>
          </a:p>
          <a:p>
            <a:endParaRPr lang="en-GB" b="1" dirty="0">
              <a:solidFill>
                <a:schemeClr val="accent1">
                  <a:lumMod val="50000"/>
                </a:schemeClr>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928670"/>
            <a:ext cx="9144000" cy="592933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7410" name="Picture 2" descr="http://www.asbestosadvicehelpline.com/wp-content/themes/AAH/images/mainimg_lungcancer.jpg"/>
          <p:cNvPicPr>
            <a:picLocks noChangeAspect="1" noChangeArrowheads="1"/>
          </p:cNvPicPr>
          <p:nvPr/>
        </p:nvPicPr>
        <p:blipFill>
          <a:blip r:embed="rId2"/>
          <a:srcRect/>
          <a:stretch>
            <a:fillRect/>
          </a:stretch>
        </p:blipFill>
        <p:spPr bwMode="auto">
          <a:xfrm>
            <a:off x="0" y="0"/>
            <a:ext cx="9144000" cy="2714620"/>
          </a:xfrm>
          <a:prstGeom prst="rect">
            <a:avLst/>
          </a:prstGeom>
          <a:noFill/>
        </p:spPr>
      </p:pic>
      <p:sp>
        <p:nvSpPr>
          <p:cNvPr id="7" name="TextBox 6"/>
          <p:cNvSpPr txBox="1"/>
          <p:nvPr/>
        </p:nvSpPr>
        <p:spPr>
          <a:xfrm>
            <a:off x="142844" y="2714620"/>
            <a:ext cx="8715436" cy="5078313"/>
          </a:xfrm>
          <a:prstGeom prst="rect">
            <a:avLst/>
          </a:prstGeom>
          <a:noFill/>
        </p:spPr>
        <p:txBody>
          <a:bodyPr wrap="square" rtlCol="0">
            <a:spAutoFit/>
          </a:bodyPr>
          <a:lstStyle/>
          <a:p>
            <a:r>
              <a:rPr lang="en-GB" b="1" dirty="0" smtClean="0">
                <a:solidFill>
                  <a:schemeClr val="accent1">
                    <a:lumMod val="50000"/>
                  </a:schemeClr>
                </a:solidFill>
              </a:rPr>
              <a:t>What is Lung Cancer?</a:t>
            </a:r>
          </a:p>
          <a:p>
            <a:r>
              <a:rPr lang="en-GB" dirty="0">
                <a:solidFill>
                  <a:schemeClr val="accent1">
                    <a:lumMod val="50000"/>
                  </a:schemeClr>
                </a:solidFill>
                <a:hlinkClick r:id="rId3"/>
              </a:rPr>
              <a:t>Lung </a:t>
            </a:r>
            <a:r>
              <a:rPr lang="en-GB" dirty="0" smtClean="0">
                <a:solidFill>
                  <a:schemeClr val="accent1">
                    <a:lumMod val="50000"/>
                  </a:schemeClr>
                </a:solidFill>
                <a:hlinkClick r:id="rId3"/>
              </a:rPr>
              <a:t>cancer</a:t>
            </a:r>
            <a:r>
              <a:rPr lang="en-GB" dirty="0" smtClean="0">
                <a:solidFill>
                  <a:schemeClr val="accent1">
                    <a:lumMod val="50000"/>
                  </a:schemeClr>
                </a:solidFill>
              </a:rPr>
              <a:t> is </a:t>
            </a:r>
            <a:r>
              <a:rPr lang="en-GB" dirty="0">
                <a:solidFill>
                  <a:schemeClr val="accent1">
                    <a:lumMod val="50000"/>
                  </a:schemeClr>
                </a:solidFill>
              </a:rPr>
              <a:t>a disease where the tissue of the lung experiences uncontrolled cell growth. The growth can lead to metastasis, this is where the cancer invades adjacent tissue and then infiltrates beyond the lungs</a:t>
            </a:r>
            <a:r>
              <a:rPr lang="en-GB" dirty="0" smtClean="0">
                <a:solidFill>
                  <a:schemeClr val="accent1">
                    <a:lumMod val="50000"/>
                  </a:schemeClr>
                </a:solidFill>
              </a:rPr>
              <a:t>.</a:t>
            </a:r>
          </a:p>
          <a:p>
            <a:endParaRPr lang="en-GB" dirty="0" smtClean="0">
              <a:solidFill>
                <a:schemeClr val="accent1">
                  <a:lumMod val="50000"/>
                </a:schemeClr>
              </a:solidFill>
            </a:endParaRPr>
          </a:p>
          <a:p>
            <a:r>
              <a:rPr lang="en-GB" b="1" dirty="0" smtClean="0">
                <a:solidFill>
                  <a:schemeClr val="accent1">
                    <a:lumMod val="50000"/>
                  </a:schemeClr>
                </a:solidFill>
              </a:rPr>
              <a:t>Symptoms:</a:t>
            </a:r>
          </a:p>
          <a:p>
            <a:r>
              <a:rPr lang="en-GB" dirty="0">
                <a:solidFill>
                  <a:schemeClr val="accent1">
                    <a:lumMod val="50000"/>
                  </a:schemeClr>
                </a:solidFill>
              </a:rPr>
              <a:t>S</a:t>
            </a:r>
            <a:r>
              <a:rPr lang="en-GB" dirty="0" smtClean="0">
                <a:solidFill>
                  <a:schemeClr val="accent1">
                    <a:lumMod val="50000"/>
                  </a:schemeClr>
                </a:solidFill>
              </a:rPr>
              <a:t>hortness </a:t>
            </a:r>
            <a:r>
              <a:rPr lang="en-GB" dirty="0">
                <a:solidFill>
                  <a:schemeClr val="accent1">
                    <a:lumMod val="50000"/>
                  </a:schemeClr>
                </a:solidFill>
              </a:rPr>
              <a:t>of breath, coughing, coughing up blood and weight loss</a:t>
            </a:r>
            <a:r>
              <a:rPr lang="en-GB" dirty="0" smtClean="0">
                <a:solidFill>
                  <a:schemeClr val="accent1">
                    <a:lumMod val="50000"/>
                  </a:schemeClr>
                </a:solidFill>
              </a:rPr>
              <a:t>.</a:t>
            </a:r>
          </a:p>
          <a:p>
            <a:endParaRPr lang="en-GB" b="1" dirty="0" smtClean="0">
              <a:solidFill>
                <a:schemeClr val="accent1">
                  <a:lumMod val="50000"/>
                </a:schemeClr>
              </a:solidFill>
            </a:endParaRPr>
          </a:p>
          <a:p>
            <a:r>
              <a:rPr lang="en-GB" b="1" dirty="0" smtClean="0">
                <a:solidFill>
                  <a:schemeClr val="accent1">
                    <a:lumMod val="50000"/>
                  </a:schemeClr>
                </a:solidFill>
              </a:rPr>
              <a:t>Statistics:</a:t>
            </a:r>
            <a:endParaRPr lang="en-GB" b="1" dirty="0">
              <a:solidFill>
                <a:schemeClr val="accent1">
                  <a:lumMod val="50000"/>
                </a:schemeClr>
              </a:solidFill>
            </a:endParaRPr>
          </a:p>
          <a:p>
            <a:r>
              <a:rPr lang="en-GB" dirty="0">
                <a:solidFill>
                  <a:schemeClr val="accent1">
                    <a:lumMod val="50000"/>
                  </a:schemeClr>
                </a:solidFill>
              </a:rPr>
              <a:t>Lung cancer is the most common cause of deaths related to cancer in </a:t>
            </a:r>
            <a:r>
              <a:rPr lang="en-GB" dirty="0" smtClean="0">
                <a:solidFill>
                  <a:schemeClr val="accent1">
                    <a:lumMod val="50000"/>
                  </a:schemeClr>
                </a:solidFill>
              </a:rPr>
              <a:t>men and the second most common in women. </a:t>
            </a:r>
            <a:r>
              <a:rPr lang="en-GB" dirty="0">
                <a:solidFill>
                  <a:schemeClr val="accent1">
                    <a:lumMod val="50000"/>
                  </a:schemeClr>
                </a:solidFill>
              </a:rPr>
              <a:t>It is responsible for 1.3 million deaths all around the world each year.</a:t>
            </a:r>
          </a:p>
          <a:p>
            <a:endParaRPr lang="en-GB" b="1" dirty="0" smtClean="0">
              <a:solidFill>
                <a:schemeClr val="accent1">
                  <a:lumMod val="50000"/>
                </a:schemeClr>
              </a:solidFill>
            </a:endParaRPr>
          </a:p>
          <a:p>
            <a:endParaRPr lang="en-GB" b="1" dirty="0" smtClean="0">
              <a:solidFill>
                <a:schemeClr val="accent1">
                  <a:lumMod val="50000"/>
                </a:schemeClr>
              </a:solidFill>
            </a:endParaRPr>
          </a:p>
          <a:p>
            <a:endParaRPr lang="en-GB" dirty="0" smtClean="0">
              <a:solidFill>
                <a:schemeClr val="accent1">
                  <a:lumMod val="50000"/>
                </a:schemeClr>
              </a:solidFill>
            </a:endParaRPr>
          </a:p>
          <a:p>
            <a:endParaRPr lang="en-GB" b="1" dirty="0" smtClean="0">
              <a:solidFill>
                <a:schemeClr val="accent1">
                  <a:lumMod val="50000"/>
                </a:schemeClr>
              </a:solidFill>
            </a:endParaRPr>
          </a:p>
          <a:p>
            <a:endParaRPr lang="en-GB" b="1" dirty="0" smtClean="0">
              <a:solidFill>
                <a:schemeClr val="accent1">
                  <a:lumMod val="50000"/>
                </a:schemeClr>
              </a:solidFill>
            </a:endParaRPr>
          </a:p>
          <a:p>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357158" y="0"/>
            <a:ext cx="7772400" cy="1071546"/>
          </a:xfrm>
          <a:prstGeom prst="rect">
            <a:avLst/>
          </a:prstGeom>
        </p:spPr>
        <p:txBody>
          <a:bodyPr vert="horz" lIns="91440" tIns="45720" rIns="91440" bIns="45720" rtlCol="0" anchor="ctr">
            <a:normAutofit/>
          </a:bodyPr>
          <a:lstStyle/>
          <a:p>
            <a:pPr lvl="0" algn="ctr">
              <a:spcBef>
                <a:spcPct val="0"/>
              </a:spcBef>
            </a:pPr>
            <a:r>
              <a:rPr lang="en-GB" sz="4400" dirty="0" err="1" smtClean="0"/>
              <a:t>Mesothelioma</a:t>
            </a:r>
            <a:r>
              <a:rPr kumimoji="0" lang="en-GB" sz="4400" b="0" i="0" u="none" strike="noStrike" kern="1200" cap="none" spc="0" normalizeH="0" baseline="0" noProof="0" dirty="0" smtClean="0">
                <a:ln>
                  <a:noFill/>
                </a:ln>
                <a:solidFill>
                  <a:schemeClr val="tx1"/>
                </a:solidFill>
                <a:effectLst/>
                <a:uLnTx/>
                <a:uFillTx/>
                <a:latin typeface="+mj-lt"/>
                <a:ea typeface="+mj-ea"/>
                <a:cs typeface="+mj-cs"/>
              </a:rPr>
              <a:t>  </a:t>
            </a:r>
          </a:p>
        </p:txBody>
      </p:sp>
      <p:sp>
        <p:nvSpPr>
          <p:cNvPr id="5" name="Rectangle 4"/>
          <p:cNvSpPr/>
          <p:nvPr/>
        </p:nvSpPr>
        <p:spPr>
          <a:xfrm>
            <a:off x="0" y="928670"/>
            <a:ext cx="9144000" cy="592933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14338" name="Picture 2" descr="http://www.asbestosadvicehelpline.com/wp-content/themes/AAH/images/mainimg_mesothelioma.jpg"/>
          <p:cNvPicPr>
            <a:picLocks noChangeAspect="1" noChangeArrowheads="1"/>
          </p:cNvPicPr>
          <p:nvPr/>
        </p:nvPicPr>
        <p:blipFill>
          <a:blip r:embed="rId2"/>
          <a:srcRect/>
          <a:stretch>
            <a:fillRect/>
          </a:stretch>
        </p:blipFill>
        <p:spPr bwMode="auto">
          <a:xfrm>
            <a:off x="0" y="-1"/>
            <a:ext cx="9144000" cy="2714621"/>
          </a:xfrm>
          <a:prstGeom prst="rect">
            <a:avLst/>
          </a:prstGeom>
          <a:noFill/>
        </p:spPr>
      </p:pic>
      <p:sp>
        <p:nvSpPr>
          <p:cNvPr id="8" name="TextBox 7"/>
          <p:cNvSpPr txBox="1"/>
          <p:nvPr/>
        </p:nvSpPr>
        <p:spPr>
          <a:xfrm>
            <a:off x="142844" y="2714620"/>
            <a:ext cx="8786874" cy="6186309"/>
          </a:xfrm>
          <a:prstGeom prst="rect">
            <a:avLst/>
          </a:prstGeom>
          <a:noFill/>
        </p:spPr>
        <p:txBody>
          <a:bodyPr wrap="square" rtlCol="0">
            <a:spAutoFit/>
          </a:bodyPr>
          <a:lstStyle/>
          <a:p>
            <a:r>
              <a:rPr lang="en-GB" b="1" dirty="0" smtClean="0">
                <a:solidFill>
                  <a:schemeClr val="accent1">
                    <a:lumMod val="50000"/>
                  </a:schemeClr>
                </a:solidFill>
              </a:rPr>
              <a:t>What is </a:t>
            </a:r>
            <a:r>
              <a:rPr lang="en-GB" b="1" dirty="0" err="1" smtClean="0">
                <a:solidFill>
                  <a:schemeClr val="accent1">
                    <a:lumMod val="50000"/>
                  </a:schemeClr>
                </a:solidFill>
              </a:rPr>
              <a:t>Mesothelioma</a:t>
            </a:r>
            <a:r>
              <a:rPr lang="en-GB" b="1" dirty="0" smtClean="0">
                <a:solidFill>
                  <a:schemeClr val="accent1">
                    <a:lumMod val="50000"/>
                  </a:schemeClr>
                </a:solidFill>
              </a:rPr>
              <a:t>?</a:t>
            </a:r>
          </a:p>
          <a:p>
            <a:r>
              <a:rPr lang="en-GB" dirty="0" err="1">
                <a:solidFill>
                  <a:schemeClr val="accent1">
                    <a:lumMod val="50000"/>
                  </a:schemeClr>
                </a:solidFill>
                <a:hlinkClick r:id="rId3"/>
              </a:rPr>
              <a:t>Mesothelioma</a:t>
            </a:r>
            <a:r>
              <a:rPr lang="en-GB" dirty="0">
                <a:solidFill>
                  <a:schemeClr val="accent1">
                    <a:lumMod val="50000"/>
                  </a:schemeClr>
                </a:solidFill>
              </a:rPr>
              <a:t> is a type of cancer that is </a:t>
            </a:r>
            <a:r>
              <a:rPr lang="en-GB" dirty="0" smtClean="0">
                <a:solidFill>
                  <a:schemeClr val="accent1">
                    <a:lumMod val="50000"/>
                  </a:schemeClr>
                </a:solidFill>
              </a:rPr>
              <a:t>caused </a:t>
            </a:r>
            <a:r>
              <a:rPr lang="en-GB" dirty="0">
                <a:solidFill>
                  <a:schemeClr val="accent1">
                    <a:lumMod val="50000"/>
                  </a:schemeClr>
                </a:solidFill>
              </a:rPr>
              <a:t>specifically by the exposure to and inhalation of asbestos fibres. Malignant cells develop in the </a:t>
            </a:r>
            <a:r>
              <a:rPr lang="en-GB" dirty="0" err="1">
                <a:solidFill>
                  <a:schemeClr val="accent1">
                    <a:lumMod val="50000"/>
                  </a:schemeClr>
                </a:solidFill>
              </a:rPr>
              <a:t>mesothelium</a:t>
            </a:r>
            <a:r>
              <a:rPr lang="en-GB" dirty="0">
                <a:solidFill>
                  <a:schemeClr val="accent1">
                    <a:lumMod val="50000"/>
                  </a:schemeClr>
                </a:solidFill>
              </a:rPr>
              <a:t> – a protective lining that </a:t>
            </a:r>
            <a:r>
              <a:rPr lang="en-GB" dirty="0" smtClean="0">
                <a:solidFill>
                  <a:schemeClr val="accent1">
                    <a:lumMod val="50000"/>
                  </a:schemeClr>
                </a:solidFill>
              </a:rPr>
              <a:t>covers internal </a:t>
            </a:r>
            <a:r>
              <a:rPr lang="en-GB" dirty="0">
                <a:solidFill>
                  <a:schemeClr val="accent1">
                    <a:lumMod val="50000"/>
                  </a:schemeClr>
                </a:solidFill>
              </a:rPr>
              <a:t>organs. It commonly occurs in the outer lining of the lungs but can also occur in the heart.</a:t>
            </a:r>
          </a:p>
          <a:p>
            <a:endParaRPr lang="en-GB" dirty="0" smtClean="0">
              <a:solidFill>
                <a:schemeClr val="accent1">
                  <a:lumMod val="50000"/>
                </a:schemeClr>
              </a:solidFill>
            </a:endParaRPr>
          </a:p>
          <a:p>
            <a:r>
              <a:rPr lang="en-GB" b="1" dirty="0" smtClean="0">
                <a:solidFill>
                  <a:schemeClr val="accent1">
                    <a:lumMod val="50000"/>
                  </a:schemeClr>
                </a:solidFill>
              </a:rPr>
              <a:t>Symptoms:</a:t>
            </a:r>
            <a:endParaRPr lang="en-GB" b="1" dirty="0">
              <a:solidFill>
                <a:schemeClr val="accent1">
                  <a:lumMod val="50000"/>
                </a:schemeClr>
              </a:solidFill>
            </a:endParaRPr>
          </a:p>
          <a:p>
            <a:r>
              <a:rPr lang="en-GB" dirty="0">
                <a:solidFill>
                  <a:schemeClr val="accent1">
                    <a:lumMod val="50000"/>
                  </a:schemeClr>
                </a:solidFill>
              </a:rPr>
              <a:t>Shortness of breath caused by pleural effusion – a fluid between the lungs and chest wall, chest pain, coughing and weight loss</a:t>
            </a:r>
            <a:r>
              <a:rPr lang="en-GB" dirty="0" smtClean="0">
                <a:solidFill>
                  <a:schemeClr val="accent1">
                    <a:lumMod val="50000"/>
                  </a:schemeClr>
                </a:solidFill>
              </a:rPr>
              <a:t>.</a:t>
            </a:r>
          </a:p>
          <a:p>
            <a:endParaRPr lang="en-GB" dirty="0">
              <a:solidFill>
                <a:schemeClr val="accent1">
                  <a:lumMod val="50000"/>
                </a:schemeClr>
              </a:solidFill>
            </a:endParaRPr>
          </a:p>
          <a:p>
            <a:r>
              <a:rPr lang="en-GB" b="1" dirty="0" smtClean="0">
                <a:solidFill>
                  <a:schemeClr val="accent1">
                    <a:lumMod val="50000"/>
                  </a:schemeClr>
                </a:solidFill>
              </a:rPr>
              <a:t>Diagnosis:</a:t>
            </a:r>
          </a:p>
          <a:p>
            <a:r>
              <a:rPr lang="en-GB" dirty="0">
                <a:solidFill>
                  <a:schemeClr val="accent1">
                    <a:lumMod val="50000"/>
                  </a:schemeClr>
                </a:solidFill>
              </a:rPr>
              <a:t>Diagnosis is performed initially with a chest X-ray or CT scan. It is them confirmed with a biopsy and examination of the tissue. </a:t>
            </a:r>
          </a:p>
          <a:p>
            <a:endParaRPr lang="en-GB" dirty="0">
              <a:solidFill>
                <a:schemeClr val="accent1">
                  <a:lumMod val="50000"/>
                </a:schemeClr>
              </a:solidFill>
            </a:endParaRPr>
          </a:p>
          <a:p>
            <a:endParaRPr lang="en-GB" b="1" dirty="0" smtClean="0">
              <a:solidFill>
                <a:schemeClr val="accent1">
                  <a:lumMod val="50000"/>
                </a:schemeClr>
              </a:solidFill>
            </a:endParaRPr>
          </a:p>
          <a:p>
            <a:endParaRPr lang="en-GB" b="1" dirty="0">
              <a:solidFill>
                <a:schemeClr val="accent1">
                  <a:lumMod val="50000"/>
                </a:schemeClr>
              </a:solidFill>
            </a:endParaRPr>
          </a:p>
          <a:p>
            <a:endParaRPr lang="en-GB" b="1" dirty="0" smtClean="0">
              <a:solidFill>
                <a:schemeClr val="accent1">
                  <a:lumMod val="50000"/>
                </a:schemeClr>
              </a:solidFill>
            </a:endParaRPr>
          </a:p>
          <a:p>
            <a:endParaRPr lang="en-GB" b="1" dirty="0">
              <a:solidFill>
                <a:schemeClr val="accent1">
                  <a:lumMod val="50000"/>
                </a:schemeClr>
              </a:solidFill>
            </a:endParaRPr>
          </a:p>
          <a:p>
            <a:endParaRPr lang="en-GB" b="1" dirty="0" smtClean="0">
              <a:solidFill>
                <a:schemeClr val="accent1">
                  <a:lumMod val="50000"/>
                </a:schemeClr>
              </a:solidFill>
            </a:endParaRPr>
          </a:p>
          <a:p>
            <a:endParaRPr lang="en-GB" b="1" dirty="0" smtClean="0">
              <a:solidFill>
                <a:schemeClr val="accent1">
                  <a:lumMod val="50000"/>
                </a:schemeClr>
              </a:solidFill>
            </a:endParaRPr>
          </a:p>
          <a:p>
            <a:endParaRPr lang="en-GB" b="1" dirty="0" smtClean="0">
              <a:solidFill>
                <a:schemeClr val="accent1">
                  <a:lumMod val="50000"/>
                </a:schemeClr>
              </a:solidFill>
            </a:endParaRPr>
          </a:p>
          <a:p>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357158" y="0"/>
            <a:ext cx="7772400" cy="1071546"/>
          </a:xfrm>
          <a:prstGeom prst="rect">
            <a:avLst/>
          </a:prstGeom>
        </p:spPr>
        <p:txBody>
          <a:bodyPr vert="horz" lIns="91440" tIns="45720" rIns="91440" bIns="45720" rtlCol="0" anchor="ctr">
            <a:normAutofit/>
          </a:bodyPr>
          <a:lstStyle/>
          <a:p>
            <a:pPr lvl="0" algn="ctr">
              <a:spcBef>
                <a:spcPct val="0"/>
              </a:spcBef>
            </a:pPr>
            <a:r>
              <a:rPr lang="en-GB" sz="4400" dirty="0" smtClean="0"/>
              <a:t>Pleural Thickening</a:t>
            </a:r>
            <a:r>
              <a:rPr kumimoji="0" lang="en-GB" sz="4400" b="0" i="0" u="none" strike="noStrike" kern="1200" cap="none" spc="0" normalizeH="0" baseline="0" noProof="0" dirty="0" smtClean="0">
                <a:ln>
                  <a:noFill/>
                </a:ln>
                <a:solidFill>
                  <a:schemeClr val="tx1"/>
                </a:solidFill>
                <a:effectLst/>
                <a:uLnTx/>
                <a:uFillTx/>
                <a:latin typeface="+mj-lt"/>
                <a:ea typeface="+mj-ea"/>
                <a:cs typeface="+mj-cs"/>
              </a:rPr>
              <a:t>  </a:t>
            </a:r>
          </a:p>
        </p:txBody>
      </p:sp>
      <p:sp>
        <p:nvSpPr>
          <p:cNvPr id="5" name="Rectangle 4"/>
          <p:cNvSpPr/>
          <p:nvPr/>
        </p:nvSpPr>
        <p:spPr>
          <a:xfrm>
            <a:off x="0" y="928670"/>
            <a:ext cx="9144000" cy="592933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5362" name="Picture 2" descr="http://www.asbestosadvicehelpline.com/wp-content/themes/AAH/images/mainimg_pleuralthickening.jpg"/>
          <p:cNvPicPr>
            <a:picLocks noChangeAspect="1" noChangeArrowheads="1"/>
          </p:cNvPicPr>
          <p:nvPr/>
        </p:nvPicPr>
        <p:blipFill>
          <a:blip r:embed="rId2"/>
          <a:srcRect/>
          <a:stretch>
            <a:fillRect/>
          </a:stretch>
        </p:blipFill>
        <p:spPr bwMode="auto">
          <a:xfrm>
            <a:off x="0" y="1"/>
            <a:ext cx="9144000" cy="2571743"/>
          </a:xfrm>
          <a:prstGeom prst="rect">
            <a:avLst/>
          </a:prstGeom>
          <a:noFill/>
        </p:spPr>
      </p:pic>
      <p:sp>
        <p:nvSpPr>
          <p:cNvPr id="7" name="TextBox 6"/>
          <p:cNvSpPr txBox="1"/>
          <p:nvPr/>
        </p:nvSpPr>
        <p:spPr>
          <a:xfrm>
            <a:off x="0" y="2571744"/>
            <a:ext cx="8786874" cy="5355312"/>
          </a:xfrm>
          <a:prstGeom prst="rect">
            <a:avLst/>
          </a:prstGeom>
          <a:noFill/>
        </p:spPr>
        <p:txBody>
          <a:bodyPr wrap="square" rtlCol="0">
            <a:spAutoFit/>
          </a:bodyPr>
          <a:lstStyle/>
          <a:p>
            <a:r>
              <a:rPr lang="en-GB" b="1" dirty="0" smtClean="0">
                <a:solidFill>
                  <a:schemeClr val="accent1">
                    <a:lumMod val="50000"/>
                  </a:schemeClr>
                </a:solidFill>
              </a:rPr>
              <a:t>What is Pleural Thickening?</a:t>
            </a:r>
          </a:p>
          <a:p>
            <a:r>
              <a:rPr lang="en-GB" dirty="0">
                <a:solidFill>
                  <a:schemeClr val="accent1">
                    <a:lumMod val="50000"/>
                  </a:schemeClr>
                </a:solidFill>
                <a:hlinkClick r:id="rId3"/>
              </a:rPr>
              <a:t>Pleural </a:t>
            </a:r>
            <a:r>
              <a:rPr lang="en-GB" dirty="0" smtClean="0">
                <a:solidFill>
                  <a:schemeClr val="accent1">
                    <a:lumMod val="50000"/>
                  </a:schemeClr>
                </a:solidFill>
                <a:hlinkClick r:id="rId3"/>
              </a:rPr>
              <a:t>thickening</a:t>
            </a:r>
            <a:r>
              <a:rPr lang="en-GB" dirty="0" smtClean="0">
                <a:solidFill>
                  <a:schemeClr val="accent1">
                    <a:lumMod val="50000"/>
                  </a:schemeClr>
                </a:solidFill>
              </a:rPr>
              <a:t> occurs </a:t>
            </a:r>
            <a:r>
              <a:rPr lang="en-GB" dirty="0">
                <a:solidFill>
                  <a:schemeClr val="accent1">
                    <a:lumMod val="50000"/>
                  </a:schemeClr>
                </a:solidFill>
              </a:rPr>
              <a:t>in the body due to prolonged asbestos exposure. The tiny asbestos fibres enter the lungs then become embedded in the pleura causing inflammation and </a:t>
            </a:r>
            <a:r>
              <a:rPr lang="en-GB" dirty="0" smtClean="0">
                <a:solidFill>
                  <a:schemeClr val="accent1">
                    <a:lumMod val="50000"/>
                  </a:schemeClr>
                </a:solidFill>
              </a:rPr>
              <a:t>scarring.</a:t>
            </a:r>
          </a:p>
          <a:p>
            <a:endParaRPr lang="en-GB" dirty="0" smtClean="0">
              <a:solidFill>
                <a:schemeClr val="accent1">
                  <a:lumMod val="50000"/>
                </a:schemeClr>
              </a:solidFill>
            </a:endParaRPr>
          </a:p>
          <a:p>
            <a:r>
              <a:rPr lang="en-GB" b="1" dirty="0" smtClean="0">
                <a:solidFill>
                  <a:schemeClr val="accent1">
                    <a:lumMod val="50000"/>
                  </a:schemeClr>
                </a:solidFill>
              </a:rPr>
              <a:t>Symptoms:</a:t>
            </a:r>
          </a:p>
          <a:p>
            <a:r>
              <a:rPr lang="en-GB" dirty="0" smtClean="0">
                <a:solidFill>
                  <a:schemeClr val="accent1">
                    <a:lumMod val="50000"/>
                  </a:schemeClr>
                </a:solidFill>
              </a:rPr>
              <a:t>Shortness of breath, tightness of the chest and chest pain.</a:t>
            </a:r>
          </a:p>
          <a:p>
            <a:endParaRPr lang="en-GB" b="1" dirty="0" smtClean="0">
              <a:solidFill>
                <a:schemeClr val="accent1">
                  <a:lumMod val="50000"/>
                </a:schemeClr>
              </a:solidFill>
            </a:endParaRPr>
          </a:p>
          <a:p>
            <a:endParaRPr lang="en-GB" dirty="0" smtClean="0">
              <a:solidFill>
                <a:schemeClr val="accent1">
                  <a:lumMod val="50000"/>
                </a:schemeClr>
              </a:solidFill>
            </a:endParaRPr>
          </a:p>
          <a:p>
            <a:r>
              <a:rPr lang="en-GB" b="1" dirty="0" smtClean="0">
                <a:solidFill>
                  <a:schemeClr val="accent1">
                    <a:lumMod val="50000"/>
                  </a:schemeClr>
                </a:solidFill>
              </a:rPr>
              <a:t>Diagnosis:</a:t>
            </a:r>
          </a:p>
          <a:p>
            <a:r>
              <a:rPr lang="en-GB" dirty="0" smtClean="0">
                <a:solidFill>
                  <a:schemeClr val="accent1">
                    <a:lumMod val="50000"/>
                  </a:schemeClr>
                </a:solidFill>
              </a:rPr>
              <a:t>Pleural </a:t>
            </a:r>
            <a:r>
              <a:rPr lang="en-GB" dirty="0">
                <a:solidFill>
                  <a:schemeClr val="accent1">
                    <a:lumMod val="50000"/>
                  </a:schemeClr>
                </a:solidFill>
              </a:rPr>
              <a:t>thickening is detected with the use of a chest </a:t>
            </a:r>
            <a:r>
              <a:rPr lang="en-GB" dirty="0" err="1">
                <a:solidFill>
                  <a:schemeClr val="accent1">
                    <a:lumMod val="50000"/>
                  </a:schemeClr>
                </a:solidFill>
              </a:rPr>
              <a:t>ultrasonograph</a:t>
            </a:r>
            <a:r>
              <a:rPr lang="en-GB" dirty="0">
                <a:solidFill>
                  <a:schemeClr val="accent1">
                    <a:lumMod val="50000"/>
                  </a:schemeClr>
                </a:solidFill>
              </a:rPr>
              <a:t> that will show an image of the lungs. It can also be detected using a CT scan, if pleural thickening has occurred it will appear as a dense layer of tissue between the chest wall and the lungs</a:t>
            </a:r>
            <a:r>
              <a:rPr lang="en-GB" dirty="0" smtClean="0">
                <a:solidFill>
                  <a:schemeClr val="accent1">
                    <a:lumMod val="50000"/>
                  </a:schemeClr>
                </a:solidFill>
              </a:rPr>
              <a:t>. The scan </a:t>
            </a:r>
            <a:r>
              <a:rPr lang="en-GB" dirty="0">
                <a:solidFill>
                  <a:schemeClr val="accent1">
                    <a:lumMod val="50000"/>
                  </a:schemeClr>
                </a:solidFill>
              </a:rPr>
              <a:t>will help doctors to determine whether the </a:t>
            </a:r>
            <a:r>
              <a:rPr lang="en-GB" dirty="0" smtClean="0">
                <a:solidFill>
                  <a:schemeClr val="accent1">
                    <a:lumMod val="50000"/>
                  </a:schemeClr>
                </a:solidFill>
              </a:rPr>
              <a:t>pleural thickening </a:t>
            </a:r>
            <a:r>
              <a:rPr lang="en-GB" dirty="0">
                <a:solidFill>
                  <a:schemeClr val="accent1">
                    <a:lumMod val="50000"/>
                  </a:schemeClr>
                </a:solidFill>
              </a:rPr>
              <a:t>is benign </a:t>
            </a:r>
            <a:r>
              <a:rPr lang="en-GB" dirty="0" smtClean="0">
                <a:solidFill>
                  <a:schemeClr val="accent1">
                    <a:lumMod val="50000"/>
                  </a:schemeClr>
                </a:solidFill>
              </a:rPr>
              <a:t>or </a:t>
            </a:r>
            <a:r>
              <a:rPr lang="en-GB" dirty="0">
                <a:solidFill>
                  <a:schemeClr val="accent1">
                    <a:lumMod val="50000"/>
                  </a:schemeClr>
                </a:solidFill>
              </a:rPr>
              <a:t>malignant. Malignancy is shown in a variety of different signs; a very thick layer, nodules or well-defined thickening.</a:t>
            </a:r>
          </a:p>
          <a:p>
            <a:endParaRPr lang="en-GB" b="1" dirty="0">
              <a:solidFill>
                <a:schemeClr val="accent1">
                  <a:lumMod val="50000"/>
                </a:schemeClr>
              </a:solidFill>
            </a:endParaRPr>
          </a:p>
          <a:p>
            <a:endParaRPr lang="en-GB" b="1" dirty="0" smtClean="0">
              <a:solidFill>
                <a:schemeClr val="accent1">
                  <a:lumMod val="50000"/>
                </a:schemeClr>
              </a:solidFill>
            </a:endParaRPr>
          </a:p>
          <a:p>
            <a:endParaRPr lang="en-GB" b="1" dirty="0" smtClean="0">
              <a:solidFill>
                <a:schemeClr val="accent1">
                  <a:lumMod val="50000"/>
                </a:schemeClr>
              </a:solidFill>
            </a:endParaRPr>
          </a:p>
          <a:p>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357158" y="0"/>
            <a:ext cx="7772400" cy="1071546"/>
          </a:xfrm>
          <a:prstGeom prst="rect">
            <a:avLst/>
          </a:prstGeom>
        </p:spPr>
        <p:txBody>
          <a:bodyPr vert="horz" lIns="91440" tIns="45720" rIns="91440" bIns="45720" rtlCol="0" anchor="ctr">
            <a:normAutofit/>
          </a:bodyPr>
          <a:lstStyle/>
          <a:p>
            <a:pPr lvl="0" algn="ctr">
              <a:spcBef>
                <a:spcPct val="0"/>
              </a:spcBef>
            </a:pPr>
            <a:r>
              <a:rPr lang="en-GB" sz="4400" dirty="0" smtClean="0"/>
              <a:t>Pleural Plaques</a:t>
            </a:r>
            <a:r>
              <a:rPr kumimoji="0" lang="en-GB" sz="4400" b="0" i="0" u="none" strike="noStrike" kern="1200" cap="none" spc="0" normalizeH="0" baseline="0" noProof="0" dirty="0" smtClean="0">
                <a:ln>
                  <a:noFill/>
                </a:ln>
                <a:solidFill>
                  <a:schemeClr val="tx1"/>
                </a:solidFill>
                <a:effectLst/>
                <a:uLnTx/>
                <a:uFillTx/>
                <a:latin typeface="+mj-lt"/>
                <a:ea typeface="+mj-ea"/>
                <a:cs typeface="+mj-cs"/>
              </a:rPr>
              <a:t>  </a:t>
            </a:r>
          </a:p>
        </p:txBody>
      </p:sp>
      <p:sp>
        <p:nvSpPr>
          <p:cNvPr id="5" name="Rectangle 4"/>
          <p:cNvSpPr/>
          <p:nvPr/>
        </p:nvSpPr>
        <p:spPr>
          <a:xfrm>
            <a:off x="0" y="928670"/>
            <a:ext cx="9144000" cy="592933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6386" name="Picture 2" descr="http://www.asbestosadvicehelpline.com/wp-content/themes/AAH/images/mainimg_pleuralplaques.jpg"/>
          <p:cNvPicPr>
            <a:picLocks noChangeAspect="1" noChangeArrowheads="1"/>
          </p:cNvPicPr>
          <p:nvPr/>
        </p:nvPicPr>
        <p:blipFill>
          <a:blip r:embed="rId2"/>
          <a:srcRect/>
          <a:stretch>
            <a:fillRect/>
          </a:stretch>
        </p:blipFill>
        <p:spPr bwMode="auto">
          <a:xfrm>
            <a:off x="0" y="0"/>
            <a:ext cx="9144000" cy="2786058"/>
          </a:xfrm>
          <a:prstGeom prst="rect">
            <a:avLst/>
          </a:prstGeom>
          <a:noFill/>
        </p:spPr>
      </p:pic>
      <p:sp>
        <p:nvSpPr>
          <p:cNvPr id="7" name="TextBox 6"/>
          <p:cNvSpPr txBox="1"/>
          <p:nvPr/>
        </p:nvSpPr>
        <p:spPr>
          <a:xfrm>
            <a:off x="142844" y="2857496"/>
            <a:ext cx="8786874" cy="4247317"/>
          </a:xfrm>
          <a:prstGeom prst="rect">
            <a:avLst/>
          </a:prstGeom>
          <a:noFill/>
        </p:spPr>
        <p:txBody>
          <a:bodyPr wrap="square" rtlCol="0">
            <a:spAutoFit/>
          </a:bodyPr>
          <a:lstStyle/>
          <a:p>
            <a:r>
              <a:rPr lang="en-GB" b="1" dirty="0" smtClean="0">
                <a:solidFill>
                  <a:schemeClr val="accent1">
                    <a:lumMod val="50000"/>
                  </a:schemeClr>
                </a:solidFill>
              </a:rPr>
              <a:t>What are Pleural plaques?</a:t>
            </a:r>
          </a:p>
          <a:p>
            <a:r>
              <a:rPr lang="en-GB" dirty="0">
                <a:solidFill>
                  <a:schemeClr val="accent1">
                    <a:lumMod val="50000"/>
                  </a:schemeClr>
                </a:solidFill>
                <a:hlinkClick r:id="rId3"/>
              </a:rPr>
              <a:t>Pleural </a:t>
            </a:r>
            <a:r>
              <a:rPr lang="en-GB" dirty="0" smtClean="0">
                <a:solidFill>
                  <a:schemeClr val="accent1">
                    <a:lumMod val="50000"/>
                  </a:schemeClr>
                </a:solidFill>
                <a:hlinkClick r:id="rId3"/>
              </a:rPr>
              <a:t>plaques</a:t>
            </a:r>
            <a:r>
              <a:rPr lang="en-GB" dirty="0" smtClean="0">
                <a:solidFill>
                  <a:schemeClr val="accent1">
                    <a:lumMod val="50000"/>
                  </a:schemeClr>
                </a:solidFill>
              </a:rPr>
              <a:t> are </a:t>
            </a:r>
            <a:r>
              <a:rPr lang="en-GB" dirty="0">
                <a:solidFill>
                  <a:schemeClr val="accent1">
                    <a:lumMod val="50000"/>
                  </a:schemeClr>
                </a:solidFill>
              </a:rPr>
              <a:t>a form of scarring on the outer lining of the lung. They do not usually </a:t>
            </a:r>
            <a:r>
              <a:rPr lang="en-GB">
                <a:solidFill>
                  <a:schemeClr val="accent1">
                    <a:lumMod val="50000"/>
                  </a:schemeClr>
                </a:solidFill>
              </a:rPr>
              <a:t>cause </a:t>
            </a:r>
            <a:r>
              <a:rPr lang="en-GB" smtClean="0">
                <a:solidFill>
                  <a:schemeClr val="accent1">
                    <a:lumMod val="50000"/>
                  </a:schemeClr>
                </a:solidFill>
              </a:rPr>
              <a:t>any </a:t>
            </a:r>
            <a:r>
              <a:rPr lang="en-GB" dirty="0">
                <a:solidFill>
                  <a:schemeClr val="accent1">
                    <a:lumMod val="50000"/>
                  </a:schemeClr>
                </a:solidFill>
              </a:rPr>
              <a:t>restriction to normal lung functions however, they are a very good indicator that you </a:t>
            </a:r>
            <a:r>
              <a:rPr lang="en-GB" dirty="0" smtClean="0">
                <a:solidFill>
                  <a:schemeClr val="accent1">
                    <a:lumMod val="50000"/>
                  </a:schemeClr>
                </a:solidFill>
              </a:rPr>
              <a:t>have been exposed to asbestos in the past.</a:t>
            </a:r>
            <a:endParaRPr lang="en-GB" b="1" dirty="0" smtClean="0">
              <a:solidFill>
                <a:schemeClr val="accent1">
                  <a:lumMod val="50000"/>
                </a:schemeClr>
              </a:solidFill>
            </a:endParaRPr>
          </a:p>
          <a:p>
            <a:endParaRPr lang="en-GB" dirty="0" smtClean="0">
              <a:solidFill>
                <a:schemeClr val="accent1">
                  <a:lumMod val="50000"/>
                </a:schemeClr>
              </a:solidFill>
            </a:endParaRPr>
          </a:p>
          <a:p>
            <a:r>
              <a:rPr lang="en-GB" b="1" dirty="0" smtClean="0">
                <a:solidFill>
                  <a:schemeClr val="accent1">
                    <a:lumMod val="50000"/>
                  </a:schemeClr>
                </a:solidFill>
              </a:rPr>
              <a:t>Symptoms:</a:t>
            </a:r>
          </a:p>
          <a:p>
            <a:r>
              <a:rPr lang="en-GB" dirty="0" smtClean="0">
                <a:solidFill>
                  <a:schemeClr val="accent1">
                    <a:lumMod val="50000"/>
                  </a:schemeClr>
                </a:solidFill>
              </a:rPr>
              <a:t>There aren’t really any symptoms in detecting pleural plaque however, people </a:t>
            </a:r>
            <a:r>
              <a:rPr lang="en-GB" dirty="0">
                <a:solidFill>
                  <a:schemeClr val="accent1">
                    <a:lumMod val="50000"/>
                  </a:schemeClr>
                </a:solidFill>
              </a:rPr>
              <a:t>who have been diagnosed with pleural plaques are often anxious about their </a:t>
            </a:r>
            <a:r>
              <a:rPr lang="en-GB" dirty="0" smtClean="0">
                <a:solidFill>
                  <a:schemeClr val="accent1">
                    <a:lumMod val="50000"/>
                  </a:schemeClr>
                </a:solidFill>
              </a:rPr>
              <a:t>health. The </a:t>
            </a:r>
            <a:r>
              <a:rPr lang="en-GB" dirty="0">
                <a:solidFill>
                  <a:schemeClr val="accent1">
                    <a:lumMod val="50000"/>
                  </a:schemeClr>
                </a:solidFill>
              </a:rPr>
              <a:t>condition is often a precursor to the development of more serious related illnesses, such as </a:t>
            </a:r>
            <a:r>
              <a:rPr lang="en-GB" dirty="0" err="1" smtClean="0">
                <a:solidFill>
                  <a:schemeClr val="accent1">
                    <a:lumMod val="50000"/>
                  </a:schemeClr>
                </a:solidFill>
              </a:rPr>
              <a:t>Mesothelioma</a:t>
            </a:r>
            <a:r>
              <a:rPr lang="en-GB" dirty="0" smtClean="0">
                <a:solidFill>
                  <a:schemeClr val="accent1">
                    <a:lumMod val="50000"/>
                  </a:schemeClr>
                </a:solidFill>
              </a:rPr>
              <a:t> or lung cancer.</a:t>
            </a:r>
            <a:endParaRPr lang="en-GB" b="1" dirty="0" smtClean="0">
              <a:solidFill>
                <a:schemeClr val="accent1">
                  <a:lumMod val="50000"/>
                </a:schemeClr>
              </a:solidFill>
            </a:endParaRPr>
          </a:p>
          <a:p>
            <a:endParaRPr lang="en-GB" b="1" dirty="0">
              <a:solidFill>
                <a:schemeClr val="accent1">
                  <a:lumMod val="50000"/>
                </a:schemeClr>
              </a:solidFill>
            </a:endParaRPr>
          </a:p>
          <a:p>
            <a:endParaRPr lang="en-GB" b="1" dirty="0" smtClean="0">
              <a:solidFill>
                <a:schemeClr val="accent1">
                  <a:lumMod val="50000"/>
                </a:schemeClr>
              </a:solidFill>
            </a:endParaRPr>
          </a:p>
          <a:p>
            <a:endParaRPr lang="en-GB" b="1" dirty="0" smtClean="0">
              <a:solidFill>
                <a:schemeClr val="accent1">
                  <a:lumMod val="50000"/>
                </a:schemeClr>
              </a:solidFill>
            </a:endParaRPr>
          </a:p>
          <a:p>
            <a:endParaRPr lang="en-GB" b="1" dirty="0" smtClean="0">
              <a:solidFill>
                <a:schemeClr val="accent1">
                  <a:lumMod val="50000"/>
                </a:schemeClr>
              </a:solidFill>
            </a:endParaRPr>
          </a:p>
          <a:p>
            <a:endParaRPr lang="en-GB" dirty="0"/>
          </a:p>
        </p:txBody>
      </p:sp>
      <p:sp>
        <p:nvSpPr>
          <p:cNvPr id="8" name="TextBox 7"/>
          <p:cNvSpPr txBox="1"/>
          <p:nvPr/>
        </p:nvSpPr>
        <p:spPr>
          <a:xfrm>
            <a:off x="142844" y="5786454"/>
            <a:ext cx="8001056" cy="923330"/>
          </a:xfrm>
          <a:prstGeom prst="rect">
            <a:avLst/>
          </a:prstGeom>
          <a:noFill/>
        </p:spPr>
        <p:txBody>
          <a:bodyPr wrap="square" rtlCol="0">
            <a:spAutoFit/>
          </a:bodyPr>
          <a:lstStyle/>
          <a:p>
            <a:r>
              <a:rPr lang="en-GB" dirty="0">
                <a:solidFill>
                  <a:schemeClr val="accent1">
                    <a:lumMod val="50000"/>
                  </a:schemeClr>
                </a:solidFill>
              </a:rPr>
              <a:t>In 2007, a House of Lords test case ruled that pleural plaques compensation could no longer be attained by sufferers of the </a:t>
            </a:r>
            <a:r>
              <a:rPr lang="en-GB" dirty="0" smtClean="0">
                <a:solidFill>
                  <a:schemeClr val="accent1">
                    <a:lumMod val="50000"/>
                  </a:schemeClr>
                </a:solidFill>
              </a:rPr>
              <a:t>condition, however in Scotland and Northern Ireland this has been overturned.</a:t>
            </a:r>
            <a:endParaRPr lang="en-GB" dirty="0">
              <a:solidFill>
                <a:schemeClr val="accent1">
                  <a:lumMod val="50000"/>
                </a:schemeClr>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0"/>
            <a:ext cx="8229600" cy="1143000"/>
          </a:xfrm>
        </p:spPr>
        <p:txBody>
          <a:bodyPr/>
          <a:lstStyle/>
          <a:p>
            <a:r>
              <a:rPr lang="en-GB" b="1" dirty="0" smtClean="0"/>
              <a:t>Contact Information</a:t>
            </a:r>
            <a:endParaRPr lang="en-GB" b="1" dirty="0"/>
          </a:p>
        </p:txBody>
      </p:sp>
      <p:sp>
        <p:nvSpPr>
          <p:cNvPr id="4" name="Rectangle 3"/>
          <p:cNvSpPr/>
          <p:nvPr/>
        </p:nvSpPr>
        <p:spPr>
          <a:xfrm>
            <a:off x="0" y="928670"/>
            <a:ext cx="9144000" cy="592933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 name="TextBox 4"/>
          <p:cNvSpPr txBox="1"/>
          <p:nvPr/>
        </p:nvSpPr>
        <p:spPr>
          <a:xfrm>
            <a:off x="928662" y="1000108"/>
            <a:ext cx="7286676" cy="1015663"/>
          </a:xfrm>
          <a:prstGeom prst="rect">
            <a:avLst/>
          </a:prstGeom>
          <a:noFill/>
        </p:spPr>
        <p:txBody>
          <a:bodyPr wrap="square" rtlCol="0">
            <a:spAutoFit/>
          </a:bodyPr>
          <a:lstStyle/>
          <a:p>
            <a:pPr algn="ctr"/>
            <a:r>
              <a:rPr lang="en-GB" sz="2000" dirty="0" smtClean="0">
                <a:solidFill>
                  <a:schemeClr val="accent1">
                    <a:lumMod val="50000"/>
                  </a:schemeClr>
                </a:solidFill>
              </a:rPr>
              <a:t>For more information or any advice in regards to asbestos related illness and disease, please get in contact with us here at the Asbestos Advice Helpline</a:t>
            </a:r>
            <a:endParaRPr lang="en-GB" sz="2000" dirty="0">
              <a:solidFill>
                <a:schemeClr val="accent1">
                  <a:lumMod val="50000"/>
                </a:schemeClr>
              </a:solidFill>
            </a:endParaRPr>
          </a:p>
        </p:txBody>
      </p:sp>
      <p:sp>
        <p:nvSpPr>
          <p:cNvPr id="8" name="TextBox 7"/>
          <p:cNvSpPr txBox="1"/>
          <p:nvPr/>
        </p:nvSpPr>
        <p:spPr>
          <a:xfrm>
            <a:off x="642910" y="2143116"/>
            <a:ext cx="3286148" cy="2554545"/>
          </a:xfrm>
          <a:prstGeom prst="rect">
            <a:avLst/>
          </a:prstGeom>
          <a:noFill/>
        </p:spPr>
        <p:txBody>
          <a:bodyPr wrap="square" rtlCol="0">
            <a:spAutoFit/>
          </a:bodyPr>
          <a:lstStyle/>
          <a:p>
            <a:r>
              <a:rPr lang="en-GB" sz="2000" b="1" dirty="0" smtClean="0">
                <a:solidFill>
                  <a:schemeClr val="accent1">
                    <a:lumMod val="50000"/>
                  </a:schemeClr>
                </a:solidFill>
              </a:rPr>
              <a:t>Address: </a:t>
            </a:r>
          </a:p>
          <a:p>
            <a:r>
              <a:rPr lang="en-GB" sz="2000" dirty="0" smtClean="0">
                <a:solidFill>
                  <a:schemeClr val="accent1">
                    <a:lumMod val="50000"/>
                  </a:schemeClr>
                </a:solidFill>
              </a:rPr>
              <a:t>Asbestos </a:t>
            </a:r>
            <a:r>
              <a:rPr lang="en-GB" sz="2000" dirty="0">
                <a:solidFill>
                  <a:schemeClr val="accent1">
                    <a:lumMod val="50000"/>
                  </a:schemeClr>
                </a:solidFill>
              </a:rPr>
              <a:t>Advice Helpline,</a:t>
            </a:r>
            <a:r>
              <a:rPr lang="en-GB" sz="2000" dirty="0" smtClean="0">
                <a:solidFill>
                  <a:schemeClr val="accent1">
                    <a:lumMod val="50000"/>
                  </a:schemeClr>
                </a:solidFill>
              </a:rPr>
              <a:t/>
            </a:r>
            <a:br>
              <a:rPr lang="en-GB" sz="2000" dirty="0" smtClean="0">
                <a:solidFill>
                  <a:schemeClr val="accent1">
                    <a:lumMod val="50000"/>
                  </a:schemeClr>
                </a:solidFill>
              </a:rPr>
            </a:br>
            <a:r>
              <a:rPr lang="en-GB" sz="2000" dirty="0" err="1">
                <a:solidFill>
                  <a:schemeClr val="accent1">
                    <a:lumMod val="50000"/>
                  </a:schemeClr>
                </a:solidFill>
              </a:rPr>
              <a:t>Boyes</a:t>
            </a:r>
            <a:r>
              <a:rPr lang="en-GB" sz="2000" dirty="0">
                <a:solidFill>
                  <a:schemeClr val="accent1">
                    <a:lumMod val="50000"/>
                  </a:schemeClr>
                </a:solidFill>
              </a:rPr>
              <a:t> Turner LLP,</a:t>
            </a:r>
            <a:r>
              <a:rPr lang="en-GB" sz="2000" dirty="0" smtClean="0">
                <a:solidFill>
                  <a:schemeClr val="accent1">
                    <a:lumMod val="50000"/>
                  </a:schemeClr>
                </a:solidFill>
              </a:rPr>
              <a:t/>
            </a:r>
            <a:br>
              <a:rPr lang="en-GB" sz="2000" dirty="0" smtClean="0">
                <a:solidFill>
                  <a:schemeClr val="accent1">
                    <a:lumMod val="50000"/>
                  </a:schemeClr>
                </a:solidFill>
              </a:rPr>
            </a:br>
            <a:r>
              <a:rPr lang="en-GB" sz="2000" dirty="0">
                <a:solidFill>
                  <a:schemeClr val="accent1">
                    <a:lumMod val="50000"/>
                  </a:schemeClr>
                </a:solidFill>
              </a:rPr>
              <a:t>Abbots House,</a:t>
            </a:r>
            <a:r>
              <a:rPr lang="en-GB" sz="2000" dirty="0" smtClean="0">
                <a:solidFill>
                  <a:schemeClr val="accent1">
                    <a:lumMod val="50000"/>
                  </a:schemeClr>
                </a:solidFill>
              </a:rPr>
              <a:t/>
            </a:r>
            <a:br>
              <a:rPr lang="en-GB" sz="2000" dirty="0" smtClean="0">
                <a:solidFill>
                  <a:schemeClr val="accent1">
                    <a:lumMod val="50000"/>
                  </a:schemeClr>
                </a:solidFill>
              </a:rPr>
            </a:br>
            <a:r>
              <a:rPr lang="en-GB" sz="2000" dirty="0">
                <a:solidFill>
                  <a:schemeClr val="accent1">
                    <a:lumMod val="50000"/>
                  </a:schemeClr>
                </a:solidFill>
              </a:rPr>
              <a:t>Abbey Street,</a:t>
            </a:r>
            <a:r>
              <a:rPr lang="en-GB" sz="2000" dirty="0" smtClean="0">
                <a:solidFill>
                  <a:schemeClr val="accent1">
                    <a:lumMod val="50000"/>
                  </a:schemeClr>
                </a:solidFill>
              </a:rPr>
              <a:t/>
            </a:r>
            <a:br>
              <a:rPr lang="en-GB" sz="2000" dirty="0" smtClean="0">
                <a:solidFill>
                  <a:schemeClr val="accent1">
                    <a:lumMod val="50000"/>
                  </a:schemeClr>
                </a:solidFill>
              </a:rPr>
            </a:br>
            <a:r>
              <a:rPr lang="en-GB" sz="2000" dirty="0">
                <a:solidFill>
                  <a:schemeClr val="accent1">
                    <a:lumMod val="50000"/>
                  </a:schemeClr>
                </a:solidFill>
              </a:rPr>
              <a:t>Reading,</a:t>
            </a:r>
            <a:r>
              <a:rPr lang="en-GB" sz="2000" dirty="0" smtClean="0">
                <a:solidFill>
                  <a:schemeClr val="accent1">
                    <a:lumMod val="50000"/>
                  </a:schemeClr>
                </a:solidFill>
              </a:rPr>
              <a:t/>
            </a:r>
            <a:br>
              <a:rPr lang="en-GB" sz="2000" dirty="0" smtClean="0">
                <a:solidFill>
                  <a:schemeClr val="accent1">
                    <a:lumMod val="50000"/>
                  </a:schemeClr>
                </a:solidFill>
              </a:rPr>
            </a:br>
            <a:r>
              <a:rPr lang="en-GB" sz="2000" dirty="0">
                <a:solidFill>
                  <a:schemeClr val="accent1">
                    <a:lumMod val="50000"/>
                  </a:schemeClr>
                </a:solidFill>
              </a:rPr>
              <a:t>RG1 3BD,</a:t>
            </a:r>
            <a:r>
              <a:rPr lang="en-GB" sz="2000" dirty="0" smtClean="0">
                <a:solidFill>
                  <a:schemeClr val="accent1">
                    <a:lumMod val="50000"/>
                  </a:schemeClr>
                </a:solidFill>
              </a:rPr>
              <a:t/>
            </a:r>
            <a:br>
              <a:rPr lang="en-GB" sz="2000" dirty="0" smtClean="0">
                <a:solidFill>
                  <a:schemeClr val="accent1">
                    <a:lumMod val="50000"/>
                  </a:schemeClr>
                </a:solidFill>
              </a:rPr>
            </a:br>
            <a:r>
              <a:rPr lang="en-GB" sz="2000" dirty="0">
                <a:solidFill>
                  <a:schemeClr val="accent1">
                    <a:lumMod val="50000"/>
                  </a:schemeClr>
                </a:solidFill>
              </a:rPr>
              <a:t>United </a:t>
            </a:r>
            <a:r>
              <a:rPr lang="en-GB" sz="2000" dirty="0" smtClean="0">
                <a:solidFill>
                  <a:schemeClr val="accent1">
                    <a:lumMod val="50000"/>
                  </a:schemeClr>
                </a:solidFill>
              </a:rPr>
              <a:t>Kingdom</a:t>
            </a:r>
            <a:endParaRPr lang="en-GB" sz="2000" dirty="0">
              <a:solidFill>
                <a:schemeClr val="accent1">
                  <a:lumMod val="50000"/>
                </a:schemeClr>
              </a:solidFill>
            </a:endParaRPr>
          </a:p>
        </p:txBody>
      </p:sp>
      <p:sp>
        <p:nvSpPr>
          <p:cNvPr id="9" name="TextBox 8"/>
          <p:cNvSpPr txBox="1"/>
          <p:nvPr/>
        </p:nvSpPr>
        <p:spPr>
          <a:xfrm>
            <a:off x="4786314" y="2500306"/>
            <a:ext cx="4143372" cy="1477328"/>
          </a:xfrm>
          <a:prstGeom prst="rect">
            <a:avLst/>
          </a:prstGeom>
          <a:noFill/>
        </p:spPr>
        <p:txBody>
          <a:bodyPr wrap="square" rtlCol="0">
            <a:spAutoFit/>
          </a:bodyPr>
          <a:lstStyle/>
          <a:p>
            <a:r>
              <a:rPr lang="en-GB" b="1" dirty="0" smtClean="0">
                <a:solidFill>
                  <a:schemeClr val="accent1">
                    <a:lumMod val="50000"/>
                  </a:schemeClr>
                </a:solidFill>
              </a:rPr>
              <a:t>Phone: </a:t>
            </a:r>
            <a:endParaRPr lang="en-GB" dirty="0">
              <a:solidFill>
                <a:schemeClr val="accent1">
                  <a:lumMod val="50000"/>
                </a:schemeClr>
              </a:solidFill>
            </a:endParaRPr>
          </a:p>
          <a:p>
            <a:r>
              <a:rPr lang="en-GB" dirty="0">
                <a:solidFill>
                  <a:schemeClr val="accent1">
                    <a:lumMod val="50000"/>
                  </a:schemeClr>
                </a:solidFill>
              </a:rPr>
              <a:t>0800 088 </a:t>
            </a:r>
            <a:r>
              <a:rPr lang="en-GB" dirty="0" smtClean="0">
                <a:solidFill>
                  <a:schemeClr val="accent1">
                    <a:lumMod val="50000"/>
                  </a:schemeClr>
                </a:solidFill>
              </a:rPr>
              <a:t>7396</a:t>
            </a:r>
          </a:p>
          <a:p>
            <a:r>
              <a:rPr lang="en-GB" b="1" dirty="0" smtClean="0">
                <a:solidFill>
                  <a:schemeClr val="accent1">
                    <a:lumMod val="50000"/>
                  </a:schemeClr>
                </a:solidFill>
              </a:rPr>
              <a:t>Visit:</a:t>
            </a:r>
            <a:endParaRPr lang="en-GB" b="1" dirty="0">
              <a:solidFill>
                <a:schemeClr val="accent1">
                  <a:lumMod val="50000"/>
                </a:schemeClr>
              </a:solidFill>
            </a:endParaRPr>
          </a:p>
          <a:p>
            <a:r>
              <a:rPr lang="en-GB" dirty="0" smtClean="0">
                <a:hlinkClick r:id="rId2"/>
              </a:rPr>
              <a:t>www.asbestosadvicehelpline.com</a:t>
            </a:r>
            <a:endParaRPr lang="en-GB" dirty="0" smtClean="0">
              <a:solidFill>
                <a:schemeClr val="accent1">
                  <a:lumMod val="50000"/>
                </a:schemeClr>
              </a:solidFill>
            </a:endParaRPr>
          </a:p>
          <a:p>
            <a:endParaRPr lang="en-GB" dirty="0">
              <a:solidFill>
                <a:schemeClr val="accent1">
                  <a:lumMod val="50000"/>
                </a:schemeClr>
              </a:solidFill>
            </a:endParaRPr>
          </a:p>
        </p:txBody>
      </p:sp>
      <p:sp>
        <p:nvSpPr>
          <p:cNvPr id="11" name="Rectangle 10"/>
          <p:cNvSpPr/>
          <p:nvPr/>
        </p:nvSpPr>
        <p:spPr>
          <a:xfrm>
            <a:off x="0" y="5000636"/>
            <a:ext cx="9144000" cy="2071678"/>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8434" name="Picture 2" descr="http://www.asbestosadvicehelpline.com/wp-content/themes/AAH/images/mainimg1.jpg"/>
          <p:cNvPicPr>
            <a:picLocks noChangeAspect="1" noChangeArrowheads="1"/>
          </p:cNvPicPr>
          <p:nvPr/>
        </p:nvPicPr>
        <p:blipFill>
          <a:blip r:embed="rId3"/>
          <a:srcRect/>
          <a:stretch>
            <a:fillRect/>
          </a:stretch>
        </p:blipFill>
        <p:spPr bwMode="auto">
          <a:xfrm>
            <a:off x="1785918" y="5072074"/>
            <a:ext cx="5981700" cy="1876425"/>
          </a:xfrm>
          <a:prstGeom prst="rect">
            <a:avLst/>
          </a:prstGeom>
          <a:noFill/>
          <a:ln>
            <a:solidFill>
              <a:srgbClr val="002060"/>
            </a:solidFill>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189</TotalTime>
  <Words>722</Words>
  <Application>Microsoft Office PowerPoint</Application>
  <PresentationFormat>On-screen Show (4:3)</PresentationFormat>
  <Paragraphs>80</Paragraphs>
  <Slides>8</Slides>
  <Notes>1</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Asbestos Related Diseases</vt:lpstr>
      <vt:lpstr>Slide 2</vt:lpstr>
      <vt:lpstr>Slide 3</vt:lpstr>
      <vt:lpstr>Slide 4</vt:lpstr>
      <vt:lpstr>Slide 5</vt:lpstr>
      <vt:lpstr>Slide 6</vt:lpstr>
      <vt:lpstr>Slide 7</vt:lpstr>
      <vt:lpstr>Contact Information</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Asbestos Related Diseases</dc:title>
  <dc:creator>Grace2.0</dc:creator>
  <cp:lastModifiedBy>Grace2.0</cp:lastModifiedBy>
  <cp:revision>24</cp:revision>
  <dcterms:created xsi:type="dcterms:W3CDTF">2013-12-19T10:27:25Z</dcterms:created>
  <dcterms:modified xsi:type="dcterms:W3CDTF">2013-12-19T13:40:46Z</dcterms:modified>
</cp:coreProperties>
</file>