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D5F32-B9E4-468B-BE9F-160F68CE8682}" type="datetimeFigureOut">
              <a:rPr lang="en-US" smtClean="0"/>
              <a:pPr/>
              <a:t>6/23/2009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E33A-A420-4584-A8D0-1428CC8A33B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6AE33A-A420-4584-A8D0-1428CC8A33B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C0449B-B349-426F-9324-7C0CF26F47AD}" type="datetimeFigureOut">
              <a:rPr lang="en-US" smtClean="0"/>
              <a:pPr/>
              <a:t>6/23/2009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57AFCB8-A887-4500-B333-D83B0281EE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C0449B-B349-426F-9324-7C0CF26F47AD}" type="datetimeFigureOut">
              <a:rPr lang="en-US" smtClean="0"/>
              <a:pPr/>
              <a:t>6/23/2009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57AFCB8-A887-4500-B333-D83B0281EE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C0449B-B349-426F-9324-7C0CF26F47AD}" type="datetimeFigureOut">
              <a:rPr lang="en-US" smtClean="0"/>
              <a:pPr/>
              <a:t>6/23/2009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57AFCB8-A887-4500-B333-D83B0281EE5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C0449B-B349-426F-9324-7C0CF26F47AD}" type="datetimeFigureOut">
              <a:rPr lang="en-US" smtClean="0"/>
              <a:pPr/>
              <a:t>6/23/2009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AFCB8-A887-4500-B333-D83B0281EE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C0449B-B349-426F-9324-7C0CF26F47AD}" type="datetimeFigureOut">
              <a:rPr lang="en-US" smtClean="0"/>
              <a:pPr/>
              <a:t>6/23/2009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7AFCB8-A887-4500-B333-D83B0281EE5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C0449B-B349-426F-9324-7C0CF26F47AD}" type="datetimeFigureOut">
              <a:rPr lang="en-US" smtClean="0"/>
              <a:pPr/>
              <a:t>6/23/2009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57AFCB8-A887-4500-B333-D83B0281EE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Abestosis</a:t>
            </a:r>
            <a:endParaRPr lang="en-US" dirty="0"/>
          </a:p>
        </p:txBody>
      </p:sp>
      <p:sp>
        <p:nvSpPr>
          <p:cNvPr id="3" name="Subtitle 2"/>
          <p:cNvSpPr>
            <a:spLocks noGrp="1"/>
          </p:cNvSpPr>
          <p:nvPr>
            <p:ph type="subTitle" idx="1"/>
          </p:nvPr>
        </p:nvSpPr>
        <p:spPr/>
        <p:txBody>
          <a:bodyPr/>
          <a:lstStyle/>
          <a:p>
            <a:r>
              <a:rPr lang="en-US" dirty="0" smtClean="0"/>
              <a:t>By: Martha Flores </a:t>
            </a:r>
            <a:endParaRPr lang="en-US" dirty="0"/>
          </a:p>
        </p:txBody>
      </p:sp>
      <p:pic>
        <p:nvPicPr>
          <p:cNvPr id="1026" name="Picture 2" descr="H:\asbestos\untitled4.bmp"/>
          <p:cNvPicPr>
            <a:picLocks noChangeAspect="1" noChangeArrowheads="1"/>
          </p:cNvPicPr>
          <p:nvPr/>
        </p:nvPicPr>
        <p:blipFill>
          <a:blip r:embed="rId3"/>
          <a:srcRect/>
          <a:stretch>
            <a:fillRect/>
          </a:stretch>
        </p:blipFill>
        <p:spPr bwMode="auto">
          <a:xfrm>
            <a:off x="0" y="0"/>
            <a:ext cx="3200400" cy="6858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Clubbing of fingers (advanced stages) - This increased curvature of the nails and thickening of the digits is often indicative of a serious pulmonary disorder such as asbestosis. </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honeycombed </a:t>
            </a:r>
            <a:endParaRPr lang="en-US" dirty="0"/>
          </a:p>
        </p:txBody>
      </p:sp>
      <p:pic>
        <p:nvPicPr>
          <p:cNvPr id="3074" name="Picture 2" descr="H:\asbestos\untitled6.bmp"/>
          <p:cNvPicPr>
            <a:picLocks noGrp="1" noChangeAspect="1" noChangeArrowheads="1"/>
          </p:cNvPicPr>
          <p:nvPr>
            <p:ph idx="1"/>
          </p:nvPr>
        </p:nvPicPr>
        <p:blipFill>
          <a:blip r:embed="rId3"/>
          <a:srcRect/>
          <a:stretch>
            <a:fillRect/>
          </a:stretch>
        </p:blipFill>
        <p:spPr bwMode="auto">
          <a:xfrm>
            <a:off x="1143000" y="1981200"/>
            <a:ext cx="5638800" cy="4191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look in X-rays?</a:t>
            </a:r>
            <a:endParaRPr lang="en-US" dirty="0"/>
          </a:p>
        </p:txBody>
      </p:sp>
      <p:sp>
        <p:nvSpPr>
          <p:cNvPr id="3" name="Content Placeholder 2"/>
          <p:cNvSpPr>
            <a:spLocks noGrp="1"/>
          </p:cNvSpPr>
          <p:nvPr>
            <p:ph idx="1"/>
          </p:nvPr>
        </p:nvSpPr>
        <p:spPr/>
        <p:txBody>
          <a:bodyPr>
            <a:normAutofit/>
          </a:bodyPr>
          <a:lstStyle/>
          <a:p>
            <a:r>
              <a:rPr lang="en-US" sz="4000" dirty="0" smtClean="0"/>
              <a:t>Chest X-ray- irregular opacities in the lower lobes, heart border becomes shaggy.</a:t>
            </a:r>
          </a:p>
          <a:p>
            <a:r>
              <a:rPr lang="en-US" sz="4000" dirty="0" smtClean="0"/>
              <a:t> In the late stages of disease, there is a honey-comb likeness and volume loss.</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122581719_aca3293058[1].jpg"/>
          <p:cNvPicPr>
            <a:picLocks noChangeAspect="1"/>
          </p:cNvPicPr>
          <p:nvPr/>
        </p:nvPicPr>
        <p:blipFill>
          <a:blip r:embed="rId3"/>
          <a:stretch>
            <a:fillRect/>
          </a:stretch>
        </p:blipFill>
        <p:spPr>
          <a:xfrm>
            <a:off x="152400" y="17069"/>
            <a:ext cx="7924800" cy="6847027"/>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Asbestosis</a:t>
            </a:r>
            <a:endParaRPr lang="en-US" dirty="0"/>
          </a:p>
        </p:txBody>
      </p:sp>
      <p:sp>
        <p:nvSpPr>
          <p:cNvPr id="3" name="Content Placeholder 2"/>
          <p:cNvSpPr>
            <a:spLocks noGrp="1"/>
          </p:cNvSpPr>
          <p:nvPr>
            <p:ph idx="1"/>
          </p:nvPr>
        </p:nvSpPr>
        <p:spPr/>
        <p:txBody>
          <a:bodyPr>
            <a:normAutofit fontScale="92500"/>
          </a:bodyPr>
          <a:lstStyle/>
          <a:p>
            <a:r>
              <a:rPr lang="en-US" dirty="0" smtClean="0"/>
              <a:t>There is no cure for asbestosis. A patient needs to have regular check-ups with their doctor to follow the disease process and treat accordingly.</a:t>
            </a:r>
          </a:p>
          <a:p>
            <a:r>
              <a:rPr lang="en-US" dirty="0" smtClean="0"/>
              <a:t> Presently steroids can be attempted to treat the inflammation. </a:t>
            </a:r>
          </a:p>
          <a:p>
            <a:r>
              <a:rPr lang="en-US" dirty="0" smtClean="0"/>
              <a:t>In the very most severe cases of asbestosis there are lung and heart and lung transplants.</a:t>
            </a:r>
          </a:p>
          <a:p>
            <a:r>
              <a:rPr lang="en-US" dirty="0" smtClean="0"/>
              <a:t>Asbestosis increases the risk of the development of lung cancer 5 fold, however, if a smoker has asbestosis, the risk is increased 92 fold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err="1" smtClean="0"/>
              <a:t>OVerview</a:t>
            </a:r>
            <a:endParaRPr lang="en-US" dirty="0"/>
          </a:p>
        </p:txBody>
      </p:sp>
      <p:sp>
        <p:nvSpPr>
          <p:cNvPr id="3" name="Content Placeholder 2"/>
          <p:cNvSpPr>
            <a:spLocks noGrp="1"/>
          </p:cNvSpPr>
          <p:nvPr>
            <p:ph idx="1"/>
          </p:nvPr>
        </p:nvSpPr>
        <p:spPr/>
        <p:txBody>
          <a:bodyPr/>
          <a:lstStyle/>
          <a:p>
            <a:r>
              <a:rPr lang="en-US" dirty="0" smtClean="0"/>
              <a:t>Today asbestos is no longer being used in industry or construction. </a:t>
            </a:r>
          </a:p>
          <a:p>
            <a:r>
              <a:rPr lang="en-US" dirty="0" smtClean="0"/>
              <a:t>Always see your doctor for signs and symptoms (coughing, shortness of breath) or if you have had exposure to asbestos and are not yet experiencing any of the symptoms. </a:t>
            </a:r>
          </a:p>
          <a:p>
            <a:r>
              <a:rPr lang="en-US" dirty="0" smtClean="0"/>
              <a:t>With a complete history, physical and diagnostic exam you can detect asbestosis and rule out any other lung diseases and treat accordingly.</a:t>
            </a:r>
          </a:p>
          <a:p>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asbestos\untitled2.bmp"/>
          <p:cNvPicPr>
            <a:picLocks noGrp="1" noChangeAspect="1" noChangeArrowheads="1"/>
          </p:cNvPicPr>
          <p:nvPr>
            <p:ph idx="1"/>
          </p:nvPr>
        </p:nvPicPr>
        <p:blipFill>
          <a:blip r:embed="rId3"/>
          <a:srcRect/>
          <a:stretch>
            <a:fillRect/>
          </a:stretch>
        </p:blipFill>
        <p:spPr bwMode="auto">
          <a:xfrm>
            <a:off x="762000" y="304800"/>
            <a:ext cx="6019800" cy="6553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what is asbestosis?</a:t>
            </a:r>
            <a:endParaRPr lang="en-US" dirty="0"/>
          </a:p>
        </p:txBody>
      </p:sp>
      <p:sp>
        <p:nvSpPr>
          <p:cNvPr id="3" name="Content Placeholder 2"/>
          <p:cNvSpPr>
            <a:spLocks noGrp="1"/>
          </p:cNvSpPr>
          <p:nvPr>
            <p:ph idx="1"/>
          </p:nvPr>
        </p:nvSpPr>
        <p:spPr/>
        <p:txBody>
          <a:bodyPr>
            <a:normAutofit/>
          </a:bodyPr>
          <a:lstStyle/>
          <a:p>
            <a:r>
              <a:rPr lang="en-US" sz="3600" dirty="0" smtClean="0"/>
              <a:t>It is known as “diffused pulmonary fibrosis” which is caused by inhalation of asbestos fibers. </a:t>
            </a:r>
          </a:p>
          <a:p>
            <a:r>
              <a:rPr lang="en-US" sz="3600" dirty="0" smtClean="0"/>
              <a:t>Is most often seen with those who work with asbestos or asbestos containing products.</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Asbestosis develops?</a:t>
            </a:r>
            <a:endParaRPr lang="en-US" dirty="0"/>
          </a:p>
        </p:txBody>
      </p:sp>
      <p:sp>
        <p:nvSpPr>
          <p:cNvPr id="3" name="Content Placeholder 2"/>
          <p:cNvSpPr>
            <a:spLocks noGrp="1"/>
          </p:cNvSpPr>
          <p:nvPr>
            <p:ph idx="1"/>
          </p:nvPr>
        </p:nvSpPr>
        <p:spPr/>
        <p:txBody>
          <a:bodyPr>
            <a:normAutofit fontScale="92500" lnSpcReduction="20000"/>
          </a:bodyPr>
          <a:lstStyle/>
          <a:p>
            <a:endParaRPr lang="en-US" b="1" dirty="0" smtClean="0"/>
          </a:p>
          <a:p>
            <a:r>
              <a:rPr lang="en-US" dirty="0" smtClean="0"/>
              <a:t>It isn't easy for foreign matter to enter the lungs. As a matter of fact, the nose and the bronchi act as filters and are able to stop most particles before they even gets close to one's lungs. But because asbestos fibers are thin, needle-like, and microscopic, they are able to penetrate the filters and make their way into the lungs, where they usually lodge in the lining of the lung, known as the pleura.</a:t>
            </a:r>
          </a:p>
          <a:p>
            <a:r>
              <a:rPr lang="en-US" dirty="0" smtClean="0"/>
              <a:t>The presence of asbestos in the lungs eventually causes scarring or "fibrosis," which may later result in the formation of tumors and the development of cancer.</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H:\asbestos\untitled.bmp"/>
          <p:cNvPicPr>
            <a:picLocks noGrp="1" noChangeAspect="1" noChangeArrowheads="1"/>
          </p:cNvPicPr>
          <p:nvPr>
            <p:ph idx="1"/>
          </p:nvPr>
        </p:nvPicPr>
        <p:blipFill>
          <a:blip r:embed="rId3"/>
          <a:srcRect/>
          <a:stretch>
            <a:fillRect/>
          </a:stretch>
        </p:blipFill>
        <p:spPr bwMode="auto">
          <a:xfrm>
            <a:off x="152400" y="0"/>
            <a:ext cx="8001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Asbestosis</a:t>
            </a:r>
            <a:endParaRPr lang="en-US" dirty="0"/>
          </a:p>
        </p:txBody>
      </p:sp>
      <p:sp>
        <p:nvSpPr>
          <p:cNvPr id="3" name="Content Placeholder 2"/>
          <p:cNvSpPr>
            <a:spLocks noGrp="1"/>
          </p:cNvSpPr>
          <p:nvPr>
            <p:ph idx="1"/>
          </p:nvPr>
        </p:nvSpPr>
        <p:spPr/>
        <p:txBody>
          <a:bodyPr>
            <a:normAutofit/>
          </a:bodyPr>
          <a:lstStyle/>
          <a:p>
            <a:r>
              <a:rPr lang="en-US" sz="3200" dirty="0" smtClean="0"/>
              <a:t>The symptoms of asbestosis do not appear quickly. </a:t>
            </a:r>
          </a:p>
          <a:p>
            <a:r>
              <a:rPr lang="en-US" sz="3200" dirty="0" smtClean="0"/>
              <a:t>It can take as long as 10 to 40 years to begin to recognize symptoms that indicate a problem with the lungs.</a:t>
            </a:r>
          </a:p>
          <a:p>
            <a:r>
              <a:rPr lang="en-US" sz="3200" dirty="0" smtClean="0"/>
              <a:t>The most common symptoms of this occupational disease are:</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Shortness of breath (</a:t>
            </a:r>
            <a:r>
              <a:rPr lang="en-US" dirty="0" err="1" smtClean="0"/>
              <a:t>dyspnea</a:t>
            </a:r>
            <a:r>
              <a:rPr lang="en-US" dirty="0" smtClean="0"/>
              <a:t>) - This is often the first symptom to appear and, as mentioned before, it may be ten or more years before shortness of breath is evident.</a:t>
            </a:r>
          </a:p>
          <a:p>
            <a:r>
              <a:rPr lang="en-US" dirty="0" smtClean="0"/>
              <a:t>In the early stages of the disease, the shortness of breath will occur only after extreme exertion, but as the asbestosis progresses, the </a:t>
            </a:r>
            <a:r>
              <a:rPr lang="en-US" dirty="0" err="1" smtClean="0"/>
              <a:t>dyspnea</a:t>
            </a:r>
            <a:r>
              <a:rPr lang="en-US" dirty="0" smtClean="0"/>
              <a:t> will occur on a more regular basis.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Persistent, dry cough - This troublesome cough, which often makes it difficult to sleep and eat, may be accompanied by chest pain. </a:t>
            </a:r>
          </a:p>
          <a:p>
            <a:r>
              <a:rPr lang="en-US" sz="3600" dirty="0" smtClean="0"/>
              <a:t>The victim may also find blood in the sputum.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200" dirty="0" smtClean="0"/>
              <a:t>Chest tightness - Many victims of asbestosis believe they have heart disease or are having a heart attack because the pain can be similar. </a:t>
            </a:r>
          </a:p>
          <a:p>
            <a:r>
              <a:rPr lang="en-US" sz="3200" dirty="0" smtClean="0"/>
              <a:t>The pain or tightness is caused by scar tissue that does not expand properly or with ease during the breathing process. </a:t>
            </a:r>
          </a:p>
          <a:p>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Loss of appetite - This is often a result of the combination of the other annoying symptoms of the disease. </a:t>
            </a:r>
          </a:p>
          <a:p>
            <a:r>
              <a:rPr lang="en-US" sz="3600" dirty="0" smtClean="0"/>
              <a:t>Some victims also report difficulty swallowing, which makes eating uncomfortable.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108</TotalTime>
  <Words>629</Words>
  <Application>Microsoft Office PowerPoint</Application>
  <PresentationFormat>On-screen Show (4:3)</PresentationFormat>
  <Paragraphs>51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Abestosis</vt:lpstr>
      <vt:lpstr>  what is asbestosis?</vt:lpstr>
      <vt:lpstr>How Asbestosis develops?</vt:lpstr>
      <vt:lpstr>Slide 4</vt:lpstr>
      <vt:lpstr>Symptoms of Asbestosis</vt:lpstr>
      <vt:lpstr>Slide 6</vt:lpstr>
      <vt:lpstr>Slide 7</vt:lpstr>
      <vt:lpstr>Slide 8</vt:lpstr>
      <vt:lpstr>Slide 9</vt:lpstr>
      <vt:lpstr>Slide 10</vt:lpstr>
      <vt:lpstr>            honeycombed </vt:lpstr>
      <vt:lpstr>How does it look in X-rays?</vt:lpstr>
      <vt:lpstr>Slide 13</vt:lpstr>
      <vt:lpstr>Treatment Of Asbestosis</vt:lpstr>
      <vt:lpstr>               OVerview</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Yury Vanegas</dc:creator>
  <cp:lastModifiedBy>Yury Vanegas</cp:lastModifiedBy>
  <cp:revision>14</cp:revision>
  <dcterms:created xsi:type="dcterms:W3CDTF">2009-06-23T02:51:21Z</dcterms:created>
  <dcterms:modified xsi:type="dcterms:W3CDTF">2009-06-23T05:22:45Z</dcterms:modified>
</cp:coreProperties>
</file>