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5" r:id="rId4"/>
    <p:sldId id="258" r:id="rId5"/>
    <p:sldId id="259" r:id="rId6"/>
    <p:sldId id="286" r:id="rId7"/>
    <p:sldId id="260" r:id="rId8"/>
    <p:sldId id="261" r:id="rId9"/>
    <p:sldId id="262" r:id="rId10"/>
    <p:sldId id="263" r:id="rId11"/>
    <p:sldId id="265" r:id="rId12"/>
    <p:sldId id="266" r:id="rId13"/>
    <p:sldId id="287" r:id="rId14"/>
    <p:sldId id="267" r:id="rId15"/>
    <p:sldId id="268" r:id="rId16"/>
    <p:sldId id="269" r:id="rId17"/>
    <p:sldId id="270" r:id="rId18"/>
    <p:sldId id="271" r:id="rId19"/>
    <p:sldId id="272" r:id="rId20"/>
    <p:sldId id="288" r:id="rId21"/>
    <p:sldId id="290" r:id="rId22"/>
    <p:sldId id="289" r:id="rId23"/>
    <p:sldId id="273" r:id="rId24"/>
    <p:sldId id="274" r:id="rId25"/>
    <p:sldId id="275" r:id="rId26"/>
    <p:sldId id="278" r:id="rId27"/>
    <p:sldId id="279" r:id="rId28"/>
    <p:sldId id="280" r:id="rId29"/>
    <p:sldId id="281" r:id="rId30"/>
    <p:sldId id="282" r:id="rId31"/>
    <p:sldId id="276" r:id="rId32"/>
    <p:sldId id="283" r:id="rId33"/>
    <p:sldId id="284"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99" autoAdjust="0"/>
  </p:normalViewPr>
  <p:slideViewPr>
    <p:cSldViewPr>
      <p:cViewPr varScale="1">
        <p:scale>
          <a:sx n="71" d="100"/>
          <a:sy n="71" d="100"/>
        </p:scale>
        <p:origin x="-13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622504" cy="1470025"/>
          </a:xfrm>
        </p:spPr>
        <p:txBody>
          <a:bodyPr/>
          <a:lstStyle>
            <a:lvl1pPr>
              <a:defRPr>
                <a:solidFill>
                  <a:schemeClr val="accent6">
                    <a:lumMod val="60000"/>
                    <a:lumOff val="40000"/>
                  </a:schemeClr>
                </a:solidFill>
              </a:defRPr>
            </a:lvl1pPr>
          </a:lstStyle>
          <a:p>
            <a:r>
              <a:rPr lang="en-US" altLang="zh-CN" smtClean="0"/>
              <a:t>Click to edit Master title style</a:t>
            </a:r>
            <a:endParaRPr lang="zh-CN" altLang="en-US" dirty="0"/>
          </a:p>
        </p:txBody>
      </p:sp>
      <p:sp>
        <p:nvSpPr>
          <p:cNvPr id="3" name="Subtitle 2"/>
          <p:cNvSpPr>
            <a:spLocks noGrp="1"/>
          </p:cNvSpPr>
          <p:nvPr>
            <p:ph type="subTitle" idx="1"/>
          </p:nvPr>
        </p:nvSpPr>
        <p:spPr>
          <a:xfrm>
            <a:off x="1371600" y="3886200"/>
            <a:ext cx="507260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2267744" y="274638"/>
            <a:ext cx="4209256"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1759" y="4406900"/>
            <a:ext cx="6082953"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2411759" y="2906713"/>
            <a:ext cx="60829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2267744" y="1600200"/>
            <a:ext cx="31683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Content Placeholder 3"/>
          <p:cNvSpPr>
            <a:spLocks noGrp="1"/>
          </p:cNvSpPr>
          <p:nvPr>
            <p:ph sz="half" idx="2"/>
          </p:nvPr>
        </p:nvSpPr>
        <p:spPr>
          <a:xfrm>
            <a:off x="5580112" y="1600200"/>
            <a:ext cx="31066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5"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ltLang="zh-CN" smtClean="0"/>
              <a:t>Click to edit Master title style</a:t>
            </a:r>
            <a:endParaRPr lang="zh-CN" altLang="en-US" dirty="0"/>
          </a:p>
        </p:txBody>
      </p:sp>
      <p:sp>
        <p:nvSpPr>
          <p:cNvPr id="3" name="Text Placeholder 2"/>
          <p:cNvSpPr>
            <a:spLocks noGrp="1"/>
          </p:cNvSpPr>
          <p:nvPr>
            <p:ph type="body" idx="1"/>
          </p:nvPr>
        </p:nvSpPr>
        <p:spPr>
          <a:xfrm>
            <a:off x="2267744" y="1535113"/>
            <a:ext cx="31683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2267744" y="2174875"/>
            <a:ext cx="31683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5" name="Text Placeholder 4"/>
          <p:cNvSpPr>
            <a:spLocks noGrp="1"/>
          </p:cNvSpPr>
          <p:nvPr>
            <p:ph type="body" sz="quarter" idx="3"/>
          </p:nvPr>
        </p:nvSpPr>
        <p:spPr>
          <a:xfrm>
            <a:off x="5580112" y="1535113"/>
            <a:ext cx="31066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580112" y="2174875"/>
            <a:ext cx="31066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744" y="273050"/>
            <a:ext cx="2520280"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932040" y="273050"/>
            <a:ext cx="375476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2267744" y="1435100"/>
            <a:ext cx="252028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99792"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699792"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dirty="0" smtClean="0"/>
              <a:t>Click icon to add picture</a:t>
            </a:r>
            <a:endParaRPr lang="zh-CN" altLang="en-US" noProof="0" smtClean="0"/>
          </a:p>
        </p:txBody>
      </p:sp>
      <p:sp>
        <p:nvSpPr>
          <p:cNvPr id="4" name="Text Placeholder 3"/>
          <p:cNvSpPr>
            <a:spLocks noGrp="1"/>
          </p:cNvSpPr>
          <p:nvPr>
            <p:ph type="body" sz="half" idx="2"/>
          </p:nvPr>
        </p:nvSpPr>
        <p:spPr>
          <a:xfrm>
            <a:off x="26997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59BA5475-56D0-46CB-BD3C-B3E876432782}" type="datetimeFigureOut">
              <a:rPr lang="en-US" smtClean="0"/>
              <a:pPr/>
              <a:t>27-Dec-13</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089E4E65-0930-49EB-9CAE-B8FDC7660BB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68538" y="274638"/>
            <a:ext cx="64182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2268538" y="1600200"/>
            <a:ext cx="64182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9BA5475-56D0-46CB-BD3C-B3E876432782}" type="datetimeFigureOut">
              <a:rPr lang="en-US" smtClean="0"/>
              <a:pPr/>
              <a:t>27-Dec-13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89E4E65-0930-49EB-9CAE-B8FDC7660BB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rgbClr val="00B050"/>
          </a:solidFill>
          <a:latin typeface="+mj-lt"/>
          <a:ea typeface="+mj-ea"/>
          <a:cs typeface="+mj-cs"/>
        </a:defRPr>
      </a:lvl1pPr>
      <a:lvl2pPr algn="ctr" rtl="0" eaLnBrk="1" fontAlgn="base" hangingPunct="1">
        <a:spcBef>
          <a:spcPct val="0"/>
        </a:spcBef>
        <a:spcAft>
          <a:spcPct val="0"/>
        </a:spcAft>
        <a:defRPr sz="4400">
          <a:solidFill>
            <a:srgbClr val="00B050"/>
          </a:solidFill>
          <a:latin typeface="Calibri" pitchFamily="34" charset="0"/>
          <a:ea typeface="宋体" charset="-122"/>
        </a:defRPr>
      </a:lvl2pPr>
      <a:lvl3pPr algn="ctr" rtl="0" eaLnBrk="1" fontAlgn="base" hangingPunct="1">
        <a:spcBef>
          <a:spcPct val="0"/>
        </a:spcBef>
        <a:spcAft>
          <a:spcPct val="0"/>
        </a:spcAft>
        <a:defRPr sz="4400">
          <a:solidFill>
            <a:srgbClr val="00B050"/>
          </a:solidFill>
          <a:latin typeface="Calibri" pitchFamily="34" charset="0"/>
          <a:ea typeface="宋体" charset="-122"/>
        </a:defRPr>
      </a:lvl3pPr>
      <a:lvl4pPr algn="ctr" rtl="0" eaLnBrk="1" fontAlgn="base" hangingPunct="1">
        <a:spcBef>
          <a:spcPct val="0"/>
        </a:spcBef>
        <a:spcAft>
          <a:spcPct val="0"/>
        </a:spcAft>
        <a:defRPr sz="4400">
          <a:solidFill>
            <a:srgbClr val="00B050"/>
          </a:solidFill>
          <a:latin typeface="Calibri" pitchFamily="34" charset="0"/>
          <a:ea typeface="宋体" charset="-122"/>
        </a:defRPr>
      </a:lvl4pPr>
      <a:lvl5pPr algn="ctr" rtl="0" eaLnBrk="1" fontAlgn="base" hangingPunct="1">
        <a:spcBef>
          <a:spcPct val="0"/>
        </a:spcBef>
        <a:spcAft>
          <a:spcPct val="0"/>
        </a:spcAft>
        <a:defRPr sz="4400">
          <a:solidFill>
            <a:srgbClr val="00B050"/>
          </a:solidFill>
          <a:latin typeface="Calibri" pitchFamily="34" charset="0"/>
          <a:ea typeface="宋体" charset="-122"/>
        </a:defRPr>
      </a:lvl5pPr>
      <a:lvl6pPr marL="457200" algn="ctr" rtl="0" eaLnBrk="1" fontAlgn="base" hangingPunct="1">
        <a:spcBef>
          <a:spcPct val="0"/>
        </a:spcBef>
        <a:spcAft>
          <a:spcPct val="0"/>
        </a:spcAft>
        <a:defRPr sz="4400">
          <a:solidFill>
            <a:srgbClr val="00B050"/>
          </a:solidFill>
          <a:latin typeface="Calibri" pitchFamily="34" charset="0"/>
          <a:ea typeface="宋体" charset="-122"/>
        </a:defRPr>
      </a:lvl6pPr>
      <a:lvl7pPr marL="914400" algn="ctr" rtl="0" eaLnBrk="1" fontAlgn="base" hangingPunct="1">
        <a:spcBef>
          <a:spcPct val="0"/>
        </a:spcBef>
        <a:spcAft>
          <a:spcPct val="0"/>
        </a:spcAft>
        <a:defRPr sz="4400">
          <a:solidFill>
            <a:srgbClr val="00B050"/>
          </a:solidFill>
          <a:latin typeface="Calibri" pitchFamily="34" charset="0"/>
          <a:ea typeface="宋体" charset="-122"/>
        </a:defRPr>
      </a:lvl7pPr>
      <a:lvl8pPr marL="1371600" algn="ctr" rtl="0" eaLnBrk="1" fontAlgn="base" hangingPunct="1">
        <a:spcBef>
          <a:spcPct val="0"/>
        </a:spcBef>
        <a:spcAft>
          <a:spcPct val="0"/>
        </a:spcAft>
        <a:defRPr sz="4400">
          <a:solidFill>
            <a:srgbClr val="00B050"/>
          </a:solidFill>
          <a:latin typeface="Calibri" pitchFamily="34" charset="0"/>
          <a:ea typeface="宋体" charset="-122"/>
        </a:defRPr>
      </a:lvl8pPr>
      <a:lvl9pPr marL="1828800" algn="ctr" rtl="0" eaLnBrk="1" fontAlgn="base" hangingPunct="1">
        <a:spcBef>
          <a:spcPct val="0"/>
        </a:spcBef>
        <a:spcAft>
          <a:spcPct val="0"/>
        </a:spcAft>
        <a:defRPr sz="4400">
          <a:solidFill>
            <a:srgbClr val="00B050"/>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Dell\Downloads\pleural%20space.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6622504" cy="990600"/>
          </a:xfrm>
        </p:spPr>
        <p:txBody>
          <a:bodyPr/>
          <a:lstStyle/>
          <a:p>
            <a:r>
              <a:rPr lang="en-US" b="1" dirty="0" smtClean="0"/>
              <a:t>PLEURAL EFFUSION</a:t>
            </a:r>
            <a:endParaRPr lang="en-US" dirty="0"/>
          </a:p>
        </p:txBody>
      </p:sp>
      <p:sp>
        <p:nvSpPr>
          <p:cNvPr id="3" name="Subtitle 2"/>
          <p:cNvSpPr>
            <a:spLocks noGrp="1"/>
          </p:cNvSpPr>
          <p:nvPr>
            <p:ph type="subTitle" idx="1"/>
          </p:nvPr>
        </p:nvSpPr>
        <p:spPr>
          <a:xfrm>
            <a:off x="762000" y="4572000"/>
            <a:ext cx="6400800" cy="1905000"/>
          </a:xfrm>
        </p:spPr>
        <p:txBody>
          <a:bodyPr/>
          <a:lstStyle/>
          <a:p>
            <a:r>
              <a:rPr lang="en-US" sz="2800" dirty="0" smtClean="0">
                <a:solidFill>
                  <a:srgbClr val="FFC000"/>
                </a:solidFill>
              </a:rPr>
              <a:t>Conducted By: Mr. Atul Lawrence</a:t>
            </a:r>
          </a:p>
          <a:p>
            <a:r>
              <a:rPr lang="en-US" sz="2800" dirty="0" smtClean="0">
                <a:solidFill>
                  <a:srgbClr val="FFC000"/>
                </a:solidFill>
              </a:rPr>
              <a:t>M. Sc Nursing 1</a:t>
            </a:r>
            <a:r>
              <a:rPr lang="en-US" sz="2800" baseline="30000" dirty="0" smtClean="0">
                <a:solidFill>
                  <a:srgbClr val="FFC000"/>
                </a:solidFill>
              </a:rPr>
              <a:t>st</a:t>
            </a:r>
            <a:r>
              <a:rPr lang="en-US" sz="2800" dirty="0" smtClean="0">
                <a:solidFill>
                  <a:srgbClr val="FFC000"/>
                </a:solidFill>
              </a:rPr>
              <a:t> Year</a:t>
            </a:r>
          </a:p>
          <a:p>
            <a:r>
              <a:rPr lang="en-US" sz="2800" dirty="0" smtClean="0">
                <a:solidFill>
                  <a:srgbClr val="FFC000"/>
                </a:solidFill>
              </a:rPr>
              <a:t>Medical Surgical Nursing</a:t>
            </a:r>
          </a:p>
          <a:p>
            <a:r>
              <a:rPr lang="en-US" sz="2800" dirty="0" smtClean="0">
                <a:solidFill>
                  <a:srgbClr val="FFC000"/>
                </a:solidFill>
              </a:rPr>
              <a:t>Rattan Professional College of Nursing</a:t>
            </a:r>
          </a:p>
          <a:p>
            <a:endParaRPr lang="en-US" dirty="0"/>
          </a:p>
        </p:txBody>
      </p:sp>
      <p:pic>
        <p:nvPicPr>
          <p:cNvPr id="1026" name="Picture 2" descr="C:\Users\Dell\Downloads\download.jpg"/>
          <p:cNvPicPr>
            <a:picLocks noChangeAspect="1" noChangeArrowheads="1"/>
          </p:cNvPicPr>
          <p:nvPr/>
        </p:nvPicPr>
        <p:blipFill>
          <a:blip r:embed="rId2"/>
          <a:srcRect/>
          <a:stretch>
            <a:fillRect/>
          </a:stretch>
        </p:blipFill>
        <p:spPr bwMode="auto">
          <a:xfrm>
            <a:off x="1905000" y="1066800"/>
            <a:ext cx="4343400" cy="3429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33400"/>
            <a:ext cx="6418262" cy="838200"/>
          </a:xfrm>
        </p:spPr>
        <p:txBody>
          <a:bodyPr/>
          <a:lstStyle/>
          <a:p>
            <a:r>
              <a:rPr lang="en-US" b="1" dirty="0" smtClean="0"/>
              <a:t>Causes of </a:t>
            </a:r>
            <a:r>
              <a:rPr lang="en-US" b="1" dirty="0" err="1" smtClean="0"/>
              <a:t>Transudates</a:t>
            </a:r>
            <a:endParaRPr lang="en-US" dirty="0"/>
          </a:p>
        </p:txBody>
      </p:sp>
      <p:sp>
        <p:nvSpPr>
          <p:cNvPr id="3" name="Content Placeholder 2"/>
          <p:cNvSpPr>
            <a:spLocks noGrp="1"/>
          </p:cNvSpPr>
          <p:nvPr>
            <p:ph idx="1"/>
          </p:nvPr>
        </p:nvSpPr>
        <p:spPr/>
        <p:txBody>
          <a:bodyPr/>
          <a:lstStyle/>
          <a:p>
            <a:r>
              <a:rPr lang="en-US" dirty="0" err="1" smtClean="0"/>
              <a:t>Atelectasis</a:t>
            </a:r>
            <a:r>
              <a:rPr lang="en-US" dirty="0" smtClean="0"/>
              <a:t> </a:t>
            </a:r>
          </a:p>
          <a:p>
            <a:r>
              <a:rPr lang="en-US" dirty="0" smtClean="0"/>
              <a:t>(early)Cirrhosis </a:t>
            </a:r>
          </a:p>
          <a:p>
            <a:r>
              <a:rPr lang="en-US" dirty="0" smtClean="0"/>
              <a:t>Congestive heart failure</a:t>
            </a:r>
          </a:p>
          <a:p>
            <a:r>
              <a:rPr lang="en-US" dirty="0" err="1" smtClean="0"/>
              <a:t>Hypoalbuminemia</a:t>
            </a:r>
            <a:r>
              <a:rPr lang="en-US" dirty="0" smtClean="0"/>
              <a:t> </a:t>
            </a:r>
          </a:p>
          <a:p>
            <a:r>
              <a:rPr lang="en-US" dirty="0" err="1" smtClean="0"/>
              <a:t>Nephrotic</a:t>
            </a:r>
            <a:r>
              <a:rPr lang="en-US" dirty="0" smtClean="0"/>
              <a:t> syndrome </a:t>
            </a:r>
          </a:p>
          <a:p>
            <a:r>
              <a:rPr lang="en-US" dirty="0" smtClean="0"/>
              <a:t>Peritoneal dialysis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2514600" cy="685800"/>
          </a:xfrm>
        </p:spPr>
        <p:txBody>
          <a:bodyPr/>
          <a:lstStyle/>
          <a:p>
            <a:r>
              <a:rPr lang="en-US" sz="2000" b="1" dirty="0" smtClean="0"/>
              <a:t>Types Of Effusions cont..</a:t>
            </a:r>
            <a:endParaRPr lang="en-US" sz="2000" dirty="0"/>
          </a:p>
        </p:txBody>
      </p:sp>
      <p:sp>
        <p:nvSpPr>
          <p:cNvPr id="3" name="Content Placeholder 2"/>
          <p:cNvSpPr>
            <a:spLocks noGrp="1"/>
          </p:cNvSpPr>
          <p:nvPr>
            <p:ph idx="1"/>
          </p:nvPr>
        </p:nvSpPr>
        <p:spPr>
          <a:xfrm>
            <a:off x="1752600" y="838200"/>
            <a:ext cx="7239000" cy="5486400"/>
          </a:xfrm>
        </p:spPr>
        <p:txBody>
          <a:bodyPr/>
          <a:lstStyle/>
          <a:p>
            <a:pPr>
              <a:buNone/>
            </a:pPr>
            <a:r>
              <a:rPr lang="en-US" b="1" dirty="0" smtClean="0"/>
              <a:t>EXUDATIVE EFFUSIONS</a:t>
            </a:r>
          </a:p>
          <a:p>
            <a:pPr>
              <a:buNone/>
            </a:pPr>
            <a:r>
              <a:rPr lang="en-US" dirty="0" smtClean="0"/>
              <a:t>A fluid rich in protein and cellular elements that oozes out of blood vessels due to inflammation . It is caused by blocked blood vessels, inflammation, lung injury, and drug reactions. An </a:t>
            </a:r>
            <a:r>
              <a:rPr lang="en-US" dirty="0" err="1" smtClean="0"/>
              <a:t>exudate</a:t>
            </a:r>
            <a:r>
              <a:rPr lang="en-US" dirty="0" smtClean="0"/>
              <a:t>—which often is a cloudy fluid, containing cells and much protein . signify underlying local (</a:t>
            </a:r>
            <a:r>
              <a:rPr lang="en-US" dirty="0" err="1" smtClean="0"/>
              <a:t>pleuropulmonary</a:t>
            </a:r>
            <a:r>
              <a:rPr lang="en-US" dirty="0" smtClean="0"/>
              <a:t>) disease.</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418262" cy="1143000"/>
          </a:xfrm>
        </p:spPr>
        <p:txBody>
          <a:bodyPr/>
          <a:lstStyle/>
          <a:p>
            <a:r>
              <a:rPr lang="en-US" b="1" dirty="0" smtClean="0"/>
              <a:t>Causes of Exudates:</a:t>
            </a:r>
            <a:r>
              <a:rPr lang="en-US" dirty="0" smtClean="0"/>
              <a:t/>
            </a:r>
            <a:br>
              <a:rPr lang="en-US" dirty="0" smtClean="0"/>
            </a:br>
            <a:endParaRPr lang="en-US" dirty="0"/>
          </a:p>
        </p:txBody>
      </p:sp>
      <p:sp>
        <p:nvSpPr>
          <p:cNvPr id="3" name="Content Placeholder 2"/>
          <p:cNvSpPr>
            <a:spLocks noGrp="1"/>
          </p:cNvSpPr>
          <p:nvPr>
            <p:ph idx="1"/>
          </p:nvPr>
        </p:nvSpPr>
        <p:spPr>
          <a:xfrm>
            <a:off x="1752600" y="1600200"/>
            <a:ext cx="7391400" cy="4525963"/>
          </a:xfrm>
        </p:spPr>
        <p:txBody>
          <a:bodyPr/>
          <a:lstStyle/>
          <a:p>
            <a:r>
              <a:rPr lang="en-US" dirty="0" smtClean="0"/>
              <a:t>Asbestos exposure </a:t>
            </a:r>
          </a:p>
          <a:p>
            <a:r>
              <a:rPr lang="en-US" dirty="0" err="1" smtClean="0"/>
              <a:t>Atelectasis</a:t>
            </a:r>
            <a:r>
              <a:rPr lang="en-US" dirty="0" smtClean="0"/>
              <a:t> </a:t>
            </a:r>
          </a:p>
          <a:p>
            <a:r>
              <a:rPr lang="en-US" dirty="0" err="1" smtClean="0"/>
              <a:t>Hemothorax</a:t>
            </a:r>
            <a:r>
              <a:rPr lang="en-US" dirty="0" smtClean="0"/>
              <a:t> Infection (bacteria, viruses, fungi, tuberculosis, or parasites)</a:t>
            </a:r>
          </a:p>
          <a:p>
            <a:r>
              <a:rPr lang="en-US" dirty="0" smtClean="0"/>
              <a:t>Pulmonary embolism</a:t>
            </a:r>
          </a:p>
          <a:p>
            <a:r>
              <a:rPr lang="en-US" dirty="0" smtClean="0"/>
              <a:t> Uremia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ownloads\transudate vs exudate.jpg"/>
          <p:cNvPicPr>
            <a:picLocks noGrp="1" noChangeAspect="1" noChangeArrowheads="1"/>
          </p:cNvPicPr>
          <p:nvPr>
            <p:ph idx="1"/>
          </p:nvPr>
        </p:nvPicPr>
        <p:blipFill>
          <a:blip r:embed="rId2"/>
          <a:srcRect/>
          <a:stretch>
            <a:fillRect/>
          </a:stretch>
        </p:blipFill>
        <p:spPr bwMode="auto">
          <a:xfrm>
            <a:off x="1905000" y="228600"/>
            <a:ext cx="6781800" cy="6324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0"/>
            <a:ext cx="6418262" cy="838200"/>
          </a:xfrm>
        </p:spPr>
        <p:txBody>
          <a:bodyPr/>
          <a:lstStyle/>
          <a:p>
            <a:r>
              <a:rPr lang="en-US" b="1" dirty="0" smtClean="0"/>
              <a:t>Types of fluids</a:t>
            </a:r>
            <a:endParaRPr lang="en-US" dirty="0"/>
          </a:p>
        </p:txBody>
      </p:sp>
      <p:sp>
        <p:nvSpPr>
          <p:cNvPr id="3" name="Content Placeholder 2"/>
          <p:cNvSpPr>
            <a:spLocks noGrp="1"/>
          </p:cNvSpPr>
          <p:nvPr>
            <p:ph idx="1"/>
          </p:nvPr>
        </p:nvSpPr>
        <p:spPr>
          <a:xfrm>
            <a:off x="1676400" y="914400"/>
            <a:ext cx="7467600" cy="5486400"/>
          </a:xfrm>
        </p:spPr>
        <p:txBody>
          <a:bodyPr/>
          <a:lstStyle/>
          <a:p>
            <a:pPr>
              <a:buNone/>
            </a:pPr>
            <a:r>
              <a:rPr lang="en-US" dirty="0" smtClean="0"/>
              <a:t>Four types of fluids can accumulate in the pleural space: </a:t>
            </a:r>
          </a:p>
          <a:p>
            <a:pPr>
              <a:buNone/>
            </a:pPr>
            <a:r>
              <a:rPr lang="en-US" dirty="0" smtClean="0"/>
              <a:t>Serous fluid (hydrothorax) : A </a:t>
            </a:r>
            <a:r>
              <a:rPr lang="en-US" b="1" dirty="0" smtClean="0"/>
              <a:t>hydrothorax</a:t>
            </a:r>
            <a:r>
              <a:rPr lang="en-US" dirty="0" smtClean="0"/>
              <a:t> is a condition that results from serous fluid accumulating in the pleural cavity. This specific condition can be related to cirrhosis with </a:t>
            </a:r>
            <a:r>
              <a:rPr lang="en-US" dirty="0" err="1" smtClean="0"/>
              <a:t>ascites</a:t>
            </a:r>
            <a:r>
              <a:rPr lang="en-US" dirty="0" smtClean="0"/>
              <a:t> in which </a:t>
            </a:r>
            <a:r>
              <a:rPr lang="en-US" dirty="0" err="1" smtClean="0"/>
              <a:t>ascitic</a:t>
            </a:r>
            <a:r>
              <a:rPr lang="en-US" dirty="0" smtClean="0"/>
              <a:t> fluid leaks into the pleural cavity </a:t>
            </a:r>
          </a:p>
          <a:p>
            <a:pPr>
              <a:buNone/>
            </a:pPr>
            <a:r>
              <a:rPr lang="en-US" dirty="0" smtClean="0"/>
              <a:t>Blood (</a:t>
            </a:r>
            <a:r>
              <a:rPr lang="en-US" b="1" dirty="0" err="1" smtClean="0"/>
              <a:t>haemothorax</a:t>
            </a:r>
            <a:r>
              <a:rPr lang="en-US" dirty="0" smtClean="0"/>
              <a:t>): is a condition that results from blood accumulating in the pleural cavity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04800"/>
            <a:ext cx="6951662" cy="5745163"/>
          </a:xfrm>
        </p:spPr>
        <p:txBody>
          <a:bodyPr/>
          <a:lstStyle/>
          <a:p>
            <a:pPr>
              <a:buNone/>
            </a:pPr>
            <a:r>
              <a:rPr lang="en-US" dirty="0" smtClean="0"/>
              <a:t> </a:t>
            </a:r>
            <a:r>
              <a:rPr lang="en-US" dirty="0" err="1" smtClean="0"/>
              <a:t>Chyle</a:t>
            </a:r>
            <a:r>
              <a:rPr lang="en-US" dirty="0" smtClean="0"/>
              <a:t> </a:t>
            </a:r>
            <a:r>
              <a:rPr lang="en-US" b="1" dirty="0" smtClean="0"/>
              <a:t>(</a:t>
            </a:r>
            <a:r>
              <a:rPr lang="en-US" b="1" dirty="0" err="1" smtClean="0"/>
              <a:t>chylothorax</a:t>
            </a:r>
            <a:r>
              <a:rPr lang="en-US" dirty="0" smtClean="0"/>
              <a:t>): </a:t>
            </a:r>
            <a:r>
              <a:rPr lang="en-US" dirty="0" err="1" smtClean="0"/>
              <a:t>chyle</a:t>
            </a:r>
            <a:r>
              <a:rPr lang="en-US" dirty="0" smtClean="0"/>
              <a:t> is a milky bodily fluid consisting of lymph and emulsified fats, or free fatty acids (FFAs). It is formed in the small intestine during digestion of fatty foods .It is a type of pleural effusion . It results from lymphatic fluid (</a:t>
            </a:r>
            <a:r>
              <a:rPr lang="en-US" dirty="0" err="1" smtClean="0"/>
              <a:t>chyle</a:t>
            </a:r>
            <a:r>
              <a:rPr lang="en-US" dirty="0" smtClean="0"/>
              <a:t>) accumulating in the pleural cavity. </a:t>
            </a:r>
          </a:p>
          <a:p>
            <a:pPr>
              <a:buNone/>
            </a:pPr>
            <a:r>
              <a:rPr lang="en-US" dirty="0" smtClean="0"/>
              <a:t> Pus (</a:t>
            </a:r>
            <a:r>
              <a:rPr lang="en-US" b="1" dirty="0" err="1" smtClean="0"/>
              <a:t>pyothorax</a:t>
            </a:r>
            <a:r>
              <a:rPr lang="en-US" b="1" dirty="0" smtClean="0"/>
              <a:t> or </a:t>
            </a:r>
            <a:r>
              <a:rPr lang="en-US" b="1" dirty="0" err="1" smtClean="0"/>
              <a:t>empyema</a:t>
            </a:r>
            <a:r>
              <a:rPr lang="en-US" dirty="0" smtClean="0"/>
              <a:t>) : is an accumulation of pus in the pleural cavity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0"/>
            <a:ext cx="6418262" cy="914400"/>
          </a:xfrm>
        </p:spPr>
        <p:txBody>
          <a:bodyPr/>
          <a:lstStyle/>
          <a:p>
            <a:r>
              <a:rPr lang="en-US" b="1" dirty="0" err="1" smtClean="0"/>
              <a:t>Pathophysiology</a:t>
            </a:r>
            <a:endParaRPr lang="en-US" dirty="0"/>
          </a:p>
        </p:txBody>
      </p:sp>
      <p:sp>
        <p:nvSpPr>
          <p:cNvPr id="3" name="Content Placeholder 2"/>
          <p:cNvSpPr>
            <a:spLocks noGrp="1"/>
          </p:cNvSpPr>
          <p:nvPr>
            <p:ph idx="1"/>
          </p:nvPr>
        </p:nvSpPr>
        <p:spPr>
          <a:xfrm>
            <a:off x="1676400" y="838200"/>
            <a:ext cx="7696200" cy="5562600"/>
          </a:xfrm>
        </p:spPr>
        <p:txBody>
          <a:bodyPr/>
          <a:lstStyle/>
          <a:p>
            <a:pPr>
              <a:buNone/>
            </a:pPr>
            <a:r>
              <a:rPr lang="en-US" sz="3000" dirty="0" smtClean="0"/>
              <a:t>It is explained by increased pleural fluid formation or decreased pleural fluid absorption. Increased pleural fluid formation can result from elevation of hydrostatic pressure &amp; decreased osmotic pressure. It leads to increased capillary permeability &amp; passage of fluid is through openings in the diaphragm Hence production increases &amp; absorption is decreases lymphatic obstruction Pleural effusions produce a restrictive </a:t>
            </a:r>
            <a:r>
              <a:rPr lang="en-US" sz="3000" dirty="0" err="1" smtClean="0"/>
              <a:t>ventilatory</a:t>
            </a:r>
            <a:r>
              <a:rPr lang="en-US" sz="3000" dirty="0" smtClean="0"/>
              <a:t> defect and also decrease the total lung capacity and vital capacity</a:t>
            </a:r>
            <a:endParaRPr lang="en-US" sz="3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a:t>
            </a:r>
            <a:endParaRPr lang="en-US" dirty="0"/>
          </a:p>
        </p:txBody>
      </p:sp>
      <p:sp>
        <p:nvSpPr>
          <p:cNvPr id="3" name="Content Placeholder 2"/>
          <p:cNvSpPr>
            <a:spLocks noGrp="1"/>
          </p:cNvSpPr>
          <p:nvPr>
            <p:ph idx="1"/>
          </p:nvPr>
        </p:nvSpPr>
        <p:spPr>
          <a:xfrm>
            <a:off x="1752600" y="1143000"/>
            <a:ext cx="6934200" cy="4983163"/>
          </a:xfrm>
        </p:spPr>
        <p:txBody>
          <a:bodyPr/>
          <a:lstStyle/>
          <a:p>
            <a:pPr>
              <a:buNone/>
            </a:pPr>
            <a:r>
              <a:rPr lang="en-US" dirty="0" err="1" smtClean="0"/>
              <a:t>Pleuritic</a:t>
            </a:r>
            <a:r>
              <a:rPr lang="en-US" dirty="0" smtClean="0"/>
              <a:t> chest pain indicates inflammation of the parietal pleura Physical examination findings that can reveal the presence of an effusion dull or flat note on percussion diminished or absent breath sounds on auscultation. Chest pain, usually a sharp pain that is worse with cough or deep breaths, Cough, Fever, Rapid breathing, Shortness of breath</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0"/>
            <a:ext cx="6418262" cy="914400"/>
          </a:xfrm>
        </p:spPr>
        <p:txBody>
          <a:bodyPr/>
          <a:lstStyle/>
          <a:p>
            <a:r>
              <a:rPr lang="en-US" b="1" dirty="0" smtClean="0"/>
              <a:t>DIAGNOSTIC EVALUATION</a:t>
            </a:r>
            <a:endParaRPr lang="en-US" dirty="0"/>
          </a:p>
        </p:txBody>
      </p:sp>
      <p:sp>
        <p:nvSpPr>
          <p:cNvPr id="3" name="Content Placeholder 2"/>
          <p:cNvSpPr>
            <a:spLocks noGrp="1"/>
          </p:cNvSpPr>
          <p:nvPr>
            <p:ph idx="1"/>
          </p:nvPr>
        </p:nvSpPr>
        <p:spPr>
          <a:xfrm>
            <a:off x="1676400" y="838200"/>
            <a:ext cx="7010400" cy="5867400"/>
          </a:xfrm>
        </p:spPr>
        <p:txBody>
          <a:bodyPr/>
          <a:lstStyle/>
          <a:p>
            <a:pPr>
              <a:buNone/>
            </a:pPr>
            <a:r>
              <a:rPr lang="en-US" sz="3000" dirty="0" smtClean="0"/>
              <a:t>During a physical examination, the doctor will listen to the sound of your breathing with a stethoscope and may tap on your chest to listen for dullness. The following tests may help to confirm a diagnosis : Chest CT scan Chest x-ray Pleural fluid analysis (examining the fluid under a microscope to look for bacteria, amount of protein, and presence of cancer cells) </a:t>
            </a:r>
            <a:r>
              <a:rPr lang="en-US" sz="3000" dirty="0" err="1" smtClean="0"/>
              <a:t>Thoracentesis</a:t>
            </a:r>
            <a:r>
              <a:rPr lang="en-US" sz="3000" dirty="0" smtClean="0"/>
              <a:t> (a sample of fluid is removed with a needle inserted between the ribs) Ultrasound of the chest</a:t>
            </a:r>
            <a:endParaRPr lang="en-US"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0"/>
            <a:ext cx="7467600" cy="6629400"/>
          </a:xfrm>
        </p:spPr>
        <p:txBody>
          <a:bodyPr/>
          <a:lstStyle/>
          <a:p>
            <a:r>
              <a:rPr lang="en-US" b="1" dirty="0" smtClean="0"/>
              <a:t>Chest Radiography :</a:t>
            </a:r>
            <a:r>
              <a:rPr lang="en-US" dirty="0" smtClean="0"/>
              <a:t>The </a:t>
            </a:r>
            <a:r>
              <a:rPr lang="en-US" dirty="0" err="1" smtClean="0"/>
              <a:t>posteroanterior</a:t>
            </a:r>
            <a:r>
              <a:rPr lang="en-US" dirty="0" smtClean="0"/>
              <a:t> and lateral chest radiographs are still the most important initial tools in diagnosing a pleural effusion.</a:t>
            </a:r>
          </a:p>
          <a:p>
            <a:r>
              <a:rPr lang="en-US" b="1" dirty="0" smtClean="0"/>
              <a:t>Ultrasound</a:t>
            </a:r>
            <a:r>
              <a:rPr lang="en-US" dirty="0" smtClean="0"/>
              <a:t> is useful both as a diagnostic tool and as an aid in performing </a:t>
            </a:r>
            <a:r>
              <a:rPr lang="en-US" dirty="0" err="1" smtClean="0"/>
              <a:t>thoracentesis</a:t>
            </a:r>
            <a:r>
              <a:rPr lang="en-US" dirty="0" smtClean="0"/>
              <a:t>. It assist in identifying pleural fluid </a:t>
            </a:r>
            <a:r>
              <a:rPr lang="en-US" dirty="0" err="1" smtClean="0"/>
              <a:t>loculations</a:t>
            </a:r>
            <a:r>
              <a:rPr lang="en-US" dirty="0" smtClean="0"/>
              <a:t>.</a:t>
            </a:r>
          </a:p>
          <a:p>
            <a:r>
              <a:rPr lang="en-US" b="1" dirty="0" smtClean="0"/>
              <a:t>Computed Tomography:</a:t>
            </a:r>
            <a:r>
              <a:rPr lang="en-US" dirty="0" smtClean="0"/>
              <a:t> Cross-sectional computed tomography (CT) It helps distinguish anatomic compartments more clearly This modality is useful as well in distinguishing </a:t>
            </a:r>
            <a:r>
              <a:rPr lang="en-US" dirty="0" err="1" smtClean="0"/>
              <a:t>empyema</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b="1" dirty="0" smtClean="0"/>
              <a:t>Physiology of the Normal Lungs</a:t>
            </a:r>
            <a:endParaRPr lang="en-US" dirty="0"/>
          </a:p>
        </p:txBody>
      </p:sp>
      <p:sp>
        <p:nvSpPr>
          <p:cNvPr id="3" name="Content Placeholder 2"/>
          <p:cNvSpPr>
            <a:spLocks noGrp="1"/>
          </p:cNvSpPr>
          <p:nvPr>
            <p:ph idx="1"/>
          </p:nvPr>
        </p:nvSpPr>
        <p:spPr>
          <a:xfrm>
            <a:off x="2268538" y="1600201"/>
            <a:ext cx="6418262" cy="3581400"/>
          </a:xfrm>
        </p:spPr>
        <p:txBody>
          <a:bodyPr/>
          <a:lstStyle/>
          <a:p>
            <a:r>
              <a:rPr lang="en-US" dirty="0" smtClean="0"/>
              <a:t>The lungs are soft, spongy, cone-shaped organs located in the chest cavity.</a:t>
            </a:r>
          </a:p>
          <a:p>
            <a:r>
              <a:rPr lang="en-US" dirty="0" smtClean="0"/>
              <a:t>They are separated by the </a:t>
            </a:r>
            <a:r>
              <a:rPr lang="en-US" dirty="0" err="1" smtClean="0"/>
              <a:t>mediastinum</a:t>
            </a:r>
            <a:r>
              <a:rPr lang="en-US" dirty="0" smtClean="0"/>
              <a:t> and the heart. There are 3 lobes on the right lung and 2 lobes on the left lung.</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391400" cy="1143000"/>
          </a:xfrm>
        </p:spPr>
        <p:txBody>
          <a:bodyPr/>
          <a:lstStyle/>
          <a:p>
            <a:pPr algn="l"/>
            <a:r>
              <a:rPr lang="en-US" dirty="0" smtClean="0"/>
              <a:t>Normal			Pleural effusion</a:t>
            </a:r>
            <a:br>
              <a:rPr lang="en-US" dirty="0" smtClean="0"/>
            </a:br>
            <a:r>
              <a:rPr lang="en-US" dirty="0" smtClean="0"/>
              <a:t>   CRG				CRG</a:t>
            </a:r>
            <a:endParaRPr lang="en-US" dirty="0"/>
          </a:p>
        </p:txBody>
      </p:sp>
      <p:pic>
        <p:nvPicPr>
          <p:cNvPr id="4" name="Content Placeholder 3" descr="230px-Effusionhalf.PNG"/>
          <p:cNvPicPr>
            <a:picLocks noGrp="1" noChangeAspect="1"/>
          </p:cNvPicPr>
          <p:nvPr>
            <p:ph idx="1"/>
          </p:nvPr>
        </p:nvPicPr>
        <p:blipFill>
          <a:blip r:embed="rId2"/>
          <a:stretch>
            <a:fillRect/>
          </a:stretch>
        </p:blipFill>
        <p:spPr>
          <a:xfrm>
            <a:off x="5257800" y="1752600"/>
            <a:ext cx="3886200" cy="5105400"/>
          </a:xfrm>
        </p:spPr>
      </p:pic>
      <p:pic>
        <p:nvPicPr>
          <p:cNvPr id="5" name="Picture 4" descr="Normal-CXR-Labelled.jpg"/>
          <p:cNvPicPr>
            <a:picLocks noChangeAspect="1"/>
          </p:cNvPicPr>
          <p:nvPr/>
        </p:nvPicPr>
        <p:blipFill>
          <a:blip r:embed="rId3"/>
          <a:stretch>
            <a:fillRect/>
          </a:stretch>
        </p:blipFill>
        <p:spPr>
          <a:xfrm>
            <a:off x="1600200" y="1737360"/>
            <a:ext cx="3657600" cy="51206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ownloads\images (3).jpg"/>
          <p:cNvPicPr>
            <a:picLocks noChangeAspect="1" noChangeArrowheads="1"/>
          </p:cNvPicPr>
          <p:nvPr/>
        </p:nvPicPr>
        <p:blipFill>
          <a:blip r:embed="rId2"/>
          <a:srcRect/>
          <a:stretch>
            <a:fillRect/>
          </a:stretch>
        </p:blipFill>
        <p:spPr bwMode="auto">
          <a:xfrm>
            <a:off x="5562600" y="762000"/>
            <a:ext cx="3581400" cy="6096000"/>
          </a:xfrm>
          <a:prstGeom prst="rect">
            <a:avLst/>
          </a:prstGeom>
          <a:noFill/>
        </p:spPr>
      </p:pic>
      <p:pic>
        <p:nvPicPr>
          <p:cNvPr id="1027" name="Picture 3" descr="C:\Users\Dell\Downloads\hqdefault.jpg"/>
          <p:cNvPicPr>
            <a:picLocks noChangeAspect="1" noChangeArrowheads="1"/>
          </p:cNvPicPr>
          <p:nvPr/>
        </p:nvPicPr>
        <p:blipFill>
          <a:blip r:embed="rId3"/>
          <a:srcRect/>
          <a:stretch>
            <a:fillRect/>
          </a:stretch>
        </p:blipFill>
        <p:spPr bwMode="auto">
          <a:xfrm>
            <a:off x="1752600" y="990600"/>
            <a:ext cx="3886200" cy="5715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culated-pleural-effusion-on-ct.jpg"/>
          <p:cNvPicPr>
            <a:picLocks noGrp="1" noChangeAspect="1"/>
          </p:cNvPicPr>
          <p:nvPr>
            <p:ph idx="1"/>
          </p:nvPr>
        </p:nvPicPr>
        <p:blipFill>
          <a:blip r:embed="rId2"/>
          <a:stretch>
            <a:fillRect/>
          </a:stretch>
        </p:blipFill>
        <p:spPr>
          <a:xfrm>
            <a:off x="1752600" y="0"/>
            <a:ext cx="7391400" cy="6705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0"/>
            <a:ext cx="6418262" cy="838200"/>
          </a:xfrm>
        </p:spPr>
        <p:txBody>
          <a:bodyPr/>
          <a:lstStyle/>
          <a:p>
            <a:r>
              <a:rPr lang="en-US" b="1" dirty="0" smtClean="0"/>
              <a:t>Treatment</a:t>
            </a:r>
            <a:endParaRPr lang="en-US" dirty="0"/>
          </a:p>
        </p:txBody>
      </p:sp>
      <p:sp>
        <p:nvSpPr>
          <p:cNvPr id="3" name="Content Placeholder 2"/>
          <p:cNvSpPr>
            <a:spLocks noGrp="1"/>
          </p:cNvSpPr>
          <p:nvPr>
            <p:ph idx="1"/>
          </p:nvPr>
        </p:nvSpPr>
        <p:spPr>
          <a:xfrm>
            <a:off x="1828800" y="990600"/>
            <a:ext cx="6858000" cy="5135563"/>
          </a:xfrm>
        </p:spPr>
        <p:txBody>
          <a:bodyPr/>
          <a:lstStyle/>
          <a:p>
            <a:pPr>
              <a:buNone/>
            </a:pPr>
            <a:r>
              <a:rPr lang="en-US" b="1" dirty="0" smtClean="0"/>
              <a:t>Treatment aims to</a:t>
            </a:r>
            <a:r>
              <a:rPr lang="en-US" dirty="0" smtClean="0"/>
              <a:t>: Remove the fluid Prevent fluid from building up again Treating the cause of the fluid buildup</a:t>
            </a:r>
          </a:p>
          <a:p>
            <a:r>
              <a:rPr lang="en-US" b="1" dirty="0" smtClean="0"/>
              <a:t>Therapeutic </a:t>
            </a:r>
            <a:r>
              <a:rPr lang="en-US" b="1" dirty="0" err="1" smtClean="0"/>
              <a:t>thoracentesis</a:t>
            </a:r>
            <a:r>
              <a:rPr lang="en-US" dirty="0" smtClean="0"/>
              <a:t> may be done if the fluid collection is large and causing chest pressure, shortness of breath, or other breathing problems, such as low oxygen levels. Removing the fluid allows the lung to expand, making breathing easier.</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85800"/>
            <a:ext cx="7315200" cy="5867400"/>
          </a:xfrm>
        </p:spPr>
        <p:txBody>
          <a:bodyPr/>
          <a:lstStyle/>
          <a:p>
            <a:pPr>
              <a:buNone/>
            </a:pPr>
            <a:r>
              <a:rPr lang="en-US" dirty="0" smtClean="0"/>
              <a:t>pleural effusions caused by congestive heart failure are treated with diuretics (water pills) and other medications that treat heart failure. Pleural effusions caused by infection are treated with appropriate antibiotics. In people with cancer or infections. the effusion is often treated by using a chest tube for several days to drain the fluid. small tubes can be left in the pleural cavity for a long time to drain the fluid.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52400"/>
            <a:ext cx="7391400" cy="7010400"/>
          </a:xfrm>
        </p:spPr>
        <p:txBody>
          <a:bodyPr/>
          <a:lstStyle/>
          <a:p>
            <a:pPr>
              <a:buNone/>
            </a:pPr>
            <a:r>
              <a:rPr lang="en-US" dirty="0" smtClean="0"/>
              <a:t>In some cases, the following may be done: Surgery</a:t>
            </a:r>
          </a:p>
          <a:p>
            <a:r>
              <a:rPr lang="en-US" sz="3100" b="1" dirty="0" err="1" smtClean="0"/>
              <a:t>Thoracentasis</a:t>
            </a:r>
            <a:r>
              <a:rPr lang="en-US" sz="3100" b="1" dirty="0" smtClean="0"/>
              <a:t> </a:t>
            </a:r>
            <a:r>
              <a:rPr lang="en-US" sz="3100" dirty="0" smtClean="0"/>
              <a:t>Pleural fluid is drawn out of the pleural space in a process called </a:t>
            </a:r>
            <a:r>
              <a:rPr lang="en-US" sz="3100" dirty="0" err="1" smtClean="0"/>
              <a:t>thoracentesis</a:t>
            </a:r>
            <a:r>
              <a:rPr lang="en-US" sz="3100" dirty="0" smtClean="0"/>
              <a:t>. A needle is inserted through the back of the chest wall in the sixth, seventh, or eighth </a:t>
            </a:r>
            <a:r>
              <a:rPr lang="en-US" sz="3100" dirty="0" err="1" smtClean="0"/>
              <a:t>intercostal</a:t>
            </a:r>
            <a:r>
              <a:rPr lang="en-US" sz="3100" dirty="0" smtClean="0"/>
              <a:t> space into the pleural space. The fluid may then be evaluated.</a:t>
            </a:r>
          </a:p>
          <a:p>
            <a:r>
              <a:rPr lang="en-US" sz="3100" b="1" dirty="0" smtClean="0"/>
              <a:t>Gram stain and culture </a:t>
            </a:r>
            <a:r>
              <a:rPr lang="en-US" sz="3100" dirty="0" smtClean="0"/>
              <a:t>to identify possible bacterial infections </a:t>
            </a:r>
            <a:r>
              <a:rPr lang="en-US" sz="3100" b="1" dirty="0" err="1" smtClean="0"/>
              <a:t>Cytopathology</a:t>
            </a:r>
            <a:r>
              <a:rPr lang="en-US" sz="3100" dirty="0" smtClean="0"/>
              <a:t> to identify cancer cells, but may also identify some infective organisms</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6553200" cy="1066800"/>
          </a:xfrm>
        </p:spPr>
        <p:txBody>
          <a:bodyPr/>
          <a:lstStyle/>
          <a:p>
            <a:r>
              <a:rPr lang="en-US" b="1" dirty="0" smtClean="0"/>
              <a:t>Nursing Diagnosis</a:t>
            </a:r>
            <a:br>
              <a:rPr lang="en-US" b="1" dirty="0" smtClean="0"/>
            </a:br>
            <a:r>
              <a:rPr lang="en-US" b="1" dirty="0" smtClean="0"/>
              <a:t> &amp; </a:t>
            </a:r>
            <a:br>
              <a:rPr lang="en-US" b="1" dirty="0" smtClean="0"/>
            </a:br>
            <a:r>
              <a:rPr lang="en-US" b="1" dirty="0" smtClean="0"/>
              <a:t>Nursing Intervention</a:t>
            </a:r>
            <a:endParaRPr lang="en-US" dirty="0"/>
          </a:p>
        </p:txBody>
      </p:sp>
      <p:sp>
        <p:nvSpPr>
          <p:cNvPr id="3" name="Content Placeholder 2"/>
          <p:cNvSpPr>
            <a:spLocks noGrp="1"/>
          </p:cNvSpPr>
          <p:nvPr>
            <p:ph idx="1"/>
          </p:nvPr>
        </p:nvSpPr>
        <p:spPr>
          <a:xfrm>
            <a:off x="1752600" y="1981200"/>
            <a:ext cx="7391400" cy="4876800"/>
          </a:xfrm>
        </p:spPr>
        <p:txBody>
          <a:bodyPr/>
          <a:lstStyle/>
          <a:p>
            <a:r>
              <a:rPr lang="en-US" dirty="0" smtClean="0"/>
              <a:t>1. Ineffective breathing pattern related to decreased lung expansion(accumulation of liquid), as evidenced by </a:t>
            </a:r>
            <a:r>
              <a:rPr lang="en-US" dirty="0" err="1" smtClean="0"/>
              <a:t>dyspnea</a:t>
            </a:r>
            <a:r>
              <a:rPr lang="en-US" dirty="0" smtClean="0"/>
              <a:t>, changes in depth of breathing, accessory muscle use.</a:t>
            </a:r>
          </a:p>
          <a:p>
            <a:pPr>
              <a:buNone/>
            </a:pPr>
            <a:r>
              <a:rPr lang="en-US" dirty="0" smtClean="0"/>
              <a:t>	</a:t>
            </a:r>
            <a:r>
              <a:rPr lang="en-US" b="1" dirty="0" smtClean="0"/>
              <a:t>Interventions</a:t>
            </a:r>
          </a:p>
          <a:p>
            <a:r>
              <a:rPr lang="en-US" dirty="0" smtClean="0"/>
              <a:t>Maintain a comfortable position is usually elevated headboard</a:t>
            </a:r>
          </a:p>
          <a:p>
            <a:r>
              <a:rPr lang="en-US" dirty="0" smtClean="0"/>
              <a:t>Given oxygen through a </a:t>
            </a:r>
            <a:r>
              <a:rPr lang="en-US" dirty="0" err="1" smtClean="0"/>
              <a:t>cannula</a:t>
            </a:r>
            <a:r>
              <a:rPr lang="en-US" dirty="0" smtClean="0"/>
              <a:t> (8mls)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0"/>
            <a:ext cx="7391400" cy="6858000"/>
          </a:xfrm>
        </p:spPr>
        <p:txBody>
          <a:bodyPr/>
          <a:lstStyle/>
          <a:p>
            <a:pPr>
              <a:buNone/>
            </a:pPr>
            <a:r>
              <a:rPr lang="en-US" dirty="0" smtClean="0"/>
              <a:t>2. Acute Pain related to accumulation of fluid in the pleural space and rubbing of </a:t>
            </a:r>
            <a:r>
              <a:rPr lang="en-US" dirty="0" err="1" smtClean="0"/>
              <a:t>thoracostomy</a:t>
            </a:r>
            <a:r>
              <a:rPr lang="en-US" dirty="0" smtClean="0"/>
              <a:t> tube to the lungs</a:t>
            </a:r>
          </a:p>
          <a:p>
            <a:r>
              <a:rPr lang="en-US" b="1" dirty="0" smtClean="0"/>
              <a:t>Interventions</a:t>
            </a:r>
          </a:p>
          <a:p>
            <a:r>
              <a:rPr lang="en-US" dirty="0" smtClean="0"/>
              <a:t>-The presence of pain, the scale and intensity of pain was well assessed</a:t>
            </a:r>
          </a:p>
          <a:p>
            <a:r>
              <a:rPr lang="en-US" dirty="0" smtClean="0"/>
              <a:t>-The client taught about pain management and relaxation with distraction</a:t>
            </a:r>
          </a:p>
          <a:p>
            <a:r>
              <a:rPr lang="en-US" dirty="0" smtClean="0"/>
              <a:t>-Chest tube secured to restrict movement and avoid irritation</a:t>
            </a:r>
          </a:p>
          <a:p>
            <a:r>
              <a:rPr lang="en-US" dirty="0" smtClean="0"/>
              <a:t>-Given prescribed analgesics </a:t>
            </a:r>
            <a:r>
              <a:rPr lang="en-US" dirty="0" err="1" smtClean="0"/>
              <a:t>i.e</a:t>
            </a:r>
            <a:r>
              <a:rPr lang="en-US" dirty="0" smtClean="0"/>
              <a:t> </a:t>
            </a:r>
            <a:r>
              <a:rPr lang="en-US" dirty="0" err="1" smtClean="0"/>
              <a:t>diclofenac</a:t>
            </a:r>
            <a:r>
              <a:rPr lang="en-US" dirty="0" smtClean="0"/>
              <a:t> 75mg.</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52400"/>
            <a:ext cx="7467600" cy="6172200"/>
          </a:xfrm>
        </p:spPr>
        <p:txBody>
          <a:bodyPr/>
          <a:lstStyle/>
          <a:p>
            <a:pPr>
              <a:buNone/>
            </a:pPr>
            <a:r>
              <a:rPr lang="en-US" dirty="0" smtClean="0"/>
              <a:t>3. Risk for nutrition </a:t>
            </a:r>
            <a:r>
              <a:rPr lang="en-US" dirty="0" err="1" smtClean="0"/>
              <a:t>impariment</a:t>
            </a:r>
            <a:r>
              <a:rPr lang="en-US" dirty="0" smtClean="0"/>
              <a:t>, less than body requirement related to inability to ingest adequate nutrients</a:t>
            </a:r>
          </a:p>
          <a:p>
            <a:pPr>
              <a:buNone/>
            </a:pPr>
            <a:r>
              <a:rPr lang="en-US" b="1" dirty="0" smtClean="0"/>
              <a:t>	Interventions</a:t>
            </a:r>
          </a:p>
          <a:p>
            <a:r>
              <a:rPr lang="en-US" dirty="0" smtClean="0"/>
              <a:t>-Patient relative </a:t>
            </a:r>
            <a:r>
              <a:rPr lang="en-US" dirty="0" err="1" smtClean="0"/>
              <a:t>i.e</a:t>
            </a:r>
            <a:r>
              <a:rPr lang="en-US" dirty="0" smtClean="0"/>
              <a:t> his father encouraged to give him energy reaching food stuff together with energy supplement so that he can get enough energy.</a:t>
            </a:r>
          </a:p>
          <a:p>
            <a:r>
              <a:rPr lang="en-US" dirty="0" smtClean="0"/>
              <a:t>-Administer DNS as prescribed to the patient to increase energy lost.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6934200" cy="5897563"/>
          </a:xfrm>
        </p:spPr>
        <p:txBody>
          <a:bodyPr/>
          <a:lstStyle/>
          <a:p>
            <a:pPr>
              <a:buNone/>
            </a:pPr>
            <a:r>
              <a:rPr lang="en-US" dirty="0" smtClean="0"/>
              <a:t>4. Risk for fluid volume deficit related to chest tube drainage.</a:t>
            </a:r>
          </a:p>
          <a:p>
            <a:r>
              <a:rPr lang="en-US" b="1" dirty="0" smtClean="0"/>
              <a:t>Interventions</a:t>
            </a:r>
          </a:p>
          <a:p>
            <a:r>
              <a:rPr lang="en-US" dirty="0" smtClean="0"/>
              <a:t>-encourage the patient to drink enough water to supplement the one lost by chest tube drainage</a:t>
            </a:r>
          </a:p>
          <a:p>
            <a:r>
              <a:rPr lang="en-US" dirty="0" smtClean="0"/>
              <a:t>-IV fluids &amp; DNS to replace fluid lost in drainage system monitored in 24hours.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ownloads\images.jpg"/>
          <p:cNvPicPr>
            <a:picLocks noGrp="1" noChangeAspect="1" noChangeArrowheads="1"/>
          </p:cNvPicPr>
          <p:nvPr>
            <p:ph idx="1"/>
          </p:nvPr>
        </p:nvPicPr>
        <p:blipFill>
          <a:blip r:embed="rId2"/>
          <a:srcRect/>
          <a:stretch>
            <a:fillRect/>
          </a:stretch>
        </p:blipFill>
        <p:spPr bwMode="auto">
          <a:xfrm>
            <a:off x="1981200" y="304800"/>
            <a:ext cx="6781800" cy="6248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0"/>
            <a:ext cx="6934200" cy="6126163"/>
          </a:xfrm>
        </p:spPr>
        <p:txBody>
          <a:bodyPr/>
          <a:lstStyle/>
          <a:p>
            <a:pPr>
              <a:buNone/>
            </a:pPr>
            <a:r>
              <a:rPr lang="en-US" dirty="0" smtClean="0"/>
              <a:t>5. Risk for infection related to the presence of fluid in the pleural space and the incision site.</a:t>
            </a:r>
          </a:p>
          <a:p>
            <a:r>
              <a:rPr lang="en-US" b="1" dirty="0" smtClean="0"/>
              <a:t>Interventions</a:t>
            </a:r>
          </a:p>
          <a:p>
            <a:r>
              <a:rPr lang="en-US" dirty="0" smtClean="0"/>
              <a:t>-The patient dressed at the incision site when it is wetted, probably after 2 to 3 days</a:t>
            </a:r>
          </a:p>
          <a:p>
            <a:r>
              <a:rPr lang="en-US" dirty="0" smtClean="0"/>
              <a:t>-Given antibiotics as prescribed </a:t>
            </a:r>
            <a:r>
              <a:rPr lang="en-US" dirty="0" err="1" smtClean="0"/>
              <a:t>i.e</a:t>
            </a:r>
            <a:r>
              <a:rPr lang="en-US" dirty="0" smtClean="0"/>
              <a:t> IV </a:t>
            </a:r>
            <a:r>
              <a:rPr lang="en-US" dirty="0" err="1" smtClean="0"/>
              <a:t>metronidazole</a:t>
            </a:r>
            <a:r>
              <a:rPr lang="en-US" dirty="0" smtClean="0"/>
              <a:t> 500mg 8 hourly, IV </a:t>
            </a:r>
            <a:r>
              <a:rPr lang="en-US" dirty="0" err="1" smtClean="0"/>
              <a:t>ceftiaxone</a:t>
            </a:r>
            <a:r>
              <a:rPr lang="en-US" dirty="0" smtClean="0"/>
              <a:t> 1gm.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74638"/>
            <a:ext cx="6418262" cy="715962"/>
          </a:xfrm>
        </p:spPr>
        <p:txBody>
          <a:bodyPr/>
          <a:lstStyle/>
          <a:p>
            <a:r>
              <a:rPr lang="en-US" b="1" dirty="0" smtClean="0"/>
              <a:t>Possible Complications</a:t>
            </a:r>
            <a:endParaRPr lang="en-US" dirty="0"/>
          </a:p>
        </p:txBody>
      </p:sp>
      <p:sp>
        <p:nvSpPr>
          <p:cNvPr id="3" name="Content Placeholder 2"/>
          <p:cNvSpPr>
            <a:spLocks noGrp="1"/>
          </p:cNvSpPr>
          <p:nvPr>
            <p:ph idx="1"/>
          </p:nvPr>
        </p:nvSpPr>
        <p:spPr>
          <a:xfrm>
            <a:off x="1981200" y="1295400"/>
            <a:ext cx="6705600" cy="4830763"/>
          </a:xfrm>
        </p:spPr>
        <p:txBody>
          <a:bodyPr/>
          <a:lstStyle/>
          <a:p>
            <a:pPr>
              <a:buNone/>
            </a:pPr>
            <a:r>
              <a:rPr lang="en-US" dirty="0" smtClean="0"/>
              <a:t> A lung that is surrounded by excess fluid for a long time may be damaged. Pleural fluid that becomes infected may turn into an abscess, called an </a:t>
            </a:r>
            <a:r>
              <a:rPr lang="en-US" b="1" dirty="0" err="1" smtClean="0"/>
              <a:t>empyema</a:t>
            </a:r>
            <a:r>
              <a:rPr lang="en-US" dirty="0" smtClean="0"/>
              <a:t>, which will need to be drained with a chest tube. </a:t>
            </a:r>
            <a:r>
              <a:rPr lang="en-US" dirty="0" err="1" smtClean="0"/>
              <a:t>Pneumothorax</a:t>
            </a:r>
            <a:r>
              <a:rPr lang="en-US" dirty="0" smtClean="0"/>
              <a:t> (air in the chest cavity) can be a complication of the </a:t>
            </a:r>
            <a:r>
              <a:rPr lang="en-US" dirty="0" err="1" smtClean="0"/>
              <a:t>thoracentesis</a:t>
            </a:r>
            <a:r>
              <a:rPr lang="en-US" dirty="0" smtClean="0"/>
              <a:t> procedure.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0"/>
            <a:ext cx="6418262" cy="762000"/>
          </a:xfrm>
        </p:spPr>
        <p:txBody>
          <a:bodyPr/>
          <a:lstStyle/>
          <a:p>
            <a:r>
              <a:rPr lang="en-US" b="1" dirty="0" smtClean="0"/>
              <a:t>References</a:t>
            </a:r>
            <a:endParaRPr lang="en-US" dirty="0"/>
          </a:p>
        </p:txBody>
      </p:sp>
      <p:sp>
        <p:nvSpPr>
          <p:cNvPr id="3" name="Content Placeholder 2"/>
          <p:cNvSpPr>
            <a:spLocks noGrp="1"/>
          </p:cNvSpPr>
          <p:nvPr>
            <p:ph idx="1"/>
          </p:nvPr>
        </p:nvSpPr>
        <p:spPr>
          <a:xfrm>
            <a:off x="1752600" y="685800"/>
            <a:ext cx="7391400" cy="5440363"/>
          </a:xfrm>
        </p:spPr>
        <p:txBody>
          <a:bodyPr/>
          <a:lstStyle/>
          <a:p>
            <a:r>
              <a:rPr lang="fr-FR" sz="2200" b="1" dirty="0" smtClean="0"/>
              <a:t>A. Putnam JB. </a:t>
            </a:r>
            <a:r>
              <a:rPr lang="fr-FR" sz="2200" b="1" dirty="0" err="1" smtClean="0"/>
              <a:t>Malignant</a:t>
            </a:r>
            <a:r>
              <a:rPr lang="fr-FR" sz="2200" b="1" dirty="0" smtClean="0"/>
              <a:t> pleural effusions. </a:t>
            </a:r>
            <a:r>
              <a:rPr lang="fr-FR" sz="2200" b="1" dirty="0" err="1" smtClean="0"/>
              <a:t>Surg</a:t>
            </a:r>
            <a:r>
              <a:rPr lang="fr-FR" sz="2200" b="1" dirty="0" smtClean="0"/>
              <a:t> Clin N Am.</a:t>
            </a:r>
            <a:r>
              <a:rPr lang="en-US" sz="2200" dirty="0" smtClean="0"/>
              <a:t>2002;38;375-383.</a:t>
            </a:r>
          </a:p>
          <a:p>
            <a:r>
              <a:rPr lang="es-ES" sz="2200" b="1" dirty="0" smtClean="0"/>
              <a:t>B. Villena V, López Encuentra E, García-Luján R, </a:t>
            </a:r>
            <a:r>
              <a:rPr lang="en-US" sz="2200" dirty="0" err="1" smtClean="0"/>
              <a:t>Clinicalimplications</a:t>
            </a:r>
            <a:r>
              <a:rPr lang="en-US" sz="2200" dirty="0" smtClean="0"/>
              <a:t> of appearance of pleural fluid at thoracentesis.Chest.2004;125:156-9.</a:t>
            </a:r>
          </a:p>
          <a:p>
            <a:r>
              <a:rPr lang="en-US" sz="2200" b="1" dirty="0" smtClean="0"/>
              <a:t>C. </a:t>
            </a:r>
            <a:r>
              <a:rPr lang="en-US" sz="2200" b="1" dirty="0" err="1" smtClean="0"/>
              <a:t>cleveland</a:t>
            </a:r>
            <a:r>
              <a:rPr lang="en-US" sz="2200" b="1" dirty="0" smtClean="0"/>
              <a:t> clinic journal of medicine volume 72 • number 10 </a:t>
            </a:r>
            <a:r>
              <a:rPr lang="en-US" sz="2200" b="1" dirty="0" err="1" smtClean="0"/>
              <a:t>october</a:t>
            </a:r>
            <a:r>
              <a:rPr lang="en-US" sz="2200" b="1" dirty="0" smtClean="0"/>
              <a:t> </a:t>
            </a:r>
            <a:r>
              <a:rPr lang="en-US" sz="2200" dirty="0" smtClean="0"/>
              <a:t>2005</a:t>
            </a:r>
          </a:p>
          <a:p>
            <a:r>
              <a:rPr lang="en-US" sz="2200" b="1" dirty="0" smtClean="0"/>
              <a:t>D. </a:t>
            </a:r>
            <a:r>
              <a:rPr lang="en-US" sz="2200" b="1" dirty="0" err="1" smtClean="0"/>
              <a:t>villena</a:t>
            </a:r>
            <a:r>
              <a:rPr lang="en-US" sz="2200" b="1" dirty="0" smtClean="0"/>
              <a:t> </a:t>
            </a:r>
            <a:r>
              <a:rPr lang="en-US" sz="2200" b="1" dirty="0" err="1" smtClean="0"/>
              <a:t>garrido</a:t>
            </a:r>
            <a:r>
              <a:rPr lang="en-US" sz="2200" b="1" dirty="0" smtClean="0"/>
              <a:t> v et al. diagnosis and treatment of pleural </a:t>
            </a:r>
            <a:r>
              <a:rPr lang="en-US" sz="2200" dirty="0" smtClean="0"/>
              <a:t>effusion(2005)</a:t>
            </a:r>
          </a:p>
          <a:p>
            <a:r>
              <a:rPr lang="en-US" sz="2200" b="1" dirty="0" smtClean="0"/>
              <a:t>E. Jeffrey </a:t>
            </a:r>
            <a:r>
              <a:rPr lang="en-US" sz="2200" b="1" dirty="0" err="1" smtClean="0"/>
              <a:t>Rubins</a:t>
            </a:r>
            <a:r>
              <a:rPr lang="en-US" sz="2200" b="1" dirty="0" smtClean="0"/>
              <a:t>, MD; Chief Editor: </a:t>
            </a:r>
            <a:r>
              <a:rPr lang="en-US" sz="2200" b="1" dirty="0" err="1" smtClean="0"/>
              <a:t>Zab</a:t>
            </a:r>
            <a:r>
              <a:rPr lang="en-US" sz="2200" b="1" dirty="0" smtClean="0"/>
              <a:t> </a:t>
            </a:r>
            <a:r>
              <a:rPr lang="en-US" sz="2200" b="1" dirty="0" err="1" smtClean="0"/>
              <a:t>Mosenifar</a:t>
            </a:r>
            <a:r>
              <a:rPr lang="en-US" sz="2200" b="1" dirty="0" smtClean="0"/>
              <a:t>, MD. Pleural </a:t>
            </a:r>
            <a:r>
              <a:rPr lang="en-US" sz="2200" dirty="0" smtClean="0"/>
              <a:t>Effusion Clinical Presentation.</a:t>
            </a:r>
          </a:p>
          <a:p>
            <a:r>
              <a:rPr lang="en-US" sz="2200" b="1" dirty="0" smtClean="0"/>
              <a:t>F. Sarah Avery, RGN Insertion and management of chest drains </a:t>
            </a:r>
            <a:r>
              <a:rPr lang="en-US" sz="2200" b="1" dirty="0" err="1" smtClean="0"/>
              <a:t>vol</a:t>
            </a:r>
            <a:r>
              <a:rPr lang="en-US" sz="2200" b="1" dirty="0" smtClean="0"/>
              <a:t>: 96, </a:t>
            </a:r>
            <a:r>
              <a:rPr lang="en-US" sz="2200" dirty="0" smtClean="0"/>
              <a:t>issue: 37, page no: 3 (2000).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6934200" cy="5897563"/>
          </a:xfrm>
        </p:spPr>
        <p:txBody>
          <a:bodyPr/>
          <a:lstStyle/>
          <a:p>
            <a:r>
              <a:rPr lang="en-US" sz="2400" b="1" dirty="0" err="1" smtClean="0"/>
              <a:t>G.Burrows</a:t>
            </a:r>
            <a:r>
              <a:rPr lang="en-US" sz="2400" b="1" dirty="0" smtClean="0"/>
              <a:t> CM, Mathews WC, Colt HG. Predicting survival in </a:t>
            </a:r>
            <a:r>
              <a:rPr lang="en-US" sz="2400" b="1" dirty="0" err="1" smtClean="0"/>
              <a:t>patients</a:t>
            </a:r>
            <a:r>
              <a:rPr lang="en-US" sz="2400" dirty="0" err="1" smtClean="0"/>
              <a:t>with</a:t>
            </a:r>
            <a:r>
              <a:rPr lang="en-US" sz="2400" dirty="0" smtClean="0"/>
              <a:t> recurrent symptomatic malignant pleural effusions: an assessment of the prognostic values of physiologic, morphologic, and quality of life measures of extent of disease. Chest. 2000;117(1):73-78. [</a:t>
            </a:r>
            <a:r>
              <a:rPr lang="en-US" sz="2400" dirty="0" err="1" smtClean="0"/>
              <a:t>PubMed</a:t>
            </a:r>
            <a:r>
              <a:rPr lang="en-US" sz="2400" dirty="0" smtClean="0"/>
              <a:t>]</a:t>
            </a:r>
          </a:p>
          <a:p>
            <a:r>
              <a:rPr lang="en-US" sz="2400" b="1" dirty="0" err="1" smtClean="0"/>
              <a:t>H.Anderson</a:t>
            </a:r>
            <a:r>
              <a:rPr lang="en-US" sz="2400" b="1" dirty="0" smtClean="0"/>
              <a:t> CB, </a:t>
            </a:r>
            <a:r>
              <a:rPr lang="en-US" sz="2400" b="1" dirty="0" err="1" smtClean="0"/>
              <a:t>Philpott</a:t>
            </a:r>
            <a:r>
              <a:rPr lang="en-US" sz="2400" b="1" dirty="0" smtClean="0"/>
              <a:t> GW, </a:t>
            </a:r>
            <a:r>
              <a:rPr lang="en-US" sz="2400" b="1" dirty="0" err="1" smtClean="0"/>
              <a:t>Gerguson</a:t>
            </a:r>
            <a:r>
              <a:rPr lang="en-US" sz="2400" b="1" dirty="0" smtClean="0"/>
              <a:t> TB. The treatment of malignant </a:t>
            </a:r>
            <a:r>
              <a:rPr lang="fr-FR" sz="2400" dirty="0" smtClean="0"/>
              <a:t>pleural effusion. Cancer.1974;33(4):916–922.</a:t>
            </a: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ownloads\download (1).jpg"/>
          <p:cNvPicPr>
            <a:picLocks noGrp="1" noChangeAspect="1" noChangeArrowheads="1"/>
          </p:cNvPicPr>
          <p:nvPr>
            <p:ph idx="1"/>
          </p:nvPr>
        </p:nvPicPr>
        <p:blipFill>
          <a:blip r:embed="rId2"/>
          <a:srcRect/>
          <a:stretch>
            <a:fillRect/>
          </a:stretch>
        </p:blipFill>
        <p:spPr bwMode="auto">
          <a:xfrm>
            <a:off x="1676400" y="0"/>
            <a:ext cx="74676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2303462" cy="792162"/>
          </a:xfrm>
        </p:spPr>
        <p:txBody>
          <a:bodyPr/>
          <a:lstStyle/>
          <a:p>
            <a:r>
              <a:rPr lang="en-US" sz="2000" b="1" dirty="0" smtClean="0"/>
              <a:t>Physiology of the normal lungs cont..</a:t>
            </a:r>
            <a:endParaRPr lang="en-US" sz="2000" dirty="0"/>
          </a:p>
        </p:txBody>
      </p:sp>
      <p:sp>
        <p:nvSpPr>
          <p:cNvPr id="3" name="Content Placeholder 2"/>
          <p:cNvSpPr>
            <a:spLocks noGrp="1"/>
          </p:cNvSpPr>
          <p:nvPr>
            <p:ph idx="1"/>
          </p:nvPr>
        </p:nvSpPr>
        <p:spPr>
          <a:xfrm>
            <a:off x="1752600" y="685800"/>
            <a:ext cx="6934200" cy="5440363"/>
          </a:xfrm>
        </p:spPr>
        <p:txBody>
          <a:bodyPr/>
          <a:lstStyle/>
          <a:p>
            <a:r>
              <a:rPr lang="en-US" dirty="0" smtClean="0"/>
              <a:t>The lungs are supplied with blood via the pulmonary and bronchial circulations.</a:t>
            </a:r>
          </a:p>
          <a:p>
            <a:pPr>
              <a:buNone/>
            </a:pPr>
            <a:r>
              <a:rPr lang="en-US" dirty="0" smtClean="0"/>
              <a:t>• Pulmonary circulation: supplied from the pulmonary artery and provides for gas exchange function of the lungs.</a:t>
            </a:r>
          </a:p>
          <a:p>
            <a:pPr>
              <a:buNone/>
            </a:pPr>
            <a:r>
              <a:rPr lang="en-US" dirty="0" smtClean="0"/>
              <a:t>• Bronchial circulation: distributes blood to the conducting airways and supporting structures of the lung.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762000"/>
            <a:ext cx="6934200" cy="6096000"/>
          </a:xfrm>
        </p:spPr>
        <p:txBody>
          <a:bodyPr/>
          <a:lstStyle/>
          <a:p>
            <a:pPr>
              <a:buNone/>
            </a:pPr>
            <a:r>
              <a:rPr lang="en-US" dirty="0" smtClean="0"/>
              <a:t>	</a:t>
            </a:r>
            <a:r>
              <a:rPr lang="en-US" b="1" dirty="0" smtClean="0"/>
              <a:t>Layers of the lung</a:t>
            </a:r>
          </a:p>
          <a:p>
            <a:r>
              <a:rPr lang="en-US" b="1" dirty="0" smtClean="0"/>
              <a:t>Parietal Pleura </a:t>
            </a:r>
            <a:r>
              <a:rPr lang="en-US" dirty="0" smtClean="0"/>
              <a:t>-Lines the thoracic cavity, including the thoracic cage, </a:t>
            </a:r>
            <a:r>
              <a:rPr lang="en-US" dirty="0" err="1" smtClean="0"/>
              <a:t>mediastinum</a:t>
            </a:r>
            <a:r>
              <a:rPr lang="en-US" dirty="0" smtClean="0"/>
              <a:t>, and diaphragm.</a:t>
            </a:r>
          </a:p>
          <a:p>
            <a:r>
              <a:rPr lang="en-US" b="1" dirty="0" smtClean="0"/>
              <a:t>Pleural space- </a:t>
            </a:r>
            <a:r>
              <a:rPr lang="en-US" dirty="0" smtClean="0"/>
              <a:t>thin, transparent, serous membrane which lines the thoracic cavity a potential space between the parietal pleura and visceral pleura</a:t>
            </a:r>
          </a:p>
          <a:p>
            <a:r>
              <a:rPr lang="en-US" b="1" dirty="0" smtClean="0"/>
              <a:t>Visceral pleura- </a:t>
            </a:r>
            <a:r>
              <a:rPr lang="en-US" dirty="0" smtClean="0"/>
              <a:t>Lines the entire surface of the lung. </a:t>
            </a:r>
          </a:p>
          <a:p>
            <a:pPr>
              <a:buNone/>
            </a:pPr>
            <a:endParaRPr lang="en-US" dirty="0"/>
          </a:p>
        </p:txBody>
      </p:sp>
      <p:sp>
        <p:nvSpPr>
          <p:cNvPr id="4" name="Title 1"/>
          <p:cNvSpPr>
            <a:spLocks noGrp="1"/>
          </p:cNvSpPr>
          <p:nvPr>
            <p:ph type="title"/>
          </p:nvPr>
        </p:nvSpPr>
        <p:spPr>
          <a:xfrm>
            <a:off x="1752600" y="152400"/>
            <a:ext cx="2286000" cy="609600"/>
          </a:xfrm>
        </p:spPr>
        <p:txBody>
          <a:bodyPr/>
          <a:lstStyle/>
          <a:p>
            <a:r>
              <a:rPr lang="en-US" sz="2000" b="1" dirty="0" smtClean="0"/>
              <a:t>Physiology of the normal lungs cont..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ownloads\images (1).jpg"/>
          <p:cNvPicPr>
            <a:picLocks noGrp="1" noChangeAspect="1" noChangeArrowheads="1"/>
          </p:cNvPicPr>
          <p:nvPr>
            <p:ph idx="1"/>
          </p:nvPr>
        </p:nvPicPr>
        <p:blipFill>
          <a:blip r:embed="rId2"/>
          <a:srcRect/>
          <a:stretch>
            <a:fillRect/>
          </a:stretch>
        </p:blipFill>
        <p:spPr bwMode="auto">
          <a:xfrm>
            <a:off x="1676400" y="533400"/>
            <a:ext cx="7467600" cy="5410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eural space.mp4">
            <a:hlinkClick r:id="" action="ppaction://media"/>
          </p:cNvPr>
          <p:cNvPicPr>
            <a:picLocks noGrp="1" noRot="1" noChangeAspect="1"/>
          </p:cNvPicPr>
          <p:nvPr>
            <p:ph idx="1"/>
            <a:videoFile r:link="rId1"/>
          </p:nvPr>
        </p:nvPicPr>
        <p:blipFill>
          <a:blip r:embed="rId3"/>
          <a:stretch>
            <a:fillRect/>
          </a:stretch>
        </p:blipFill>
        <p:spPr>
          <a:xfrm>
            <a:off x="1905000" y="152400"/>
            <a:ext cx="7239000" cy="670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0"/>
            <a:ext cx="6418262" cy="914400"/>
          </a:xfrm>
        </p:spPr>
        <p:txBody>
          <a:bodyPr/>
          <a:lstStyle/>
          <a:p>
            <a:r>
              <a:rPr lang="en-US" dirty="0" smtClean="0"/>
              <a:t>Definition</a:t>
            </a:r>
            <a:endParaRPr lang="en-US" dirty="0"/>
          </a:p>
        </p:txBody>
      </p:sp>
      <p:sp>
        <p:nvSpPr>
          <p:cNvPr id="3" name="Content Placeholder 2"/>
          <p:cNvSpPr>
            <a:spLocks noGrp="1"/>
          </p:cNvSpPr>
          <p:nvPr>
            <p:ph idx="1"/>
          </p:nvPr>
        </p:nvSpPr>
        <p:spPr>
          <a:xfrm>
            <a:off x="1752600" y="838200"/>
            <a:ext cx="7391400" cy="5715000"/>
          </a:xfrm>
        </p:spPr>
        <p:txBody>
          <a:bodyPr/>
          <a:lstStyle/>
          <a:p>
            <a:pPr>
              <a:buNone/>
            </a:pPr>
            <a:r>
              <a:rPr lang="en-US" dirty="0" smtClean="0"/>
              <a:t>The body produces pleural fluid in small amounts to lubricate the surfaces of the pleura, it lines the chest cavity and surrounds the lungs. The pleural cavity contains a relatively small amount of fluid, approximately 10 ml on each side A </a:t>
            </a:r>
            <a:r>
              <a:rPr lang="en-US" i="1" u="sng" dirty="0" smtClean="0">
                <a:solidFill>
                  <a:srgbClr val="FF0000"/>
                </a:solidFill>
              </a:rPr>
              <a:t>PLEURAL EFFUSION </a:t>
            </a:r>
            <a:r>
              <a:rPr lang="en-US" dirty="0" smtClean="0"/>
              <a:t>is an abnormal, excessive collection of this fluid . Excessive amounts of such fluid can impair breathing by limiting the expansion of the lungs during respiration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0"/>
            <a:ext cx="6418262" cy="914400"/>
          </a:xfrm>
        </p:spPr>
        <p:txBody>
          <a:bodyPr/>
          <a:lstStyle/>
          <a:p>
            <a:r>
              <a:rPr lang="en-US" b="1" dirty="0" smtClean="0"/>
              <a:t>Types of Effusions</a:t>
            </a:r>
            <a:endParaRPr lang="en-US" dirty="0"/>
          </a:p>
        </p:txBody>
      </p:sp>
      <p:sp>
        <p:nvSpPr>
          <p:cNvPr id="3" name="Content Placeholder 2"/>
          <p:cNvSpPr>
            <a:spLocks noGrp="1"/>
          </p:cNvSpPr>
          <p:nvPr>
            <p:ph idx="1"/>
          </p:nvPr>
        </p:nvSpPr>
        <p:spPr>
          <a:xfrm>
            <a:off x="1752600" y="762000"/>
            <a:ext cx="7391400" cy="6096000"/>
          </a:xfrm>
        </p:spPr>
        <p:txBody>
          <a:bodyPr/>
          <a:lstStyle/>
          <a:p>
            <a:pPr marL="514350" indent="-514350">
              <a:buAutoNum type="alphaLcParenR"/>
            </a:pPr>
            <a:r>
              <a:rPr lang="en-US" b="1" dirty="0" smtClean="0"/>
              <a:t>TRANSUDATIVE PLEURAL EFFUSIONS</a:t>
            </a:r>
          </a:p>
          <a:p>
            <a:pPr marL="514350" indent="-514350" algn="just">
              <a:buNone/>
            </a:pPr>
            <a:r>
              <a:rPr lang="en-US" dirty="0" smtClean="0"/>
              <a:t>   a fluid substance that has passed through a membrane or has been extruded from a tissue it is of high fluidity and has a low content of protein, cells, or solid materials derived from cells. It caused by fluid leaking into the pleural space. This is caused by increased pressure in, or low protein content in, the blood vessels . A </a:t>
            </a:r>
            <a:r>
              <a:rPr lang="en-US" dirty="0" err="1" smtClean="0"/>
              <a:t>transudate</a:t>
            </a:r>
            <a:r>
              <a:rPr lang="en-US" dirty="0" smtClean="0"/>
              <a:t> is a clear fluid, similar to blood serum . It reflect a systemic disturbance of body</a:t>
            </a:r>
            <a:endParaRPr lang="en-US" b="1" dirty="0" smtClean="0"/>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Theme15</Template>
  <TotalTime>299</TotalTime>
  <Words>1275</Words>
  <Application>Microsoft Office PowerPoint</Application>
  <PresentationFormat>On-screen Show (4:3)</PresentationFormat>
  <Paragraphs>95</Paragraphs>
  <Slides>34</Slides>
  <Notes>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Theme15</vt:lpstr>
      <vt:lpstr>PLEURAL EFFUSION</vt:lpstr>
      <vt:lpstr>Physiology of the Normal Lungs</vt:lpstr>
      <vt:lpstr>Slide 3</vt:lpstr>
      <vt:lpstr>Physiology of the normal lungs cont..</vt:lpstr>
      <vt:lpstr>Physiology of the normal lungs cont..</vt:lpstr>
      <vt:lpstr>Slide 6</vt:lpstr>
      <vt:lpstr>Slide 7</vt:lpstr>
      <vt:lpstr>Definition</vt:lpstr>
      <vt:lpstr>Types of Effusions</vt:lpstr>
      <vt:lpstr>Causes of Transudates</vt:lpstr>
      <vt:lpstr>Types Of Effusions cont..</vt:lpstr>
      <vt:lpstr>Causes of Exudates: </vt:lpstr>
      <vt:lpstr>Slide 13</vt:lpstr>
      <vt:lpstr>Types of fluids</vt:lpstr>
      <vt:lpstr>Slide 15</vt:lpstr>
      <vt:lpstr>Pathophysiology</vt:lpstr>
      <vt:lpstr>CLINICAL MANIFESTATION</vt:lpstr>
      <vt:lpstr>DIAGNOSTIC EVALUATION</vt:lpstr>
      <vt:lpstr>Slide 19</vt:lpstr>
      <vt:lpstr>Normal   Pleural effusion    CRG    CRG</vt:lpstr>
      <vt:lpstr>Slide 21</vt:lpstr>
      <vt:lpstr>Slide 22</vt:lpstr>
      <vt:lpstr>Treatment</vt:lpstr>
      <vt:lpstr>Slide 24</vt:lpstr>
      <vt:lpstr>Slide 25</vt:lpstr>
      <vt:lpstr>Nursing Diagnosis  &amp;  Nursing Intervention</vt:lpstr>
      <vt:lpstr>Slide 27</vt:lpstr>
      <vt:lpstr>Slide 28</vt:lpstr>
      <vt:lpstr>Slide 29</vt:lpstr>
      <vt:lpstr>Slide 30</vt:lpstr>
      <vt:lpstr>Possible Complications</vt:lpstr>
      <vt:lpstr>References</vt:lpstr>
      <vt:lpstr>Slide 33</vt:lpstr>
      <vt:lpstr>Slide 34</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PLEURAL EFFUSION</dc:title>
  <dc:creator>Dell</dc:creator>
  <cp:lastModifiedBy>Dell</cp:lastModifiedBy>
  <cp:revision>9</cp:revision>
  <dcterms:created xsi:type="dcterms:W3CDTF">2013-12-07T14:27:26Z</dcterms:created>
  <dcterms:modified xsi:type="dcterms:W3CDTF">2013-12-27T11:39:13Z</dcterms:modified>
</cp:coreProperties>
</file>