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362" r:id="rId3"/>
    <p:sldId id="341" r:id="rId4"/>
    <p:sldId id="333" r:id="rId5"/>
    <p:sldId id="339" r:id="rId6"/>
    <p:sldId id="356" r:id="rId7"/>
    <p:sldId id="335" r:id="rId8"/>
    <p:sldId id="358" r:id="rId9"/>
    <p:sldId id="342" r:id="rId10"/>
    <p:sldId id="340" r:id="rId11"/>
    <p:sldId id="338" r:id="rId12"/>
    <p:sldId id="343" r:id="rId13"/>
    <p:sldId id="344" r:id="rId14"/>
    <p:sldId id="258" r:id="rId15"/>
    <p:sldId id="361" r:id="rId16"/>
    <p:sldId id="360" r:id="rId17"/>
    <p:sldId id="345" r:id="rId18"/>
    <p:sldId id="260" r:id="rId19"/>
    <p:sldId id="363" r:id="rId20"/>
    <p:sldId id="261" r:id="rId21"/>
    <p:sldId id="349" r:id="rId22"/>
    <p:sldId id="348" r:id="rId23"/>
    <p:sldId id="365" r:id="rId24"/>
    <p:sldId id="364" r:id="rId25"/>
    <p:sldId id="262" r:id="rId26"/>
    <p:sldId id="350" r:id="rId27"/>
    <p:sldId id="263" r:id="rId28"/>
    <p:sldId id="351" r:id="rId29"/>
    <p:sldId id="367" r:id="rId30"/>
    <p:sldId id="353" r:id="rId31"/>
    <p:sldId id="354" r:id="rId32"/>
    <p:sldId id="265" r:id="rId33"/>
    <p:sldId id="266" r:id="rId34"/>
    <p:sldId id="371" r:id="rId35"/>
    <p:sldId id="368" r:id="rId36"/>
    <p:sldId id="267" r:id="rId37"/>
    <p:sldId id="268" r:id="rId38"/>
    <p:sldId id="370" r:id="rId39"/>
    <p:sldId id="269" r:id="rId40"/>
    <p:sldId id="272" r:id="rId41"/>
    <p:sldId id="373" r:id="rId42"/>
    <p:sldId id="273" r:id="rId43"/>
    <p:sldId id="374" r:id="rId44"/>
    <p:sldId id="310" r:id="rId45"/>
    <p:sldId id="276" r:id="rId46"/>
    <p:sldId id="277" r:id="rId47"/>
    <p:sldId id="312" r:id="rId48"/>
    <p:sldId id="278" r:id="rId49"/>
    <p:sldId id="313" r:id="rId50"/>
    <p:sldId id="314" r:id="rId51"/>
    <p:sldId id="315" r:id="rId52"/>
    <p:sldId id="279" r:id="rId53"/>
    <p:sldId id="317" r:id="rId54"/>
    <p:sldId id="318" r:id="rId55"/>
    <p:sldId id="320" r:id="rId56"/>
    <p:sldId id="321" r:id="rId57"/>
    <p:sldId id="322" r:id="rId58"/>
    <p:sldId id="323" r:id="rId59"/>
    <p:sldId id="280" r:id="rId60"/>
    <p:sldId id="331" r:id="rId61"/>
    <p:sldId id="325" r:id="rId62"/>
    <p:sldId id="281" r:id="rId63"/>
    <p:sldId id="328" r:id="rId64"/>
    <p:sldId id="326" r:id="rId65"/>
    <p:sldId id="282" r:id="rId66"/>
    <p:sldId id="329" r:id="rId67"/>
    <p:sldId id="284" r:id="rId68"/>
    <p:sldId id="330" r:id="rId69"/>
    <p:sldId id="285" r:id="rId70"/>
    <p:sldId id="287" r:id="rId71"/>
    <p:sldId id="288" r:id="rId72"/>
    <p:sldId id="289" r:id="rId73"/>
    <p:sldId id="290" r:id="rId74"/>
    <p:sldId id="295" r:id="rId75"/>
    <p:sldId id="296" r:id="rId76"/>
    <p:sldId id="297" r:id="rId77"/>
    <p:sldId id="298" r:id="rId78"/>
    <p:sldId id="299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>
        <p:scale>
          <a:sx n="74" d="100"/>
          <a:sy n="74" d="100"/>
        </p:scale>
        <p:origin x="-58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D5027-C886-499C-8411-4FD9B14AE897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D728F-1887-4D8E-92CF-3E40C9CDA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45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294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758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49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7725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710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7420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737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7420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62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0136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890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783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1502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746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264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349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6048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5162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57847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22141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7474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16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56868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0543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1660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4901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3785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94724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6551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1247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7227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7227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800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5BBCB-68C5-4740-B5B1-EED5103DB2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1412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62158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7703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51696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8666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87904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6657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9388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9388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15446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3318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80528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49495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1862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78907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F8ED3-ADFD-48CC-8EAF-98D12757066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95852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F8ED3-ADFD-48CC-8EAF-98D12757066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32197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F8ED3-ADFD-48CC-8EAF-98D12757066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8251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F8ED3-ADFD-48CC-8EAF-98D12757066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0765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F8ED3-ADFD-48CC-8EAF-98D12757066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22076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F8ED3-ADFD-48CC-8EAF-98D12757066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22076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1080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41631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29398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9681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5725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980919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260543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658955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857607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985348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153739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23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75817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18624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593501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014489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01772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33995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53265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555834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239385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057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6987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D728F-1887-4D8E-92CF-3E40C9CDA5C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033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0D5-2133-4106-9309-0862C3A27903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3885-C227-476A-8CFE-AB3DF5314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503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0D5-2133-4106-9309-0862C3A27903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3885-C227-476A-8CFE-AB3DF5314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33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0D5-2133-4106-9309-0862C3A27903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3885-C227-476A-8CFE-AB3DF5314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234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0D5-2133-4106-9309-0862C3A27903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3885-C227-476A-8CFE-AB3DF5314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91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0D5-2133-4106-9309-0862C3A27903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3885-C227-476A-8CFE-AB3DF5314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77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0D5-2133-4106-9309-0862C3A27903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3885-C227-476A-8CFE-AB3DF5314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146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0D5-2133-4106-9309-0862C3A27903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3885-C227-476A-8CFE-AB3DF5314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867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0D5-2133-4106-9309-0862C3A27903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3885-C227-476A-8CFE-AB3DF5314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801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0D5-2133-4106-9309-0862C3A27903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3885-C227-476A-8CFE-AB3DF5314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57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0D5-2133-4106-9309-0862C3A27903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3885-C227-476A-8CFE-AB3DF5314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294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10D5-2133-4106-9309-0862C3A27903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3885-C227-476A-8CFE-AB3DF5314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589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D10D5-2133-4106-9309-0862C3A27903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3885-C227-476A-8CFE-AB3DF5314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12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Physiology of the Pleural Space 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2882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Parietal Pleura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Lymphatic lacunas are in communication with the pleural space by stomas and ultimately drain to the internal mammary, para aortic and diaphragmatic  lymph nodes.</a:t>
            </a:r>
            <a:endParaRPr lang="en-US" dirty="0"/>
          </a:p>
        </p:txBody>
      </p:sp>
      <p:pic>
        <p:nvPicPr>
          <p:cNvPr id="4" name="Picture 5" descr="mesothelial ce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381000"/>
            <a:ext cx="8458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025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Mesothelial Cells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active cells.</a:t>
            </a:r>
          </a:p>
          <a:p>
            <a:r>
              <a:rPr lang="en-US" dirty="0" smtClean="0"/>
              <a:t>Mesothelium. Dynamic cellular membrane.</a:t>
            </a:r>
          </a:p>
          <a:p>
            <a:r>
              <a:rPr lang="en-US" dirty="0" smtClean="0"/>
              <a:t>Transport and movement of fluid and particulate matter.</a:t>
            </a:r>
          </a:p>
          <a:p>
            <a:r>
              <a:rPr lang="en-US" dirty="0" smtClean="0"/>
              <a:t>Leukocyte migration. </a:t>
            </a:r>
          </a:p>
          <a:p>
            <a:r>
              <a:rPr lang="en-US" dirty="0" smtClean="0"/>
              <a:t>Synthesis of cytokines, growth factors and extracellular proteins.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5694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Mesothelial Cells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Mesothelial cell can convert to macrophages and myofibroblasts.</a:t>
            </a:r>
          </a:p>
          <a:p>
            <a:r>
              <a:rPr lang="en-US" dirty="0" smtClean="0"/>
              <a:t>TGF Beta.</a:t>
            </a:r>
          </a:p>
          <a:p>
            <a:r>
              <a:rPr lang="en-US" dirty="0" smtClean="0"/>
              <a:t>Microvilli: entangle glycoproteins rich in hyaluronic acid.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8015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Pleural Fluid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8.4 +/- 4.3 </a:t>
            </a:r>
            <a:r>
              <a:rPr lang="en-US" dirty="0" err="1" smtClean="0"/>
              <a:t>mL.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Total pleural fluid volume: 0.26 +/- 0.1 mL/Kg.</a:t>
            </a:r>
          </a:p>
          <a:p>
            <a:r>
              <a:rPr lang="en-US" dirty="0" smtClean="0"/>
              <a:t>Cell count:  WBC: 1716x10</a:t>
            </a:r>
            <a:r>
              <a:rPr lang="en-US" sz="2000" dirty="0" smtClean="0"/>
              <a:t>3</a:t>
            </a:r>
            <a:r>
              <a:rPr lang="en-US" sz="2400" dirty="0" smtClean="0"/>
              <a:t> </a:t>
            </a:r>
            <a:r>
              <a:rPr lang="en-US" dirty="0" smtClean="0"/>
              <a:t>cells/ml. RBC: 700x10</a:t>
            </a:r>
            <a:r>
              <a:rPr lang="en-US" sz="2000" dirty="0" smtClean="0"/>
              <a:t>3</a:t>
            </a:r>
            <a:r>
              <a:rPr lang="en-US" dirty="0" smtClean="0"/>
              <a:t> cells/ml.</a:t>
            </a:r>
          </a:p>
          <a:p>
            <a:r>
              <a:rPr lang="en-US" dirty="0" smtClean="0"/>
              <a:t>Macrophages:75%.</a:t>
            </a:r>
          </a:p>
          <a:p>
            <a:r>
              <a:rPr lang="en-US" dirty="0" smtClean="0"/>
              <a:t>Lymphocytes: 23%</a:t>
            </a:r>
          </a:p>
          <a:p>
            <a:r>
              <a:rPr lang="en-US" dirty="0" smtClean="0"/>
              <a:t>Mesothelial cells, neutrophils and eosinophils:2%.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093788" y="1981200"/>
            <a:ext cx="6818312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Times" pitchFamily="28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283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Pleural Pressure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Negative pressure generated between the visceral and parietal pleura by the opposing elastic forces of the chest wall and lung at FRC.</a:t>
            </a:r>
          </a:p>
          <a:p>
            <a:r>
              <a:rPr lang="en-US" dirty="0" smtClean="0"/>
              <a:t>Represents the balance between the outward pull of the thoracic cavity and the inward pull of the lung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actual pleural pressure in humans is approximately – 5 cm H</a:t>
            </a:r>
            <a:r>
              <a:rPr lang="en-US" baseline="-25000" dirty="0" smtClean="0"/>
              <a:t>2</a:t>
            </a:r>
            <a:r>
              <a:rPr lang="en-US" dirty="0" smtClean="0"/>
              <a:t>O at FRC and –30 </a:t>
            </a:r>
            <a:r>
              <a:rPr lang="en-US" dirty="0" smtClean="0"/>
              <a:t>cm H</a:t>
            </a:r>
            <a:r>
              <a:rPr lang="en-US" baseline="-25000" dirty="0" smtClean="0"/>
              <a:t>2</a:t>
            </a:r>
            <a:r>
              <a:rPr lang="en-US" dirty="0" smtClean="0"/>
              <a:t>O at </a:t>
            </a:r>
            <a:r>
              <a:rPr lang="en-US" dirty="0" smtClean="0"/>
              <a:t>TLC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87462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533400"/>
            <a:ext cx="6553200" cy="5715000"/>
          </a:xfrm>
        </p:spPr>
      </p:pic>
    </p:spTree>
    <p:extLst>
      <p:ext uri="{BB962C8B-B14F-4D97-AF65-F5344CB8AC3E}">
        <p14:creationId xmlns:p14="http://schemas.microsoft.com/office/powerpoint/2010/main" xmlns="" val="1935164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Pleural Pressure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the pressure at the outer surface of the lung and the heart and inner surface of the thoracic cavity.</a:t>
            </a:r>
          </a:p>
          <a:p>
            <a:r>
              <a:rPr lang="en-US" dirty="0" smtClean="0"/>
              <a:t>Distensible structures.</a:t>
            </a:r>
          </a:p>
          <a:p>
            <a:r>
              <a:rPr lang="en-US" dirty="0" smtClean="0"/>
              <a:t>Compliance and pressure difference between inside and outside.</a:t>
            </a:r>
          </a:p>
          <a:p>
            <a:r>
              <a:rPr lang="en-US" dirty="0" smtClean="0"/>
              <a:t>Primary determinant of the lung, cardiac and  thoracic cavity volume.</a:t>
            </a:r>
          </a:p>
        </p:txBody>
      </p:sp>
    </p:spTree>
    <p:extLst>
      <p:ext uri="{BB962C8B-B14F-4D97-AF65-F5344CB8AC3E}">
        <p14:creationId xmlns:p14="http://schemas.microsoft.com/office/powerpoint/2010/main" xmlns="" val="781075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leural pressu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800" y="1066800"/>
            <a:ext cx="7315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8542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measurement.  Esophageal pressure.</a:t>
            </a:r>
          </a:p>
          <a:p>
            <a:r>
              <a:rPr lang="en-US" dirty="0" smtClean="0"/>
              <a:t>Lower </a:t>
            </a:r>
            <a:r>
              <a:rPr lang="en-US" dirty="0"/>
              <a:t>one third of the </a:t>
            </a:r>
            <a:r>
              <a:rPr lang="en-US" dirty="0" smtClean="0"/>
              <a:t>esophagus. </a:t>
            </a:r>
          </a:p>
          <a:p>
            <a:r>
              <a:rPr lang="en-US" dirty="0" smtClean="0"/>
              <a:t>Upright </a:t>
            </a:r>
            <a:r>
              <a:rPr lang="en-US" dirty="0"/>
              <a:t>posture.</a:t>
            </a:r>
            <a:endParaRPr lang="en-US" dirty="0" smtClean="0"/>
          </a:p>
          <a:p>
            <a:r>
              <a:rPr lang="en-US" dirty="0" smtClean="0"/>
              <a:t>Analysis </a:t>
            </a:r>
            <a:r>
              <a:rPr lang="en-US" dirty="0"/>
              <a:t>of lung and chest wall compliance, </a:t>
            </a:r>
            <a:r>
              <a:rPr lang="en-US" dirty="0" smtClean="0"/>
              <a:t>work of breathing</a:t>
            </a:r>
            <a:r>
              <a:rPr lang="en-US" dirty="0"/>
              <a:t>, respiratory muscle </a:t>
            </a:r>
            <a:r>
              <a:rPr lang="en-US" dirty="0" smtClean="0"/>
              <a:t>function  </a:t>
            </a:r>
            <a:r>
              <a:rPr lang="en-US" dirty="0"/>
              <a:t>and the presence of diaphragm </a:t>
            </a:r>
            <a:r>
              <a:rPr lang="en-US" dirty="0" smtClean="0"/>
              <a:t>paralysis.</a:t>
            </a:r>
          </a:p>
          <a:p>
            <a:r>
              <a:rPr lang="en-US" dirty="0" smtClean="0"/>
              <a:t>Mechanical ventilation guided by esophageal pressures in ALI.</a:t>
            </a:r>
            <a:r>
              <a:rPr lang="en-US" dirty="0"/>
              <a:t> </a:t>
            </a:r>
            <a:r>
              <a:rPr lang="en-US" dirty="0" smtClean="0"/>
              <a:t> November </a:t>
            </a:r>
            <a:r>
              <a:rPr lang="en-US" dirty="0"/>
              <a:t>13, </a:t>
            </a:r>
            <a:r>
              <a:rPr lang="en-US" dirty="0" smtClean="0"/>
              <a:t>2008.</a:t>
            </a:r>
          </a:p>
        </p:txBody>
      </p:sp>
    </p:spTree>
    <p:extLst>
      <p:ext uri="{BB962C8B-B14F-4D97-AF65-F5344CB8AC3E}">
        <p14:creationId xmlns:p14="http://schemas.microsoft.com/office/powerpoint/2010/main" xmlns="" val="3606292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53" t="32218" r="31405" b="14261"/>
          <a:stretch/>
        </p:blipFill>
        <p:spPr bwMode="auto">
          <a:xfrm>
            <a:off x="1447800" y="762000"/>
            <a:ext cx="62483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668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762000"/>
            <a:ext cx="8153400" cy="5486400"/>
          </a:xfrm>
        </p:spPr>
      </p:pic>
    </p:spTree>
    <p:extLst>
      <p:ext uri="{BB962C8B-B14F-4D97-AF65-F5344CB8AC3E}">
        <p14:creationId xmlns:p14="http://schemas.microsoft.com/office/powerpoint/2010/main" xmlns="" val="464211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Pleural Pressure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Pleural pressure is not uniform.</a:t>
            </a:r>
          </a:p>
          <a:p>
            <a:r>
              <a:rPr lang="en-US" dirty="0" smtClean="0"/>
              <a:t>Gradient between the superior ( lowest, most negative) and inferior (highest, least negative) portions of the lung.</a:t>
            </a:r>
          </a:p>
          <a:p>
            <a:r>
              <a:rPr lang="en-US" dirty="0" smtClean="0"/>
              <a:t>0.3 cm H20/ cm vertical distance. </a:t>
            </a:r>
          </a:p>
          <a:p>
            <a:r>
              <a:rPr lang="en-US" dirty="0" smtClean="0"/>
              <a:t>In the upright position, gradient of pleural pressure between the apex and the base is approximately 8 cm H20.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2753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Pleural Pressure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Gravity.</a:t>
            </a:r>
          </a:p>
          <a:p>
            <a:r>
              <a:rPr lang="en-US" dirty="0" smtClean="0"/>
              <a:t>Mismatching of the shapes of the lung and chest wall.</a:t>
            </a:r>
          </a:p>
          <a:p>
            <a:r>
              <a:rPr lang="en-US" dirty="0" smtClean="0"/>
              <a:t>The weight of the lung and other intra thoracic structures.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1999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leural pressure &amp; vent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45146" y="609600"/>
            <a:ext cx="6857999" cy="58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8994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Alveolar pressure is constant throughout the lung.</a:t>
            </a:r>
          </a:p>
          <a:p>
            <a:r>
              <a:rPr lang="en-US" dirty="0" err="1" smtClean="0"/>
              <a:t>Differents</a:t>
            </a:r>
            <a:r>
              <a:rPr lang="en-US" dirty="0" smtClean="0"/>
              <a:t> parts of the lung have different distending pressures.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9898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914400"/>
            <a:ext cx="7467600" cy="5486400"/>
          </a:xfrm>
        </p:spPr>
      </p:pic>
    </p:spTree>
    <p:extLst>
      <p:ext uri="{BB962C8B-B14F-4D97-AF65-F5344CB8AC3E}">
        <p14:creationId xmlns:p14="http://schemas.microsoft.com/office/powerpoint/2010/main" xmlns="" val="2599810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Pleural Pressure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parts of the lungs have different distending pressures.</a:t>
            </a:r>
          </a:p>
          <a:p>
            <a:r>
              <a:rPr lang="en-US" dirty="0" smtClean="0"/>
              <a:t>The alveoli in the superior parts of the lung tends to be larger than those in the inferior parts.</a:t>
            </a:r>
          </a:p>
          <a:p>
            <a:r>
              <a:rPr lang="en-US" dirty="0" smtClean="0"/>
              <a:t>Formation of pleural blebs.</a:t>
            </a:r>
          </a:p>
          <a:p>
            <a:r>
              <a:rPr lang="en-US" dirty="0" smtClean="0"/>
              <a:t>Uneven distribution of ventilation.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849770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west ventilation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1999" y="1225550"/>
            <a:ext cx="7924801" cy="46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2980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Pleural fluid formation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Pleural capillaries.</a:t>
            </a:r>
          </a:p>
          <a:p>
            <a:r>
              <a:rPr lang="en-US" dirty="0" smtClean="0"/>
              <a:t>Interstitial space in the lung.</a:t>
            </a:r>
          </a:p>
          <a:p>
            <a:r>
              <a:rPr lang="en-US" dirty="0" smtClean="0"/>
              <a:t>Intra thoracic blood vessels.  </a:t>
            </a:r>
            <a:r>
              <a:rPr lang="en-US" dirty="0" err="1" smtClean="0"/>
              <a:t>Hemothorax</a:t>
            </a:r>
            <a:r>
              <a:rPr lang="en-US" dirty="0" smtClean="0"/>
              <a:t>.	</a:t>
            </a:r>
          </a:p>
          <a:p>
            <a:r>
              <a:rPr lang="en-US" dirty="0" smtClean="0"/>
              <a:t>Intra thoracic </a:t>
            </a:r>
            <a:r>
              <a:rPr lang="en-US" dirty="0" err="1" smtClean="0"/>
              <a:t>lymphatics</a:t>
            </a:r>
            <a:r>
              <a:rPr lang="en-US" dirty="0" smtClean="0"/>
              <a:t>. </a:t>
            </a:r>
            <a:r>
              <a:rPr lang="en-US" dirty="0" err="1" smtClean="0"/>
              <a:t>Chylothorax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Peritoneal cavity.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7281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Starling’s Law of Trans capillary Exchange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5800" y="144780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8" charset="2"/>
              <a:buNone/>
            </a:pPr>
            <a:r>
              <a:rPr lang="en-US" sz="2800" b="1" dirty="0" err="1" smtClean="0">
                <a:latin typeface="Times New Roman" pitchFamily="28" charset="0"/>
              </a:rPr>
              <a:t>Q</a:t>
            </a:r>
            <a:r>
              <a:rPr lang="en-US" sz="2800" b="1" baseline="-25000" dirty="0" err="1" smtClean="0">
                <a:latin typeface="Times New Roman" pitchFamily="28" charset="0"/>
              </a:rPr>
              <a:t>f</a:t>
            </a:r>
            <a:r>
              <a:rPr lang="en-US" sz="2800" b="1" dirty="0" smtClean="0">
                <a:latin typeface="Times New Roman" pitchFamily="28" charset="0"/>
              </a:rPr>
              <a:t> = </a:t>
            </a:r>
            <a:r>
              <a:rPr lang="en-US" sz="2800" b="1" dirty="0" err="1" smtClean="0">
                <a:latin typeface="Times New Roman" pitchFamily="28" charset="0"/>
              </a:rPr>
              <a:t>Lp</a:t>
            </a:r>
            <a:r>
              <a:rPr lang="en-US" sz="2800" b="1" dirty="0" smtClean="0">
                <a:latin typeface="Times New Roman" pitchFamily="28" charset="0"/>
              </a:rPr>
              <a:t> x A[(</a:t>
            </a:r>
            <a:r>
              <a:rPr lang="en-US" sz="2800" b="1" dirty="0" err="1" smtClean="0">
                <a:latin typeface="Times New Roman" pitchFamily="28" charset="0"/>
              </a:rPr>
              <a:t>P</a:t>
            </a:r>
            <a:r>
              <a:rPr lang="en-US" sz="2800" b="1" baseline="-25000" dirty="0" err="1" smtClean="0">
                <a:latin typeface="Times New Roman" pitchFamily="28" charset="0"/>
              </a:rPr>
              <a:t>cap</a:t>
            </a:r>
            <a:r>
              <a:rPr lang="en-US" sz="2800" b="1" dirty="0" err="1" smtClean="0">
                <a:latin typeface="Times New Roman" pitchFamily="28" charset="0"/>
              </a:rPr>
              <a:t>-P</a:t>
            </a:r>
            <a:r>
              <a:rPr lang="en-US" sz="2800" b="1" baseline="-25000" dirty="0" err="1" smtClean="0">
                <a:latin typeface="Times New Roman" pitchFamily="28" charset="0"/>
              </a:rPr>
              <a:t>pl</a:t>
            </a:r>
            <a:r>
              <a:rPr lang="en-US" sz="2800" b="1" dirty="0" smtClean="0">
                <a:latin typeface="Times New Roman" pitchFamily="28" charset="0"/>
              </a:rPr>
              <a:t>) </a:t>
            </a:r>
            <a:r>
              <a:rPr lang="en-US" sz="2800" b="1" dirty="0" smtClean="0">
                <a:latin typeface="Tahoma"/>
              </a:rPr>
              <a:t>–</a:t>
            </a:r>
            <a:r>
              <a:rPr lang="en-US" sz="2800" b="1" dirty="0" smtClean="0">
                <a:latin typeface="Times New Roman" pitchFamily="28" charset="0"/>
              </a:rPr>
              <a:t> </a:t>
            </a:r>
            <a:r>
              <a:rPr lang="en-US" sz="2800" b="1" dirty="0" err="1" smtClean="0">
                <a:latin typeface="Times New Roman" pitchFamily="28" charset="0"/>
              </a:rPr>
              <a:t>σ</a:t>
            </a:r>
            <a:r>
              <a:rPr lang="en-US" sz="2800" b="1" baseline="-25000" dirty="0" err="1" smtClean="0">
                <a:latin typeface="Times New Roman" pitchFamily="28" charset="0"/>
              </a:rPr>
              <a:t>d</a:t>
            </a:r>
            <a:r>
              <a:rPr lang="en-US" sz="2800" b="1" dirty="0" smtClean="0">
                <a:latin typeface="Times New Roman" pitchFamily="28" charset="0"/>
              </a:rPr>
              <a:t>(π</a:t>
            </a:r>
            <a:r>
              <a:rPr lang="en-US" sz="2800" b="1" baseline="-25000" dirty="0" smtClean="0">
                <a:latin typeface="Times New Roman" pitchFamily="28" charset="0"/>
              </a:rPr>
              <a:t>cap</a:t>
            </a:r>
            <a:r>
              <a:rPr lang="en-US" sz="2800" b="1" dirty="0" smtClean="0">
                <a:latin typeface="Times New Roman" pitchFamily="28" charset="0"/>
              </a:rPr>
              <a:t>-π</a:t>
            </a:r>
            <a:r>
              <a:rPr lang="en-US" sz="2800" b="1" baseline="-25000" dirty="0" err="1" smtClean="0">
                <a:latin typeface="Times New Roman" pitchFamily="28" charset="0"/>
              </a:rPr>
              <a:t>pl</a:t>
            </a:r>
            <a:r>
              <a:rPr lang="en-US" sz="2800" b="1" dirty="0" smtClean="0">
                <a:latin typeface="Times New Roman" pitchFamily="28" charset="0"/>
              </a:rPr>
              <a:t>)]</a:t>
            </a:r>
            <a:endParaRPr lang="en-US" sz="2800" dirty="0" smtClean="0">
              <a:latin typeface="Times New Roman" pitchFamily="28" charset="0"/>
            </a:endParaRPr>
          </a:p>
          <a:p>
            <a:pPr>
              <a:lnSpc>
                <a:spcPct val="90000"/>
              </a:lnSpc>
              <a:buFont typeface="Wingdings" pitchFamily="28" charset="2"/>
              <a:buNone/>
            </a:pPr>
            <a:endParaRPr lang="en-US" sz="2800" dirty="0" smtClean="0">
              <a:latin typeface="Times New Roman" pitchFamily="28" charset="0"/>
            </a:endParaRPr>
          </a:p>
          <a:p>
            <a:pPr>
              <a:lnSpc>
                <a:spcPct val="90000"/>
              </a:lnSpc>
              <a:buFont typeface="Wingdings" pitchFamily="28" charset="2"/>
              <a:buNone/>
            </a:pPr>
            <a:r>
              <a:rPr lang="en-US" sz="2800" dirty="0" err="1" smtClean="0">
                <a:latin typeface="Times New Roman" pitchFamily="28" charset="0"/>
              </a:rPr>
              <a:t>Q</a:t>
            </a:r>
            <a:r>
              <a:rPr lang="en-US" sz="2800" baseline="-25000" dirty="0" err="1" smtClean="0">
                <a:latin typeface="Times New Roman" pitchFamily="28" charset="0"/>
              </a:rPr>
              <a:t>f</a:t>
            </a:r>
            <a:r>
              <a:rPr lang="en-US" sz="2800" baseline="-25000" dirty="0" smtClean="0">
                <a:latin typeface="Times New Roman" pitchFamily="28" charset="0"/>
              </a:rPr>
              <a:t> </a:t>
            </a:r>
            <a:r>
              <a:rPr lang="en-US" sz="2800" dirty="0" smtClean="0">
                <a:latin typeface="Times New Roman" pitchFamily="28" charset="0"/>
              </a:rPr>
              <a:t>= liquid movement</a:t>
            </a:r>
          </a:p>
          <a:p>
            <a:pPr>
              <a:lnSpc>
                <a:spcPct val="90000"/>
              </a:lnSpc>
              <a:buFont typeface="Wingdings" pitchFamily="28" charset="2"/>
              <a:buNone/>
            </a:pPr>
            <a:r>
              <a:rPr lang="en-US" sz="2800" dirty="0" err="1" smtClean="0">
                <a:latin typeface="Times New Roman" pitchFamily="28" charset="0"/>
              </a:rPr>
              <a:t>L</a:t>
            </a:r>
            <a:r>
              <a:rPr lang="en-US" sz="2800" baseline="-25000" dirty="0" err="1" smtClean="0">
                <a:latin typeface="Times New Roman" pitchFamily="28" charset="0"/>
              </a:rPr>
              <a:t>p</a:t>
            </a:r>
            <a:r>
              <a:rPr lang="en-US" sz="2800" dirty="0" smtClean="0">
                <a:latin typeface="Times New Roman" pitchFamily="28" charset="0"/>
              </a:rPr>
              <a:t> = filtration coefficient /unit area of the membrane</a:t>
            </a:r>
          </a:p>
          <a:p>
            <a:pPr>
              <a:lnSpc>
                <a:spcPct val="90000"/>
              </a:lnSpc>
              <a:buFont typeface="Wingdings" pitchFamily="28" charset="2"/>
              <a:buNone/>
            </a:pPr>
            <a:r>
              <a:rPr lang="en-US" sz="2800" dirty="0" smtClean="0">
                <a:latin typeface="Times New Roman" pitchFamily="28" charset="0"/>
              </a:rPr>
              <a:t>A = surface area of the membrane</a:t>
            </a:r>
          </a:p>
          <a:p>
            <a:pPr>
              <a:lnSpc>
                <a:spcPct val="90000"/>
              </a:lnSpc>
              <a:buFont typeface="Wingdings" pitchFamily="28" charset="2"/>
              <a:buNone/>
            </a:pPr>
            <a:r>
              <a:rPr lang="en-US" sz="2800" dirty="0" err="1" smtClean="0">
                <a:latin typeface="Times New Roman" pitchFamily="28" charset="0"/>
              </a:rPr>
              <a:t>σ</a:t>
            </a:r>
            <a:r>
              <a:rPr lang="en-US" sz="2800" baseline="-25000" dirty="0" err="1" smtClean="0">
                <a:latin typeface="Times New Roman" pitchFamily="28" charset="0"/>
              </a:rPr>
              <a:t>d</a:t>
            </a:r>
            <a:r>
              <a:rPr lang="en-US" sz="2800" dirty="0" smtClean="0">
                <a:latin typeface="Times New Roman" pitchFamily="28" charset="0"/>
              </a:rPr>
              <a:t> = solute reflection coefficient for protein (membrane's ability to restrict passage of large molecules</a:t>
            </a:r>
          </a:p>
          <a:p>
            <a:pPr>
              <a:lnSpc>
                <a:spcPct val="90000"/>
              </a:lnSpc>
              <a:buFont typeface="Wingdings" pitchFamily="28" charset="2"/>
              <a:buNone/>
            </a:pPr>
            <a:r>
              <a:rPr lang="en-US" sz="2800" dirty="0" smtClean="0">
                <a:latin typeface="Times New Roman" pitchFamily="28" charset="0"/>
              </a:rPr>
              <a:t>P = hydrostatic pressures</a:t>
            </a:r>
          </a:p>
          <a:p>
            <a:pPr>
              <a:lnSpc>
                <a:spcPct val="90000"/>
              </a:lnSpc>
              <a:buFont typeface="Wingdings" pitchFamily="28" charset="2"/>
              <a:buNone/>
            </a:pPr>
            <a:r>
              <a:rPr lang="en-US" sz="2800" dirty="0" smtClean="0">
                <a:latin typeface="Times New Roman" pitchFamily="28" charset="0"/>
              </a:rPr>
              <a:t>π = oncotic pressure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188173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5" descr="pleural fluid form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1" y="609600"/>
            <a:ext cx="717708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282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leural his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800" y="609600"/>
            <a:ext cx="7772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7948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Pleural Capillaries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gradient for fluid formation is normally present in the parietal pleura.</a:t>
            </a:r>
          </a:p>
          <a:p>
            <a:r>
              <a:rPr lang="en-US" dirty="0" smtClean="0"/>
              <a:t>Hydrostatic pressure: 30cm H</a:t>
            </a:r>
            <a:r>
              <a:rPr lang="en-US" baseline="-25000" dirty="0" smtClean="0"/>
              <a:t>2</a:t>
            </a:r>
            <a:r>
              <a:rPr lang="en-US" dirty="0" smtClean="0"/>
              <a:t>0.</a:t>
            </a:r>
          </a:p>
          <a:p>
            <a:r>
              <a:rPr lang="en-US" dirty="0" smtClean="0"/>
              <a:t>Pleural Pressure: -5 cm H</a:t>
            </a:r>
            <a:r>
              <a:rPr lang="en-US" baseline="-25000" dirty="0" smtClean="0"/>
              <a:t>2</a:t>
            </a:r>
            <a:r>
              <a:rPr lang="en-US" dirty="0" smtClean="0"/>
              <a:t>0.</a:t>
            </a:r>
          </a:p>
          <a:p>
            <a:r>
              <a:rPr lang="en-US" dirty="0" smtClean="0"/>
              <a:t>Oncotic pressure in plasma: 34 cm H</a:t>
            </a:r>
            <a:r>
              <a:rPr lang="en-US" baseline="-25000" dirty="0" smtClean="0"/>
              <a:t>2</a:t>
            </a:r>
            <a:r>
              <a:rPr lang="en-US" dirty="0" smtClean="0"/>
              <a:t>0.</a:t>
            </a:r>
          </a:p>
          <a:p>
            <a:r>
              <a:rPr lang="en-US" dirty="0" smtClean="0"/>
              <a:t>Oncotic pressure in the pleural fluid: 5 cm H</a:t>
            </a:r>
            <a:r>
              <a:rPr lang="en-US" baseline="-25000" dirty="0" smtClean="0"/>
              <a:t>2</a:t>
            </a:r>
            <a:r>
              <a:rPr lang="en-US" dirty="0" smtClean="0"/>
              <a:t>0.</a:t>
            </a:r>
          </a:p>
          <a:p>
            <a:r>
              <a:rPr lang="en-US" dirty="0" smtClean="0"/>
              <a:t>Net pressure gradient: 6 cm H</a:t>
            </a:r>
            <a:r>
              <a:rPr lang="en-US" baseline="-25000" dirty="0" smtClean="0"/>
              <a:t>2</a:t>
            </a:r>
            <a:r>
              <a:rPr lang="en-US" dirty="0" smtClean="0"/>
              <a:t>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8606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5" descr="pleural fluid form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1" y="609600"/>
            <a:ext cx="717708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268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Pleural Capillaries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 gradient: close to zero.</a:t>
            </a:r>
          </a:p>
          <a:p>
            <a:r>
              <a:rPr lang="en-US" dirty="0" smtClean="0"/>
              <a:t>Pleural visceral capillaries drain into the pulmonary veins.</a:t>
            </a:r>
          </a:p>
          <a:p>
            <a:r>
              <a:rPr lang="en-US" dirty="0" smtClean="0"/>
              <a:t>The filtration coefficient  is substantially less than for the parietal pleura.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5662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Interstitial origin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Much of the pleural fluid.</a:t>
            </a:r>
          </a:p>
          <a:p>
            <a:r>
              <a:rPr lang="en-US" b="1" dirty="0" smtClean="0"/>
              <a:t>High pressure pulmonary edema</a:t>
            </a:r>
            <a:r>
              <a:rPr lang="en-US" dirty="0" smtClean="0"/>
              <a:t>: the pleural fluid formed is directly related to the elevation in the wedge pressure.</a:t>
            </a:r>
          </a:p>
          <a:p>
            <a:r>
              <a:rPr lang="en-US" dirty="0" smtClean="0"/>
              <a:t>Increases in pleural fluid formation occurs only after the development of pulmonary edema.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454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AWP and flui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71600" y="1676400"/>
            <a:ext cx="5638800" cy="4572000"/>
          </a:xfrm>
        </p:spPr>
      </p:pic>
    </p:spTree>
    <p:extLst>
      <p:ext uri="{BB962C8B-B14F-4D97-AF65-F5344CB8AC3E}">
        <p14:creationId xmlns:p14="http://schemas.microsoft.com/office/powerpoint/2010/main" xmlns="" val="1813432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edema and flu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" y="1143000"/>
            <a:ext cx="7315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4406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presence of pulmonary effusion is more closely correlated with the pulmonary venous pressure than with the systemic venous pressure.</a:t>
            </a:r>
          </a:p>
          <a:p>
            <a:r>
              <a:rPr lang="en-US" b="1" dirty="0" smtClean="0"/>
              <a:t>High permeability pulmonary edema</a:t>
            </a:r>
            <a:r>
              <a:rPr lang="en-US" dirty="0" smtClean="0"/>
              <a:t>: Pleural fluid accumulates only after pulmonary edema develops.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9260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 : pleural effusion develops when the extravascular lung water has reached a critical level in a certain amount of time.</a:t>
            </a:r>
          </a:p>
          <a:p>
            <a:r>
              <a:rPr lang="en-US" dirty="0" smtClean="0"/>
              <a:t>5-8 g of fluid/ gram of dry lung.</a:t>
            </a:r>
          </a:p>
        </p:txBody>
      </p:sp>
    </p:spTree>
    <p:extLst>
      <p:ext uri="{BB962C8B-B14F-4D97-AF65-F5344CB8AC3E}">
        <p14:creationId xmlns:p14="http://schemas.microsoft.com/office/powerpoint/2010/main" xmlns="" val="3302380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levels of interstitial fluid is related with increase in sub pleural interstitial pressure, allowing fluid transverse the visceral pleura to the pleural space.</a:t>
            </a:r>
          </a:p>
          <a:p>
            <a:r>
              <a:rPr lang="en-US" dirty="0" smtClean="0"/>
              <a:t>Pressure gradient rise from 1.3 to 4.4 cm H2O. </a:t>
            </a:r>
          </a:p>
          <a:p>
            <a:r>
              <a:rPr lang="en-US" dirty="0" smtClean="0"/>
              <a:t> Associated to rise in lung water to 5-6 g/g dry lung.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9033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Peritoneal Cavity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fluid in the peritoneal cavity.</a:t>
            </a:r>
          </a:p>
          <a:p>
            <a:r>
              <a:rPr lang="en-US" dirty="0" smtClean="0"/>
              <a:t>Opening in the diaphragm. Diaphragmatic defects. </a:t>
            </a:r>
          </a:p>
          <a:p>
            <a:r>
              <a:rPr lang="en-US" dirty="0" smtClean="0"/>
              <a:t>Pressure in the pleural cavity is less than the pressure in the peritoneal cavity.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268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Visceral Pleura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Covers the lung parenchyma including the interlobar fissures.</a:t>
            </a:r>
          </a:p>
          <a:p>
            <a:r>
              <a:rPr lang="en-US" dirty="0" smtClean="0"/>
              <a:t>Provides mechanical support to the lung.</a:t>
            </a:r>
          </a:p>
          <a:p>
            <a:r>
              <a:rPr lang="en-US" dirty="0" smtClean="0"/>
              <a:t>Limits lung expansion, protecting </a:t>
            </a:r>
            <a:r>
              <a:rPr lang="en-US" smtClean="0"/>
              <a:t>the lung .</a:t>
            </a:r>
            <a:endParaRPr lang="en-US" dirty="0" smtClean="0"/>
          </a:p>
          <a:p>
            <a:r>
              <a:rPr lang="en-US" dirty="0" smtClean="0"/>
              <a:t>Contributes to the elastic recoil of the lung and lung deflation.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205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Pleural Fluid Absorption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 lymphatic flow is 0.22-0.4 mL/kg/hour.</a:t>
            </a:r>
          </a:p>
          <a:p>
            <a:r>
              <a:rPr lang="en-US" dirty="0" smtClean="0"/>
              <a:t>Lymphatics operate at maximum capacity once the volume of the pleural liquid exceeds a certain threshold.</a:t>
            </a:r>
          </a:p>
          <a:p>
            <a:r>
              <a:rPr lang="en-US" dirty="0" smtClean="0"/>
              <a:t>The capacity for lymphatic clearance is 28 times as high as the normal rate of pleural fluid formation.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83491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31" t="39612" r="34077" b="14261"/>
          <a:stretch/>
        </p:blipFill>
        <p:spPr bwMode="auto">
          <a:xfrm>
            <a:off x="1219200" y="533400"/>
            <a:ext cx="6324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1837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of Pleural Effusion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Pleural fluid formation exceeds the rate of pleural fluid absorption.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4724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au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81200" y="0"/>
            <a:ext cx="501332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28127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Implications of Pneumothorax </a:t>
            </a:r>
            <a:endParaRPr lang="en-US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4595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Pneumothorax on Pleural</a:t>
            </a:r>
            <a:br>
              <a:rPr lang="en-US" dirty="0" smtClean="0"/>
            </a:br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 will flow into the pleural space until a pressure gradient no longer exits or until the communication is sealed. </a:t>
            </a:r>
          </a:p>
        </p:txBody>
      </p:sp>
    </p:spTree>
    <p:extLst>
      <p:ext uri="{BB962C8B-B14F-4D97-AF65-F5344CB8AC3E}">
        <p14:creationId xmlns:p14="http://schemas.microsoft.com/office/powerpoint/2010/main" xmlns="" val="14252957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Pneumothorax on Pleural Pressure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distribution in the increase in the pleural pressure is homogenous and the pressure is the same throughout the entire pleural space.</a:t>
            </a:r>
          </a:p>
          <a:p>
            <a:endParaRPr lang="en-US" dirty="0" smtClean="0"/>
          </a:p>
          <a:p>
            <a:r>
              <a:rPr lang="en-US" dirty="0" smtClean="0"/>
              <a:t>In pleural effusion there is a gradient in the pleural pressure due to the hydrostatic column of fluid.</a:t>
            </a:r>
          </a:p>
        </p:txBody>
      </p:sp>
    </p:spTree>
    <p:extLst>
      <p:ext uri="{BB962C8B-B14F-4D97-AF65-F5344CB8AC3E}">
        <p14:creationId xmlns:p14="http://schemas.microsoft.com/office/powerpoint/2010/main" xmlns="" val="16692682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Pneumothorax on Pleural Pressure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upper lobe is affected more than the lower lobe in pneumothorax, because the pressure in the apices is much more negative that at the bases.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16243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Pneumothorax in Lung Function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Restrictive </a:t>
            </a:r>
            <a:r>
              <a:rPr lang="en-US" dirty="0" err="1" smtClean="0"/>
              <a:t>ventilatory</a:t>
            </a:r>
            <a:r>
              <a:rPr lang="en-US" dirty="0" smtClean="0"/>
              <a:t> defect.</a:t>
            </a:r>
          </a:p>
          <a:p>
            <a:r>
              <a:rPr lang="en-US" dirty="0" smtClean="0"/>
              <a:t>Decreased Vital Capacity.</a:t>
            </a:r>
          </a:p>
          <a:p>
            <a:r>
              <a:rPr lang="en-US" dirty="0" smtClean="0"/>
              <a:t>Decreased FRC.</a:t>
            </a:r>
          </a:p>
          <a:p>
            <a:r>
              <a:rPr lang="en-US" dirty="0" smtClean="0"/>
              <a:t>Decreased TLC.</a:t>
            </a:r>
          </a:p>
          <a:p>
            <a:r>
              <a:rPr lang="en-US" smtClean="0"/>
              <a:t>Decreased RV.</a:t>
            </a:r>
            <a:endParaRPr lang="en-US" dirty="0" smtClean="0"/>
          </a:p>
          <a:p>
            <a:r>
              <a:rPr lang="en-US" dirty="0" smtClean="0"/>
              <a:t>Decreased end expiratory lung volume.</a:t>
            </a:r>
          </a:p>
          <a:p>
            <a:r>
              <a:rPr lang="en-US" dirty="0" smtClean="0"/>
              <a:t>Increased end expiratory thoracic volume?.</a:t>
            </a:r>
          </a:p>
          <a:p>
            <a:r>
              <a:rPr lang="en-US" dirty="0" smtClean="0"/>
              <a:t>Slightly decreased DLCO. </a:t>
            </a:r>
          </a:p>
        </p:txBody>
      </p:sp>
    </p:spTree>
    <p:extLst>
      <p:ext uri="{BB962C8B-B14F-4D97-AF65-F5344CB8AC3E}">
        <p14:creationId xmlns:p14="http://schemas.microsoft.com/office/powerpoint/2010/main" xmlns="" val="30493991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27" t="19717" r="18451" b="6251"/>
          <a:stretch/>
        </p:blipFill>
        <p:spPr bwMode="auto">
          <a:xfrm>
            <a:off x="381000" y="609600"/>
            <a:ext cx="866640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618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Visceral Pleura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Thick visceral pleura</a:t>
            </a:r>
            <a:r>
              <a:rPr lang="en-US" dirty="0" smtClean="0"/>
              <a:t>: mesothelium and dense layer of connective tissue. </a:t>
            </a:r>
          </a:p>
          <a:p>
            <a:r>
              <a:rPr lang="en-US" dirty="0" smtClean="0"/>
              <a:t>Systemic circulation. Bronchial arteries.</a:t>
            </a:r>
          </a:p>
          <a:p>
            <a:r>
              <a:rPr lang="en-US" dirty="0" smtClean="0"/>
              <a:t>Blood, lymph vessels and nerves.</a:t>
            </a:r>
            <a:endParaRPr lang="en-US" dirty="0"/>
          </a:p>
          <a:p>
            <a:r>
              <a:rPr lang="en-US" dirty="0" smtClean="0"/>
              <a:t>Humans, sheep, cows, pigs and horses. </a:t>
            </a:r>
          </a:p>
          <a:p>
            <a:r>
              <a:rPr lang="en-US" u="sng" dirty="0" smtClean="0"/>
              <a:t>Thin visceral pleura</a:t>
            </a:r>
            <a:r>
              <a:rPr lang="en-US" dirty="0" smtClean="0"/>
              <a:t>: monkeys, dogs and cats.</a:t>
            </a:r>
          </a:p>
          <a:p>
            <a:r>
              <a:rPr lang="en-US" dirty="0" smtClean="0"/>
              <a:t>Pulmonary circulation.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36992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39" t="41197" r="21110" b="10387"/>
          <a:stretch/>
        </p:blipFill>
        <p:spPr bwMode="auto">
          <a:xfrm>
            <a:off x="762000" y="762000"/>
            <a:ext cx="7543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64874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Pneumothorax in Lung Function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Expansion </a:t>
            </a:r>
            <a:r>
              <a:rPr lang="en-US" dirty="0"/>
              <a:t>of the pleural space </a:t>
            </a:r>
            <a:r>
              <a:rPr lang="en-US" dirty="0" smtClean="0"/>
              <a:t>is accommodated </a:t>
            </a:r>
            <a:r>
              <a:rPr lang="en-US" dirty="0"/>
              <a:t>partly by deflation of the lung </a:t>
            </a:r>
            <a:r>
              <a:rPr lang="en-US" dirty="0" smtClean="0"/>
              <a:t>and </a:t>
            </a:r>
            <a:r>
              <a:rPr lang="en-US" dirty="0"/>
              <a:t>partly by relative expansion of the ipsilateral </a:t>
            </a:r>
            <a:r>
              <a:rPr lang="en-US" dirty="0" smtClean="0"/>
              <a:t>chest wall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290257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Pneumothorax in Blood Gases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Reduction of PaO2 : anatomic shunts and areas of low ventilation perfusion ratios.</a:t>
            </a:r>
          </a:p>
          <a:p>
            <a:r>
              <a:rPr lang="en-US" dirty="0" smtClean="0"/>
              <a:t>Increased A-a oxygen difference.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15069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Pneumothorax in Blood Gases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more extensive the pneumothorax the lower is the arterial oxygen tension and the larger the anatomical shunt.</a:t>
            </a:r>
          </a:p>
        </p:txBody>
      </p:sp>
    </p:spTree>
    <p:extLst>
      <p:ext uri="{BB962C8B-B14F-4D97-AF65-F5344CB8AC3E}">
        <p14:creationId xmlns:p14="http://schemas.microsoft.com/office/powerpoint/2010/main" xmlns="" val="34474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Anatomical Shunt and Lung Area Index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805" t="23571" r="52105" b="5717"/>
          <a:stretch>
            <a:fillRect/>
          </a:stretch>
        </p:blipFill>
        <p:spPr bwMode="auto">
          <a:xfrm>
            <a:off x="2362200" y="1828800"/>
            <a:ext cx="388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286851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Pneumothorax in Blood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 non-ventilation of alveoli does not occur in man until the lung volume is reduced to about 65% of normal.</a:t>
            </a:r>
          </a:p>
          <a:p>
            <a:r>
              <a:rPr lang="en-US" dirty="0" smtClean="0"/>
              <a:t>Increase in A-aD02 is associated to anatomical shunt and decrease ventilation perfusion disturbances. </a:t>
            </a:r>
          </a:p>
        </p:txBody>
      </p:sp>
    </p:spTree>
    <p:extLst>
      <p:ext uri="{BB962C8B-B14F-4D97-AF65-F5344CB8AC3E}">
        <p14:creationId xmlns:p14="http://schemas.microsoft.com/office/powerpoint/2010/main" xmlns="" val="39461729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Drainage of Pneumothorax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6321" t="37040" r="30007" b="22553"/>
          <a:stretch>
            <a:fillRect/>
          </a:stretch>
        </p:blipFill>
        <p:spPr bwMode="auto">
          <a:xfrm>
            <a:off x="1524000" y="14478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76597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Pneumothorax in Blood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distribution of ventilation-perfusion ratios could became more uneven and could cause a rise in either A-aDo2 or VD/VT.</a:t>
            </a:r>
          </a:p>
          <a:p>
            <a:r>
              <a:rPr lang="en-US" dirty="0" smtClean="0"/>
              <a:t>Relatively great pressure is required to open a </a:t>
            </a:r>
            <a:r>
              <a:rPr lang="en-US" dirty="0" err="1" smtClean="0"/>
              <a:t>ventilatory</a:t>
            </a:r>
            <a:r>
              <a:rPr lang="en-US" dirty="0" smtClean="0"/>
              <a:t> unit which is completely closed.</a:t>
            </a:r>
          </a:p>
        </p:txBody>
      </p:sp>
    </p:spTree>
    <p:extLst>
      <p:ext uri="{BB962C8B-B14F-4D97-AF65-F5344CB8AC3E}">
        <p14:creationId xmlns:p14="http://schemas.microsoft.com/office/powerpoint/2010/main" xmlns="" val="26591423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Pneumothorax in Blood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Persistent alveolar collapse and bronchoconstriction (serotonin </a:t>
            </a:r>
            <a:r>
              <a:rPr lang="en-US" dirty="0"/>
              <a:t>and </a:t>
            </a:r>
            <a:r>
              <a:rPr lang="en-US" dirty="0" smtClean="0"/>
              <a:t>histamine).</a:t>
            </a:r>
          </a:p>
          <a:p>
            <a:r>
              <a:rPr lang="en-US" dirty="0" smtClean="0"/>
              <a:t>Persistent alveolar hypoxemia will cause local vasoconstriction and under perfusion.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27451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Pneumothorax in Cardiac Function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Tension pneumothorax is associated to impaired hemodynamics.</a:t>
            </a:r>
          </a:p>
          <a:p>
            <a:r>
              <a:rPr lang="en-US" dirty="0" smtClean="0"/>
              <a:t>Decreased CO and MSP.</a:t>
            </a:r>
          </a:p>
          <a:p>
            <a:r>
              <a:rPr lang="en-US" dirty="0" smtClean="0"/>
              <a:t>Decreased cardiac output secondary to decrease venous return due to the increased pleural pressures.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811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Visceral Pleura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thickness:25-83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Distance from the microvessels to the pleura: </a:t>
            </a:r>
            <a:r>
              <a:rPr lang="en-US" dirty="0" smtClean="0"/>
              <a:t>18-56</a:t>
            </a:r>
            <a:r>
              <a:rPr lang="el-GR" dirty="0" smtClean="0"/>
              <a:t>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  <a:r>
              <a:rPr lang="en-US" dirty="0" smtClean="0"/>
              <a:t>.</a:t>
            </a:r>
          </a:p>
          <a:p>
            <a:r>
              <a:rPr lang="en-US" dirty="0" smtClean="0"/>
              <a:t>Drainage into the pulmonary veins.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46168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Pneumothorax in Cardiac Function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Cardiovascular </a:t>
            </a:r>
            <a:r>
              <a:rPr lang="en-US" dirty="0"/>
              <a:t>collapse in response </a:t>
            </a:r>
            <a:r>
              <a:rPr lang="en-US" dirty="0" smtClean="0"/>
              <a:t>to tension </a:t>
            </a:r>
            <a:r>
              <a:rPr lang="en-US" dirty="0"/>
              <a:t>pneumothorax is preceded by and likely </a:t>
            </a:r>
            <a:r>
              <a:rPr lang="en-US" dirty="0" smtClean="0"/>
              <a:t>caused by </a:t>
            </a:r>
            <a:r>
              <a:rPr lang="en-US" dirty="0"/>
              <a:t>respiratory failure resulting in profound hypoxemia</a:t>
            </a:r>
            <a:r>
              <a:rPr lang="en-US" dirty="0" smtClean="0"/>
              <a:t>, </a:t>
            </a:r>
            <a:r>
              <a:rPr lang="en-US" dirty="0" err="1" smtClean="0"/>
              <a:t>hypercarbia</a:t>
            </a:r>
            <a:r>
              <a:rPr lang="en-US" dirty="0"/>
              <a:t>, and subsequent </a:t>
            </a:r>
            <a:r>
              <a:rPr lang="en-US" dirty="0" err="1" smtClean="0"/>
              <a:t>acidemia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30427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09" t="11091" r="28237" b="19367"/>
          <a:stretch/>
        </p:blipFill>
        <p:spPr bwMode="auto">
          <a:xfrm>
            <a:off x="914400" y="304800"/>
            <a:ext cx="7086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28971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Circulatory changes associated with Tension Pneumothorax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Gradual increase in pressure thought out  the system without  significant gradients.</a:t>
            </a:r>
          </a:p>
          <a:p>
            <a:r>
              <a:rPr lang="en-US" dirty="0" smtClean="0"/>
              <a:t>Cardiac output and systemic arterial pressure did not drop in association with rising pressures in the right side of the circulation.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22902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Circulatory changes associated with Tension Pneumothorax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low pressure vascular elements  within the thorax are affected by rising intra thoracic pressure.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17687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56" t="12412" r="22001" b="5898"/>
          <a:stretch/>
        </p:blipFill>
        <p:spPr bwMode="auto">
          <a:xfrm>
            <a:off x="762000" y="533400"/>
            <a:ext cx="7057623" cy="597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37756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Ventilatory</a:t>
            </a:r>
            <a:r>
              <a:rPr lang="en-US" dirty="0" smtClean="0"/>
              <a:t> changes associated with Tension Pneumothorax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ipsilateral pleural pressure become progressively less negative until become positive.</a:t>
            </a:r>
          </a:p>
          <a:p>
            <a:r>
              <a:rPr lang="en-US" dirty="0" smtClean="0"/>
              <a:t>The contralateral pleural pressure will become progressively more negative.</a:t>
            </a:r>
          </a:p>
          <a:p>
            <a:r>
              <a:rPr lang="en-US" dirty="0" smtClean="0"/>
              <a:t>The respiratory excursion will become wider, reflecting increased respiratory effort.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18029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mediastinum was the most significant factor behind this compensatory mechanism.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3434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67" t="22535" r="22100" b="6251"/>
          <a:stretch/>
        </p:blipFill>
        <p:spPr bwMode="auto">
          <a:xfrm>
            <a:off x="914400" y="914400"/>
            <a:ext cx="7186411" cy="567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00727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Depression of respiratory system by hypoxemia.</a:t>
            </a:r>
          </a:p>
          <a:p>
            <a:r>
              <a:rPr lang="en-US" dirty="0" smtClean="0"/>
              <a:t>Worsening tensional pneumothorax associated to worsening in shunting.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43013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26" t="28345" r="24971" b="19366"/>
          <a:stretch/>
        </p:blipFill>
        <p:spPr bwMode="auto">
          <a:xfrm>
            <a:off x="1371599" y="762000"/>
            <a:ext cx="629776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392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Parietal Pleura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Lines the inside of the thoracic cavities.</a:t>
            </a:r>
          </a:p>
          <a:p>
            <a:r>
              <a:rPr lang="en-US" dirty="0" smtClean="0"/>
              <a:t>Subdivided into the costal, </a:t>
            </a:r>
            <a:r>
              <a:rPr lang="en-US" dirty="0" err="1" smtClean="0"/>
              <a:t>mediastinal</a:t>
            </a:r>
            <a:r>
              <a:rPr lang="en-US" dirty="0" smtClean="0"/>
              <a:t> and diaphragmatic parietal pleura.</a:t>
            </a:r>
          </a:p>
          <a:p>
            <a:r>
              <a:rPr lang="en-US" dirty="0" smtClean="0"/>
              <a:t>Loose connective tissue and single layer of mesothelial cells. </a:t>
            </a:r>
          </a:p>
          <a:p>
            <a:r>
              <a:rPr lang="en-US" dirty="0" smtClean="0"/>
              <a:t>Capillaries and lymphatic lacunas.</a:t>
            </a:r>
          </a:p>
          <a:p>
            <a:r>
              <a:rPr lang="en-US" dirty="0" smtClean="0"/>
              <a:t>Arterial blood </a:t>
            </a:r>
            <a:r>
              <a:rPr lang="en-US" dirty="0" smtClean="0"/>
              <a:t>supply from systemic capillaries.</a:t>
            </a:r>
          </a:p>
          <a:p>
            <a:r>
              <a:rPr lang="en-US" dirty="0" smtClean="0"/>
              <a:t>Venous blood </a:t>
            </a:r>
            <a:r>
              <a:rPr lang="en-US" dirty="0" smtClean="0"/>
              <a:t>drainage: Intercostal veins.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854260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Pleural Diseases. Richard W. Light.</a:t>
            </a:r>
          </a:p>
          <a:p>
            <a:r>
              <a:rPr lang="en-US" sz="2000" i="1" dirty="0" smtClean="0"/>
              <a:t>Assessment </a:t>
            </a:r>
            <a:r>
              <a:rPr lang="en-US" sz="2000" i="1" dirty="0"/>
              <a:t>of Pleural Pressure in </a:t>
            </a:r>
            <a:r>
              <a:rPr lang="en-US" sz="2000" i="1" dirty="0" smtClean="0"/>
              <a:t>the Evaluation of Pleural Effusion.</a:t>
            </a:r>
            <a:r>
              <a:rPr lang="en-US" sz="2000" i="1" dirty="0"/>
              <a:t> David </a:t>
            </a:r>
            <a:r>
              <a:rPr lang="en-US" sz="2000" i="1" dirty="0" smtClean="0"/>
              <a:t>Feller-</a:t>
            </a:r>
            <a:r>
              <a:rPr lang="en-US" sz="2000" i="1" dirty="0" err="1" smtClean="0"/>
              <a:t>Kopman</a:t>
            </a:r>
            <a:r>
              <a:rPr lang="en-US" sz="2000" i="1" dirty="0" smtClean="0"/>
              <a:t>.</a:t>
            </a:r>
            <a:r>
              <a:rPr lang="en-US" sz="2000" i="1" dirty="0"/>
              <a:t> Chest </a:t>
            </a:r>
            <a:r>
              <a:rPr lang="en-US" sz="2000" i="1" dirty="0" smtClean="0"/>
              <a:t>2009;135;201-209</a:t>
            </a:r>
          </a:p>
          <a:p>
            <a:r>
              <a:rPr lang="en-US" sz="2000" i="1" dirty="0"/>
              <a:t>Changes in bronchial and pulmonary arterial blood </a:t>
            </a:r>
            <a:r>
              <a:rPr lang="en-US" sz="2000" i="1" dirty="0" smtClean="0"/>
              <a:t>flow with </a:t>
            </a:r>
            <a:r>
              <a:rPr lang="en-US" sz="2000" i="1" dirty="0"/>
              <a:t>progressive tension </a:t>
            </a:r>
            <a:r>
              <a:rPr lang="en-US" sz="2000" i="1" dirty="0" smtClean="0"/>
              <a:t>pneumothorax.</a:t>
            </a:r>
            <a:r>
              <a:rPr lang="en-US" sz="2000" i="1" dirty="0"/>
              <a:t> Paula </a:t>
            </a:r>
            <a:r>
              <a:rPr lang="en-US" sz="2000" i="1" dirty="0" err="1" smtClean="0"/>
              <a:t>Carvalho</a:t>
            </a:r>
            <a:r>
              <a:rPr lang="en-US" sz="2000" i="1" dirty="0" smtClean="0"/>
              <a:t>.</a:t>
            </a:r>
            <a:r>
              <a:rPr lang="en-US" sz="2000" i="1" dirty="0"/>
              <a:t> J </a:t>
            </a:r>
            <a:r>
              <a:rPr lang="en-US" sz="2000" i="1" dirty="0" err="1"/>
              <a:t>Appl</a:t>
            </a:r>
            <a:r>
              <a:rPr lang="en-US" sz="2000" i="1" dirty="0"/>
              <a:t> </a:t>
            </a:r>
            <a:r>
              <a:rPr lang="en-US" sz="2000" i="1" dirty="0" err="1"/>
              <a:t>Physiol</a:t>
            </a:r>
            <a:r>
              <a:rPr lang="en-US" sz="2000" i="1" dirty="0"/>
              <a:t> 81:1664-1669, 1996</a:t>
            </a:r>
            <a:r>
              <a:rPr lang="en-US" sz="2000" i="1" dirty="0" smtClean="0"/>
              <a:t>.</a:t>
            </a:r>
          </a:p>
          <a:p>
            <a:r>
              <a:rPr lang="en-US" sz="2000" i="1" dirty="0"/>
              <a:t>Effects-of pneumothorax or pleural effusion </a:t>
            </a:r>
            <a:r>
              <a:rPr lang="en-US" sz="2000" i="1" dirty="0" smtClean="0"/>
              <a:t>on pulmonary function.</a:t>
            </a:r>
            <a:r>
              <a:rPr lang="en-US" sz="2000" i="1" dirty="0"/>
              <a:t> JJ </a:t>
            </a:r>
            <a:r>
              <a:rPr lang="en-US" sz="2000" i="1" dirty="0" err="1" smtClean="0"/>
              <a:t>Gilmartin</a:t>
            </a:r>
            <a:r>
              <a:rPr lang="en-US" sz="2000" i="1" dirty="0" smtClean="0"/>
              <a:t>. </a:t>
            </a:r>
            <a:r>
              <a:rPr lang="en-US" sz="2000" i="1" dirty="0"/>
              <a:t>Thorax 1985;40:60-65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8748377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007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53223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56640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1150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24679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15351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49168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449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Parietal Pleura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Mean thickness : 20-25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Distance from the micro vessel to the pleural space: 10-12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Stomas </a:t>
            </a:r>
            <a:r>
              <a:rPr lang="en-US" dirty="0" smtClean="0"/>
              <a:t>communicate </a:t>
            </a:r>
            <a:r>
              <a:rPr lang="en-US" dirty="0" smtClean="0"/>
              <a:t>lymphatic vessels with pleural space</a:t>
            </a:r>
            <a:r>
              <a:rPr lang="en-US" dirty="0" smtClean="0"/>
              <a:t>.</a:t>
            </a:r>
          </a:p>
          <a:p>
            <a:r>
              <a:rPr lang="en-US" sz="2000" u="sng" dirty="0" smtClean="0"/>
              <a:t>2 kinds of cells </a:t>
            </a:r>
            <a:r>
              <a:rPr lang="en-US" sz="2000" dirty="0" smtClean="0"/>
              <a:t>are suggested to occur in </a:t>
            </a:r>
            <a:r>
              <a:rPr lang="en-US" sz="2000" dirty="0" err="1" smtClean="0"/>
              <a:t>pleyral</a:t>
            </a:r>
            <a:r>
              <a:rPr lang="en-US" sz="2000" dirty="0" smtClean="0"/>
              <a:t> </a:t>
            </a:r>
            <a:r>
              <a:rPr lang="en-US" sz="2000" dirty="0" err="1" smtClean="0"/>
              <a:t>mesothelium</a:t>
            </a:r>
            <a:r>
              <a:rPr lang="en-US" sz="2000" dirty="0" smtClean="0"/>
              <a:t>. </a:t>
            </a:r>
            <a:r>
              <a:rPr lang="en-US" sz="2000" u="sng" dirty="0" smtClean="0"/>
              <a:t>The first type </a:t>
            </a:r>
            <a:r>
              <a:rPr lang="en-US" sz="2000" dirty="0" smtClean="0"/>
              <a:t>should transport Na + water out of the pleural space. </a:t>
            </a:r>
            <a:r>
              <a:rPr lang="en-US" sz="2000" u="sng" dirty="0" smtClean="0"/>
              <a:t>The second type</a:t>
            </a:r>
            <a:r>
              <a:rPr lang="en-US" sz="2000" dirty="0" smtClean="0"/>
              <a:t> is associated with the Na</a:t>
            </a:r>
            <a:r>
              <a:rPr lang="en-US" sz="2000" baseline="30000" dirty="0" smtClean="0"/>
              <a:t> + </a:t>
            </a:r>
            <a:r>
              <a:rPr lang="en-US" sz="2000" dirty="0" smtClean="0"/>
              <a:t>- </a:t>
            </a:r>
            <a:r>
              <a:rPr lang="en-US" sz="2000" dirty="0" smtClean="0"/>
              <a:t>K</a:t>
            </a:r>
            <a:r>
              <a:rPr lang="en-US" sz="2000" baseline="30000" dirty="0" smtClean="0"/>
              <a:t>+ </a:t>
            </a:r>
            <a:r>
              <a:rPr lang="en-US" sz="2000" dirty="0" smtClean="0"/>
              <a:t>- pump on the </a:t>
            </a:r>
            <a:r>
              <a:rPr lang="en-US" sz="2000" dirty="0" err="1" smtClean="0"/>
              <a:t>serosal</a:t>
            </a:r>
            <a:r>
              <a:rPr lang="en-US" sz="2000" dirty="0" smtClean="0"/>
              <a:t> side and thus – involved in recycling K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. </a:t>
            </a:r>
            <a:r>
              <a:rPr lang="en-US" sz="2000" u="sng" dirty="0" smtClean="0"/>
              <a:t>Nitric oxide </a:t>
            </a:r>
            <a:r>
              <a:rPr lang="en-US" sz="2000" dirty="0" smtClean="0"/>
              <a:t>increases resistance, suggesting an effect on either </a:t>
            </a:r>
            <a:r>
              <a:rPr lang="en-US" sz="2000" u="sng" dirty="0" smtClean="0"/>
              <a:t>pleural </a:t>
            </a:r>
            <a:r>
              <a:rPr lang="en-US" sz="2000" u="sng" dirty="0" err="1" smtClean="0"/>
              <a:t>mesothelium</a:t>
            </a:r>
            <a:r>
              <a:rPr lang="en-US" sz="2000" u="sng" dirty="0" smtClean="0"/>
              <a:t> </a:t>
            </a:r>
            <a:r>
              <a:rPr lang="en-US" sz="2000" dirty="0" smtClean="0"/>
              <a:t>or </a:t>
            </a:r>
            <a:r>
              <a:rPr lang="en-US" sz="2000" u="sng" dirty="0" smtClean="0"/>
              <a:t>endothelium of lymphatic stomas</a:t>
            </a:r>
            <a:r>
              <a:rPr lang="en-US" sz="2000" dirty="0" smtClean="0"/>
              <a:t>, or </a:t>
            </a:r>
            <a:r>
              <a:rPr lang="en-US" sz="2000" u="sng" dirty="0" smtClean="0"/>
              <a:t>both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en-US" dirty="0" smtClean="0"/>
              <a:t>Diaphragmatic pleura.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440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Stomas and Valves of the Parietal Pleura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stom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800" y="1524000"/>
            <a:ext cx="7772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7160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1830</Words>
  <Application>Microsoft Office PowerPoint</Application>
  <PresentationFormat>On-screen Show (4:3)</PresentationFormat>
  <Paragraphs>266</Paragraphs>
  <Slides>78</Slides>
  <Notes>78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Tema de Office</vt:lpstr>
      <vt:lpstr>Physiology of the Pleural Space </vt:lpstr>
      <vt:lpstr>Slide 2</vt:lpstr>
      <vt:lpstr>Slide 3</vt:lpstr>
      <vt:lpstr>Visceral Pleura</vt:lpstr>
      <vt:lpstr>Visceral Pleura</vt:lpstr>
      <vt:lpstr>Visceral Pleura</vt:lpstr>
      <vt:lpstr>Parietal Pleura</vt:lpstr>
      <vt:lpstr>Parietal Pleura</vt:lpstr>
      <vt:lpstr>Stomas and Valves of the Parietal Pleura </vt:lpstr>
      <vt:lpstr>Parietal Pleura</vt:lpstr>
      <vt:lpstr>Mesothelial Cells</vt:lpstr>
      <vt:lpstr>Mesothelial Cells</vt:lpstr>
      <vt:lpstr>Pleural Fluid</vt:lpstr>
      <vt:lpstr>Pleural Pressure</vt:lpstr>
      <vt:lpstr>Slide 15</vt:lpstr>
      <vt:lpstr>Pleural Pressure</vt:lpstr>
      <vt:lpstr>Slide 17</vt:lpstr>
      <vt:lpstr>Measurement</vt:lpstr>
      <vt:lpstr>Slide 19</vt:lpstr>
      <vt:lpstr>Pleural Pressure</vt:lpstr>
      <vt:lpstr>Pleural Pressure</vt:lpstr>
      <vt:lpstr>Slide 22</vt:lpstr>
      <vt:lpstr>Slide 23</vt:lpstr>
      <vt:lpstr>Slide 24</vt:lpstr>
      <vt:lpstr>Pleural Pressure</vt:lpstr>
      <vt:lpstr>Slide 26</vt:lpstr>
      <vt:lpstr>Pleural fluid formation</vt:lpstr>
      <vt:lpstr>   Starling’s Law of Trans capillary Exchange</vt:lpstr>
      <vt:lpstr>Slide 29</vt:lpstr>
      <vt:lpstr>Pleural Capillaries</vt:lpstr>
      <vt:lpstr>Slide 31</vt:lpstr>
      <vt:lpstr>Pleural Capillaries</vt:lpstr>
      <vt:lpstr>Interstitial origin</vt:lpstr>
      <vt:lpstr>Slide 34</vt:lpstr>
      <vt:lpstr>Slide 35</vt:lpstr>
      <vt:lpstr>Slide 36</vt:lpstr>
      <vt:lpstr>Slide 37</vt:lpstr>
      <vt:lpstr>Slide 38</vt:lpstr>
      <vt:lpstr>Peritoneal Cavity</vt:lpstr>
      <vt:lpstr>Pleural Fluid Absorption</vt:lpstr>
      <vt:lpstr>Slide 41</vt:lpstr>
      <vt:lpstr>Pathogenesis of Pleural Effusion</vt:lpstr>
      <vt:lpstr>Slide 43</vt:lpstr>
      <vt:lpstr>Clinical Implications of Pneumothorax </vt:lpstr>
      <vt:lpstr>Effects of Pneumothorax on Pleural Pressure</vt:lpstr>
      <vt:lpstr>Effects of Pneumothorax on Pleural Pressure</vt:lpstr>
      <vt:lpstr>Effects of Pneumothorax on Pleural Pressure</vt:lpstr>
      <vt:lpstr>Effects of Pneumothorax in Lung Function</vt:lpstr>
      <vt:lpstr>Slide 49</vt:lpstr>
      <vt:lpstr>Slide 50</vt:lpstr>
      <vt:lpstr>Effects of Pneumothorax in Lung Function</vt:lpstr>
      <vt:lpstr>Effects of Pneumothorax in Blood Gases</vt:lpstr>
      <vt:lpstr>Effects of Pneumothorax in Blood Gases</vt:lpstr>
      <vt:lpstr>Anatomical Shunt and Lung Area Index</vt:lpstr>
      <vt:lpstr>Effects of Pneumothorax in Blood Gases</vt:lpstr>
      <vt:lpstr>After Drainage of Pneumothorax</vt:lpstr>
      <vt:lpstr>Effects of Pneumothorax in Blood Gases</vt:lpstr>
      <vt:lpstr>Effects of Pneumothorax in Blood Gases</vt:lpstr>
      <vt:lpstr>Effects of Pneumothorax in Cardiac Function</vt:lpstr>
      <vt:lpstr>Effects of Pneumothorax in Cardiac Function</vt:lpstr>
      <vt:lpstr>Slide 61</vt:lpstr>
      <vt:lpstr>Circulatory changes associated with Tension Pneumothorax</vt:lpstr>
      <vt:lpstr>Circulatory changes associated with Tension Pneumothorax</vt:lpstr>
      <vt:lpstr>Slide 64</vt:lpstr>
      <vt:lpstr>Ventilatory changes associated with Tension Pneumothorax </vt:lpstr>
      <vt:lpstr>Slide 66</vt:lpstr>
      <vt:lpstr>Slide 67</vt:lpstr>
      <vt:lpstr>Slide 68</vt:lpstr>
      <vt:lpstr>Slide 69</vt:lpstr>
      <vt:lpstr>References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 of the Pleural Space</dc:title>
  <dc:creator>Eduardo Santiago</dc:creator>
  <cp:lastModifiedBy>Yotovs</cp:lastModifiedBy>
  <cp:revision>95</cp:revision>
  <dcterms:created xsi:type="dcterms:W3CDTF">2011-12-31T17:20:16Z</dcterms:created>
  <dcterms:modified xsi:type="dcterms:W3CDTF">2013-03-29T13:15:45Z</dcterms:modified>
</cp:coreProperties>
</file>