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40" r:id="rId1"/>
  </p:sldMasterIdLst>
  <p:notesMasterIdLst>
    <p:notesMasterId r:id="rId17"/>
  </p:notesMasterIdLst>
  <p:sldIdLst>
    <p:sldId id="256" r:id="rId2"/>
    <p:sldId id="257" r:id="rId3"/>
    <p:sldId id="259" r:id="rId4"/>
    <p:sldId id="258" r:id="rId5"/>
    <p:sldId id="260"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1725" autoAdjust="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91432F-E48A-47F1-8E2C-0B52C74791BA}"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SA"/>
        </a:p>
      </dgm:t>
    </dgm:pt>
    <dgm:pt modelId="{AC3C53DE-2F91-4EF4-AAAD-E7B3BF43A596}">
      <dgm:prSet phldrT="[نص]"/>
      <dgm:spPr>
        <a:noFill/>
        <a:ln w="57150" cmpd="sng">
          <a:solidFill>
            <a:srgbClr val="0070C0">
              <a:alpha val="76000"/>
            </a:srgbClr>
          </a:solidFill>
        </a:ln>
        <a:effectLst>
          <a:outerShdw blurRad="50800" dist="38100" dir="8100000" algn="tr" rotWithShape="0">
            <a:prstClr val="black">
              <a:alpha val="40000"/>
            </a:prstClr>
          </a:outerShdw>
        </a:effectLst>
        <a:scene3d>
          <a:camera prst="orthographicFront"/>
          <a:lightRig rig="balanced" dir="t"/>
        </a:scene3d>
        <a:sp3d extrusionH="95250" contourW="44450" prstMaterial="dkEdge">
          <a:bevelT w="165100" prst="coolSlant"/>
          <a:bevelB w="266700" prst="relaxedInset"/>
          <a:extrusionClr>
            <a:schemeClr val="accent1">
              <a:lumMod val="40000"/>
              <a:lumOff val="60000"/>
            </a:schemeClr>
          </a:extrusionClr>
          <a:contourClr>
            <a:srgbClr val="0070C0"/>
          </a:contourClr>
        </a:sp3d>
      </dgm:spPr>
      <dgm:t>
        <a:bodyPr/>
        <a:lstStyle/>
        <a:p>
          <a:pPr algn="ctr" rtl="1"/>
          <a:r>
            <a:rPr lang="en-US" b="1" dirty="0" smtClean="0">
              <a:solidFill>
                <a:srgbClr val="7030A0"/>
              </a:solidFill>
            </a:rPr>
            <a:t>Mechanism Of Pleural Effusion</a:t>
          </a:r>
          <a:endParaRPr lang="ar-SA" dirty="0">
            <a:solidFill>
              <a:srgbClr val="7030A0"/>
            </a:solidFill>
          </a:endParaRPr>
        </a:p>
      </dgm:t>
    </dgm:pt>
    <dgm:pt modelId="{51E3D5DC-A099-49C5-A7F7-6A94974F7703}" type="parTrans" cxnId="{9CA1B112-9DE4-4AC2-A68D-D8889FF23966}">
      <dgm:prSet/>
      <dgm:spPr/>
      <dgm:t>
        <a:bodyPr/>
        <a:lstStyle/>
        <a:p>
          <a:pPr algn="ctr" rtl="1"/>
          <a:endParaRPr lang="ar-SA"/>
        </a:p>
      </dgm:t>
    </dgm:pt>
    <dgm:pt modelId="{20539A00-D245-4563-90D5-61A5EC94D2F7}" type="sibTrans" cxnId="{9CA1B112-9DE4-4AC2-A68D-D8889FF23966}">
      <dgm:prSet/>
      <dgm:spPr/>
      <dgm:t>
        <a:bodyPr/>
        <a:lstStyle/>
        <a:p>
          <a:pPr algn="ctr" rtl="1"/>
          <a:endParaRPr lang="ar-SA"/>
        </a:p>
      </dgm:t>
    </dgm:pt>
    <dgm:pt modelId="{4F327C44-9F21-4906-9950-8F118A11F338}">
      <dgm:prSet/>
      <dgm:spPr>
        <a:noFill/>
        <a:ln w="34925" cmpd="sng">
          <a:solidFill>
            <a:srgbClr val="7030A0"/>
          </a:solidFill>
        </a:ln>
        <a:effectLst>
          <a:outerShdw blurRad="50800" dist="38100" dir="8100000" algn="tr" rotWithShape="0">
            <a:prstClr val="black">
              <a:alpha val="40000"/>
            </a:prstClr>
          </a:outerShdw>
        </a:effectLst>
        <a:scene3d>
          <a:camera prst="orthographicFront"/>
          <a:lightRig rig="harsh" dir="t"/>
        </a:scene3d>
        <a:sp3d extrusionH="165100" contourW="63500" prstMaterial="flat">
          <a:bevelT w="165100" prst="coolSlant"/>
          <a:bevelB/>
          <a:extrusionClr>
            <a:srgbClr val="00B0F0"/>
          </a:extrusionClr>
          <a:contourClr>
            <a:srgbClr val="0070C0"/>
          </a:contourClr>
        </a:sp3d>
      </dgm:spPr>
      <dgm:t>
        <a:bodyPr/>
        <a:lstStyle/>
        <a:p>
          <a:pPr algn="ctr" rtl="1"/>
          <a:r>
            <a:rPr lang="en-US" b="1" dirty="0" smtClean="0">
              <a:solidFill>
                <a:srgbClr val="7030A0"/>
              </a:solidFill>
            </a:rPr>
            <a:t>By</a:t>
          </a:r>
          <a:endParaRPr lang="ar-EG" b="1" dirty="0" smtClean="0">
            <a:solidFill>
              <a:srgbClr val="7030A0"/>
            </a:solidFill>
          </a:endParaRPr>
        </a:p>
        <a:p>
          <a:pPr algn="ctr" rtl="1"/>
          <a:r>
            <a:rPr lang="en-US" b="1" dirty="0" smtClean="0">
              <a:solidFill>
                <a:srgbClr val="7030A0"/>
              </a:solidFill>
            </a:rPr>
            <a:t>Ibrahim </a:t>
          </a:r>
          <a:r>
            <a:rPr lang="en-US" b="1" dirty="0" err="1" smtClean="0">
              <a:solidFill>
                <a:srgbClr val="7030A0"/>
              </a:solidFill>
            </a:rPr>
            <a:t>Moursi</a:t>
          </a:r>
          <a:endParaRPr lang="ar-SA" b="1" dirty="0">
            <a:solidFill>
              <a:srgbClr val="7030A0"/>
            </a:solidFill>
          </a:endParaRPr>
        </a:p>
      </dgm:t>
    </dgm:pt>
    <dgm:pt modelId="{23B46D44-A3B1-452F-A2C5-1A15BD846852}" type="parTrans" cxnId="{5894B272-144F-4FC5-8EFB-9B9C976DB38F}">
      <dgm:prSet/>
      <dgm:spPr/>
      <dgm:t>
        <a:bodyPr/>
        <a:lstStyle/>
        <a:p>
          <a:pPr algn="ctr" rtl="1"/>
          <a:endParaRPr lang="ar-SA"/>
        </a:p>
      </dgm:t>
    </dgm:pt>
    <dgm:pt modelId="{96301241-A045-4A92-AE63-14483FA10722}" type="sibTrans" cxnId="{5894B272-144F-4FC5-8EFB-9B9C976DB38F}">
      <dgm:prSet/>
      <dgm:spPr/>
      <dgm:t>
        <a:bodyPr/>
        <a:lstStyle/>
        <a:p>
          <a:pPr algn="ctr" rtl="1"/>
          <a:endParaRPr lang="ar-SA"/>
        </a:p>
      </dgm:t>
    </dgm:pt>
    <dgm:pt modelId="{F1652E15-E950-4A04-B734-1442ADF816C9}" type="pres">
      <dgm:prSet presAssocID="{CB91432F-E48A-47F1-8E2C-0B52C74791BA}" presName="linear" presStyleCnt="0">
        <dgm:presLayoutVars>
          <dgm:animLvl val="lvl"/>
          <dgm:resizeHandles val="exact"/>
        </dgm:presLayoutVars>
      </dgm:prSet>
      <dgm:spPr/>
      <dgm:t>
        <a:bodyPr/>
        <a:lstStyle/>
        <a:p>
          <a:pPr rtl="1"/>
          <a:endParaRPr lang="ar-SA"/>
        </a:p>
      </dgm:t>
    </dgm:pt>
    <dgm:pt modelId="{2D85FD48-3BA1-41AB-9F55-F09FF76491B3}" type="pres">
      <dgm:prSet presAssocID="{AC3C53DE-2F91-4EF4-AAAD-E7B3BF43A596}" presName="parentText" presStyleLbl="node1" presStyleIdx="0" presStyleCnt="2" custScaleX="77420" custScaleY="53068" custLinFactNeighborX="-806" custLinFactNeighborY="-90537">
        <dgm:presLayoutVars>
          <dgm:chMax val="0"/>
          <dgm:bulletEnabled val="1"/>
        </dgm:presLayoutVars>
      </dgm:prSet>
      <dgm:spPr/>
      <dgm:t>
        <a:bodyPr/>
        <a:lstStyle/>
        <a:p>
          <a:pPr rtl="1"/>
          <a:endParaRPr lang="ar-SA"/>
        </a:p>
      </dgm:t>
    </dgm:pt>
    <dgm:pt modelId="{FC133EDD-471D-4731-8E76-4F4198793745}" type="pres">
      <dgm:prSet presAssocID="{20539A00-D245-4563-90D5-61A5EC94D2F7}" presName="spacer" presStyleCnt="0"/>
      <dgm:spPr/>
    </dgm:pt>
    <dgm:pt modelId="{CC53D265-484D-4D76-B052-7018937B0955}" type="pres">
      <dgm:prSet presAssocID="{4F327C44-9F21-4906-9950-8F118A11F338}" presName="parentText" presStyleLbl="node1" presStyleIdx="1" presStyleCnt="2" custScaleX="57485" custScaleY="53099" custLinFactY="11251" custLinFactNeighborX="-1096" custLinFactNeighborY="100000">
        <dgm:presLayoutVars>
          <dgm:chMax val="0"/>
          <dgm:bulletEnabled val="1"/>
        </dgm:presLayoutVars>
      </dgm:prSet>
      <dgm:spPr/>
      <dgm:t>
        <a:bodyPr/>
        <a:lstStyle/>
        <a:p>
          <a:pPr rtl="1"/>
          <a:endParaRPr lang="ar-SA"/>
        </a:p>
      </dgm:t>
    </dgm:pt>
  </dgm:ptLst>
  <dgm:cxnLst>
    <dgm:cxn modelId="{9CA1B112-9DE4-4AC2-A68D-D8889FF23966}" srcId="{CB91432F-E48A-47F1-8E2C-0B52C74791BA}" destId="{AC3C53DE-2F91-4EF4-AAAD-E7B3BF43A596}" srcOrd="0" destOrd="0" parTransId="{51E3D5DC-A099-49C5-A7F7-6A94974F7703}" sibTransId="{20539A00-D245-4563-90D5-61A5EC94D2F7}"/>
    <dgm:cxn modelId="{4962FAA7-FD46-419A-907B-38558B987BF6}" type="presOf" srcId="{CB91432F-E48A-47F1-8E2C-0B52C74791BA}" destId="{F1652E15-E950-4A04-B734-1442ADF816C9}" srcOrd="0" destOrd="0" presId="urn:microsoft.com/office/officeart/2005/8/layout/vList2"/>
    <dgm:cxn modelId="{4A406172-EEBF-455B-8652-460ED4A04D5C}" type="presOf" srcId="{AC3C53DE-2F91-4EF4-AAAD-E7B3BF43A596}" destId="{2D85FD48-3BA1-41AB-9F55-F09FF76491B3}" srcOrd="0" destOrd="0" presId="urn:microsoft.com/office/officeart/2005/8/layout/vList2"/>
    <dgm:cxn modelId="{3DD04FF8-0D0B-42BD-B766-87637E856C4F}" type="presOf" srcId="{4F327C44-9F21-4906-9950-8F118A11F338}" destId="{CC53D265-484D-4D76-B052-7018937B0955}" srcOrd="0" destOrd="0" presId="urn:microsoft.com/office/officeart/2005/8/layout/vList2"/>
    <dgm:cxn modelId="{5894B272-144F-4FC5-8EFB-9B9C976DB38F}" srcId="{CB91432F-E48A-47F1-8E2C-0B52C74791BA}" destId="{4F327C44-9F21-4906-9950-8F118A11F338}" srcOrd="1" destOrd="0" parTransId="{23B46D44-A3B1-452F-A2C5-1A15BD846852}" sibTransId="{96301241-A045-4A92-AE63-14483FA10722}"/>
    <dgm:cxn modelId="{32261376-6216-4A70-B0E5-43ECA79ED1E9}" type="presParOf" srcId="{F1652E15-E950-4A04-B734-1442ADF816C9}" destId="{2D85FD48-3BA1-41AB-9F55-F09FF76491B3}" srcOrd="0" destOrd="0" presId="urn:microsoft.com/office/officeart/2005/8/layout/vList2"/>
    <dgm:cxn modelId="{552AAF2C-2369-4099-9E96-99B103562A41}" type="presParOf" srcId="{F1652E15-E950-4A04-B734-1442ADF816C9}" destId="{FC133EDD-471D-4731-8E76-4F4198793745}" srcOrd="1" destOrd="0" presId="urn:microsoft.com/office/officeart/2005/8/layout/vList2"/>
    <dgm:cxn modelId="{DED80F5E-3048-441D-8B82-F1E818B5D6B7}" type="presParOf" srcId="{F1652E15-E950-4A04-B734-1442ADF816C9}" destId="{CC53D265-484D-4D76-B052-7018937B0955}" srcOrd="2" destOrd="0" presId="urn:microsoft.com/office/officeart/2005/8/layout/vList2"/>
  </dgm:cxnLst>
  <dgm:bg/>
  <dgm:whole>
    <a:ln w="9525" cap="flat" cmpd="sng" algn="ctr">
      <a:noFill/>
      <a:prstDash val="solid"/>
      <a:round/>
      <a:headEnd type="none" w="med" len="med"/>
      <a:tailEnd type="none" w="med" len="med"/>
    </a:ln>
  </dgm:whole>
</dgm:dataModel>
</file>

<file path=ppt/diagrams/data2.xml><?xml version="1.0" encoding="utf-8"?>
<dgm:dataModel xmlns:dgm="http://schemas.openxmlformats.org/drawingml/2006/diagram" xmlns:a="http://schemas.openxmlformats.org/drawingml/2006/main">
  <dgm:ptLst>
    <dgm:pt modelId="{6BA0269D-1A88-4516-AD45-3F182FB4C3A6}" type="doc">
      <dgm:prSet loTypeId="urn:microsoft.com/office/officeart/2005/8/layout/pyramid2" loCatId="list" qsTypeId="urn:microsoft.com/office/officeart/2005/8/quickstyle/simple1" qsCatId="simple" csTypeId="urn:microsoft.com/office/officeart/2005/8/colors/accent1_2" csCatId="accent1" phldr="1"/>
      <dgm:spPr/>
    </dgm:pt>
    <dgm:pt modelId="{0B01719D-FEA9-45FC-8119-3154E067A3A5}">
      <dgm:prSet phldrT="[نص]"/>
      <dgm:spPr/>
      <dgm:t>
        <a:bodyPr/>
        <a:lstStyle/>
        <a:p>
          <a:pPr rtl="1"/>
          <a:r>
            <a:rPr lang="en-US" dirty="0" smtClean="0"/>
            <a:t>Increased pleural fluid </a:t>
          </a:r>
          <a:r>
            <a:rPr lang="en-US" dirty="0" err="1" smtClean="0"/>
            <a:t>formaion</a:t>
          </a:r>
          <a:endParaRPr lang="ar-SA" dirty="0"/>
        </a:p>
      </dgm:t>
    </dgm:pt>
    <dgm:pt modelId="{DAAB4515-E9E1-47D9-BA87-0C0548E952E2}" type="parTrans" cxnId="{D3DEBF5C-EF77-4D60-A241-BD0264214EBA}">
      <dgm:prSet/>
      <dgm:spPr/>
      <dgm:t>
        <a:bodyPr/>
        <a:lstStyle/>
        <a:p>
          <a:pPr rtl="1"/>
          <a:endParaRPr lang="ar-SA"/>
        </a:p>
      </dgm:t>
    </dgm:pt>
    <dgm:pt modelId="{C19A1CA3-2A68-4C01-823E-C672E65074AE}" type="sibTrans" cxnId="{D3DEBF5C-EF77-4D60-A241-BD0264214EBA}">
      <dgm:prSet/>
      <dgm:spPr/>
      <dgm:t>
        <a:bodyPr/>
        <a:lstStyle/>
        <a:p>
          <a:pPr rtl="1"/>
          <a:endParaRPr lang="ar-SA"/>
        </a:p>
      </dgm:t>
    </dgm:pt>
    <dgm:pt modelId="{77AA2368-3DBC-4FD3-92DA-574950A89CBE}">
      <dgm:prSet phldrT="[نص]"/>
      <dgm:spPr/>
      <dgm:t>
        <a:bodyPr/>
        <a:lstStyle/>
        <a:p>
          <a:pPr rtl="1"/>
          <a:r>
            <a:rPr lang="en-US" dirty="0" smtClean="0"/>
            <a:t>Decreased pleural fluid absorption</a:t>
          </a:r>
          <a:endParaRPr lang="ar-SA" dirty="0"/>
        </a:p>
      </dgm:t>
    </dgm:pt>
    <dgm:pt modelId="{B7B92BBD-11C7-4979-96CF-46F83589F158}" type="parTrans" cxnId="{B8D1BD4B-C7C5-40B0-9D44-D34403239249}">
      <dgm:prSet/>
      <dgm:spPr/>
      <dgm:t>
        <a:bodyPr/>
        <a:lstStyle/>
        <a:p>
          <a:pPr rtl="1"/>
          <a:endParaRPr lang="ar-SA"/>
        </a:p>
      </dgm:t>
    </dgm:pt>
    <dgm:pt modelId="{F64ED631-D6E2-4921-A333-A68B404492A1}" type="sibTrans" cxnId="{B8D1BD4B-C7C5-40B0-9D44-D34403239249}">
      <dgm:prSet/>
      <dgm:spPr/>
      <dgm:t>
        <a:bodyPr/>
        <a:lstStyle/>
        <a:p>
          <a:pPr rtl="1"/>
          <a:endParaRPr lang="ar-SA"/>
        </a:p>
      </dgm:t>
    </dgm:pt>
    <dgm:pt modelId="{DCBC632D-23B1-4FCA-86A1-0C4AF62BA76A}" type="pres">
      <dgm:prSet presAssocID="{6BA0269D-1A88-4516-AD45-3F182FB4C3A6}" presName="compositeShape" presStyleCnt="0">
        <dgm:presLayoutVars>
          <dgm:dir/>
          <dgm:resizeHandles/>
        </dgm:presLayoutVars>
      </dgm:prSet>
      <dgm:spPr/>
    </dgm:pt>
    <dgm:pt modelId="{77D98F57-2FBE-4DE8-8A35-7E01B333405F}" type="pres">
      <dgm:prSet presAssocID="{6BA0269D-1A88-4516-AD45-3F182FB4C3A6}" presName="pyramid" presStyleLbl="node1" presStyleIdx="0" presStyleCnt="1" custAng="5400000" custScaleX="80060" custScaleY="80059" custLinFactNeighborX="-27303" custLinFactNeighborY="-2591"/>
      <dgm:spPr/>
    </dgm:pt>
    <dgm:pt modelId="{EAC2E03B-17DE-4696-B354-B6B517FDE794}" type="pres">
      <dgm:prSet presAssocID="{6BA0269D-1A88-4516-AD45-3F182FB4C3A6}" presName="theList" presStyleCnt="0"/>
      <dgm:spPr/>
    </dgm:pt>
    <dgm:pt modelId="{E33D7E4B-F148-41DF-8A67-8E622D6AEB65}" type="pres">
      <dgm:prSet presAssocID="{0B01719D-FEA9-45FC-8119-3154E067A3A5}" presName="aNode" presStyleLbl="fgAcc1" presStyleIdx="0" presStyleCnt="2" custScaleX="122520" custLinFactNeighborX="23346" custLinFactNeighborY="-25986">
        <dgm:presLayoutVars>
          <dgm:bulletEnabled val="1"/>
        </dgm:presLayoutVars>
      </dgm:prSet>
      <dgm:spPr/>
      <dgm:t>
        <a:bodyPr/>
        <a:lstStyle/>
        <a:p>
          <a:pPr rtl="1"/>
          <a:endParaRPr lang="ar-SA"/>
        </a:p>
      </dgm:t>
    </dgm:pt>
    <dgm:pt modelId="{182F598D-C8D8-46F3-ABD0-28F2C39EE1C4}" type="pres">
      <dgm:prSet presAssocID="{0B01719D-FEA9-45FC-8119-3154E067A3A5}" presName="aSpace" presStyleCnt="0"/>
      <dgm:spPr/>
    </dgm:pt>
    <dgm:pt modelId="{6718E246-7099-4277-8FA4-127BA43625B4}" type="pres">
      <dgm:prSet presAssocID="{77AA2368-3DBC-4FD3-92DA-574950A89CBE}" presName="aNode" presStyleLbl="fgAcc1" presStyleIdx="1" presStyleCnt="2" custScaleX="124698" custLinFactNeighborX="23346" custLinFactNeighborY="37276">
        <dgm:presLayoutVars>
          <dgm:bulletEnabled val="1"/>
        </dgm:presLayoutVars>
      </dgm:prSet>
      <dgm:spPr/>
      <dgm:t>
        <a:bodyPr/>
        <a:lstStyle/>
        <a:p>
          <a:pPr rtl="1"/>
          <a:endParaRPr lang="ar-SA"/>
        </a:p>
      </dgm:t>
    </dgm:pt>
    <dgm:pt modelId="{F5607A95-8AD8-4226-A0D6-4C142007FE81}" type="pres">
      <dgm:prSet presAssocID="{77AA2368-3DBC-4FD3-92DA-574950A89CBE}" presName="aSpace" presStyleCnt="0"/>
      <dgm:spPr/>
    </dgm:pt>
  </dgm:ptLst>
  <dgm:cxnLst>
    <dgm:cxn modelId="{D3DEBF5C-EF77-4D60-A241-BD0264214EBA}" srcId="{6BA0269D-1A88-4516-AD45-3F182FB4C3A6}" destId="{0B01719D-FEA9-45FC-8119-3154E067A3A5}" srcOrd="0" destOrd="0" parTransId="{DAAB4515-E9E1-47D9-BA87-0C0548E952E2}" sibTransId="{C19A1CA3-2A68-4C01-823E-C672E65074AE}"/>
    <dgm:cxn modelId="{B8D1BD4B-C7C5-40B0-9D44-D34403239249}" srcId="{6BA0269D-1A88-4516-AD45-3F182FB4C3A6}" destId="{77AA2368-3DBC-4FD3-92DA-574950A89CBE}" srcOrd="1" destOrd="0" parTransId="{B7B92BBD-11C7-4979-96CF-46F83589F158}" sibTransId="{F64ED631-D6E2-4921-A333-A68B404492A1}"/>
    <dgm:cxn modelId="{63F5C880-AF63-4A24-8B7F-0450C97BF081}" type="presOf" srcId="{77AA2368-3DBC-4FD3-92DA-574950A89CBE}" destId="{6718E246-7099-4277-8FA4-127BA43625B4}" srcOrd="0" destOrd="0" presId="urn:microsoft.com/office/officeart/2005/8/layout/pyramid2"/>
    <dgm:cxn modelId="{B61700EA-256F-4B68-813B-A98C78DF1DC6}" type="presOf" srcId="{6BA0269D-1A88-4516-AD45-3F182FB4C3A6}" destId="{DCBC632D-23B1-4FCA-86A1-0C4AF62BA76A}" srcOrd="0" destOrd="0" presId="urn:microsoft.com/office/officeart/2005/8/layout/pyramid2"/>
    <dgm:cxn modelId="{0EC04088-BFE6-4E3C-A854-1C365C5ED910}" type="presOf" srcId="{0B01719D-FEA9-45FC-8119-3154E067A3A5}" destId="{E33D7E4B-F148-41DF-8A67-8E622D6AEB65}" srcOrd="0" destOrd="0" presId="urn:microsoft.com/office/officeart/2005/8/layout/pyramid2"/>
    <dgm:cxn modelId="{C9A9BBEB-4E3C-492E-B1CF-EA16556C6FB9}" type="presParOf" srcId="{DCBC632D-23B1-4FCA-86A1-0C4AF62BA76A}" destId="{77D98F57-2FBE-4DE8-8A35-7E01B333405F}" srcOrd="0" destOrd="0" presId="urn:microsoft.com/office/officeart/2005/8/layout/pyramid2"/>
    <dgm:cxn modelId="{54C4A9E9-20E9-4C98-BA11-A23C514836D0}" type="presParOf" srcId="{DCBC632D-23B1-4FCA-86A1-0C4AF62BA76A}" destId="{EAC2E03B-17DE-4696-B354-B6B517FDE794}" srcOrd="1" destOrd="0" presId="urn:microsoft.com/office/officeart/2005/8/layout/pyramid2"/>
    <dgm:cxn modelId="{563ED62F-B5D8-4B0C-BC4C-CDF2423F6E87}" type="presParOf" srcId="{EAC2E03B-17DE-4696-B354-B6B517FDE794}" destId="{E33D7E4B-F148-41DF-8A67-8E622D6AEB65}" srcOrd="0" destOrd="0" presId="urn:microsoft.com/office/officeart/2005/8/layout/pyramid2"/>
    <dgm:cxn modelId="{1EE13790-6FB3-4432-97F0-00753B55535C}" type="presParOf" srcId="{EAC2E03B-17DE-4696-B354-B6B517FDE794}" destId="{182F598D-C8D8-46F3-ABD0-28F2C39EE1C4}" srcOrd="1" destOrd="0" presId="urn:microsoft.com/office/officeart/2005/8/layout/pyramid2"/>
    <dgm:cxn modelId="{38699DAC-4A5C-4348-B744-46F42FBB3066}" type="presParOf" srcId="{EAC2E03B-17DE-4696-B354-B6B517FDE794}" destId="{6718E246-7099-4277-8FA4-127BA43625B4}" srcOrd="2" destOrd="0" presId="urn:microsoft.com/office/officeart/2005/8/layout/pyramid2"/>
    <dgm:cxn modelId="{F462AD73-D6A0-44B2-8608-649EAF920D99}" type="presParOf" srcId="{EAC2E03B-17DE-4696-B354-B6B517FDE794}" destId="{F5607A95-8AD8-4226-A0D6-4C142007FE81}" srcOrd="3" destOrd="0" presId="urn:microsoft.com/office/officeart/2005/8/layout/pyramid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2100FD3-31DB-4DEB-9DA5-9B072E146D41}" type="datetimeFigureOut">
              <a:rPr lang="ar-SA" smtClean="0"/>
              <a:pPr/>
              <a:t>05/05/1431</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EB07422-EFDF-422A-9970-A71ACB1B62BA}"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AEB07422-EFDF-422A-9970-A71ACB1B62BA}" type="slidenum">
              <a:rPr lang="ar-SA" smtClean="0"/>
              <a:pPr/>
              <a:t>2</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vl1pPr>
          </a:lstStyle>
          <a:p>
            <a:r>
              <a:rPr lang="ar-SA" altLang="zh-CN" smtClean="0"/>
              <a:t>انقر لتحرير نمط العنوان الرئيسي</a:t>
            </a:r>
            <a:endParaRPr lang="zh-CN" alt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ltLang="zh-CN" smtClean="0"/>
              <a:t>انقر لتحرير نمط العنوان الثانوي الرئيسي</a:t>
            </a:r>
            <a:endParaRPr lang="zh-CN" altLang="en-US" dirty="0"/>
          </a:p>
        </p:txBody>
      </p:sp>
      <p:sp>
        <p:nvSpPr>
          <p:cNvPr id="4" name="Date Placeholder 3"/>
          <p:cNvSpPr>
            <a:spLocks noGrp="1"/>
          </p:cNvSpPr>
          <p:nvPr>
            <p:ph type="dt" sz="half" idx="10"/>
          </p:nvPr>
        </p:nvSpPr>
        <p:spPr/>
        <p:txBody>
          <a:bodyPr/>
          <a:lstStyle>
            <a:lvl1pPr>
              <a:defRPr/>
            </a:lvl1pPr>
          </a:lstStyle>
          <a:p>
            <a:fld id="{1B8ABB09-4A1D-463E-8065-109CC2B7EFAA}" type="datetimeFigureOut">
              <a:rPr lang="ar-SA" smtClean="0"/>
              <a:pPr/>
              <a:t>05/05/1431</a:t>
            </a:fld>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96193E3-5DB6-4AD9-B4EB-27A19DF594CA}"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ltLang="zh-CN" smtClean="0"/>
              <a:t>انقر لتحرير نمط العنوان الرئيسي</a:t>
            </a:r>
            <a:endParaRPr lang="zh-CN" altLang="en-US"/>
          </a:p>
        </p:txBody>
      </p:sp>
      <p:sp>
        <p:nvSpPr>
          <p:cNvPr id="3" name="Vertical Text Placeholder 2"/>
          <p:cNvSpPr>
            <a:spLocks noGrp="1"/>
          </p:cNvSpPr>
          <p:nvPr>
            <p:ph type="body" orient="vert" idx="1"/>
          </p:nvPr>
        </p:nvSpPr>
        <p:spPr/>
        <p:txBody>
          <a:bodyPr vert="eaVert"/>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4" name="Date Placeholder 3"/>
          <p:cNvSpPr>
            <a:spLocks noGrp="1"/>
          </p:cNvSpPr>
          <p:nvPr>
            <p:ph type="dt" sz="half" idx="10"/>
          </p:nvPr>
        </p:nvSpPr>
        <p:spPr/>
        <p:txBody>
          <a:bodyPr/>
          <a:lstStyle>
            <a:lvl1pPr>
              <a:defRPr/>
            </a:lvl1pPr>
          </a:lstStyle>
          <a:p>
            <a:fld id="{1B8ABB09-4A1D-463E-8065-109CC2B7EFAA}" type="datetimeFigureOut">
              <a:rPr lang="ar-SA" smtClean="0"/>
              <a:pPr/>
              <a:t>05/05/1431</a:t>
            </a:fld>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96193E3-5DB6-4AD9-B4EB-27A19DF594CA}"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altLang="zh-CN" smtClean="0"/>
              <a:t>انقر لتحرير نمط العنوان الرئيسي</a:t>
            </a:r>
            <a:endParaRPr lang="zh-CN"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4" name="Date Placeholder 3"/>
          <p:cNvSpPr>
            <a:spLocks noGrp="1"/>
          </p:cNvSpPr>
          <p:nvPr>
            <p:ph type="dt" sz="half" idx="10"/>
          </p:nvPr>
        </p:nvSpPr>
        <p:spPr/>
        <p:txBody>
          <a:bodyPr/>
          <a:lstStyle>
            <a:lvl1pPr>
              <a:defRPr/>
            </a:lvl1pPr>
          </a:lstStyle>
          <a:p>
            <a:fld id="{1B8ABB09-4A1D-463E-8065-109CC2B7EFAA}" type="datetimeFigureOut">
              <a:rPr lang="ar-SA" smtClean="0"/>
              <a:pPr/>
              <a:t>05/05/1431</a:t>
            </a:fld>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96193E3-5DB6-4AD9-B4EB-27A19DF594CA}"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altLang="zh-CN" smtClean="0"/>
              <a:t>انقر لتحرير نمط العنوان الرئيسي</a:t>
            </a:r>
            <a:endParaRPr lang="zh-CN" altLang="en-US" dirty="0"/>
          </a:p>
        </p:txBody>
      </p:sp>
      <p:sp>
        <p:nvSpPr>
          <p:cNvPr id="3" name="Content Placeholder 2"/>
          <p:cNvSpPr>
            <a:spLocks noGrp="1"/>
          </p:cNvSpPr>
          <p:nvPr>
            <p:ph idx="1"/>
          </p:nvPr>
        </p:nvSpPr>
        <p:spPr/>
        <p:txBody>
          <a:body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4" name="Date Placeholder 3"/>
          <p:cNvSpPr>
            <a:spLocks noGrp="1"/>
          </p:cNvSpPr>
          <p:nvPr>
            <p:ph type="dt" sz="half" idx="10"/>
          </p:nvPr>
        </p:nvSpPr>
        <p:spPr/>
        <p:txBody>
          <a:bodyPr/>
          <a:lstStyle>
            <a:lvl1pPr>
              <a:defRPr/>
            </a:lvl1pPr>
          </a:lstStyle>
          <a:p>
            <a:fld id="{1B8ABB09-4A1D-463E-8065-109CC2B7EFAA}" type="datetimeFigureOut">
              <a:rPr lang="ar-SA" smtClean="0"/>
              <a:pPr/>
              <a:t>05/05/1431</a:t>
            </a:fld>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96193E3-5DB6-4AD9-B4EB-27A19DF594CA}"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ar-SA" altLang="zh-CN" smtClean="0"/>
              <a:t>انقر لتحرير نمط العنوان الرئيسي</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ltLang="zh-CN" smtClean="0"/>
              <a:t>انقر لتحرير أنماط النص الرئيسي</a:t>
            </a:r>
          </a:p>
        </p:txBody>
      </p:sp>
      <p:sp>
        <p:nvSpPr>
          <p:cNvPr id="4" name="Date Placeholder 3"/>
          <p:cNvSpPr>
            <a:spLocks noGrp="1"/>
          </p:cNvSpPr>
          <p:nvPr>
            <p:ph type="dt" sz="half" idx="10"/>
          </p:nvPr>
        </p:nvSpPr>
        <p:spPr/>
        <p:txBody>
          <a:bodyPr/>
          <a:lstStyle>
            <a:lvl1pPr>
              <a:defRPr/>
            </a:lvl1pPr>
          </a:lstStyle>
          <a:p>
            <a:fld id="{1B8ABB09-4A1D-463E-8065-109CC2B7EFAA}" type="datetimeFigureOut">
              <a:rPr lang="ar-SA" smtClean="0"/>
              <a:pPr/>
              <a:t>05/05/1431</a:t>
            </a:fld>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96193E3-5DB6-4AD9-B4EB-27A19DF594CA}"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ltLang="zh-CN" smtClean="0"/>
              <a:t>انقر لتحرير نمط العنوان الرئيسي</a:t>
            </a:r>
            <a:endParaRPr lang="zh-CN"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5" name="Date Placeholder 3"/>
          <p:cNvSpPr>
            <a:spLocks noGrp="1"/>
          </p:cNvSpPr>
          <p:nvPr>
            <p:ph type="dt" sz="half" idx="10"/>
          </p:nvPr>
        </p:nvSpPr>
        <p:spPr/>
        <p:txBody>
          <a:bodyPr/>
          <a:lstStyle>
            <a:lvl1pPr>
              <a:defRPr/>
            </a:lvl1pPr>
          </a:lstStyle>
          <a:p>
            <a:fld id="{1B8ABB09-4A1D-463E-8065-109CC2B7EFAA}" type="datetimeFigureOut">
              <a:rPr lang="ar-SA" smtClean="0"/>
              <a:pPr/>
              <a:t>05/05/1431</a:t>
            </a:fld>
            <a:endParaRPr lang="ar-SA"/>
          </a:p>
        </p:txBody>
      </p:sp>
      <p:sp>
        <p:nvSpPr>
          <p:cNvPr id="6" name="Footer Placeholder 4"/>
          <p:cNvSpPr>
            <a:spLocks noGrp="1"/>
          </p:cNvSpPr>
          <p:nvPr>
            <p:ph type="ftr" sz="quarter" idx="11"/>
          </p:nvPr>
        </p:nvSpPr>
        <p:spPr/>
        <p:txBody>
          <a:bodyPr/>
          <a:lstStyle>
            <a:lvl1pPr>
              <a:defRPr/>
            </a:lvl1pPr>
          </a:lstStyle>
          <a:p>
            <a:endParaRPr lang="ar-SA"/>
          </a:p>
        </p:txBody>
      </p:sp>
      <p:sp>
        <p:nvSpPr>
          <p:cNvPr id="7" name="Slide Number Placeholder 5"/>
          <p:cNvSpPr>
            <a:spLocks noGrp="1"/>
          </p:cNvSpPr>
          <p:nvPr>
            <p:ph type="sldNum" sz="quarter" idx="12"/>
          </p:nvPr>
        </p:nvSpPr>
        <p:spPr/>
        <p:txBody>
          <a:bodyPr/>
          <a:lstStyle>
            <a:lvl1pPr>
              <a:defRPr/>
            </a:lvl1pPr>
          </a:lstStyle>
          <a:p>
            <a:fld id="{996193E3-5DB6-4AD9-B4EB-27A19DF594CA}"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ltLang="zh-CN" smtClean="0"/>
              <a:t>انقر لتحرير نمط العنوان الرئيسي</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ltLang="zh-CN"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ltLang="zh-CN"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7" name="Date Placeholder 3"/>
          <p:cNvSpPr>
            <a:spLocks noGrp="1"/>
          </p:cNvSpPr>
          <p:nvPr>
            <p:ph type="dt" sz="half" idx="10"/>
          </p:nvPr>
        </p:nvSpPr>
        <p:spPr/>
        <p:txBody>
          <a:bodyPr/>
          <a:lstStyle>
            <a:lvl1pPr>
              <a:defRPr/>
            </a:lvl1pPr>
          </a:lstStyle>
          <a:p>
            <a:fld id="{1B8ABB09-4A1D-463E-8065-109CC2B7EFAA}" type="datetimeFigureOut">
              <a:rPr lang="ar-SA" smtClean="0"/>
              <a:pPr/>
              <a:t>05/05/1431</a:t>
            </a:fld>
            <a:endParaRPr lang="ar-SA"/>
          </a:p>
        </p:txBody>
      </p:sp>
      <p:sp>
        <p:nvSpPr>
          <p:cNvPr id="8" name="Footer Placeholder 4"/>
          <p:cNvSpPr>
            <a:spLocks noGrp="1"/>
          </p:cNvSpPr>
          <p:nvPr>
            <p:ph type="ftr" sz="quarter" idx="11"/>
          </p:nvPr>
        </p:nvSpPr>
        <p:spPr/>
        <p:txBody>
          <a:bodyPr/>
          <a:lstStyle>
            <a:lvl1pPr>
              <a:defRPr/>
            </a:lvl1pPr>
          </a:lstStyle>
          <a:p>
            <a:endParaRPr lang="ar-SA"/>
          </a:p>
        </p:txBody>
      </p:sp>
      <p:sp>
        <p:nvSpPr>
          <p:cNvPr id="9" name="Slide Number Placeholder 5"/>
          <p:cNvSpPr>
            <a:spLocks noGrp="1"/>
          </p:cNvSpPr>
          <p:nvPr>
            <p:ph type="sldNum" sz="quarter" idx="12"/>
          </p:nvPr>
        </p:nvSpPr>
        <p:spPr/>
        <p:txBody>
          <a:bodyPr/>
          <a:lstStyle>
            <a:lvl1pPr>
              <a:defRPr/>
            </a:lvl1pPr>
          </a:lstStyle>
          <a:p>
            <a:fld id="{996193E3-5DB6-4AD9-B4EB-27A19DF594CA}"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ltLang="zh-CN" smtClean="0"/>
              <a:t>انقر لتحرير نمط العنوان الرئيسي</a:t>
            </a:r>
            <a:endParaRPr lang="zh-CN" altLang="en-US"/>
          </a:p>
        </p:txBody>
      </p:sp>
      <p:sp>
        <p:nvSpPr>
          <p:cNvPr id="3" name="Date Placeholder 3"/>
          <p:cNvSpPr>
            <a:spLocks noGrp="1"/>
          </p:cNvSpPr>
          <p:nvPr>
            <p:ph type="dt" sz="half" idx="10"/>
          </p:nvPr>
        </p:nvSpPr>
        <p:spPr/>
        <p:txBody>
          <a:bodyPr/>
          <a:lstStyle>
            <a:lvl1pPr>
              <a:defRPr/>
            </a:lvl1pPr>
          </a:lstStyle>
          <a:p>
            <a:fld id="{1B8ABB09-4A1D-463E-8065-109CC2B7EFAA}" type="datetimeFigureOut">
              <a:rPr lang="ar-SA" smtClean="0"/>
              <a:pPr/>
              <a:t>05/05/1431</a:t>
            </a:fld>
            <a:endParaRPr lang="ar-SA"/>
          </a:p>
        </p:txBody>
      </p:sp>
      <p:sp>
        <p:nvSpPr>
          <p:cNvPr id="4" name="Footer Placeholder 4"/>
          <p:cNvSpPr>
            <a:spLocks noGrp="1"/>
          </p:cNvSpPr>
          <p:nvPr>
            <p:ph type="ftr" sz="quarter" idx="11"/>
          </p:nvPr>
        </p:nvSpPr>
        <p:spPr/>
        <p:txBody>
          <a:bodyPr/>
          <a:lstStyle>
            <a:lvl1pPr>
              <a:defRPr/>
            </a:lvl1pPr>
          </a:lstStyle>
          <a:p>
            <a:endParaRPr lang="ar-SA"/>
          </a:p>
        </p:txBody>
      </p:sp>
      <p:sp>
        <p:nvSpPr>
          <p:cNvPr id="5" name="Slide Number Placeholder 5"/>
          <p:cNvSpPr>
            <a:spLocks noGrp="1"/>
          </p:cNvSpPr>
          <p:nvPr>
            <p:ph type="sldNum" sz="quarter" idx="12"/>
          </p:nvPr>
        </p:nvSpPr>
        <p:spPr/>
        <p:txBody>
          <a:bodyPr/>
          <a:lstStyle>
            <a:lvl1pPr>
              <a:defRPr/>
            </a:lvl1pPr>
          </a:lstStyle>
          <a:p>
            <a:fld id="{996193E3-5DB6-4AD9-B4EB-27A19DF594CA}"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1B8ABB09-4A1D-463E-8065-109CC2B7EFAA}" type="datetimeFigureOut">
              <a:rPr lang="ar-SA" smtClean="0"/>
              <a:pPr/>
              <a:t>05/05/1431</a:t>
            </a:fld>
            <a:endParaRPr lang="ar-SA"/>
          </a:p>
        </p:txBody>
      </p:sp>
      <p:sp>
        <p:nvSpPr>
          <p:cNvPr id="3" name="Footer Placeholder 4"/>
          <p:cNvSpPr>
            <a:spLocks noGrp="1"/>
          </p:cNvSpPr>
          <p:nvPr>
            <p:ph type="ftr" sz="quarter" idx="11"/>
          </p:nvPr>
        </p:nvSpPr>
        <p:spPr/>
        <p:txBody>
          <a:bodyPr/>
          <a:lstStyle>
            <a:lvl1pPr>
              <a:defRPr/>
            </a:lvl1pPr>
          </a:lstStyle>
          <a:p>
            <a:endParaRPr lang="ar-SA"/>
          </a:p>
        </p:txBody>
      </p:sp>
      <p:sp>
        <p:nvSpPr>
          <p:cNvPr id="4" name="Slide Number Placeholder 5"/>
          <p:cNvSpPr>
            <a:spLocks noGrp="1"/>
          </p:cNvSpPr>
          <p:nvPr>
            <p:ph type="sldNum" sz="quarter" idx="12"/>
          </p:nvPr>
        </p:nvSpPr>
        <p:spPr/>
        <p:txBody>
          <a:bodyPr/>
          <a:lstStyle>
            <a:lvl1pPr>
              <a:defRPr/>
            </a:lvl1pPr>
          </a:lstStyle>
          <a:p>
            <a:fld id="{996193E3-5DB6-4AD9-B4EB-27A19DF594CA}"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ar-SA" altLang="zh-CN" smtClean="0"/>
              <a:t>انقر لتحرير نمط العنوان الرئيسي</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ltLang="zh-CN" smtClean="0"/>
              <a:t>انقر لتحرير أنماط النص الرئيسي</a:t>
            </a:r>
          </a:p>
        </p:txBody>
      </p:sp>
      <p:sp>
        <p:nvSpPr>
          <p:cNvPr id="5" name="Date Placeholder 3"/>
          <p:cNvSpPr>
            <a:spLocks noGrp="1"/>
          </p:cNvSpPr>
          <p:nvPr>
            <p:ph type="dt" sz="half" idx="10"/>
          </p:nvPr>
        </p:nvSpPr>
        <p:spPr/>
        <p:txBody>
          <a:bodyPr/>
          <a:lstStyle>
            <a:lvl1pPr>
              <a:defRPr/>
            </a:lvl1pPr>
          </a:lstStyle>
          <a:p>
            <a:fld id="{1B8ABB09-4A1D-463E-8065-109CC2B7EFAA}" type="datetimeFigureOut">
              <a:rPr lang="ar-SA" smtClean="0"/>
              <a:pPr/>
              <a:t>05/05/1431</a:t>
            </a:fld>
            <a:endParaRPr lang="ar-SA"/>
          </a:p>
        </p:txBody>
      </p:sp>
      <p:sp>
        <p:nvSpPr>
          <p:cNvPr id="6" name="Footer Placeholder 4"/>
          <p:cNvSpPr>
            <a:spLocks noGrp="1"/>
          </p:cNvSpPr>
          <p:nvPr>
            <p:ph type="ftr" sz="quarter" idx="11"/>
          </p:nvPr>
        </p:nvSpPr>
        <p:spPr/>
        <p:txBody>
          <a:bodyPr/>
          <a:lstStyle>
            <a:lvl1pPr>
              <a:defRPr/>
            </a:lvl1pPr>
          </a:lstStyle>
          <a:p>
            <a:endParaRPr lang="ar-SA"/>
          </a:p>
        </p:txBody>
      </p:sp>
      <p:sp>
        <p:nvSpPr>
          <p:cNvPr id="7" name="Slide Number Placeholder 5"/>
          <p:cNvSpPr>
            <a:spLocks noGrp="1"/>
          </p:cNvSpPr>
          <p:nvPr>
            <p:ph type="sldNum" sz="quarter" idx="12"/>
          </p:nvPr>
        </p:nvSpPr>
        <p:spPr/>
        <p:txBody>
          <a:bodyPr/>
          <a:lstStyle>
            <a:lvl1pPr>
              <a:defRPr/>
            </a:lvl1pPr>
          </a:lstStyle>
          <a:p>
            <a:fld id="{996193E3-5DB6-4AD9-B4EB-27A19DF594CA}"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ar-SA" altLang="zh-CN" smtClean="0"/>
              <a:t>انقر لتحرير نمط العنوان الرئيسي</a:t>
            </a:r>
            <a:endParaRPr lang="zh-CN" alt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ar-SA" altLang="zh-CN" noProof="0" smtClean="0"/>
              <a:t>انقر فوق الرمز لإضافة صورة</a:t>
            </a:r>
            <a:endParaRPr lang="zh-CN" alt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ltLang="zh-CN" smtClean="0"/>
              <a:t>انقر لتحرير أنماط النص الرئيسي</a:t>
            </a:r>
          </a:p>
        </p:txBody>
      </p:sp>
      <p:sp>
        <p:nvSpPr>
          <p:cNvPr id="5" name="Date Placeholder 3"/>
          <p:cNvSpPr>
            <a:spLocks noGrp="1"/>
          </p:cNvSpPr>
          <p:nvPr>
            <p:ph type="dt" sz="half" idx="10"/>
          </p:nvPr>
        </p:nvSpPr>
        <p:spPr/>
        <p:txBody>
          <a:bodyPr/>
          <a:lstStyle>
            <a:lvl1pPr>
              <a:defRPr/>
            </a:lvl1pPr>
          </a:lstStyle>
          <a:p>
            <a:fld id="{1B8ABB09-4A1D-463E-8065-109CC2B7EFAA}" type="datetimeFigureOut">
              <a:rPr lang="ar-SA" smtClean="0"/>
              <a:pPr/>
              <a:t>05/05/1431</a:t>
            </a:fld>
            <a:endParaRPr lang="ar-SA"/>
          </a:p>
        </p:txBody>
      </p:sp>
      <p:sp>
        <p:nvSpPr>
          <p:cNvPr id="6" name="Footer Placeholder 4"/>
          <p:cNvSpPr>
            <a:spLocks noGrp="1"/>
          </p:cNvSpPr>
          <p:nvPr>
            <p:ph type="ftr" sz="quarter" idx="11"/>
          </p:nvPr>
        </p:nvSpPr>
        <p:spPr/>
        <p:txBody>
          <a:bodyPr/>
          <a:lstStyle>
            <a:lvl1pPr>
              <a:defRPr/>
            </a:lvl1pPr>
          </a:lstStyle>
          <a:p>
            <a:endParaRPr lang="ar-SA"/>
          </a:p>
        </p:txBody>
      </p:sp>
      <p:sp>
        <p:nvSpPr>
          <p:cNvPr id="7" name="Slide Number Placeholder 5"/>
          <p:cNvSpPr>
            <a:spLocks noGrp="1"/>
          </p:cNvSpPr>
          <p:nvPr>
            <p:ph type="sldNum" sz="quarter" idx="12"/>
          </p:nvPr>
        </p:nvSpPr>
        <p:spPr/>
        <p:txBody>
          <a:bodyPr/>
          <a:lstStyle>
            <a:lvl1pPr>
              <a:defRPr/>
            </a:lvl1pPr>
          </a:lstStyle>
          <a:p>
            <a:fld id="{996193E3-5DB6-4AD9-B4EB-27A19DF594CA}"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3"/>
          <a:srcRect/>
          <a:stretch>
            <a:fillRect/>
          </a:stretch>
        </p:blipFill>
        <p:spPr bwMode="auto">
          <a:xfrm>
            <a:off x="0" y="0"/>
            <a:ext cx="9753600" cy="7315200"/>
          </a:xfrm>
          <a:prstGeom prst="rect">
            <a:avLst/>
          </a:prstGeom>
          <a:noFill/>
          <a:ln w="9525">
            <a:noFill/>
            <a:miter lim="800000"/>
            <a:headEnd/>
            <a:tailEnd/>
          </a:ln>
        </p:spPr>
      </p:pic>
      <p:sp>
        <p:nvSpPr>
          <p:cNvPr id="1027"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SA" altLang="zh-CN" smtClean="0"/>
              <a:t>انقر لتحرير نمط العنوان الرئيسي</a:t>
            </a:r>
            <a:endParaRPr lang="zh-CN" altLang="en-US" smtClean="0"/>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altLang="zh-CN" smtClean="0"/>
              <a:t>انقر لتحرير أنماط النص الرئيسي</a:t>
            </a:r>
          </a:p>
          <a:p>
            <a:pPr lvl="1"/>
            <a:r>
              <a:rPr lang="ar-SA" altLang="zh-CN" smtClean="0"/>
              <a:t>المستوى الثاني</a:t>
            </a:r>
          </a:p>
          <a:p>
            <a:pPr lvl="2"/>
            <a:r>
              <a:rPr lang="ar-SA" altLang="zh-CN" smtClean="0"/>
              <a:t>المستوى الثالث</a:t>
            </a:r>
          </a:p>
          <a:p>
            <a:pPr lvl="3"/>
            <a:r>
              <a:rPr lang="ar-SA" altLang="zh-CN" smtClean="0"/>
              <a:t>المستوى الرابع</a:t>
            </a:r>
          </a:p>
          <a:p>
            <a:pPr lvl="4"/>
            <a:r>
              <a:rPr lang="ar-SA" altLang="zh-CN" smtClean="0"/>
              <a:t>المستوى الخامس</a:t>
            </a:r>
            <a:endParaRPr lang="zh-CN"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1B8ABB09-4A1D-463E-8065-109CC2B7EFAA}" type="datetimeFigureOut">
              <a:rPr lang="ar-SA" smtClean="0"/>
              <a:pPr/>
              <a:t>05/05/1431</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endParaRPr lang="ar-S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996193E3-5DB6-4AD9-B4EB-27A19DF594CA}"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rtl="1" eaLnBrk="1" fontAlgn="base" hangingPunct="1">
        <a:spcBef>
          <a:spcPct val="0"/>
        </a:spcBef>
        <a:spcAft>
          <a:spcPct val="0"/>
        </a:spcAft>
        <a:defRPr sz="4400" kern="1200">
          <a:solidFill>
            <a:schemeClr val="tx1"/>
          </a:solidFill>
          <a:latin typeface="+mj-lt"/>
          <a:ea typeface="SimSun" pitchFamily="2" charset="-122"/>
          <a:cs typeface="+mj-cs"/>
        </a:defRPr>
      </a:lvl1pPr>
      <a:lvl2pPr algn="ctr" rtl="1" eaLnBrk="1" fontAlgn="base" hangingPunct="1">
        <a:spcBef>
          <a:spcPct val="0"/>
        </a:spcBef>
        <a:spcAft>
          <a:spcPct val="0"/>
        </a:spcAft>
        <a:defRPr sz="4400">
          <a:solidFill>
            <a:schemeClr val="tx1"/>
          </a:solidFill>
          <a:latin typeface="Calibri" pitchFamily="34" charset="0"/>
          <a:ea typeface="SimSun" pitchFamily="2" charset="-122"/>
        </a:defRPr>
      </a:lvl2pPr>
      <a:lvl3pPr algn="ctr" rtl="1" eaLnBrk="1" fontAlgn="base" hangingPunct="1">
        <a:spcBef>
          <a:spcPct val="0"/>
        </a:spcBef>
        <a:spcAft>
          <a:spcPct val="0"/>
        </a:spcAft>
        <a:defRPr sz="4400">
          <a:solidFill>
            <a:schemeClr val="tx1"/>
          </a:solidFill>
          <a:latin typeface="Calibri" pitchFamily="34" charset="0"/>
          <a:ea typeface="SimSun" pitchFamily="2" charset="-122"/>
        </a:defRPr>
      </a:lvl3pPr>
      <a:lvl4pPr algn="ctr" rtl="1" eaLnBrk="1" fontAlgn="base" hangingPunct="1">
        <a:spcBef>
          <a:spcPct val="0"/>
        </a:spcBef>
        <a:spcAft>
          <a:spcPct val="0"/>
        </a:spcAft>
        <a:defRPr sz="4400">
          <a:solidFill>
            <a:schemeClr val="tx1"/>
          </a:solidFill>
          <a:latin typeface="Calibri" pitchFamily="34" charset="0"/>
          <a:ea typeface="SimSun" pitchFamily="2" charset="-122"/>
        </a:defRPr>
      </a:lvl4pPr>
      <a:lvl5pPr algn="ctr" rtl="1" eaLnBrk="1" fontAlgn="base" hangingPunct="1">
        <a:spcBef>
          <a:spcPct val="0"/>
        </a:spcBef>
        <a:spcAft>
          <a:spcPct val="0"/>
        </a:spcAft>
        <a:defRPr sz="4400">
          <a:solidFill>
            <a:schemeClr val="tx1"/>
          </a:solidFill>
          <a:latin typeface="Calibri" pitchFamily="34" charset="0"/>
          <a:ea typeface="SimSun" pitchFamily="2" charset="-122"/>
        </a:defRPr>
      </a:lvl5pPr>
      <a:lvl6pPr marL="457200" algn="ctr" rtl="1" eaLnBrk="1" fontAlgn="base" hangingPunct="1">
        <a:spcBef>
          <a:spcPct val="0"/>
        </a:spcBef>
        <a:spcAft>
          <a:spcPct val="0"/>
        </a:spcAft>
        <a:defRPr sz="4400">
          <a:solidFill>
            <a:schemeClr val="tx1"/>
          </a:solidFill>
          <a:latin typeface="Calibri" pitchFamily="34" charset="0"/>
          <a:ea typeface="SimSun" pitchFamily="2" charset="-122"/>
        </a:defRPr>
      </a:lvl6pPr>
      <a:lvl7pPr marL="914400" algn="ctr" rtl="1" eaLnBrk="1" fontAlgn="base" hangingPunct="1">
        <a:spcBef>
          <a:spcPct val="0"/>
        </a:spcBef>
        <a:spcAft>
          <a:spcPct val="0"/>
        </a:spcAft>
        <a:defRPr sz="4400">
          <a:solidFill>
            <a:schemeClr val="tx1"/>
          </a:solidFill>
          <a:latin typeface="Calibri" pitchFamily="34" charset="0"/>
          <a:ea typeface="SimSun" pitchFamily="2" charset="-122"/>
        </a:defRPr>
      </a:lvl7pPr>
      <a:lvl8pPr marL="1371600" algn="ctr" rtl="1" eaLnBrk="1" fontAlgn="base" hangingPunct="1">
        <a:spcBef>
          <a:spcPct val="0"/>
        </a:spcBef>
        <a:spcAft>
          <a:spcPct val="0"/>
        </a:spcAft>
        <a:defRPr sz="4400">
          <a:solidFill>
            <a:schemeClr val="tx1"/>
          </a:solidFill>
          <a:latin typeface="Calibri" pitchFamily="34" charset="0"/>
          <a:ea typeface="SimSun" pitchFamily="2" charset="-122"/>
        </a:defRPr>
      </a:lvl8pPr>
      <a:lvl9pPr marL="1828800" algn="ctr" rtl="1" eaLnBrk="1" fontAlgn="base" hangingPunct="1">
        <a:spcBef>
          <a:spcPct val="0"/>
        </a:spcBef>
        <a:spcAft>
          <a:spcPct val="0"/>
        </a:spcAft>
        <a:defRPr sz="4400">
          <a:solidFill>
            <a:schemeClr val="tx1"/>
          </a:solidFill>
          <a:latin typeface="Calibri" pitchFamily="34" charset="0"/>
          <a:ea typeface="SimSun" pitchFamily="2" charset="-122"/>
        </a:defRPr>
      </a:lvl9pPr>
    </p:titleStyle>
    <p:bodyStyle>
      <a:lvl1pPr marL="342900" indent="-342900" algn="r" rtl="1" eaLnBrk="1" fontAlgn="base" hangingPunct="1">
        <a:spcBef>
          <a:spcPct val="20000"/>
        </a:spcBef>
        <a:spcAft>
          <a:spcPct val="0"/>
        </a:spcAft>
        <a:buFont typeface="Arial" pitchFamily="34" charset="0"/>
        <a:buChar char="•"/>
        <a:defRPr sz="3200" kern="1200">
          <a:solidFill>
            <a:schemeClr val="tx1"/>
          </a:solidFill>
          <a:latin typeface="+mn-lt"/>
          <a:ea typeface="SimSun" pitchFamily="2" charset="-122"/>
          <a:cs typeface="+mn-cs"/>
        </a:defRPr>
      </a:lvl1pPr>
      <a:lvl2pPr marL="742950" indent="-285750" algn="r" rtl="1" eaLnBrk="1" fontAlgn="base" hangingPunct="1">
        <a:spcBef>
          <a:spcPct val="20000"/>
        </a:spcBef>
        <a:spcAft>
          <a:spcPct val="0"/>
        </a:spcAft>
        <a:buFont typeface="Arial" pitchFamily="34" charset="0"/>
        <a:buChar char="–"/>
        <a:defRPr sz="2800" kern="1200">
          <a:solidFill>
            <a:schemeClr val="tx1"/>
          </a:solidFill>
          <a:latin typeface="+mn-lt"/>
          <a:ea typeface="SimSun" pitchFamily="2" charset="-122"/>
          <a:cs typeface="+mn-cs"/>
        </a:defRPr>
      </a:lvl2pPr>
      <a:lvl3pPr marL="1143000" indent="-228600" algn="r" rtl="1" eaLnBrk="1" fontAlgn="base" hangingPunct="1">
        <a:spcBef>
          <a:spcPct val="20000"/>
        </a:spcBef>
        <a:spcAft>
          <a:spcPct val="0"/>
        </a:spcAft>
        <a:buFont typeface="Arial" pitchFamily="34" charset="0"/>
        <a:buChar char="•"/>
        <a:defRPr sz="2400" kern="1200">
          <a:solidFill>
            <a:schemeClr val="tx1"/>
          </a:solidFill>
          <a:latin typeface="+mn-lt"/>
          <a:ea typeface="SimSun" pitchFamily="2" charset="-122"/>
          <a:cs typeface="+mn-cs"/>
        </a:defRPr>
      </a:lvl3pPr>
      <a:lvl4pPr marL="1600200" indent="-228600" algn="r" rtl="1" eaLnBrk="1" fontAlgn="base" hangingPunct="1">
        <a:spcBef>
          <a:spcPct val="20000"/>
        </a:spcBef>
        <a:spcAft>
          <a:spcPct val="0"/>
        </a:spcAft>
        <a:buFont typeface="Arial" pitchFamily="34" charset="0"/>
        <a:buChar char="–"/>
        <a:defRPr sz="2000" kern="1200">
          <a:solidFill>
            <a:schemeClr val="tx1"/>
          </a:solidFill>
          <a:latin typeface="+mn-lt"/>
          <a:ea typeface="SimSun" pitchFamily="2" charset="-122"/>
          <a:cs typeface="+mn-cs"/>
        </a:defRPr>
      </a:lvl4pPr>
      <a:lvl5pPr marL="2057400" indent="-228600" algn="r" rtl="1" eaLnBrk="1" fontAlgn="base" hangingPunct="1">
        <a:spcBef>
          <a:spcPct val="20000"/>
        </a:spcBef>
        <a:spcAft>
          <a:spcPct val="0"/>
        </a:spcAft>
        <a:buFont typeface="Arial" pitchFamily="34" charset="0"/>
        <a:buChar char="»"/>
        <a:defRPr sz="2000" kern="1200">
          <a:solidFill>
            <a:schemeClr val="tx1"/>
          </a:solidFill>
          <a:latin typeface="+mn-lt"/>
          <a:ea typeface="SimSun" pitchFamily="2" charset="-122"/>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643042" y="5214950"/>
            <a:ext cx="6357982" cy="1038220"/>
          </a:xfrm>
        </p:spPr>
        <p:txBody>
          <a:bodyPr/>
          <a:lstStyle/>
          <a:p>
            <a:endParaRPr lang="en-US" sz="3600" b="1" dirty="0" smtClean="0">
              <a:solidFill>
                <a:schemeClr val="tx1"/>
              </a:solidFill>
            </a:endParaRPr>
          </a:p>
          <a:p>
            <a:endParaRPr lang="en-US" dirty="0" smtClean="0"/>
          </a:p>
        </p:txBody>
      </p:sp>
      <p:graphicFrame>
        <p:nvGraphicFramePr>
          <p:cNvPr id="5" name="رسم تخطيطي 4"/>
          <p:cNvGraphicFramePr/>
          <p:nvPr/>
        </p:nvGraphicFramePr>
        <p:xfrm>
          <a:off x="428596" y="1428736"/>
          <a:ext cx="8715404" cy="4643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857232"/>
            <a:ext cx="8229600" cy="785818"/>
          </a:xfrm>
        </p:spPr>
        <p:txBody>
          <a:bodyPr/>
          <a:lstStyle/>
          <a:p>
            <a:r>
              <a:rPr lang="en-US" sz="3600" b="1" dirty="0" smtClean="0"/>
              <a:t>Decreased </a:t>
            </a:r>
            <a:r>
              <a:rPr lang="en-US" sz="3600" b="1" dirty="0" err="1" smtClean="0"/>
              <a:t>Oncotic</a:t>
            </a:r>
            <a:r>
              <a:rPr lang="en-US" sz="3600" b="1" dirty="0" smtClean="0"/>
              <a:t> Pressure Gradient</a:t>
            </a:r>
            <a:endParaRPr lang="ar-SA" sz="3600" b="1" dirty="0"/>
          </a:p>
        </p:txBody>
      </p:sp>
      <p:sp>
        <p:nvSpPr>
          <p:cNvPr id="3" name="عنصر نائب للمحتوى 2"/>
          <p:cNvSpPr>
            <a:spLocks noGrp="1"/>
          </p:cNvSpPr>
          <p:nvPr>
            <p:ph idx="1"/>
          </p:nvPr>
        </p:nvSpPr>
        <p:spPr>
          <a:xfrm>
            <a:off x="214282" y="1643050"/>
            <a:ext cx="8929718" cy="5214950"/>
          </a:xfrm>
        </p:spPr>
        <p:txBody>
          <a:bodyPr/>
          <a:lstStyle/>
          <a:p>
            <a:pPr algn="l" rtl="0"/>
            <a:r>
              <a:rPr lang="en-US" sz="2200" dirty="0" smtClean="0"/>
              <a:t>A decrease in the </a:t>
            </a:r>
            <a:r>
              <a:rPr lang="en-US" sz="2200" dirty="0" err="1" smtClean="0"/>
              <a:t>oncotic</a:t>
            </a:r>
            <a:r>
              <a:rPr lang="en-US" sz="2200" dirty="0" smtClean="0"/>
              <a:t> pressure gradient can also lead to increased pleural fluid formation.</a:t>
            </a:r>
          </a:p>
          <a:p>
            <a:pPr algn="l" rtl="0"/>
            <a:r>
              <a:rPr lang="en-US" sz="2200" dirty="0" smtClean="0"/>
              <a:t>Increased pleural fluid protein levels occur with</a:t>
            </a:r>
          </a:p>
          <a:p>
            <a:pPr algn="l" rtl="0">
              <a:buNone/>
            </a:pPr>
            <a:r>
              <a:rPr lang="en-US" sz="2200" dirty="0" smtClean="0"/>
              <a:t>    --  Increased-permeability pulmonary edema, </a:t>
            </a:r>
          </a:p>
          <a:p>
            <a:pPr algn="l" rtl="0">
              <a:buNone/>
            </a:pPr>
            <a:r>
              <a:rPr lang="en-US" sz="2200" dirty="0" smtClean="0"/>
              <a:t>    --  </a:t>
            </a:r>
            <a:r>
              <a:rPr lang="en-US" sz="2200" dirty="0" err="1" smtClean="0"/>
              <a:t>Hemothorax</a:t>
            </a:r>
            <a:r>
              <a:rPr lang="en-US" sz="2200" dirty="0" smtClean="0"/>
              <a:t>, </a:t>
            </a:r>
          </a:p>
          <a:p>
            <a:pPr algn="l" rtl="0">
              <a:buNone/>
            </a:pPr>
            <a:r>
              <a:rPr lang="en-US" sz="2200" dirty="0" smtClean="0"/>
              <a:t>    --  And with conditions in which the permeability of the pleural </a:t>
            </a:r>
          </a:p>
          <a:p>
            <a:pPr algn="l" rtl="0">
              <a:buNone/>
            </a:pPr>
            <a:r>
              <a:rPr lang="en-US" sz="2200" dirty="0" smtClean="0"/>
              <a:t>        capillaries is increased.</a:t>
            </a:r>
          </a:p>
          <a:p>
            <a:pPr algn="l" rtl="0">
              <a:buNone/>
            </a:pPr>
            <a:endParaRPr lang="en-US" sz="2200" dirty="0" smtClean="0"/>
          </a:p>
          <a:p>
            <a:pPr algn="l" rtl="0">
              <a:buNone/>
            </a:pPr>
            <a:r>
              <a:rPr lang="en-US" sz="2000" dirty="0" err="1" smtClean="0"/>
              <a:t>N.B.This</a:t>
            </a:r>
            <a:r>
              <a:rPr lang="en-US" sz="2000" dirty="0" smtClean="0"/>
              <a:t> mechanism, however, is probably not too important because when a  pleural effusion is induced in sheep with a protein level of 9.0 g/</a:t>
            </a:r>
            <a:r>
              <a:rPr lang="en-US" sz="2000" dirty="0" err="1" smtClean="0"/>
              <a:t>dL</a:t>
            </a:r>
            <a:r>
              <a:rPr lang="en-US" sz="2000" dirty="0" smtClean="0"/>
              <a:t>, the rate of fluid entry into the pleural space is only 0.22 </a:t>
            </a:r>
            <a:r>
              <a:rPr lang="en-US" sz="2000" dirty="0" err="1" smtClean="0"/>
              <a:t>mL</a:t>
            </a:r>
            <a:r>
              <a:rPr lang="en-US" sz="2000" dirty="0" smtClean="0"/>
              <a:t>/kg/hour . This rate of fluid formation is approximately equal to the capacity of the </a:t>
            </a:r>
            <a:r>
              <a:rPr lang="en-US" sz="2000" dirty="0" err="1" smtClean="0"/>
              <a:t>lymphatics</a:t>
            </a:r>
            <a:r>
              <a:rPr lang="en-US" sz="2000" dirty="0" smtClean="0"/>
              <a:t> to remove pleural fluid. Moreover, </a:t>
            </a:r>
            <a:r>
              <a:rPr lang="en-US" sz="2000" dirty="0" err="1" smtClean="0"/>
              <a:t>hypoproteinemia</a:t>
            </a:r>
            <a:r>
              <a:rPr lang="en-US" sz="2000" dirty="0" smtClean="0"/>
              <a:t> is thought to be a very uncommon cause of pleural effusion .</a:t>
            </a:r>
            <a:endParaRPr lang="ar-SA" sz="2000" dirty="0"/>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childTnLst>
                                </p:cTn>
                              </p:par>
                            </p:childTnLst>
                          </p:cTn>
                        </p:par>
                        <p:par>
                          <p:cTn id="11" fill="hold">
                            <p:stCondLst>
                              <p:cond delay="500"/>
                            </p:stCondLst>
                            <p:childTnLst>
                              <p:par>
                                <p:cTn id="12" presetID="3" presetClass="entr" presetSubtype="5"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linds(vertical)">
                                      <p:cBhvr>
                                        <p:cTn id="14" dur="500"/>
                                        <p:tgtEl>
                                          <p:spTgt spid="3">
                                            <p:txEl>
                                              <p:pRg st="0" end="0"/>
                                            </p:txEl>
                                          </p:spTgt>
                                        </p:tgtEl>
                                      </p:cBhvr>
                                    </p:animEffect>
                                  </p:childTnLst>
                                </p:cTn>
                              </p:par>
                            </p:childTnLst>
                          </p:cTn>
                        </p:par>
                        <p:par>
                          <p:cTn id="15" fill="hold">
                            <p:stCondLst>
                              <p:cond delay="1000"/>
                            </p:stCondLst>
                            <p:childTnLst>
                              <p:par>
                                <p:cTn id="16" presetID="3" presetClass="entr" presetSubtype="5"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vertical)">
                                      <p:cBhvr>
                                        <p:cTn id="18" dur="500"/>
                                        <p:tgtEl>
                                          <p:spTgt spid="3">
                                            <p:txEl>
                                              <p:pRg st="1" end="1"/>
                                            </p:txEl>
                                          </p:spTgt>
                                        </p:tgtEl>
                                      </p:cBhvr>
                                    </p:animEffect>
                                  </p:childTnLst>
                                </p:cTn>
                              </p:par>
                            </p:childTnLst>
                          </p:cTn>
                        </p:par>
                        <p:par>
                          <p:cTn id="19" fill="hold">
                            <p:stCondLst>
                              <p:cond delay="1500"/>
                            </p:stCondLst>
                            <p:childTnLst>
                              <p:par>
                                <p:cTn id="20" presetID="3" presetClass="entr" presetSubtype="5" fill="hold" grpId="0"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vertical)">
                                      <p:cBhvr>
                                        <p:cTn id="22" dur="500"/>
                                        <p:tgtEl>
                                          <p:spTgt spid="3">
                                            <p:txEl>
                                              <p:pRg st="2" end="2"/>
                                            </p:txEl>
                                          </p:spTgt>
                                        </p:tgtEl>
                                      </p:cBhvr>
                                    </p:animEffect>
                                  </p:childTnLst>
                                </p:cTn>
                              </p:par>
                            </p:childTnLst>
                          </p:cTn>
                        </p:par>
                        <p:par>
                          <p:cTn id="23" fill="hold">
                            <p:stCondLst>
                              <p:cond delay="2000"/>
                            </p:stCondLst>
                            <p:childTnLst>
                              <p:par>
                                <p:cTn id="24" presetID="3" presetClass="entr" presetSubtype="5"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vertical)">
                                      <p:cBhvr>
                                        <p:cTn id="26" dur="500"/>
                                        <p:tgtEl>
                                          <p:spTgt spid="3">
                                            <p:txEl>
                                              <p:pRg st="3" end="3"/>
                                            </p:txEl>
                                          </p:spTgt>
                                        </p:tgtEl>
                                      </p:cBhvr>
                                    </p:animEffect>
                                  </p:childTnLst>
                                </p:cTn>
                              </p:par>
                            </p:childTnLst>
                          </p:cTn>
                        </p:par>
                        <p:par>
                          <p:cTn id="27" fill="hold">
                            <p:stCondLst>
                              <p:cond delay="2500"/>
                            </p:stCondLst>
                            <p:childTnLst>
                              <p:par>
                                <p:cTn id="28" presetID="3" presetClass="entr" presetSubtype="5" fill="hold" grpId="0" nodeType="after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linds(vertical)">
                                      <p:cBhvr>
                                        <p:cTn id="30" dur="500"/>
                                        <p:tgtEl>
                                          <p:spTgt spid="3">
                                            <p:txEl>
                                              <p:pRg st="4" end="4"/>
                                            </p:txEl>
                                          </p:spTgt>
                                        </p:tgtEl>
                                      </p:cBhvr>
                                    </p:animEffect>
                                  </p:childTnLst>
                                </p:cTn>
                              </p:par>
                            </p:childTnLst>
                          </p:cTn>
                        </p:par>
                        <p:par>
                          <p:cTn id="31" fill="hold">
                            <p:stCondLst>
                              <p:cond delay="3000"/>
                            </p:stCondLst>
                            <p:childTnLst>
                              <p:par>
                                <p:cTn id="32" presetID="3" presetClass="entr" presetSubtype="5" fill="hold" grpId="0" nodeType="after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linds(vertical)">
                                      <p:cBhvr>
                                        <p:cTn id="34" dur="500"/>
                                        <p:tgtEl>
                                          <p:spTgt spid="3">
                                            <p:txEl>
                                              <p:pRg st="5" end="5"/>
                                            </p:txEl>
                                          </p:spTgt>
                                        </p:tgtEl>
                                      </p:cBhvr>
                                    </p:animEffect>
                                  </p:childTnLst>
                                </p:cTn>
                              </p:par>
                            </p:childTnLst>
                          </p:cTn>
                        </p:par>
                        <p:par>
                          <p:cTn id="35" fill="hold">
                            <p:stCondLst>
                              <p:cond delay="3500"/>
                            </p:stCondLst>
                            <p:childTnLst>
                              <p:par>
                                <p:cTn id="36" presetID="3" presetClass="entr" presetSubtype="5" fill="hold" grpId="0" nodeType="after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blinds(vertical)">
                                      <p:cBhvr>
                                        <p:cTn id="3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1000108"/>
            <a:ext cx="8001056" cy="1143000"/>
          </a:xfrm>
        </p:spPr>
        <p:txBody>
          <a:bodyPr/>
          <a:lstStyle/>
          <a:p>
            <a:r>
              <a:rPr lang="en-US" sz="3600" b="1" dirty="0" smtClean="0"/>
              <a:t>Presence of Free Peritoneal Fluid</a:t>
            </a:r>
            <a:endParaRPr lang="ar-SA" sz="3600" b="1" dirty="0"/>
          </a:p>
        </p:txBody>
      </p:sp>
      <p:sp>
        <p:nvSpPr>
          <p:cNvPr id="3" name="عنصر نائب للمحتوى 2"/>
          <p:cNvSpPr>
            <a:spLocks noGrp="1"/>
          </p:cNvSpPr>
          <p:nvPr>
            <p:ph idx="1"/>
          </p:nvPr>
        </p:nvSpPr>
        <p:spPr>
          <a:xfrm>
            <a:off x="214282" y="2071678"/>
            <a:ext cx="8715436" cy="4286280"/>
          </a:xfrm>
        </p:spPr>
        <p:txBody>
          <a:bodyPr/>
          <a:lstStyle/>
          <a:p>
            <a:pPr algn="l" rtl="0">
              <a:buNone/>
            </a:pPr>
            <a:r>
              <a:rPr lang="en-US" sz="2400" dirty="0" smtClean="0"/>
              <a:t>If there is free fluid in the peritoneal cavity, it will lead to pleural fluid accumulation through defects in the diaphragm,</a:t>
            </a:r>
          </a:p>
          <a:p>
            <a:pPr algn="l" rtl="0">
              <a:buNone/>
            </a:pPr>
            <a:r>
              <a:rPr lang="en-US" sz="2400" dirty="0" smtClean="0"/>
              <a:t>     e.g. in  - hepatic hydrothorax,</a:t>
            </a:r>
          </a:p>
          <a:p>
            <a:pPr algn="l" rtl="0">
              <a:buNone/>
            </a:pPr>
            <a:r>
              <a:rPr lang="en-US" sz="2400" dirty="0" smtClean="0"/>
              <a:t>                  - peritoneal dialysis,</a:t>
            </a:r>
          </a:p>
          <a:p>
            <a:pPr algn="l" rtl="0">
              <a:buNone/>
            </a:pPr>
            <a:r>
              <a:rPr lang="en-US" sz="2400" dirty="0" smtClean="0"/>
              <a:t>                  - </a:t>
            </a:r>
            <a:r>
              <a:rPr lang="en-US" sz="2400" dirty="0" err="1" smtClean="0"/>
              <a:t>meig’s</a:t>
            </a:r>
            <a:r>
              <a:rPr lang="en-US" sz="2400" dirty="0" smtClean="0"/>
              <a:t> syndrome </a:t>
            </a:r>
          </a:p>
          <a:p>
            <a:pPr algn="l" rtl="0">
              <a:buNone/>
            </a:pPr>
            <a:r>
              <a:rPr lang="en-US" sz="1800" dirty="0" smtClean="0"/>
              <a:t>                          ( Benign ovarian </a:t>
            </a:r>
            <a:r>
              <a:rPr lang="en-US" sz="1800" dirty="0" err="1" smtClean="0"/>
              <a:t>tumour</a:t>
            </a:r>
            <a:r>
              <a:rPr lang="en-US" sz="1800" dirty="0" smtClean="0"/>
              <a:t> with </a:t>
            </a:r>
            <a:r>
              <a:rPr lang="en-US" sz="1800" dirty="0" err="1" smtClean="0"/>
              <a:t>ascites</a:t>
            </a:r>
            <a:r>
              <a:rPr lang="en-US" sz="1800" dirty="0" smtClean="0"/>
              <a:t> and pleural effusion </a:t>
            </a:r>
          </a:p>
          <a:p>
            <a:pPr algn="l" rtl="0">
              <a:buNone/>
            </a:pPr>
            <a:r>
              <a:rPr lang="en-US" sz="1800" dirty="0" smtClean="0"/>
              <a:t>                             usually resolve after resection of the </a:t>
            </a:r>
            <a:r>
              <a:rPr lang="en-US" sz="1800" dirty="0" err="1" smtClean="0"/>
              <a:t>tumour</a:t>
            </a:r>
            <a:r>
              <a:rPr lang="en-US" sz="1800" dirty="0" smtClean="0"/>
              <a:t> )</a:t>
            </a:r>
          </a:p>
          <a:p>
            <a:pPr algn="l" rtl="0">
              <a:buNone/>
            </a:pPr>
            <a:endParaRPr lang="en-US" sz="2400" dirty="0" smtClean="0"/>
          </a:p>
          <a:p>
            <a:pPr algn="l" rtl="0">
              <a:buNone/>
            </a:pPr>
            <a:r>
              <a:rPr lang="en-US" sz="2400" dirty="0" smtClean="0"/>
              <a:t>   </a:t>
            </a:r>
            <a:endParaRPr lang="ar-SA" sz="2400" dirty="0"/>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5"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25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5" dur="25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6" dur="250" accel="50000" fill="hold">
                                          <p:stCondLst>
                                            <p:cond delay="25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7"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8" dur="25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9" dur="25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20" dur="250" accel="50000" fill="hold">
                                          <p:stCondLst>
                                            <p:cond delay="25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1" dur="500" decel="50000">
                                          <p:stCondLst>
                                            <p:cond delay="0"/>
                                          </p:stCondLst>
                                        </p:cTn>
                                        <p:tgtEl>
                                          <p:spTgt spid="3">
                                            <p:txEl>
                                              <p:pRg st="0" end="0"/>
                                            </p:txEl>
                                          </p:spTgt>
                                        </p:tgtEl>
                                      </p:cBhvr>
                                    </p:animEffect>
                                  </p:childTnLst>
                                </p:cTn>
                              </p:par>
                            </p:childTnLst>
                          </p:cTn>
                        </p:par>
                        <p:par>
                          <p:cTn id="22" fill="hold">
                            <p:stCondLst>
                              <p:cond delay="1500"/>
                            </p:stCondLst>
                            <p:childTnLst>
                              <p:par>
                                <p:cTn id="23" presetID="25" presetClass="entr" presetSubtype="0" fill="hold" grpId="0" nodeType="after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25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6" dur="25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7" dur="250" accel="50000" fill="hold">
                                          <p:stCondLst>
                                            <p:cond delay="25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8"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9" dur="25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30" dur="25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31" dur="250" accel="50000" fill="hold">
                                          <p:stCondLst>
                                            <p:cond delay="25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32" dur="500" decel="50000">
                                          <p:stCondLst>
                                            <p:cond delay="0"/>
                                          </p:stCondLst>
                                        </p:cTn>
                                        <p:tgtEl>
                                          <p:spTgt spid="3">
                                            <p:txEl>
                                              <p:pRg st="1" end="1"/>
                                            </p:txEl>
                                          </p:spTgt>
                                        </p:tgtEl>
                                      </p:cBhvr>
                                    </p:animEffect>
                                  </p:childTnLst>
                                </p:cTn>
                              </p:par>
                            </p:childTnLst>
                          </p:cTn>
                        </p:par>
                        <p:par>
                          <p:cTn id="33" fill="hold">
                            <p:stCondLst>
                              <p:cond delay="2000"/>
                            </p:stCondLst>
                            <p:childTnLst>
                              <p:par>
                                <p:cTn id="34" presetID="25" presetClass="entr" presetSubtype="0" fill="hold" grpId="0" nodeType="after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25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7" dur="25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8" dur="250" accel="50000" fill="hold">
                                          <p:stCondLst>
                                            <p:cond delay="25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9"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40" dur="25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41" dur="25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42" dur="250" accel="50000" fill="hold">
                                          <p:stCondLst>
                                            <p:cond delay="25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43" dur="500" decel="50000">
                                          <p:stCondLst>
                                            <p:cond delay="0"/>
                                          </p:stCondLst>
                                        </p:cTn>
                                        <p:tgtEl>
                                          <p:spTgt spid="3">
                                            <p:txEl>
                                              <p:pRg st="2" end="2"/>
                                            </p:txEl>
                                          </p:spTgt>
                                        </p:tgtEl>
                                      </p:cBhvr>
                                    </p:animEffect>
                                  </p:childTnLst>
                                </p:cTn>
                              </p:par>
                            </p:childTnLst>
                          </p:cTn>
                        </p:par>
                        <p:par>
                          <p:cTn id="44" fill="hold">
                            <p:stCondLst>
                              <p:cond delay="2500"/>
                            </p:stCondLst>
                            <p:childTnLst>
                              <p:par>
                                <p:cTn id="45" presetID="25" presetClass="entr" presetSubtype="0" fill="hold" grpId="0" nodeType="after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 calcmode="lin" valueType="num">
                                      <p:cBhvr>
                                        <p:cTn id="47" dur="25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8" dur="25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9" dur="250" accel="50000" fill="hold">
                                          <p:stCondLst>
                                            <p:cond delay="25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50"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51" dur="25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52" dur="25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53" dur="250" accel="50000" fill="hold">
                                          <p:stCondLst>
                                            <p:cond delay="25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4" dur="500" decel="50000">
                                          <p:stCondLst>
                                            <p:cond delay="0"/>
                                          </p:stCondLst>
                                        </p:cTn>
                                        <p:tgtEl>
                                          <p:spTgt spid="3">
                                            <p:txEl>
                                              <p:pRg st="3" end="3"/>
                                            </p:txEl>
                                          </p:spTgt>
                                        </p:tgtEl>
                                      </p:cBhvr>
                                    </p:animEffect>
                                  </p:childTnLst>
                                </p:cTn>
                              </p:par>
                            </p:childTnLst>
                          </p:cTn>
                        </p:par>
                        <p:par>
                          <p:cTn id="55" fill="hold">
                            <p:stCondLst>
                              <p:cond delay="3000"/>
                            </p:stCondLst>
                            <p:childTnLst>
                              <p:par>
                                <p:cTn id="56" presetID="25" presetClass="entr" presetSubtype="0" fill="hold" grpId="0" nodeType="afterEffect">
                                  <p:stCondLst>
                                    <p:cond delay="0"/>
                                  </p:stCondLst>
                                  <p:childTnLst>
                                    <p:set>
                                      <p:cBhvr>
                                        <p:cTn id="57" dur="1" fill="hold">
                                          <p:stCondLst>
                                            <p:cond delay="0"/>
                                          </p:stCondLst>
                                        </p:cTn>
                                        <p:tgtEl>
                                          <p:spTgt spid="3">
                                            <p:txEl>
                                              <p:pRg st="4" end="4"/>
                                            </p:txEl>
                                          </p:spTgt>
                                        </p:tgtEl>
                                        <p:attrNameLst>
                                          <p:attrName>style.visibility</p:attrName>
                                        </p:attrNameLst>
                                      </p:cBhvr>
                                      <p:to>
                                        <p:strVal val="visible"/>
                                      </p:to>
                                    </p:set>
                                    <p:anim calcmode="lin" valueType="num">
                                      <p:cBhvr>
                                        <p:cTn id="58" dur="25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59" dur="25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60" dur="250" accel="50000" fill="hold">
                                          <p:stCondLst>
                                            <p:cond delay="25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61"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62" dur="25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63" dur="25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64" dur="250" accel="50000" fill="hold">
                                          <p:stCondLst>
                                            <p:cond delay="25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65" dur="500" decel="50000">
                                          <p:stCondLst>
                                            <p:cond delay="0"/>
                                          </p:stCondLst>
                                        </p:cTn>
                                        <p:tgtEl>
                                          <p:spTgt spid="3">
                                            <p:txEl>
                                              <p:pRg st="4" end="4"/>
                                            </p:txEl>
                                          </p:spTgt>
                                        </p:tgtEl>
                                      </p:cBhvr>
                                    </p:animEffect>
                                  </p:childTnLst>
                                </p:cTn>
                              </p:par>
                            </p:childTnLst>
                          </p:cTn>
                        </p:par>
                        <p:par>
                          <p:cTn id="66" fill="hold">
                            <p:stCondLst>
                              <p:cond delay="3500"/>
                            </p:stCondLst>
                            <p:childTnLst>
                              <p:par>
                                <p:cTn id="67" presetID="25" presetClass="entr" presetSubtype="0" fill="hold" grpId="0" nodeType="afterEffect">
                                  <p:stCondLst>
                                    <p:cond delay="0"/>
                                  </p:stCondLst>
                                  <p:childTnLst>
                                    <p:set>
                                      <p:cBhvr>
                                        <p:cTn id="68" dur="1" fill="hold">
                                          <p:stCondLst>
                                            <p:cond delay="0"/>
                                          </p:stCondLst>
                                        </p:cTn>
                                        <p:tgtEl>
                                          <p:spTgt spid="3">
                                            <p:txEl>
                                              <p:pRg st="5" end="5"/>
                                            </p:txEl>
                                          </p:spTgt>
                                        </p:tgtEl>
                                        <p:attrNameLst>
                                          <p:attrName>style.visibility</p:attrName>
                                        </p:attrNameLst>
                                      </p:cBhvr>
                                      <p:to>
                                        <p:strVal val="visible"/>
                                      </p:to>
                                    </p:set>
                                    <p:anim calcmode="lin" valueType="num">
                                      <p:cBhvr>
                                        <p:cTn id="69" dur="25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70" dur="25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71" dur="250" accel="50000" fill="hold">
                                          <p:stCondLst>
                                            <p:cond delay="25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72" dur="5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73" dur="25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74" dur="25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75" dur="250" accel="50000" fill="hold">
                                          <p:stCondLst>
                                            <p:cond delay="25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76" dur="500" decel="50000">
                                          <p:stCondLst>
                                            <p:cond delay="0"/>
                                          </p:stCondLst>
                                        </p:cTn>
                                        <p:tgtEl>
                                          <p:spTgt spid="3">
                                            <p:txEl>
                                              <p:pRg st="5" end="5"/>
                                            </p:txEl>
                                          </p:spTgt>
                                        </p:tgtEl>
                                      </p:cBhvr>
                                    </p:animEffect>
                                  </p:childTnLst>
                                </p:cTn>
                              </p:par>
                            </p:childTnLst>
                          </p:cTn>
                        </p:par>
                        <p:par>
                          <p:cTn id="77" fill="hold">
                            <p:stCondLst>
                              <p:cond delay="4000"/>
                            </p:stCondLst>
                            <p:childTnLst>
                              <p:par>
                                <p:cTn id="78" presetID="25" presetClass="entr" presetSubtype="0" fill="hold" grpId="0" nodeType="afterEffect">
                                  <p:stCondLst>
                                    <p:cond delay="0"/>
                                  </p:stCondLst>
                                  <p:childTnLst>
                                    <p:set>
                                      <p:cBhvr>
                                        <p:cTn id="79" dur="1" fill="hold">
                                          <p:stCondLst>
                                            <p:cond delay="0"/>
                                          </p:stCondLst>
                                        </p:cTn>
                                        <p:tgtEl>
                                          <p:spTgt spid="3">
                                            <p:txEl>
                                              <p:pRg st="7" end="7"/>
                                            </p:txEl>
                                          </p:spTgt>
                                        </p:tgtEl>
                                        <p:attrNameLst>
                                          <p:attrName>style.visibility</p:attrName>
                                        </p:attrNameLst>
                                      </p:cBhvr>
                                      <p:to>
                                        <p:strVal val="visible"/>
                                      </p:to>
                                    </p:set>
                                    <p:anim calcmode="lin" valueType="num">
                                      <p:cBhvr>
                                        <p:cTn id="80" dur="25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81" dur="25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82" dur="250" accel="50000" fill="hold">
                                          <p:stCondLst>
                                            <p:cond delay="25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83" dur="5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84" dur="25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85" dur="25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86" dur="250" accel="50000" fill="hold">
                                          <p:stCondLst>
                                            <p:cond delay="25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87" dur="500" decel="50000">
                                          <p:stCondLst>
                                            <p:cond delay="0"/>
                                          </p:stCondLst>
                                        </p:cTn>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8" y="857232"/>
            <a:ext cx="8229600" cy="1143000"/>
          </a:xfrm>
        </p:spPr>
        <p:txBody>
          <a:bodyPr/>
          <a:lstStyle/>
          <a:p>
            <a:r>
              <a:rPr lang="en-US" sz="3600" b="1" dirty="0" smtClean="0"/>
              <a:t>Disruption of the Thoracic Duct</a:t>
            </a:r>
            <a:endParaRPr lang="ar-SA" sz="3600" b="1" dirty="0"/>
          </a:p>
        </p:txBody>
      </p:sp>
      <p:sp>
        <p:nvSpPr>
          <p:cNvPr id="3" name="عنصر نائب للمحتوى 2"/>
          <p:cNvSpPr>
            <a:spLocks noGrp="1"/>
          </p:cNvSpPr>
          <p:nvPr>
            <p:ph idx="1"/>
          </p:nvPr>
        </p:nvSpPr>
        <p:spPr>
          <a:xfrm>
            <a:off x="357158" y="2071679"/>
            <a:ext cx="8329642" cy="1214446"/>
          </a:xfrm>
        </p:spPr>
        <p:txBody>
          <a:bodyPr/>
          <a:lstStyle/>
          <a:p>
            <a:pPr algn="l" rtl="0"/>
            <a:r>
              <a:rPr lang="en-US" sz="2800" dirty="0" smtClean="0"/>
              <a:t>Thoracic duct disruption leading to formation of </a:t>
            </a:r>
            <a:r>
              <a:rPr lang="en-US" sz="2800" dirty="0" err="1" smtClean="0"/>
              <a:t>chylothorax</a:t>
            </a:r>
            <a:r>
              <a:rPr lang="en-US" sz="2800" dirty="0" smtClean="0"/>
              <a:t>.</a:t>
            </a:r>
            <a:endParaRPr lang="ar-SA" sz="2800" dirty="0"/>
          </a:p>
        </p:txBody>
      </p:sp>
      <p:sp>
        <p:nvSpPr>
          <p:cNvPr id="4" name="مستطيل 3"/>
          <p:cNvSpPr/>
          <p:nvPr/>
        </p:nvSpPr>
        <p:spPr>
          <a:xfrm>
            <a:off x="357158" y="3244334"/>
            <a:ext cx="7429552" cy="584775"/>
          </a:xfrm>
          <a:prstGeom prst="rect">
            <a:avLst/>
          </a:prstGeom>
        </p:spPr>
        <p:txBody>
          <a:bodyPr wrap="square">
            <a:spAutoFit/>
          </a:bodyPr>
          <a:lstStyle/>
          <a:p>
            <a:pPr algn="l"/>
            <a:r>
              <a:rPr lang="en-US" sz="3200" b="1" dirty="0" smtClean="0"/>
              <a:t>Disruption of blood vessels in the thorax</a:t>
            </a:r>
            <a:endParaRPr lang="ar-SA" sz="3200" b="1" dirty="0"/>
          </a:p>
        </p:txBody>
      </p:sp>
      <p:sp>
        <p:nvSpPr>
          <p:cNvPr id="5" name="مستطيل 4"/>
          <p:cNvSpPr/>
          <p:nvPr/>
        </p:nvSpPr>
        <p:spPr>
          <a:xfrm>
            <a:off x="285720" y="4000504"/>
            <a:ext cx="9072626" cy="954107"/>
          </a:xfrm>
          <a:prstGeom prst="rect">
            <a:avLst/>
          </a:prstGeom>
        </p:spPr>
        <p:txBody>
          <a:bodyPr wrap="square">
            <a:spAutoFit/>
          </a:bodyPr>
          <a:lstStyle/>
          <a:p>
            <a:pPr algn="l" rtl="0">
              <a:buFont typeface="Arial" pitchFamily="34" charset="0"/>
              <a:buChar char="•"/>
            </a:pPr>
            <a:r>
              <a:rPr lang="en-US" sz="2400" dirty="0" smtClean="0"/>
              <a:t>   </a:t>
            </a:r>
            <a:r>
              <a:rPr lang="en-US" sz="2800" dirty="0" smtClean="0"/>
              <a:t>Blood will accumulate in the pleural space if there is </a:t>
            </a:r>
          </a:p>
          <a:p>
            <a:pPr algn="l" rtl="0"/>
            <a:r>
              <a:rPr lang="en-US" sz="2800" dirty="0" smtClean="0"/>
              <a:t>    a disruption of a blood vessel in the thorax.( </a:t>
            </a:r>
            <a:r>
              <a:rPr lang="en-US" sz="2800" dirty="0" err="1" smtClean="0"/>
              <a:t>Hemothorax</a:t>
            </a:r>
            <a:r>
              <a:rPr lang="en-US" sz="2800" dirty="0" smtClean="0"/>
              <a:t> )</a:t>
            </a:r>
            <a:endParaRPr lang="ar-SA" sz="2800" dirty="0"/>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par>
                          <p:cTn id="8" fill="hold">
                            <p:stCondLst>
                              <p:cond delay="500"/>
                            </p:stCondLst>
                            <p:childTnLst>
                              <p:par>
                                <p:cTn id="9" presetID="17" presetClass="entr" presetSubtype="8"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500" fill="hold"/>
                                        <p:tgtEl>
                                          <p:spTgt spid="3">
                                            <p:txEl>
                                              <p:pRg st="0" end="0"/>
                                            </p:txEl>
                                          </p:spTgt>
                                        </p:tgtEl>
                                        <p:attrNameLst>
                                          <p:attrName>ppt_x</p:attrName>
                                        </p:attrNameLst>
                                      </p:cBhvr>
                                      <p:tavLst>
                                        <p:tav tm="0">
                                          <p:val>
                                            <p:strVal val="#ppt_x-#ppt_w/2"/>
                                          </p:val>
                                        </p:tav>
                                        <p:tav tm="100000">
                                          <p:val>
                                            <p:strVal val="#ppt_x"/>
                                          </p:val>
                                        </p:tav>
                                      </p:tavLst>
                                    </p:anim>
                                    <p:anim calcmode="lin" valueType="num">
                                      <p:cBhvr>
                                        <p:cTn id="12"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5" fill="hold">
                            <p:stCondLst>
                              <p:cond delay="1000"/>
                            </p:stCondLst>
                            <p:childTnLst>
                              <p:par>
                                <p:cTn id="16" presetID="37" presetClass="entr" presetSubtype="0"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000"/>
                                        <p:tgtEl>
                                          <p:spTgt spid="4"/>
                                        </p:tgtEl>
                                      </p:cBhvr>
                                    </p:animEffect>
                                    <p:anim calcmode="lin" valueType="num">
                                      <p:cBhvr>
                                        <p:cTn id="19" dur="1000" fill="hold"/>
                                        <p:tgtEl>
                                          <p:spTgt spid="4"/>
                                        </p:tgtEl>
                                        <p:attrNameLst>
                                          <p:attrName>ppt_x</p:attrName>
                                        </p:attrNameLst>
                                      </p:cBhvr>
                                      <p:tavLst>
                                        <p:tav tm="0">
                                          <p:val>
                                            <p:strVal val="#ppt_x"/>
                                          </p:val>
                                        </p:tav>
                                        <p:tav tm="100000">
                                          <p:val>
                                            <p:strVal val="#ppt_x"/>
                                          </p:val>
                                        </p:tav>
                                      </p:tavLst>
                                    </p:anim>
                                    <p:anim calcmode="lin" valueType="num">
                                      <p:cBhvr>
                                        <p:cTn id="20" dur="900" decel="100000" fill="hold"/>
                                        <p:tgtEl>
                                          <p:spTgt spid="4"/>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22" fill="hold">
                            <p:stCondLst>
                              <p:cond delay="2000"/>
                            </p:stCondLst>
                            <p:childTnLst>
                              <p:par>
                                <p:cTn id="23" presetID="17" presetClass="entr" presetSubtype="8"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ppt_x</p:attrName>
                                        </p:attrNameLst>
                                      </p:cBhvr>
                                      <p:tavLst>
                                        <p:tav tm="0">
                                          <p:val>
                                            <p:strVal val="#ppt_x-#ppt_w/2"/>
                                          </p:val>
                                        </p:tav>
                                        <p:tav tm="100000">
                                          <p:val>
                                            <p:strVal val="#ppt_x"/>
                                          </p:val>
                                        </p:tav>
                                      </p:tavLst>
                                    </p:anim>
                                    <p:anim calcmode="lin" valueType="num">
                                      <p:cBhvr>
                                        <p:cTn id="26" dur="500" fill="hold"/>
                                        <p:tgtEl>
                                          <p:spTgt spid="5"/>
                                        </p:tgtEl>
                                        <p:attrNameLst>
                                          <p:attrName>ppt_y</p:attrName>
                                        </p:attrNameLst>
                                      </p:cBhvr>
                                      <p:tavLst>
                                        <p:tav tm="0">
                                          <p:val>
                                            <p:strVal val="#ppt_y"/>
                                          </p:val>
                                        </p:tav>
                                        <p:tav tm="100000">
                                          <p:val>
                                            <p:strVal val="#ppt_y"/>
                                          </p:val>
                                        </p:tav>
                                      </p:tavLst>
                                    </p:anim>
                                    <p:anim calcmode="lin" valueType="num">
                                      <p:cBhvr>
                                        <p:cTn id="27" dur="500" fill="hold"/>
                                        <p:tgtEl>
                                          <p:spTgt spid="5"/>
                                        </p:tgtEl>
                                        <p:attrNameLst>
                                          <p:attrName>ppt_w</p:attrName>
                                        </p:attrNameLst>
                                      </p:cBhvr>
                                      <p:tavLst>
                                        <p:tav tm="0">
                                          <p:val>
                                            <p:fltVal val="0"/>
                                          </p:val>
                                        </p:tav>
                                        <p:tav tm="100000">
                                          <p:val>
                                            <p:strVal val="#ppt_w"/>
                                          </p:val>
                                        </p:tav>
                                      </p:tavLst>
                                    </p:anim>
                                    <p:anim calcmode="lin" valueType="num">
                                      <p:cBhvr>
                                        <p:cTn id="28"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642918"/>
            <a:ext cx="7572428" cy="631844"/>
          </a:xfrm>
        </p:spPr>
        <p:txBody>
          <a:bodyPr/>
          <a:lstStyle/>
          <a:p>
            <a:r>
              <a:rPr lang="en-US" sz="3600" b="1" dirty="0" smtClean="0">
                <a:solidFill>
                  <a:srgbClr val="7030A0"/>
                </a:solidFill>
              </a:rPr>
              <a:t>Decreased Pleural Fluid Absorption</a:t>
            </a:r>
            <a:r>
              <a:rPr lang="en-US" sz="3600" dirty="0" smtClean="0"/>
              <a:t/>
            </a:r>
            <a:br>
              <a:rPr lang="en-US" sz="3600" dirty="0" smtClean="0"/>
            </a:br>
            <a:endParaRPr lang="ar-SA" sz="3600" b="1" dirty="0">
              <a:solidFill>
                <a:srgbClr val="7030A0"/>
              </a:solidFill>
            </a:endParaRPr>
          </a:p>
        </p:txBody>
      </p:sp>
      <p:sp>
        <p:nvSpPr>
          <p:cNvPr id="3" name="عنصر نائب للمحتوى 2"/>
          <p:cNvSpPr>
            <a:spLocks noGrp="1"/>
          </p:cNvSpPr>
          <p:nvPr>
            <p:ph idx="1"/>
          </p:nvPr>
        </p:nvSpPr>
        <p:spPr>
          <a:xfrm>
            <a:off x="285720" y="2285992"/>
            <a:ext cx="8858280" cy="4168773"/>
          </a:xfrm>
        </p:spPr>
        <p:txBody>
          <a:bodyPr/>
          <a:lstStyle/>
          <a:p>
            <a:pPr algn="l" rtl="0">
              <a:buFont typeface="Wingdings" pitchFamily="2" charset="2"/>
              <a:buChar char="Ø"/>
            </a:pPr>
            <a:r>
              <a:rPr lang="en-US" sz="2200" dirty="0" smtClean="0"/>
              <a:t>The most common cause of a decrease in pleural fluid absorption </a:t>
            </a:r>
          </a:p>
          <a:p>
            <a:pPr algn="l" rtl="0">
              <a:buNone/>
            </a:pPr>
            <a:r>
              <a:rPr lang="en-US" sz="2200" dirty="0" smtClean="0"/>
              <a:t>      is obstruction of the </a:t>
            </a:r>
            <a:r>
              <a:rPr lang="en-US" sz="2200" dirty="0" err="1" smtClean="0"/>
              <a:t>lymphatics</a:t>
            </a:r>
            <a:r>
              <a:rPr lang="en-US" sz="2200" dirty="0" smtClean="0"/>
              <a:t> draining the parietal pleura.</a:t>
            </a:r>
          </a:p>
          <a:p>
            <a:pPr algn="l" rtl="0">
              <a:buFont typeface="Wingdings" pitchFamily="2" charset="2"/>
              <a:buChar char="Ø"/>
            </a:pPr>
            <a:r>
              <a:rPr lang="en-US" sz="2200" dirty="0" smtClean="0"/>
              <a:t>Normally, the lymphatic  flow from the pleural space is approximately 0.01 </a:t>
            </a:r>
            <a:r>
              <a:rPr lang="en-US" sz="2200" dirty="0" err="1" smtClean="0"/>
              <a:t>mL</a:t>
            </a:r>
            <a:r>
              <a:rPr lang="en-US" sz="2200" dirty="0" smtClean="0"/>
              <a:t>/kg/hour or 15 </a:t>
            </a:r>
            <a:r>
              <a:rPr lang="en-US" sz="2200" dirty="0" err="1" smtClean="0"/>
              <a:t>mL</a:t>
            </a:r>
            <a:r>
              <a:rPr lang="en-US" sz="2200" dirty="0" smtClean="0"/>
              <a:t>/day because this is the amount of pleural fluid formed. However, the capacity of the </a:t>
            </a:r>
            <a:r>
              <a:rPr lang="en-US" sz="2200" dirty="0" err="1" smtClean="0"/>
              <a:t>lymphatics</a:t>
            </a:r>
            <a:r>
              <a:rPr lang="en-US" sz="2200" dirty="0" smtClean="0"/>
              <a:t> is approximately 0.20 </a:t>
            </a:r>
            <a:r>
              <a:rPr lang="en-US" sz="2200" dirty="0" err="1" smtClean="0"/>
              <a:t>mL</a:t>
            </a:r>
            <a:r>
              <a:rPr lang="en-US" sz="2200" dirty="0" smtClean="0"/>
              <a:t>/kg/hour or 300 </a:t>
            </a:r>
            <a:r>
              <a:rPr lang="en-US" sz="2200" dirty="0" err="1" smtClean="0"/>
              <a:t>mL</a:t>
            </a:r>
            <a:r>
              <a:rPr lang="en-US" sz="2200" dirty="0" smtClean="0"/>
              <a:t>/day.</a:t>
            </a:r>
          </a:p>
          <a:p>
            <a:pPr algn="l" rtl="0">
              <a:buFont typeface="Wingdings" pitchFamily="2" charset="2"/>
              <a:buChar char="Ø"/>
            </a:pPr>
            <a:r>
              <a:rPr lang="en-US" sz="2200" dirty="0" smtClean="0"/>
              <a:t>Lymphatic blockade is an important factor that contributes to the development of a malignant pleural effusion.</a:t>
            </a:r>
            <a:endParaRPr lang="ar-SA" sz="2200" dirty="0"/>
          </a:p>
        </p:txBody>
      </p:sp>
      <p:sp>
        <p:nvSpPr>
          <p:cNvPr id="4" name="مستطيل 3"/>
          <p:cNvSpPr/>
          <p:nvPr/>
        </p:nvSpPr>
        <p:spPr>
          <a:xfrm>
            <a:off x="357158" y="1234629"/>
            <a:ext cx="5361017" cy="646331"/>
          </a:xfrm>
          <a:prstGeom prst="rect">
            <a:avLst/>
          </a:prstGeom>
        </p:spPr>
        <p:txBody>
          <a:bodyPr wrap="square">
            <a:spAutoFit/>
          </a:bodyPr>
          <a:lstStyle/>
          <a:p>
            <a:pPr algn="l"/>
            <a:r>
              <a:rPr lang="en-US" sz="3600" b="1" dirty="0" smtClean="0">
                <a:solidFill>
                  <a:srgbClr val="7030A0"/>
                </a:solidFill>
                <a:ea typeface="SimSun" pitchFamily="2" charset="-122"/>
                <a:cs typeface="+mj-cs"/>
              </a:rPr>
              <a:t> </a:t>
            </a:r>
            <a:r>
              <a:rPr lang="en-US" sz="2800" b="1" dirty="0" smtClean="0">
                <a:solidFill>
                  <a:prstClr val="black"/>
                </a:solidFill>
                <a:ea typeface="SimSun" pitchFamily="2" charset="-122"/>
                <a:cs typeface="+mj-cs"/>
              </a:rPr>
              <a:t>Obstruction of </a:t>
            </a:r>
            <a:r>
              <a:rPr lang="en-US" sz="2800" b="1" dirty="0" err="1" smtClean="0">
                <a:solidFill>
                  <a:prstClr val="black"/>
                </a:solidFill>
                <a:ea typeface="SimSun" pitchFamily="2" charset="-122"/>
                <a:cs typeface="+mj-cs"/>
              </a:rPr>
              <a:t>Lymphatics</a:t>
            </a:r>
            <a:endParaRPr lang="ar-SA" dirty="0"/>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down)">
                                      <p:cBhvr>
                                        <p:cTn id="24" dur="580">
                                          <p:stCondLst>
                                            <p:cond delay="0"/>
                                          </p:stCondLst>
                                        </p:cTn>
                                        <p:tgtEl>
                                          <p:spTgt spid="4"/>
                                        </p:tgtEl>
                                      </p:cBhvr>
                                    </p:animEffect>
                                    <p:anim calcmode="lin" valueType="num">
                                      <p:cBhvr>
                                        <p:cTn id="25"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0" dur="26">
                                          <p:stCondLst>
                                            <p:cond delay="650"/>
                                          </p:stCondLst>
                                        </p:cTn>
                                        <p:tgtEl>
                                          <p:spTgt spid="4"/>
                                        </p:tgtEl>
                                      </p:cBhvr>
                                      <p:to x="100000" y="60000"/>
                                    </p:animScale>
                                    <p:animScale>
                                      <p:cBhvr>
                                        <p:cTn id="31" dur="166" decel="50000">
                                          <p:stCondLst>
                                            <p:cond delay="676"/>
                                          </p:stCondLst>
                                        </p:cTn>
                                        <p:tgtEl>
                                          <p:spTgt spid="4"/>
                                        </p:tgtEl>
                                      </p:cBhvr>
                                      <p:to x="100000" y="100000"/>
                                    </p:animScale>
                                    <p:animScale>
                                      <p:cBhvr>
                                        <p:cTn id="32" dur="26">
                                          <p:stCondLst>
                                            <p:cond delay="1312"/>
                                          </p:stCondLst>
                                        </p:cTn>
                                        <p:tgtEl>
                                          <p:spTgt spid="4"/>
                                        </p:tgtEl>
                                      </p:cBhvr>
                                      <p:to x="100000" y="80000"/>
                                    </p:animScale>
                                    <p:animScale>
                                      <p:cBhvr>
                                        <p:cTn id="33" dur="166" decel="50000">
                                          <p:stCondLst>
                                            <p:cond delay="1338"/>
                                          </p:stCondLst>
                                        </p:cTn>
                                        <p:tgtEl>
                                          <p:spTgt spid="4"/>
                                        </p:tgtEl>
                                      </p:cBhvr>
                                      <p:to x="100000" y="100000"/>
                                    </p:animScale>
                                    <p:animScale>
                                      <p:cBhvr>
                                        <p:cTn id="34" dur="26">
                                          <p:stCondLst>
                                            <p:cond delay="1642"/>
                                          </p:stCondLst>
                                        </p:cTn>
                                        <p:tgtEl>
                                          <p:spTgt spid="4"/>
                                        </p:tgtEl>
                                      </p:cBhvr>
                                      <p:to x="100000" y="90000"/>
                                    </p:animScale>
                                    <p:animScale>
                                      <p:cBhvr>
                                        <p:cTn id="35" dur="166" decel="50000">
                                          <p:stCondLst>
                                            <p:cond delay="1668"/>
                                          </p:stCondLst>
                                        </p:cTn>
                                        <p:tgtEl>
                                          <p:spTgt spid="4"/>
                                        </p:tgtEl>
                                      </p:cBhvr>
                                      <p:to x="100000" y="100000"/>
                                    </p:animScale>
                                    <p:animScale>
                                      <p:cBhvr>
                                        <p:cTn id="36" dur="26">
                                          <p:stCondLst>
                                            <p:cond delay="1808"/>
                                          </p:stCondLst>
                                        </p:cTn>
                                        <p:tgtEl>
                                          <p:spTgt spid="4"/>
                                        </p:tgtEl>
                                      </p:cBhvr>
                                      <p:to x="100000" y="95000"/>
                                    </p:animScale>
                                    <p:animScale>
                                      <p:cBhvr>
                                        <p:cTn id="37" dur="166" decel="50000">
                                          <p:stCondLst>
                                            <p:cond delay="1834"/>
                                          </p:stCondLst>
                                        </p:cTn>
                                        <p:tgtEl>
                                          <p:spTgt spid="4"/>
                                        </p:tgtEl>
                                      </p:cBhvr>
                                      <p:to x="100000" y="100000"/>
                                    </p:animScale>
                                  </p:childTnLst>
                                </p:cTn>
                              </p:par>
                            </p:childTnLst>
                          </p:cTn>
                        </p:par>
                        <p:par>
                          <p:cTn id="38" fill="hold">
                            <p:stCondLst>
                              <p:cond delay="4000"/>
                            </p:stCondLst>
                            <p:childTnLst>
                              <p:par>
                                <p:cTn id="39" presetID="39" presetClass="entr" presetSubtype="0" accel="100000" fill="hold" grpId="0" nodeType="afterEffect">
                                  <p:stCondLst>
                                    <p:cond delay="0"/>
                                  </p:stCondLst>
                                  <p:childTnLst>
                                    <p:set>
                                      <p:cBhvr>
                                        <p:cTn id="40" dur="1" fill="hold">
                                          <p:stCondLst>
                                            <p:cond delay="0"/>
                                          </p:stCondLst>
                                        </p:cTn>
                                        <p:tgtEl>
                                          <p:spTgt spid="3">
                                            <p:txEl>
                                              <p:pRg st="0" end="0"/>
                                            </p:txEl>
                                          </p:spTgt>
                                        </p:tgtEl>
                                        <p:attrNameLst>
                                          <p:attrName>style.visibility</p:attrName>
                                        </p:attrNameLst>
                                      </p:cBhvr>
                                      <p:to>
                                        <p:strVal val="visible"/>
                                      </p:to>
                                    </p:set>
                                    <p:anim calcmode="lin" valueType="num">
                                      <p:cBhvr>
                                        <p:cTn id="41"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2"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3"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4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45" fill="hold">
                            <p:stCondLst>
                              <p:cond delay="4500"/>
                            </p:stCondLst>
                            <p:childTnLst>
                              <p:par>
                                <p:cTn id="46" presetID="39" presetClass="entr" presetSubtype="0" accel="100000" fill="hold" grpId="0" nodeType="afterEffect">
                                  <p:stCondLst>
                                    <p:cond delay="0"/>
                                  </p:stCondLst>
                                  <p:childTnLst>
                                    <p:set>
                                      <p:cBhvr>
                                        <p:cTn id="47" dur="1" fill="hold">
                                          <p:stCondLst>
                                            <p:cond delay="0"/>
                                          </p:stCondLst>
                                        </p:cTn>
                                        <p:tgtEl>
                                          <p:spTgt spid="3">
                                            <p:txEl>
                                              <p:pRg st="1" end="1"/>
                                            </p:txEl>
                                          </p:spTgt>
                                        </p:tgtEl>
                                        <p:attrNameLst>
                                          <p:attrName>style.visibility</p:attrName>
                                        </p:attrNameLst>
                                      </p:cBhvr>
                                      <p:to>
                                        <p:strVal val="visible"/>
                                      </p:to>
                                    </p:set>
                                    <p:anim calcmode="lin" valueType="num">
                                      <p:cBhvr>
                                        <p:cTn id="48"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9"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0"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51"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52" fill="hold">
                            <p:stCondLst>
                              <p:cond delay="5000"/>
                            </p:stCondLst>
                            <p:childTnLst>
                              <p:par>
                                <p:cTn id="53" presetID="39" presetClass="entr" presetSubtype="0" accel="100000" fill="hold" grpId="0" nodeType="afterEffect">
                                  <p:stCondLst>
                                    <p:cond delay="0"/>
                                  </p:stCondLst>
                                  <p:childTnLst>
                                    <p:set>
                                      <p:cBhvr>
                                        <p:cTn id="54" dur="1" fill="hold">
                                          <p:stCondLst>
                                            <p:cond delay="0"/>
                                          </p:stCondLst>
                                        </p:cTn>
                                        <p:tgtEl>
                                          <p:spTgt spid="3">
                                            <p:txEl>
                                              <p:pRg st="2" end="2"/>
                                            </p:txEl>
                                          </p:spTgt>
                                        </p:tgtEl>
                                        <p:attrNameLst>
                                          <p:attrName>style.visibility</p:attrName>
                                        </p:attrNameLst>
                                      </p:cBhvr>
                                      <p:to>
                                        <p:strVal val="visible"/>
                                      </p:to>
                                    </p:set>
                                    <p:anim calcmode="lin" valueType="num">
                                      <p:cBhvr>
                                        <p:cTn id="55"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6"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7"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5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59" fill="hold">
                            <p:stCondLst>
                              <p:cond delay="5500"/>
                            </p:stCondLst>
                            <p:childTnLst>
                              <p:par>
                                <p:cTn id="60" presetID="39" presetClass="entr" presetSubtype="0" accel="100000" fill="hold" grpId="0" nodeType="afterEffect">
                                  <p:stCondLst>
                                    <p:cond delay="0"/>
                                  </p:stCondLst>
                                  <p:childTnLst>
                                    <p:set>
                                      <p:cBhvr>
                                        <p:cTn id="61" dur="1" fill="hold">
                                          <p:stCondLst>
                                            <p:cond delay="0"/>
                                          </p:stCondLst>
                                        </p:cTn>
                                        <p:tgtEl>
                                          <p:spTgt spid="3">
                                            <p:txEl>
                                              <p:pRg st="3" end="3"/>
                                            </p:txEl>
                                          </p:spTgt>
                                        </p:tgtEl>
                                        <p:attrNameLst>
                                          <p:attrName>style.visibility</p:attrName>
                                        </p:attrNameLst>
                                      </p:cBhvr>
                                      <p:to>
                                        <p:strVal val="visible"/>
                                      </p:to>
                                    </p:set>
                                    <p:anim calcmode="lin" valueType="num">
                                      <p:cBhvr>
                                        <p:cTn id="62" dur="5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63" dur="5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64" dur="5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65"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857232"/>
            <a:ext cx="8401080" cy="1143000"/>
          </a:xfrm>
        </p:spPr>
        <p:txBody>
          <a:bodyPr/>
          <a:lstStyle/>
          <a:p>
            <a:r>
              <a:rPr lang="en-US" sz="3200" b="1" dirty="0" smtClean="0"/>
              <a:t>Elevation of systemic vascular pressures</a:t>
            </a:r>
            <a:endParaRPr lang="ar-SA" sz="3200" b="1" dirty="0"/>
          </a:p>
        </p:txBody>
      </p:sp>
      <p:sp>
        <p:nvSpPr>
          <p:cNvPr id="3" name="عنصر نائب للمحتوى 2"/>
          <p:cNvSpPr>
            <a:spLocks noGrp="1"/>
          </p:cNvSpPr>
          <p:nvPr>
            <p:ph idx="1"/>
          </p:nvPr>
        </p:nvSpPr>
        <p:spPr>
          <a:xfrm>
            <a:off x="357158" y="2071678"/>
            <a:ext cx="8786842" cy="4500594"/>
          </a:xfrm>
        </p:spPr>
        <p:txBody>
          <a:bodyPr/>
          <a:lstStyle/>
          <a:p>
            <a:pPr algn="l" rtl="0"/>
            <a:r>
              <a:rPr lang="en-US" sz="2400" dirty="0" smtClean="0"/>
              <a:t>Superior vena </a:t>
            </a:r>
            <a:r>
              <a:rPr lang="en-US" sz="2400" dirty="0" err="1" smtClean="0"/>
              <a:t>caval</a:t>
            </a:r>
            <a:r>
              <a:rPr lang="en-US" sz="2400" dirty="0" smtClean="0"/>
              <a:t> syndrome or right ventricular failure.</a:t>
            </a:r>
          </a:p>
          <a:p>
            <a:pPr algn="l" rtl="0"/>
            <a:endParaRPr lang="en-US" sz="2400" dirty="0" smtClean="0"/>
          </a:p>
          <a:p>
            <a:pPr algn="l" rtl="0"/>
            <a:r>
              <a:rPr lang="en-US" sz="2400" dirty="0" smtClean="0"/>
              <a:t>pleural effusions developed because of </a:t>
            </a:r>
          </a:p>
          <a:p>
            <a:pPr algn="l" rtl="0">
              <a:buNone/>
            </a:pPr>
            <a:endParaRPr lang="en-US" sz="2400" dirty="0" smtClean="0"/>
          </a:p>
          <a:p>
            <a:pPr algn="l" rtl="0">
              <a:buNone/>
            </a:pPr>
            <a:r>
              <a:rPr lang="en-US" sz="2400" dirty="0" smtClean="0"/>
              <a:t>(a)    lymph leakage out of the </a:t>
            </a:r>
            <a:r>
              <a:rPr lang="en-US" sz="2400" dirty="0" err="1" smtClean="0"/>
              <a:t>lymphatics</a:t>
            </a:r>
            <a:r>
              <a:rPr lang="en-US" sz="2400" dirty="0" smtClean="0"/>
              <a:t> that pass through the chest  (these include the thoracic duct and the diaphragmatic and  pulmonary </a:t>
            </a:r>
            <a:r>
              <a:rPr lang="en-US" sz="2400" dirty="0" err="1" smtClean="0"/>
              <a:t>lymphatics</a:t>
            </a:r>
            <a:r>
              <a:rPr lang="en-US" sz="2400" dirty="0" smtClean="0"/>
              <a:t>);  or</a:t>
            </a:r>
          </a:p>
          <a:p>
            <a:pPr algn="l" rtl="0">
              <a:buNone/>
            </a:pPr>
            <a:endParaRPr lang="en-US" sz="2400" dirty="0" smtClean="0"/>
          </a:p>
          <a:p>
            <a:pPr algn="l" rtl="0">
              <a:buNone/>
            </a:pPr>
            <a:r>
              <a:rPr lang="en-US" sz="2400" dirty="0" smtClean="0"/>
              <a:t>(b)    obstruction of lung or chest wall </a:t>
            </a:r>
            <a:r>
              <a:rPr lang="en-US" sz="2400" dirty="0" err="1" smtClean="0"/>
              <a:t>lymphatics</a:t>
            </a:r>
            <a:r>
              <a:rPr lang="en-US" sz="2400" dirty="0" smtClean="0"/>
              <a:t> with subsequent leakage of interstitial fluid into the pleural space .</a:t>
            </a:r>
            <a:endParaRPr lang="ar-SA" sz="2400"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2250"/>
                            </p:stCondLst>
                            <p:childTnLst>
                              <p:par>
                                <p:cTn id="13" presetID="25"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25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6" dur="25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7" dur="250" accel="50000" fill="hold">
                                          <p:stCondLst>
                                            <p:cond delay="25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8"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9" dur="25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20" dur="25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21" dur="250" accel="50000" fill="hold">
                                          <p:stCondLst>
                                            <p:cond delay="25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2" dur="500" decel="50000">
                                          <p:stCondLst>
                                            <p:cond delay="0"/>
                                          </p:stCondLst>
                                        </p:cTn>
                                        <p:tgtEl>
                                          <p:spTgt spid="3">
                                            <p:txEl>
                                              <p:pRg st="0" end="0"/>
                                            </p:txEl>
                                          </p:spTgt>
                                        </p:tgtEl>
                                      </p:cBhvr>
                                    </p:animEffect>
                                  </p:childTnLst>
                                </p:cTn>
                              </p:par>
                            </p:childTnLst>
                          </p:cTn>
                        </p:par>
                        <p:par>
                          <p:cTn id="23" fill="hold">
                            <p:stCondLst>
                              <p:cond delay="2750"/>
                            </p:stCondLst>
                            <p:childTnLst>
                              <p:par>
                                <p:cTn id="24" presetID="25" presetClass="entr" presetSubtype="0" fill="hold" grpId="0" nodeType="after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25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27" dur="25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28" dur="250" accel="50000" fill="hold">
                                          <p:stCondLst>
                                            <p:cond delay="25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29"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0" dur="25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1" dur="25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2" dur="250" accel="50000" fill="hold">
                                          <p:stCondLst>
                                            <p:cond delay="25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3" dur="500" decel="50000">
                                          <p:stCondLst>
                                            <p:cond delay="0"/>
                                          </p:stCondLst>
                                        </p:cTn>
                                        <p:tgtEl>
                                          <p:spTgt spid="3">
                                            <p:txEl>
                                              <p:pRg st="2" end="2"/>
                                            </p:txEl>
                                          </p:spTgt>
                                        </p:tgtEl>
                                      </p:cBhvr>
                                    </p:animEffect>
                                  </p:childTnLst>
                                </p:cTn>
                              </p:par>
                            </p:childTnLst>
                          </p:cTn>
                        </p:par>
                        <p:par>
                          <p:cTn id="34" fill="hold">
                            <p:stCondLst>
                              <p:cond delay="3250"/>
                            </p:stCondLst>
                            <p:childTnLst>
                              <p:par>
                                <p:cTn id="35" presetID="25" presetClass="entr" presetSubtype="0" fill="hold" grpId="0" nodeType="after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p:cTn id="37" dur="25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38" dur="25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39" dur="250" accel="50000" fill="hold">
                                          <p:stCondLst>
                                            <p:cond delay="25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40"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41" dur="25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42" dur="25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43" dur="250" accel="50000" fill="hold">
                                          <p:stCondLst>
                                            <p:cond delay="25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44" dur="500" decel="50000">
                                          <p:stCondLst>
                                            <p:cond delay="0"/>
                                          </p:stCondLst>
                                        </p:cTn>
                                        <p:tgtEl>
                                          <p:spTgt spid="3">
                                            <p:txEl>
                                              <p:pRg st="4" end="4"/>
                                            </p:txEl>
                                          </p:spTgt>
                                        </p:tgtEl>
                                      </p:cBhvr>
                                    </p:animEffect>
                                  </p:childTnLst>
                                </p:cTn>
                              </p:par>
                            </p:childTnLst>
                          </p:cTn>
                        </p:par>
                        <p:par>
                          <p:cTn id="45" fill="hold">
                            <p:stCondLst>
                              <p:cond delay="3750"/>
                            </p:stCondLst>
                            <p:childTnLst>
                              <p:par>
                                <p:cTn id="46" presetID="25" presetClass="entr" presetSubtype="0" fill="hold" grpId="0" nodeType="after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p:cTn id="48" dur="25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49" dur="25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50" dur="250" accel="50000" fill="hold">
                                          <p:stCondLst>
                                            <p:cond delay="25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51" dur="5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52" dur="25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53" dur="25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54" dur="250" accel="50000" fill="hold">
                                          <p:stCondLst>
                                            <p:cond delay="25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55" dur="500" decel="50000">
                                          <p:stCondLst>
                                            <p:cond delay="0"/>
                                          </p:stCondLst>
                                        </p:cTn>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thanks6028.gif"/>
          <p:cNvPicPr>
            <a:picLocks noGrp="1" noChangeAspect="1"/>
          </p:cNvPicPr>
          <p:nvPr>
            <p:ph idx="1"/>
          </p:nvPr>
        </p:nvPicPr>
        <p:blipFill>
          <a:blip r:embed="rId2"/>
          <a:stretch>
            <a:fillRect/>
          </a:stretch>
        </p:blipFill>
        <p:spPr>
          <a:xfrm>
            <a:off x="285720" y="1000108"/>
            <a:ext cx="8858280" cy="5214974"/>
          </a:xfrm>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ppt_x</p:attrName>
                                        </p:attrNameLst>
                                      </p:cBhvr>
                                      <p:tavLst>
                                        <p:tav tm="0">
                                          <p:val>
                                            <p:strVal val="#ppt_x"/>
                                          </p:val>
                                        </p:tav>
                                        <p:tav tm="100000">
                                          <p:val>
                                            <p:strVal val="#ppt_x"/>
                                          </p:val>
                                        </p:tav>
                                      </p:tavLst>
                                    </p:anim>
                                    <p:anim calcmode="lin" valueType="num">
                                      <p:cBhvr>
                                        <p:cTn id="9" dur="2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8" y="1071546"/>
            <a:ext cx="8229600" cy="1000124"/>
          </a:xfrm>
        </p:spPr>
        <p:txBody>
          <a:bodyPr/>
          <a:lstStyle/>
          <a:p>
            <a:r>
              <a:rPr lang="en-US" altLang="zh-CN" sz="3600" u="sng" dirty="0" smtClean="0">
                <a:cs typeface="+mn-cs"/>
              </a:rPr>
              <a:t>Mechanism of pleural fluids turnover</a:t>
            </a:r>
            <a:br>
              <a:rPr lang="en-US" altLang="zh-CN" sz="3600" u="sng" dirty="0" smtClean="0">
                <a:cs typeface="+mn-cs"/>
              </a:rPr>
            </a:br>
            <a:endParaRPr lang="ar-SA" sz="3600" u="sng" dirty="0">
              <a:cs typeface="+mn-cs"/>
            </a:endParaRPr>
          </a:p>
        </p:txBody>
      </p:sp>
      <p:sp>
        <p:nvSpPr>
          <p:cNvPr id="3" name="عنصر نائب للمحتوى 2"/>
          <p:cNvSpPr>
            <a:spLocks noGrp="1"/>
          </p:cNvSpPr>
          <p:nvPr>
            <p:ph idx="1"/>
          </p:nvPr>
        </p:nvSpPr>
        <p:spPr>
          <a:xfrm>
            <a:off x="0" y="1643050"/>
            <a:ext cx="9429784" cy="4857784"/>
          </a:xfrm>
        </p:spPr>
        <p:txBody>
          <a:bodyPr/>
          <a:lstStyle/>
          <a:p>
            <a:pPr algn="l" rtl="0">
              <a:buClr>
                <a:schemeClr val="hlink"/>
              </a:buClr>
              <a:buSzPct val="90000"/>
              <a:buFont typeface="Wingdings" pitchFamily="2" charset="2"/>
              <a:buChar char="Ø"/>
            </a:pPr>
            <a:r>
              <a:rPr lang="en-US" altLang="zh-CN" sz="2400" dirty="0" smtClean="0"/>
              <a:t>The passage of protein-free liquid across the pleural  membranes is dependent on the hydrostatic and </a:t>
            </a:r>
            <a:r>
              <a:rPr lang="en-US" altLang="zh-CN" sz="2400" dirty="0" err="1" smtClean="0"/>
              <a:t>oncotic</a:t>
            </a:r>
            <a:r>
              <a:rPr lang="en-US" altLang="zh-CN" sz="2400" dirty="0" smtClean="0"/>
              <a:t>  pressures across them. </a:t>
            </a:r>
          </a:p>
          <a:p>
            <a:pPr algn="l" rtl="0">
              <a:buClr>
                <a:schemeClr val="hlink"/>
              </a:buClr>
              <a:buSzPct val="90000"/>
              <a:buFont typeface="Wingdings" pitchFamily="2" charset="2"/>
              <a:buChar char="Ø"/>
            </a:pPr>
            <a:r>
              <a:rPr lang="en-US" altLang="zh-CN" sz="2400" dirty="0" smtClean="0"/>
              <a:t>  When the capillaries in the parietal pleura are considered, it can be  seen that the net hydrostatic pressure favoring the movement of fluid from these capillaries to the pleural space  is the systemic capillary pressure (30cm H</a:t>
            </a:r>
            <a:r>
              <a:rPr lang="en-US" altLang="zh-CN" sz="2400" baseline="-25000" dirty="0" smtClean="0"/>
              <a:t>2</a:t>
            </a:r>
            <a:r>
              <a:rPr lang="en-US" altLang="zh-CN" sz="2400" dirty="0" smtClean="0"/>
              <a:t>O) minus the negative pleural pressure (-5cm H</a:t>
            </a:r>
            <a:r>
              <a:rPr lang="en-US" altLang="zh-CN" sz="2400" baseline="-25000" dirty="0" smtClean="0"/>
              <a:t>2</a:t>
            </a:r>
            <a:r>
              <a:rPr lang="en-US" altLang="zh-CN" sz="2400" dirty="0" smtClean="0"/>
              <a:t>O) </a:t>
            </a:r>
          </a:p>
          <a:p>
            <a:pPr algn="l" rtl="0">
              <a:buClr>
                <a:schemeClr val="hlink"/>
              </a:buClr>
              <a:buSzPct val="90000"/>
              <a:buNone/>
            </a:pPr>
            <a:r>
              <a:rPr lang="en-US" altLang="zh-CN" sz="2400" dirty="0" smtClean="0"/>
              <a:t>     or 35cm H</a:t>
            </a:r>
            <a:r>
              <a:rPr lang="en-US" altLang="zh-CN" sz="2400" baseline="-25000" dirty="0" smtClean="0"/>
              <a:t>2</a:t>
            </a:r>
            <a:r>
              <a:rPr lang="en-US" altLang="zh-CN" sz="2400" dirty="0" smtClean="0"/>
              <a:t>O. </a:t>
            </a:r>
          </a:p>
          <a:p>
            <a:pPr algn="l" rtl="0">
              <a:buClr>
                <a:schemeClr val="hlink"/>
              </a:buClr>
              <a:buSzPct val="90000"/>
              <a:buFont typeface="Wingdings" pitchFamily="2" charset="2"/>
              <a:buChar char="Ø"/>
            </a:pPr>
            <a:r>
              <a:rPr lang="en-US" altLang="zh-CN" sz="2400" dirty="0" smtClean="0"/>
              <a:t>Opposing this is the </a:t>
            </a:r>
            <a:r>
              <a:rPr lang="en-US" altLang="zh-CN" sz="2400" dirty="0" err="1" smtClean="0"/>
              <a:t>oncotic</a:t>
            </a:r>
            <a:r>
              <a:rPr lang="en-US" altLang="zh-CN" sz="2400" dirty="0" smtClean="0"/>
              <a:t> pressure in the blood (34cm H</a:t>
            </a:r>
            <a:r>
              <a:rPr lang="en-US" altLang="zh-CN" sz="2400" baseline="-25000" dirty="0" smtClean="0"/>
              <a:t>2</a:t>
            </a:r>
            <a:r>
              <a:rPr lang="en-US" altLang="zh-CN" sz="2400" dirty="0" smtClean="0"/>
              <a:t>O) minus     the </a:t>
            </a:r>
            <a:r>
              <a:rPr lang="en-US" altLang="zh-CN" sz="2400" dirty="0" err="1" smtClean="0"/>
              <a:t>oncotic</a:t>
            </a:r>
            <a:r>
              <a:rPr lang="en-US" altLang="zh-CN" sz="2400" dirty="0" smtClean="0"/>
              <a:t> pressure in the pleural fluid (5 cm H</a:t>
            </a:r>
            <a:r>
              <a:rPr lang="en-US" altLang="zh-CN" sz="2400" baseline="-25000" dirty="0" smtClean="0"/>
              <a:t>2</a:t>
            </a:r>
            <a:r>
              <a:rPr lang="en-US" altLang="zh-CN" sz="2400" dirty="0" smtClean="0"/>
              <a:t>O), or 29cm H</a:t>
            </a:r>
            <a:r>
              <a:rPr lang="en-US" altLang="zh-CN" sz="2400" baseline="-25000" dirty="0" smtClean="0"/>
              <a:t>2</a:t>
            </a:r>
            <a:r>
              <a:rPr lang="en-US" altLang="zh-CN" sz="2400" dirty="0" smtClean="0"/>
              <a:t>O.</a:t>
            </a:r>
          </a:p>
          <a:p>
            <a:pPr algn="l" rtl="0">
              <a:buClr>
                <a:schemeClr val="hlink"/>
              </a:buClr>
              <a:buSzPct val="90000"/>
              <a:buNone/>
            </a:pPr>
            <a:r>
              <a:rPr lang="en-US" altLang="zh-CN" sz="2400" dirty="0" smtClean="0"/>
              <a:t>     The resulting net pressure differences of  6 cm H</a:t>
            </a:r>
            <a:r>
              <a:rPr lang="en-US" altLang="zh-CN" sz="2400" baseline="-25000" dirty="0" smtClean="0"/>
              <a:t>2</a:t>
            </a:r>
            <a:r>
              <a:rPr lang="en-US" altLang="zh-CN" sz="2400" dirty="0" smtClean="0"/>
              <a:t>O (35-29) favors movement of fluid from the parietal pleura into the pleural space. </a:t>
            </a:r>
          </a:p>
          <a:p>
            <a:pPr algn="l" rtl="0"/>
            <a:endParaRPr lang="ar-SA" dirty="0"/>
          </a:p>
        </p:txBody>
      </p:sp>
      <p:sp>
        <p:nvSpPr>
          <p:cNvPr id="4" name="مربع نص 3"/>
          <p:cNvSpPr txBox="1"/>
          <p:nvPr/>
        </p:nvSpPr>
        <p:spPr>
          <a:xfrm>
            <a:off x="214282" y="214290"/>
            <a:ext cx="4000528" cy="707886"/>
          </a:xfrm>
          <a:prstGeom prst="rect">
            <a:avLst/>
          </a:prstGeom>
          <a:noFill/>
        </p:spPr>
        <p:txBody>
          <a:bodyPr wrap="square" rtlCol="1">
            <a:spAutoFit/>
          </a:bodyPr>
          <a:lstStyle/>
          <a:p>
            <a:pPr algn="l"/>
            <a:r>
              <a:rPr lang="en-US" sz="4000" b="1" dirty="0" smtClean="0">
                <a:solidFill>
                  <a:srgbClr val="7030A0"/>
                </a:solidFill>
              </a:rPr>
              <a:t>Introduction</a:t>
            </a:r>
            <a:endParaRPr lang="ar-SA" sz="2000" b="1" dirty="0">
              <a:solidFill>
                <a:srgbClr val="7030A0"/>
              </a:solidFill>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17" presetClass="entr" presetSubtype="4"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ppt_h/2"/>
                                          </p:val>
                                        </p:tav>
                                        <p:tav tm="100000">
                                          <p:val>
                                            <p:strVal val="#ppt_y"/>
                                          </p:val>
                                        </p:tav>
                                      </p:tavLst>
                                    </p:anim>
                                    <p:anim calcmode="lin" valueType="num">
                                      <p:cBhvr>
                                        <p:cTn id="18" dur="500" fill="hold"/>
                                        <p:tgtEl>
                                          <p:spTgt spid="3">
                                            <p:txEl>
                                              <p:pRg st="0" end="0"/>
                                            </p:txEl>
                                          </p:spTgt>
                                        </p:tgtEl>
                                        <p:attrNameLst>
                                          <p:attrName>ppt_w</p:attrName>
                                        </p:attrNameLst>
                                      </p:cBhvr>
                                      <p:tavLst>
                                        <p:tav tm="0">
                                          <p:val>
                                            <p:strVal val="#ppt_w"/>
                                          </p:val>
                                        </p:tav>
                                        <p:tav tm="100000">
                                          <p:val>
                                            <p:strVal val="#ppt_w"/>
                                          </p:val>
                                        </p:tav>
                                      </p:tavLst>
                                    </p:anim>
                                    <p:anim calcmode="lin" valueType="num">
                                      <p:cBhvr>
                                        <p:cTn id="19"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20" fill="hold">
                            <p:stCondLst>
                              <p:cond delay="1000"/>
                            </p:stCondLst>
                            <p:childTnLst>
                              <p:par>
                                <p:cTn id="21" presetID="17" presetClass="entr" presetSubtype="4"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500" fill="hold"/>
                                        <p:tgtEl>
                                          <p:spTgt spid="3">
                                            <p:txEl>
                                              <p:pRg st="1" end="1"/>
                                            </p:txEl>
                                          </p:spTgt>
                                        </p:tgtEl>
                                        <p:attrNameLst>
                                          <p:attrName>ppt_y</p:attrName>
                                        </p:attrNameLst>
                                      </p:cBhvr>
                                      <p:tavLst>
                                        <p:tav tm="0">
                                          <p:val>
                                            <p:strVal val="#ppt_y+#ppt_h/2"/>
                                          </p:val>
                                        </p:tav>
                                        <p:tav tm="100000">
                                          <p:val>
                                            <p:strVal val="#ppt_y"/>
                                          </p:val>
                                        </p:tav>
                                      </p:tavLst>
                                    </p:anim>
                                    <p:anim calcmode="lin" valueType="num">
                                      <p:cBhvr>
                                        <p:cTn id="25" dur="500" fill="hold"/>
                                        <p:tgtEl>
                                          <p:spTgt spid="3">
                                            <p:txEl>
                                              <p:pRg st="1" end="1"/>
                                            </p:txEl>
                                          </p:spTgt>
                                        </p:tgtEl>
                                        <p:attrNameLst>
                                          <p:attrName>ppt_w</p:attrName>
                                        </p:attrNameLst>
                                      </p:cBhvr>
                                      <p:tavLst>
                                        <p:tav tm="0">
                                          <p:val>
                                            <p:strVal val="#ppt_w"/>
                                          </p:val>
                                        </p:tav>
                                        <p:tav tm="100000">
                                          <p:val>
                                            <p:strVal val="#ppt_w"/>
                                          </p:val>
                                        </p:tav>
                                      </p:tavLst>
                                    </p:anim>
                                    <p:anim calcmode="lin" valueType="num">
                                      <p:cBhvr>
                                        <p:cTn id="26"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27" fill="hold">
                            <p:stCondLst>
                              <p:cond delay="1500"/>
                            </p:stCondLst>
                            <p:childTnLst>
                              <p:par>
                                <p:cTn id="28" presetID="17" presetClass="entr" presetSubtype="4" fill="hold" grpId="0" nodeType="after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500" fill="hold"/>
                                        <p:tgtEl>
                                          <p:spTgt spid="3">
                                            <p:txEl>
                                              <p:pRg st="2" end="2"/>
                                            </p:txEl>
                                          </p:spTgt>
                                        </p:tgtEl>
                                        <p:attrNameLst>
                                          <p:attrName>ppt_y</p:attrName>
                                        </p:attrNameLst>
                                      </p:cBhvr>
                                      <p:tavLst>
                                        <p:tav tm="0">
                                          <p:val>
                                            <p:strVal val="#ppt_y+#ppt_h/2"/>
                                          </p:val>
                                        </p:tav>
                                        <p:tav tm="100000">
                                          <p:val>
                                            <p:strVal val="#ppt_y"/>
                                          </p:val>
                                        </p:tav>
                                      </p:tavLst>
                                    </p:anim>
                                    <p:anim calcmode="lin" valueType="num">
                                      <p:cBhvr>
                                        <p:cTn id="32" dur="500" fill="hold"/>
                                        <p:tgtEl>
                                          <p:spTgt spid="3">
                                            <p:txEl>
                                              <p:pRg st="2" end="2"/>
                                            </p:txEl>
                                          </p:spTgt>
                                        </p:tgtEl>
                                        <p:attrNameLst>
                                          <p:attrName>ppt_w</p:attrName>
                                        </p:attrNameLst>
                                      </p:cBhvr>
                                      <p:tavLst>
                                        <p:tav tm="0">
                                          <p:val>
                                            <p:strVal val="#ppt_w"/>
                                          </p:val>
                                        </p:tav>
                                        <p:tav tm="100000">
                                          <p:val>
                                            <p:strVal val="#ppt_w"/>
                                          </p:val>
                                        </p:tav>
                                      </p:tavLst>
                                    </p:anim>
                                    <p:anim calcmode="lin" valueType="num">
                                      <p:cBhvr>
                                        <p:cTn id="33"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34" fill="hold">
                            <p:stCondLst>
                              <p:cond delay="2000"/>
                            </p:stCondLst>
                            <p:childTnLst>
                              <p:par>
                                <p:cTn id="35" presetID="17" presetClass="entr" presetSubtype="4" fill="hold" grpId="0" nodeType="after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8" dur="500" fill="hold"/>
                                        <p:tgtEl>
                                          <p:spTgt spid="3">
                                            <p:txEl>
                                              <p:pRg st="3" end="3"/>
                                            </p:txEl>
                                          </p:spTgt>
                                        </p:tgtEl>
                                        <p:attrNameLst>
                                          <p:attrName>ppt_y</p:attrName>
                                        </p:attrNameLst>
                                      </p:cBhvr>
                                      <p:tavLst>
                                        <p:tav tm="0">
                                          <p:val>
                                            <p:strVal val="#ppt_y+#ppt_h/2"/>
                                          </p:val>
                                        </p:tav>
                                        <p:tav tm="100000">
                                          <p:val>
                                            <p:strVal val="#ppt_y"/>
                                          </p:val>
                                        </p:tav>
                                      </p:tavLst>
                                    </p:anim>
                                    <p:anim calcmode="lin" valueType="num">
                                      <p:cBhvr>
                                        <p:cTn id="39" dur="500" fill="hold"/>
                                        <p:tgtEl>
                                          <p:spTgt spid="3">
                                            <p:txEl>
                                              <p:pRg st="3" end="3"/>
                                            </p:txEl>
                                          </p:spTgt>
                                        </p:tgtEl>
                                        <p:attrNameLst>
                                          <p:attrName>ppt_w</p:attrName>
                                        </p:attrNameLst>
                                      </p:cBhvr>
                                      <p:tavLst>
                                        <p:tav tm="0">
                                          <p:val>
                                            <p:strVal val="#ppt_w"/>
                                          </p:val>
                                        </p:tav>
                                        <p:tav tm="100000">
                                          <p:val>
                                            <p:strVal val="#ppt_w"/>
                                          </p:val>
                                        </p:tav>
                                      </p:tavLst>
                                    </p:anim>
                                    <p:anim calcmode="lin" valueType="num">
                                      <p:cBhvr>
                                        <p:cTn id="4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41" fill="hold">
                            <p:stCondLst>
                              <p:cond delay="2500"/>
                            </p:stCondLst>
                            <p:childTnLst>
                              <p:par>
                                <p:cTn id="42" presetID="17" presetClass="entr" presetSubtype="4" fill="hold" grpId="0" nodeType="after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p:cTn id="4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4" end="4"/>
                                            </p:txEl>
                                          </p:spTgt>
                                        </p:tgtEl>
                                        <p:attrNameLst>
                                          <p:attrName>ppt_y</p:attrName>
                                        </p:attrNameLst>
                                      </p:cBhvr>
                                      <p:tavLst>
                                        <p:tav tm="0">
                                          <p:val>
                                            <p:strVal val="#ppt_y+#ppt_h/2"/>
                                          </p:val>
                                        </p:tav>
                                        <p:tav tm="100000">
                                          <p:val>
                                            <p:strVal val="#ppt_y"/>
                                          </p:val>
                                        </p:tav>
                                      </p:tavLst>
                                    </p:anim>
                                    <p:anim calcmode="lin" valueType="num">
                                      <p:cBhvr>
                                        <p:cTn id="46" dur="500" fill="hold"/>
                                        <p:tgtEl>
                                          <p:spTgt spid="3">
                                            <p:txEl>
                                              <p:pRg st="4" end="4"/>
                                            </p:txEl>
                                          </p:spTgt>
                                        </p:tgtEl>
                                        <p:attrNameLst>
                                          <p:attrName>ppt_w</p:attrName>
                                        </p:attrNameLst>
                                      </p:cBhvr>
                                      <p:tavLst>
                                        <p:tav tm="0">
                                          <p:val>
                                            <p:strVal val="#ppt_w"/>
                                          </p:val>
                                        </p:tav>
                                        <p:tav tm="100000">
                                          <p:val>
                                            <p:strVal val="#ppt_w"/>
                                          </p:val>
                                        </p:tav>
                                      </p:tavLst>
                                    </p:anim>
                                    <p:anim calcmode="lin" valueType="num">
                                      <p:cBhvr>
                                        <p:cTn id="47"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539750" y="188913"/>
            <a:ext cx="8229600" cy="1828800"/>
          </a:xfrm>
          <a:prstGeom prst="rect">
            <a:avLst/>
          </a:prstGeom>
          <a:noFill/>
          <a:ln w="9525">
            <a:noFill/>
            <a:miter lim="800000"/>
            <a:headEnd/>
            <a:tailEnd/>
          </a:ln>
          <a:effectLst/>
        </p:spPr>
        <p:txBody>
          <a:bodyPr anchor="ctr"/>
          <a:lstStyle/>
          <a:p>
            <a:pPr algn="ctr"/>
            <a:endParaRPr lang="zh-CN" altLang="zh-CN" sz="4800" b="1">
              <a:solidFill>
                <a:srgbClr val="FFFF66"/>
              </a:solidFill>
              <a:effectLst>
                <a:outerShdw blurRad="38100" dist="38100" dir="2700000" algn="tl">
                  <a:srgbClr val="C0C0C0"/>
                </a:outerShdw>
              </a:effectLst>
              <a:latin typeface="Times New Roman" pitchFamily="18" charset="0"/>
            </a:endParaRPr>
          </a:p>
        </p:txBody>
      </p:sp>
      <p:sp>
        <p:nvSpPr>
          <p:cNvPr id="61443" name="Rectangle 3"/>
          <p:cNvSpPr>
            <a:spLocks noChangeArrowheads="1"/>
          </p:cNvSpPr>
          <p:nvPr/>
        </p:nvSpPr>
        <p:spPr bwMode="auto">
          <a:xfrm>
            <a:off x="714348" y="5857892"/>
            <a:ext cx="8215370" cy="792163"/>
          </a:xfrm>
          <a:prstGeom prst="rect">
            <a:avLst/>
          </a:prstGeom>
          <a:noFill/>
          <a:ln w="9525">
            <a:noFill/>
            <a:miter lim="800000"/>
            <a:headEnd/>
            <a:tailEnd/>
          </a:ln>
          <a:effectLst/>
        </p:spPr>
        <p:txBody>
          <a:bodyPr/>
          <a:lstStyle/>
          <a:p>
            <a:pPr algn="l">
              <a:spcBef>
                <a:spcPct val="20000"/>
              </a:spcBef>
              <a:buClr>
                <a:schemeClr val="hlink"/>
              </a:buClr>
              <a:buSzPct val="90000"/>
              <a:buFont typeface="Wingdings" pitchFamily="2" charset="2"/>
              <a:buNone/>
              <a:defRPr/>
            </a:pPr>
            <a:r>
              <a:rPr lang="en-US" altLang="zh-CN" dirty="0" smtClean="0">
                <a:solidFill>
                  <a:srgbClr val="FF0000"/>
                </a:solidFill>
                <a:effectLst>
                  <a:outerShdw blurRad="38100" dist="38100" dir="2700000" algn="tl">
                    <a:srgbClr val="000000"/>
                  </a:outerShdw>
                </a:effectLst>
                <a:latin typeface="Times New Roman" charset="0"/>
                <a:ea typeface="宋体" pitchFamily="2" charset="-122"/>
              </a:rPr>
              <a:t>Diagrammatic </a:t>
            </a:r>
            <a:r>
              <a:rPr lang="en-US" altLang="zh-CN" dirty="0">
                <a:solidFill>
                  <a:srgbClr val="FF0000"/>
                </a:solidFill>
                <a:effectLst>
                  <a:outerShdw blurRad="38100" dist="38100" dir="2700000" algn="tl">
                    <a:srgbClr val="000000"/>
                  </a:outerShdw>
                </a:effectLst>
                <a:latin typeface="Times New Roman" charset="0"/>
                <a:ea typeface="宋体" pitchFamily="2" charset="-122"/>
              </a:rPr>
              <a:t>representation of the pressures involved in the formation and absorption of pleural fluid.</a:t>
            </a:r>
          </a:p>
        </p:txBody>
      </p:sp>
      <p:sp>
        <p:nvSpPr>
          <p:cNvPr id="11268" name="Rectangle 4"/>
          <p:cNvSpPr>
            <a:spLocks noChangeArrowheads="1"/>
          </p:cNvSpPr>
          <p:nvPr/>
        </p:nvSpPr>
        <p:spPr bwMode="auto">
          <a:xfrm>
            <a:off x="785786" y="1142984"/>
            <a:ext cx="7643866" cy="4678204"/>
          </a:xfrm>
          <a:prstGeom prst="rect">
            <a:avLst/>
          </a:prstGeom>
          <a:noFill/>
          <a:ln w="9525">
            <a:noFill/>
            <a:miter lim="800000"/>
            <a:headEnd/>
            <a:tailEnd/>
          </a:ln>
        </p:spPr>
        <p:txBody>
          <a:bodyPr wrap="square" anchor="ctr">
            <a:spAutoFit/>
          </a:bodyPr>
          <a:lstStyle/>
          <a:p>
            <a:pPr algn="ctr"/>
            <a:r>
              <a:rPr lang="en-US" altLang="zh-CN" sz="2400" b="1" dirty="0">
                <a:solidFill>
                  <a:srgbClr val="FF0000"/>
                </a:solidFill>
              </a:rPr>
              <a:t>Parietal       Pleura      Visceral</a:t>
            </a:r>
          </a:p>
          <a:p>
            <a:pPr algn="ctr"/>
            <a:r>
              <a:rPr lang="en-US" altLang="zh-CN" sz="2400" b="1" dirty="0">
                <a:solidFill>
                  <a:srgbClr val="FF0000"/>
                </a:solidFill>
              </a:rPr>
              <a:t>Pleura        Space       Pleura</a:t>
            </a:r>
          </a:p>
          <a:p>
            <a:pPr algn="ctr"/>
            <a:endParaRPr lang="en-US" altLang="zh-CN" sz="2400" b="1" dirty="0"/>
          </a:p>
          <a:p>
            <a:pPr algn="ctr"/>
            <a:r>
              <a:rPr lang="en-US" altLang="zh-CN" sz="2400" b="1" dirty="0"/>
              <a:t>Hydrostatic Pressure</a:t>
            </a:r>
          </a:p>
          <a:p>
            <a:r>
              <a:rPr lang="en-US" altLang="zh-CN" sz="2400" b="1" dirty="0"/>
              <a:t>      </a:t>
            </a:r>
            <a:r>
              <a:rPr lang="en-US" altLang="zh-CN" sz="2400" b="1" dirty="0">
                <a:solidFill>
                  <a:srgbClr val="FF0000"/>
                </a:solidFill>
                <a:latin typeface="Times New Roman" pitchFamily="18" charset="0"/>
              </a:rPr>
              <a:t>+</a:t>
            </a:r>
            <a:r>
              <a:rPr lang="en-US" altLang="zh-CN" b="1" dirty="0">
                <a:solidFill>
                  <a:srgbClr val="FF0000"/>
                </a:solidFill>
                <a:latin typeface="Times New Roman" pitchFamily="18" charset="0"/>
              </a:rPr>
              <a:t>30                               - 5                            + 24</a:t>
            </a:r>
          </a:p>
          <a:p>
            <a:endParaRPr lang="en-US" altLang="zh-CN" sz="2400" b="1" dirty="0">
              <a:solidFill>
                <a:srgbClr val="FF0000"/>
              </a:solidFill>
              <a:latin typeface="Times New Roman" pitchFamily="18" charset="0"/>
            </a:endParaRPr>
          </a:p>
          <a:p>
            <a:r>
              <a:rPr lang="en-US" altLang="zh-CN" sz="2400" b="1" dirty="0">
                <a:solidFill>
                  <a:srgbClr val="FF0000"/>
                </a:solidFill>
              </a:rPr>
              <a:t>                  </a:t>
            </a:r>
            <a:r>
              <a:rPr lang="en-US" altLang="zh-CN" b="1" dirty="0">
                <a:solidFill>
                  <a:srgbClr val="FF0000"/>
                </a:solidFill>
                <a:latin typeface="Times New Roman" pitchFamily="18" charset="0"/>
              </a:rPr>
              <a:t>35                                           29</a:t>
            </a:r>
          </a:p>
          <a:p>
            <a:r>
              <a:rPr lang="en-US" altLang="zh-CN" b="1" dirty="0">
                <a:solidFill>
                  <a:srgbClr val="FF0000"/>
                </a:solidFill>
                <a:latin typeface="Times New Roman" pitchFamily="18" charset="0"/>
              </a:rPr>
              <a:t>                            6                                             0</a:t>
            </a:r>
          </a:p>
          <a:p>
            <a:r>
              <a:rPr lang="en-US" altLang="zh-CN" b="1" dirty="0">
                <a:solidFill>
                  <a:srgbClr val="FF0000"/>
                </a:solidFill>
                <a:latin typeface="Times New Roman" pitchFamily="18" charset="0"/>
              </a:rPr>
              <a:t>Net</a:t>
            </a:r>
          </a:p>
          <a:p>
            <a:r>
              <a:rPr lang="en-US" altLang="zh-CN" b="1" dirty="0">
                <a:solidFill>
                  <a:srgbClr val="FF0000"/>
                </a:solidFill>
                <a:latin typeface="Times New Roman" pitchFamily="18" charset="0"/>
              </a:rPr>
              <a:t>                           29                                           29</a:t>
            </a:r>
          </a:p>
          <a:p>
            <a:pPr algn="ctr"/>
            <a:endParaRPr lang="en-US" altLang="zh-CN" b="1" dirty="0">
              <a:solidFill>
                <a:srgbClr val="FF0000"/>
              </a:solidFill>
              <a:latin typeface="Times New Roman" pitchFamily="18" charset="0"/>
            </a:endParaRPr>
          </a:p>
          <a:p>
            <a:r>
              <a:rPr lang="en-US" altLang="zh-CN" b="1" dirty="0">
                <a:solidFill>
                  <a:srgbClr val="FF0000"/>
                </a:solidFill>
                <a:latin typeface="Times New Roman" pitchFamily="18" charset="0"/>
              </a:rPr>
              <a:t>         + 34                               + 5                            +34</a:t>
            </a:r>
          </a:p>
          <a:p>
            <a:pPr algn="ctr"/>
            <a:endParaRPr lang="en-US" altLang="zh-CN" sz="1600" b="1" dirty="0">
              <a:solidFill>
                <a:srgbClr val="F5972F"/>
              </a:solidFill>
              <a:latin typeface="Times New Roman" pitchFamily="18" charset="0"/>
            </a:endParaRPr>
          </a:p>
          <a:p>
            <a:pPr algn="ctr"/>
            <a:r>
              <a:rPr lang="en-US" altLang="zh-CN" sz="2400" b="1" dirty="0" err="1"/>
              <a:t>Oncotic</a:t>
            </a:r>
            <a:r>
              <a:rPr lang="en-US" altLang="zh-CN" sz="2400" b="1" dirty="0"/>
              <a:t> Pressure</a:t>
            </a:r>
          </a:p>
        </p:txBody>
      </p:sp>
      <p:sp>
        <p:nvSpPr>
          <p:cNvPr id="11269" name="Line 5"/>
          <p:cNvSpPr>
            <a:spLocks noChangeShapeType="1"/>
          </p:cNvSpPr>
          <p:nvPr/>
        </p:nvSpPr>
        <p:spPr bwMode="auto">
          <a:xfrm>
            <a:off x="2195513" y="2781300"/>
            <a:ext cx="1439862" cy="0"/>
          </a:xfrm>
          <a:prstGeom prst="line">
            <a:avLst/>
          </a:prstGeom>
          <a:noFill/>
          <a:ln w="9525">
            <a:solidFill>
              <a:schemeClr val="tx1"/>
            </a:solidFill>
            <a:round/>
            <a:headEnd/>
            <a:tailEnd type="triangle" w="med" len="med"/>
          </a:ln>
        </p:spPr>
        <p:txBody>
          <a:bodyPr/>
          <a:lstStyle/>
          <a:p>
            <a:endParaRPr lang="ar-SA"/>
          </a:p>
        </p:txBody>
      </p:sp>
      <p:sp>
        <p:nvSpPr>
          <p:cNvPr id="11270" name="Line 6"/>
          <p:cNvSpPr>
            <a:spLocks noChangeShapeType="1"/>
          </p:cNvSpPr>
          <p:nvPr/>
        </p:nvSpPr>
        <p:spPr bwMode="auto">
          <a:xfrm flipH="1">
            <a:off x="4859338" y="2781300"/>
            <a:ext cx="1295400" cy="0"/>
          </a:xfrm>
          <a:prstGeom prst="line">
            <a:avLst/>
          </a:prstGeom>
          <a:noFill/>
          <a:ln w="9525">
            <a:solidFill>
              <a:schemeClr val="tx1"/>
            </a:solidFill>
            <a:round/>
            <a:headEnd/>
            <a:tailEnd type="triangle" w="med" len="med"/>
          </a:ln>
        </p:spPr>
        <p:txBody>
          <a:bodyPr/>
          <a:lstStyle/>
          <a:p>
            <a:endParaRPr lang="ar-SA"/>
          </a:p>
        </p:txBody>
      </p:sp>
      <p:sp>
        <p:nvSpPr>
          <p:cNvPr id="11271" name="Line 7"/>
          <p:cNvSpPr>
            <a:spLocks noChangeShapeType="1"/>
          </p:cNvSpPr>
          <p:nvPr/>
        </p:nvSpPr>
        <p:spPr bwMode="auto">
          <a:xfrm>
            <a:off x="2195513" y="3860800"/>
            <a:ext cx="1439862" cy="0"/>
          </a:xfrm>
          <a:prstGeom prst="line">
            <a:avLst/>
          </a:prstGeom>
          <a:noFill/>
          <a:ln w="9525">
            <a:solidFill>
              <a:schemeClr val="tx1"/>
            </a:solidFill>
            <a:round/>
            <a:headEnd/>
            <a:tailEnd type="triangle" w="med" len="med"/>
          </a:ln>
        </p:spPr>
        <p:txBody>
          <a:bodyPr/>
          <a:lstStyle/>
          <a:p>
            <a:endParaRPr lang="ar-SA"/>
          </a:p>
        </p:txBody>
      </p:sp>
      <p:sp>
        <p:nvSpPr>
          <p:cNvPr id="11272" name="Line 8"/>
          <p:cNvSpPr>
            <a:spLocks noChangeShapeType="1"/>
          </p:cNvSpPr>
          <p:nvPr/>
        </p:nvSpPr>
        <p:spPr bwMode="auto">
          <a:xfrm flipH="1">
            <a:off x="4859338" y="3860800"/>
            <a:ext cx="1295400" cy="0"/>
          </a:xfrm>
          <a:prstGeom prst="line">
            <a:avLst/>
          </a:prstGeom>
          <a:noFill/>
          <a:ln w="9525">
            <a:solidFill>
              <a:schemeClr val="tx1"/>
            </a:solidFill>
            <a:round/>
            <a:headEnd/>
            <a:tailEnd type="triangle" w="med" len="med"/>
          </a:ln>
        </p:spPr>
        <p:txBody>
          <a:bodyPr/>
          <a:lstStyle/>
          <a:p>
            <a:endParaRPr lang="ar-SA"/>
          </a:p>
        </p:txBody>
      </p:sp>
      <p:sp>
        <p:nvSpPr>
          <p:cNvPr id="11273" name="Line 9"/>
          <p:cNvSpPr>
            <a:spLocks noChangeShapeType="1"/>
          </p:cNvSpPr>
          <p:nvPr/>
        </p:nvSpPr>
        <p:spPr bwMode="auto">
          <a:xfrm flipH="1">
            <a:off x="2195513" y="4437063"/>
            <a:ext cx="1366837" cy="0"/>
          </a:xfrm>
          <a:prstGeom prst="line">
            <a:avLst/>
          </a:prstGeom>
          <a:noFill/>
          <a:ln w="9525">
            <a:solidFill>
              <a:schemeClr val="tx1"/>
            </a:solidFill>
            <a:round/>
            <a:headEnd/>
            <a:tailEnd type="triangle" w="med" len="med"/>
          </a:ln>
        </p:spPr>
        <p:txBody>
          <a:bodyPr/>
          <a:lstStyle/>
          <a:p>
            <a:endParaRPr lang="ar-SA"/>
          </a:p>
        </p:txBody>
      </p:sp>
      <p:sp>
        <p:nvSpPr>
          <p:cNvPr id="11274" name="Line 10"/>
          <p:cNvSpPr>
            <a:spLocks noChangeShapeType="1"/>
          </p:cNvSpPr>
          <p:nvPr/>
        </p:nvSpPr>
        <p:spPr bwMode="auto">
          <a:xfrm>
            <a:off x="4932363" y="4437063"/>
            <a:ext cx="1368425" cy="0"/>
          </a:xfrm>
          <a:prstGeom prst="line">
            <a:avLst/>
          </a:prstGeom>
          <a:noFill/>
          <a:ln w="9525">
            <a:solidFill>
              <a:schemeClr val="tx1"/>
            </a:solidFill>
            <a:round/>
            <a:headEnd/>
            <a:tailEnd type="triangle" w="med" len="med"/>
          </a:ln>
        </p:spPr>
        <p:txBody>
          <a:bodyPr/>
          <a:lstStyle/>
          <a:p>
            <a:endParaRPr lang="ar-SA"/>
          </a:p>
        </p:txBody>
      </p:sp>
      <p:cxnSp>
        <p:nvCxnSpPr>
          <p:cNvPr id="15" name="直接连接符 14"/>
          <p:cNvCxnSpPr/>
          <p:nvPr/>
        </p:nvCxnSpPr>
        <p:spPr>
          <a:xfrm rot="5400000">
            <a:off x="2358231" y="3785394"/>
            <a:ext cx="2714625"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rot="5400000">
            <a:off x="3429794" y="3856832"/>
            <a:ext cx="2714625" cy="1587"/>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85728"/>
            <a:ext cx="8115328" cy="1071562"/>
          </a:xfrm>
        </p:spPr>
        <p:txBody>
          <a:bodyPr/>
          <a:lstStyle/>
          <a:p>
            <a:r>
              <a:rPr lang="en-US" altLang="zh-CN" sz="3200" b="1" u="sng" dirty="0" smtClean="0">
                <a:solidFill>
                  <a:srgbClr val="7030A0"/>
                </a:solidFill>
                <a:cs typeface="Arial" pitchFamily="34" charset="0"/>
              </a:rPr>
              <a:t>Mechanism of pleural fluids turnover</a:t>
            </a:r>
            <a:br>
              <a:rPr lang="en-US" altLang="zh-CN" sz="3200" b="1" u="sng" dirty="0" smtClean="0">
                <a:solidFill>
                  <a:srgbClr val="7030A0"/>
                </a:solidFill>
                <a:cs typeface="Arial" pitchFamily="34" charset="0"/>
              </a:rPr>
            </a:br>
            <a:endParaRPr lang="ar-SA" sz="3200" u="sng" dirty="0">
              <a:solidFill>
                <a:srgbClr val="7030A0"/>
              </a:solidFill>
            </a:endParaRPr>
          </a:p>
        </p:txBody>
      </p:sp>
      <p:sp>
        <p:nvSpPr>
          <p:cNvPr id="3" name="عنصر نائب للمحتوى 2"/>
          <p:cNvSpPr>
            <a:spLocks noGrp="1"/>
          </p:cNvSpPr>
          <p:nvPr>
            <p:ph idx="1"/>
          </p:nvPr>
        </p:nvSpPr>
        <p:spPr>
          <a:xfrm>
            <a:off x="285720" y="1785926"/>
            <a:ext cx="8858280" cy="4340237"/>
          </a:xfrm>
        </p:spPr>
        <p:txBody>
          <a:bodyPr/>
          <a:lstStyle/>
          <a:p>
            <a:pPr algn="l" rtl="0">
              <a:buFont typeface="Wingdings" pitchFamily="2" charset="2"/>
              <a:buChar char="Ø"/>
            </a:pPr>
            <a:r>
              <a:rPr lang="en-US" altLang="zh-CN" sz="2800" dirty="0" smtClean="0"/>
              <a:t>The net rate of pleural fluid formation in animals with thick pleura is approximately 0.01 ml/kg/hr or 15 ml </a:t>
            </a:r>
          </a:p>
          <a:p>
            <a:pPr algn="l" rtl="0">
              <a:buNone/>
            </a:pPr>
            <a:r>
              <a:rPr lang="en-US" altLang="zh-CN" sz="2800" dirty="0" smtClean="0"/>
              <a:t>     per 24 hr. </a:t>
            </a:r>
          </a:p>
          <a:p>
            <a:pPr algn="l" rtl="0">
              <a:buNone/>
            </a:pPr>
            <a:endParaRPr lang="en-US" altLang="zh-CN" sz="2800" dirty="0" smtClean="0"/>
          </a:p>
          <a:p>
            <a:pPr algn="l" rtl="0">
              <a:buFont typeface="Wingdings" pitchFamily="2" charset="2"/>
              <a:buChar char="Ø"/>
            </a:pPr>
            <a:r>
              <a:rPr lang="en-US" altLang="zh-CN" sz="2800" dirty="0" smtClean="0"/>
              <a:t> Normally, the pleural space is maintained nearly fluid free because the filtered fluid is removed from the pleural space by the pleural </a:t>
            </a:r>
            <a:r>
              <a:rPr lang="en-US" altLang="zh-CN" sz="2800" dirty="0" err="1" smtClean="0"/>
              <a:t>lymphatics</a:t>
            </a:r>
            <a:r>
              <a:rPr lang="en-US" altLang="zh-CN" sz="2800" dirty="0" smtClean="0"/>
              <a:t>, which can remove </a:t>
            </a:r>
          </a:p>
          <a:p>
            <a:pPr algn="l" rtl="0">
              <a:buNone/>
            </a:pPr>
            <a:r>
              <a:rPr lang="en-US" altLang="zh-CN" sz="2800" dirty="0" smtClean="0"/>
              <a:t>    over 0.20 ml/kg/hr . </a:t>
            </a:r>
          </a:p>
          <a:p>
            <a:pPr algn="l" rtl="0"/>
            <a:endParaRPr lang="ar-SA"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100000">
                                          <p:val>
                                            <p:strVal val="#ppt_x"/>
                                          </p:val>
                                        </p:tav>
                                      </p:tavLst>
                                    </p:anim>
                                    <p:anim calcmode="lin" valueType="num">
                                      <p:cBhvr>
                                        <p:cTn id="8" dur="500" fill="hold"/>
                                        <p:tgtEl>
                                          <p:spTgt spid="2"/>
                                        </p:tgtEl>
                                        <p:attrNameLst>
                                          <p:attrName>ppt_y</p:attrName>
                                        </p:attrNameLst>
                                      </p:cBhvr>
                                      <p:tavLst>
                                        <p:tav tm="0">
                                          <p:val>
                                            <p:strVal val="#ppt_y+#ppt_h/2"/>
                                          </p:val>
                                        </p:tav>
                                        <p:tav tm="100000">
                                          <p:val>
                                            <p:strVal val="#ppt_y"/>
                                          </p:val>
                                        </p:tav>
                                      </p:tavLst>
                                    </p:anim>
                                    <p:anim calcmode="lin" valueType="num">
                                      <p:cBhvr>
                                        <p:cTn id="9" dur="500" fill="hold"/>
                                        <p:tgtEl>
                                          <p:spTgt spid="2"/>
                                        </p:tgtEl>
                                        <p:attrNameLst>
                                          <p:attrName>ppt_w</p:attrName>
                                        </p:attrNameLst>
                                      </p:cBhvr>
                                      <p:tavLst>
                                        <p:tav tm="0">
                                          <p:val>
                                            <p:strVal val="#ppt_w"/>
                                          </p:val>
                                        </p:tav>
                                        <p:tav tm="100000">
                                          <p:val>
                                            <p:strVal val="#ppt_w"/>
                                          </p:val>
                                        </p:tav>
                                      </p:tavLst>
                                    </p:anim>
                                    <p:anim calcmode="lin" valueType="num">
                                      <p:cBhvr>
                                        <p:cTn id="10" dur="500" fill="hold"/>
                                        <p:tgtEl>
                                          <p:spTgt spid="2"/>
                                        </p:tgtEl>
                                        <p:attrNameLst>
                                          <p:attrName>ppt_h</p:attrName>
                                        </p:attrNameLst>
                                      </p:cBhvr>
                                      <p:tavLst>
                                        <p:tav tm="0">
                                          <p:val>
                                            <p:fltVal val="0"/>
                                          </p:val>
                                        </p:tav>
                                        <p:tav tm="100000">
                                          <p:val>
                                            <p:strVal val="#ppt_h"/>
                                          </p:val>
                                        </p:tav>
                                      </p:tavLst>
                                    </p:anim>
                                  </p:childTnLst>
                                </p:cTn>
                              </p:par>
                            </p:childTnLst>
                          </p:cTn>
                        </p:par>
                        <p:par>
                          <p:cTn id="11" fill="hold">
                            <p:stCondLst>
                              <p:cond delay="500"/>
                            </p:stCondLst>
                            <p:childTnLst>
                              <p:par>
                                <p:cTn id="12" presetID="55"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500"/>
                                        <p:tgtEl>
                                          <p:spTgt spid="3">
                                            <p:txEl>
                                              <p:pRg st="0" end="0"/>
                                            </p:txEl>
                                          </p:spTgt>
                                        </p:tgtEl>
                                      </p:cBhvr>
                                    </p:animEffect>
                                  </p:childTnLst>
                                </p:cTn>
                              </p:par>
                            </p:childTnLst>
                          </p:cTn>
                        </p:par>
                        <p:par>
                          <p:cTn id="17" fill="hold">
                            <p:stCondLst>
                              <p:cond delay="1000"/>
                            </p:stCondLst>
                            <p:childTnLst>
                              <p:par>
                                <p:cTn id="18" presetID="55" presetClass="entr" presetSubtype="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1"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2" dur="500"/>
                                        <p:tgtEl>
                                          <p:spTgt spid="3">
                                            <p:txEl>
                                              <p:pRg st="1" end="1"/>
                                            </p:txEl>
                                          </p:spTgt>
                                        </p:tgtEl>
                                      </p:cBhvr>
                                    </p:animEffect>
                                  </p:childTnLst>
                                </p:cTn>
                              </p:par>
                            </p:childTnLst>
                          </p:cTn>
                        </p:par>
                        <p:par>
                          <p:cTn id="23" fill="hold">
                            <p:stCondLst>
                              <p:cond delay="1500"/>
                            </p:stCondLst>
                            <p:childTnLst>
                              <p:par>
                                <p:cTn id="24" presetID="55" presetClass="entr" presetSubtype="0"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3" end="3"/>
                                            </p:txEl>
                                          </p:spTgt>
                                        </p:tgtEl>
                                      </p:cBhvr>
                                    </p:animEffect>
                                  </p:childTnLst>
                                </p:cTn>
                              </p:par>
                            </p:childTnLst>
                          </p:cTn>
                        </p:par>
                        <p:par>
                          <p:cTn id="29" fill="hold">
                            <p:stCondLst>
                              <p:cond delay="2000"/>
                            </p:stCondLst>
                            <p:childTnLst>
                              <p:par>
                                <p:cTn id="30" presetID="55" presetClass="entr" presetSubtype="0"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3"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2844" y="142852"/>
            <a:ext cx="8086756" cy="1000132"/>
          </a:xfrm>
        </p:spPr>
        <p:txBody>
          <a:bodyPr/>
          <a:lstStyle/>
          <a:p>
            <a:r>
              <a:rPr lang="en-US" altLang="zh-CN" sz="3600" b="1" u="sng" dirty="0" err="1" smtClean="0">
                <a:solidFill>
                  <a:srgbClr val="7030A0"/>
                </a:solidFill>
              </a:rPr>
              <a:t>Pathophysiology</a:t>
            </a:r>
            <a:r>
              <a:rPr lang="en-US" altLang="zh-CN" sz="3600" b="1" u="sng" dirty="0" smtClean="0">
                <a:solidFill>
                  <a:srgbClr val="7030A0"/>
                </a:solidFill>
              </a:rPr>
              <a:t> of pleural effusion</a:t>
            </a:r>
            <a:endParaRPr lang="ar-SA" sz="3600" u="sng" dirty="0">
              <a:solidFill>
                <a:srgbClr val="7030A0"/>
              </a:solidFill>
            </a:endParaRPr>
          </a:p>
        </p:txBody>
      </p:sp>
      <p:graphicFrame>
        <p:nvGraphicFramePr>
          <p:cNvPr id="4" name="عنصر نائب للمحتوى 3"/>
          <p:cNvGraphicFramePr>
            <a:graphicFrameLocks noGrp="1"/>
          </p:cNvGraphicFramePr>
          <p:nvPr>
            <p:ph idx="1"/>
          </p:nvPr>
        </p:nvGraphicFramePr>
        <p:xfrm>
          <a:off x="428625" y="1285875"/>
          <a:ext cx="8258175" cy="4840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مربع نص 4"/>
          <p:cNvSpPr txBox="1"/>
          <p:nvPr/>
        </p:nvSpPr>
        <p:spPr>
          <a:xfrm>
            <a:off x="500034" y="2786058"/>
            <a:ext cx="2571768" cy="1323439"/>
          </a:xfrm>
          <a:prstGeom prst="rect">
            <a:avLst/>
          </a:prstGeom>
          <a:noFill/>
        </p:spPr>
        <p:txBody>
          <a:bodyPr wrap="square" rtlCol="1">
            <a:spAutoFit/>
          </a:bodyPr>
          <a:lstStyle/>
          <a:p>
            <a:pPr algn="l"/>
            <a:r>
              <a:rPr lang="en-US" sz="4000" b="1" dirty="0" smtClean="0">
                <a:solidFill>
                  <a:schemeClr val="bg1"/>
                </a:solidFill>
              </a:rPr>
              <a:t>Pleural Effusion</a:t>
            </a:r>
            <a:endParaRPr lang="ar-SA" sz="4000" b="1" dirty="0">
              <a:solidFill>
                <a:schemeClr val="bg1"/>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29"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1000" fill="hold"/>
                                        <p:tgtEl>
                                          <p:spTgt spid="4"/>
                                        </p:tgtEl>
                                        <p:attrNameLst>
                                          <p:attrName>ppt_x</p:attrName>
                                        </p:attrNameLst>
                                      </p:cBhvr>
                                      <p:tavLst>
                                        <p:tav tm="0">
                                          <p:val>
                                            <p:strVal val="#ppt_x-.2"/>
                                          </p:val>
                                        </p:tav>
                                        <p:tav tm="100000">
                                          <p:val>
                                            <p:strVal val="#ppt_x"/>
                                          </p:val>
                                        </p:tav>
                                      </p:tavLst>
                                    </p:anim>
                                    <p:anim calcmode="lin" valueType="num">
                                      <p:cBhvr>
                                        <p:cTn id="12"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0" y="214290"/>
            <a:ext cx="8072462" cy="857256"/>
          </a:xfrm>
        </p:spPr>
        <p:txBody>
          <a:bodyPr/>
          <a:lstStyle/>
          <a:p>
            <a:pPr algn="l"/>
            <a:r>
              <a:rPr lang="en-US" sz="3600" b="1" dirty="0" smtClean="0">
                <a:solidFill>
                  <a:srgbClr val="7030A0"/>
                </a:solidFill>
              </a:rPr>
              <a:t>General Causes of Pleural Effusions</a:t>
            </a:r>
            <a:endParaRPr lang="ar-SA" sz="3600" b="1" dirty="0">
              <a:solidFill>
                <a:srgbClr val="7030A0"/>
              </a:solidFill>
            </a:endParaRPr>
          </a:p>
        </p:txBody>
      </p:sp>
      <p:sp>
        <p:nvSpPr>
          <p:cNvPr id="5" name="عنصر نائب للنص 4"/>
          <p:cNvSpPr>
            <a:spLocks noGrp="1"/>
          </p:cNvSpPr>
          <p:nvPr>
            <p:ph type="body" idx="1"/>
          </p:nvPr>
        </p:nvSpPr>
        <p:spPr>
          <a:xfrm>
            <a:off x="285720" y="1285861"/>
            <a:ext cx="4211668" cy="500066"/>
          </a:xfrm>
          <a:ln w="22225">
            <a:solidFill>
              <a:srgbClr val="002060"/>
            </a:solidFill>
          </a:ln>
          <a:effectLst>
            <a:outerShdw blurRad="50800" dist="38100" dir="8100000" algn="tr" rotWithShape="0">
              <a:prstClr val="black">
                <a:alpha val="40000"/>
              </a:prstClr>
            </a:outerShdw>
          </a:effectLst>
          <a:scene3d>
            <a:camera prst="orthographicFront"/>
            <a:lightRig rig="threePt" dir="t"/>
          </a:scene3d>
          <a:sp3d>
            <a:bevelT w="165100" prst="coolSlant"/>
          </a:sp3d>
        </p:spPr>
        <p:txBody>
          <a:bodyPr/>
          <a:lstStyle/>
          <a:p>
            <a:pPr algn="l"/>
            <a:r>
              <a:rPr lang="en-US" sz="2000" i="1" dirty="0" smtClean="0"/>
              <a:t>Increased pleural fluid formation</a:t>
            </a:r>
            <a:endParaRPr lang="ar-SA" sz="2000" dirty="0"/>
          </a:p>
        </p:txBody>
      </p:sp>
      <p:sp>
        <p:nvSpPr>
          <p:cNvPr id="6" name="عنصر نائب للمحتوى 5"/>
          <p:cNvSpPr>
            <a:spLocks noGrp="1"/>
          </p:cNvSpPr>
          <p:nvPr>
            <p:ph sz="half" idx="2"/>
          </p:nvPr>
        </p:nvSpPr>
        <p:spPr>
          <a:xfrm>
            <a:off x="285720" y="1928802"/>
            <a:ext cx="4214842" cy="4572031"/>
          </a:xfrm>
          <a:ln w="25400">
            <a:solidFill>
              <a:srgbClr val="7030A0"/>
            </a:solidFill>
          </a:ln>
          <a:effectLst>
            <a:outerShdw blurRad="50800" dist="38100" dir="8100000" algn="tr" rotWithShape="0">
              <a:prstClr val="black">
                <a:alpha val="40000"/>
              </a:prstClr>
            </a:outerShdw>
          </a:effectLst>
        </p:spPr>
        <p:txBody>
          <a:bodyPr/>
          <a:lstStyle/>
          <a:p>
            <a:pPr algn="l" rtl="0"/>
            <a:r>
              <a:rPr lang="en-US" sz="2000" dirty="0" smtClean="0"/>
              <a:t>Increased interstitial fluid in the lung</a:t>
            </a:r>
          </a:p>
          <a:p>
            <a:pPr algn="l" rtl="0"/>
            <a:r>
              <a:rPr lang="en-US" sz="2000" dirty="0" smtClean="0"/>
              <a:t>Increased intravascular pressure in pleura.</a:t>
            </a:r>
          </a:p>
          <a:p>
            <a:pPr algn="l" rtl="0"/>
            <a:r>
              <a:rPr lang="en-US" sz="2000" dirty="0" smtClean="0"/>
              <a:t>Increased permeability of the capillaries in the pleura.</a:t>
            </a:r>
          </a:p>
          <a:p>
            <a:pPr algn="l" rtl="0"/>
            <a:r>
              <a:rPr lang="en-US" sz="2000" dirty="0" smtClean="0"/>
              <a:t>Increased pleural fluid protein level.</a:t>
            </a:r>
          </a:p>
          <a:p>
            <a:pPr algn="l" rtl="0"/>
            <a:r>
              <a:rPr lang="en-US" sz="2000" dirty="0" smtClean="0"/>
              <a:t>Decreased pleural pressure.</a:t>
            </a:r>
          </a:p>
          <a:p>
            <a:pPr algn="l" rtl="0"/>
            <a:r>
              <a:rPr lang="en-US" sz="2000" dirty="0" smtClean="0"/>
              <a:t>Increased fluid in peritoneal cavity.</a:t>
            </a:r>
          </a:p>
          <a:p>
            <a:pPr algn="l" rtl="0"/>
            <a:r>
              <a:rPr lang="en-US" sz="2000" dirty="0" smtClean="0"/>
              <a:t>Disruption of the thoracic duct.</a:t>
            </a:r>
          </a:p>
          <a:p>
            <a:pPr algn="l" rtl="0"/>
            <a:r>
              <a:rPr lang="en-US" sz="2000" dirty="0" smtClean="0"/>
              <a:t>Disruption of blood vessels in the thorax.</a:t>
            </a:r>
            <a:endParaRPr lang="ar-SA" sz="2000" dirty="0"/>
          </a:p>
        </p:txBody>
      </p:sp>
      <p:sp>
        <p:nvSpPr>
          <p:cNvPr id="7" name="عنصر نائب للنص 6"/>
          <p:cNvSpPr>
            <a:spLocks noGrp="1"/>
          </p:cNvSpPr>
          <p:nvPr>
            <p:ph type="body" sz="quarter" idx="3"/>
          </p:nvPr>
        </p:nvSpPr>
        <p:spPr>
          <a:xfrm>
            <a:off x="4857752" y="1285860"/>
            <a:ext cx="4000528" cy="500066"/>
          </a:xfrm>
          <a:ln w="28575">
            <a:solidFill>
              <a:srgbClr val="7030A0"/>
            </a:solidFill>
          </a:ln>
          <a:effectLst>
            <a:outerShdw blurRad="50800" dist="38100" dir="8100000" algn="tr" rotWithShape="0">
              <a:prstClr val="black">
                <a:alpha val="40000"/>
              </a:prstClr>
            </a:outerShdw>
          </a:effectLst>
        </p:spPr>
        <p:txBody>
          <a:bodyPr/>
          <a:lstStyle/>
          <a:p>
            <a:pPr algn="l"/>
            <a:r>
              <a:rPr lang="en-US" sz="2000" i="1" dirty="0" smtClean="0"/>
              <a:t>Decreased pleural fluid absorption</a:t>
            </a:r>
            <a:endParaRPr lang="ar-SA" sz="2000" dirty="0"/>
          </a:p>
        </p:txBody>
      </p:sp>
      <p:sp>
        <p:nvSpPr>
          <p:cNvPr id="8" name="عنصر نائب للمحتوى 7"/>
          <p:cNvSpPr>
            <a:spLocks noGrp="1"/>
          </p:cNvSpPr>
          <p:nvPr>
            <p:ph sz="quarter" idx="4"/>
          </p:nvPr>
        </p:nvSpPr>
        <p:spPr>
          <a:xfrm>
            <a:off x="4857752" y="1928802"/>
            <a:ext cx="4000529" cy="4572032"/>
          </a:xfrm>
          <a:ln w="28575">
            <a:solidFill>
              <a:srgbClr val="7030A0"/>
            </a:solidFill>
          </a:ln>
          <a:effectLst>
            <a:outerShdw blurRad="50800" dist="38100" dir="8100000" algn="tr" rotWithShape="0">
              <a:prstClr val="black">
                <a:alpha val="40000"/>
              </a:prstClr>
            </a:outerShdw>
          </a:effectLst>
        </p:spPr>
        <p:txBody>
          <a:bodyPr/>
          <a:lstStyle/>
          <a:p>
            <a:pPr algn="l" rtl="0"/>
            <a:r>
              <a:rPr lang="en-US" sz="2000" dirty="0" smtClean="0"/>
              <a:t>Obstruction of the </a:t>
            </a:r>
            <a:r>
              <a:rPr lang="en-US" sz="2000" dirty="0" err="1" smtClean="0"/>
              <a:t>lymphatics</a:t>
            </a:r>
            <a:r>
              <a:rPr lang="en-US" sz="2000" dirty="0" smtClean="0"/>
              <a:t> draining the parietal pleura.</a:t>
            </a:r>
          </a:p>
          <a:p>
            <a:pPr algn="l" rtl="0"/>
            <a:r>
              <a:rPr lang="en-US" sz="2000" dirty="0" smtClean="0"/>
              <a:t>Elevation of systemic vascular pressures</a:t>
            </a:r>
            <a:endParaRPr lang="ar-SA" sz="2000"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par>
                          <p:cTn id="10" fill="hold">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5">
                                            <p:bg/>
                                          </p:spTgt>
                                        </p:tgtEl>
                                        <p:attrNameLst>
                                          <p:attrName>style.visibility</p:attrName>
                                        </p:attrNameLst>
                                      </p:cBhvr>
                                      <p:to>
                                        <p:strVal val="visible"/>
                                      </p:to>
                                    </p:set>
                                    <p:anim calcmode="lin" valueType="num">
                                      <p:cBhvr>
                                        <p:cTn id="13" dur="1000" fill="hold"/>
                                        <p:tgtEl>
                                          <p:spTgt spid="5">
                                            <p:bg/>
                                          </p:spTgt>
                                        </p:tgtEl>
                                        <p:attrNameLst>
                                          <p:attrName>ppt_x</p:attrName>
                                        </p:attrNameLst>
                                      </p:cBhvr>
                                      <p:tavLst>
                                        <p:tav tm="0">
                                          <p:val>
                                            <p:strVal val="#ppt_x-.2"/>
                                          </p:val>
                                        </p:tav>
                                        <p:tav tm="100000">
                                          <p:val>
                                            <p:strVal val="#ppt_x"/>
                                          </p:val>
                                        </p:tav>
                                      </p:tavLst>
                                    </p:anim>
                                    <p:anim calcmode="lin" valueType="num">
                                      <p:cBhvr>
                                        <p:cTn id="14" dur="1000" fill="hold"/>
                                        <p:tgtEl>
                                          <p:spTgt spid="5">
                                            <p:bg/>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5">
                                            <p:bg/>
                                          </p:spTgt>
                                        </p:tgtEl>
                                      </p:cBhvr>
                                    </p:animEffect>
                                  </p:childTnLst>
                                </p:cTn>
                              </p:par>
                            </p:childTnLst>
                          </p:cTn>
                        </p:par>
                        <p:par>
                          <p:cTn id="16" fill="hold">
                            <p:stCondLst>
                              <p:cond delay="2000"/>
                            </p:stCondLst>
                            <p:childTnLst>
                              <p:par>
                                <p:cTn id="17" presetID="29" presetClass="entr" presetSubtype="0" fill="hold" grpId="0"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p:cTn id="19" dur="1000" fill="hold"/>
                                        <p:tgtEl>
                                          <p:spTgt spid="5">
                                            <p:txEl>
                                              <p:pRg st="0" end="0"/>
                                            </p:txEl>
                                          </p:spTgt>
                                        </p:tgtEl>
                                        <p:attrNameLst>
                                          <p:attrName>ppt_x</p:attrName>
                                        </p:attrNameLst>
                                      </p:cBhvr>
                                      <p:tavLst>
                                        <p:tav tm="0">
                                          <p:val>
                                            <p:strVal val="#ppt_x-.2"/>
                                          </p:val>
                                        </p:tav>
                                        <p:tav tm="100000">
                                          <p:val>
                                            <p:strVal val="#ppt_x"/>
                                          </p:val>
                                        </p:tav>
                                      </p:tavLst>
                                    </p:anim>
                                    <p:anim calcmode="lin" valueType="num">
                                      <p:cBhvr>
                                        <p:cTn id="20" dur="1000" fill="hold"/>
                                        <p:tgtEl>
                                          <p:spTgt spid="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5">
                                            <p:txEl>
                                              <p:pRg st="0" end="0"/>
                                            </p:txEl>
                                          </p:spTgt>
                                        </p:tgtEl>
                                      </p:cBhvr>
                                    </p:animEffect>
                                  </p:childTnLst>
                                </p:cTn>
                              </p:par>
                              <p:par>
                                <p:cTn id="22" presetID="29" presetClass="entr" presetSubtype="0" fill="hold" grpId="0" nodeType="withEffect">
                                  <p:stCondLst>
                                    <p:cond delay="0"/>
                                  </p:stCondLst>
                                  <p:childTnLst>
                                    <p:set>
                                      <p:cBhvr>
                                        <p:cTn id="23" dur="1" fill="hold">
                                          <p:stCondLst>
                                            <p:cond delay="0"/>
                                          </p:stCondLst>
                                        </p:cTn>
                                        <p:tgtEl>
                                          <p:spTgt spid="7">
                                            <p:bg/>
                                          </p:spTgt>
                                        </p:tgtEl>
                                        <p:attrNameLst>
                                          <p:attrName>style.visibility</p:attrName>
                                        </p:attrNameLst>
                                      </p:cBhvr>
                                      <p:to>
                                        <p:strVal val="visible"/>
                                      </p:to>
                                    </p:set>
                                    <p:anim calcmode="lin" valueType="num">
                                      <p:cBhvr>
                                        <p:cTn id="24" dur="1000" fill="hold"/>
                                        <p:tgtEl>
                                          <p:spTgt spid="7">
                                            <p:bg/>
                                          </p:spTgt>
                                        </p:tgtEl>
                                        <p:attrNameLst>
                                          <p:attrName>ppt_x</p:attrName>
                                        </p:attrNameLst>
                                      </p:cBhvr>
                                      <p:tavLst>
                                        <p:tav tm="0">
                                          <p:val>
                                            <p:strVal val="#ppt_x-.2"/>
                                          </p:val>
                                        </p:tav>
                                        <p:tav tm="100000">
                                          <p:val>
                                            <p:strVal val="#ppt_x"/>
                                          </p:val>
                                        </p:tav>
                                      </p:tavLst>
                                    </p:anim>
                                    <p:anim calcmode="lin" valueType="num">
                                      <p:cBhvr>
                                        <p:cTn id="25" dur="1000" fill="hold"/>
                                        <p:tgtEl>
                                          <p:spTgt spid="7">
                                            <p:bg/>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7">
                                            <p:bg/>
                                          </p:spTgt>
                                        </p:tgtEl>
                                      </p:cBhvr>
                                    </p:animEffect>
                                  </p:childTnLst>
                                </p:cTn>
                              </p:par>
                              <p:par>
                                <p:cTn id="27" presetID="29" presetClass="entr" presetSubtype="0" fill="hold" grpId="0" nodeType="withEffect">
                                  <p:stCondLst>
                                    <p:cond delay="0"/>
                                  </p:stCondLst>
                                  <p:childTnLst>
                                    <p:set>
                                      <p:cBhvr>
                                        <p:cTn id="28" dur="1" fill="hold">
                                          <p:stCondLst>
                                            <p:cond delay="0"/>
                                          </p:stCondLst>
                                        </p:cTn>
                                        <p:tgtEl>
                                          <p:spTgt spid="7">
                                            <p:txEl>
                                              <p:pRg st="0" end="0"/>
                                            </p:txEl>
                                          </p:spTgt>
                                        </p:tgtEl>
                                        <p:attrNameLst>
                                          <p:attrName>style.visibility</p:attrName>
                                        </p:attrNameLst>
                                      </p:cBhvr>
                                      <p:to>
                                        <p:strVal val="visible"/>
                                      </p:to>
                                    </p:set>
                                    <p:anim calcmode="lin" valueType="num">
                                      <p:cBhvr>
                                        <p:cTn id="29" dur="10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30" dur="1000" fill="hold"/>
                                        <p:tgtEl>
                                          <p:spTgt spid="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7">
                                            <p:txEl>
                                              <p:pRg st="0" end="0"/>
                                            </p:txEl>
                                          </p:spTgt>
                                        </p:tgtEl>
                                      </p:cBhvr>
                                    </p:animEffect>
                                  </p:childTnLst>
                                </p:cTn>
                              </p:par>
                            </p:childTnLst>
                          </p:cTn>
                        </p:par>
                        <p:par>
                          <p:cTn id="32" fill="hold">
                            <p:stCondLst>
                              <p:cond delay="3000"/>
                            </p:stCondLst>
                            <p:childTnLst>
                              <p:par>
                                <p:cTn id="33" presetID="29" presetClass="entr" presetSubtype="0" fill="hold" grpId="0" nodeType="afterEffect">
                                  <p:stCondLst>
                                    <p:cond delay="0"/>
                                  </p:stCondLst>
                                  <p:childTnLst>
                                    <p:set>
                                      <p:cBhvr>
                                        <p:cTn id="34" dur="1" fill="hold">
                                          <p:stCondLst>
                                            <p:cond delay="0"/>
                                          </p:stCondLst>
                                        </p:cTn>
                                        <p:tgtEl>
                                          <p:spTgt spid="6">
                                            <p:bg/>
                                          </p:spTgt>
                                        </p:tgtEl>
                                        <p:attrNameLst>
                                          <p:attrName>style.visibility</p:attrName>
                                        </p:attrNameLst>
                                      </p:cBhvr>
                                      <p:to>
                                        <p:strVal val="visible"/>
                                      </p:to>
                                    </p:set>
                                    <p:anim calcmode="lin" valueType="num">
                                      <p:cBhvr>
                                        <p:cTn id="35" dur="500" fill="hold"/>
                                        <p:tgtEl>
                                          <p:spTgt spid="6">
                                            <p:bg/>
                                          </p:spTgt>
                                        </p:tgtEl>
                                        <p:attrNameLst>
                                          <p:attrName>ppt_x</p:attrName>
                                        </p:attrNameLst>
                                      </p:cBhvr>
                                      <p:tavLst>
                                        <p:tav tm="0">
                                          <p:val>
                                            <p:strVal val="#ppt_x-.2"/>
                                          </p:val>
                                        </p:tav>
                                        <p:tav tm="100000">
                                          <p:val>
                                            <p:strVal val="#ppt_x"/>
                                          </p:val>
                                        </p:tav>
                                      </p:tavLst>
                                    </p:anim>
                                    <p:anim calcmode="lin" valueType="num">
                                      <p:cBhvr>
                                        <p:cTn id="36" dur="500" fill="hold"/>
                                        <p:tgtEl>
                                          <p:spTgt spid="6">
                                            <p:bg/>
                                          </p:spTgt>
                                        </p:tgtEl>
                                        <p:attrNameLst>
                                          <p:attrName>ppt_y</p:attrName>
                                        </p:attrNameLst>
                                      </p:cBhvr>
                                      <p:tavLst>
                                        <p:tav tm="0">
                                          <p:val>
                                            <p:strVal val="#ppt_y"/>
                                          </p:val>
                                        </p:tav>
                                        <p:tav tm="100000">
                                          <p:val>
                                            <p:strVal val="#ppt_y"/>
                                          </p:val>
                                        </p:tav>
                                      </p:tavLst>
                                    </p:anim>
                                    <p:animEffect transition="in" filter="wipe(right)" prLst="gradientSize: 0.1">
                                      <p:cBhvr>
                                        <p:cTn id="37" dur="500"/>
                                        <p:tgtEl>
                                          <p:spTgt spid="6">
                                            <p:bg/>
                                          </p:spTgt>
                                        </p:tgtEl>
                                      </p:cBhvr>
                                    </p:animEffect>
                                  </p:childTnLst>
                                </p:cTn>
                              </p:par>
                            </p:childTnLst>
                          </p:cTn>
                        </p:par>
                        <p:par>
                          <p:cTn id="38" fill="hold">
                            <p:stCondLst>
                              <p:cond delay="3500"/>
                            </p:stCondLst>
                            <p:childTnLst>
                              <p:par>
                                <p:cTn id="39" presetID="29" presetClass="entr" presetSubtype="0" fill="hold" grpId="0" nodeType="after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anim calcmode="lin" valueType="num">
                                      <p:cBhvr>
                                        <p:cTn id="41" dur="500" fill="hold"/>
                                        <p:tgtEl>
                                          <p:spTgt spid="6">
                                            <p:txEl>
                                              <p:pRg st="0" end="0"/>
                                            </p:txEl>
                                          </p:spTgt>
                                        </p:tgtEl>
                                        <p:attrNameLst>
                                          <p:attrName>ppt_x</p:attrName>
                                        </p:attrNameLst>
                                      </p:cBhvr>
                                      <p:tavLst>
                                        <p:tav tm="0">
                                          <p:val>
                                            <p:strVal val="#ppt_x-.2"/>
                                          </p:val>
                                        </p:tav>
                                        <p:tav tm="100000">
                                          <p:val>
                                            <p:strVal val="#ppt_x"/>
                                          </p:val>
                                        </p:tav>
                                      </p:tavLst>
                                    </p:anim>
                                    <p:anim calcmode="lin" valueType="num">
                                      <p:cBhvr>
                                        <p:cTn id="42" dur="500" fill="hold"/>
                                        <p:tgtEl>
                                          <p:spTgt spid="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3" dur="500"/>
                                        <p:tgtEl>
                                          <p:spTgt spid="6">
                                            <p:txEl>
                                              <p:pRg st="0" end="0"/>
                                            </p:txEl>
                                          </p:spTgt>
                                        </p:tgtEl>
                                      </p:cBhvr>
                                    </p:animEffect>
                                  </p:childTnLst>
                                </p:cTn>
                              </p:par>
                            </p:childTnLst>
                          </p:cTn>
                        </p:par>
                        <p:par>
                          <p:cTn id="44" fill="hold">
                            <p:stCondLst>
                              <p:cond delay="4000"/>
                            </p:stCondLst>
                            <p:childTnLst>
                              <p:par>
                                <p:cTn id="45" presetID="29" presetClass="entr" presetSubtype="0" fill="hold" grpId="0" nodeType="after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anim calcmode="lin" valueType="num">
                                      <p:cBhvr>
                                        <p:cTn id="47" dur="500" fill="hold"/>
                                        <p:tgtEl>
                                          <p:spTgt spid="6">
                                            <p:txEl>
                                              <p:pRg st="1" end="1"/>
                                            </p:txEl>
                                          </p:spTgt>
                                        </p:tgtEl>
                                        <p:attrNameLst>
                                          <p:attrName>ppt_x</p:attrName>
                                        </p:attrNameLst>
                                      </p:cBhvr>
                                      <p:tavLst>
                                        <p:tav tm="0">
                                          <p:val>
                                            <p:strVal val="#ppt_x-.2"/>
                                          </p:val>
                                        </p:tav>
                                        <p:tav tm="100000">
                                          <p:val>
                                            <p:strVal val="#ppt_x"/>
                                          </p:val>
                                        </p:tav>
                                      </p:tavLst>
                                    </p:anim>
                                    <p:anim calcmode="lin" valueType="num">
                                      <p:cBhvr>
                                        <p:cTn id="48" dur="500" fill="hold"/>
                                        <p:tgtEl>
                                          <p:spTgt spid="6">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49" dur="500"/>
                                        <p:tgtEl>
                                          <p:spTgt spid="6">
                                            <p:txEl>
                                              <p:pRg st="1" end="1"/>
                                            </p:txEl>
                                          </p:spTgt>
                                        </p:tgtEl>
                                      </p:cBhvr>
                                    </p:animEffect>
                                  </p:childTnLst>
                                </p:cTn>
                              </p:par>
                            </p:childTnLst>
                          </p:cTn>
                        </p:par>
                        <p:par>
                          <p:cTn id="50" fill="hold">
                            <p:stCondLst>
                              <p:cond delay="4500"/>
                            </p:stCondLst>
                            <p:childTnLst>
                              <p:par>
                                <p:cTn id="51" presetID="29" presetClass="entr" presetSubtype="0" fill="hold" grpId="0" nodeType="afterEffect">
                                  <p:stCondLst>
                                    <p:cond delay="0"/>
                                  </p:stCondLst>
                                  <p:childTnLst>
                                    <p:set>
                                      <p:cBhvr>
                                        <p:cTn id="52" dur="1" fill="hold">
                                          <p:stCondLst>
                                            <p:cond delay="0"/>
                                          </p:stCondLst>
                                        </p:cTn>
                                        <p:tgtEl>
                                          <p:spTgt spid="6">
                                            <p:txEl>
                                              <p:pRg st="2" end="2"/>
                                            </p:txEl>
                                          </p:spTgt>
                                        </p:tgtEl>
                                        <p:attrNameLst>
                                          <p:attrName>style.visibility</p:attrName>
                                        </p:attrNameLst>
                                      </p:cBhvr>
                                      <p:to>
                                        <p:strVal val="visible"/>
                                      </p:to>
                                    </p:set>
                                    <p:anim calcmode="lin" valueType="num">
                                      <p:cBhvr>
                                        <p:cTn id="53" dur="500" fill="hold"/>
                                        <p:tgtEl>
                                          <p:spTgt spid="6">
                                            <p:txEl>
                                              <p:pRg st="2" end="2"/>
                                            </p:txEl>
                                          </p:spTgt>
                                        </p:tgtEl>
                                        <p:attrNameLst>
                                          <p:attrName>ppt_x</p:attrName>
                                        </p:attrNameLst>
                                      </p:cBhvr>
                                      <p:tavLst>
                                        <p:tav tm="0">
                                          <p:val>
                                            <p:strVal val="#ppt_x-.2"/>
                                          </p:val>
                                        </p:tav>
                                        <p:tav tm="100000">
                                          <p:val>
                                            <p:strVal val="#ppt_x"/>
                                          </p:val>
                                        </p:tav>
                                      </p:tavLst>
                                    </p:anim>
                                    <p:anim calcmode="lin" valueType="num">
                                      <p:cBhvr>
                                        <p:cTn id="54" dur="500" fill="hold"/>
                                        <p:tgtEl>
                                          <p:spTgt spid="6">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55" dur="500"/>
                                        <p:tgtEl>
                                          <p:spTgt spid="6">
                                            <p:txEl>
                                              <p:pRg st="2" end="2"/>
                                            </p:txEl>
                                          </p:spTgt>
                                        </p:tgtEl>
                                      </p:cBhvr>
                                    </p:animEffect>
                                  </p:childTnLst>
                                </p:cTn>
                              </p:par>
                            </p:childTnLst>
                          </p:cTn>
                        </p:par>
                        <p:par>
                          <p:cTn id="56" fill="hold">
                            <p:stCondLst>
                              <p:cond delay="5000"/>
                            </p:stCondLst>
                            <p:childTnLst>
                              <p:par>
                                <p:cTn id="57" presetID="29" presetClass="entr" presetSubtype="0" fill="hold" grpId="0" nodeType="afterEffect">
                                  <p:stCondLst>
                                    <p:cond delay="0"/>
                                  </p:stCondLst>
                                  <p:childTnLst>
                                    <p:set>
                                      <p:cBhvr>
                                        <p:cTn id="58" dur="1" fill="hold">
                                          <p:stCondLst>
                                            <p:cond delay="0"/>
                                          </p:stCondLst>
                                        </p:cTn>
                                        <p:tgtEl>
                                          <p:spTgt spid="6">
                                            <p:txEl>
                                              <p:pRg st="3" end="3"/>
                                            </p:txEl>
                                          </p:spTgt>
                                        </p:tgtEl>
                                        <p:attrNameLst>
                                          <p:attrName>style.visibility</p:attrName>
                                        </p:attrNameLst>
                                      </p:cBhvr>
                                      <p:to>
                                        <p:strVal val="visible"/>
                                      </p:to>
                                    </p:set>
                                    <p:anim calcmode="lin" valueType="num">
                                      <p:cBhvr>
                                        <p:cTn id="59" dur="500" fill="hold"/>
                                        <p:tgtEl>
                                          <p:spTgt spid="6">
                                            <p:txEl>
                                              <p:pRg st="3" end="3"/>
                                            </p:txEl>
                                          </p:spTgt>
                                        </p:tgtEl>
                                        <p:attrNameLst>
                                          <p:attrName>ppt_x</p:attrName>
                                        </p:attrNameLst>
                                      </p:cBhvr>
                                      <p:tavLst>
                                        <p:tav tm="0">
                                          <p:val>
                                            <p:strVal val="#ppt_x-.2"/>
                                          </p:val>
                                        </p:tav>
                                        <p:tav tm="100000">
                                          <p:val>
                                            <p:strVal val="#ppt_x"/>
                                          </p:val>
                                        </p:tav>
                                      </p:tavLst>
                                    </p:anim>
                                    <p:anim calcmode="lin" valueType="num">
                                      <p:cBhvr>
                                        <p:cTn id="60" dur="500" fill="hold"/>
                                        <p:tgtEl>
                                          <p:spTgt spid="6">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61" dur="500"/>
                                        <p:tgtEl>
                                          <p:spTgt spid="6">
                                            <p:txEl>
                                              <p:pRg st="3" end="3"/>
                                            </p:txEl>
                                          </p:spTgt>
                                        </p:tgtEl>
                                      </p:cBhvr>
                                    </p:animEffect>
                                  </p:childTnLst>
                                </p:cTn>
                              </p:par>
                            </p:childTnLst>
                          </p:cTn>
                        </p:par>
                        <p:par>
                          <p:cTn id="62" fill="hold">
                            <p:stCondLst>
                              <p:cond delay="5500"/>
                            </p:stCondLst>
                            <p:childTnLst>
                              <p:par>
                                <p:cTn id="63" presetID="29" presetClass="entr" presetSubtype="0" fill="hold" grpId="0" nodeType="afterEffect">
                                  <p:stCondLst>
                                    <p:cond delay="0"/>
                                  </p:stCondLst>
                                  <p:childTnLst>
                                    <p:set>
                                      <p:cBhvr>
                                        <p:cTn id="64" dur="1" fill="hold">
                                          <p:stCondLst>
                                            <p:cond delay="0"/>
                                          </p:stCondLst>
                                        </p:cTn>
                                        <p:tgtEl>
                                          <p:spTgt spid="6">
                                            <p:txEl>
                                              <p:pRg st="4" end="4"/>
                                            </p:txEl>
                                          </p:spTgt>
                                        </p:tgtEl>
                                        <p:attrNameLst>
                                          <p:attrName>style.visibility</p:attrName>
                                        </p:attrNameLst>
                                      </p:cBhvr>
                                      <p:to>
                                        <p:strVal val="visible"/>
                                      </p:to>
                                    </p:set>
                                    <p:anim calcmode="lin" valueType="num">
                                      <p:cBhvr>
                                        <p:cTn id="65" dur="500" fill="hold"/>
                                        <p:tgtEl>
                                          <p:spTgt spid="6">
                                            <p:txEl>
                                              <p:pRg st="4" end="4"/>
                                            </p:txEl>
                                          </p:spTgt>
                                        </p:tgtEl>
                                        <p:attrNameLst>
                                          <p:attrName>ppt_x</p:attrName>
                                        </p:attrNameLst>
                                      </p:cBhvr>
                                      <p:tavLst>
                                        <p:tav tm="0">
                                          <p:val>
                                            <p:strVal val="#ppt_x-.2"/>
                                          </p:val>
                                        </p:tav>
                                        <p:tav tm="100000">
                                          <p:val>
                                            <p:strVal val="#ppt_x"/>
                                          </p:val>
                                        </p:tav>
                                      </p:tavLst>
                                    </p:anim>
                                    <p:anim calcmode="lin" valueType="num">
                                      <p:cBhvr>
                                        <p:cTn id="66" dur="500" fill="hold"/>
                                        <p:tgtEl>
                                          <p:spTgt spid="6">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67" dur="500"/>
                                        <p:tgtEl>
                                          <p:spTgt spid="6">
                                            <p:txEl>
                                              <p:pRg st="4" end="4"/>
                                            </p:txEl>
                                          </p:spTgt>
                                        </p:tgtEl>
                                      </p:cBhvr>
                                    </p:animEffect>
                                  </p:childTnLst>
                                </p:cTn>
                              </p:par>
                            </p:childTnLst>
                          </p:cTn>
                        </p:par>
                        <p:par>
                          <p:cTn id="68" fill="hold">
                            <p:stCondLst>
                              <p:cond delay="6000"/>
                            </p:stCondLst>
                            <p:childTnLst>
                              <p:par>
                                <p:cTn id="69" presetID="29" presetClass="entr" presetSubtype="0" fill="hold" grpId="0" nodeType="afterEffect">
                                  <p:stCondLst>
                                    <p:cond delay="0"/>
                                  </p:stCondLst>
                                  <p:childTnLst>
                                    <p:set>
                                      <p:cBhvr>
                                        <p:cTn id="70" dur="1" fill="hold">
                                          <p:stCondLst>
                                            <p:cond delay="0"/>
                                          </p:stCondLst>
                                        </p:cTn>
                                        <p:tgtEl>
                                          <p:spTgt spid="6">
                                            <p:txEl>
                                              <p:pRg st="5" end="5"/>
                                            </p:txEl>
                                          </p:spTgt>
                                        </p:tgtEl>
                                        <p:attrNameLst>
                                          <p:attrName>style.visibility</p:attrName>
                                        </p:attrNameLst>
                                      </p:cBhvr>
                                      <p:to>
                                        <p:strVal val="visible"/>
                                      </p:to>
                                    </p:set>
                                    <p:anim calcmode="lin" valueType="num">
                                      <p:cBhvr>
                                        <p:cTn id="71" dur="500" fill="hold"/>
                                        <p:tgtEl>
                                          <p:spTgt spid="6">
                                            <p:txEl>
                                              <p:pRg st="5" end="5"/>
                                            </p:txEl>
                                          </p:spTgt>
                                        </p:tgtEl>
                                        <p:attrNameLst>
                                          <p:attrName>ppt_x</p:attrName>
                                        </p:attrNameLst>
                                      </p:cBhvr>
                                      <p:tavLst>
                                        <p:tav tm="0">
                                          <p:val>
                                            <p:strVal val="#ppt_x-.2"/>
                                          </p:val>
                                        </p:tav>
                                        <p:tav tm="100000">
                                          <p:val>
                                            <p:strVal val="#ppt_x"/>
                                          </p:val>
                                        </p:tav>
                                      </p:tavLst>
                                    </p:anim>
                                    <p:anim calcmode="lin" valueType="num">
                                      <p:cBhvr>
                                        <p:cTn id="72" dur="500" fill="hold"/>
                                        <p:tgtEl>
                                          <p:spTgt spid="6">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73" dur="500"/>
                                        <p:tgtEl>
                                          <p:spTgt spid="6">
                                            <p:txEl>
                                              <p:pRg st="5" end="5"/>
                                            </p:txEl>
                                          </p:spTgt>
                                        </p:tgtEl>
                                      </p:cBhvr>
                                    </p:animEffect>
                                  </p:childTnLst>
                                </p:cTn>
                              </p:par>
                            </p:childTnLst>
                          </p:cTn>
                        </p:par>
                        <p:par>
                          <p:cTn id="74" fill="hold">
                            <p:stCondLst>
                              <p:cond delay="6500"/>
                            </p:stCondLst>
                            <p:childTnLst>
                              <p:par>
                                <p:cTn id="75" presetID="29" presetClass="entr" presetSubtype="0" fill="hold" grpId="0" nodeType="afterEffect">
                                  <p:stCondLst>
                                    <p:cond delay="0"/>
                                  </p:stCondLst>
                                  <p:childTnLst>
                                    <p:set>
                                      <p:cBhvr>
                                        <p:cTn id="76" dur="1" fill="hold">
                                          <p:stCondLst>
                                            <p:cond delay="0"/>
                                          </p:stCondLst>
                                        </p:cTn>
                                        <p:tgtEl>
                                          <p:spTgt spid="6">
                                            <p:txEl>
                                              <p:pRg st="6" end="6"/>
                                            </p:txEl>
                                          </p:spTgt>
                                        </p:tgtEl>
                                        <p:attrNameLst>
                                          <p:attrName>style.visibility</p:attrName>
                                        </p:attrNameLst>
                                      </p:cBhvr>
                                      <p:to>
                                        <p:strVal val="visible"/>
                                      </p:to>
                                    </p:set>
                                    <p:anim calcmode="lin" valueType="num">
                                      <p:cBhvr>
                                        <p:cTn id="77" dur="500" fill="hold"/>
                                        <p:tgtEl>
                                          <p:spTgt spid="6">
                                            <p:txEl>
                                              <p:pRg st="6" end="6"/>
                                            </p:txEl>
                                          </p:spTgt>
                                        </p:tgtEl>
                                        <p:attrNameLst>
                                          <p:attrName>ppt_x</p:attrName>
                                        </p:attrNameLst>
                                      </p:cBhvr>
                                      <p:tavLst>
                                        <p:tav tm="0">
                                          <p:val>
                                            <p:strVal val="#ppt_x-.2"/>
                                          </p:val>
                                        </p:tav>
                                        <p:tav tm="100000">
                                          <p:val>
                                            <p:strVal val="#ppt_x"/>
                                          </p:val>
                                        </p:tav>
                                      </p:tavLst>
                                    </p:anim>
                                    <p:anim calcmode="lin" valueType="num">
                                      <p:cBhvr>
                                        <p:cTn id="78" dur="500" fill="hold"/>
                                        <p:tgtEl>
                                          <p:spTgt spid="6">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79" dur="500"/>
                                        <p:tgtEl>
                                          <p:spTgt spid="6">
                                            <p:txEl>
                                              <p:pRg st="6" end="6"/>
                                            </p:txEl>
                                          </p:spTgt>
                                        </p:tgtEl>
                                      </p:cBhvr>
                                    </p:animEffect>
                                  </p:childTnLst>
                                </p:cTn>
                              </p:par>
                            </p:childTnLst>
                          </p:cTn>
                        </p:par>
                        <p:par>
                          <p:cTn id="80" fill="hold">
                            <p:stCondLst>
                              <p:cond delay="7000"/>
                            </p:stCondLst>
                            <p:childTnLst>
                              <p:par>
                                <p:cTn id="81" presetID="29" presetClass="entr" presetSubtype="0" fill="hold" grpId="0" nodeType="afterEffect">
                                  <p:stCondLst>
                                    <p:cond delay="0"/>
                                  </p:stCondLst>
                                  <p:childTnLst>
                                    <p:set>
                                      <p:cBhvr>
                                        <p:cTn id="82" dur="1" fill="hold">
                                          <p:stCondLst>
                                            <p:cond delay="0"/>
                                          </p:stCondLst>
                                        </p:cTn>
                                        <p:tgtEl>
                                          <p:spTgt spid="6">
                                            <p:txEl>
                                              <p:pRg st="7" end="7"/>
                                            </p:txEl>
                                          </p:spTgt>
                                        </p:tgtEl>
                                        <p:attrNameLst>
                                          <p:attrName>style.visibility</p:attrName>
                                        </p:attrNameLst>
                                      </p:cBhvr>
                                      <p:to>
                                        <p:strVal val="visible"/>
                                      </p:to>
                                    </p:set>
                                    <p:anim calcmode="lin" valueType="num">
                                      <p:cBhvr>
                                        <p:cTn id="83" dur="500" fill="hold"/>
                                        <p:tgtEl>
                                          <p:spTgt spid="6">
                                            <p:txEl>
                                              <p:pRg st="7" end="7"/>
                                            </p:txEl>
                                          </p:spTgt>
                                        </p:tgtEl>
                                        <p:attrNameLst>
                                          <p:attrName>ppt_x</p:attrName>
                                        </p:attrNameLst>
                                      </p:cBhvr>
                                      <p:tavLst>
                                        <p:tav tm="0">
                                          <p:val>
                                            <p:strVal val="#ppt_x-.2"/>
                                          </p:val>
                                        </p:tav>
                                        <p:tav tm="100000">
                                          <p:val>
                                            <p:strVal val="#ppt_x"/>
                                          </p:val>
                                        </p:tav>
                                      </p:tavLst>
                                    </p:anim>
                                    <p:anim calcmode="lin" valueType="num">
                                      <p:cBhvr>
                                        <p:cTn id="84" dur="500" fill="hold"/>
                                        <p:tgtEl>
                                          <p:spTgt spid="6">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85" dur="500"/>
                                        <p:tgtEl>
                                          <p:spTgt spid="6">
                                            <p:txEl>
                                              <p:pRg st="7" end="7"/>
                                            </p:txEl>
                                          </p:spTgt>
                                        </p:tgtEl>
                                      </p:cBhvr>
                                    </p:animEffect>
                                  </p:childTnLst>
                                </p:cTn>
                              </p:par>
                            </p:childTnLst>
                          </p:cTn>
                        </p:par>
                        <p:par>
                          <p:cTn id="86" fill="hold">
                            <p:stCondLst>
                              <p:cond delay="7500"/>
                            </p:stCondLst>
                            <p:childTnLst>
                              <p:par>
                                <p:cTn id="87" presetID="29" presetClass="entr" presetSubtype="0" fill="hold" grpId="0" nodeType="afterEffect">
                                  <p:stCondLst>
                                    <p:cond delay="0"/>
                                  </p:stCondLst>
                                  <p:childTnLst>
                                    <p:set>
                                      <p:cBhvr>
                                        <p:cTn id="88" dur="1" fill="hold">
                                          <p:stCondLst>
                                            <p:cond delay="0"/>
                                          </p:stCondLst>
                                        </p:cTn>
                                        <p:tgtEl>
                                          <p:spTgt spid="8">
                                            <p:bg/>
                                          </p:spTgt>
                                        </p:tgtEl>
                                        <p:attrNameLst>
                                          <p:attrName>style.visibility</p:attrName>
                                        </p:attrNameLst>
                                      </p:cBhvr>
                                      <p:to>
                                        <p:strVal val="visible"/>
                                      </p:to>
                                    </p:set>
                                    <p:anim calcmode="lin" valueType="num">
                                      <p:cBhvr>
                                        <p:cTn id="89" dur="500" fill="hold"/>
                                        <p:tgtEl>
                                          <p:spTgt spid="8">
                                            <p:bg/>
                                          </p:spTgt>
                                        </p:tgtEl>
                                        <p:attrNameLst>
                                          <p:attrName>ppt_x</p:attrName>
                                        </p:attrNameLst>
                                      </p:cBhvr>
                                      <p:tavLst>
                                        <p:tav tm="0">
                                          <p:val>
                                            <p:strVal val="#ppt_x-.2"/>
                                          </p:val>
                                        </p:tav>
                                        <p:tav tm="100000">
                                          <p:val>
                                            <p:strVal val="#ppt_x"/>
                                          </p:val>
                                        </p:tav>
                                      </p:tavLst>
                                    </p:anim>
                                    <p:anim calcmode="lin" valueType="num">
                                      <p:cBhvr>
                                        <p:cTn id="90" dur="500" fill="hold"/>
                                        <p:tgtEl>
                                          <p:spTgt spid="8">
                                            <p:bg/>
                                          </p:spTgt>
                                        </p:tgtEl>
                                        <p:attrNameLst>
                                          <p:attrName>ppt_y</p:attrName>
                                        </p:attrNameLst>
                                      </p:cBhvr>
                                      <p:tavLst>
                                        <p:tav tm="0">
                                          <p:val>
                                            <p:strVal val="#ppt_y"/>
                                          </p:val>
                                        </p:tav>
                                        <p:tav tm="100000">
                                          <p:val>
                                            <p:strVal val="#ppt_y"/>
                                          </p:val>
                                        </p:tav>
                                      </p:tavLst>
                                    </p:anim>
                                    <p:animEffect transition="in" filter="wipe(right)" prLst="gradientSize: 0.1">
                                      <p:cBhvr>
                                        <p:cTn id="91" dur="500"/>
                                        <p:tgtEl>
                                          <p:spTgt spid="8">
                                            <p:bg/>
                                          </p:spTgt>
                                        </p:tgtEl>
                                      </p:cBhvr>
                                    </p:animEffect>
                                  </p:childTnLst>
                                </p:cTn>
                              </p:par>
                            </p:childTnLst>
                          </p:cTn>
                        </p:par>
                        <p:par>
                          <p:cTn id="92" fill="hold">
                            <p:stCondLst>
                              <p:cond delay="8000"/>
                            </p:stCondLst>
                            <p:childTnLst>
                              <p:par>
                                <p:cTn id="93" presetID="29" presetClass="entr" presetSubtype="0" fill="hold" grpId="0" nodeType="afterEffect">
                                  <p:stCondLst>
                                    <p:cond delay="0"/>
                                  </p:stCondLst>
                                  <p:childTnLst>
                                    <p:set>
                                      <p:cBhvr>
                                        <p:cTn id="94" dur="1" fill="hold">
                                          <p:stCondLst>
                                            <p:cond delay="0"/>
                                          </p:stCondLst>
                                        </p:cTn>
                                        <p:tgtEl>
                                          <p:spTgt spid="8">
                                            <p:txEl>
                                              <p:pRg st="0" end="0"/>
                                            </p:txEl>
                                          </p:spTgt>
                                        </p:tgtEl>
                                        <p:attrNameLst>
                                          <p:attrName>style.visibility</p:attrName>
                                        </p:attrNameLst>
                                      </p:cBhvr>
                                      <p:to>
                                        <p:strVal val="visible"/>
                                      </p:to>
                                    </p:set>
                                    <p:anim calcmode="lin" valueType="num">
                                      <p:cBhvr>
                                        <p:cTn id="95" dur="5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96" dur="500" fill="hold"/>
                                        <p:tgtEl>
                                          <p:spTgt spid="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7" dur="500"/>
                                        <p:tgtEl>
                                          <p:spTgt spid="8">
                                            <p:txEl>
                                              <p:pRg st="0" end="0"/>
                                            </p:txEl>
                                          </p:spTgt>
                                        </p:tgtEl>
                                      </p:cBhvr>
                                    </p:animEffect>
                                  </p:childTnLst>
                                </p:cTn>
                              </p:par>
                            </p:childTnLst>
                          </p:cTn>
                        </p:par>
                        <p:par>
                          <p:cTn id="98" fill="hold">
                            <p:stCondLst>
                              <p:cond delay="8500"/>
                            </p:stCondLst>
                            <p:childTnLst>
                              <p:par>
                                <p:cTn id="99" presetID="29" presetClass="entr" presetSubtype="0" fill="hold" grpId="0" nodeType="afterEffect">
                                  <p:stCondLst>
                                    <p:cond delay="0"/>
                                  </p:stCondLst>
                                  <p:childTnLst>
                                    <p:set>
                                      <p:cBhvr>
                                        <p:cTn id="100" dur="1" fill="hold">
                                          <p:stCondLst>
                                            <p:cond delay="0"/>
                                          </p:stCondLst>
                                        </p:cTn>
                                        <p:tgtEl>
                                          <p:spTgt spid="8">
                                            <p:txEl>
                                              <p:pRg st="1" end="1"/>
                                            </p:txEl>
                                          </p:spTgt>
                                        </p:tgtEl>
                                        <p:attrNameLst>
                                          <p:attrName>style.visibility</p:attrName>
                                        </p:attrNameLst>
                                      </p:cBhvr>
                                      <p:to>
                                        <p:strVal val="visible"/>
                                      </p:to>
                                    </p:set>
                                    <p:anim calcmode="lin" valueType="num">
                                      <p:cBhvr>
                                        <p:cTn id="101" dur="500" fill="hold"/>
                                        <p:tgtEl>
                                          <p:spTgt spid="8">
                                            <p:txEl>
                                              <p:pRg st="1" end="1"/>
                                            </p:txEl>
                                          </p:spTgt>
                                        </p:tgtEl>
                                        <p:attrNameLst>
                                          <p:attrName>ppt_x</p:attrName>
                                        </p:attrNameLst>
                                      </p:cBhvr>
                                      <p:tavLst>
                                        <p:tav tm="0">
                                          <p:val>
                                            <p:strVal val="#ppt_x-.2"/>
                                          </p:val>
                                        </p:tav>
                                        <p:tav tm="100000">
                                          <p:val>
                                            <p:strVal val="#ppt_x"/>
                                          </p:val>
                                        </p:tav>
                                      </p:tavLst>
                                    </p:anim>
                                    <p:anim calcmode="lin" valueType="num">
                                      <p:cBhvr>
                                        <p:cTn id="102" dur="500" fill="hold"/>
                                        <p:tgtEl>
                                          <p:spTgt spid="8">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03"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animBg="1"/>
      <p:bldP spid="6" grpId="0" build="p" animBg="1"/>
      <p:bldP spid="7" grpId="0" build="p" animBg="1"/>
      <p:bldP spid="8"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6"/>
          <p:cNvSpPr>
            <a:spLocks noGrp="1"/>
          </p:cNvSpPr>
          <p:nvPr>
            <p:ph type="title"/>
          </p:nvPr>
        </p:nvSpPr>
        <p:spPr>
          <a:xfrm>
            <a:off x="285720" y="1214422"/>
            <a:ext cx="8229600" cy="857248"/>
          </a:xfrm>
        </p:spPr>
        <p:txBody>
          <a:bodyPr/>
          <a:lstStyle/>
          <a:p>
            <a:r>
              <a:rPr lang="en-US" sz="3200" b="1" dirty="0" smtClean="0"/>
              <a:t>Increased Interstitial Fluid</a:t>
            </a:r>
            <a:br>
              <a:rPr lang="en-US" sz="3200" b="1" dirty="0" smtClean="0"/>
            </a:br>
            <a:endParaRPr lang="ar-SA" sz="3200" b="1" dirty="0"/>
          </a:p>
        </p:txBody>
      </p:sp>
      <p:sp>
        <p:nvSpPr>
          <p:cNvPr id="8" name="عنصر نائب للمحتوى 7"/>
          <p:cNvSpPr>
            <a:spLocks noGrp="1"/>
          </p:cNvSpPr>
          <p:nvPr>
            <p:ph idx="1"/>
          </p:nvPr>
        </p:nvSpPr>
        <p:spPr>
          <a:xfrm>
            <a:off x="457200" y="2214554"/>
            <a:ext cx="8901146" cy="3911609"/>
          </a:xfrm>
        </p:spPr>
        <p:txBody>
          <a:bodyPr/>
          <a:lstStyle/>
          <a:p>
            <a:pPr algn="l" rtl="0"/>
            <a:r>
              <a:rPr lang="en-US" sz="2400" dirty="0" smtClean="0"/>
              <a:t>It is the most common cause of increased pleural fluid formation.</a:t>
            </a:r>
          </a:p>
          <a:p>
            <a:pPr algn="l" rtl="0"/>
            <a:r>
              <a:rPr lang="en-US" sz="2400" dirty="0" smtClean="0"/>
              <a:t> whenever the amount of edema in the lung exceeds 5 g/gram of dry lung weight, pleural fluid accumulates.</a:t>
            </a:r>
          </a:p>
          <a:p>
            <a:pPr algn="l" rtl="0"/>
            <a:r>
              <a:rPr lang="en-US" sz="2400" dirty="0" smtClean="0"/>
              <a:t>This is the predominant mechanism of pleural effusions in patients with </a:t>
            </a:r>
          </a:p>
          <a:p>
            <a:pPr algn="l" rtl="0">
              <a:buNone/>
            </a:pPr>
            <a:r>
              <a:rPr lang="en-US" sz="2400" dirty="0" smtClean="0"/>
              <a:t>     -- congestive heart failure, </a:t>
            </a:r>
          </a:p>
          <a:p>
            <a:pPr algn="l" rtl="0">
              <a:buNone/>
            </a:pPr>
            <a:r>
              <a:rPr lang="en-US" sz="2400" dirty="0" smtClean="0"/>
              <a:t>     -- </a:t>
            </a:r>
            <a:r>
              <a:rPr lang="en-US" sz="2400" dirty="0" err="1" smtClean="0"/>
              <a:t>parapneumonic</a:t>
            </a:r>
            <a:r>
              <a:rPr lang="en-US" sz="2400" dirty="0" smtClean="0"/>
              <a:t> effusions, </a:t>
            </a:r>
          </a:p>
          <a:p>
            <a:pPr algn="l" rtl="0">
              <a:buNone/>
            </a:pPr>
            <a:r>
              <a:rPr lang="en-US" sz="2400" dirty="0" smtClean="0"/>
              <a:t>     -- acute respiratory distress syndrome, </a:t>
            </a:r>
          </a:p>
          <a:p>
            <a:pPr algn="l" rtl="0">
              <a:buNone/>
            </a:pPr>
            <a:r>
              <a:rPr lang="en-US" sz="2400" dirty="0" smtClean="0"/>
              <a:t>     -- after lung transplantation.</a:t>
            </a:r>
            <a:endParaRPr lang="ar-SA" sz="2400" dirty="0"/>
          </a:p>
        </p:txBody>
      </p:sp>
      <p:sp>
        <p:nvSpPr>
          <p:cNvPr id="9" name="مستطيل 8"/>
          <p:cNvSpPr/>
          <p:nvPr/>
        </p:nvSpPr>
        <p:spPr>
          <a:xfrm>
            <a:off x="214282" y="285728"/>
            <a:ext cx="6500858" cy="584775"/>
          </a:xfrm>
          <a:prstGeom prst="rect">
            <a:avLst/>
          </a:prstGeom>
        </p:spPr>
        <p:txBody>
          <a:bodyPr wrap="square">
            <a:spAutoFit/>
          </a:bodyPr>
          <a:lstStyle/>
          <a:p>
            <a:pPr algn="l"/>
            <a:r>
              <a:rPr lang="en-US" sz="3200" b="1" dirty="0" smtClean="0">
                <a:solidFill>
                  <a:srgbClr val="7030A0"/>
                </a:solidFill>
              </a:rPr>
              <a:t>Increased Pleural Fluid Formation</a:t>
            </a:r>
            <a:endParaRPr lang="en-US" sz="3200" b="1" dirty="0">
              <a:solidFill>
                <a:srgbClr val="7030A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17" presetClass="entr" presetSubtype="8" fill="hold" grpId="0" nodeType="afterEffect">
                                  <p:stCondLst>
                                    <p:cond delay="0"/>
                                  </p:stCondLst>
                                  <p:childTnLst>
                                    <p:set>
                                      <p:cBhvr>
                                        <p:cTn id="15" dur="1" fill="hold">
                                          <p:stCondLst>
                                            <p:cond delay="0"/>
                                          </p:stCondLst>
                                        </p:cTn>
                                        <p:tgtEl>
                                          <p:spTgt spid="8">
                                            <p:txEl>
                                              <p:pRg st="0" end="0"/>
                                            </p:txEl>
                                          </p:spTgt>
                                        </p:tgtEl>
                                        <p:attrNameLst>
                                          <p:attrName>style.visibility</p:attrName>
                                        </p:attrNameLst>
                                      </p:cBhvr>
                                      <p:to>
                                        <p:strVal val="visible"/>
                                      </p:to>
                                    </p:set>
                                    <p:anim calcmode="lin" valueType="num">
                                      <p:cBhvr>
                                        <p:cTn id="16" dur="500" fill="hold"/>
                                        <p:tgtEl>
                                          <p:spTgt spid="8">
                                            <p:txEl>
                                              <p:pRg st="0" end="0"/>
                                            </p:txEl>
                                          </p:spTgt>
                                        </p:tgtEl>
                                        <p:attrNameLst>
                                          <p:attrName>ppt_x</p:attrName>
                                        </p:attrNameLst>
                                      </p:cBhvr>
                                      <p:tavLst>
                                        <p:tav tm="0">
                                          <p:val>
                                            <p:strVal val="#ppt_x-#ppt_w/2"/>
                                          </p:val>
                                        </p:tav>
                                        <p:tav tm="100000">
                                          <p:val>
                                            <p:strVal val="#ppt_x"/>
                                          </p:val>
                                        </p:tav>
                                      </p:tavLst>
                                    </p:anim>
                                    <p:anim calcmode="lin" valueType="num">
                                      <p:cBhvr>
                                        <p:cTn id="17" dur="500" fill="hold"/>
                                        <p:tgtEl>
                                          <p:spTgt spid="8">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8">
                                            <p:txEl>
                                              <p:pRg st="0" end="0"/>
                                            </p:txEl>
                                          </p:spTgt>
                                        </p:tgtEl>
                                        <p:attrNameLst>
                                          <p:attrName>ppt_h</p:attrName>
                                        </p:attrNameLst>
                                      </p:cBhvr>
                                      <p:tavLst>
                                        <p:tav tm="0">
                                          <p:val>
                                            <p:strVal val="#ppt_h"/>
                                          </p:val>
                                        </p:tav>
                                        <p:tav tm="100000">
                                          <p:val>
                                            <p:strVal val="#ppt_h"/>
                                          </p:val>
                                        </p:tav>
                                      </p:tavLst>
                                    </p:anim>
                                  </p:childTnLst>
                                </p:cTn>
                              </p:par>
                            </p:childTnLst>
                          </p:cTn>
                        </p:par>
                        <p:par>
                          <p:cTn id="20" fill="hold">
                            <p:stCondLst>
                              <p:cond delay="1000"/>
                            </p:stCondLst>
                            <p:childTnLst>
                              <p:par>
                                <p:cTn id="21" presetID="17" presetClass="entr" presetSubtype="8" fill="hold" grpId="0" nodeType="after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anim calcmode="lin" valueType="num">
                                      <p:cBhvr>
                                        <p:cTn id="23" dur="500" fill="hold"/>
                                        <p:tgtEl>
                                          <p:spTgt spid="8">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8">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8">
                                            <p:txEl>
                                              <p:pRg st="1" end="1"/>
                                            </p:txEl>
                                          </p:spTgt>
                                        </p:tgtEl>
                                        <p:attrNameLst>
                                          <p:attrName>ppt_h</p:attrName>
                                        </p:attrNameLst>
                                      </p:cBhvr>
                                      <p:tavLst>
                                        <p:tav tm="0">
                                          <p:val>
                                            <p:strVal val="#ppt_h"/>
                                          </p:val>
                                        </p:tav>
                                        <p:tav tm="100000">
                                          <p:val>
                                            <p:strVal val="#ppt_h"/>
                                          </p:val>
                                        </p:tav>
                                      </p:tavLst>
                                    </p:anim>
                                  </p:childTnLst>
                                </p:cTn>
                              </p:par>
                            </p:childTnLst>
                          </p:cTn>
                        </p:par>
                        <p:par>
                          <p:cTn id="27" fill="hold">
                            <p:stCondLst>
                              <p:cond delay="1500"/>
                            </p:stCondLst>
                            <p:childTnLst>
                              <p:par>
                                <p:cTn id="28" presetID="17" presetClass="entr" presetSubtype="8" fill="hold" grpId="0" nodeType="afterEffect">
                                  <p:stCondLst>
                                    <p:cond delay="0"/>
                                  </p:stCondLst>
                                  <p:childTnLst>
                                    <p:set>
                                      <p:cBhvr>
                                        <p:cTn id="29" dur="1" fill="hold">
                                          <p:stCondLst>
                                            <p:cond delay="0"/>
                                          </p:stCondLst>
                                        </p:cTn>
                                        <p:tgtEl>
                                          <p:spTgt spid="8">
                                            <p:txEl>
                                              <p:pRg st="2" end="2"/>
                                            </p:txEl>
                                          </p:spTgt>
                                        </p:tgtEl>
                                        <p:attrNameLst>
                                          <p:attrName>style.visibility</p:attrName>
                                        </p:attrNameLst>
                                      </p:cBhvr>
                                      <p:to>
                                        <p:strVal val="visible"/>
                                      </p:to>
                                    </p:set>
                                    <p:anim calcmode="lin" valueType="num">
                                      <p:cBhvr>
                                        <p:cTn id="30" dur="500" fill="hold"/>
                                        <p:tgtEl>
                                          <p:spTgt spid="8">
                                            <p:txEl>
                                              <p:pRg st="2" end="2"/>
                                            </p:txEl>
                                          </p:spTgt>
                                        </p:tgtEl>
                                        <p:attrNameLst>
                                          <p:attrName>ppt_x</p:attrName>
                                        </p:attrNameLst>
                                      </p:cBhvr>
                                      <p:tavLst>
                                        <p:tav tm="0">
                                          <p:val>
                                            <p:strVal val="#ppt_x-#ppt_w/2"/>
                                          </p:val>
                                        </p:tav>
                                        <p:tav tm="100000">
                                          <p:val>
                                            <p:strVal val="#ppt_x"/>
                                          </p:val>
                                        </p:tav>
                                      </p:tavLst>
                                    </p:anim>
                                    <p:anim calcmode="lin" valueType="num">
                                      <p:cBhvr>
                                        <p:cTn id="31" dur="500" fill="hold"/>
                                        <p:tgtEl>
                                          <p:spTgt spid="8">
                                            <p:txEl>
                                              <p:pRg st="2" end="2"/>
                                            </p:txEl>
                                          </p:spTgt>
                                        </p:tgtEl>
                                        <p:attrNameLst>
                                          <p:attrName>ppt_y</p:attrName>
                                        </p:attrNameLst>
                                      </p:cBhvr>
                                      <p:tavLst>
                                        <p:tav tm="0">
                                          <p:val>
                                            <p:strVal val="#ppt_y"/>
                                          </p:val>
                                        </p:tav>
                                        <p:tav tm="100000">
                                          <p:val>
                                            <p:strVal val="#ppt_y"/>
                                          </p:val>
                                        </p:tav>
                                      </p:tavLst>
                                    </p:anim>
                                    <p:anim calcmode="lin" valueType="num">
                                      <p:cBhvr>
                                        <p:cTn id="32"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8">
                                            <p:txEl>
                                              <p:pRg st="2" end="2"/>
                                            </p:txEl>
                                          </p:spTgt>
                                        </p:tgtEl>
                                        <p:attrNameLst>
                                          <p:attrName>ppt_h</p:attrName>
                                        </p:attrNameLst>
                                      </p:cBhvr>
                                      <p:tavLst>
                                        <p:tav tm="0">
                                          <p:val>
                                            <p:strVal val="#ppt_h"/>
                                          </p:val>
                                        </p:tav>
                                        <p:tav tm="100000">
                                          <p:val>
                                            <p:strVal val="#ppt_h"/>
                                          </p:val>
                                        </p:tav>
                                      </p:tavLst>
                                    </p:anim>
                                  </p:childTnLst>
                                </p:cTn>
                              </p:par>
                            </p:childTnLst>
                          </p:cTn>
                        </p:par>
                        <p:par>
                          <p:cTn id="34" fill="hold">
                            <p:stCondLst>
                              <p:cond delay="2000"/>
                            </p:stCondLst>
                            <p:childTnLst>
                              <p:par>
                                <p:cTn id="35" presetID="17" presetClass="entr" presetSubtype="8" fill="hold" grpId="0" nodeType="afterEffect">
                                  <p:stCondLst>
                                    <p:cond delay="0"/>
                                  </p:stCondLst>
                                  <p:childTnLst>
                                    <p:set>
                                      <p:cBhvr>
                                        <p:cTn id="36" dur="1" fill="hold">
                                          <p:stCondLst>
                                            <p:cond delay="0"/>
                                          </p:stCondLst>
                                        </p:cTn>
                                        <p:tgtEl>
                                          <p:spTgt spid="8">
                                            <p:txEl>
                                              <p:pRg st="3" end="3"/>
                                            </p:txEl>
                                          </p:spTgt>
                                        </p:tgtEl>
                                        <p:attrNameLst>
                                          <p:attrName>style.visibility</p:attrName>
                                        </p:attrNameLst>
                                      </p:cBhvr>
                                      <p:to>
                                        <p:strVal val="visible"/>
                                      </p:to>
                                    </p:set>
                                    <p:anim calcmode="lin" valueType="num">
                                      <p:cBhvr>
                                        <p:cTn id="37" dur="500" fill="hold"/>
                                        <p:tgtEl>
                                          <p:spTgt spid="8">
                                            <p:txEl>
                                              <p:pRg st="3" end="3"/>
                                            </p:txEl>
                                          </p:spTgt>
                                        </p:tgtEl>
                                        <p:attrNameLst>
                                          <p:attrName>ppt_x</p:attrName>
                                        </p:attrNameLst>
                                      </p:cBhvr>
                                      <p:tavLst>
                                        <p:tav tm="0">
                                          <p:val>
                                            <p:strVal val="#ppt_x-#ppt_w/2"/>
                                          </p:val>
                                        </p:tav>
                                        <p:tav tm="100000">
                                          <p:val>
                                            <p:strVal val="#ppt_x"/>
                                          </p:val>
                                        </p:tav>
                                      </p:tavLst>
                                    </p:anim>
                                    <p:anim calcmode="lin" valueType="num">
                                      <p:cBhvr>
                                        <p:cTn id="38" dur="500" fill="hold"/>
                                        <p:tgtEl>
                                          <p:spTgt spid="8">
                                            <p:txEl>
                                              <p:pRg st="3" end="3"/>
                                            </p:txEl>
                                          </p:spTgt>
                                        </p:tgtEl>
                                        <p:attrNameLst>
                                          <p:attrName>ppt_y</p:attrName>
                                        </p:attrNameLst>
                                      </p:cBhvr>
                                      <p:tavLst>
                                        <p:tav tm="0">
                                          <p:val>
                                            <p:strVal val="#ppt_y"/>
                                          </p:val>
                                        </p:tav>
                                        <p:tav tm="100000">
                                          <p:val>
                                            <p:strVal val="#ppt_y"/>
                                          </p:val>
                                        </p:tav>
                                      </p:tavLst>
                                    </p:anim>
                                    <p:anim calcmode="lin" valueType="num">
                                      <p:cBhvr>
                                        <p:cTn id="39"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8">
                                            <p:txEl>
                                              <p:pRg st="3" end="3"/>
                                            </p:txEl>
                                          </p:spTgt>
                                        </p:tgtEl>
                                        <p:attrNameLst>
                                          <p:attrName>ppt_h</p:attrName>
                                        </p:attrNameLst>
                                      </p:cBhvr>
                                      <p:tavLst>
                                        <p:tav tm="0">
                                          <p:val>
                                            <p:strVal val="#ppt_h"/>
                                          </p:val>
                                        </p:tav>
                                        <p:tav tm="100000">
                                          <p:val>
                                            <p:strVal val="#ppt_h"/>
                                          </p:val>
                                        </p:tav>
                                      </p:tavLst>
                                    </p:anim>
                                  </p:childTnLst>
                                </p:cTn>
                              </p:par>
                            </p:childTnLst>
                          </p:cTn>
                        </p:par>
                        <p:par>
                          <p:cTn id="41" fill="hold">
                            <p:stCondLst>
                              <p:cond delay="2500"/>
                            </p:stCondLst>
                            <p:childTnLst>
                              <p:par>
                                <p:cTn id="42" presetID="17" presetClass="entr" presetSubtype="8" fill="hold" grpId="0" nodeType="afterEffect">
                                  <p:stCondLst>
                                    <p:cond delay="0"/>
                                  </p:stCondLst>
                                  <p:childTnLst>
                                    <p:set>
                                      <p:cBhvr>
                                        <p:cTn id="43" dur="1" fill="hold">
                                          <p:stCondLst>
                                            <p:cond delay="0"/>
                                          </p:stCondLst>
                                        </p:cTn>
                                        <p:tgtEl>
                                          <p:spTgt spid="8">
                                            <p:txEl>
                                              <p:pRg st="4" end="4"/>
                                            </p:txEl>
                                          </p:spTgt>
                                        </p:tgtEl>
                                        <p:attrNameLst>
                                          <p:attrName>style.visibility</p:attrName>
                                        </p:attrNameLst>
                                      </p:cBhvr>
                                      <p:to>
                                        <p:strVal val="visible"/>
                                      </p:to>
                                    </p:set>
                                    <p:anim calcmode="lin" valueType="num">
                                      <p:cBhvr>
                                        <p:cTn id="44" dur="500" fill="hold"/>
                                        <p:tgtEl>
                                          <p:spTgt spid="8">
                                            <p:txEl>
                                              <p:pRg st="4" end="4"/>
                                            </p:txEl>
                                          </p:spTgt>
                                        </p:tgtEl>
                                        <p:attrNameLst>
                                          <p:attrName>ppt_x</p:attrName>
                                        </p:attrNameLst>
                                      </p:cBhvr>
                                      <p:tavLst>
                                        <p:tav tm="0">
                                          <p:val>
                                            <p:strVal val="#ppt_x-#ppt_w/2"/>
                                          </p:val>
                                        </p:tav>
                                        <p:tav tm="100000">
                                          <p:val>
                                            <p:strVal val="#ppt_x"/>
                                          </p:val>
                                        </p:tav>
                                      </p:tavLst>
                                    </p:anim>
                                    <p:anim calcmode="lin" valueType="num">
                                      <p:cBhvr>
                                        <p:cTn id="45" dur="500" fill="hold"/>
                                        <p:tgtEl>
                                          <p:spTgt spid="8">
                                            <p:txEl>
                                              <p:pRg st="4" end="4"/>
                                            </p:txEl>
                                          </p:spTgt>
                                        </p:tgtEl>
                                        <p:attrNameLst>
                                          <p:attrName>ppt_y</p:attrName>
                                        </p:attrNameLst>
                                      </p:cBhvr>
                                      <p:tavLst>
                                        <p:tav tm="0">
                                          <p:val>
                                            <p:strVal val="#ppt_y"/>
                                          </p:val>
                                        </p:tav>
                                        <p:tav tm="100000">
                                          <p:val>
                                            <p:strVal val="#ppt_y"/>
                                          </p:val>
                                        </p:tav>
                                      </p:tavLst>
                                    </p:anim>
                                    <p:anim calcmode="lin" valueType="num">
                                      <p:cBhvr>
                                        <p:cTn id="46" dur="500" fill="hold"/>
                                        <p:tgtEl>
                                          <p:spTgt spid="8">
                                            <p:txEl>
                                              <p:pRg st="4" end="4"/>
                                            </p:txEl>
                                          </p:spTgt>
                                        </p:tgtEl>
                                        <p:attrNameLst>
                                          <p:attrName>ppt_w</p:attrName>
                                        </p:attrNameLst>
                                      </p:cBhvr>
                                      <p:tavLst>
                                        <p:tav tm="0">
                                          <p:val>
                                            <p:fltVal val="0"/>
                                          </p:val>
                                        </p:tav>
                                        <p:tav tm="100000">
                                          <p:val>
                                            <p:strVal val="#ppt_w"/>
                                          </p:val>
                                        </p:tav>
                                      </p:tavLst>
                                    </p:anim>
                                    <p:anim calcmode="lin" valueType="num">
                                      <p:cBhvr>
                                        <p:cTn id="47" dur="500" fill="hold"/>
                                        <p:tgtEl>
                                          <p:spTgt spid="8">
                                            <p:txEl>
                                              <p:pRg st="4" end="4"/>
                                            </p:txEl>
                                          </p:spTgt>
                                        </p:tgtEl>
                                        <p:attrNameLst>
                                          <p:attrName>ppt_h</p:attrName>
                                        </p:attrNameLst>
                                      </p:cBhvr>
                                      <p:tavLst>
                                        <p:tav tm="0">
                                          <p:val>
                                            <p:strVal val="#ppt_h"/>
                                          </p:val>
                                        </p:tav>
                                        <p:tav tm="100000">
                                          <p:val>
                                            <p:strVal val="#ppt_h"/>
                                          </p:val>
                                        </p:tav>
                                      </p:tavLst>
                                    </p:anim>
                                  </p:childTnLst>
                                </p:cTn>
                              </p:par>
                            </p:childTnLst>
                          </p:cTn>
                        </p:par>
                        <p:par>
                          <p:cTn id="48" fill="hold">
                            <p:stCondLst>
                              <p:cond delay="3000"/>
                            </p:stCondLst>
                            <p:childTnLst>
                              <p:par>
                                <p:cTn id="49" presetID="17" presetClass="entr" presetSubtype="8" fill="hold" grpId="0" nodeType="afterEffect">
                                  <p:stCondLst>
                                    <p:cond delay="0"/>
                                  </p:stCondLst>
                                  <p:childTnLst>
                                    <p:set>
                                      <p:cBhvr>
                                        <p:cTn id="50" dur="1" fill="hold">
                                          <p:stCondLst>
                                            <p:cond delay="0"/>
                                          </p:stCondLst>
                                        </p:cTn>
                                        <p:tgtEl>
                                          <p:spTgt spid="8">
                                            <p:txEl>
                                              <p:pRg st="5" end="5"/>
                                            </p:txEl>
                                          </p:spTgt>
                                        </p:tgtEl>
                                        <p:attrNameLst>
                                          <p:attrName>style.visibility</p:attrName>
                                        </p:attrNameLst>
                                      </p:cBhvr>
                                      <p:to>
                                        <p:strVal val="visible"/>
                                      </p:to>
                                    </p:set>
                                    <p:anim calcmode="lin" valueType="num">
                                      <p:cBhvr>
                                        <p:cTn id="51" dur="500" fill="hold"/>
                                        <p:tgtEl>
                                          <p:spTgt spid="8">
                                            <p:txEl>
                                              <p:pRg st="5" end="5"/>
                                            </p:txEl>
                                          </p:spTgt>
                                        </p:tgtEl>
                                        <p:attrNameLst>
                                          <p:attrName>ppt_x</p:attrName>
                                        </p:attrNameLst>
                                      </p:cBhvr>
                                      <p:tavLst>
                                        <p:tav tm="0">
                                          <p:val>
                                            <p:strVal val="#ppt_x-#ppt_w/2"/>
                                          </p:val>
                                        </p:tav>
                                        <p:tav tm="100000">
                                          <p:val>
                                            <p:strVal val="#ppt_x"/>
                                          </p:val>
                                        </p:tav>
                                      </p:tavLst>
                                    </p:anim>
                                    <p:anim calcmode="lin" valueType="num">
                                      <p:cBhvr>
                                        <p:cTn id="52" dur="500" fill="hold"/>
                                        <p:tgtEl>
                                          <p:spTgt spid="8">
                                            <p:txEl>
                                              <p:pRg st="5" end="5"/>
                                            </p:txEl>
                                          </p:spTgt>
                                        </p:tgtEl>
                                        <p:attrNameLst>
                                          <p:attrName>ppt_y</p:attrName>
                                        </p:attrNameLst>
                                      </p:cBhvr>
                                      <p:tavLst>
                                        <p:tav tm="0">
                                          <p:val>
                                            <p:strVal val="#ppt_y"/>
                                          </p:val>
                                        </p:tav>
                                        <p:tav tm="100000">
                                          <p:val>
                                            <p:strVal val="#ppt_y"/>
                                          </p:val>
                                        </p:tav>
                                      </p:tavLst>
                                    </p:anim>
                                    <p:anim calcmode="lin" valueType="num">
                                      <p:cBhvr>
                                        <p:cTn id="53" dur="500" fill="hold"/>
                                        <p:tgtEl>
                                          <p:spTgt spid="8">
                                            <p:txEl>
                                              <p:pRg st="5" end="5"/>
                                            </p:txEl>
                                          </p:spTgt>
                                        </p:tgtEl>
                                        <p:attrNameLst>
                                          <p:attrName>ppt_w</p:attrName>
                                        </p:attrNameLst>
                                      </p:cBhvr>
                                      <p:tavLst>
                                        <p:tav tm="0">
                                          <p:val>
                                            <p:fltVal val="0"/>
                                          </p:val>
                                        </p:tav>
                                        <p:tav tm="100000">
                                          <p:val>
                                            <p:strVal val="#ppt_w"/>
                                          </p:val>
                                        </p:tav>
                                      </p:tavLst>
                                    </p:anim>
                                    <p:anim calcmode="lin" valueType="num">
                                      <p:cBhvr>
                                        <p:cTn id="54" dur="500" fill="hold"/>
                                        <p:tgtEl>
                                          <p:spTgt spid="8">
                                            <p:txEl>
                                              <p:pRg st="5" end="5"/>
                                            </p:txEl>
                                          </p:spTgt>
                                        </p:tgtEl>
                                        <p:attrNameLst>
                                          <p:attrName>ppt_h</p:attrName>
                                        </p:attrNameLst>
                                      </p:cBhvr>
                                      <p:tavLst>
                                        <p:tav tm="0">
                                          <p:val>
                                            <p:strVal val="#ppt_h"/>
                                          </p:val>
                                        </p:tav>
                                        <p:tav tm="100000">
                                          <p:val>
                                            <p:strVal val="#ppt_h"/>
                                          </p:val>
                                        </p:tav>
                                      </p:tavLst>
                                    </p:anim>
                                  </p:childTnLst>
                                </p:cTn>
                              </p:par>
                            </p:childTnLst>
                          </p:cTn>
                        </p:par>
                        <p:par>
                          <p:cTn id="55" fill="hold">
                            <p:stCondLst>
                              <p:cond delay="3500"/>
                            </p:stCondLst>
                            <p:childTnLst>
                              <p:par>
                                <p:cTn id="56" presetID="17" presetClass="entr" presetSubtype="8" fill="hold" grpId="0" nodeType="afterEffect">
                                  <p:stCondLst>
                                    <p:cond delay="0"/>
                                  </p:stCondLst>
                                  <p:childTnLst>
                                    <p:set>
                                      <p:cBhvr>
                                        <p:cTn id="57" dur="1" fill="hold">
                                          <p:stCondLst>
                                            <p:cond delay="0"/>
                                          </p:stCondLst>
                                        </p:cTn>
                                        <p:tgtEl>
                                          <p:spTgt spid="8">
                                            <p:txEl>
                                              <p:pRg st="6" end="6"/>
                                            </p:txEl>
                                          </p:spTgt>
                                        </p:tgtEl>
                                        <p:attrNameLst>
                                          <p:attrName>style.visibility</p:attrName>
                                        </p:attrNameLst>
                                      </p:cBhvr>
                                      <p:to>
                                        <p:strVal val="visible"/>
                                      </p:to>
                                    </p:set>
                                    <p:anim calcmode="lin" valueType="num">
                                      <p:cBhvr>
                                        <p:cTn id="58" dur="500" fill="hold"/>
                                        <p:tgtEl>
                                          <p:spTgt spid="8">
                                            <p:txEl>
                                              <p:pRg st="6" end="6"/>
                                            </p:txEl>
                                          </p:spTgt>
                                        </p:tgtEl>
                                        <p:attrNameLst>
                                          <p:attrName>ppt_x</p:attrName>
                                        </p:attrNameLst>
                                      </p:cBhvr>
                                      <p:tavLst>
                                        <p:tav tm="0">
                                          <p:val>
                                            <p:strVal val="#ppt_x-#ppt_w/2"/>
                                          </p:val>
                                        </p:tav>
                                        <p:tav tm="100000">
                                          <p:val>
                                            <p:strVal val="#ppt_x"/>
                                          </p:val>
                                        </p:tav>
                                      </p:tavLst>
                                    </p:anim>
                                    <p:anim calcmode="lin" valueType="num">
                                      <p:cBhvr>
                                        <p:cTn id="59" dur="500" fill="hold"/>
                                        <p:tgtEl>
                                          <p:spTgt spid="8">
                                            <p:txEl>
                                              <p:pRg st="6" end="6"/>
                                            </p:txEl>
                                          </p:spTgt>
                                        </p:tgtEl>
                                        <p:attrNameLst>
                                          <p:attrName>ppt_y</p:attrName>
                                        </p:attrNameLst>
                                      </p:cBhvr>
                                      <p:tavLst>
                                        <p:tav tm="0">
                                          <p:val>
                                            <p:strVal val="#ppt_y"/>
                                          </p:val>
                                        </p:tav>
                                        <p:tav tm="100000">
                                          <p:val>
                                            <p:strVal val="#ppt_y"/>
                                          </p:val>
                                        </p:tav>
                                      </p:tavLst>
                                    </p:anim>
                                    <p:anim calcmode="lin" valueType="num">
                                      <p:cBhvr>
                                        <p:cTn id="60" dur="500" fill="hold"/>
                                        <p:tgtEl>
                                          <p:spTgt spid="8">
                                            <p:txEl>
                                              <p:pRg st="6" end="6"/>
                                            </p:txEl>
                                          </p:spTgt>
                                        </p:tgtEl>
                                        <p:attrNameLst>
                                          <p:attrName>ppt_w</p:attrName>
                                        </p:attrNameLst>
                                      </p:cBhvr>
                                      <p:tavLst>
                                        <p:tav tm="0">
                                          <p:val>
                                            <p:fltVal val="0"/>
                                          </p:val>
                                        </p:tav>
                                        <p:tav tm="100000">
                                          <p:val>
                                            <p:strVal val="#ppt_w"/>
                                          </p:val>
                                        </p:tav>
                                      </p:tavLst>
                                    </p:anim>
                                    <p:anim calcmode="lin" valueType="num">
                                      <p:cBhvr>
                                        <p:cTn id="61" dur="500" fill="hold"/>
                                        <p:tgtEl>
                                          <p:spTgt spid="8">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2910" y="1071546"/>
            <a:ext cx="7858180" cy="642942"/>
          </a:xfrm>
          <a:ln w="31750" cap="rnd" cmpd="dbl">
            <a:solidFill>
              <a:srgbClr val="7030A0"/>
            </a:solidFill>
            <a:bevel/>
          </a:ln>
          <a:effectLst>
            <a:outerShdw blurRad="50800" dist="38100" dir="8100000" algn="tr" rotWithShape="0">
              <a:prstClr val="black">
                <a:alpha val="40000"/>
              </a:prstClr>
            </a:outerShdw>
          </a:effectLst>
          <a:scene3d>
            <a:camera prst="orthographicFront"/>
            <a:lightRig rig="freezing" dir="t"/>
          </a:scene3d>
          <a:sp3d extrusionH="107950" contourW="6350" prstMaterial="clear">
            <a:bevelT w="165100" prst="coolSlant"/>
            <a:bevelB/>
            <a:extrusionClr>
              <a:srgbClr val="FFFF00"/>
            </a:extrusionClr>
            <a:contourClr>
              <a:schemeClr val="accent6">
                <a:lumMod val="40000"/>
                <a:lumOff val="60000"/>
              </a:schemeClr>
            </a:contourClr>
          </a:sp3d>
        </p:spPr>
        <p:txBody>
          <a:bodyPr/>
          <a:lstStyle/>
          <a:p>
            <a:r>
              <a:rPr lang="en-US" sz="3600" dirty="0" smtClean="0"/>
              <a:t>Increased Hydrostatic Pressure Gradient</a:t>
            </a:r>
            <a:endParaRPr lang="ar-SA" sz="3600" dirty="0"/>
          </a:p>
        </p:txBody>
      </p:sp>
      <p:sp>
        <p:nvSpPr>
          <p:cNvPr id="4" name="عنصر نائب للنص 3"/>
          <p:cNvSpPr>
            <a:spLocks noGrp="1"/>
          </p:cNvSpPr>
          <p:nvPr>
            <p:ph type="body" idx="1"/>
          </p:nvPr>
        </p:nvSpPr>
        <p:spPr>
          <a:xfrm>
            <a:off x="428596" y="1928802"/>
            <a:ext cx="4000528" cy="500066"/>
          </a:xfrm>
          <a:ln w="25400">
            <a:solidFill>
              <a:srgbClr val="7030A0"/>
            </a:solidFill>
          </a:ln>
          <a:effectLst>
            <a:outerShdw blurRad="50800" dist="38100" dir="8100000" algn="tr" rotWithShape="0">
              <a:prstClr val="black">
                <a:alpha val="40000"/>
              </a:prstClr>
            </a:outerShdw>
          </a:effectLst>
        </p:spPr>
        <p:txBody>
          <a:bodyPr/>
          <a:lstStyle/>
          <a:p>
            <a:pPr algn="l"/>
            <a:r>
              <a:rPr lang="en-US" sz="2200" dirty="0" smtClean="0"/>
              <a:t>Increased intravascular pressure </a:t>
            </a:r>
            <a:endParaRPr lang="ar-SA" sz="2200" dirty="0"/>
          </a:p>
        </p:txBody>
      </p:sp>
      <p:sp>
        <p:nvSpPr>
          <p:cNvPr id="3" name="عنصر نائب للمحتوى 2"/>
          <p:cNvSpPr>
            <a:spLocks noGrp="1"/>
          </p:cNvSpPr>
          <p:nvPr>
            <p:ph sz="half" idx="2"/>
          </p:nvPr>
        </p:nvSpPr>
        <p:spPr>
          <a:xfrm>
            <a:off x="428596" y="2786058"/>
            <a:ext cx="4000528" cy="3000396"/>
          </a:xfrm>
          <a:ln w="25400">
            <a:solidFill>
              <a:srgbClr val="7030A0"/>
            </a:solidFill>
          </a:ln>
          <a:effectLst>
            <a:outerShdw blurRad="50800" dist="38100" dir="8100000" algn="tr" rotWithShape="0">
              <a:prstClr val="black">
                <a:alpha val="40000"/>
              </a:prstClr>
            </a:outerShdw>
          </a:effectLst>
        </p:spPr>
        <p:txBody>
          <a:bodyPr/>
          <a:lstStyle/>
          <a:p>
            <a:pPr algn="l" rtl="0"/>
            <a:r>
              <a:rPr lang="en-US" sz="2000" dirty="0" smtClean="0"/>
              <a:t>can occur with right ventricular failure, left ventricular failure, pericardial effusions, or superior vena cava syndrome.</a:t>
            </a:r>
            <a:endParaRPr lang="ar-SA" sz="2000" dirty="0"/>
          </a:p>
        </p:txBody>
      </p:sp>
      <p:sp>
        <p:nvSpPr>
          <p:cNvPr id="5" name="عنصر نائب للنص 4"/>
          <p:cNvSpPr>
            <a:spLocks noGrp="1"/>
          </p:cNvSpPr>
          <p:nvPr>
            <p:ph type="body" sz="quarter" idx="3"/>
          </p:nvPr>
        </p:nvSpPr>
        <p:spPr>
          <a:xfrm>
            <a:off x="4857752" y="1928802"/>
            <a:ext cx="3929090" cy="500066"/>
          </a:xfrm>
          <a:ln w="25400">
            <a:solidFill>
              <a:srgbClr val="7030A0"/>
            </a:solidFill>
          </a:ln>
          <a:effectLst>
            <a:outerShdw blurRad="50800" dist="38100" dir="8100000" algn="tr" rotWithShape="0">
              <a:prstClr val="black">
                <a:alpha val="40000"/>
              </a:prstClr>
            </a:outerShdw>
          </a:effectLst>
        </p:spPr>
        <p:txBody>
          <a:bodyPr/>
          <a:lstStyle/>
          <a:p>
            <a:pPr algn="l"/>
            <a:r>
              <a:rPr lang="en-US" sz="2000" dirty="0" smtClean="0"/>
              <a:t>a decrease in the pleural pressure</a:t>
            </a:r>
            <a:endParaRPr lang="ar-SA" sz="2000" dirty="0"/>
          </a:p>
        </p:txBody>
      </p:sp>
      <p:sp>
        <p:nvSpPr>
          <p:cNvPr id="6" name="عنصر نائب للمحتوى 5"/>
          <p:cNvSpPr>
            <a:spLocks noGrp="1"/>
          </p:cNvSpPr>
          <p:nvPr>
            <p:ph sz="quarter" idx="4"/>
          </p:nvPr>
        </p:nvSpPr>
        <p:spPr>
          <a:xfrm>
            <a:off x="4857752" y="2786058"/>
            <a:ext cx="3929090" cy="3000396"/>
          </a:xfrm>
          <a:ln w="25400">
            <a:solidFill>
              <a:srgbClr val="7030A0"/>
            </a:solidFill>
          </a:ln>
          <a:effectLst>
            <a:outerShdw blurRad="50800" dist="38100" dir="8100000" algn="tr" rotWithShape="0">
              <a:prstClr val="black">
                <a:alpha val="40000"/>
              </a:prstClr>
            </a:outerShdw>
          </a:effectLst>
        </p:spPr>
        <p:txBody>
          <a:bodyPr/>
          <a:lstStyle/>
          <a:p>
            <a:pPr algn="l" rtl="0"/>
            <a:r>
              <a:rPr lang="en-US" sz="2000" dirty="0" smtClean="0"/>
              <a:t>The most common  cause is bronchial obstruction leading to </a:t>
            </a:r>
            <a:r>
              <a:rPr lang="en-US" sz="2000" dirty="0" err="1" smtClean="0"/>
              <a:t>atelectasis</a:t>
            </a:r>
            <a:r>
              <a:rPr lang="en-US" sz="2000" dirty="0" smtClean="0"/>
              <a:t> of the lower lobe or complete lung.</a:t>
            </a:r>
          </a:p>
          <a:p>
            <a:pPr algn="l" rtl="0"/>
            <a:r>
              <a:rPr lang="en-US" sz="2000" dirty="0" smtClean="0"/>
              <a:t> A decrease in the pleural pressure also occurs when the visceral pleura becomes coated with a </a:t>
            </a:r>
            <a:r>
              <a:rPr lang="en-US" sz="2000" dirty="0" err="1" smtClean="0"/>
              <a:t>collagenous</a:t>
            </a:r>
            <a:r>
              <a:rPr lang="en-US" sz="2000" dirty="0" smtClean="0"/>
              <a:t> peel and the lung becomes trapped.</a:t>
            </a:r>
            <a:endParaRPr lang="ar-SA" sz="2000"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
                                            <p:bg/>
                                          </p:spTgt>
                                        </p:tgtEl>
                                        <p:attrNameLst>
                                          <p:attrName>style.visibility</p:attrName>
                                        </p:attrNameLst>
                                      </p:cBhvr>
                                      <p:to>
                                        <p:strVal val="visible"/>
                                      </p:to>
                                    </p:set>
                                    <p:anim calcmode="lin" valueType="num">
                                      <p:cBhvr>
                                        <p:cTn id="12" dur="500" fill="hold"/>
                                        <p:tgtEl>
                                          <p:spTgt spid="4">
                                            <p:bg/>
                                          </p:spTgt>
                                        </p:tgtEl>
                                        <p:attrNameLst>
                                          <p:attrName>ppt_w</p:attrName>
                                        </p:attrNameLst>
                                      </p:cBhvr>
                                      <p:tavLst>
                                        <p:tav tm="0">
                                          <p:val>
                                            <p:fltVal val="0"/>
                                          </p:val>
                                        </p:tav>
                                        <p:tav tm="100000">
                                          <p:val>
                                            <p:strVal val="#ppt_w"/>
                                          </p:val>
                                        </p:tav>
                                      </p:tavLst>
                                    </p:anim>
                                    <p:anim calcmode="lin" valueType="num">
                                      <p:cBhvr>
                                        <p:cTn id="13" dur="500" fill="hold"/>
                                        <p:tgtEl>
                                          <p:spTgt spid="4">
                                            <p:bg/>
                                          </p:spTgt>
                                        </p:tgtEl>
                                        <p:attrNameLst>
                                          <p:attrName>ppt_h</p:attrName>
                                        </p:attrNameLst>
                                      </p:cBhvr>
                                      <p:tavLst>
                                        <p:tav tm="0">
                                          <p:val>
                                            <p:fltVal val="0"/>
                                          </p:val>
                                        </p:tav>
                                        <p:tav tm="100000">
                                          <p:val>
                                            <p:strVal val="#ppt_h"/>
                                          </p:val>
                                        </p:tav>
                                      </p:tavLst>
                                    </p:anim>
                                    <p:animEffect transition="in" filter="fade">
                                      <p:cBhvr>
                                        <p:cTn id="14" dur="500"/>
                                        <p:tgtEl>
                                          <p:spTgt spid="4">
                                            <p:bg/>
                                          </p:spTgt>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 calcmode="lin" valueType="num">
                                      <p:cBhvr>
                                        <p:cTn id="1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19" dur="500"/>
                                        <p:tgtEl>
                                          <p:spTgt spid="4">
                                            <p:txEl>
                                              <p:pRg st="0" end="0"/>
                                            </p:txEl>
                                          </p:spTgt>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5">
                                            <p:bg/>
                                          </p:spTgt>
                                        </p:tgtEl>
                                        <p:attrNameLst>
                                          <p:attrName>style.visibility</p:attrName>
                                        </p:attrNameLst>
                                      </p:cBhvr>
                                      <p:to>
                                        <p:strVal val="visible"/>
                                      </p:to>
                                    </p:set>
                                    <p:anim calcmode="lin" valueType="num">
                                      <p:cBhvr>
                                        <p:cTn id="22" dur="500" fill="hold"/>
                                        <p:tgtEl>
                                          <p:spTgt spid="5">
                                            <p:bg/>
                                          </p:spTgt>
                                        </p:tgtEl>
                                        <p:attrNameLst>
                                          <p:attrName>ppt_w</p:attrName>
                                        </p:attrNameLst>
                                      </p:cBhvr>
                                      <p:tavLst>
                                        <p:tav tm="0">
                                          <p:val>
                                            <p:fltVal val="0"/>
                                          </p:val>
                                        </p:tav>
                                        <p:tav tm="100000">
                                          <p:val>
                                            <p:strVal val="#ppt_w"/>
                                          </p:val>
                                        </p:tav>
                                      </p:tavLst>
                                    </p:anim>
                                    <p:anim calcmode="lin" valueType="num">
                                      <p:cBhvr>
                                        <p:cTn id="23" dur="500" fill="hold"/>
                                        <p:tgtEl>
                                          <p:spTgt spid="5">
                                            <p:bg/>
                                          </p:spTgt>
                                        </p:tgtEl>
                                        <p:attrNameLst>
                                          <p:attrName>ppt_h</p:attrName>
                                        </p:attrNameLst>
                                      </p:cBhvr>
                                      <p:tavLst>
                                        <p:tav tm="0">
                                          <p:val>
                                            <p:fltVal val="0"/>
                                          </p:val>
                                        </p:tav>
                                        <p:tav tm="100000">
                                          <p:val>
                                            <p:strVal val="#ppt_h"/>
                                          </p:val>
                                        </p:tav>
                                      </p:tavLst>
                                    </p:anim>
                                    <p:animEffect transition="in" filter="fade">
                                      <p:cBhvr>
                                        <p:cTn id="24" dur="500"/>
                                        <p:tgtEl>
                                          <p:spTgt spid="5">
                                            <p:bg/>
                                          </p:spTgt>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 calcmode="lin" valueType="num">
                                      <p:cBhvr>
                                        <p:cTn id="2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2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29" dur="500"/>
                                        <p:tgtEl>
                                          <p:spTgt spid="5">
                                            <p:txEl>
                                              <p:pRg st="0" end="0"/>
                                            </p:txEl>
                                          </p:spTgt>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3">
                                            <p:bg/>
                                          </p:spTgt>
                                        </p:tgtEl>
                                        <p:attrNameLst>
                                          <p:attrName>style.visibility</p:attrName>
                                        </p:attrNameLst>
                                      </p:cBhvr>
                                      <p:to>
                                        <p:strVal val="visible"/>
                                      </p:to>
                                    </p:set>
                                    <p:anim calcmode="lin" valueType="num">
                                      <p:cBhvr>
                                        <p:cTn id="32" dur="500" fill="hold"/>
                                        <p:tgtEl>
                                          <p:spTgt spid="3">
                                            <p:bg/>
                                          </p:spTgt>
                                        </p:tgtEl>
                                        <p:attrNameLst>
                                          <p:attrName>ppt_w</p:attrName>
                                        </p:attrNameLst>
                                      </p:cBhvr>
                                      <p:tavLst>
                                        <p:tav tm="0">
                                          <p:val>
                                            <p:fltVal val="0"/>
                                          </p:val>
                                        </p:tav>
                                        <p:tav tm="100000">
                                          <p:val>
                                            <p:strVal val="#ppt_w"/>
                                          </p:val>
                                        </p:tav>
                                      </p:tavLst>
                                    </p:anim>
                                    <p:anim calcmode="lin" valueType="num">
                                      <p:cBhvr>
                                        <p:cTn id="33" dur="500" fill="hold"/>
                                        <p:tgtEl>
                                          <p:spTgt spid="3">
                                            <p:bg/>
                                          </p:spTgt>
                                        </p:tgtEl>
                                        <p:attrNameLst>
                                          <p:attrName>ppt_h</p:attrName>
                                        </p:attrNameLst>
                                      </p:cBhvr>
                                      <p:tavLst>
                                        <p:tav tm="0">
                                          <p:val>
                                            <p:fltVal val="0"/>
                                          </p:val>
                                        </p:tav>
                                        <p:tav tm="100000">
                                          <p:val>
                                            <p:strVal val="#ppt_h"/>
                                          </p:val>
                                        </p:tav>
                                      </p:tavLst>
                                    </p:anim>
                                    <p:animEffect transition="in" filter="fade">
                                      <p:cBhvr>
                                        <p:cTn id="34" dur="500"/>
                                        <p:tgtEl>
                                          <p:spTgt spid="3">
                                            <p:bg/>
                                          </p:spTgt>
                                        </p:tgtEl>
                                      </p:cBhvr>
                                    </p:animEffect>
                                  </p:childTnLst>
                                </p:cTn>
                              </p:par>
                              <p:par>
                                <p:cTn id="35" presetID="53" presetClass="entr" presetSubtype="0" fill="hold" grpId="0" nodeType="with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 calcmode="lin" valueType="num">
                                      <p:cBhvr>
                                        <p:cTn id="3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39" dur="500"/>
                                        <p:tgtEl>
                                          <p:spTgt spid="3">
                                            <p:txEl>
                                              <p:pRg st="0" end="0"/>
                                            </p:txEl>
                                          </p:spTgt>
                                        </p:tgtEl>
                                      </p:cBhvr>
                                    </p:animEffect>
                                  </p:childTnLst>
                                </p:cTn>
                              </p:par>
                              <p:par>
                                <p:cTn id="40" presetID="53" presetClass="entr" presetSubtype="0" fill="hold" grpId="0" nodeType="withEffect">
                                  <p:stCondLst>
                                    <p:cond delay="0"/>
                                  </p:stCondLst>
                                  <p:childTnLst>
                                    <p:set>
                                      <p:cBhvr>
                                        <p:cTn id="41" dur="1" fill="hold">
                                          <p:stCondLst>
                                            <p:cond delay="0"/>
                                          </p:stCondLst>
                                        </p:cTn>
                                        <p:tgtEl>
                                          <p:spTgt spid="6">
                                            <p:bg/>
                                          </p:spTgt>
                                        </p:tgtEl>
                                        <p:attrNameLst>
                                          <p:attrName>style.visibility</p:attrName>
                                        </p:attrNameLst>
                                      </p:cBhvr>
                                      <p:to>
                                        <p:strVal val="visible"/>
                                      </p:to>
                                    </p:set>
                                    <p:anim calcmode="lin" valueType="num">
                                      <p:cBhvr>
                                        <p:cTn id="42" dur="500" fill="hold"/>
                                        <p:tgtEl>
                                          <p:spTgt spid="6">
                                            <p:bg/>
                                          </p:spTgt>
                                        </p:tgtEl>
                                        <p:attrNameLst>
                                          <p:attrName>ppt_w</p:attrName>
                                        </p:attrNameLst>
                                      </p:cBhvr>
                                      <p:tavLst>
                                        <p:tav tm="0">
                                          <p:val>
                                            <p:fltVal val="0"/>
                                          </p:val>
                                        </p:tav>
                                        <p:tav tm="100000">
                                          <p:val>
                                            <p:strVal val="#ppt_w"/>
                                          </p:val>
                                        </p:tav>
                                      </p:tavLst>
                                    </p:anim>
                                    <p:anim calcmode="lin" valueType="num">
                                      <p:cBhvr>
                                        <p:cTn id="43" dur="500" fill="hold"/>
                                        <p:tgtEl>
                                          <p:spTgt spid="6">
                                            <p:bg/>
                                          </p:spTgt>
                                        </p:tgtEl>
                                        <p:attrNameLst>
                                          <p:attrName>ppt_h</p:attrName>
                                        </p:attrNameLst>
                                      </p:cBhvr>
                                      <p:tavLst>
                                        <p:tav tm="0">
                                          <p:val>
                                            <p:fltVal val="0"/>
                                          </p:val>
                                        </p:tav>
                                        <p:tav tm="100000">
                                          <p:val>
                                            <p:strVal val="#ppt_h"/>
                                          </p:val>
                                        </p:tav>
                                      </p:tavLst>
                                    </p:anim>
                                    <p:animEffect transition="in" filter="fade">
                                      <p:cBhvr>
                                        <p:cTn id="44" dur="500"/>
                                        <p:tgtEl>
                                          <p:spTgt spid="6">
                                            <p:bg/>
                                          </p:spTgt>
                                        </p:tgtEl>
                                      </p:cBhvr>
                                    </p:animEffect>
                                  </p:childTnLst>
                                </p:cTn>
                              </p:par>
                              <p:par>
                                <p:cTn id="45" presetID="53" presetClass="entr" presetSubtype="0" fill="hold" grpId="0" nodeType="with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anim calcmode="lin" valueType="num">
                                      <p:cBhvr>
                                        <p:cTn id="4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48"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49" dur="500"/>
                                        <p:tgtEl>
                                          <p:spTgt spid="6">
                                            <p:txEl>
                                              <p:pRg st="0" end="0"/>
                                            </p:txEl>
                                          </p:spTgt>
                                        </p:tgtEl>
                                      </p:cBhvr>
                                    </p:animEffect>
                                  </p:childTnLst>
                                </p:cTn>
                              </p:par>
                              <p:par>
                                <p:cTn id="50" presetID="53" presetClass="entr" presetSubtype="0" fill="hold" grpId="0" nodeType="withEffect">
                                  <p:stCondLst>
                                    <p:cond delay="0"/>
                                  </p:stCondLst>
                                  <p:childTnLst>
                                    <p:set>
                                      <p:cBhvr>
                                        <p:cTn id="51" dur="1" fill="hold">
                                          <p:stCondLst>
                                            <p:cond delay="0"/>
                                          </p:stCondLst>
                                        </p:cTn>
                                        <p:tgtEl>
                                          <p:spTgt spid="6">
                                            <p:txEl>
                                              <p:pRg st="1" end="1"/>
                                            </p:txEl>
                                          </p:spTgt>
                                        </p:tgtEl>
                                        <p:attrNameLst>
                                          <p:attrName>style.visibility</p:attrName>
                                        </p:attrNameLst>
                                      </p:cBhvr>
                                      <p:to>
                                        <p:strVal val="visible"/>
                                      </p:to>
                                    </p:set>
                                    <p:anim calcmode="lin" valueType="num">
                                      <p:cBhvr>
                                        <p:cTn id="52"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53" dur="500" fill="hold"/>
                                        <p:tgtEl>
                                          <p:spTgt spid="6">
                                            <p:txEl>
                                              <p:pRg st="1" end="1"/>
                                            </p:txEl>
                                          </p:spTgt>
                                        </p:tgtEl>
                                        <p:attrNameLst>
                                          <p:attrName>ppt_h</p:attrName>
                                        </p:attrNameLst>
                                      </p:cBhvr>
                                      <p:tavLst>
                                        <p:tav tm="0">
                                          <p:val>
                                            <p:fltVal val="0"/>
                                          </p:val>
                                        </p:tav>
                                        <p:tav tm="100000">
                                          <p:val>
                                            <p:strVal val="#ppt_h"/>
                                          </p:val>
                                        </p:tav>
                                      </p:tavLst>
                                    </p:anim>
                                    <p:animEffect transition="in" filter="fade">
                                      <p:cBhvr>
                                        <p:cTn id="54"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build="p" animBg="1"/>
      <p:bldP spid="3" grpId="0" build="p" animBg="1"/>
      <p:bldP spid="5" grpId="0" build="p" animBg="1"/>
      <p:bldP spid="6"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6"/>
          <p:cNvSpPr>
            <a:spLocks noGrp="1"/>
          </p:cNvSpPr>
          <p:nvPr>
            <p:ph type="title"/>
          </p:nvPr>
        </p:nvSpPr>
        <p:spPr>
          <a:xfrm>
            <a:off x="357158" y="928670"/>
            <a:ext cx="8229600" cy="857256"/>
          </a:xfrm>
        </p:spPr>
        <p:txBody>
          <a:bodyPr/>
          <a:lstStyle/>
          <a:p>
            <a:r>
              <a:rPr lang="en-US" sz="4000" b="1" dirty="0" smtClean="0"/>
              <a:t>Increased Capillary Permeability</a:t>
            </a:r>
            <a:endParaRPr lang="ar-SA" sz="4000" b="1" dirty="0"/>
          </a:p>
        </p:txBody>
      </p:sp>
      <p:sp>
        <p:nvSpPr>
          <p:cNvPr id="8" name="عنصر نائب للمحتوى 7"/>
          <p:cNvSpPr>
            <a:spLocks noGrp="1"/>
          </p:cNvSpPr>
          <p:nvPr>
            <p:ph idx="1"/>
          </p:nvPr>
        </p:nvSpPr>
        <p:spPr>
          <a:xfrm>
            <a:off x="357158" y="2071678"/>
            <a:ext cx="8572560" cy="4054485"/>
          </a:xfrm>
        </p:spPr>
        <p:txBody>
          <a:bodyPr/>
          <a:lstStyle/>
          <a:p>
            <a:pPr algn="l" rtl="0">
              <a:buFont typeface="Wingdings" pitchFamily="2" charset="2"/>
              <a:buChar char="Ø"/>
            </a:pPr>
            <a:r>
              <a:rPr lang="en-US" sz="2400" dirty="0" smtClean="0"/>
              <a:t>increased permeability of the pleura can  lead to increased pleural fluid formation. </a:t>
            </a:r>
          </a:p>
          <a:p>
            <a:pPr algn="l" rtl="0">
              <a:buFont typeface="Wingdings" pitchFamily="2" charset="2"/>
              <a:buChar char="Ø"/>
            </a:pPr>
            <a:r>
              <a:rPr lang="en-US" sz="2400" dirty="0" smtClean="0"/>
              <a:t>Increased levels of vascular endothelial growth factor (VEGF) increase the permeability of the capillaries </a:t>
            </a:r>
          </a:p>
          <a:p>
            <a:pPr algn="l" rtl="0">
              <a:buFont typeface="Wingdings" pitchFamily="2" charset="2"/>
              <a:buChar char="Ø"/>
            </a:pPr>
            <a:r>
              <a:rPr lang="en-US" sz="2400" dirty="0" smtClean="0"/>
              <a:t>VEGF receptors have been demonstrated on </a:t>
            </a:r>
            <a:r>
              <a:rPr lang="en-US" sz="2400" dirty="0" err="1" smtClean="0"/>
              <a:t>mesothelial</a:t>
            </a:r>
            <a:r>
              <a:rPr lang="en-US" sz="2400" dirty="0" smtClean="0"/>
              <a:t> cells , and the levels of VEGF are higher in </a:t>
            </a:r>
            <a:r>
              <a:rPr lang="en-US" sz="2400" dirty="0" err="1" smtClean="0"/>
              <a:t>exudative</a:t>
            </a:r>
            <a:r>
              <a:rPr lang="en-US" sz="2400" dirty="0" smtClean="0"/>
              <a:t> effusions than in </a:t>
            </a:r>
            <a:r>
              <a:rPr lang="en-US" sz="2400" dirty="0" err="1" smtClean="0"/>
              <a:t>transudative</a:t>
            </a:r>
            <a:r>
              <a:rPr lang="en-US" sz="2400" dirty="0" smtClean="0"/>
              <a:t> pleural effusions .</a:t>
            </a:r>
          </a:p>
          <a:p>
            <a:pPr algn="l" rtl="0">
              <a:buFont typeface="Wingdings" pitchFamily="2" charset="2"/>
              <a:buChar char="Ø"/>
            </a:pPr>
            <a:r>
              <a:rPr lang="en-US" sz="2400" dirty="0" smtClean="0"/>
              <a:t> If the pleural surfaces become inflamed, the permeability of the capillaries may be increased.</a:t>
            </a:r>
          </a:p>
          <a:p>
            <a:pPr algn="l" rtl="0"/>
            <a:endParaRPr lang="ar-SA" sz="2400" dirty="0"/>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5" presetClass="entr" presetSubtype="10" fill="hold" grpId="0" nodeType="after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checkerboard(across)">
                                      <p:cBhvr>
                                        <p:cTn id="12" dur="500"/>
                                        <p:tgtEl>
                                          <p:spTgt spid="8">
                                            <p:txEl>
                                              <p:pRg st="0" end="0"/>
                                            </p:txEl>
                                          </p:spTgt>
                                        </p:tgtEl>
                                      </p:cBhvr>
                                    </p:animEffect>
                                  </p:childTnLst>
                                </p:cTn>
                              </p:par>
                            </p:childTnLst>
                          </p:cTn>
                        </p:par>
                        <p:par>
                          <p:cTn id="13" fill="hold">
                            <p:stCondLst>
                              <p:cond delay="1000"/>
                            </p:stCondLst>
                            <p:childTnLst>
                              <p:par>
                                <p:cTn id="14" presetID="5" presetClass="entr" presetSubtype="10" fill="hold" grpId="0" nodeType="afterEffect">
                                  <p:stCondLst>
                                    <p:cond delay="0"/>
                                  </p:stCondLst>
                                  <p:childTnLst>
                                    <p:set>
                                      <p:cBhvr>
                                        <p:cTn id="15" dur="1" fill="hold">
                                          <p:stCondLst>
                                            <p:cond delay="0"/>
                                          </p:stCondLst>
                                        </p:cTn>
                                        <p:tgtEl>
                                          <p:spTgt spid="8">
                                            <p:txEl>
                                              <p:pRg st="1" end="1"/>
                                            </p:txEl>
                                          </p:spTgt>
                                        </p:tgtEl>
                                        <p:attrNameLst>
                                          <p:attrName>style.visibility</p:attrName>
                                        </p:attrNameLst>
                                      </p:cBhvr>
                                      <p:to>
                                        <p:strVal val="visible"/>
                                      </p:to>
                                    </p:set>
                                    <p:animEffect transition="in" filter="checkerboard(across)">
                                      <p:cBhvr>
                                        <p:cTn id="16" dur="500"/>
                                        <p:tgtEl>
                                          <p:spTgt spid="8">
                                            <p:txEl>
                                              <p:pRg st="1" end="1"/>
                                            </p:txEl>
                                          </p:spTgt>
                                        </p:tgtEl>
                                      </p:cBhvr>
                                    </p:animEffect>
                                  </p:childTnLst>
                                </p:cTn>
                              </p:par>
                            </p:childTnLst>
                          </p:cTn>
                        </p:par>
                        <p:par>
                          <p:cTn id="17" fill="hold">
                            <p:stCondLst>
                              <p:cond delay="1500"/>
                            </p:stCondLst>
                            <p:childTnLst>
                              <p:par>
                                <p:cTn id="18" presetID="5" presetClass="entr" presetSubtype="10" fill="hold" grpId="0" nodeType="afterEffect">
                                  <p:stCondLst>
                                    <p:cond delay="0"/>
                                  </p:stCondLst>
                                  <p:childTnLst>
                                    <p:set>
                                      <p:cBhvr>
                                        <p:cTn id="19" dur="1" fill="hold">
                                          <p:stCondLst>
                                            <p:cond delay="0"/>
                                          </p:stCondLst>
                                        </p:cTn>
                                        <p:tgtEl>
                                          <p:spTgt spid="8">
                                            <p:txEl>
                                              <p:pRg st="2" end="2"/>
                                            </p:txEl>
                                          </p:spTgt>
                                        </p:tgtEl>
                                        <p:attrNameLst>
                                          <p:attrName>style.visibility</p:attrName>
                                        </p:attrNameLst>
                                      </p:cBhvr>
                                      <p:to>
                                        <p:strVal val="visible"/>
                                      </p:to>
                                    </p:set>
                                    <p:animEffect transition="in" filter="checkerboard(across)">
                                      <p:cBhvr>
                                        <p:cTn id="20" dur="500"/>
                                        <p:tgtEl>
                                          <p:spTgt spid="8">
                                            <p:txEl>
                                              <p:pRg st="2" end="2"/>
                                            </p:txEl>
                                          </p:spTgt>
                                        </p:tgtEl>
                                      </p:cBhvr>
                                    </p:animEffect>
                                  </p:childTnLst>
                                </p:cTn>
                              </p:par>
                            </p:childTnLst>
                          </p:cTn>
                        </p:par>
                        <p:par>
                          <p:cTn id="21" fill="hold">
                            <p:stCondLst>
                              <p:cond delay="2000"/>
                            </p:stCondLst>
                            <p:childTnLst>
                              <p:par>
                                <p:cTn id="22" presetID="5" presetClass="entr" presetSubtype="10" fill="hold" grpId="0" nodeType="afterEffect">
                                  <p:stCondLst>
                                    <p:cond delay="0"/>
                                  </p:stCondLst>
                                  <p:childTnLst>
                                    <p:set>
                                      <p:cBhvr>
                                        <p:cTn id="23" dur="1" fill="hold">
                                          <p:stCondLst>
                                            <p:cond delay="0"/>
                                          </p:stCondLst>
                                        </p:cTn>
                                        <p:tgtEl>
                                          <p:spTgt spid="8">
                                            <p:txEl>
                                              <p:pRg st="3" end="3"/>
                                            </p:txEl>
                                          </p:spTgt>
                                        </p:tgtEl>
                                        <p:attrNameLst>
                                          <p:attrName>style.visibility</p:attrName>
                                        </p:attrNameLst>
                                      </p:cBhvr>
                                      <p:to>
                                        <p:strVal val="visible"/>
                                      </p:to>
                                    </p:set>
                                    <p:animEffect transition="in" filter="checkerboard(across)">
                                      <p:cBhvr>
                                        <p:cTn id="24"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theme/theme1.xml><?xml version="1.0" encoding="utf-8"?>
<a:theme xmlns:a="http://schemas.openxmlformats.org/drawingml/2006/main" name="سمة1">
  <a:themeElements>
    <a:clrScheme name="Office">
      <a:dk1>
        <a:sysClr val="windowText" lastClr="000000"/>
      </a:dk1>
      <a:lt1>
        <a:sysClr val="window" lastClr="F4F4F4"/>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4F4F4"/>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سمة1</Template>
  <TotalTime>206</TotalTime>
  <Words>969</Words>
  <PresentationFormat>عرض على الشاشة (3:4)‏</PresentationFormat>
  <Paragraphs>106</Paragraphs>
  <Slides>15</Slides>
  <Notes>1</Notes>
  <HiddenSlides>1</HiddenSlides>
  <MMClips>0</MMClips>
  <ScaleCrop>false</ScaleCrop>
  <HeadingPairs>
    <vt:vector size="4" baseType="variant">
      <vt:variant>
        <vt:lpstr>سمة</vt:lpstr>
      </vt:variant>
      <vt:variant>
        <vt:i4>1</vt:i4>
      </vt:variant>
      <vt:variant>
        <vt:lpstr>عناوين الشرائح</vt:lpstr>
      </vt:variant>
      <vt:variant>
        <vt:i4>15</vt:i4>
      </vt:variant>
    </vt:vector>
  </HeadingPairs>
  <TitlesOfParts>
    <vt:vector size="16" baseType="lpstr">
      <vt:lpstr>سمة1</vt:lpstr>
      <vt:lpstr>الشريحة 1</vt:lpstr>
      <vt:lpstr>Mechanism of pleural fluids turnover </vt:lpstr>
      <vt:lpstr>الشريحة 3</vt:lpstr>
      <vt:lpstr>Mechanism of pleural fluids turnover </vt:lpstr>
      <vt:lpstr>Pathophysiology of pleural effusion</vt:lpstr>
      <vt:lpstr>General Causes of Pleural Effusions</vt:lpstr>
      <vt:lpstr>Increased Interstitial Fluid </vt:lpstr>
      <vt:lpstr>Increased Hydrostatic Pressure Gradient</vt:lpstr>
      <vt:lpstr>Increased Capillary Permeability</vt:lpstr>
      <vt:lpstr>Decreased Oncotic Pressure Gradient</vt:lpstr>
      <vt:lpstr>Presence of Free Peritoneal Fluid</vt:lpstr>
      <vt:lpstr>Disruption of the Thoracic Duct</vt:lpstr>
      <vt:lpstr>Decreased Pleural Fluid Absorption </vt:lpstr>
      <vt:lpstr>Elevation of systemic vascular pressures</vt:lpstr>
      <vt:lpstr>الشريحة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Mechanism Of Pleural Effusion</dc:title>
  <cp:lastModifiedBy>hummer</cp:lastModifiedBy>
  <cp:revision>23</cp:revision>
  <dcterms:modified xsi:type="dcterms:W3CDTF">2010-04-18T17:57:20Z</dcterms:modified>
</cp:coreProperties>
</file>