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4" r:id="rId5"/>
    <p:sldId id="259" r:id="rId6"/>
    <p:sldId id="260" r:id="rId7"/>
    <p:sldId id="265" r:id="rId8"/>
    <p:sldId id="261" r:id="rId9"/>
    <p:sldId id="258" r:id="rId10"/>
    <p:sldId id="262" r:id="rId11"/>
    <p:sldId id="266" r:id="rId12"/>
    <p:sldId id="274" r:id="rId13"/>
    <p:sldId id="276" r:id="rId14"/>
    <p:sldId id="275" r:id="rId15"/>
    <p:sldId id="268" r:id="rId16"/>
    <p:sldId id="270" r:id="rId17"/>
    <p:sldId id="277" r:id="rId18"/>
    <p:sldId id="281" r:id="rId19"/>
    <p:sldId id="278" r:id="rId20"/>
    <p:sldId id="279" r:id="rId21"/>
    <p:sldId id="280" r:id="rId22"/>
    <p:sldId id="269" r:id="rId23"/>
    <p:sldId id="27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787"/>
    <p:restoredTop sz="90929"/>
  </p:normalViewPr>
  <p:slideViewPr>
    <p:cSldViewPr>
      <p:cViewPr varScale="1">
        <p:scale>
          <a:sx n="68" d="100"/>
          <a:sy n="68" d="100"/>
        </p:scale>
        <p:origin x="-9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32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E951BE8-3F20-4D97-A567-5BB399427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F7B85-1B06-4571-80DF-7A648CB98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274638"/>
            <a:ext cx="1847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274638"/>
            <a:ext cx="5391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314B9-12EF-45F3-8CF7-573A3C120A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964C6-7880-45E0-B1AD-B01022AAF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280A9-63A8-4933-BF53-673C8B22F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B965D-A671-4C70-97B9-7D149A96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97B5A-1140-47AC-9DEE-8310B89F0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951F8-853A-4E34-8877-A0FA6EF23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5B128-1644-4829-9D03-E94F781A0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F5A4-D629-4E7D-868A-684DB0DC0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478A0-5EEB-4639-A042-CAB15F901F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600200"/>
            <a:ext cx="7391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68BDBE-3103-448F-A0C4-83C2EC446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NATIONAL TB CONTROL PROGRAMME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1" dirty="0"/>
              <a:t>DR.  </a:t>
            </a:r>
            <a:r>
              <a:rPr lang="en-US" sz="2800" b="1" dirty="0" smtClean="0"/>
              <a:t>SANDEEP GARG</a:t>
            </a:r>
            <a:endParaRPr lang="en-US" sz="2800" b="1" dirty="0"/>
          </a:p>
          <a:p>
            <a:r>
              <a:rPr lang="en-US" sz="2000" dirty="0" smtClean="0"/>
              <a:t>RESIDENT</a:t>
            </a:r>
            <a:endParaRPr lang="en-US" sz="2000" dirty="0"/>
          </a:p>
          <a:p>
            <a:r>
              <a:rPr lang="en-US" sz="2000" dirty="0"/>
              <a:t>DEPT.OF </a:t>
            </a:r>
            <a:r>
              <a:rPr lang="en-US" sz="2000" dirty="0" smtClean="0"/>
              <a:t>PULMONARY MEDICINE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0000"/>
                </a:solidFill>
              </a:rPr>
              <a:t>REVISED NTCP</a:t>
            </a:r>
            <a:br>
              <a:rPr lang="en-US" sz="3600" b="1" u="sng" dirty="0">
                <a:solidFill>
                  <a:srgbClr val="FF0000"/>
                </a:solidFill>
              </a:rPr>
            </a:br>
            <a:r>
              <a:rPr lang="en-US" sz="3600" b="1" u="sng" dirty="0">
                <a:solidFill>
                  <a:srgbClr val="FF0000"/>
                </a:solidFill>
              </a:rPr>
              <a:t>(RNTCP OR DOTS)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8077200" cy="4572000"/>
          </a:xfrm>
        </p:spPr>
        <p:txBody>
          <a:bodyPr/>
          <a:lstStyle/>
          <a:p>
            <a:r>
              <a:rPr lang="en-US" sz="2800" dirty="0" smtClean="0"/>
              <a:t>Finance: world bank aid</a:t>
            </a:r>
          </a:p>
          <a:p>
            <a:r>
              <a:rPr lang="en-US" sz="2800" dirty="0" smtClean="0"/>
              <a:t>Case finding:         suspect case protocol</a:t>
            </a:r>
            <a:br>
              <a:rPr lang="en-US" sz="2800" dirty="0" smtClean="0"/>
            </a:br>
            <a:r>
              <a:rPr lang="en-US" sz="2800" dirty="0" smtClean="0"/>
              <a:t>                              sputum as a main tool</a:t>
            </a:r>
          </a:p>
          <a:p>
            <a:r>
              <a:rPr lang="en-US" sz="2800" dirty="0" smtClean="0"/>
              <a:t>Case holding:        directly observed treatment</a:t>
            </a:r>
            <a:br>
              <a:rPr lang="en-US" sz="2800" dirty="0" smtClean="0"/>
            </a:br>
            <a:r>
              <a:rPr lang="en-US" sz="2800" dirty="0" smtClean="0"/>
              <a:t>                              defined regimens</a:t>
            </a:r>
            <a:br>
              <a:rPr lang="en-US" sz="2800" dirty="0" smtClean="0"/>
            </a:br>
            <a:r>
              <a:rPr lang="en-US" sz="2800" dirty="0" smtClean="0"/>
              <a:t>                              short course chemotherapy</a:t>
            </a:r>
            <a:br>
              <a:rPr lang="en-US" sz="2800" dirty="0" smtClean="0"/>
            </a:br>
            <a:r>
              <a:rPr lang="en-US" sz="2800" dirty="0" smtClean="0"/>
              <a:t>                              reserved box of medicines</a:t>
            </a:r>
          </a:p>
          <a:p>
            <a:r>
              <a:rPr lang="en-US" sz="2800" dirty="0" smtClean="0"/>
              <a:t>Good training</a:t>
            </a:r>
          </a:p>
          <a:p>
            <a:r>
              <a:rPr lang="en-US" sz="2800" dirty="0" smtClean="0"/>
              <a:t>Compulsory reporting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524000" y="228600"/>
          <a:ext cx="6019800" cy="6629400"/>
        </p:xfrm>
        <a:graphic>
          <a:graphicData uri="http://schemas.openxmlformats.org/presentationml/2006/ole">
            <p:oleObj spid="_x0000_s1026" name="Photo Editor Photo" r:id="rId3" imgW="14628571" imgH="19504762" progId="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CASE FINDING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Diagnostic algorithm</a:t>
            </a:r>
          </a:p>
          <a:p>
            <a:r>
              <a:rPr lang="en-US" sz="2800" dirty="0" smtClean="0"/>
              <a:t>Compulsory smear examination</a:t>
            </a:r>
          </a:p>
          <a:p>
            <a:r>
              <a:rPr lang="en-US" sz="2800" dirty="0" smtClean="0"/>
              <a:t>Good training of lab technicians</a:t>
            </a:r>
          </a:p>
          <a:p>
            <a:r>
              <a:rPr lang="en-US" sz="2800" dirty="0" smtClean="0"/>
              <a:t>Extra pulmonary TB diagnosis at clinician’s judgment with supportive proof as far as possible</a:t>
            </a:r>
          </a:p>
          <a:p>
            <a:r>
              <a:rPr lang="en-US" sz="2800" dirty="0" smtClean="0"/>
              <a:t>X-ray/ clinician’s judgment for smear negative pulmonary cases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CASE HOLDING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course box reserved for the patient</a:t>
            </a:r>
          </a:p>
          <a:p>
            <a:r>
              <a:rPr lang="en-US" dirty="0" smtClean="0"/>
              <a:t>Fixed regimens</a:t>
            </a:r>
          </a:p>
          <a:p>
            <a:r>
              <a:rPr lang="en-US" dirty="0" smtClean="0"/>
              <a:t>All short course regimens</a:t>
            </a:r>
          </a:p>
          <a:p>
            <a:r>
              <a:rPr lang="en-US" dirty="0" smtClean="0"/>
              <a:t>Directly observed treatment</a:t>
            </a:r>
          </a:p>
          <a:p>
            <a:r>
              <a:rPr lang="en-US" dirty="0" smtClean="0"/>
              <a:t>Immediate defaulter action</a:t>
            </a:r>
          </a:p>
          <a:p>
            <a:r>
              <a:rPr lang="en-US" dirty="0" smtClean="0"/>
              <a:t>Public-private mix for case holding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CASE HOLDING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r>
              <a:rPr lang="en-US" dirty="0" smtClean="0"/>
              <a:t>Category </a:t>
            </a:r>
            <a:r>
              <a:rPr lang="en-US" dirty="0" smtClean="0"/>
              <a:t>I: newly diagnosed smear positive  or seriously ill cases. 2HREZ/4HR</a:t>
            </a:r>
          </a:p>
          <a:p>
            <a:r>
              <a:rPr lang="en-US" dirty="0" smtClean="0"/>
              <a:t>Category III: newly diagnosed smear negative and non-serious </a:t>
            </a:r>
            <a:r>
              <a:rPr lang="en-US" dirty="0" smtClean="0"/>
              <a:t>extra pulmonary </a:t>
            </a:r>
            <a:r>
              <a:rPr lang="en-US" dirty="0" smtClean="0"/>
              <a:t>cases. 2HRZ/4HR</a:t>
            </a:r>
          </a:p>
          <a:p>
            <a:r>
              <a:rPr lang="en-US" dirty="0" smtClean="0"/>
              <a:t>Category II: retreatment cases, failure on category I or III. </a:t>
            </a:r>
            <a:br>
              <a:rPr lang="en-US" dirty="0" smtClean="0"/>
            </a:br>
            <a:r>
              <a:rPr lang="en-US" dirty="0" smtClean="0"/>
              <a:t>2SHREZ/1HREZ/5HRE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458200" cy="1143000"/>
          </a:xfrm>
        </p:spPr>
        <p:txBody>
          <a:bodyPr/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AFTER 10 YEARS OF DOTS IN  INDIA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057400"/>
            <a:ext cx="7848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1030 million (90%) population covered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Case detection rate 72%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Treatment success rate 86%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Death rate reduced</a:t>
            </a:r>
            <a:br>
              <a:rPr lang="en-US" dirty="0" smtClean="0"/>
            </a:br>
            <a:r>
              <a:rPr lang="en-US" dirty="0" smtClean="0"/>
              <a:t>(2 deaths per every 3 minutes)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Expenditure: us $ 34 per patient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                                </a:t>
            </a:r>
            <a:r>
              <a:rPr lang="en-US" dirty="0" smtClean="0"/>
              <a:t> </a:t>
            </a:r>
            <a:r>
              <a:rPr lang="en-US" sz="1400" dirty="0"/>
              <a:t>REF:</a:t>
            </a:r>
            <a:r>
              <a:rPr lang="en-US" dirty="0"/>
              <a:t> </a:t>
            </a:r>
            <a:r>
              <a:rPr lang="en-US" sz="1400" dirty="0"/>
              <a:t>LUNG INDIA 2005; 22: 107-111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1752600" y="304800"/>
          <a:ext cx="5943600" cy="6553200"/>
        </p:xfrm>
        <a:graphic>
          <a:graphicData uri="http://schemas.openxmlformats.org/presentationml/2006/ole">
            <p:oleObj spid="_x0000_s2050" name="Photo Editor Photo" r:id="rId3" imgW="14628571" imgH="19504762" progId="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PRESENT SCENARIO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6482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sz="2800" dirty="0" smtClean="0"/>
              <a:t>00% coverage of population</a:t>
            </a:r>
          </a:p>
          <a:p>
            <a:r>
              <a:rPr lang="en-US" sz="2800" dirty="0" smtClean="0"/>
              <a:t>Case detection rate 70%</a:t>
            </a:r>
          </a:p>
          <a:p>
            <a:r>
              <a:rPr lang="en-US" sz="2800" dirty="0" smtClean="0"/>
              <a:t>62% sputum positivity</a:t>
            </a:r>
          </a:p>
          <a:p>
            <a:r>
              <a:rPr lang="en-US" sz="2800" dirty="0" smtClean="0"/>
              <a:t>24% smear positives are retreatment cases</a:t>
            </a:r>
          </a:p>
          <a:p>
            <a:r>
              <a:rPr lang="en-US" sz="2800" dirty="0" smtClean="0"/>
              <a:t>Initial defaulters are 8%</a:t>
            </a:r>
          </a:p>
          <a:p>
            <a:r>
              <a:rPr lang="en-US" sz="2800" dirty="0" smtClean="0"/>
              <a:t>Cure rate of new smear positive is 84%</a:t>
            </a:r>
          </a:p>
          <a:p>
            <a:r>
              <a:rPr lang="en-US" sz="2800" dirty="0" smtClean="0"/>
              <a:t>Cure rate of new smear negative is 87%</a:t>
            </a:r>
          </a:p>
          <a:p>
            <a:r>
              <a:rPr lang="en-US" sz="2800" dirty="0" smtClean="0"/>
              <a:t>Cure rate of new extra-pulmonary is 91%</a:t>
            </a:r>
          </a:p>
          <a:p>
            <a:r>
              <a:rPr lang="en-US" sz="2800" dirty="0" smtClean="0"/>
              <a:t>Cure rate of Cat II retreatment is 68%</a:t>
            </a:r>
          </a:p>
          <a:p>
            <a:r>
              <a:rPr lang="en-US" sz="2800" dirty="0" smtClean="0"/>
              <a:t>Cure rate of Cat II failure cases is 51 %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CURRENT SITUATION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THE COUNTRY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TB INDIA 2010 STATUS REPORT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sz="2400" dirty="0" smtClean="0"/>
              <a:t>RNTCP since 1997. 100% coverage (1164 million population) achieved in 2006.</a:t>
            </a:r>
          </a:p>
          <a:p>
            <a:r>
              <a:rPr lang="en-US" sz="2400" dirty="0" smtClean="0"/>
              <a:t>TB treatment success rates  have tripled 25 % to 87%</a:t>
            </a:r>
          </a:p>
          <a:p>
            <a:r>
              <a:rPr lang="en-US" sz="2400" dirty="0" smtClean="0"/>
              <a:t>Death rates dropped 7 fold from 29% to less than 5%.</a:t>
            </a:r>
          </a:p>
          <a:p>
            <a:r>
              <a:rPr lang="en-US" sz="2400" dirty="0" smtClean="0"/>
              <a:t>Consistently meets target of 70% case detection rate and 85% success rate</a:t>
            </a:r>
          </a:p>
          <a:p>
            <a:r>
              <a:rPr lang="en-US" sz="2400" dirty="0" smtClean="0"/>
              <a:t>Pediatric treatment boxes have been introduced since 2006 for different weight bands (6-10, 11-17, 18-30)</a:t>
            </a:r>
          </a:p>
          <a:p>
            <a:r>
              <a:rPr lang="en-US" sz="2400" dirty="0" smtClean="0"/>
              <a:t>RNTCP accreditation protocol 2008-09 for IRL (Intermediate Reference Laboratories) being followed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305800" cy="1143000"/>
          </a:xfrm>
        </p:spPr>
        <p:txBody>
          <a:bodyPr/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SITUATION AFTER INDEPENDENCE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data available on epidemiology</a:t>
            </a:r>
          </a:p>
          <a:p>
            <a:r>
              <a:rPr lang="en-US" dirty="0" smtClean="0"/>
              <a:t>Considered to be a disease of urban slums</a:t>
            </a:r>
          </a:p>
          <a:p>
            <a:r>
              <a:rPr lang="en-US" dirty="0" smtClean="0"/>
              <a:t>Considered as a disease of low socioeconomic class</a:t>
            </a:r>
          </a:p>
          <a:p>
            <a:r>
              <a:rPr lang="en-US" dirty="0" smtClean="0"/>
              <a:t>Scattered TB clinics, TB dispensaries and Medical Colleges with no linking</a:t>
            </a:r>
          </a:p>
          <a:p>
            <a:r>
              <a:rPr lang="en-US" dirty="0" smtClean="0"/>
              <a:t>ATT was available in special centers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TB INDIA 2010 STATUS REPORT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Annual risk of TB infection 1.5% per year.</a:t>
            </a:r>
          </a:p>
          <a:p>
            <a:pPr eaLnBrk="1" hangingPunct="1"/>
            <a:r>
              <a:rPr lang="en-US" sz="2400" dirty="0" smtClean="0"/>
              <a:t>Prevalence of disease reduced from 568/ 1 </a:t>
            </a:r>
            <a:r>
              <a:rPr lang="en-US" sz="2400" dirty="0" err="1" smtClean="0"/>
              <a:t>lakh</a:t>
            </a:r>
            <a:r>
              <a:rPr lang="en-US" sz="2400" dirty="0" smtClean="0"/>
              <a:t> population to 185/ 1 </a:t>
            </a:r>
            <a:r>
              <a:rPr lang="en-US" sz="2400" dirty="0" err="1" smtClean="0"/>
              <a:t>lakh</a:t>
            </a:r>
            <a:r>
              <a:rPr lang="en-US" sz="2400" dirty="0" smtClean="0"/>
              <a:t> population by 2008. </a:t>
            </a:r>
          </a:p>
          <a:p>
            <a:pPr eaLnBrk="1" hangingPunct="1"/>
            <a:r>
              <a:rPr lang="en-US" sz="2400" dirty="0" smtClean="0"/>
              <a:t>New case annual Incidence 1.98 million last year (2009)</a:t>
            </a:r>
          </a:p>
          <a:p>
            <a:pPr eaLnBrk="1" hangingPunct="1"/>
            <a:r>
              <a:rPr lang="en-US" sz="2400" dirty="0" smtClean="0"/>
              <a:t>Death rate reduced to 24/ 1 </a:t>
            </a:r>
            <a:r>
              <a:rPr lang="en-US" sz="2400" dirty="0" err="1" smtClean="0"/>
              <a:t>lakh</a:t>
            </a:r>
            <a:r>
              <a:rPr lang="en-US" sz="2400" dirty="0" smtClean="0"/>
              <a:t> population</a:t>
            </a:r>
            <a:br>
              <a:rPr lang="en-US" sz="2400" dirty="0" smtClean="0"/>
            </a:br>
            <a:r>
              <a:rPr lang="en-US" sz="2400" dirty="0" smtClean="0"/>
              <a:t>(2 deaths per every 3 minutes). 17.6% deaths from communicable diseases &amp; 3.5% of all cause mortality.</a:t>
            </a:r>
          </a:p>
          <a:p>
            <a:pPr eaLnBrk="1" hangingPunct="1"/>
            <a:r>
              <a:rPr lang="en-US" sz="2400" dirty="0" smtClean="0"/>
              <a:t>Expenditure: US $ 34 per patient (Approx Rs. 1700)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THE NEGATIVE SIDE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TB prevalence still remains high (1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in world). India is highest TB burden country. Has 1/5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of global annual incidence.</a:t>
            </a:r>
          </a:p>
          <a:p>
            <a:r>
              <a:rPr lang="en-US" sz="2400" dirty="0" smtClean="0"/>
              <a:t>HIV co-infection is on the rise. 2. 31 million (0.36% adults in country). Third in world. </a:t>
            </a:r>
          </a:p>
          <a:p>
            <a:r>
              <a:rPr lang="en-US" sz="2400" dirty="0" smtClean="0"/>
              <a:t>2008 estimates: 6.7% TB cases are HIV positive</a:t>
            </a:r>
          </a:p>
          <a:p>
            <a:r>
              <a:rPr lang="en-US" sz="2400" dirty="0" smtClean="0"/>
              <a:t>MDR-TB 3% primary and 14-17% acquired</a:t>
            </a:r>
          </a:p>
          <a:p>
            <a:r>
              <a:rPr lang="en-US" sz="2400" dirty="0" smtClean="0"/>
              <a:t>XDR-TB less than 1 % but a great potential to rise due to open availability of second line drugs &amp; their misuse.</a:t>
            </a:r>
          </a:p>
          <a:p>
            <a:r>
              <a:rPr lang="en-US" sz="2400" dirty="0" smtClean="0"/>
              <a:t>DOTS cures 85% new cases and 63% retreatment cases !</a:t>
            </a:r>
          </a:p>
          <a:p>
            <a:r>
              <a:rPr lang="en-US" sz="2400" dirty="0" smtClean="0"/>
              <a:t>Who is raising voice against spitting ????</a:t>
            </a:r>
          </a:p>
          <a:p>
            <a:r>
              <a:rPr lang="en-US" sz="2400" dirty="0" smtClean="0"/>
              <a:t>RNTCP runs on loan !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pPr algn="ctr"/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SHORTCOMINGS 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 RNTCP 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Remember. It is on loan !!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What about remaining 16% cases?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24 % smear positive cases are re-treatment cases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Cure rate of DOTS-II is only 68%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50-80% patients approach private practitioners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Only 0.04% of 8 million doctors in the country are DOTS providers.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                                            </a:t>
            </a:r>
            <a:r>
              <a:rPr lang="en-US" sz="1400" dirty="0" smtClean="0"/>
              <a:t>REF</a:t>
            </a:r>
            <a:r>
              <a:rPr lang="en-US" sz="1400" dirty="0"/>
              <a:t>: INDIAN JOURNAL OF TB 2005,52:53-54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THANK YOU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AWAITING A POSITIVE INTERACTION WITH YOU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>
            <p:ph idx="1"/>
          </p:nvPr>
        </p:nvGraphicFramePr>
        <p:xfrm>
          <a:off x="3205163" y="2128838"/>
          <a:ext cx="4332287" cy="3468687"/>
        </p:xfrm>
        <a:graphic>
          <a:graphicData uri="http://schemas.openxmlformats.org/presentationml/2006/ole">
            <p:oleObj spid="_x0000_s5122" name="Clip" r:id="rId3" imgW="4331880" imgH="3468960" progId="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0000"/>
                </a:solidFill>
              </a:rPr>
              <a:t>NATIONAL SAMPLE SURVEY 1955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5o% tuberculin positivity</a:t>
            </a:r>
          </a:p>
          <a:p>
            <a:r>
              <a:rPr lang="en-US" sz="2800" dirty="0" smtClean="0"/>
              <a:t>Prevalence of TB was 16 per 1000 population</a:t>
            </a:r>
          </a:p>
          <a:p>
            <a:r>
              <a:rPr lang="en-US" sz="2800" dirty="0" smtClean="0"/>
              <a:t>Prevalence equal in rural &amp; urban India</a:t>
            </a:r>
          </a:p>
          <a:p>
            <a:r>
              <a:rPr lang="en-US" sz="2800" dirty="0" smtClean="0"/>
              <a:t>Sputum positivity 4 per 1000 population</a:t>
            </a:r>
          </a:p>
          <a:p>
            <a:r>
              <a:rPr lang="en-US" sz="2800" dirty="0" smtClean="0"/>
              <a:t>Mortality rate 250 per lakh population</a:t>
            </a:r>
          </a:p>
          <a:p>
            <a:r>
              <a:rPr lang="en-US" sz="2800" dirty="0" smtClean="0"/>
              <a:t>Significant morbidity</a:t>
            </a:r>
          </a:p>
          <a:p>
            <a:r>
              <a:rPr lang="en-US" sz="2800" dirty="0" smtClean="0"/>
              <a:t>Huge financial burden</a:t>
            </a:r>
          </a:p>
          <a:p>
            <a:r>
              <a:rPr lang="en-US" sz="2800" dirty="0" smtClean="0"/>
              <a:t>No organized health care available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GOVERNEMENT ACTION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NTI (National TB Institute) established at Bangalore in 1958. Was given the task of planning, organizing, testing, implementing and monitoring NTCP.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0000"/>
                </a:solidFill>
              </a:rPr>
              <a:t>NTCP </a:t>
            </a:r>
            <a:r>
              <a:rPr lang="en-US" sz="3600" b="1" u="sng" dirty="0" smtClean="0">
                <a:solidFill>
                  <a:srgbClr val="FF0000"/>
                </a:solidFill>
              </a:rPr>
              <a:t>CHARACTERISTICS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7772400" cy="4572000"/>
          </a:xfrm>
        </p:spPr>
        <p:txBody>
          <a:bodyPr/>
          <a:lstStyle/>
          <a:p>
            <a:r>
              <a:rPr lang="en-US" sz="2800" dirty="0" smtClean="0"/>
              <a:t>Political mandate</a:t>
            </a:r>
          </a:p>
          <a:p>
            <a:r>
              <a:rPr lang="en-US" sz="2800" dirty="0" smtClean="0"/>
              <a:t>Multidisciplinary approach</a:t>
            </a:r>
          </a:p>
          <a:p>
            <a:r>
              <a:rPr lang="en-US" sz="2800" dirty="0" smtClean="0"/>
              <a:t>International collaboration</a:t>
            </a:r>
          </a:p>
          <a:p>
            <a:r>
              <a:rPr lang="en-US" sz="2800" dirty="0" smtClean="0"/>
              <a:t>Social science inputs</a:t>
            </a:r>
          </a:p>
          <a:p>
            <a:r>
              <a:rPr lang="en-US" sz="2800" dirty="0" smtClean="0"/>
              <a:t>Concept of felt need</a:t>
            </a:r>
          </a:p>
          <a:p>
            <a:r>
              <a:rPr lang="en-US" sz="2800" dirty="0" smtClean="0"/>
              <a:t>Integration with PHC</a:t>
            </a:r>
          </a:p>
          <a:p>
            <a:r>
              <a:rPr lang="en-US" sz="2800" dirty="0" smtClean="0"/>
              <a:t>In-built referral system</a:t>
            </a:r>
          </a:p>
          <a:p>
            <a:r>
              <a:rPr lang="en-US" sz="2800" dirty="0" smtClean="0"/>
              <a:t>In-built feedback information </a:t>
            </a:r>
          </a:p>
          <a:p>
            <a:r>
              <a:rPr lang="en-US" sz="2800" dirty="0" smtClean="0"/>
              <a:t>Test run to assess practical problems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0000"/>
                </a:solidFill>
              </a:rPr>
              <a:t>NTCP </a:t>
            </a:r>
            <a:r>
              <a:rPr lang="en-US" sz="3600" b="1" u="sng" dirty="0" smtClean="0">
                <a:solidFill>
                  <a:srgbClr val="FF0000"/>
                </a:solidFill>
              </a:rPr>
              <a:t>STRUCTURE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District oriented programme</a:t>
            </a:r>
          </a:p>
          <a:p>
            <a:r>
              <a:rPr lang="en-US" sz="2400" dirty="0" smtClean="0"/>
              <a:t>Team at DTC: district TB officer (DTO), treatment organizer (TO), x-ray technician, lab technician (LT), BCG team leader, statistical assistant</a:t>
            </a:r>
          </a:p>
          <a:p>
            <a:r>
              <a:rPr lang="en-US" sz="2400" dirty="0" smtClean="0"/>
              <a:t>DTO would assign various PHCs in the district as Microscopy centers, Radiology centers or treatment centers</a:t>
            </a:r>
          </a:p>
          <a:p>
            <a:r>
              <a:rPr lang="en-US" sz="2400" dirty="0" smtClean="0"/>
              <a:t>MPWs would be trained for generating felt need, contact tracing and defaulter action</a:t>
            </a:r>
          </a:p>
          <a:p>
            <a:r>
              <a:rPr lang="en-US" sz="2400" dirty="0" smtClean="0"/>
              <a:t>All infrastructure and consumables would be provided by government through NTI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NTCP FUNCTION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sz="2800" dirty="0" smtClean="0"/>
              <a:t>Case finding:</a:t>
            </a:r>
            <a:br>
              <a:rPr lang="en-US" sz="2800" dirty="0" smtClean="0"/>
            </a:br>
            <a:r>
              <a:rPr lang="en-US" sz="2800" dirty="0" smtClean="0"/>
              <a:t>X-ray &amp; sputum were diagnostic tools</a:t>
            </a:r>
          </a:p>
          <a:p>
            <a:r>
              <a:rPr lang="en-US" sz="2800" dirty="0" smtClean="0"/>
              <a:t>Case Holding:</a:t>
            </a:r>
            <a:br>
              <a:rPr lang="en-US" sz="2800" dirty="0" smtClean="0"/>
            </a:br>
            <a:r>
              <a:rPr lang="en-US" sz="2800" dirty="0" smtClean="0"/>
              <a:t>Treatment regimen decided by clinician</a:t>
            </a:r>
          </a:p>
          <a:p>
            <a:r>
              <a:rPr lang="en-US" sz="2800" dirty="0" smtClean="0"/>
              <a:t>Intermittent regimens</a:t>
            </a:r>
          </a:p>
          <a:p>
            <a:r>
              <a:rPr lang="en-US" sz="2800" dirty="0" smtClean="0"/>
              <a:t>18 month regimen (SCC after1985)</a:t>
            </a:r>
          </a:p>
          <a:p>
            <a:r>
              <a:rPr lang="en-US" sz="2800" dirty="0" smtClean="0"/>
              <a:t>One month medicine supply</a:t>
            </a:r>
          </a:p>
          <a:p>
            <a:r>
              <a:rPr lang="en-US" sz="2800" dirty="0" smtClean="0"/>
              <a:t>Contact tracing &amp; defaulter action</a:t>
            </a:r>
          </a:p>
          <a:p>
            <a:r>
              <a:rPr lang="en-US" sz="2800" dirty="0" smtClean="0"/>
              <a:t>BCG vaccination to contacts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0000"/>
                </a:solidFill>
              </a:rPr>
              <a:t>SCENARIO AFTER 30 YEARS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981200"/>
            <a:ext cx="4724400" cy="41148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                           </a:t>
            </a:r>
            <a:r>
              <a:rPr lang="en-US" sz="2400" b="1" dirty="0" smtClean="0"/>
              <a:t>1962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Population        = 400 million</a:t>
            </a:r>
            <a:br>
              <a:rPr lang="en-US" sz="2400" dirty="0" smtClean="0"/>
            </a:br>
            <a:r>
              <a:rPr lang="en-US" sz="2400" dirty="0" smtClean="0"/>
              <a:t>Districts            = 300</a:t>
            </a:r>
            <a:br>
              <a:rPr lang="en-US" sz="2400" dirty="0" smtClean="0"/>
            </a:br>
            <a:r>
              <a:rPr lang="en-US" sz="2400" dirty="0" smtClean="0"/>
              <a:t>PHCs                = 50 / district</a:t>
            </a:r>
            <a:br>
              <a:rPr lang="en-US" sz="2400" dirty="0" smtClean="0"/>
            </a:br>
            <a:r>
              <a:rPr lang="en-US" sz="2400" dirty="0" smtClean="0"/>
              <a:t>TT +</a:t>
            </a:r>
            <a:r>
              <a:rPr lang="en-US" sz="2400" dirty="0" err="1" smtClean="0"/>
              <a:t>ve</a:t>
            </a:r>
            <a:r>
              <a:rPr lang="en-US" sz="2400" dirty="0" smtClean="0"/>
              <a:t>              = 50%</a:t>
            </a:r>
            <a:br>
              <a:rPr lang="en-US" sz="2400" dirty="0" smtClean="0"/>
            </a:br>
            <a:r>
              <a:rPr lang="en-US" sz="2400" dirty="0" err="1" smtClean="0"/>
              <a:t>Prevelence</a:t>
            </a:r>
            <a:r>
              <a:rPr lang="en-US" sz="2400" dirty="0" smtClean="0"/>
              <a:t>         = 16 / 1000</a:t>
            </a:r>
            <a:br>
              <a:rPr lang="en-US" sz="2400" dirty="0" smtClean="0"/>
            </a:br>
            <a:r>
              <a:rPr lang="en-US" sz="2400" dirty="0" smtClean="0"/>
              <a:t>Sputum +</a:t>
            </a:r>
            <a:r>
              <a:rPr lang="en-US" sz="2400" dirty="0" err="1" smtClean="0"/>
              <a:t>ve</a:t>
            </a:r>
            <a:r>
              <a:rPr lang="en-US" sz="2400" dirty="0" smtClean="0"/>
              <a:t>      =  4 / 1000</a:t>
            </a:r>
            <a:br>
              <a:rPr lang="en-US" sz="2400" dirty="0" smtClean="0"/>
            </a:br>
            <a:r>
              <a:rPr lang="en-US" sz="2400" dirty="0" smtClean="0"/>
              <a:t>Mortality          = 250 / 1 lakh</a:t>
            </a:r>
            <a:endParaRPr lang="en-US" sz="2400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343400" y="1981200"/>
            <a:ext cx="4800600" cy="4114800"/>
          </a:xfrm>
        </p:spPr>
        <p:txBody>
          <a:bodyPr/>
          <a:lstStyle/>
          <a:p>
            <a:pPr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</a:t>
            </a:r>
            <a:r>
              <a:rPr lang="en-US" sz="2400" b="1" dirty="0"/>
              <a:t>1992</a:t>
            </a:r>
            <a:br>
              <a:rPr lang="en-US" sz="2400" b="1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Population         = </a:t>
            </a:r>
            <a:r>
              <a:rPr lang="en-US" sz="2400" dirty="0"/>
              <a:t>800 </a:t>
            </a:r>
            <a:r>
              <a:rPr lang="en-US" sz="2400" dirty="0" smtClean="0"/>
              <a:t>million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Districts             </a:t>
            </a:r>
            <a:r>
              <a:rPr lang="en-US" sz="2400" dirty="0"/>
              <a:t>= 437</a:t>
            </a:r>
            <a:br>
              <a:rPr lang="en-US" sz="2400" dirty="0"/>
            </a:br>
            <a:r>
              <a:rPr lang="en-US" sz="2400" dirty="0"/>
              <a:t>PHCs                 = 60 / </a:t>
            </a:r>
            <a:r>
              <a:rPr lang="en-US" sz="2400" dirty="0" smtClean="0"/>
              <a:t>district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TT </a:t>
            </a:r>
            <a:r>
              <a:rPr lang="en-US" sz="2400" dirty="0" smtClean="0"/>
              <a:t>+</a:t>
            </a:r>
            <a:r>
              <a:rPr lang="en-US" sz="2400" dirty="0" err="1" smtClean="0"/>
              <a:t>ve</a:t>
            </a:r>
            <a:r>
              <a:rPr lang="en-US" sz="2400" dirty="0" smtClean="0"/>
              <a:t>               </a:t>
            </a:r>
            <a:r>
              <a:rPr lang="en-US" sz="2400" dirty="0"/>
              <a:t>= 40%</a:t>
            </a:r>
            <a:br>
              <a:rPr lang="en-US" sz="2400" dirty="0"/>
            </a:br>
            <a:r>
              <a:rPr lang="en-US" sz="2400" dirty="0" err="1" smtClean="0"/>
              <a:t>Prevelence</a:t>
            </a:r>
            <a:r>
              <a:rPr lang="en-US" sz="2400" dirty="0" smtClean="0"/>
              <a:t>          = </a:t>
            </a:r>
            <a:r>
              <a:rPr lang="en-US" sz="2400" dirty="0"/>
              <a:t>16 / 1000</a:t>
            </a:r>
            <a:br>
              <a:rPr lang="en-US" sz="2400" dirty="0"/>
            </a:br>
            <a:r>
              <a:rPr lang="en-US" sz="2400" dirty="0" smtClean="0"/>
              <a:t>Sputum +</a:t>
            </a:r>
            <a:r>
              <a:rPr lang="en-US" sz="2400" dirty="0" err="1" smtClean="0"/>
              <a:t>ve</a:t>
            </a:r>
            <a:r>
              <a:rPr lang="en-US" sz="2400" dirty="0" smtClean="0"/>
              <a:t>        </a:t>
            </a:r>
            <a:r>
              <a:rPr lang="en-US" sz="2400" dirty="0"/>
              <a:t>= 1.3 / 1000</a:t>
            </a:r>
            <a:br>
              <a:rPr lang="en-US" sz="2400" dirty="0"/>
            </a:br>
            <a:r>
              <a:rPr lang="en-US" sz="2400" dirty="0" smtClean="0"/>
              <a:t>Mortality            </a:t>
            </a:r>
            <a:r>
              <a:rPr lang="en-US" sz="2400" dirty="0"/>
              <a:t>= 80 / 1 </a:t>
            </a:r>
            <a:r>
              <a:rPr lang="en-US" sz="2400" dirty="0" smtClean="0"/>
              <a:t>lakh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</a:t>
            </a:r>
            <a:r>
              <a:rPr lang="en-US" sz="2400" dirty="0" smtClean="0"/>
              <a:t>       (</a:t>
            </a:r>
            <a:r>
              <a:rPr lang="en-US" sz="2400" dirty="0"/>
              <a:t>1 </a:t>
            </a:r>
            <a:r>
              <a:rPr lang="en-US" sz="2400" dirty="0" smtClean="0"/>
              <a:t>every minute)</a:t>
            </a:r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TASK FORCE 1992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Programme implementation: 85%</a:t>
            </a:r>
            <a:br>
              <a:rPr lang="en-US" sz="2400" dirty="0" smtClean="0"/>
            </a:br>
            <a:r>
              <a:rPr lang="en-US" sz="2400" dirty="0" smtClean="0"/>
              <a:t>(371 out of 437 districts)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Only 25% districts had full DTC team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Only 70% DTCs had DTO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90% microscopes &amp; 60% vehicles functional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Budget allocation: 600 million (for 12 million cases)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Reporting by DTC: 76% quarterly,  27% annual</a:t>
            </a:r>
            <a:br>
              <a:rPr lang="en-US" sz="2400" dirty="0" smtClean="0"/>
            </a:br>
            <a:r>
              <a:rPr lang="en-US" sz="2400" dirty="0" smtClean="0"/>
              <a:t>only 2/3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analyzable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Sputum examination: 68%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Case finding: 35% of the estimate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Case holding: 5% initial default,</a:t>
            </a:r>
            <a:br>
              <a:rPr lang="en-US" sz="2400" dirty="0" smtClean="0"/>
            </a:br>
            <a:r>
              <a:rPr lang="en-US" sz="2400" dirty="0" smtClean="0"/>
              <a:t>only 37% completed 1 year treatment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Programme efficacy: 13%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           </a:t>
            </a: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 Theme 1">
      <a:dk1>
        <a:srgbClr val="000000"/>
      </a:dk1>
      <a:lt1>
        <a:srgbClr val="FFE4E1"/>
      </a:lt1>
      <a:dk2>
        <a:srgbClr val="000000"/>
      </a:dk2>
      <a:lt2>
        <a:srgbClr val="919191"/>
      </a:lt2>
      <a:accent1>
        <a:srgbClr val="E7BAB5"/>
      </a:accent1>
      <a:accent2>
        <a:srgbClr val="FF8A7B"/>
      </a:accent2>
      <a:accent3>
        <a:srgbClr val="FFEFEE"/>
      </a:accent3>
      <a:accent4>
        <a:srgbClr val="000000"/>
      </a:accent4>
      <a:accent5>
        <a:srgbClr val="F1D9D7"/>
      </a:accent5>
      <a:accent6>
        <a:srgbClr val="E77D6F"/>
      </a:accent6>
      <a:hlink>
        <a:srgbClr val="CE1400"/>
      </a:hlink>
      <a:folHlink>
        <a:srgbClr val="6B3429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E7BAB5"/>
        </a:accent1>
        <a:accent2>
          <a:srgbClr val="FF8A7B"/>
        </a:accent2>
        <a:accent3>
          <a:srgbClr val="FFEFEE"/>
        </a:accent3>
        <a:accent4>
          <a:srgbClr val="000000"/>
        </a:accent4>
        <a:accent5>
          <a:srgbClr val="F1D9D7"/>
        </a:accent5>
        <a:accent6>
          <a:srgbClr val="E77D6F"/>
        </a:accent6>
        <a:hlink>
          <a:srgbClr val="CE1400"/>
        </a:hlink>
        <a:folHlink>
          <a:srgbClr val="6B34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FF9C52"/>
        </a:accent1>
        <a:accent2>
          <a:srgbClr val="FF57AA"/>
        </a:accent2>
        <a:accent3>
          <a:srgbClr val="FFEFEE"/>
        </a:accent3>
        <a:accent4>
          <a:srgbClr val="000000"/>
        </a:accent4>
        <a:accent5>
          <a:srgbClr val="FFCBB3"/>
        </a:accent5>
        <a:accent6>
          <a:srgbClr val="E74E9A"/>
        </a:accent6>
        <a:hlink>
          <a:srgbClr val="C71300"/>
        </a:hlink>
        <a:folHlink>
          <a:srgbClr val="C700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FBFF4D"/>
        </a:accent1>
        <a:accent2>
          <a:srgbClr val="52BFFF"/>
        </a:accent2>
        <a:accent3>
          <a:srgbClr val="FFEFEE"/>
        </a:accent3>
        <a:accent4>
          <a:srgbClr val="000000"/>
        </a:accent4>
        <a:accent5>
          <a:srgbClr val="FDFFB2"/>
        </a:accent5>
        <a:accent6>
          <a:srgbClr val="49ADE7"/>
        </a:accent6>
        <a:hlink>
          <a:srgbClr val="D52D1F"/>
        </a:hlink>
        <a:folHlink>
          <a:srgbClr val="0E80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E4E1"/>
        </a:lt1>
        <a:dk2>
          <a:srgbClr val="000000"/>
        </a:dk2>
        <a:lt2>
          <a:srgbClr val="919191"/>
        </a:lt2>
        <a:accent1>
          <a:srgbClr val="2DFF5E"/>
        </a:accent1>
        <a:accent2>
          <a:srgbClr val="FFDD2D"/>
        </a:accent2>
        <a:accent3>
          <a:srgbClr val="FFEFEE"/>
        </a:accent3>
        <a:accent4>
          <a:srgbClr val="000000"/>
        </a:accent4>
        <a:accent5>
          <a:srgbClr val="ADFFB6"/>
        </a:accent5>
        <a:accent6>
          <a:srgbClr val="E7C828"/>
        </a:accent6>
        <a:hlink>
          <a:srgbClr val="4513FF"/>
        </a:hlink>
        <a:folHlink>
          <a:srgbClr val="DF1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7BAB5"/>
        </a:accent1>
        <a:accent2>
          <a:srgbClr val="FF8A7B"/>
        </a:accent2>
        <a:accent3>
          <a:srgbClr val="FFFFFF"/>
        </a:accent3>
        <a:accent4>
          <a:srgbClr val="000000"/>
        </a:accent4>
        <a:accent5>
          <a:srgbClr val="F1D9D7"/>
        </a:accent5>
        <a:accent6>
          <a:srgbClr val="E77D6F"/>
        </a:accent6>
        <a:hlink>
          <a:srgbClr val="CE1400"/>
        </a:hlink>
        <a:folHlink>
          <a:srgbClr val="6B34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9C52"/>
        </a:accent1>
        <a:accent2>
          <a:srgbClr val="FF57AA"/>
        </a:accent2>
        <a:accent3>
          <a:srgbClr val="FFFFFF"/>
        </a:accent3>
        <a:accent4>
          <a:srgbClr val="000000"/>
        </a:accent4>
        <a:accent5>
          <a:srgbClr val="FFCBB3"/>
        </a:accent5>
        <a:accent6>
          <a:srgbClr val="E74E9A"/>
        </a:accent6>
        <a:hlink>
          <a:srgbClr val="C71300"/>
        </a:hlink>
        <a:folHlink>
          <a:srgbClr val="C700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BFF4D"/>
        </a:accent1>
        <a:accent2>
          <a:srgbClr val="52BFFF"/>
        </a:accent2>
        <a:accent3>
          <a:srgbClr val="FFFFFF"/>
        </a:accent3>
        <a:accent4>
          <a:srgbClr val="000000"/>
        </a:accent4>
        <a:accent5>
          <a:srgbClr val="FDFFB2"/>
        </a:accent5>
        <a:accent6>
          <a:srgbClr val="49ADE7"/>
        </a:accent6>
        <a:hlink>
          <a:srgbClr val="D52D1F"/>
        </a:hlink>
        <a:folHlink>
          <a:srgbClr val="0E80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2DFF5E"/>
        </a:accent1>
        <a:accent2>
          <a:srgbClr val="FFDD2D"/>
        </a:accent2>
        <a:accent3>
          <a:srgbClr val="FFFFFF"/>
        </a:accent3>
        <a:accent4>
          <a:srgbClr val="000000"/>
        </a:accent4>
        <a:accent5>
          <a:srgbClr val="ADFFB6"/>
        </a:accent5>
        <a:accent6>
          <a:srgbClr val="E7C828"/>
        </a:accent6>
        <a:hlink>
          <a:srgbClr val="4513FF"/>
        </a:hlink>
        <a:folHlink>
          <a:srgbClr val="DF1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230</TotalTime>
  <Words>790</Words>
  <Application>Microsoft PowerPoint</Application>
  <PresentationFormat>On-screen Show (4:3)</PresentationFormat>
  <Paragraphs>131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Theme1</vt:lpstr>
      <vt:lpstr>Photo Editor Photo</vt:lpstr>
      <vt:lpstr>Clip</vt:lpstr>
      <vt:lpstr>NATIONAL TB CONTROL PROGRAMME</vt:lpstr>
      <vt:lpstr>SITUATION AFTER INDEPENDENCE</vt:lpstr>
      <vt:lpstr>NATIONAL SAMPLE SURVEY 1955</vt:lpstr>
      <vt:lpstr>GOVERNEMENT ACTION</vt:lpstr>
      <vt:lpstr>NTCP CHARACTERISTICS</vt:lpstr>
      <vt:lpstr>NTCP STRUCTURE</vt:lpstr>
      <vt:lpstr>NTCP FUNCTION</vt:lpstr>
      <vt:lpstr>SCENARIO AFTER 30 YEARS</vt:lpstr>
      <vt:lpstr>TASK FORCE 1992</vt:lpstr>
      <vt:lpstr>REVISED NTCP (RNTCP OR DOTS)</vt:lpstr>
      <vt:lpstr>Slide 11</vt:lpstr>
      <vt:lpstr>CASE FINDING</vt:lpstr>
      <vt:lpstr>CASE HOLDING</vt:lpstr>
      <vt:lpstr>CASE HOLDING</vt:lpstr>
      <vt:lpstr>AFTER 10 YEARS OF DOTS IN  INDIA</vt:lpstr>
      <vt:lpstr>Slide 16</vt:lpstr>
      <vt:lpstr>PRESENT SCENARIO</vt:lpstr>
      <vt:lpstr>THE CURRENT SITUATION  IN THE COUNTRY</vt:lpstr>
      <vt:lpstr>TB INDIA 2010 STATUS REPORT</vt:lpstr>
      <vt:lpstr>TB INDIA 2010 STATUS REPORT</vt:lpstr>
      <vt:lpstr>THE NEGATIVE SIDE</vt:lpstr>
      <vt:lpstr>SHORTCOMINGS IN RNTCP ?</vt:lpstr>
      <vt:lpstr>THANK YOU AWAITING A POSITIVE INTERACTION WITH YOU</vt:lpstr>
    </vt:vector>
  </TitlesOfParts>
  <Company>PENTIUM IV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ISSUES IN DIAGNOSIS AND MANAGEMENT OF TB</dc:title>
  <dc:creator>DR TUSHAR</dc:creator>
  <cp:lastModifiedBy>Administrator</cp:lastModifiedBy>
  <cp:revision>20</cp:revision>
  <dcterms:created xsi:type="dcterms:W3CDTF">2004-12-19T07:36:13Z</dcterms:created>
  <dcterms:modified xsi:type="dcterms:W3CDTF">2010-08-14T15:13:23Z</dcterms:modified>
</cp:coreProperties>
</file>