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9" r:id="rId4"/>
    <p:sldId id="260" r:id="rId5"/>
    <p:sldId id="261" r:id="rId6"/>
    <p:sldId id="288" r:id="rId7"/>
    <p:sldId id="289" r:id="rId8"/>
    <p:sldId id="290" r:id="rId9"/>
    <p:sldId id="324" r:id="rId10"/>
    <p:sldId id="291" r:id="rId11"/>
    <p:sldId id="316" r:id="rId12"/>
    <p:sldId id="317" r:id="rId13"/>
    <p:sldId id="325" r:id="rId14"/>
    <p:sldId id="318" r:id="rId15"/>
    <p:sldId id="319" r:id="rId16"/>
    <p:sldId id="320" r:id="rId17"/>
    <p:sldId id="321" r:id="rId18"/>
    <p:sldId id="322" r:id="rId19"/>
    <p:sldId id="341" r:id="rId20"/>
    <p:sldId id="348" r:id="rId21"/>
    <p:sldId id="329" r:id="rId22"/>
    <p:sldId id="330" r:id="rId23"/>
    <p:sldId id="346" r:id="rId24"/>
    <p:sldId id="323" r:id="rId25"/>
    <p:sldId id="338" r:id="rId26"/>
    <p:sldId id="339" r:id="rId27"/>
    <p:sldId id="355" r:id="rId28"/>
    <p:sldId id="356" r:id="rId29"/>
    <p:sldId id="340" r:id="rId30"/>
    <p:sldId id="342" r:id="rId31"/>
    <p:sldId id="343" r:id="rId32"/>
    <p:sldId id="336" r:id="rId33"/>
    <p:sldId id="337" r:id="rId34"/>
    <p:sldId id="331" r:id="rId35"/>
    <p:sldId id="332" r:id="rId36"/>
    <p:sldId id="333" r:id="rId37"/>
    <p:sldId id="344" r:id="rId38"/>
    <p:sldId id="335" r:id="rId39"/>
    <p:sldId id="334" r:id="rId40"/>
    <p:sldId id="262" r:id="rId41"/>
    <p:sldId id="263" r:id="rId42"/>
    <p:sldId id="264" r:id="rId43"/>
    <p:sldId id="265" r:id="rId44"/>
    <p:sldId id="266" r:id="rId45"/>
    <p:sldId id="347" r:id="rId46"/>
    <p:sldId id="267" r:id="rId47"/>
    <p:sldId id="326" r:id="rId48"/>
    <p:sldId id="327" r:id="rId49"/>
    <p:sldId id="328" r:id="rId50"/>
    <p:sldId id="345" r:id="rId51"/>
    <p:sldId id="268" r:id="rId52"/>
    <p:sldId id="282" r:id="rId53"/>
    <p:sldId id="292" r:id="rId54"/>
    <p:sldId id="283" r:id="rId55"/>
    <p:sldId id="284" r:id="rId56"/>
    <p:sldId id="354" r:id="rId57"/>
    <p:sldId id="285" r:id="rId58"/>
    <p:sldId id="315" r:id="rId59"/>
    <p:sldId id="349" r:id="rId60"/>
    <p:sldId id="353" r:id="rId6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969" autoAdjust="0"/>
    <p:restoredTop sz="94660"/>
  </p:normalViewPr>
  <p:slideViewPr>
    <p:cSldViewPr>
      <p:cViewPr varScale="1">
        <p:scale>
          <a:sx n="81" d="100"/>
          <a:sy n="81" d="100"/>
        </p:scale>
        <p:origin x="-498"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0FBF19A-9063-4294-B23D-ABA6DE8E9509}" type="datetimeFigureOut">
              <a:rPr lang="en-US" smtClean="0"/>
              <a:pPr/>
              <a:t>5/21/2014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D59A22-4CB3-497E-AE3B-6038D8DEEA4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FBF19A-9063-4294-B23D-ABA6DE8E9509}" type="datetimeFigureOut">
              <a:rPr lang="en-US" smtClean="0"/>
              <a:pPr/>
              <a:t>5/21/2014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D59A22-4CB3-497E-AE3B-6038D8DEEA4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FBF19A-9063-4294-B23D-ABA6DE8E9509}" type="datetimeFigureOut">
              <a:rPr lang="en-US" smtClean="0"/>
              <a:pPr/>
              <a:t>5/21/2014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D59A22-4CB3-497E-AE3B-6038D8DEEA4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FBF19A-9063-4294-B23D-ABA6DE8E9509}" type="datetimeFigureOut">
              <a:rPr lang="en-US" smtClean="0"/>
              <a:pPr/>
              <a:t>5/21/2014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D59A22-4CB3-497E-AE3B-6038D8DEEA4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0FBF19A-9063-4294-B23D-ABA6DE8E9509}" type="datetimeFigureOut">
              <a:rPr lang="en-US" smtClean="0"/>
              <a:pPr/>
              <a:t>5/21/2014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D59A22-4CB3-497E-AE3B-6038D8DEEA4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0FBF19A-9063-4294-B23D-ABA6DE8E9509}" type="datetimeFigureOut">
              <a:rPr lang="en-US" smtClean="0"/>
              <a:pPr/>
              <a:t>5/21/2014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D59A22-4CB3-497E-AE3B-6038D8DEEA4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0FBF19A-9063-4294-B23D-ABA6DE8E9509}" type="datetimeFigureOut">
              <a:rPr lang="en-US" smtClean="0"/>
              <a:pPr/>
              <a:t>5/21/2014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BD59A22-4CB3-497E-AE3B-6038D8DEEA4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0FBF19A-9063-4294-B23D-ABA6DE8E9509}" type="datetimeFigureOut">
              <a:rPr lang="en-US" smtClean="0"/>
              <a:pPr/>
              <a:t>5/21/2014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BD59A22-4CB3-497E-AE3B-6038D8DEEA4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FBF19A-9063-4294-B23D-ABA6DE8E9509}" type="datetimeFigureOut">
              <a:rPr lang="en-US" smtClean="0"/>
              <a:pPr/>
              <a:t>5/21/2014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BD59A22-4CB3-497E-AE3B-6038D8DEEA4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0FBF19A-9063-4294-B23D-ABA6DE8E9509}" type="datetimeFigureOut">
              <a:rPr lang="en-US" smtClean="0"/>
              <a:pPr/>
              <a:t>5/21/2014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D59A22-4CB3-497E-AE3B-6038D8DEEA4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0FBF19A-9063-4294-B23D-ABA6DE8E9509}" type="datetimeFigureOut">
              <a:rPr lang="en-US" smtClean="0"/>
              <a:pPr/>
              <a:t>5/21/2014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D59A22-4CB3-497E-AE3B-6038D8DEEA4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FBF19A-9063-4294-B23D-ABA6DE8E9509}" type="datetimeFigureOut">
              <a:rPr lang="en-US" smtClean="0"/>
              <a:pPr/>
              <a:t>5/21/2014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D59A22-4CB3-497E-AE3B-6038D8DEEA4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hyperlink" Target="http://emedicine.medscape.com/article/236425-overview" TargetMode="External"/><Relationship Id="rId3" Type="http://schemas.openxmlformats.org/officeDocument/2006/relationships/hyperlink" Target="http://emedicine.medscape.com/article/211738-overview" TargetMode="External"/><Relationship Id="rId7" Type="http://schemas.openxmlformats.org/officeDocument/2006/relationships/hyperlink" Target="http://emedicine.medscape.com/article/1166373-overview" TargetMode="External"/><Relationship Id="rId2" Type="http://schemas.openxmlformats.org/officeDocument/2006/relationships/hyperlink" Target="http://emedicine.medscape.com/article/238049-overview" TargetMode="External"/><Relationship Id="rId1" Type="http://schemas.openxmlformats.org/officeDocument/2006/relationships/slideLayout" Target="../slideLayouts/slideLayout7.xml"/><Relationship Id="rId6" Type="http://schemas.openxmlformats.org/officeDocument/2006/relationships/hyperlink" Target="http://emedicine.medscape.com/article/966220-overview" TargetMode="External"/><Relationship Id="rId5" Type="http://schemas.openxmlformats.org/officeDocument/2006/relationships/hyperlink" Target="http://emedicine.medscape.com/article/224708-overview" TargetMode="External"/><Relationship Id="rId4" Type="http://schemas.openxmlformats.org/officeDocument/2006/relationships/hyperlink" Target="http://emedicine.medscape.com/article/971488-overview"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29.gi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uact=8&amp;docid=JpIvhT8fGNMv2M&amp;tbnid=Mu4X09KcfiOIgM:&amp;ved=0CAUQjRw&amp;url=http%3A%2F%2Fwww.medscape.com%2Fviewarticle%2F410887_11&amp;ei=t6N8U-ihM8b04QSlvoHoAw&amp;bvm=bv.67229260,d.bGE&amp;psig=AFQjCNGbsJ0Hbz2BWWZa7FS1P-dfq3WdyQ&amp;ust=1400763484915631" TargetMode="External"/><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hyperlink" Target="http://en.wikipedia.org/wiki/File:CT_BOOP.jpg" TargetMode="Externa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hyperlink" Target="http://myradnotes.files.wordpress.com/2010/03/screen-shot-2010-03-29-at-2-30-16-pm.png"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hyperlink" Target="http://radiopaedia.org/articles/hiv-aids-1" TargetMode="External"/><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hyperlink" Target="http://radiopaedia.org/articles/tree-in-bud-appearance" TargetMode="Externa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hyperlink" Target="http://www.google.com/url?sa=i&amp;rct=j&amp;q=&amp;esrc=s&amp;frm=1&amp;source=images&amp;cd=&amp;cad=rja&amp;uact=8&amp;docid=3cPn0T9P8BP0TM&amp;tbnid=-_8_i-Mjpl2ACM:&amp;ved=0CAUQjRw&amp;url=http%3A%2F%2Fatlas.mudr.org%2FCase-images-Bronchopneumonia-bilateral-pleural-effusion-581&amp;ei=loR8U8LpM4v74QSZi4CgCA&amp;bvm=bv.67229260,d.bGE&amp;psig=AFQjCNHsXhwWMf-GDMQ2xyb_2XgFyKDFag&amp;ust=1400755594015504" TargetMode="External"/><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4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81.gif"/><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www.radiologyinfo.org/en/glossary/glossary1.cfm?gid=843" TargetMode="External"/><Relationship Id="rId2" Type="http://schemas.openxmlformats.org/officeDocument/2006/relationships/hyperlink" Target="http://www.radiologyinfo.org/en/info.cfm?pg=chestrad" TargetMode="External"/><Relationship Id="rId1" Type="http://schemas.openxmlformats.org/officeDocument/2006/relationships/slideLayout" Target="../slideLayouts/slideLayout7.xml"/><Relationship Id="rId6" Type="http://schemas.openxmlformats.org/officeDocument/2006/relationships/hyperlink" Target="http://www.radiologyinfo.org/en/info.cfm?pg=chestmr" TargetMode="External"/><Relationship Id="rId5" Type="http://schemas.openxmlformats.org/officeDocument/2006/relationships/hyperlink" Target="http://www.radiologyinfo.org/en/info.cfm?pg=genus" TargetMode="External"/><Relationship Id="rId4" Type="http://schemas.openxmlformats.org/officeDocument/2006/relationships/hyperlink" Target="http://www.radiologyinfo.org/en/info.cfm?pg=chestc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Описание: Описание: Описание: F201175_labelsrespiratory1"/>
          <p:cNvPicPr>
            <a:picLocks noChangeAspect="1" noChangeArrowheads="1"/>
          </p:cNvPicPr>
          <p:nvPr/>
        </p:nvPicPr>
        <p:blipFill>
          <a:blip r:embed="rId2"/>
          <a:srcRect/>
          <a:stretch>
            <a:fillRect/>
          </a:stretch>
        </p:blipFill>
        <p:spPr bwMode="auto">
          <a:xfrm>
            <a:off x="1676400" y="2286000"/>
            <a:ext cx="5715000" cy="3810000"/>
          </a:xfrm>
          <a:prstGeom prst="rect">
            <a:avLst/>
          </a:prstGeom>
          <a:noFill/>
        </p:spPr>
      </p:pic>
      <p:sp>
        <p:nvSpPr>
          <p:cNvPr id="3" name="Rectangle 2"/>
          <p:cNvSpPr/>
          <p:nvPr/>
        </p:nvSpPr>
        <p:spPr>
          <a:xfrm>
            <a:off x="228600" y="152400"/>
            <a:ext cx="8686800" cy="2199858"/>
          </a:xfrm>
          <a:prstGeom prst="rect">
            <a:avLst/>
          </a:prstGeom>
        </p:spPr>
        <p:txBody>
          <a:bodyPr wrap="square">
            <a:spAutoFit/>
          </a:bodyPr>
          <a:lstStyle/>
          <a:p>
            <a:pPr algn="ctr"/>
            <a:r>
              <a:rPr lang="en-US" sz="6600" b="1" i="1" dirty="0" smtClean="0">
                <a:solidFill>
                  <a:srgbClr val="7030A0"/>
                </a:solidFill>
              </a:rPr>
              <a:t>Radiological imaging of pulmonary infection.</a:t>
            </a:r>
            <a:endParaRPr lang="en-US" sz="6600" b="1" i="1" dirty="0">
              <a:solidFill>
                <a:srgbClr val="7030A0"/>
              </a:solidFill>
            </a:endParaRPr>
          </a:p>
        </p:txBody>
      </p:sp>
      <p:sp>
        <p:nvSpPr>
          <p:cNvPr id="4" name="Rectangle 3"/>
          <p:cNvSpPr/>
          <p:nvPr/>
        </p:nvSpPr>
        <p:spPr>
          <a:xfrm>
            <a:off x="2057400" y="6172200"/>
            <a:ext cx="5257800" cy="584775"/>
          </a:xfrm>
          <a:prstGeom prst="rect">
            <a:avLst/>
          </a:prstGeom>
        </p:spPr>
        <p:txBody>
          <a:bodyPr wrap="square">
            <a:spAutoFit/>
          </a:bodyPr>
          <a:lstStyle/>
          <a:p>
            <a:r>
              <a:rPr lang="en-US" sz="3200" b="1" i="1" dirty="0" smtClean="0"/>
              <a:t>Dr/ ABD ALLAH NAZEER. MD.</a:t>
            </a:r>
            <a:endParaRPr lang="en-US" sz="3200" b="1" i="1"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http://image.slidesharecdn.com/chest-lungs3-090817034908-phpapp01/95/slide-41-728.jpg?cb=1250500566"/>
          <p:cNvPicPr>
            <a:picLocks noChangeAspect="1" noChangeArrowheads="1"/>
          </p:cNvPicPr>
          <p:nvPr/>
        </p:nvPicPr>
        <p:blipFill>
          <a:blip r:embed="rId2"/>
          <a:srcRect/>
          <a:stretch>
            <a:fillRect/>
          </a:stretch>
        </p:blipFill>
        <p:spPr bwMode="auto">
          <a:xfrm>
            <a:off x="228600" y="152400"/>
            <a:ext cx="8686800" cy="6553200"/>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http://image.slidesharecdn.com/chest-lungs3-090817034908-phpapp01/95/slide-42-728.jpg?cb=1250500566"/>
          <p:cNvPicPr>
            <a:picLocks noChangeAspect="1" noChangeArrowheads="1"/>
          </p:cNvPicPr>
          <p:nvPr/>
        </p:nvPicPr>
        <p:blipFill>
          <a:blip r:embed="rId2"/>
          <a:srcRect t="14634" b="15854"/>
          <a:stretch>
            <a:fillRect/>
          </a:stretch>
        </p:blipFill>
        <p:spPr bwMode="auto">
          <a:xfrm>
            <a:off x="228600" y="152400"/>
            <a:ext cx="8686800" cy="6477000"/>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http://image.slidesharecdn.com/chest-lungs3-090817034908-phpapp01/95/slide-43-728.jpg?cb=1250500566"/>
          <p:cNvPicPr>
            <a:picLocks noChangeAspect="1" noChangeArrowheads="1"/>
          </p:cNvPicPr>
          <p:nvPr/>
        </p:nvPicPr>
        <p:blipFill>
          <a:blip r:embed="rId2"/>
          <a:srcRect l="5495" t="2930" r="2198" b="4762"/>
          <a:stretch>
            <a:fillRect/>
          </a:stretch>
        </p:blipFill>
        <p:spPr bwMode="auto">
          <a:xfrm>
            <a:off x="228600" y="152400"/>
            <a:ext cx="8686800" cy="6553200"/>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http://www.stanford.edu/dept/radiology/radiologysite/images/Med%20students%201,%20chest/Silhouette%20sign,%20RML%20pneumonia%201.png"/>
          <p:cNvPicPr>
            <a:picLocks noChangeAspect="1" noChangeArrowheads="1"/>
          </p:cNvPicPr>
          <p:nvPr/>
        </p:nvPicPr>
        <p:blipFill>
          <a:blip r:embed="rId2"/>
          <a:srcRect/>
          <a:stretch>
            <a:fillRect/>
          </a:stretch>
        </p:blipFill>
        <p:spPr bwMode="auto">
          <a:xfrm>
            <a:off x="152400" y="228600"/>
            <a:ext cx="4343400" cy="5867400"/>
          </a:xfrm>
          <a:prstGeom prst="rect">
            <a:avLst/>
          </a:prstGeom>
          <a:noFill/>
        </p:spPr>
      </p:pic>
      <p:pic>
        <p:nvPicPr>
          <p:cNvPr id="83972" name="Picture 4" descr="http://www.stanford.edu/dept/radiology/radiologysite/images/Med%20students%201,%20chest/Silhouette%20sign,%20RML%20pneumonia%201%20(1).png"/>
          <p:cNvPicPr>
            <a:picLocks noChangeAspect="1" noChangeArrowheads="1"/>
          </p:cNvPicPr>
          <p:nvPr/>
        </p:nvPicPr>
        <p:blipFill>
          <a:blip r:embed="rId3"/>
          <a:srcRect/>
          <a:stretch>
            <a:fillRect/>
          </a:stretch>
        </p:blipFill>
        <p:spPr bwMode="auto">
          <a:xfrm>
            <a:off x="4572000" y="228600"/>
            <a:ext cx="4343400" cy="5867400"/>
          </a:xfrm>
          <a:prstGeom prst="rect">
            <a:avLst/>
          </a:prstGeom>
          <a:noFill/>
        </p:spPr>
      </p:pic>
      <p:sp>
        <p:nvSpPr>
          <p:cNvPr id="4" name="Rectangle 3"/>
          <p:cNvSpPr/>
          <p:nvPr/>
        </p:nvSpPr>
        <p:spPr>
          <a:xfrm>
            <a:off x="3048000" y="6172200"/>
            <a:ext cx="3124200" cy="553998"/>
          </a:xfrm>
          <a:prstGeom prst="rect">
            <a:avLst/>
          </a:prstGeom>
        </p:spPr>
        <p:txBody>
          <a:bodyPr wrap="square">
            <a:spAutoFit/>
          </a:bodyPr>
          <a:lstStyle/>
          <a:p>
            <a:r>
              <a:rPr lang="en-US" sz="3000" b="1" i="1" dirty="0" smtClean="0"/>
              <a:t>RML Pneumonia </a:t>
            </a:r>
            <a:endParaRPr lang="en-US" sz="3000" b="1" i="1"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http://image.slidesharecdn.com/chest-lungs3-090817034908-phpapp01/95/slide-44-728.jpg?cb=1250500566"/>
          <p:cNvPicPr>
            <a:picLocks noChangeAspect="1" noChangeArrowheads="1"/>
          </p:cNvPicPr>
          <p:nvPr/>
        </p:nvPicPr>
        <p:blipFill>
          <a:blip r:embed="rId2"/>
          <a:srcRect l="5494" t="7326" r="3297" b="7692"/>
          <a:stretch>
            <a:fillRect/>
          </a:stretch>
        </p:blipFill>
        <p:spPr bwMode="auto">
          <a:xfrm>
            <a:off x="228600" y="152400"/>
            <a:ext cx="8686800" cy="6553200"/>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http://image.slidesharecdn.com/chest-lungs3-090817034908-phpapp01/95/slide-47-728.jpg?cb=1250500566"/>
          <p:cNvPicPr>
            <a:picLocks noChangeAspect="1" noChangeArrowheads="1"/>
          </p:cNvPicPr>
          <p:nvPr/>
        </p:nvPicPr>
        <p:blipFill>
          <a:blip r:embed="rId2"/>
          <a:srcRect l="8791" r="9890" b="4762"/>
          <a:stretch>
            <a:fillRect/>
          </a:stretch>
        </p:blipFill>
        <p:spPr bwMode="auto">
          <a:xfrm>
            <a:off x="152400" y="152400"/>
            <a:ext cx="8839200" cy="6553200"/>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Case 14 RLL pneum PA"/>
          <p:cNvPicPr>
            <a:picLocks noChangeAspect="1" noChangeArrowheads="1"/>
          </p:cNvPicPr>
          <p:nvPr/>
        </p:nvPicPr>
        <p:blipFill>
          <a:blip r:embed="rId2"/>
          <a:srcRect/>
          <a:stretch>
            <a:fillRect/>
          </a:stretch>
        </p:blipFill>
        <p:spPr bwMode="auto">
          <a:xfrm>
            <a:off x="152400" y="228600"/>
            <a:ext cx="4419600" cy="5867400"/>
          </a:xfrm>
          <a:prstGeom prst="rect">
            <a:avLst/>
          </a:prstGeom>
          <a:noFill/>
        </p:spPr>
      </p:pic>
      <p:pic>
        <p:nvPicPr>
          <p:cNvPr id="51204" name="Picture 4" descr="Case 14 RLL pneum CT"/>
          <p:cNvPicPr>
            <a:picLocks noChangeAspect="1" noChangeArrowheads="1"/>
          </p:cNvPicPr>
          <p:nvPr/>
        </p:nvPicPr>
        <p:blipFill>
          <a:blip r:embed="rId3"/>
          <a:srcRect/>
          <a:stretch>
            <a:fillRect/>
          </a:stretch>
        </p:blipFill>
        <p:spPr bwMode="auto">
          <a:xfrm>
            <a:off x="4648200" y="228600"/>
            <a:ext cx="4343400" cy="5867400"/>
          </a:xfrm>
          <a:prstGeom prst="rect">
            <a:avLst/>
          </a:prstGeom>
          <a:noFill/>
        </p:spPr>
      </p:pic>
      <p:sp>
        <p:nvSpPr>
          <p:cNvPr id="5" name="Rectangle 4"/>
          <p:cNvSpPr/>
          <p:nvPr/>
        </p:nvSpPr>
        <p:spPr>
          <a:xfrm>
            <a:off x="2362200" y="6248400"/>
            <a:ext cx="4495800" cy="523220"/>
          </a:xfrm>
          <a:prstGeom prst="rect">
            <a:avLst/>
          </a:prstGeom>
        </p:spPr>
        <p:txBody>
          <a:bodyPr wrap="square">
            <a:spAutoFit/>
          </a:bodyPr>
          <a:lstStyle/>
          <a:p>
            <a:r>
              <a:rPr lang="en-US" sz="2800" b="1" i="1" dirty="0" smtClean="0"/>
              <a:t>Right lower lobe pneumonia. </a:t>
            </a:r>
            <a:endParaRPr lang="en-US" sz="2800" b="1" i="1"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http://pathhsw5m54.ucsf.edu/ctpath/ctpathimages/745.jpg"/>
          <p:cNvPicPr>
            <a:picLocks noChangeAspect="1" noChangeArrowheads="1"/>
          </p:cNvPicPr>
          <p:nvPr/>
        </p:nvPicPr>
        <p:blipFill>
          <a:blip r:embed="rId2"/>
          <a:srcRect/>
          <a:stretch>
            <a:fillRect/>
          </a:stretch>
        </p:blipFill>
        <p:spPr bwMode="auto">
          <a:xfrm>
            <a:off x="152401" y="228600"/>
            <a:ext cx="4495800" cy="5791200"/>
          </a:xfrm>
          <a:prstGeom prst="rect">
            <a:avLst/>
          </a:prstGeom>
          <a:noFill/>
        </p:spPr>
      </p:pic>
      <p:pic>
        <p:nvPicPr>
          <p:cNvPr id="54276" name="Picture 4" descr="http://pathhsw5m54.ucsf.edu/ctpath/ctpathimages/746.jpg"/>
          <p:cNvPicPr>
            <a:picLocks noChangeAspect="1" noChangeArrowheads="1"/>
          </p:cNvPicPr>
          <p:nvPr/>
        </p:nvPicPr>
        <p:blipFill>
          <a:blip r:embed="rId3"/>
          <a:srcRect/>
          <a:stretch>
            <a:fillRect/>
          </a:stretch>
        </p:blipFill>
        <p:spPr bwMode="auto">
          <a:xfrm>
            <a:off x="4724400" y="228600"/>
            <a:ext cx="4267200" cy="5791200"/>
          </a:xfrm>
          <a:prstGeom prst="rect">
            <a:avLst/>
          </a:prstGeom>
          <a:noFill/>
        </p:spPr>
      </p:pic>
      <p:sp>
        <p:nvSpPr>
          <p:cNvPr id="4" name="Rectangle 3"/>
          <p:cNvSpPr/>
          <p:nvPr/>
        </p:nvSpPr>
        <p:spPr>
          <a:xfrm>
            <a:off x="2590800" y="6198990"/>
            <a:ext cx="4419600" cy="523220"/>
          </a:xfrm>
          <a:prstGeom prst="rect">
            <a:avLst/>
          </a:prstGeom>
        </p:spPr>
        <p:txBody>
          <a:bodyPr wrap="square">
            <a:spAutoFit/>
          </a:bodyPr>
          <a:lstStyle/>
          <a:p>
            <a:r>
              <a:rPr lang="en-US" b="1" i="1" dirty="0" smtClean="0"/>
              <a:t> </a:t>
            </a:r>
            <a:r>
              <a:rPr lang="en-US" sz="2800" b="1" i="1" dirty="0" smtClean="0"/>
              <a:t>Left upper lobe pneumonia. </a:t>
            </a:r>
            <a:endParaRPr lang="en-US" sz="2800" b="1" i="1"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http://www.stanford.edu/dept/radiology/radiologysite/images/Med%20students%201,%20chest/Silhouette%20sign,%20RML%20pneumonia%201%20(3).png"/>
          <p:cNvPicPr>
            <a:picLocks noChangeAspect="1" noChangeArrowheads="1"/>
          </p:cNvPicPr>
          <p:nvPr/>
        </p:nvPicPr>
        <p:blipFill>
          <a:blip r:embed="rId2"/>
          <a:srcRect/>
          <a:stretch>
            <a:fillRect/>
          </a:stretch>
        </p:blipFill>
        <p:spPr bwMode="auto">
          <a:xfrm>
            <a:off x="152400" y="228600"/>
            <a:ext cx="4572000" cy="5867400"/>
          </a:xfrm>
          <a:prstGeom prst="rect">
            <a:avLst/>
          </a:prstGeom>
          <a:noFill/>
        </p:spPr>
      </p:pic>
      <p:pic>
        <p:nvPicPr>
          <p:cNvPr id="53252" name="Picture 4" descr="http://www.stanford.edu/dept/radiology/radiologysite/images/Med%20students%201,%20chest/Silhouette%20sign,%20RML%20pneumonia%201%20(2).png"/>
          <p:cNvPicPr>
            <a:picLocks noChangeAspect="1" noChangeArrowheads="1"/>
          </p:cNvPicPr>
          <p:nvPr/>
        </p:nvPicPr>
        <p:blipFill>
          <a:blip r:embed="rId3"/>
          <a:srcRect/>
          <a:stretch>
            <a:fillRect/>
          </a:stretch>
        </p:blipFill>
        <p:spPr bwMode="auto">
          <a:xfrm>
            <a:off x="4800600" y="228600"/>
            <a:ext cx="4191000" cy="5867400"/>
          </a:xfrm>
          <a:prstGeom prst="rect">
            <a:avLst/>
          </a:prstGeom>
          <a:noFill/>
        </p:spPr>
      </p:pic>
      <p:sp>
        <p:nvSpPr>
          <p:cNvPr id="4" name="Rectangle 3"/>
          <p:cNvSpPr/>
          <p:nvPr/>
        </p:nvSpPr>
        <p:spPr>
          <a:xfrm>
            <a:off x="1371600" y="6248400"/>
            <a:ext cx="6477000" cy="461665"/>
          </a:xfrm>
          <a:prstGeom prst="rect">
            <a:avLst/>
          </a:prstGeom>
        </p:spPr>
        <p:txBody>
          <a:bodyPr wrap="square">
            <a:spAutoFit/>
          </a:bodyPr>
          <a:lstStyle/>
          <a:p>
            <a:r>
              <a:rPr lang="en-US" sz="2400" b="1" i="1" dirty="0" smtClean="0"/>
              <a:t>Right middle lobe pneumonia with hepatization. </a:t>
            </a:r>
            <a:endParaRPr lang="en-US" sz="2400" b="1" i="1"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52600" y="152400"/>
            <a:ext cx="5486400" cy="584775"/>
          </a:xfrm>
          <a:prstGeom prst="rect">
            <a:avLst/>
          </a:prstGeom>
        </p:spPr>
        <p:txBody>
          <a:bodyPr wrap="square">
            <a:spAutoFit/>
          </a:bodyPr>
          <a:lstStyle/>
          <a:p>
            <a:r>
              <a:rPr lang="en-US" sz="3200" b="1" i="1" dirty="0" smtClean="0">
                <a:solidFill>
                  <a:srgbClr val="7030A0"/>
                </a:solidFill>
              </a:rPr>
              <a:t>Atypical Bacterial </a:t>
            </a:r>
            <a:r>
              <a:rPr lang="en-US" sz="3200" b="1" i="1" dirty="0" smtClean="0">
                <a:solidFill>
                  <a:srgbClr val="7030A0"/>
                </a:solidFill>
              </a:rPr>
              <a:t>Pneumonia. </a:t>
            </a:r>
            <a:endParaRPr lang="en-US" sz="3200" b="1" i="1" dirty="0">
              <a:solidFill>
                <a:srgbClr val="7030A0"/>
              </a:solidFill>
            </a:endParaRPr>
          </a:p>
        </p:txBody>
      </p:sp>
      <p:sp>
        <p:nvSpPr>
          <p:cNvPr id="3" name="Rectangle 2"/>
          <p:cNvSpPr/>
          <p:nvPr/>
        </p:nvSpPr>
        <p:spPr>
          <a:xfrm>
            <a:off x="152400" y="685800"/>
            <a:ext cx="8763000" cy="3046988"/>
          </a:xfrm>
          <a:prstGeom prst="rect">
            <a:avLst/>
          </a:prstGeom>
        </p:spPr>
        <p:txBody>
          <a:bodyPr wrap="square">
            <a:spAutoFit/>
          </a:bodyPr>
          <a:lstStyle/>
          <a:p>
            <a:r>
              <a:rPr lang="en-US" sz="2400" b="1" i="1" dirty="0" smtClean="0"/>
              <a:t>Pneumonia is predominantly a clinical </a:t>
            </a:r>
            <a:r>
              <a:rPr lang="en-US" sz="2400" b="1" i="1" dirty="0" smtClean="0"/>
              <a:t>syndrome.</a:t>
            </a:r>
            <a:r>
              <a:rPr lang="en-US" sz="2400" b="1" i="1" baseline="30000" dirty="0" smtClean="0"/>
              <a:t> </a:t>
            </a:r>
            <a:r>
              <a:rPr lang="en-US" sz="2400" b="1" i="1" dirty="0" smtClean="0"/>
              <a:t>The classic etiologic agents of atypical pneumonia are Legionella species, Mycoplasma pneumoniae, and Chlamydia pneumoniae. Many other diseases, caused by various pathogens, should be considered in the differential diagnosis. Such etiologic agents include fungi, mycobacteria, parasites, and viruses </a:t>
            </a:r>
            <a:r>
              <a:rPr lang="en-US" sz="2400" b="1" i="1" dirty="0" smtClean="0"/>
              <a:t>(e.g., </a:t>
            </a:r>
            <a:r>
              <a:rPr lang="en-US" sz="2400" b="1" i="1" dirty="0" smtClean="0">
                <a:hlinkClick r:id="rId2"/>
              </a:rPr>
              <a:t>influenza virus</a:t>
            </a:r>
            <a:r>
              <a:rPr lang="en-US" sz="2400" b="1" i="1" dirty="0" smtClean="0"/>
              <a:t>, </a:t>
            </a:r>
            <a:r>
              <a:rPr lang="en-US" sz="2400" b="1" i="1" dirty="0" smtClean="0">
                <a:hlinkClick r:id="rId3"/>
              </a:rPr>
              <a:t>adenovirus</a:t>
            </a:r>
            <a:r>
              <a:rPr lang="en-US" sz="2400" b="1" i="1" dirty="0" smtClean="0"/>
              <a:t>, </a:t>
            </a:r>
            <a:r>
              <a:rPr lang="en-US" sz="2400" b="1" i="1" dirty="0" smtClean="0">
                <a:hlinkClick r:id="rId4"/>
              </a:rPr>
              <a:t>respiratory </a:t>
            </a:r>
            <a:r>
              <a:rPr lang="en-US" sz="2400" b="1" i="1" dirty="0" err="1" smtClean="0">
                <a:hlinkClick r:id="rId4"/>
              </a:rPr>
              <a:t>syncytial</a:t>
            </a:r>
            <a:r>
              <a:rPr lang="en-US" sz="2400" b="1" i="1" dirty="0" smtClean="0">
                <a:hlinkClick r:id="rId4"/>
              </a:rPr>
              <a:t> virus</a:t>
            </a:r>
            <a:r>
              <a:rPr lang="en-US" sz="2400" b="1" i="1" dirty="0" smtClean="0"/>
              <a:t>, </a:t>
            </a:r>
            <a:r>
              <a:rPr lang="en-US" sz="2400" b="1" i="1" dirty="0" smtClean="0">
                <a:hlinkClick r:id="rId5"/>
              </a:rPr>
              <a:t>human </a:t>
            </a:r>
            <a:r>
              <a:rPr lang="en-US" sz="2400" b="1" i="1" dirty="0" err="1" smtClean="0">
                <a:hlinkClick r:id="rId5"/>
              </a:rPr>
              <a:t>parainfluenza</a:t>
            </a:r>
            <a:r>
              <a:rPr lang="en-US" sz="2400" b="1" i="1" dirty="0" smtClean="0">
                <a:hlinkClick r:id="rId5"/>
              </a:rPr>
              <a:t> virus</a:t>
            </a:r>
            <a:r>
              <a:rPr lang="en-US" sz="2400" b="1" i="1" dirty="0" smtClean="0"/>
              <a:t>, </a:t>
            </a:r>
            <a:r>
              <a:rPr lang="en-US" sz="2400" b="1" i="1" dirty="0" smtClean="0">
                <a:hlinkClick r:id="rId6"/>
              </a:rPr>
              <a:t>measles</a:t>
            </a:r>
            <a:r>
              <a:rPr lang="en-US" sz="2400" b="1" i="1" dirty="0" smtClean="0"/>
              <a:t>, </a:t>
            </a:r>
            <a:r>
              <a:rPr lang="en-US" sz="2400" b="1" i="1" dirty="0" smtClean="0">
                <a:hlinkClick r:id="rId7"/>
              </a:rPr>
              <a:t>varicella zoster</a:t>
            </a:r>
            <a:r>
              <a:rPr lang="en-US" sz="2400" b="1" i="1" dirty="0" smtClean="0"/>
              <a:t>, </a:t>
            </a:r>
            <a:r>
              <a:rPr lang="en-US" sz="2400" b="1" i="1" dirty="0" smtClean="0">
                <a:hlinkClick r:id="rId8"/>
              </a:rPr>
              <a:t>Hantavirus</a:t>
            </a:r>
            <a:r>
              <a:rPr lang="en-US" sz="2400" b="1" i="1" dirty="0" smtClean="0"/>
              <a:t>). </a:t>
            </a:r>
            <a:endParaRPr lang="en-US" sz="2400" b="1" i="1" dirty="0"/>
          </a:p>
        </p:txBody>
      </p:sp>
      <p:sp>
        <p:nvSpPr>
          <p:cNvPr id="4" name="Rectangle 3"/>
          <p:cNvSpPr/>
          <p:nvPr/>
        </p:nvSpPr>
        <p:spPr>
          <a:xfrm>
            <a:off x="152400" y="3733798"/>
            <a:ext cx="8839200" cy="2677656"/>
          </a:xfrm>
          <a:prstGeom prst="rect">
            <a:avLst/>
          </a:prstGeom>
        </p:spPr>
        <p:txBody>
          <a:bodyPr wrap="square">
            <a:spAutoFit/>
          </a:bodyPr>
          <a:lstStyle/>
          <a:p>
            <a:r>
              <a:rPr lang="en-US" sz="2400" b="1" i="1" dirty="0" smtClean="0"/>
              <a:t>In immunosuppressed patients, outbreaks of isolated cases of respiratory virus infections with atypical presentations are reported. These infections can be severe and may have concomitant bacterial etiologies. In endemic areas, certain zoonotic infections should be considered when patients present with atypical pneumonia. Noninfectious etiologies must be considered in atypical and </a:t>
            </a:r>
            <a:r>
              <a:rPr lang="en-US" sz="2400" b="1" i="1" dirty="0" smtClean="0"/>
              <a:t>non-resolving </a:t>
            </a:r>
            <a:r>
              <a:rPr lang="en-US" sz="2400" b="1" i="1" dirty="0" smtClean="0"/>
              <a:t>pneumonias.</a:t>
            </a:r>
            <a:endParaRPr lang="en-US" sz="2400" b="1" i="1"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http://image.slidesharecdn.com/pulmonaryinfections-csbrp-130111114641-phpapp01/95/slide-3-638.jpg?cb=1357926571"/>
          <p:cNvPicPr>
            <a:picLocks noChangeAspect="1" noChangeArrowheads="1"/>
          </p:cNvPicPr>
          <p:nvPr/>
        </p:nvPicPr>
        <p:blipFill>
          <a:blip r:embed="rId2"/>
          <a:srcRect l="4167" t="11111" r="1667" b="11111"/>
          <a:stretch>
            <a:fillRect/>
          </a:stretch>
        </p:blipFill>
        <p:spPr bwMode="auto">
          <a:xfrm>
            <a:off x="0" y="0"/>
            <a:ext cx="9144000" cy="6858000"/>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p:cNvPicPr>
            <a:picLocks noChangeAspect="1" noChangeArrowheads="1"/>
          </p:cNvPicPr>
          <p:nvPr/>
        </p:nvPicPr>
        <p:blipFill>
          <a:blip r:embed="rId2"/>
          <a:srcRect l="10633" t="17418" r="59491" b="18750"/>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img.medscape.com/pi/emed/ckb/radiology/336139-363083-9040.jpg"/>
          <p:cNvPicPr>
            <a:picLocks noChangeAspect="1" noChangeArrowheads="1"/>
          </p:cNvPicPr>
          <p:nvPr/>
        </p:nvPicPr>
        <p:blipFill>
          <a:blip r:embed="rId2"/>
          <a:srcRect/>
          <a:stretch>
            <a:fillRect/>
          </a:stretch>
        </p:blipFill>
        <p:spPr bwMode="auto">
          <a:xfrm>
            <a:off x="152400" y="228600"/>
            <a:ext cx="4419600" cy="5867400"/>
          </a:xfrm>
          <a:prstGeom prst="rect">
            <a:avLst/>
          </a:prstGeom>
          <a:noFill/>
        </p:spPr>
      </p:pic>
      <p:sp>
        <p:nvSpPr>
          <p:cNvPr id="3" name="Rectangle 2"/>
          <p:cNvSpPr/>
          <p:nvPr/>
        </p:nvSpPr>
        <p:spPr>
          <a:xfrm>
            <a:off x="304800" y="6198990"/>
            <a:ext cx="8229600" cy="523220"/>
          </a:xfrm>
          <a:prstGeom prst="rect">
            <a:avLst/>
          </a:prstGeom>
        </p:spPr>
        <p:txBody>
          <a:bodyPr wrap="square">
            <a:spAutoFit/>
          </a:bodyPr>
          <a:lstStyle/>
          <a:p>
            <a:r>
              <a:rPr lang="en-US" sz="2800" b="1" i="1" dirty="0" smtClean="0"/>
              <a:t>Atypical severe Legionella pneumonia at lower lobes.</a:t>
            </a:r>
            <a:endParaRPr lang="en-US" sz="2800" b="1" i="1" dirty="0"/>
          </a:p>
        </p:txBody>
      </p:sp>
      <p:pic>
        <p:nvPicPr>
          <p:cNvPr id="2052" name="Picture 4" descr="http://img.medscape.com/pi/emed/ckb/radiology/336139-363083-9042.jpg"/>
          <p:cNvPicPr>
            <a:picLocks noChangeAspect="1" noChangeArrowheads="1"/>
          </p:cNvPicPr>
          <p:nvPr/>
        </p:nvPicPr>
        <p:blipFill>
          <a:blip r:embed="rId3"/>
          <a:srcRect/>
          <a:stretch>
            <a:fillRect/>
          </a:stretch>
        </p:blipFill>
        <p:spPr bwMode="auto">
          <a:xfrm>
            <a:off x="4724400" y="228600"/>
            <a:ext cx="4267200" cy="5867400"/>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mg.medscape.com/pi/emed/ckb/radiology/336139-363083-9034.jpg"/>
          <p:cNvPicPr>
            <a:picLocks noChangeAspect="1" noChangeArrowheads="1"/>
          </p:cNvPicPr>
          <p:nvPr/>
        </p:nvPicPr>
        <p:blipFill>
          <a:blip r:embed="rId2"/>
          <a:srcRect/>
          <a:stretch>
            <a:fillRect/>
          </a:stretch>
        </p:blipFill>
        <p:spPr bwMode="auto">
          <a:xfrm>
            <a:off x="152400" y="228600"/>
            <a:ext cx="4343400" cy="5638800"/>
          </a:xfrm>
          <a:prstGeom prst="rect">
            <a:avLst/>
          </a:prstGeom>
          <a:noFill/>
        </p:spPr>
      </p:pic>
      <p:pic>
        <p:nvPicPr>
          <p:cNvPr id="1028" name="Picture 4" descr="http://img.medscape.com/pi/emed/ckb/radiology/336139-363083-9039.jpg"/>
          <p:cNvPicPr>
            <a:picLocks noChangeAspect="1" noChangeArrowheads="1"/>
          </p:cNvPicPr>
          <p:nvPr/>
        </p:nvPicPr>
        <p:blipFill>
          <a:blip r:embed="rId3"/>
          <a:srcRect/>
          <a:stretch>
            <a:fillRect/>
          </a:stretch>
        </p:blipFill>
        <p:spPr bwMode="auto">
          <a:xfrm>
            <a:off x="4572000" y="228600"/>
            <a:ext cx="4419600" cy="5638800"/>
          </a:xfrm>
          <a:prstGeom prst="rect">
            <a:avLst/>
          </a:prstGeom>
          <a:noFill/>
        </p:spPr>
      </p:pic>
      <p:sp>
        <p:nvSpPr>
          <p:cNvPr id="4" name="Rectangle 3"/>
          <p:cNvSpPr/>
          <p:nvPr/>
        </p:nvSpPr>
        <p:spPr>
          <a:xfrm>
            <a:off x="533400" y="6096000"/>
            <a:ext cx="8153400" cy="461665"/>
          </a:xfrm>
          <a:prstGeom prst="rect">
            <a:avLst/>
          </a:prstGeom>
        </p:spPr>
        <p:txBody>
          <a:bodyPr wrap="square">
            <a:spAutoFit/>
          </a:bodyPr>
          <a:lstStyle/>
          <a:p>
            <a:r>
              <a:rPr lang="en-US" sz="2400" b="1" i="1" dirty="0" smtClean="0"/>
              <a:t>Atypical Chlamydia </a:t>
            </a:r>
            <a:r>
              <a:rPr lang="en-US" sz="2400" b="1" i="1" dirty="0" smtClean="0"/>
              <a:t>pneumonia </a:t>
            </a:r>
            <a:r>
              <a:rPr lang="en-US" sz="2400" b="1" i="1" dirty="0" smtClean="0"/>
              <a:t>of  right upper and lower lobes.</a:t>
            </a:r>
            <a:endParaRPr lang="en-US" sz="2400" b="1" i="1"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http://www.auntminnieeurope.com/user/images/content_images/nws_rad/2008_10_15_17_28_56_494_2008_10_16_Peltola2A_resizedv2.gif"/>
          <p:cNvPicPr>
            <a:picLocks noChangeAspect="1" noChangeArrowheads="1"/>
          </p:cNvPicPr>
          <p:nvPr/>
        </p:nvPicPr>
        <p:blipFill>
          <a:blip r:embed="rId2"/>
          <a:srcRect/>
          <a:stretch>
            <a:fillRect/>
          </a:stretch>
        </p:blipFill>
        <p:spPr bwMode="auto">
          <a:xfrm>
            <a:off x="152400" y="152400"/>
            <a:ext cx="4038600" cy="6019800"/>
          </a:xfrm>
          <a:prstGeom prst="rect">
            <a:avLst/>
          </a:prstGeom>
          <a:noFill/>
        </p:spPr>
      </p:pic>
      <p:pic>
        <p:nvPicPr>
          <p:cNvPr id="109572" name="Picture 4" descr="http://www.auntminnieeurope.com/user/images/content_images/nws_rad/2008_10_15_17_28_53_950_2008_10_16_Peltola2B_resizedv2.gif"/>
          <p:cNvPicPr>
            <a:picLocks noChangeAspect="1" noChangeArrowheads="1"/>
          </p:cNvPicPr>
          <p:nvPr/>
        </p:nvPicPr>
        <p:blipFill>
          <a:blip r:embed="rId3"/>
          <a:srcRect/>
          <a:stretch>
            <a:fillRect/>
          </a:stretch>
        </p:blipFill>
        <p:spPr bwMode="auto">
          <a:xfrm>
            <a:off x="4267200" y="152400"/>
            <a:ext cx="4743450" cy="6019800"/>
          </a:xfrm>
          <a:prstGeom prst="rect">
            <a:avLst/>
          </a:prstGeom>
          <a:noFill/>
        </p:spPr>
      </p:pic>
      <p:sp>
        <p:nvSpPr>
          <p:cNvPr id="4" name="Rectangle 3"/>
          <p:cNvSpPr/>
          <p:nvPr/>
        </p:nvSpPr>
        <p:spPr>
          <a:xfrm>
            <a:off x="685800" y="6248400"/>
            <a:ext cx="8001000" cy="523220"/>
          </a:xfrm>
          <a:prstGeom prst="rect">
            <a:avLst/>
          </a:prstGeom>
        </p:spPr>
        <p:txBody>
          <a:bodyPr wrap="square">
            <a:spAutoFit/>
          </a:bodyPr>
          <a:lstStyle/>
          <a:p>
            <a:r>
              <a:rPr lang="en-US" sz="2800" b="1" i="1" dirty="0" smtClean="0"/>
              <a:t>Pneumonia </a:t>
            </a:r>
            <a:r>
              <a:rPr lang="en-US" sz="2800" b="1" i="1" dirty="0" smtClean="0"/>
              <a:t>caused by Mycoplasma </a:t>
            </a:r>
            <a:r>
              <a:rPr lang="en-US" sz="2800" b="1" i="1" dirty="0" smtClean="0"/>
              <a:t>pneumoniae.</a:t>
            </a:r>
            <a:endParaRPr lang="en-US" sz="2800" b="1" i="1"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9" name="Picture 5"/>
          <p:cNvPicPr>
            <a:picLocks noChangeAspect="1" noChangeArrowheads="1"/>
          </p:cNvPicPr>
          <p:nvPr/>
        </p:nvPicPr>
        <p:blipFill>
          <a:blip r:embed="rId2"/>
          <a:srcRect l="17109" t="18750" r="73235" b="16667"/>
          <a:stretch>
            <a:fillRect/>
          </a:stretch>
        </p:blipFill>
        <p:spPr bwMode="auto">
          <a:xfrm>
            <a:off x="3124200" y="152400"/>
            <a:ext cx="5715000" cy="6553200"/>
          </a:xfrm>
          <a:prstGeom prst="rect">
            <a:avLst/>
          </a:prstGeom>
          <a:noFill/>
          <a:ln w="9525">
            <a:noFill/>
            <a:miter lim="800000"/>
            <a:headEnd/>
            <a:tailEnd/>
          </a:ln>
          <a:effectLst/>
        </p:spPr>
      </p:pic>
      <p:sp>
        <p:nvSpPr>
          <p:cNvPr id="5" name="Rectangle 4"/>
          <p:cNvSpPr/>
          <p:nvPr/>
        </p:nvSpPr>
        <p:spPr>
          <a:xfrm>
            <a:off x="152400" y="2971800"/>
            <a:ext cx="2514600" cy="1569660"/>
          </a:xfrm>
          <a:prstGeom prst="rect">
            <a:avLst/>
          </a:prstGeom>
        </p:spPr>
        <p:txBody>
          <a:bodyPr wrap="square">
            <a:spAutoFit/>
          </a:bodyPr>
          <a:lstStyle/>
          <a:p>
            <a:r>
              <a:rPr lang="en-US" sz="3200" b="1" i="1" dirty="0" smtClean="0"/>
              <a:t>Diagnosis: Mycoplasma Pneumoniae</a:t>
            </a:r>
            <a:endParaRPr lang="en-US" sz="3200" i="1"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http://img.medscape.com/pi/emed/ckb/radiology/336139-360254-9230.jpg"/>
          <p:cNvPicPr>
            <a:picLocks noChangeAspect="1" noChangeArrowheads="1"/>
          </p:cNvPicPr>
          <p:nvPr/>
        </p:nvPicPr>
        <p:blipFill>
          <a:blip r:embed="rId2"/>
          <a:srcRect l="14583" r="7292"/>
          <a:stretch>
            <a:fillRect/>
          </a:stretch>
        </p:blipFill>
        <p:spPr bwMode="auto">
          <a:xfrm>
            <a:off x="304800" y="228600"/>
            <a:ext cx="8305800" cy="5867400"/>
          </a:xfrm>
          <a:prstGeom prst="rect">
            <a:avLst/>
          </a:prstGeom>
          <a:noFill/>
        </p:spPr>
      </p:pic>
      <p:sp>
        <p:nvSpPr>
          <p:cNvPr id="3" name="Rectangle 2"/>
          <p:cNvSpPr/>
          <p:nvPr/>
        </p:nvSpPr>
        <p:spPr>
          <a:xfrm>
            <a:off x="1371600" y="6248400"/>
            <a:ext cx="6324600" cy="523220"/>
          </a:xfrm>
          <a:prstGeom prst="rect">
            <a:avLst/>
          </a:prstGeom>
        </p:spPr>
        <p:txBody>
          <a:bodyPr wrap="square">
            <a:spAutoFit/>
          </a:bodyPr>
          <a:lstStyle/>
          <a:p>
            <a:r>
              <a:rPr lang="en-US" sz="2800" b="1" i="1" dirty="0" smtClean="0"/>
              <a:t>Bilateral </a:t>
            </a:r>
            <a:r>
              <a:rPr lang="en-US" sz="2800" b="1" i="1" dirty="0" smtClean="0"/>
              <a:t>interstitial Influenza pneumonia</a:t>
            </a:r>
            <a:r>
              <a:rPr lang="en-US" sz="2400" b="1" i="1" dirty="0" smtClean="0"/>
              <a:t>.</a:t>
            </a:r>
            <a:endParaRPr lang="en-US" sz="2400" b="1" i="1"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1" descr="http://img.medscape.com/pi/emed/ckb/radiology/336139-360254-9231.jpg"/>
          <p:cNvPicPr>
            <a:picLocks noChangeAspect="1" noChangeArrowheads="1"/>
          </p:cNvPicPr>
          <p:nvPr/>
        </p:nvPicPr>
        <p:blipFill>
          <a:blip r:embed="rId2"/>
          <a:srcRect l="9375" t="2783" r="12500" b="9565"/>
          <a:stretch>
            <a:fillRect/>
          </a:stretch>
        </p:blipFill>
        <p:spPr bwMode="auto">
          <a:xfrm>
            <a:off x="838200" y="228600"/>
            <a:ext cx="7467600" cy="5410200"/>
          </a:xfrm>
          <a:prstGeom prst="rect">
            <a:avLst/>
          </a:prstGeom>
          <a:noFill/>
        </p:spPr>
      </p:pic>
      <p:sp>
        <p:nvSpPr>
          <p:cNvPr id="3" name="Rectangle 2"/>
          <p:cNvSpPr/>
          <p:nvPr/>
        </p:nvSpPr>
        <p:spPr>
          <a:xfrm>
            <a:off x="457200" y="5791200"/>
            <a:ext cx="8458200" cy="954107"/>
          </a:xfrm>
          <a:prstGeom prst="rect">
            <a:avLst/>
          </a:prstGeom>
        </p:spPr>
        <p:txBody>
          <a:bodyPr wrap="square">
            <a:spAutoFit/>
          </a:bodyPr>
          <a:lstStyle/>
          <a:p>
            <a:r>
              <a:rPr lang="en-US" sz="2800" b="1" i="1" dirty="0" smtClean="0"/>
              <a:t>Right-middle-lobe infiltrate in a 2-month-old boy </a:t>
            </a:r>
            <a:endParaRPr lang="en-US" sz="2800" b="1" i="1" dirty="0" smtClean="0"/>
          </a:p>
          <a:p>
            <a:r>
              <a:rPr lang="en-US" sz="2800" b="1" i="1" dirty="0" smtClean="0"/>
              <a:t> </a:t>
            </a:r>
            <a:r>
              <a:rPr lang="en-US" sz="2800" b="1" i="1" dirty="0" smtClean="0"/>
              <a:t> with </a:t>
            </a:r>
            <a:r>
              <a:rPr lang="en-US" sz="2800" b="1" i="1" dirty="0" smtClean="0"/>
              <a:t>pneumonia due to respiratory </a:t>
            </a:r>
            <a:r>
              <a:rPr lang="en-US" sz="2800" b="1" i="1" dirty="0" err="1" smtClean="0"/>
              <a:t>syncytial</a:t>
            </a:r>
            <a:r>
              <a:rPr lang="en-US" sz="2800" b="1" i="1" dirty="0" smtClean="0"/>
              <a:t> virus </a:t>
            </a:r>
            <a:endParaRPr lang="en-US" sz="2800" b="1" i="1"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descr="http://odlarmed.com/wp-content/uploads/2009/01/408443626_5d245bcc78.jpg"/>
          <p:cNvPicPr>
            <a:picLocks noChangeAspect="1" noChangeArrowheads="1"/>
          </p:cNvPicPr>
          <p:nvPr/>
        </p:nvPicPr>
        <p:blipFill>
          <a:blip r:embed="rId2"/>
          <a:srcRect/>
          <a:stretch>
            <a:fillRect/>
          </a:stretch>
        </p:blipFill>
        <p:spPr bwMode="auto">
          <a:xfrm>
            <a:off x="762000" y="152400"/>
            <a:ext cx="7391400" cy="5867400"/>
          </a:xfrm>
          <a:prstGeom prst="rect">
            <a:avLst/>
          </a:prstGeom>
          <a:noFill/>
        </p:spPr>
      </p:pic>
      <p:sp>
        <p:nvSpPr>
          <p:cNvPr id="3" name="Rectangle 2"/>
          <p:cNvSpPr/>
          <p:nvPr/>
        </p:nvSpPr>
        <p:spPr>
          <a:xfrm>
            <a:off x="3048000" y="6248400"/>
            <a:ext cx="3352800" cy="523220"/>
          </a:xfrm>
          <a:prstGeom prst="rect">
            <a:avLst/>
          </a:prstGeom>
        </p:spPr>
        <p:txBody>
          <a:bodyPr wrap="square">
            <a:spAutoFit/>
          </a:bodyPr>
          <a:lstStyle/>
          <a:p>
            <a:r>
              <a:rPr lang="en-US" sz="2800" b="1" i="1" dirty="0" smtClean="0"/>
              <a:t>Pneumonia, Viral</a:t>
            </a:r>
            <a:endParaRPr lang="en-US" sz="2800" b="1" i="1"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http://pathhsw5m54.ucsf.edu/cts/unknown12/images/figure7.jpg"/>
          <p:cNvPicPr>
            <a:picLocks noChangeAspect="1" noChangeArrowheads="1"/>
          </p:cNvPicPr>
          <p:nvPr/>
        </p:nvPicPr>
        <p:blipFill>
          <a:blip r:embed="rId2"/>
          <a:srcRect/>
          <a:stretch>
            <a:fillRect/>
          </a:stretch>
        </p:blipFill>
        <p:spPr bwMode="auto">
          <a:xfrm>
            <a:off x="152400" y="152400"/>
            <a:ext cx="4419600" cy="5943600"/>
          </a:xfrm>
          <a:prstGeom prst="rect">
            <a:avLst/>
          </a:prstGeom>
          <a:noFill/>
        </p:spPr>
      </p:pic>
      <p:sp>
        <p:nvSpPr>
          <p:cNvPr id="3" name="Rectangle 2"/>
          <p:cNvSpPr/>
          <p:nvPr/>
        </p:nvSpPr>
        <p:spPr>
          <a:xfrm>
            <a:off x="1828800" y="6248400"/>
            <a:ext cx="5257800" cy="523220"/>
          </a:xfrm>
          <a:prstGeom prst="rect">
            <a:avLst/>
          </a:prstGeom>
        </p:spPr>
        <p:txBody>
          <a:bodyPr wrap="square">
            <a:spAutoFit/>
          </a:bodyPr>
          <a:lstStyle/>
          <a:p>
            <a:r>
              <a:rPr lang="en-US" sz="2800" b="1" i="1" dirty="0" smtClean="0"/>
              <a:t> 2 cases of Interstitial </a:t>
            </a:r>
            <a:r>
              <a:rPr lang="en-US" sz="2800" b="1" i="1" dirty="0" smtClean="0"/>
              <a:t>Pneumonia</a:t>
            </a:r>
            <a:endParaRPr lang="en-US" sz="2800" i="1" dirty="0"/>
          </a:p>
        </p:txBody>
      </p:sp>
      <p:pic>
        <p:nvPicPr>
          <p:cNvPr id="119814" name="Picture 6" descr="https://encrypted-tbn3.gstatic.com/images?q=tbn:ANd9GcT7EROkvE_UVGzjR8xPGoL8Dna67yw7HLCrif6Zs-DyrZgT5wby">
            <a:hlinkClick r:id="rId3"/>
          </p:cNvPr>
          <p:cNvPicPr>
            <a:picLocks noChangeAspect="1" noChangeArrowheads="1"/>
          </p:cNvPicPr>
          <p:nvPr/>
        </p:nvPicPr>
        <p:blipFill>
          <a:blip r:embed="rId4"/>
          <a:srcRect t="7812"/>
          <a:stretch>
            <a:fillRect/>
          </a:stretch>
        </p:blipFill>
        <p:spPr bwMode="auto">
          <a:xfrm>
            <a:off x="4648200" y="152400"/>
            <a:ext cx="4343400" cy="5943600"/>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http://upload.wikimedia.org/wikipedia/commons/thumb/3/31/CT_BOOP.jpg/220px-CT_BOOP.jpg">
            <a:hlinkClick r:id="rId2"/>
          </p:cNvPr>
          <p:cNvPicPr>
            <a:picLocks noChangeAspect="1" noChangeArrowheads="1"/>
          </p:cNvPicPr>
          <p:nvPr/>
        </p:nvPicPr>
        <p:blipFill>
          <a:blip r:embed="rId3"/>
          <a:srcRect/>
          <a:stretch>
            <a:fillRect/>
          </a:stretch>
        </p:blipFill>
        <p:spPr bwMode="auto">
          <a:xfrm>
            <a:off x="4724400" y="304800"/>
            <a:ext cx="4267200" cy="5638800"/>
          </a:xfrm>
          <a:prstGeom prst="rect">
            <a:avLst/>
          </a:prstGeom>
          <a:noFill/>
        </p:spPr>
      </p:pic>
      <p:sp>
        <p:nvSpPr>
          <p:cNvPr id="3" name="Rectangle 2"/>
          <p:cNvSpPr/>
          <p:nvPr/>
        </p:nvSpPr>
        <p:spPr>
          <a:xfrm>
            <a:off x="5105400" y="6019799"/>
            <a:ext cx="3733800" cy="707886"/>
          </a:xfrm>
          <a:prstGeom prst="rect">
            <a:avLst/>
          </a:prstGeom>
        </p:spPr>
        <p:txBody>
          <a:bodyPr wrap="square">
            <a:spAutoFit/>
          </a:bodyPr>
          <a:lstStyle/>
          <a:p>
            <a:r>
              <a:rPr lang="en-US" sz="2000" b="1" i="1" dirty="0" smtClean="0"/>
              <a:t>CT scan showing bronchiolitis obliterans organizing pneumonia </a:t>
            </a:r>
            <a:endParaRPr lang="en-US" sz="2000" b="1" i="1" dirty="0"/>
          </a:p>
        </p:txBody>
      </p:sp>
      <p:pic>
        <p:nvPicPr>
          <p:cNvPr id="102404" name="Picture 4" descr="http://myradnotes.files.wordpress.com/2010/03/screen-shot-2010-03-29-at-2-30-16-pm.png?w=300&amp;h=299">
            <a:hlinkClick r:id="rId4"/>
          </p:cNvPr>
          <p:cNvPicPr>
            <a:picLocks noChangeAspect="1" noChangeArrowheads="1"/>
          </p:cNvPicPr>
          <p:nvPr/>
        </p:nvPicPr>
        <p:blipFill>
          <a:blip r:embed="rId5"/>
          <a:srcRect/>
          <a:stretch>
            <a:fillRect/>
          </a:stretch>
        </p:blipFill>
        <p:spPr bwMode="auto">
          <a:xfrm>
            <a:off x="152400" y="304800"/>
            <a:ext cx="4495800" cy="5638800"/>
          </a:xfrm>
          <a:prstGeom prst="rect">
            <a:avLst/>
          </a:prstGeom>
          <a:noFill/>
        </p:spPr>
      </p:pic>
      <p:sp>
        <p:nvSpPr>
          <p:cNvPr id="5" name="Rectangle 4"/>
          <p:cNvSpPr/>
          <p:nvPr/>
        </p:nvSpPr>
        <p:spPr>
          <a:xfrm>
            <a:off x="228600" y="6096000"/>
            <a:ext cx="4495800" cy="430887"/>
          </a:xfrm>
          <a:prstGeom prst="rect">
            <a:avLst/>
          </a:prstGeom>
        </p:spPr>
        <p:txBody>
          <a:bodyPr wrap="square">
            <a:spAutoFit/>
          </a:bodyPr>
          <a:lstStyle/>
          <a:p>
            <a:r>
              <a:rPr lang="en-US" sz="2200" b="1" i="1" dirty="0" smtClean="0"/>
              <a:t>Cryptogenic-organizing-pneumonia.</a:t>
            </a:r>
            <a:endParaRPr lang="en-US" sz="2200" b="1" i="1"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http://image.slidesharecdn.com/pulmonaryinfections-csbrp-130111114641-phpapp01/95/slide-4-638.jpg?cb=1357926571"/>
          <p:cNvPicPr>
            <a:picLocks noChangeAspect="1" noChangeArrowheads="1"/>
          </p:cNvPicPr>
          <p:nvPr/>
        </p:nvPicPr>
        <p:blipFill>
          <a:blip r:embed="rId2"/>
          <a:srcRect l="4167" t="9091" r="5000" b="6818"/>
          <a:stretch>
            <a:fillRect/>
          </a:stretch>
        </p:blipFill>
        <p:spPr bwMode="auto">
          <a:xfrm>
            <a:off x="0" y="0"/>
            <a:ext cx="9144000" cy="6858000"/>
          </a:xfrm>
          <a:prstGeom prst="rect">
            <a:avLst/>
          </a:prstGeom>
          <a:noFill/>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52400"/>
            <a:ext cx="8686800" cy="1292662"/>
          </a:xfrm>
          <a:prstGeom prst="rect">
            <a:avLst/>
          </a:prstGeom>
        </p:spPr>
        <p:txBody>
          <a:bodyPr wrap="square">
            <a:spAutoFit/>
          </a:bodyPr>
          <a:lstStyle/>
          <a:p>
            <a:r>
              <a:rPr lang="en-US" sz="2600" b="1" i="1" dirty="0" smtClean="0"/>
              <a:t>Pneumocystis pneumonia (PCP) is an atypical pulmonary infection and the most common opportunistic infection in patients with </a:t>
            </a:r>
            <a:r>
              <a:rPr lang="en-US" sz="2600" b="1" i="1" dirty="0" smtClean="0">
                <a:hlinkClick r:id="rId2" action="ppaction://hlinkfile"/>
              </a:rPr>
              <a:t>acquired immunodeficiency syndrome (AIDS)</a:t>
            </a:r>
            <a:r>
              <a:rPr lang="en-US" sz="2600" b="1" i="1" dirty="0" smtClean="0"/>
              <a:t>.</a:t>
            </a:r>
            <a:endParaRPr lang="en-US" sz="2600" b="1" i="1" dirty="0"/>
          </a:p>
        </p:txBody>
      </p:sp>
      <p:pic>
        <p:nvPicPr>
          <p:cNvPr id="103426" name="Picture 2" descr="Classic PCP pneum..."/>
          <p:cNvPicPr>
            <a:picLocks noChangeAspect="1" noChangeArrowheads="1"/>
          </p:cNvPicPr>
          <p:nvPr/>
        </p:nvPicPr>
        <p:blipFill>
          <a:blip r:embed="rId3"/>
          <a:srcRect l="9804" r="11765"/>
          <a:stretch>
            <a:fillRect/>
          </a:stretch>
        </p:blipFill>
        <p:spPr bwMode="auto">
          <a:xfrm>
            <a:off x="4038600" y="1600200"/>
            <a:ext cx="4876800" cy="5105400"/>
          </a:xfrm>
          <a:prstGeom prst="rect">
            <a:avLst/>
          </a:prstGeom>
          <a:noFill/>
        </p:spPr>
      </p:pic>
      <p:pic>
        <p:nvPicPr>
          <p:cNvPr id="103428" name="Picture 4" descr="High resolution c..."/>
          <p:cNvPicPr>
            <a:picLocks noChangeAspect="1" noChangeArrowheads="1"/>
          </p:cNvPicPr>
          <p:nvPr/>
        </p:nvPicPr>
        <p:blipFill>
          <a:blip r:embed="rId4"/>
          <a:srcRect t="26562"/>
          <a:stretch>
            <a:fillRect/>
          </a:stretch>
        </p:blipFill>
        <p:spPr bwMode="auto">
          <a:xfrm>
            <a:off x="152400" y="1600200"/>
            <a:ext cx="3810000" cy="5105400"/>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http://images.radiopaedia.org/images/576750/6b3fd125526fb4cd96db74544ecc64_thumb.jpg"/>
          <p:cNvPicPr>
            <a:picLocks noChangeAspect="1" noChangeArrowheads="1"/>
          </p:cNvPicPr>
          <p:nvPr/>
        </p:nvPicPr>
        <p:blipFill>
          <a:blip r:embed="rId2"/>
          <a:srcRect b="14102"/>
          <a:stretch>
            <a:fillRect/>
          </a:stretch>
        </p:blipFill>
        <p:spPr bwMode="auto">
          <a:xfrm>
            <a:off x="152400" y="152400"/>
            <a:ext cx="4267200" cy="5943600"/>
          </a:xfrm>
          <a:prstGeom prst="rect">
            <a:avLst/>
          </a:prstGeom>
          <a:noFill/>
        </p:spPr>
      </p:pic>
      <p:pic>
        <p:nvPicPr>
          <p:cNvPr id="105476" name="Picture 4" descr="http://images.radiopaedia.org/images/5485290/099b70a9f4381ec4e516298ef10f8e_big_gallery.jpg"/>
          <p:cNvPicPr>
            <a:picLocks noChangeAspect="1" noChangeArrowheads="1"/>
          </p:cNvPicPr>
          <p:nvPr/>
        </p:nvPicPr>
        <p:blipFill>
          <a:blip r:embed="rId3"/>
          <a:srcRect t="13968" b="9841"/>
          <a:stretch>
            <a:fillRect/>
          </a:stretch>
        </p:blipFill>
        <p:spPr bwMode="auto">
          <a:xfrm>
            <a:off x="4495800" y="152400"/>
            <a:ext cx="4476750" cy="5943600"/>
          </a:xfrm>
          <a:prstGeom prst="rect">
            <a:avLst/>
          </a:prstGeom>
          <a:noFill/>
        </p:spPr>
      </p:pic>
      <p:sp>
        <p:nvSpPr>
          <p:cNvPr id="4" name="Rectangle 3"/>
          <p:cNvSpPr/>
          <p:nvPr/>
        </p:nvSpPr>
        <p:spPr>
          <a:xfrm>
            <a:off x="2209800" y="6198990"/>
            <a:ext cx="4343400" cy="523220"/>
          </a:xfrm>
          <a:prstGeom prst="rect">
            <a:avLst/>
          </a:prstGeom>
        </p:spPr>
        <p:txBody>
          <a:bodyPr wrap="square">
            <a:spAutoFit/>
          </a:bodyPr>
          <a:lstStyle/>
          <a:p>
            <a:r>
              <a:rPr lang="en-US" sz="2800" b="1" i="1" dirty="0" smtClean="0"/>
              <a:t>Pneumocystis pneumonia</a:t>
            </a:r>
            <a:endParaRPr lang="en-US" sz="2800" i="1"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p:cNvPicPr>
            <a:picLocks noChangeAspect="1" noChangeArrowheads="1"/>
          </p:cNvPicPr>
          <p:nvPr/>
        </p:nvPicPr>
        <p:blipFill>
          <a:blip r:embed="rId2"/>
          <a:srcRect l="7234" t="25000" r="61661" b="18750"/>
          <a:stretch>
            <a:fillRect/>
          </a:stretch>
        </p:blipFill>
        <p:spPr bwMode="auto">
          <a:xfrm>
            <a:off x="228600" y="228600"/>
            <a:ext cx="8686800" cy="3276600"/>
          </a:xfrm>
          <a:prstGeom prst="rect">
            <a:avLst/>
          </a:prstGeom>
          <a:noFill/>
          <a:ln w="9525">
            <a:noFill/>
            <a:miter lim="800000"/>
            <a:headEnd/>
            <a:tailEnd/>
          </a:ln>
          <a:effectLst/>
        </p:spPr>
      </p:pic>
      <p:pic>
        <p:nvPicPr>
          <p:cNvPr id="95235" name="Picture 3"/>
          <p:cNvPicPr>
            <a:picLocks noChangeAspect="1" noChangeArrowheads="1"/>
          </p:cNvPicPr>
          <p:nvPr/>
        </p:nvPicPr>
        <p:blipFill>
          <a:blip r:embed="rId3"/>
          <a:srcRect l="7234" t="25000" r="61661" b="18750"/>
          <a:stretch>
            <a:fillRect/>
          </a:stretch>
        </p:blipFill>
        <p:spPr bwMode="auto">
          <a:xfrm>
            <a:off x="228600" y="3505200"/>
            <a:ext cx="8686800" cy="3124200"/>
          </a:xfrm>
          <a:prstGeom prst="rect">
            <a:avLst/>
          </a:prstGeom>
          <a:noFill/>
          <a:ln w="9525">
            <a:noFill/>
            <a:miter lim="800000"/>
            <a:headEnd/>
            <a:tailEnd/>
          </a:ln>
          <a:effec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p:cNvPicPr>
            <a:picLocks noChangeAspect="1" noChangeArrowheads="1"/>
          </p:cNvPicPr>
          <p:nvPr/>
        </p:nvPicPr>
        <p:blipFill>
          <a:blip r:embed="rId2"/>
          <a:srcRect l="7234" t="25000" r="61661" b="20833"/>
          <a:stretch>
            <a:fillRect/>
          </a:stretch>
        </p:blipFill>
        <p:spPr bwMode="auto">
          <a:xfrm>
            <a:off x="152400" y="228600"/>
            <a:ext cx="8763000" cy="6400800"/>
          </a:xfrm>
          <a:prstGeom prst="rect">
            <a:avLst/>
          </a:prstGeom>
          <a:noFill/>
          <a:ln w="9525">
            <a:noFill/>
            <a:miter lim="800000"/>
            <a:headEnd/>
            <a:tailEnd/>
          </a:ln>
          <a:effec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1"/>
          <p:cNvPicPr>
            <a:picLocks noChangeAspect="1" noChangeArrowheads="1"/>
          </p:cNvPicPr>
          <p:nvPr/>
        </p:nvPicPr>
        <p:blipFill>
          <a:blip r:embed="rId2"/>
          <a:srcRect l="7378" t="29536" r="62240" b="20859"/>
          <a:stretch>
            <a:fillRect/>
          </a:stretch>
        </p:blipFill>
        <p:spPr bwMode="auto">
          <a:xfrm>
            <a:off x="152400" y="152400"/>
            <a:ext cx="8763000" cy="6019800"/>
          </a:xfrm>
          <a:prstGeom prst="rect">
            <a:avLst/>
          </a:prstGeom>
          <a:noFill/>
          <a:ln w="9525">
            <a:noFill/>
            <a:miter lim="800000"/>
            <a:headEnd/>
            <a:tailEnd/>
          </a:ln>
          <a:effectLst/>
        </p:spPr>
      </p:pic>
      <p:cxnSp>
        <p:nvCxnSpPr>
          <p:cNvPr id="4" name="Straight Arrow Connector 3"/>
          <p:cNvCxnSpPr/>
          <p:nvPr/>
        </p:nvCxnSpPr>
        <p:spPr>
          <a:xfrm rot="5400000">
            <a:off x="2324100" y="1714500"/>
            <a:ext cx="14478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2895600" y="6172200"/>
            <a:ext cx="3581400" cy="523220"/>
          </a:xfrm>
          <a:prstGeom prst="rect">
            <a:avLst/>
          </a:prstGeom>
        </p:spPr>
        <p:txBody>
          <a:bodyPr wrap="square">
            <a:spAutoFit/>
          </a:bodyPr>
          <a:lstStyle/>
          <a:p>
            <a:r>
              <a:rPr lang="en-US" sz="2800" b="1" i="1" dirty="0" smtClean="0"/>
              <a:t>LLL Round pneumonia.</a:t>
            </a:r>
            <a:endParaRPr lang="en-US" sz="2800" b="1" i="1"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Picture 1"/>
          <p:cNvPicPr>
            <a:picLocks noChangeAspect="1" noChangeArrowheads="1"/>
          </p:cNvPicPr>
          <p:nvPr/>
        </p:nvPicPr>
        <p:blipFill>
          <a:blip r:embed="rId2"/>
          <a:srcRect l="12297" t="27884" r="65781" b="24038"/>
          <a:stretch>
            <a:fillRect/>
          </a:stretch>
        </p:blipFill>
        <p:spPr bwMode="auto">
          <a:xfrm>
            <a:off x="152400" y="228600"/>
            <a:ext cx="4191000" cy="5791200"/>
          </a:xfrm>
          <a:prstGeom prst="rect">
            <a:avLst/>
          </a:prstGeom>
          <a:noFill/>
          <a:ln w="9525">
            <a:noFill/>
            <a:miter lim="800000"/>
            <a:headEnd/>
            <a:tailEnd/>
          </a:ln>
          <a:effectLst/>
        </p:spPr>
      </p:pic>
      <p:pic>
        <p:nvPicPr>
          <p:cNvPr id="90114" name="Picture 2"/>
          <p:cNvPicPr>
            <a:picLocks noChangeAspect="1" noChangeArrowheads="1"/>
          </p:cNvPicPr>
          <p:nvPr/>
        </p:nvPicPr>
        <p:blipFill>
          <a:blip r:embed="rId3"/>
          <a:srcRect l="8681" t="27083" r="62384" b="20312"/>
          <a:stretch>
            <a:fillRect/>
          </a:stretch>
        </p:blipFill>
        <p:spPr bwMode="auto">
          <a:xfrm>
            <a:off x="4419600" y="228600"/>
            <a:ext cx="4572000" cy="5791200"/>
          </a:xfrm>
          <a:prstGeom prst="rect">
            <a:avLst/>
          </a:prstGeom>
          <a:noFill/>
          <a:ln w="9525">
            <a:noFill/>
            <a:miter lim="800000"/>
            <a:headEnd/>
            <a:tailEnd/>
          </a:ln>
          <a:effectLst/>
        </p:spPr>
      </p:pic>
      <p:sp>
        <p:nvSpPr>
          <p:cNvPr id="4" name="Rectangle 3"/>
          <p:cNvSpPr/>
          <p:nvPr/>
        </p:nvSpPr>
        <p:spPr>
          <a:xfrm>
            <a:off x="1752600" y="6198990"/>
            <a:ext cx="4876800" cy="523220"/>
          </a:xfrm>
          <a:prstGeom prst="rect">
            <a:avLst/>
          </a:prstGeom>
        </p:spPr>
        <p:txBody>
          <a:bodyPr wrap="square">
            <a:spAutoFit/>
          </a:bodyPr>
          <a:lstStyle/>
          <a:p>
            <a:r>
              <a:rPr lang="en-US" sz="2800" b="1" i="1" dirty="0" smtClean="0"/>
              <a:t>Left lingular Round pneumonia.</a:t>
            </a:r>
            <a:endParaRPr lang="en-US" sz="2800"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p:cNvPicPr>
            <a:picLocks noChangeAspect="1" noChangeArrowheads="1"/>
          </p:cNvPicPr>
          <p:nvPr/>
        </p:nvPicPr>
        <p:blipFill>
          <a:blip r:embed="rId2"/>
          <a:srcRect l="13021" t="29167" r="65278" b="22916"/>
          <a:stretch>
            <a:fillRect/>
          </a:stretch>
        </p:blipFill>
        <p:spPr bwMode="auto">
          <a:xfrm>
            <a:off x="152400" y="228600"/>
            <a:ext cx="4495800" cy="5791200"/>
          </a:xfrm>
          <a:prstGeom prst="rect">
            <a:avLst/>
          </a:prstGeom>
          <a:noFill/>
          <a:ln w="9525">
            <a:noFill/>
            <a:miter lim="800000"/>
            <a:headEnd/>
            <a:tailEnd/>
          </a:ln>
          <a:effectLst/>
        </p:spPr>
      </p:pic>
      <p:pic>
        <p:nvPicPr>
          <p:cNvPr id="92163" name="Picture 3"/>
          <p:cNvPicPr>
            <a:picLocks noChangeAspect="1" noChangeArrowheads="1"/>
          </p:cNvPicPr>
          <p:nvPr/>
        </p:nvPicPr>
        <p:blipFill>
          <a:blip r:embed="rId3"/>
          <a:srcRect l="13021" t="29687" r="64554" b="22396"/>
          <a:stretch>
            <a:fillRect/>
          </a:stretch>
        </p:blipFill>
        <p:spPr bwMode="auto">
          <a:xfrm>
            <a:off x="4724400" y="228600"/>
            <a:ext cx="4191000" cy="5791200"/>
          </a:xfrm>
          <a:prstGeom prst="rect">
            <a:avLst/>
          </a:prstGeom>
          <a:noFill/>
          <a:ln w="9525">
            <a:noFill/>
            <a:miter lim="800000"/>
            <a:headEnd/>
            <a:tailEnd/>
          </a:ln>
          <a:effectLst/>
        </p:spPr>
      </p:pic>
      <p:sp>
        <p:nvSpPr>
          <p:cNvPr id="4" name="Rectangle 3"/>
          <p:cNvSpPr/>
          <p:nvPr/>
        </p:nvSpPr>
        <p:spPr>
          <a:xfrm>
            <a:off x="2438400" y="6198990"/>
            <a:ext cx="4419600" cy="523220"/>
          </a:xfrm>
          <a:prstGeom prst="rect">
            <a:avLst/>
          </a:prstGeom>
        </p:spPr>
        <p:txBody>
          <a:bodyPr wrap="square">
            <a:spAutoFit/>
          </a:bodyPr>
          <a:lstStyle/>
          <a:p>
            <a:r>
              <a:rPr lang="en-US" sz="2800" b="1" i="1" dirty="0" smtClean="0"/>
              <a:t>Left lung round pneumonia. </a:t>
            </a:r>
            <a:endParaRPr lang="en-US" sz="2800" b="1" i="1"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descr="http://posterng.netkey.at/esr/viewing/index.php?module=viewimage&amp;task=&amp;mediafile_id=461914&amp;201206061801.gif"/>
          <p:cNvPicPr>
            <a:picLocks noChangeAspect="1" noChangeArrowheads="1"/>
          </p:cNvPicPr>
          <p:nvPr/>
        </p:nvPicPr>
        <p:blipFill>
          <a:blip r:embed="rId2"/>
          <a:srcRect/>
          <a:stretch>
            <a:fillRect/>
          </a:stretch>
        </p:blipFill>
        <p:spPr bwMode="auto">
          <a:xfrm>
            <a:off x="228600" y="152400"/>
            <a:ext cx="8686800" cy="6019799"/>
          </a:xfrm>
          <a:prstGeom prst="rect">
            <a:avLst/>
          </a:prstGeom>
          <a:noFill/>
        </p:spPr>
      </p:pic>
      <p:sp>
        <p:nvSpPr>
          <p:cNvPr id="3" name="Rectangle 2"/>
          <p:cNvSpPr/>
          <p:nvPr/>
        </p:nvSpPr>
        <p:spPr>
          <a:xfrm>
            <a:off x="2286000" y="6324600"/>
            <a:ext cx="4572000" cy="461665"/>
          </a:xfrm>
          <a:prstGeom prst="rect">
            <a:avLst/>
          </a:prstGeom>
        </p:spPr>
        <p:txBody>
          <a:bodyPr wrap="square">
            <a:spAutoFit/>
          </a:bodyPr>
          <a:lstStyle/>
          <a:p>
            <a:r>
              <a:rPr lang="en-US" sz="2400" b="1" i="1" dirty="0" smtClean="0"/>
              <a:t>Left </a:t>
            </a:r>
            <a:r>
              <a:rPr lang="en-US" sz="2400" b="1" i="1" dirty="0" smtClean="0"/>
              <a:t> lower lobe round </a:t>
            </a:r>
            <a:r>
              <a:rPr lang="en-US" sz="2400" b="1" i="1" dirty="0" smtClean="0"/>
              <a:t>pneumonia. </a:t>
            </a:r>
            <a:endParaRPr lang="en-US" sz="2400" b="1" i="1"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p:cNvPicPr>
            <a:picLocks noChangeAspect="1" noChangeArrowheads="1"/>
          </p:cNvPicPr>
          <p:nvPr/>
        </p:nvPicPr>
        <p:blipFill>
          <a:blip r:embed="rId2"/>
          <a:srcRect l="7234" t="25000" r="61661" b="20833"/>
          <a:stretch>
            <a:fillRect/>
          </a:stretch>
        </p:blipFill>
        <p:spPr bwMode="auto">
          <a:xfrm>
            <a:off x="457200" y="304800"/>
            <a:ext cx="8458200" cy="6324600"/>
          </a:xfrm>
          <a:prstGeom prst="rect">
            <a:avLst/>
          </a:prstGeom>
          <a:noFill/>
          <a:ln w="9525">
            <a:noFill/>
            <a:miter lim="800000"/>
            <a:headEnd/>
            <a:tailEnd/>
          </a:ln>
          <a:effec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p:cNvPicPr>
            <a:picLocks noChangeAspect="1" noChangeArrowheads="1"/>
          </p:cNvPicPr>
          <p:nvPr/>
        </p:nvPicPr>
        <p:blipFill>
          <a:blip r:embed="rId2"/>
          <a:srcRect l="7234" t="20833" r="62074" b="20833"/>
          <a:stretch>
            <a:fillRect/>
          </a:stretch>
        </p:blipFill>
        <p:spPr bwMode="auto">
          <a:xfrm>
            <a:off x="228600" y="228600"/>
            <a:ext cx="8686800" cy="6400800"/>
          </a:xfrm>
          <a:prstGeom prst="rect">
            <a:avLst/>
          </a:prstGeom>
          <a:noFill/>
          <a:ln w="9525">
            <a:noFill/>
            <a:miter lim="800000"/>
            <a:headEnd/>
            <a:tailEnd/>
          </a:ln>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http://image.slidesharecdn.com/pulmonaryinfections-csbrp-130111114641-phpapp01/95/slide-14-638.jpg?cb=1357926571"/>
          <p:cNvPicPr>
            <a:picLocks noChangeAspect="1" noChangeArrowheads="1"/>
          </p:cNvPicPr>
          <p:nvPr/>
        </p:nvPicPr>
        <p:blipFill>
          <a:blip r:embed="rId2"/>
          <a:srcRect l="5833" t="4444" r="6667" b="20000"/>
          <a:stretch>
            <a:fillRect/>
          </a:stretch>
        </p:blipFill>
        <p:spPr bwMode="auto">
          <a:xfrm>
            <a:off x="0" y="0"/>
            <a:ext cx="9144000" cy="6858000"/>
          </a:xfrm>
          <a:prstGeom prst="rect">
            <a:avLst/>
          </a:prstGeom>
          <a:noFill/>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http://image.slidesharecdn.com/pulmonaryinfections-csbrp-130111114641-phpapp01/95/slide-16-638.jpg?cb=1357926571"/>
          <p:cNvPicPr>
            <a:picLocks noChangeAspect="1" noChangeArrowheads="1"/>
          </p:cNvPicPr>
          <p:nvPr/>
        </p:nvPicPr>
        <p:blipFill>
          <a:blip r:embed="rId2"/>
          <a:srcRect l="7524" t="11691" r="2194" b="33194"/>
          <a:stretch>
            <a:fillRect/>
          </a:stretch>
        </p:blipFill>
        <p:spPr bwMode="auto">
          <a:xfrm>
            <a:off x="0" y="0"/>
            <a:ext cx="9144000" cy="2971800"/>
          </a:xfrm>
          <a:prstGeom prst="rect">
            <a:avLst/>
          </a:prstGeom>
          <a:noFill/>
        </p:spPr>
      </p:pic>
      <p:pic>
        <p:nvPicPr>
          <p:cNvPr id="26628" name="Picture 4" descr="http://image.slidesharecdn.com/pulmonaryinfections-csbrp-130111114641-phpapp01/95/slide-17-638.jpg?cb=1357926571"/>
          <p:cNvPicPr>
            <a:picLocks noChangeAspect="1" noChangeArrowheads="1"/>
          </p:cNvPicPr>
          <p:nvPr/>
        </p:nvPicPr>
        <p:blipFill>
          <a:blip r:embed="rId3"/>
          <a:srcRect l="10031" t="11691" r="8464" b="14823"/>
          <a:stretch>
            <a:fillRect/>
          </a:stretch>
        </p:blipFill>
        <p:spPr bwMode="auto">
          <a:xfrm>
            <a:off x="0" y="2971800"/>
            <a:ext cx="9144000" cy="3886200"/>
          </a:xfrm>
          <a:prstGeom prst="rect">
            <a:avLst/>
          </a:prstGeom>
          <a:noFill/>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image.slidesharecdn.com/pulmonaryinfections-csbrp-130111114641-phpapp01/95/slide-30-638.jpg?cb=1357926571"/>
          <p:cNvPicPr>
            <a:picLocks noChangeAspect="1" noChangeArrowheads="1"/>
          </p:cNvPicPr>
          <p:nvPr/>
        </p:nvPicPr>
        <p:blipFill>
          <a:blip r:embed="rId2"/>
          <a:srcRect l="5932" t="3529" r="5085" b="8235"/>
          <a:stretch>
            <a:fillRect/>
          </a:stretch>
        </p:blipFill>
        <p:spPr bwMode="auto">
          <a:xfrm>
            <a:off x="228600" y="152400"/>
            <a:ext cx="8763000" cy="6477000"/>
          </a:xfrm>
          <a:prstGeom prst="rect">
            <a:avLst/>
          </a:prstGeom>
          <a:noFill/>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52400"/>
            <a:ext cx="8839200" cy="6553200"/>
          </a:xfrm>
          <a:prstGeom prst="rect">
            <a:avLst/>
          </a:prstGeom>
        </p:spPr>
        <p:txBody>
          <a:bodyPr wrap="square">
            <a:spAutoFit/>
          </a:bodyPr>
          <a:lstStyle/>
          <a:p>
            <a:r>
              <a:rPr lang="en-US" sz="3200" b="1" i="1" dirty="0" smtClean="0"/>
              <a:t>Radiographic features</a:t>
            </a:r>
          </a:p>
          <a:p>
            <a:r>
              <a:rPr lang="en-US" sz="2800" b="1" i="1" dirty="0" smtClean="0">
                <a:solidFill>
                  <a:srgbClr val="7030A0"/>
                </a:solidFill>
              </a:rPr>
              <a:t>Plain film</a:t>
            </a:r>
          </a:p>
          <a:p>
            <a:r>
              <a:rPr lang="en-US" sz="2800" b="1" i="1" dirty="0" smtClean="0"/>
              <a:t>Bronchopneumonia is characterised by multiple small nodular or reticunodular opacities which tend to be patchy and confluent. This represents areas of lung where there are patches of inflammation separated by normal lung parenchyma . </a:t>
            </a:r>
          </a:p>
          <a:p>
            <a:r>
              <a:rPr lang="en-US" sz="2800" b="1" i="1" dirty="0" smtClean="0"/>
              <a:t>The distribution is often bilateral and asymmetric, and predominantly involves the lung bases.</a:t>
            </a:r>
          </a:p>
          <a:p>
            <a:r>
              <a:rPr lang="en-US" sz="2800" b="1" i="1" dirty="0" smtClean="0">
                <a:solidFill>
                  <a:srgbClr val="7030A0"/>
                </a:solidFill>
              </a:rPr>
              <a:t>CT - HRCT chest</a:t>
            </a:r>
          </a:p>
          <a:p>
            <a:r>
              <a:rPr lang="en-US" sz="2800" b="1" i="1" dirty="0" smtClean="0"/>
              <a:t>Multiple foci of opacity can be seen in a lobular pattern, centred at centrilobular bronchioles. These foci of consolidation can overlap to create a larger heterogeneous confluent area of consolidation. This may result in a </a:t>
            </a:r>
            <a:r>
              <a:rPr lang="en-US" sz="2800" b="1" i="1" dirty="0" smtClean="0">
                <a:hlinkClick r:id="rId2" action="ppaction://hlinkfile"/>
              </a:rPr>
              <a:t>tree-in-bud appearance</a:t>
            </a:r>
            <a:r>
              <a:rPr lang="en-US" sz="2800" b="1" i="1" dirty="0" smtClean="0"/>
              <a:t>.</a:t>
            </a:r>
            <a:endParaRPr lang="en-US" sz="2800" b="1" i="1"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BRONCHOPNEUMONIA"/>
          <p:cNvPicPr>
            <a:picLocks noChangeAspect="1" noChangeArrowheads="1"/>
          </p:cNvPicPr>
          <p:nvPr/>
        </p:nvPicPr>
        <p:blipFill>
          <a:blip r:embed="rId2"/>
          <a:srcRect b="2632"/>
          <a:stretch>
            <a:fillRect/>
          </a:stretch>
        </p:blipFill>
        <p:spPr bwMode="auto">
          <a:xfrm>
            <a:off x="152400" y="152400"/>
            <a:ext cx="4362450" cy="5943600"/>
          </a:xfrm>
          <a:prstGeom prst="rect">
            <a:avLst/>
          </a:prstGeom>
          <a:noFill/>
        </p:spPr>
      </p:pic>
      <p:pic>
        <p:nvPicPr>
          <p:cNvPr id="48136" name="Picture 8" descr="http://tmcr.usuhs.edu/tmcr/chapter44/large44/44-21A.jpg"/>
          <p:cNvPicPr>
            <a:picLocks noChangeAspect="1" noChangeArrowheads="1"/>
          </p:cNvPicPr>
          <p:nvPr/>
        </p:nvPicPr>
        <p:blipFill>
          <a:blip r:embed="rId3"/>
          <a:srcRect/>
          <a:stretch>
            <a:fillRect/>
          </a:stretch>
        </p:blipFill>
        <p:spPr bwMode="auto">
          <a:xfrm>
            <a:off x="4572000" y="152400"/>
            <a:ext cx="4419600" cy="5943600"/>
          </a:xfrm>
          <a:prstGeom prst="rect">
            <a:avLst/>
          </a:prstGeom>
          <a:noFill/>
        </p:spPr>
      </p:pic>
      <p:sp>
        <p:nvSpPr>
          <p:cNvPr id="4" name="Rectangle 3"/>
          <p:cNvSpPr/>
          <p:nvPr/>
        </p:nvSpPr>
        <p:spPr>
          <a:xfrm>
            <a:off x="1371600" y="6198990"/>
            <a:ext cx="6248400" cy="523220"/>
          </a:xfrm>
          <a:prstGeom prst="rect">
            <a:avLst/>
          </a:prstGeom>
        </p:spPr>
        <p:txBody>
          <a:bodyPr wrap="square">
            <a:spAutoFit/>
          </a:bodyPr>
          <a:lstStyle/>
          <a:p>
            <a:r>
              <a:rPr lang="en-US" sz="2800" b="1" i="1" dirty="0" smtClean="0"/>
              <a:t>2 Cases of bilateral bronchopneumonia</a:t>
            </a:r>
            <a:r>
              <a:rPr lang="en-US" sz="2800" b="1" i="1" dirty="0" smtClean="0"/>
              <a:t>. </a:t>
            </a:r>
            <a:endParaRPr lang="en-US" sz="2800" b="1" i="1"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http://tmcr.usuhs.edu/tmcr/chapter44/large44/44-21C.jpg"/>
          <p:cNvPicPr>
            <a:picLocks noChangeAspect="1" noChangeArrowheads="1"/>
          </p:cNvPicPr>
          <p:nvPr/>
        </p:nvPicPr>
        <p:blipFill>
          <a:blip r:embed="rId2"/>
          <a:srcRect/>
          <a:stretch>
            <a:fillRect/>
          </a:stretch>
        </p:blipFill>
        <p:spPr bwMode="auto">
          <a:xfrm>
            <a:off x="152400" y="228600"/>
            <a:ext cx="4572000" cy="6019800"/>
          </a:xfrm>
          <a:prstGeom prst="rect">
            <a:avLst/>
          </a:prstGeom>
          <a:noFill/>
        </p:spPr>
      </p:pic>
      <p:pic>
        <p:nvPicPr>
          <p:cNvPr id="47108" name="Picture 4" descr="http://tmcr.usuhs.mil/tmcr/chapter44/large44/44-21B.jpg"/>
          <p:cNvPicPr>
            <a:picLocks noChangeAspect="1" noChangeArrowheads="1"/>
          </p:cNvPicPr>
          <p:nvPr/>
        </p:nvPicPr>
        <p:blipFill>
          <a:blip r:embed="rId3"/>
          <a:srcRect/>
          <a:stretch>
            <a:fillRect/>
          </a:stretch>
        </p:blipFill>
        <p:spPr bwMode="auto">
          <a:xfrm>
            <a:off x="4800600" y="228600"/>
            <a:ext cx="4191000" cy="6019800"/>
          </a:xfrm>
          <a:prstGeom prst="rect">
            <a:avLst/>
          </a:prstGeom>
          <a:noFill/>
        </p:spPr>
      </p:pic>
      <p:sp>
        <p:nvSpPr>
          <p:cNvPr id="4" name="Rectangle 3"/>
          <p:cNvSpPr/>
          <p:nvPr/>
        </p:nvSpPr>
        <p:spPr>
          <a:xfrm>
            <a:off x="1981200" y="6324600"/>
            <a:ext cx="5486400" cy="461665"/>
          </a:xfrm>
          <a:prstGeom prst="rect">
            <a:avLst/>
          </a:prstGeom>
        </p:spPr>
        <p:txBody>
          <a:bodyPr wrap="square">
            <a:spAutoFit/>
          </a:bodyPr>
          <a:lstStyle/>
          <a:p>
            <a:r>
              <a:rPr lang="en-US" sz="2400" b="1" i="1" dirty="0" smtClean="0"/>
              <a:t>2 Cases of bilateral bronchopneumonia. </a:t>
            </a:r>
            <a:endParaRPr lang="en-US" sz="2400" b="1" i="1"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descr="http://o.quizlet.com/sBnZg6IlCSFl3R2uIbyvBg.jpg"/>
          <p:cNvPicPr>
            <a:picLocks noChangeAspect="1" noChangeArrowheads="1"/>
          </p:cNvPicPr>
          <p:nvPr/>
        </p:nvPicPr>
        <p:blipFill>
          <a:blip r:embed="rId2"/>
          <a:srcRect b="4878"/>
          <a:stretch>
            <a:fillRect/>
          </a:stretch>
        </p:blipFill>
        <p:spPr bwMode="auto">
          <a:xfrm>
            <a:off x="152400" y="228600"/>
            <a:ext cx="4419600" cy="5867400"/>
          </a:xfrm>
          <a:prstGeom prst="rect">
            <a:avLst/>
          </a:prstGeom>
          <a:noFill/>
        </p:spPr>
      </p:pic>
      <p:pic>
        <p:nvPicPr>
          <p:cNvPr id="110596" name="Picture 4" descr="https://encrypted-tbn3.gstatic.com/images?q=tbn:ANd9GcQnk2IeQ4itXUaXnJpMkzIYUJJpR2jXHQ3ArloAe6AzfzbkdtG4"/>
          <p:cNvPicPr>
            <a:picLocks noChangeAspect="1" noChangeArrowheads="1"/>
          </p:cNvPicPr>
          <p:nvPr/>
        </p:nvPicPr>
        <p:blipFill>
          <a:blip r:embed="rId3"/>
          <a:srcRect/>
          <a:stretch>
            <a:fillRect/>
          </a:stretch>
        </p:blipFill>
        <p:spPr bwMode="auto">
          <a:xfrm>
            <a:off x="4648200" y="228600"/>
            <a:ext cx="4267200" cy="5867400"/>
          </a:xfrm>
          <a:prstGeom prst="rect">
            <a:avLst/>
          </a:prstGeom>
          <a:noFill/>
        </p:spPr>
      </p:pic>
      <p:sp>
        <p:nvSpPr>
          <p:cNvPr id="4" name="Rectangle 3"/>
          <p:cNvSpPr/>
          <p:nvPr/>
        </p:nvSpPr>
        <p:spPr>
          <a:xfrm>
            <a:off x="2286000" y="6248400"/>
            <a:ext cx="4876800" cy="461665"/>
          </a:xfrm>
          <a:prstGeom prst="rect">
            <a:avLst/>
          </a:prstGeom>
        </p:spPr>
        <p:txBody>
          <a:bodyPr wrap="square">
            <a:spAutoFit/>
          </a:bodyPr>
          <a:lstStyle/>
          <a:p>
            <a:r>
              <a:rPr lang="en-US" sz="2400" b="1" i="1" dirty="0" smtClean="0"/>
              <a:t>Staphylococcal bronchopneumonia.</a:t>
            </a:r>
            <a:endParaRPr lang="en-US" sz="2400" b="1" i="1"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CT-scan: Bronchopneumonia"/>
          <p:cNvPicPr>
            <a:picLocks noChangeAspect="1" noChangeArrowheads="1"/>
          </p:cNvPicPr>
          <p:nvPr/>
        </p:nvPicPr>
        <p:blipFill>
          <a:blip r:embed="rId2"/>
          <a:srcRect t="13981"/>
          <a:stretch>
            <a:fillRect/>
          </a:stretch>
        </p:blipFill>
        <p:spPr bwMode="auto">
          <a:xfrm>
            <a:off x="152400" y="228600"/>
            <a:ext cx="4572000" cy="5867400"/>
          </a:xfrm>
          <a:prstGeom prst="rect">
            <a:avLst/>
          </a:prstGeom>
          <a:noFill/>
        </p:spPr>
      </p:pic>
      <p:pic>
        <p:nvPicPr>
          <p:cNvPr id="51202" name="Picture 2" descr="http://posterng.netkey.at/esr/viewing/index.php?module=viewimage&amp;task=&amp;mediafile_id=461645&amp;201206041140.gif"/>
          <p:cNvPicPr>
            <a:picLocks noChangeAspect="1" noChangeArrowheads="1"/>
          </p:cNvPicPr>
          <p:nvPr/>
        </p:nvPicPr>
        <p:blipFill>
          <a:blip r:embed="rId3"/>
          <a:srcRect/>
          <a:stretch>
            <a:fillRect/>
          </a:stretch>
        </p:blipFill>
        <p:spPr bwMode="auto">
          <a:xfrm>
            <a:off x="4800600" y="228600"/>
            <a:ext cx="4191000" cy="5867400"/>
          </a:xfrm>
          <a:prstGeom prst="rect">
            <a:avLst/>
          </a:prstGeom>
          <a:noFill/>
        </p:spPr>
      </p:pic>
      <p:sp>
        <p:nvSpPr>
          <p:cNvPr id="4" name="Rectangle 3"/>
          <p:cNvSpPr/>
          <p:nvPr/>
        </p:nvSpPr>
        <p:spPr>
          <a:xfrm>
            <a:off x="3048000" y="6248400"/>
            <a:ext cx="3352800" cy="523220"/>
          </a:xfrm>
          <a:prstGeom prst="rect">
            <a:avLst/>
          </a:prstGeom>
        </p:spPr>
        <p:txBody>
          <a:bodyPr wrap="square">
            <a:spAutoFit/>
          </a:bodyPr>
          <a:lstStyle/>
          <a:p>
            <a:r>
              <a:rPr lang="en-US" sz="2800" b="1" i="1" dirty="0" smtClean="0"/>
              <a:t>Bronchopneumonia.</a:t>
            </a:r>
            <a:endParaRPr lang="en-US" sz="2800" b="1" i="1"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0" name="Picture 4" descr="https://encrypted-tbn3.gstatic.com/images?q=tbn:ANd9GcSrtMVC9rmulYiWg8FQqnxYkcBZx800nXTwHK812N_aBuKPd2WZPQ">
            <a:hlinkClick r:id="rId2"/>
          </p:cNvPr>
          <p:cNvPicPr>
            <a:picLocks noChangeAspect="1" noChangeArrowheads="1"/>
          </p:cNvPicPr>
          <p:nvPr/>
        </p:nvPicPr>
        <p:blipFill>
          <a:blip r:embed="rId3"/>
          <a:srcRect t="10234" b="9595"/>
          <a:stretch>
            <a:fillRect/>
          </a:stretch>
        </p:blipFill>
        <p:spPr bwMode="auto">
          <a:xfrm>
            <a:off x="4495800" y="304800"/>
            <a:ext cx="4467225" cy="5867400"/>
          </a:xfrm>
          <a:prstGeom prst="rect">
            <a:avLst/>
          </a:prstGeom>
          <a:noFill/>
        </p:spPr>
      </p:pic>
      <p:pic>
        <p:nvPicPr>
          <p:cNvPr id="50184" name="Picture 8" descr="BRONCHOPNEUMONIA"/>
          <p:cNvPicPr>
            <a:picLocks noChangeAspect="1" noChangeArrowheads="1"/>
          </p:cNvPicPr>
          <p:nvPr/>
        </p:nvPicPr>
        <p:blipFill>
          <a:blip r:embed="rId4"/>
          <a:srcRect/>
          <a:stretch>
            <a:fillRect/>
          </a:stretch>
        </p:blipFill>
        <p:spPr bwMode="auto">
          <a:xfrm>
            <a:off x="152400" y="304800"/>
            <a:ext cx="4286250" cy="5867400"/>
          </a:xfrm>
          <a:prstGeom prst="rect">
            <a:avLst/>
          </a:prstGeom>
          <a:noFill/>
        </p:spPr>
      </p:pic>
      <p:sp>
        <p:nvSpPr>
          <p:cNvPr id="6" name="Rectangle 5"/>
          <p:cNvSpPr/>
          <p:nvPr/>
        </p:nvSpPr>
        <p:spPr>
          <a:xfrm>
            <a:off x="2667000" y="6248400"/>
            <a:ext cx="3352800" cy="523220"/>
          </a:xfrm>
          <a:prstGeom prst="rect">
            <a:avLst/>
          </a:prstGeom>
        </p:spPr>
        <p:txBody>
          <a:bodyPr wrap="square">
            <a:spAutoFit/>
          </a:bodyPr>
          <a:lstStyle/>
          <a:p>
            <a:r>
              <a:rPr lang="en-US" sz="2800" b="1" i="1" dirty="0" smtClean="0"/>
              <a:t>Bronchopneumonia</a:t>
            </a:r>
            <a:endParaRPr lang="en-US" sz="2800" b="1" i="1"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6" name="Picture 4" descr="111050fig01.png"/>
          <p:cNvPicPr>
            <a:picLocks noChangeAspect="1" noChangeArrowheads="1"/>
          </p:cNvPicPr>
          <p:nvPr/>
        </p:nvPicPr>
        <p:blipFill>
          <a:blip r:embed="rId2"/>
          <a:srcRect/>
          <a:stretch>
            <a:fillRect/>
          </a:stretch>
        </p:blipFill>
        <p:spPr bwMode="auto">
          <a:xfrm>
            <a:off x="152400" y="152400"/>
            <a:ext cx="4724400" cy="5791200"/>
          </a:xfrm>
          <a:prstGeom prst="rect">
            <a:avLst/>
          </a:prstGeom>
          <a:noFill/>
        </p:spPr>
      </p:pic>
      <p:pic>
        <p:nvPicPr>
          <p:cNvPr id="49158" name="Picture 6" descr="111050fig03.png"/>
          <p:cNvPicPr>
            <a:picLocks noChangeAspect="1" noChangeArrowheads="1"/>
          </p:cNvPicPr>
          <p:nvPr/>
        </p:nvPicPr>
        <p:blipFill>
          <a:blip r:embed="rId3"/>
          <a:srcRect b="29167"/>
          <a:stretch>
            <a:fillRect/>
          </a:stretch>
        </p:blipFill>
        <p:spPr bwMode="auto">
          <a:xfrm>
            <a:off x="4953000" y="152400"/>
            <a:ext cx="4038600" cy="5791200"/>
          </a:xfrm>
          <a:prstGeom prst="rect">
            <a:avLst/>
          </a:prstGeom>
          <a:noFill/>
        </p:spPr>
      </p:pic>
      <p:sp>
        <p:nvSpPr>
          <p:cNvPr id="5" name="Rectangle 4"/>
          <p:cNvSpPr/>
          <p:nvPr/>
        </p:nvSpPr>
        <p:spPr>
          <a:xfrm>
            <a:off x="2133600" y="6198990"/>
            <a:ext cx="4953000" cy="523220"/>
          </a:xfrm>
          <a:prstGeom prst="rect">
            <a:avLst/>
          </a:prstGeom>
        </p:spPr>
        <p:txBody>
          <a:bodyPr wrap="square">
            <a:spAutoFit/>
          </a:bodyPr>
          <a:lstStyle/>
          <a:p>
            <a:r>
              <a:rPr lang="en-US" sz="2800" b="1" i="1" dirty="0" smtClean="0"/>
              <a:t> Bilateral </a:t>
            </a:r>
            <a:r>
              <a:rPr lang="en-US" sz="2800" b="1" i="1" dirty="0" smtClean="0"/>
              <a:t>bronchopneumonia. </a:t>
            </a:r>
            <a:endParaRPr lang="en-US" sz="2800" b="1" i="1"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http://posterng.netkey.at/esr/viewing/index.php?module=viewimage&amp;task=&amp;mediafile_id=490544&amp;201301280837.gif"/>
          <p:cNvPicPr>
            <a:picLocks noChangeAspect="1" noChangeArrowheads="1"/>
          </p:cNvPicPr>
          <p:nvPr/>
        </p:nvPicPr>
        <p:blipFill>
          <a:blip r:embed="rId2"/>
          <a:srcRect t="10417"/>
          <a:stretch>
            <a:fillRect/>
          </a:stretch>
        </p:blipFill>
        <p:spPr bwMode="auto">
          <a:xfrm>
            <a:off x="228600" y="228600"/>
            <a:ext cx="8610600" cy="5410200"/>
          </a:xfrm>
          <a:prstGeom prst="rect">
            <a:avLst/>
          </a:prstGeom>
          <a:noFill/>
        </p:spPr>
      </p:pic>
      <p:sp>
        <p:nvSpPr>
          <p:cNvPr id="3" name="Rectangle 2"/>
          <p:cNvSpPr/>
          <p:nvPr/>
        </p:nvSpPr>
        <p:spPr>
          <a:xfrm>
            <a:off x="381000" y="5715000"/>
            <a:ext cx="8382000" cy="892552"/>
          </a:xfrm>
          <a:prstGeom prst="rect">
            <a:avLst/>
          </a:prstGeom>
        </p:spPr>
        <p:txBody>
          <a:bodyPr wrap="square">
            <a:spAutoFit/>
          </a:bodyPr>
          <a:lstStyle/>
          <a:p>
            <a:r>
              <a:rPr lang="en-US" sz="2600" b="1" i="1" dirty="0" smtClean="0"/>
              <a:t>Bronchopneumonia </a:t>
            </a:r>
            <a:r>
              <a:rPr lang="en-US" sz="2600" b="1" i="1" dirty="0" smtClean="0"/>
              <a:t>show consolidation and ground-glass </a:t>
            </a:r>
            <a:r>
              <a:rPr lang="en-US" sz="2600" b="1" i="1" dirty="0" smtClean="0"/>
              <a:t> </a:t>
            </a:r>
          </a:p>
          <a:p>
            <a:r>
              <a:rPr lang="en-US" sz="2600" b="1" i="1" dirty="0" smtClean="0"/>
              <a:t> </a:t>
            </a:r>
            <a:r>
              <a:rPr lang="en-US" sz="2600" b="1" i="1" dirty="0" smtClean="0"/>
              <a:t>       opacity </a:t>
            </a:r>
            <a:r>
              <a:rPr lang="en-US" sz="2600" b="1" i="1" dirty="0" smtClean="0"/>
              <a:t>distributed heterogeneously in the </a:t>
            </a:r>
            <a:r>
              <a:rPr lang="en-US" sz="2600" b="1" i="1" dirty="0" smtClean="0"/>
              <a:t>lungs.</a:t>
            </a:r>
            <a:endParaRPr lang="en-US" sz="2600" b="1" i="1"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http://image.slidesharecdn.com/pulmonaryinfections-csbrp-130111114641-phpapp01/95/slide-15-638.jpg?cb=1357926571"/>
          <p:cNvPicPr>
            <a:picLocks noChangeAspect="1" noChangeArrowheads="1"/>
          </p:cNvPicPr>
          <p:nvPr/>
        </p:nvPicPr>
        <p:blipFill>
          <a:blip r:embed="rId2"/>
          <a:srcRect l="4167" t="5556" r="2500" b="13333"/>
          <a:stretch>
            <a:fillRect/>
          </a:stretch>
        </p:blipFill>
        <p:spPr bwMode="auto">
          <a:xfrm>
            <a:off x="0" y="0"/>
            <a:ext cx="9144000" cy="6858000"/>
          </a:xfrm>
          <a:prstGeom prst="rect">
            <a:avLst/>
          </a:prstGeom>
          <a:noFill/>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http://posterng.netkey.at/esr/viewing/index.php?module=viewimage&amp;task=&amp;mediafile_id=490567&amp;201301280837.gif"/>
          <p:cNvPicPr>
            <a:picLocks noChangeAspect="1" noChangeArrowheads="1"/>
          </p:cNvPicPr>
          <p:nvPr/>
        </p:nvPicPr>
        <p:blipFill>
          <a:blip r:embed="rId2"/>
          <a:srcRect r="57554"/>
          <a:stretch>
            <a:fillRect/>
          </a:stretch>
        </p:blipFill>
        <p:spPr bwMode="auto">
          <a:xfrm>
            <a:off x="457200" y="304800"/>
            <a:ext cx="8153400" cy="5791200"/>
          </a:xfrm>
          <a:prstGeom prst="rect">
            <a:avLst/>
          </a:prstGeom>
          <a:noFill/>
        </p:spPr>
      </p:pic>
      <p:sp>
        <p:nvSpPr>
          <p:cNvPr id="3" name="Rectangle 2"/>
          <p:cNvSpPr/>
          <p:nvPr/>
        </p:nvSpPr>
        <p:spPr>
          <a:xfrm>
            <a:off x="2133600" y="6198990"/>
            <a:ext cx="5486400" cy="461665"/>
          </a:xfrm>
          <a:prstGeom prst="rect">
            <a:avLst/>
          </a:prstGeom>
        </p:spPr>
        <p:txBody>
          <a:bodyPr wrap="square">
            <a:spAutoFit/>
          </a:bodyPr>
          <a:lstStyle/>
          <a:p>
            <a:r>
              <a:rPr lang="en-US" sz="2400" b="1" i="1" dirty="0" smtClean="0"/>
              <a:t>A child with bilateral </a:t>
            </a:r>
            <a:r>
              <a:rPr lang="en-US" sz="2400" b="1" i="1" dirty="0" smtClean="0"/>
              <a:t>bronchopneumonia. </a:t>
            </a:r>
            <a:endParaRPr lang="en-US" sz="2400" b="1" i="1"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image.slidesharecdn.com/pulmonaryinfections-csbrp-130111114641-phpapp01/95/slide-46-638.jpg?cb=1357926571"/>
          <p:cNvPicPr>
            <a:picLocks noChangeAspect="1" noChangeArrowheads="1"/>
          </p:cNvPicPr>
          <p:nvPr/>
        </p:nvPicPr>
        <p:blipFill>
          <a:blip r:embed="rId2"/>
          <a:srcRect/>
          <a:stretch>
            <a:fillRect/>
          </a:stretch>
        </p:blipFill>
        <p:spPr bwMode="auto">
          <a:xfrm>
            <a:off x="0" y="0"/>
            <a:ext cx="8915400" cy="6858000"/>
          </a:xfrm>
          <a:prstGeom prst="rect">
            <a:avLst/>
          </a:prstGeom>
          <a:noFill/>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image.slidesharecdn.com/pulmonaryinfections-csbrp-130111114641-phpapp01/95/slide-77-638.jpg?cb=1357926571"/>
          <p:cNvPicPr>
            <a:picLocks noChangeAspect="1" noChangeArrowheads="1"/>
          </p:cNvPicPr>
          <p:nvPr/>
        </p:nvPicPr>
        <p:blipFill>
          <a:blip r:embed="rId2"/>
          <a:srcRect l="6270" t="11691" r="4702" b="38205"/>
          <a:stretch>
            <a:fillRect/>
          </a:stretch>
        </p:blipFill>
        <p:spPr bwMode="auto">
          <a:xfrm>
            <a:off x="304800" y="152400"/>
            <a:ext cx="8534400" cy="2743200"/>
          </a:xfrm>
          <a:prstGeom prst="rect">
            <a:avLst/>
          </a:prstGeom>
          <a:noFill/>
        </p:spPr>
      </p:pic>
      <p:pic>
        <p:nvPicPr>
          <p:cNvPr id="6148" name="Picture 4" descr="http://image.slidesharecdn.com/pulmonaryinfections-csbrp-130111114641-phpapp01/95/slide-78-638.jpg?cb=1357926571"/>
          <p:cNvPicPr>
            <a:picLocks noChangeAspect="1" noChangeArrowheads="1"/>
          </p:cNvPicPr>
          <p:nvPr/>
        </p:nvPicPr>
        <p:blipFill>
          <a:blip r:embed="rId3"/>
          <a:srcRect l="5016" t="10021" r="15987" b="23173"/>
          <a:stretch>
            <a:fillRect/>
          </a:stretch>
        </p:blipFill>
        <p:spPr bwMode="auto">
          <a:xfrm>
            <a:off x="304800" y="3048000"/>
            <a:ext cx="8458200" cy="3429000"/>
          </a:xfrm>
          <a:prstGeom prst="rect">
            <a:avLst/>
          </a:prstGeom>
          <a:noFill/>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http://image.slidesharecdn.com/pulmonaryinfections-csbrp-130111114641-phpapp01/95/slide-79-638.jpg?cb=1357926571"/>
          <p:cNvPicPr>
            <a:picLocks noChangeAspect="1" noChangeArrowheads="1"/>
          </p:cNvPicPr>
          <p:nvPr/>
        </p:nvPicPr>
        <p:blipFill>
          <a:blip r:embed="rId2"/>
          <a:srcRect l="5016" t="10021" r="14733" b="16493"/>
          <a:stretch>
            <a:fillRect/>
          </a:stretch>
        </p:blipFill>
        <p:spPr bwMode="auto">
          <a:xfrm>
            <a:off x="152400" y="0"/>
            <a:ext cx="8991600" cy="3352800"/>
          </a:xfrm>
          <a:prstGeom prst="rect">
            <a:avLst/>
          </a:prstGeom>
          <a:noFill/>
        </p:spPr>
      </p:pic>
      <p:pic>
        <p:nvPicPr>
          <p:cNvPr id="50180" name="Picture 4" descr="http://image.slidesharecdn.com/pulmonaryinfections-csbrp-130111114641-phpapp01/95/slide-80-638.jpg?cb=1357926571"/>
          <p:cNvPicPr>
            <a:picLocks noChangeAspect="1" noChangeArrowheads="1"/>
          </p:cNvPicPr>
          <p:nvPr/>
        </p:nvPicPr>
        <p:blipFill>
          <a:blip r:embed="rId3"/>
          <a:srcRect l="8777" t="11691" r="5956" b="23173"/>
          <a:stretch>
            <a:fillRect/>
          </a:stretch>
        </p:blipFill>
        <p:spPr bwMode="auto">
          <a:xfrm>
            <a:off x="304800" y="3276600"/>
            <a:ext cx="8382000" cy="3429000"/>
          </a:xfrm>
          <a:prstGeom prst="rect">
            <a:avLst/>
          </a:prstGeom>
          <a:noFill/>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image.slidesharecdn.com/pulmonaryinfections-csbrp-130111114641-phpapp01/95/slide-92-638.jpg?cb=1357926571"/>
          <p:cNvPicPr>
            <a:picLocks noChangeAspect="1" noChangeArrowheads="1"/>
          </p:cNvPicPr>
          <p:nvPr/>
        </p:nvPicPr>
        <p:blipFill>
          <a:blip r:embed="rId2"/>
          <a:srcRect/>
          <a:stretch>
            <a:fillRect/>
          </a:stretch>
        </p:blipFill>
        <p:spPr bwMode="auto">
          <a:xfrm>
            <a:off x="304800" y="457200"/>
            <a:ext cx="8534400" cy="6019800"/>
          </a:xfrm>
          <a:prstGeom prst="rect">
            <a:avLst/>
          </a:prstGeom>
          <a:noFill/>
        </p:spPr>
      </p:pic>
      <p:sp>
        <p:nvSpPr>
          <p:cNvPr id="3" name="Rectangle 2"/>
          <p:cNvSpPr/>
          <p:nvPr/>
        </p:nvSpPr>
        <p:spPr>
          <a:xfrm>
            <a:off x="304800" y="5562600"/>
            <a:ext cx="4495800" cy="523220"/>
          </a:xfrm>
          <a:prstGeom prst="rect">
            <a:avLst/>
          </a:prstGeom>
        </p:spPr>
        <p:txBody>
          <a:bodyPr wrap="square">
            <a:spAutoFit/>
          </a:bodyPr>
          <a:lstStyle/>
          <a:p>
            <a:r>
              <a:rPr lang="en-US" sz="2800" b="1" i="1" dirty="0" smtClean="0">
                <a:solidFill>
                  <a:srgbClr val="FFFF00"/>
                </a:solidFill>
              </a:rPr>
              <a:t>Left upper lobe lung abscess.</a:t>
            </a:r>
            <a:endParaRPr lang="en-US" sz="2800" b="1" i="1" dirty="0">
              <a:solidFill>
                <a:srgbClr val="FFFF00"/>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image.slidesharecdn.com/pulmonaryinfections-csbrp-130111114641-phpapp01/95/slide-93-638.jpg?cb=1357926571"/>
          <p:cNvPicPr>
            <a:picLocks noChangeAspect="1" noChangeArrowheads="1"/>
          </p:cNvPicPr>
          <p:nvPr/>
        </p:nvPicPr>
        <p:blipFill>
          <a:blip r:embed="rId2"/>
          <a:srcRect l="18809" r="19749"/>
          <a:stretch>
            <a:fillRect/>
          </a:stretch>
        </p:blipFill>
        <p:spPr bwMode="auto">
          <a:xfrm>
            <a:off x="152400" y="228600"/>
            <a:ext cx="4648200" cy="5867400"/>
          </a:xfrm>
          <a:prstGeom prst="rect">
            <a:avLst/>
          </a:prstGeom>
          <a:noFill/>
        </p:spPr>
      </p:pic>
      <p:pic>
        <p:nvPicPr>
          <p:cNvPr id="29698" name="Picture 2" descr="http://dualibra.com/wp-content/uploads/2012/04/037800~1/Part%2010.%20Disorders%20of%20the%20Respiratory%20System/Section%202.%20Diseases%20of%20the%20Respiratory%20System/252_files/loadBinary_002.jpg"/>
          <p:cNvPicPr>
            <a:picLocks noChangeAspect="1" noChangeArrowheads="1"/>
          </p:cNvPicPr>
          <p:nvPr/>
        </p:nvPicPr>
        <p:blipFill>
          <a:blip r:embed="rId3"/>
          <a:srcRect r="10000" b="13911"/>
          <a:stretch>
            <a:fillRect/>
          </a:stretch>
        </p:blipFill>
        <p:spPr bwMode="auto">
          <a:xfrm>
            <a:off x="4876800" y="228600"/>
            <a:ext cx="4114800" cy="5867400"/>
          </a:xfrm>
          <a:prstGeom prst="rect">
            <a:avLst/>
          </a:prstGeom>
          <a:noFill/>
        </p:spPr>
      </p:pic>
      <p:sp>
        <p:nvSpPr>
          <p:cNvPr id="4" name="Rectangle 3"/>
          <p:cNvSpPr/>
          <p:nvPr/>
        </p:nvSpPr>
        <p:spPr>
          <a:xfrm>
            <a:off x="2133600" y="6198990"/>
            <a:ext cx="4800600" cy="523220"/>
          </a:xfrm>
          <a:prstGeom prst="rect">
            <a:avLst/>
          </a:prstGeom>
        </p:spPr>
        <p:txBody>
          <a:bodyPr wrap="square">
            <a:spAutoFit/>
          </a:bodyPr>
          <a:lstStyle/>
          <a:p>
            <a:r>
              <a:rPr lang="en-US" sz="2800" b="1" i="1" dirty="0" smtClean="0"/>
              <a:t>Right lower lobe lung </a:t>
            </a:r>
            <a:r>
              <a:rPr lang="en-US" sz="2800" b="1" i="1" dirty="0" smtClean="0"/>
              <a:t>abscess.</a:t>
            </a:r>
            <a:endParaRPr lang="en-US" sz="2800"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IMG]"/>
          <p:cNvPicPr>
            <a:picLocks noChangeAspect="1" noChangeArrowheads="1"/>
          </p:cNvPicPr>
          <p:nvPr/>
        </p:nvPicPr>
        <p:blipFill>
          <a:blip r:embed="rId2"/>
          <a:srcRect/>
          <a:stretch>
            <a:fillRect/>
          </a:stretch>
        </p:blipFill>
        <p:spPr bwMode="auto">
          <a:xfrm>
            <a:off x="228600" y="228600"/>
            <a:ext cx="8610600" cy="5943600"/>
          </a:xfrm>
          <a:prstGeom prst="rect">
            <a:avLst/>
          </a:prstGeom>
          <a:noFill/>
        </p:spPr>
      </p:pic>
      <p:sp>
        <p:nvSpPr>
          <p:cNvPr id="3" name="Rectangle 2"/>
          <p:cNvSpPr/>
          <p:nvPr/>
        </p:nvSpPr>
        <p:spPr>
          <a:xfrm>
            <a:off x="1981200" y="6198990"/>
            <a:ext cx="4724400" cy="523220"/>
          </a:xfrm>
          <a:prstGeom prst="rect">
            <a:avLst/>
          </a:prstGeom>
        </p:spPr>
        <p:txBody>
          <a:bodyPr wrap="square">
            <a:spAutoFit/>
          </a:bodyPr>
          <a:lstStyle/>
          <a:p>
            <a:r>
              <a:rPr lang="en-US" sz="2800" b="1" i="1" dirty="0" smtClean="0"/>
              <a:t>Right upper lobe lung abscess.</a:t>
            </a:r>
            <a:endParaRPr lang="en-US" sz="2800" b="1" i="1"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bscess PA"/>
          <p:cNvPicPr>
            <a:picLocks noChangeAspect="1" noChangeArrowheads="1"/>
          </p:cNvPicPr>
          <p:nvPr/>
        </p:nvPicPr>
        <p:blipFill>
          <a:blip r:embed="rId2"/>
          <a:srcRect/>
          <a:stretch>
            <a:fillRect/>
          </a:stretch>
        </p:blipFill>
        <p:spPr bwMode="auto">
          <a:xfrm>
            <a:off x="152400" y="228600"/>
            <a:ext cx="4191000" cy="5943599"/>
          </a:xfrm>
          <a:prstGeom prst="rect">
            <a:avLst/>
          </a:prstGeom>
          <a:noFill/>
        </p:spPr>
      </p:pic>
      <p:pic>
        <p:nvPicPr>
          <p:cNvPr id="3076" name="Picture 4" descr="Abscess CT"/>
          <p:cNvPicPr>
            <a:picLocks noChangeAspect="1" noChangeArrowheads="1"/>
          </p:cNvPicPr>
          <p:nvPr/>
        </p:nvPicPr>
        <p:blipFill>
          <a:blip r:embed="rId3"/>
          <a:srcRect/>
          <a:stretch>
            <a:fillRect/>
          </a:stretch>
        </p:blipFill>
        <p:spPr bwMode="auto">
          <a:xfrm>
            <a:off x="4419600" y="228600"/>
            <a:ext cx="4572000" cy="5943600"/>
          </a:xfrm>
          <a:prstGeom prst="rect">
            <a:avLst/>
          </a:prstGeom>
          <a:noFill/>
        </p:spPr>
      </p:pic>
      <p:sp>
        <p:nvSpPr>
          <p:cNvPr id="4" name="Rectangle 3"/>
          <p:cNvSpPr/>
          <p:nvPr/>
        </p:nvSpPr>
        <p:spPr>
          <a:xfrm>
            <a:off x="2286000" y="6198990"/>
            <a:ext cx="4648200" cy="523220"/>
          </a:xfrm>
          <a:prstGeom prst="rect">
            <a:avLst/>
          </a:prstGeom>
        </p:spPr>
        <p:txBody>
          <a:bodyPr wrap="square">
            <a:spAutoFit/>
          </a:bodyPr>
          <a:lstStyle/>
          <a:p>
            <a:r>
              <a:rPr lang="en-US" sz="2800" b="1" i="1" dirty="0" smtClean="0"/>
              <a:t>Left upper lobe lung </a:t>
            </a:r>
            <a:r>
              <a:rPr lang="en-US" sz="2800" b="1" i="1" dirty="0" smtClean="0"/>
              <a:t>abscess. </a:t>
            </a:r>
            <a:endParaRPr lang="en-US" sz="2800"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klinikaikozpont.u-szeged.hu/radiology/radio/mellk1/mellk5c.gif"/>
          <p:cNvPicPr>
            <a:picLocks noChangeAspect="1" noChangeArrowheads="1"/>
          </p:cNvPicPr>
          <p:nvPr/>
        </p:nvPicPr>
        <p:blipFill>
          <a:blip r:embed="rId2"/>
          <a:srcRect/>
          <a:stretch>
            <a:fillRect/>
          </a:stretch>
        </p:blipFill>
        <p:spPr bwMode="auto">
          <a:xfrm>
            <a:off x="304800" y="152400"/>
            <a:ext cx="8534400" cy="6019800"/>
          </a:xfrm>
          <a:prstGeom prst="rect">
            <a:avLst/>
          </a:prstGeom>
          <a:noFill/>
        </p:spPr>
      </p:pic>
      <p:sp>
        <p:nvSpPr>
          <p:cNvPr id="3" name="Rectangle 2"/>
          <p:cNvSpPr/>
          <p:nvPr/>
        </p:nvSpPr>
        <p:spPr>
          <a:xfrm>
            <a:off x="762000" y="6198990"/>
            <a:ext cx="7848600" cy="523220"/>
          </a:xfrm>
          <a:prstGeom prst="rect">
            <a:avLst/>
          </a:prstGeom>
        </p:spPr>
        <p:txBody>
          <a:bodyPr wrap="square">
            <a:spAutoFit/>
          </a:bodyPr>
          <a:lstStyle/>
          <a:p>
            <a:r>
              <a:rPr lang="en-US" sz="2800" b="1" i="1" dirty="0" smtClean="0"/>
              <a:t>Left upper lobe lung abscess with pleural effusion. </a:t>
            </a:r>
            <a:endParaRPr lang="en-US" sz="2800"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http://3.bp.blogspot.com/_fBQVVpFhTQs/Sw_dKvTbWTI/AAAAAAAAA50/TZ29ETpTFJE/s1600/pyogenic_lung_abscess_sw.jpg"/>
          <p:cNvPicPr>
            <a:picLocks noChangeAspect="1" noChangeArrowheads="1"/>
          </p:cNvPicPr>
          <p:nvPr/>
        </p:nvPicPr>
        <p:blipFill>
          <a:blip r:embed="rId2"/>
          <a:srcRect/>
          <a:stretch>
            <a:fillRect/>
          </a:stretch>
        </p:blipFill>
        <p:spPr bwMode="auto">
          <a:xfrm>
            <a:off x="152400" y="152400"/>
            <a:ext cx="4343400" cy="5791200"/>
          </a:xfrm>
          <a:prstGeom prst="rect">
            <a:avLst/>
          </a:prstGeom>
          <a:noFill/>
        </p:spPr>
      </p:pic>
      <p:pic>
        <p:nvPicPr>
          <p:cNvPr id="116740" name="Picture 4" descr="http://4.bp.blogspot.com/_fBQVVpFhTQs/Sw_dKbMNFUI/AAAAAAAAA5s/pWcQiCP2jK8/s1600/pyogenic_lung_abscess_lw.jpg"/>
          <p:cNvPicPr>
            <a:picLocks noChangeAspect="1" noChangeArrowheads="1"/>
          </p:cNvPicPr>
          <p:nvPr/>
        </p:nvPicPr>
        <p:blipFill>
          <a:blip r:embed="rId3"/>
          <a:srcRect/>
          <a:stretch>
            <a:fillRect/>
          </a:stretch>
        </p:blipFill>
        <p:spPr bwMode="auto">
          <a:xfrm>
            <a:off x="4572000" y="152400"/>
            <a:ext cx="4419600" cy="5791200"/>
          </a:xfrm>
          <a:prstGeom prst="rect">
            <a:avLst/>
          </a:prstGeom>
          <a:noFill/>
        </p:spPr>
      </p:pic>
      <p:sp>
        <p:nvSpPr>
          <p:cNvPr id="4" name="Rectangle 3"/>
          <p:cNvSpPr/>
          <p:nvPr/>
        </p:nvSpPr>
        <p:spPr>
          <a:xfrm>
            <a:off x="304800" y="6172200"/>
            <a:ext cx="8229600" cy="492443"/>
          </a:xfrm>
          <a:prstGeom prst="rect">
            <a:avLst/>
          </a:prstGeom>
        </p:spPr>
        <p:txBody>
          <a:bodyPr wrap="square">
            <a:spAutoFit/>
          </a:bodyPr>
          <a:lstStyle/>
          <a:p>
            <a:r>
              <a:rPr lang="en-US" sz="2600" b="1" i="1" dirty="0" smtClean="0"/>
              <a:t>Right </a:t>
            </a:r>
            <a:r>
              <a:rPr lang="en-US" sz="2600" b="1" i="1" dirty="0" smtClean="0"/>
              <a:t>upper </a:t>
            </a:r>
            <a:r>
              <a:rPr lang="en-US" sz="2600" b="1" i="1" dirty="0" smtClean="0"/>
              <a:t>lobe lung abscess with left pleural empyema. </a:t>
            </a:r>
            <a:endParaRPr lang="en-US" sz="2600" b="1" i="1"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http://image.slidesharecdn.com/pulmonaryinfections-csbrp-130111114641-phpapp01/95/slide-31-638.jpg?cb=1357926571"/>
          <p:cNvPicPr>
            <a:picLocks noChangeAspect="1" noChangeArrowheads="1"/>
          </p:cNvPicPr>
          <p:nvPr/>
        </p:nvPicPr>
        <p:blipFill>
          <a:blip r:embed="rId2"/>
          <a:srcRect l="6270" t="10021" r="8464" b="29854"/>
          <a:stretch>
            <a:fillRect/>
          </a:stretch>
        </p:blipFill>
        <p:spPr bwMode="auto">
          <a:xfrm>
            <a:off x="0" y="0"/>
            <a:ext cx="9144000" cy="3581400"/>
          </a:xfrm>
          <a:prstGeom prst="rect">
            <a:avLst/>
          </a:prstGeom>
          <a:noFill/>
        </p:spPr>
      </p:pic>
      <p:pic>
        <p:nvPicPr>
          <p:cNvPr id="49156" name="Picture 4" descr="http://image.slidesharecdn.com/pulmonaryinfections-csbrp-130111114641-phpapp01/95/slide-32-638.jpg?cb=1357926571"/>
          <p:cNvPicPr>
            <a:picLocks noChangeAspect="1" noChangeArrowheads="1"/>
          </p:cNvPicPr>
          <p:nvPr/>
        </p:nvPicPr>
        <p:blipFill>
          <a:blip r:embed="rId3"/>
          <a:srcRect l="6270" t="11482" r="8464" b="18372"/>
          <a:stretch>
            <a:fillRect/>
          </a:stretch>
        </p:blipFill>
        <p:spPr bwMode="auto">
          <a:xfrm>
            <a:off x="0" y="3352800"/>
            <a:ext cx="9144000" cy="3505200"/>
          </a:xfrm>
          <a:prstGeom prst="rect">
            <a:avLst/>
          </a:prstGeom>
          <a:noFill/>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 y="2209800"/>
            <a:ext cx="8763000" cy="2323713"/>
          </a:xfrm>
          <a:prstGeom prst="rect">
            <a:avLst/>
          </a:prstGeom>
        </p:spPr>
        <p:txBody>
          <a:bodyPr wrap="square">
            <a:spAutoFit/>
          </a:bodyPr>
          <a:lstStyle/>
          <a:p>
            <a:r>
              <a:rPr lang="en-US" dirty="0" smtClean="0"/>
              <a:t> </a:t>
            </a:r>
            <a:r>
              <a:rPr lang="en-US" sz="14500" b="1" i="1" dirty="0" smtClean="0"/>
              <a:t>Thank You.</a:t>
            </a:r>
            <a:endParaRPr lang="en-US" sz="14500" b="1" i="1"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http://image.slidesharecdn.com/pulmonaryinfections-csbrp-130111114641-phpapp01/95/slide-40-638.jpg?cb=1357926571"/>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http://image.slidesharecdn.com/pulmonaryinfections-csbrp-130111114641-phpapp01/95/slide-56-638.jpg?cb=1357926571"/>
          <p:cNvPicPr>
            <a:picLocks noChangeAspect="1" noChangeArrowheads="1"/>
          </p:cNvPicPr>
          <p:nvPr/>
        </p:nvPicPr>
        <p:blipFill>
          <a:blip r:embed="rId2"/>
          <a:srcRect l="10000" t="11111" r="10833" b="17778"/>
          <a:stretch>
            <a:fillRect/>
          </a:stretch>
        </p:blipFill>
        <p:spPr bwMode="auto">
          <a:xfrm>
            <a:off x="0" y="0"/>
            <a:ext cx="9144000" cy="6858000"/>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228599"/>
            <a:ext cx="8839200" cy="6432530"/>
          </a:xfrm>
          <a:prstGeom prst="rect">
            <a:avLst/>
          </a:prstGeom>
        </p:spPr>
        <p:txBody>
          <a:bodyPr wrap="square">
            <a:spAutoFit/>
          </a:bodyPr>
          <a:lstStyle/>
          <a:p>
            <a:r>
              <a:rPr lang="en-US" sz="3200" b="1" i="1" dirty="0" smtClean="0"/>
              <a:t>Radiological Imaging:</a:t>
            </a:r>
          </a:p>
          <a:p>
            <a:r>
              <a:rPr lang="en-US" sz="2000" b="1" i="1" dirty="0" smtClean="0">
                <a:hlinkClick r:id="rId2" action="ppaction://hlinkfile" tooltip="Go to the Chest X-ray page"/>
              </a:rPr>
              <a:t>Chest x-ray</a:t>
            </a:r>
            <a:r>
              <a:rPr lang="en-US" sz="2000" b="1" i="1" dirty="0" smtClean="0"/>
              <a:t> : An x-ray exam will allow your doctor to see your lungs, heart and blood vessels to help determine if you have pneumonia. When interpreting the</a:t>
            </a:r>
          </a:p>
          <a:p>
            <a:r>
              <a:rPr lang="en-US" sz="2000" b="1" i="1" dirty="0" smtClean="0"/>
              <a:t>x-ray, the radiologist will look for white spots in the lungs (called infiltrates) that identify an infection. This exam will also help determine if you have any complications related to pneumonia such as abscesses or </a:t>
            </a:r>
            <a:r>
              <a:rPr lang="en-US" sz="2000" b="1" i="1" dirty="0" smtClean="0">
                <a:hlinkClick r:id="rId3" action="ppaction://hlinkfile" tooltip="Go to glossary"/>
              </a:rPr>
              <a:t>pleural effusions</a:t>
            </a:r>
            <a:r>
              <a:rPr lang="en-US" sz="2000" b="1" i="1" dirty="0" smtClean="0"/>
              <a:t> (fluid surrounding the lungs).</a:t>
            </a:r>
          </a:p>
          <a:p>
            <a:r>
              <a:rPr lang="en-US" sz="2000" b="1" i="1" dirty="0" smtClean="0">
                <a:hlinkClick r:id="rId4" action="ppaction://hlinkfile" tooltip="Go to Chest CT page"/>
              </a:rPr>
              <a:t>CT of the lungs</a:t>
            </a:r>
            <a:r>
              <a:rPr lang="en-US" sz="2000" b="1" i="1" dirty="0" smtClean="0"/>
              <a:t>: A CT scan of the chest may be done to see finer details within the lungs and detect pneumonia that may be more difficult to see on a plain x-ray. A CT scan also shows the airway (trachea and bronchi) in great detail and can help determine if pneumonia may be related to a problem within the airway. A CT scan can also show complications of pneumonia, abscesses or pleural effusions and enlarged lymph nodes.</a:t>
            </a:r>
          </a:p>
          <a:p>
            <a:r>
              <a:rPr lang="en-US" sz="2000" b="1" i="1" dirty="0" smtClean="0">
                <a:hlinkClick r:id="rId5" action="ppaction://hlinkfile" tooltip="Go to the General Ultrasound page"/>
              </a:rPr>
              <a:t>Ultrasound of the chest</a:t>
            </a:r>
            <a:r>
              <a:rPr lang="en-US" sz="2000" b="1" i="1" dirty="0" smtClean="0"/>
              <a:t> : Ultrasound may be used if fluid surrounding the lungs is suspected. An ultrasound exam will help determine how much fluid is present and can aid in determining the cause of the fluid.</a:t>
            </a:r>
          </a:p>
          <a:p>
            <a:r>
              <a:rPr lang="en-US" sz="2000" b="1" i="1" dirty="0" smtClean="0">
                <a:hlinkClick r:id="rId6" action="ppaction://hlinkfile" tooltip="Go to the Chest MRI page"/>
              </a:rPr>
              <a:t>MRI of the chest</a:t>
            </a:r>
            <a:r>
              <a:rPr lang="en-US" sz="2000" b="1" i="1" dirty="0" smtClean="0"/>
              <a:t> : MRI is not generally used to evaluate for pneumonia but may be used to look at the heart, vessels of the chest and chest wall structures. If the lungs are abnormal because of excess fluid, infection or tumor, an MRI may provide additional information about the cause or extent of these abnormalities.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367</TotalTime>
  <Words>739</Words>
  <Application>Microsoft Office PowerPoint</Application>
  <PresentationFormat>On-screen Show (4:3)</PresentationFormat>
  <Paragraphs>54</Paragraphs>
  <Slides>60</Slides>
  <Notes>0</Notes>
  <HiddenSlides>0</HiddenSlides>
  <MMClips>0</MMClips>
  <ScaleCrop>false</ScaleCrop>
  <HeadingPairs>
    <vt:vector size="4" baseType="variant">
      <vt:variant>
        <vt:lpstr>Theme</vt:lpstr>
      </vt:variant>
      <vt:variant>
        <vt:i4>1</vt:i4>
      </vt:variant>
      <vt:variant>
        <vt:lpstr>Slide Titles</vt:lpstr>
      </vt:variant>
      <vt:variant>
        <vt:i4>60</vt:i4>
      </vt:variant>
    </vt:vector>
  </HeadingPairs>
  <TitlesOfParts>
    <vt:vector size="61"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pc</dc:creator>
  <cp:lastModifiedBy>pc</cp:lastModifiedBy>
  <cp:revision>77</cp:revision>
  <dcterms:created xsi:type="dcterms:W3CDTF">2014-05-20T21:49:57Z</dcterms:created>
  <dcterms:modified xsi:type="dcterms:W3CDTF">2014-05-21T13:13:10Z</dcterms:modified>
</cp:coreProperties>
</file>