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2" r:id="rId3"/>
    <p:sldId id="263" r:id="rId4"/>
    <p:sldId id="261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66AD"/>
    <a:srgbClr val="0C5AB8"/>
    <a:srgbClr val="00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86381" autoAdjust="0"/>
  </p:normalViewPr>
  <p:slideViewPr>
    <p:cSldViewPr>
      <p:cViewPr varScale="1">
        <p:scale>
          <a:sx n="59" d="100"/>
          <a:sy n="59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21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8D9D9-6AA6-4895-BFF2-FFF4DDB30A17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D587B-C1EE-4CEC-B626-7EF4A5BC1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001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2721343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88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553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469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434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72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370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701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96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390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004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078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100000">
              <a:srgbClr val="1766AD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E31D7-FE74-438A-BEF4-6EACF7F1B250}" type="datetimeFigureOut">
              <a:rPr lang="en-GB" smtClean="0"/>
              <a:t>26/09/2013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812CC-8679-4381-84C8-FD5D99B59C5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76054"/>
            <a:ext cx="1970099" cy="78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472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51216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Respiratory </a:t>
            </a:r>
            <a:r>
              <a:rPr lang="en-GB" dirty="0"/>
              <a:t>MRCP </a:t>
            </a:r>
            <a:r>
              <a:rPr lang="en-GB" dirty="0" smtClean="0"/>
              <a:t>Part </a:t>
            </a:r>
            <a:r>
              <a:rPr lang="en-GB" dirty="0"/>
              <a:t>1</a:t>
            </a:r>
            <a:br>
              <a:rPr lang="en-GB" dirty="0"/>
            </a:br>
            <a:r>
              <a:rPr lang="en-GB" dirty="0" smtClean="0"/>
              <a:t>Pleural Effusion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8860" y="3501008"/>
            <a:ext cx="7772400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Gary Lee</a:t>
            </a:r>
          </a:p>
          <a:p>
            <a:r>
              <a:rPr lang="en-GB" dirty="0" smtClean="0"/>
              <a:t>Demonstration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9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Antibiotics: British Thoracic Society  </a:t>
            </a:r>
            <a:r>
              <a:rPr lang="en-US" dirty="0" err="1" smtClean="0"/>
              <a:t>Recomendation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2" y="1772817"/>
            <a:ext cx="8229600" cy="252028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Community acquired empyema</a:t>
            </a:r>
          </a:p>
          <a:p>
            <a:pPr marL="0" indent="0">
              <a:buNone/>
            </a:pPr>
            <a:r>
              <a:rPr lang="en-US" dirty="0" smtClean="0"/>
              <a:t>Cefuroxime 1.5g </a:t>
            </a:r>
            <a:r>
              <a:rPr lang="en-US" dirty="0" err="1" smtClean="0"/>
              <a:t>tds</a:t>
            </a:r>
            <a:r>
              <a:rPr lang="en-US" dirty="0" smtClean="0"/>
              <a:t> + Metronidazole 400mg </a:t>
            </a:r>
            <a:r>
              <a:rPr lang="en-US" dirty="0" err="1" smtClean="0"/>
              <a:t>tds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Clindamycin 300mg </a:t>
            </a:r>
            <a:r>
              <a:rPr lang="en-US" dirty="0" err="1" smtClean="0"/>
              <a:t>qds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+ Ciprofloxacin 500mg </a:t>
            </a:r>
            <a:r>
              <a:rPr lang="en-US" dirty="0" err="1" smtClean="0"/>
              <a:t>bd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437112"/>
            <a:ext cx="8229600" cy="2520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u="sng" dirty="0" smtClean="0"/>
              <a:t>Hospital acquired empyema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err="1" smtClean="0"/>
              <a:t>Vancomycin</a:t>
            </a:r>
            <a:r>
              <a:rPr lang="en-US" dirty="0" smtClean="0"/>
              <a:t> 1mg </a:t>
            </a:r>
            <a:r>
              <a:rPr lang="en-US" dirty="0" err="1" smtClean="0"/>
              <a:t>bd</a:t>
            </a:r>
            <a:r>
              <a:rPr lang="en-US" dirty="0" smtClean="0"/>
              <a:t>+ </a:t>
            </a:r>
            <a:r>
              <a:rPr lang="en-US" dirty="0" err="1" smtClean="0"/>
              <a:t>Merophenem</a:t>
            </a:r>
            <a:r>
              <a:rPr lang="en-US" dirty="0" smtClean="0"/>
              <a:t> 1mg </a:t>
            </a:r>
            <a:r>
              <a:rPr lang="en-US" dirty="0" err="1" smtClean="0"/>
              <a:t>tds</a:t>
            </a: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 err="1" smtClean="0"/>
              <a:t>Teicoplanin</a:t>
            </a:r>
            <a:r>
              <a:rPr lang="en-US" dirty="0" smtClean="0"/>
              <a:t> 400mg </a:t>
            </a:r>
            <a:r>
              <a:rPr lang="en-US" dirty="0" err="1" smtClean="0"/>
              <a:t>bd</a:t>
            </a:r>
            <a:r>
              <a:rPr lang="en-US" dirty="0" smtClean="0"/>
              <a:t> for 3 dosage then 400mg daily a </a:t>
            </a:r>
            <a:r>
              <a:rPr lang="en-US" dirty="0" err="1" smtClean="0"/>
              <a:t>merophenem</a:t>
            </a:r>
            <a:r>
              <a:rPr lang="en-US" dirty="0" smtClean="0"/>
              <a:t> 1g </a:t>
            </a:r>
            <a:r>
              <a:rPr lang="en-US" dirty="0" err="1" smtClean="0"/>
              <a:t>tds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6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5616624"/>
          </a:xfrm>
        </p:spPr>
        <p:txBody>
          <a:bodyPr>
            <a:normAutofit/>
          </a:bodyPr>
          <a:lstStyle/>
          <a:p>
            <a:r>
              <a:rPr lang="en-US" dirty="0" smtClean="0"/>
              <a:t>A 57 years old woman developed a unilateral pleural effusion. The fluid was milky, lymphocytic and with an elevated triglyceride level (2.5mmol/L). There was no history of trauma or surgery.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 following is most appropriate?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of the following is most appropriate?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250000"/>
              </a:lnSpc>
              <a:buFont typeface="+mj-lt"/>
              <a:buAutoNum type="alphaUcPeriod"/>
            </a:pPr>
            <a:r>
              <a:rPr lang="en-US" sz="2400" dirty="0" smtClean="0"/>
              <a:t>Multiple pleural biopsies with Abram’s needle</a:t>
            </a:r>
          </a:p>
          <a:p>
            <a:pPr marL="514350" indent="-514350">
              <a:lnSpc>
                <a:spcPct val="250000"/>
              </a:lnSpc>
              <a:buFont typeface="+mj-lt"/>
              <a:buAutoNum type="alphaUcPeriod"/>
            </a:pPr>
            <a:r>
              <a:rPr lang="en-US" sz="2400" dirty="0"/>
              <a:t>Flow </a:t>
            </a:r>
            <a:r>
              <a:rPr lang="en-US" sz="2400" dirty="0" err="1"/>
              <a:t>cytometry</a:t>
            </a:r>
            <a:r>
              <a:rPr lang="en-US" sz="2400" dirty="0"/>
              <a:t> of the pleural fluid </a:t>
            </a:r>
          </a:p>
          <a:p>
            <a:pPr marL="514350" indent="-514350">
              <a:lnSpc>
                <a:spcPct val="250000"/>
              </a:lnSpc>
              <a:buFont typeface="+mj-lt"/>
              <a:buAutoNum type="alphaUcPeriod"/>
            </a:pPr>
            <a:r>
              <a:rPr lang="en-US" sz="2400" dirty="0"/>
              <a:t>CT Thorax to exclude </a:t>
            </a:r>
            <a:r>
              <a:rPr lang="en-US" sz="2400" dirty="0" err="1" smtClean="0"/>
              <a:t>mediastinal</a:t>
            </a:r>
            <a:r>
              <a:rPr lang="en-US" sz="2400" dirty="0" smtClean="0"/>
              <a:t> </a:t>
            </a:r>
            <a:r>
              <a:rPr lang="en-US" sz="2400" dirty="0"/>
              <a:t>lymphadenopathy</a:t>
            </a:r>
          </a:p>
          <a:p>
            <a:pPr marL="514350" indent="-514350">
              <a:lnSpc>
                <a:spcPct val="250000"/>
              </a:lnSpc>
              <a:buFont typeface="+mj-lt"/>
              <a:buAutoNum type="alphaUcPeriod"/>
            </a:pPr>
            <a:r>
              <a:rPr lang="en-US" sz="2400" dirty="0" err="1"/>
              <a:t>Thoracoscopy</a:t>
            </a:r>
            <a:endParaRPr lang="en-US" sz="2400" dirty="0"/>
          </a:p>
          <a:p>
            <a:pPr marL="514350" indent="-514350">
              <a:lnSpc>
                <a:spcPct val="250000"/>
              </a:lnSpc>
              <a:buFont typeface="+mj-lt"/>
              <a:buAutoNum type="alphaUcPeriod"/>
            </a:pPr>
            <a:r>
              <a:rPr lang="en-US" sz="2400" dirty="0"/>
              <a:t>Screening for rheumatoid </a:t>
            </a:r>
            <a:r>
              <a:rPr lang="en-US" sz="2400" dirty="0" smtClean="0"/>
              <a:t>arthritis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435" y="1596714"/>
            <a:ext cx="1257056" cy="12570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215406"/>
            <a:ext cx="1295549" cy="12955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435" y="2531970"/>
            <a:ext cx="1257056" cy="12570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910" y="4244063"/>
            <a:ext cx="1257056" cy="12570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757" y="5078343"/>
            <a:ext cx="1257056" cy="125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9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229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GB" dirty="0" smtClean="0"/>
              <a:t>Pleural Effusion develops when</a:t>
            </a:r>
            <a:br>
              <a:rPr lang="en-GB" dirty="0" smtClean="0"/>
            </a:br>
            <a:r>
              <a:rPr lang="en-GB" dirty="0" smtClean="0"/>
              <a:t>Rate of fluid formation &gt; Rate of fluid drainage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168" y="332656"/>
            <a:ext cx="5356336" cy="44664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0144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SEPARATION OF</a:t>
            </a:r>
          </a:p>
          <a:p>
            <a:r>
              <a:rPr lang="en-GB" dirty="0" smtClean="0"/>
              <a:t>EXUDATE AND TRANSUDATE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192772"/>
              </p:ext>
            </p:extLst>
          </p:nvPr>
        </p:nvGraphicFramePr>
        <p:xfrm>
          <a:off x="395288" y="1773238"/>
          <a:ext cx="8229600" cy="42480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7080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TRANSUDATE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EXUDATE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0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&lt;0.5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Pleural fluid:</a:t>
                      </a:r>
                      <a:r>
                        <a:rPr lang="en-US" baseline="0" dirty="0" smtClean="0"/>
                        <a:t> Serum Protein ratio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&gt;0.5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0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&lt;0.6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Pleural Fluid:</a:t>
                      </a:r>
                      <a:r>
                        <a:rPr lang="en-US" baseline="0" dirty="0" smtClean="0"/>
                        <a:t> Serum LDH Ratio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&gt;0.6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0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&lt;2/3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Pleural</a:t>
                      </a:r>
                      <a:r>
                        <a:rPr lang="en-US" baseline="0" dirty="0" smtClean="0"/>
                        <a:t> fluid LDH</a:t>
                      </a:r>
                    </a:p>
                    <a:p>
                      <a:pPr algn="ctr"/>
                      <a:r>
                        <a:rPr lang="en-US" baseline="0" dirty="0" smtClean="0"/>
                        <a:t>(upper serum limit)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&gt;2/3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00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0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&gt;1.2 g/</a:t>
                      </a:r>
                      <a:r>
                        <a:rPr lang="en-US" dirty="0" err="1" smtClean="0"/>
                        <a:t>dL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Albumin Gradient</a:t>
                      </a:r>
                    </a:p>
                    <a:p>
                      <a:pPr algn="ctr"/>
                      <a:r>
                        <a:rPr lang="en-US" dirty="0" smtClean="0"/>
                        <a:t>(Serum-  Pleural</a:t>
                      </a:r>
                      <a:r>
                        <a:rPr lang="en-US" baseline="0" dirty="0" smtClean="0"/>
                        <a:t> fluid)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&lt;1.2 g/</a:t>
                      </a:r>
                      <a:r>
                        <a:rPr lang="en-US" dirty="0" err="1" smtClean="0"/>
                        <a:t>dL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59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aseline="0" dirty="0" smtClean="0"/>
              <a:t>Table 2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568434"/>
              </p:ext>
            </p:extLst>
          </p:nvPr>
        </p:nvGraphicFramePr>
        <p:xfrm>
          <a:off x="457200" y="1600200"/>
          <a:ext cx="8229600" cy="4493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42792"/>
                <a:gridCol w="216024"/>
                <a:gridCol w="3970784"/>
              </a:tblGrid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TRANSUDATE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EXUDATE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Congestive</a:t>
                      </a:r>
                      <a:r>
                        <a:rPr lang="en-US" baseline="0" dirty="0" smtClean="0"/>
                        <a:t> heart failure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Parapneumonic</a:t>
                      </a:r>
                      <a:r>
                        <a:rPr lang="en-US" baseline="0" dirty="0" smtClean="0"/>
                        <a:t> Effusion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Hepatic Cirrhosis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TB effusion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Renal Failure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Nephrotic</a:t>
                      </a:r>
                      <a:r>
                        <a:rPr lang="en-US" dirty="0" smtClean="0"/>
                        <a:t> Syndrome)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Malignant effusion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86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Other:</a:t>
                      </a:r>
                    </a:p>
                    <a:p>
                      <a:r>
                        <a:rPr lang="en-US" dirty="0" smtClean="0"/>
                        <a:t>CVD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Chylothorax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etc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74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Malignant Pleural effusion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971"/>
            <a:ext cx="4104456" cy="40721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485" y="1752971"/>
            <a:ext cx="4266821" cy="40721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122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Malignant Pleural effusion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Most commonly from lung or breast carcinoma</a:t>
            </a:r>
          </a:p>
          <a:p>
            <a:pPr marL="0" indent="0">
              <a:buNone/>
            </a:pPr>
            <a:r>
              <a:rPr lang="en-US" dirty="0" smtClean="0"/>
              <a:t>Diagnosis: Pleural fluid cytology or pleural biopsy (closed, CT guided, </a:t>
            </a:r>
            <a:r>
              <a:rPr lang="en-US" dirty="0" err="1" smtClean="0"/>
              <a:t>Thoracoscopic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Usual recurs</a:t>
            </a:r>
          </a:p>
          <a:p>
            <a:pPr marL="0" indent="0">
              <a:buNone/>
            </a:pPr>
            <a:r>
              <a:rPr lang="en-US" dirty="0" smtClean="0"/>
              <a:t>Produces dyspnea</a:t>
            </a:r>
          </a:p>
          <a:p>
            <a:pPr marL="0" indent="0">
              <a:buNone/>
            </a:pPr>
            <a:r>
              <a:rPr lang="en-US" dirty="0" smtClean="0"/>
              <a:t>Treatment: </a:t>
            </a:r>
            <a:r>
              <a:rPr lang="en-US" dirty="0" err="1" smtClean="0"/>
              <a:t>Pleurodesis</a:t>
            </a:r>
            <a:r>
              <a:rPr lang="en-US" dirty="0" smtClean="0"/>
              <a:t>: </a:t>
            </a:r>
            <a:r>
              <a:rPr lang="en-US" dirty="0" err="1" smtClean="0"/>
              <a:t>Indewelling</a:t>
            </a:r>
            <a:r>
              <a:rPr lang="en-US" dirty="0" smtClean="0"/>
              <a:t> </a:t>
            </a:r>
            <a:r>
              <a:rPr lang="en-US" dirty="0" smtClean="0"/>
              <a:t>catheter; Repeated </a:t>
            </a:r>
            <a:r>
              <a:rPr lang="en-US" dirty="0" err="1" smtClean="0"/>
              <a:t>thoracentesis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805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Chest Scan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2816"/>
            <a:ext cx="3816424" cy="38164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915" y="1772816"/>
            <a:ext cx="4087885" cy="38164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3038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Pleural Infection: Pathophysiology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972704" y="1417638"/>
            <a:ext cx="424847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44712" y="1532458"/>
            <a:ext cx="4042792" cy="960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500" dirty="0" smtClean="0"/>
              <a:t>Sub-Pleural infection</a:t>
            </a:r>
            <a:endParaRPr lang="en-GB" sz="2500" dirty="0"/>
          </a:p>
        </p:txBody>
      </p:sp>
      <p:sp>
        <p:nvSpPr>
          <p:cNvPr id="8" name="Oval 7"/>
          <p:cNvSpPr/>
          <p:nvPr/>
        </p:nvSpPr>
        <p:spPr>
          <a:xfrm>
            <a:off x="1043608" y="2416351"/>
            <a:ext cx="424847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43608" y="3422665"/>
            <a:ext cx="424847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43608" y="4450332"/>
            <a:ext cx="424847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43608" y="5461230"/>
            <a:ext cx="424847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75544" y="2536304"/>
            <a:ext cx="4042792" cy="960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500" dirty="0" smtClean="0"/>
              <a:t>‘Simple’ effusion</a:t>
            </a:r>
            <a:endParaRPr lang="en-GB" sz="25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012800" y="3604510"/>
            <a:ext cx="4042792" cy="960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500" dirty="0" smtClean="0"/>
              <a:t>Complicated effusion</a:t>
            </a:r>
            <a:endParaRPr lang="en-GB" sz="25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177280" y="4672716"/>
            <a:ext cx="4042792" cy="960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500" dirty="0" smtClean="0"/>
              <a:t>Empyema</a:t>
            </a:r>
            <a:endParaRPr lang="en-GB" sz="25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972704" y="5650640"/>
            <a:ext cx="4042792" cy="960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500" dirty="0" smtClean="0"/>
              <a:t>‘Healing’ Empyema</a:t>
            </a:r>
            <a:endParaRPr lang="en-GB" sz="25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293184" y="1554368"/>
            <a:ext cx="4042792" cy="650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500" dirty="0" smtClean="0"/>
              <a:t>No effusion</a:t>
            </a:r>
            <a:endParaRPr lang="en-GB" sz="25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24016" y="2536304"/>
            <a:ext cx="4042792" cy="650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500" dirty="0" smtClean="0"/>
              <a:t>Straw </a:t>
            </a:r>
            <a:r>
              <a:rPr lang="en-GB" sz="2500" dirty="0" smtClean="0"/>
              <a:t>coloured</a:t>
            </a:r>
            <a:r>
              <a:rPr lang="en-GB" sz="2500" dirty="0" smtClean="0"/>
              <a:t>, pH&gt; 7.02 </a:t>
            </a:r>
            <a:endParaRPr lang="en-GB" sz="25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347100" y="3515132"/>
            <a:ext cx="4042792" cy="8499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500" dirty="0"/>
              <a:t>Straw </a:t>
            </a:r>
            <a:r>
              <a:rPr lang="en-GB" sz="2500" dirty="0" smtClean="0"/>
              <a:t>coloured</a:t>
            </a:r>
            <a:r>
              <a:rPr lang="en-GB" sz="2500" dirty="0"/>
              <a:t>, pH&gt; 7.02 </a:t>
            </a:r>
            <a:endParaRPr lang="en-GB" sz="2500" dirty="0" smtClean="0"/>
          </a:p>
          <a:p>
            <a:pPr marL="0" indent="0" algn="ctr">
              <a:buNone/>
            </a:pPr>
            <a:r>
              <a:rPr lang="en-GB" sz="2500" dirty="0" smtClean="0"/>
              <a:t>Fibrin +</a:t>
            </a:r>
            <a:endParaRPr lang="en-GB" sz="250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347100" y="4564948"/>
            <a:ext cx="4042792" cy="650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500" dirty="0" smtClean="0"/>
              <a:t>Pus and fibrin ++</a:t>
            </a:r>
            <a:endParaRPr lang="en-GB" sz="25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324016" y="5604034"/>
            <a:ext cx="4042792" cy="650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500" dirty="0" smtClean="0"/>
              <a:t>Collagen; Fibrosis  </a:t>
            </a:r>
            <a:endParaRPr lang="en-GB" sz="25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57200" y="1628800"/>
            <a:ext cx="0" cy="4429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81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Complicated </a:t>
            </a:r>
            <a:r>
              <a:rPr lang="en-US" sz="2800" dirty="0" err="1" smtClean="0"/>
              <a:t>Parapneumonic</a:t>
            </a:r>
            <a:r>
              <a:rPr lang="en-US" sz="2800" dirty="0" smtClean="0"/>
              <a:t> Effusion / Empyema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Always suspect pleural infection in a patient with a pleural effusion, pneumonia or fever/Sepsis</a:t>
            </a:r>
          </a:p>
          <a:p>
            <a:endParaRPr lang="en-US" sz="2400" dirty="0"/>
          </a:p>
          <a:p>
            <a:r>
              <a:rPr lang="en-US" sz="2400" dirty="0" smtClean="0"/>
              <a:t>‘The sun should never set on a </a:t>
            </a:r>
            <a:r>
              <a:rPr lang="en-US" sz="2400" dirty="0" err="1" smtClean="0"/>
              <a:t>parapneumonic</a:t>
            </a:r>
            <a:r>
              <a:rPr lang="en-US" sz="2400" dirty="0" smtClean="0"/>
              <a:t> effusion.’</a:t>
            </a:r>
          </a:p>
          <a:p>
            <a:endParaRPr lang="en-US" sz="2400" dirty="0"/>
          </a:p>
          <a:p>
            <a:r>
              <a:rPr lang="en-US" sz="2400" dirty="0" smtClean="0"/>
              <a:t>Early drainage and treatment may avoid development of empyema.</a:t>
            </a:r>
          </a:p>
          <a:p>
            <a:endParaRPr lang="en-US" sz="2400" dirty="0"/>
          </a:p>
          <a:p>
            <a:r>
              <a:rPr lang="en-US" sz="2400" dirty="0" smtClean="0"/>
              <a:t>Treatment = Drainage of the infected pleural fluid + Appropriate antibiotics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17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347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Respiratory MRCP Part 1 Pleural Effusion </vt:lpstr>
      <vt:lpstr>Pleural Effusion develops when Rate of fluid formation &gt; Rate of fluid drainage</vt:lpstr>
      <vt:lpstr>PowerPoint Presentation</vt:lpstr>
      <vt:lpstr>Table 2</vt:lpstr>
      <vt:lpstr>Malignant Pleural effusion</vt:lpstr>
      <vt:lpstr>Malignant Pleural effusion</vt:lpstr>
      <vt:lpstr>Chest Scan</vt:lpstr>
      <vt:lpstr>Pleural Infection: Pathophysiology</vt:lpstr>
      <vt:lpstr>Complicated Parapneumonic Effusion / Empyema</vt:lpstr>
      <vt:lpstr>Antibiotics: British Thoracic Society  Recomendation</vt:lpstr>
      <vt:lpstr>A 57 years old woman developed a unilateral pleural effusion. The fluid was milky, lymphocytic and with an elevated triglyceride level (2.5mmol/L). There was no history of trauma or surgery. </vt:lpstr>
      <vt:lpstr>Which of the following is most appropriate?</vt:lpstr>
      <vt:lpstr>Which of the following is most appropriate?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Endocrinology MRCP 1</dc:title>
  <dc:creator>123Doc Education</dc:creator>
  <cp:lastModifiedBy>KGallagher</cp:lastModifiedBy>
  <cp:revision>22</cp:revision>
  <dcterms:created xsi:type="dcterms:W3CDTF">2013-06-05T10:41:04Z</dcterms:created>
  <dcterms:modified xsi:type="dcterms:W3CDTF">2013-09-26T10:58:05Z</dcterms:modified>
</cp:coreProperties>
</file>