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7" r:id="rId2"/>
    <p:sldId id="293" r:id="rId3"/>
    <p:sldId id="294" r:id="rId4"/>
    <p:sldId id="266" r:id="rId5"/>
    <p:sldId id="264" r:id="rId6"/>
    <p:sldId id="288" r:id="rId7"/>
    <p:sldId id="295" r:id="rId8"/>
    <p:sldId id="257" r:id="rId9"/>
    <p:sldId id="286" r:id="rId10"/>
    <p:sldId id="285" r:id="rId11"/>
    <p:sldId id="284" r:id="rId12"/>
    <p:sldId id="271" r:id="rId13"/>
    <p:sldId id="272" r:id="rId14"/>
    <p:sldId id="289" r:id="rId15"/>
    <p:sldId id="273" r:id="rId16"/>
    <p:sldId id="268" r:id="rId17"/>
    <p:sldId id="274" r:id="rId18"/>
    <p:sldId id="269" r:id="rId19"/>
    <p:sldId id="270" r:id="rId20"/>
    <p:sldId id="275" r:id="rId21"/>
    <p:sldId id="276" r:id="rId22"/>
    <p:sldId id="277" r:id="rId23"/>
    <p:sldId id="278" r:id="rId24"/>
    <p:sldId id="279" r:id="rId25"/>
    <p:sldId id="298" r:id="rId26"/>
    <p:sldId id="297" r:id="rId27"/>
    <p:sldId id="281" r:id="rId28"/>
    <p:sldId id="282" r:id="rId29"/>
    <p:sldId id="283" r:id="rId30"/>
    <p:sldId id="258" r:id="rId31"/>
    <p:sldId id="291" r:id="rId32"/>
    <p:sldId id="292" r:id="rId33"/>
    <p:sldId id="287" r:id="rId34"/>
    <p:sldId id="296" r:id="rId35"/>
    <p:sldId id="299" r:id="rId36"/>
    <p:sldId id="259" r:id="rId37"/>
    <p:sldId id="260" r:id="rId38"/>
    <p:sldId id="290"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0F171-6B07-47EF-AAA2-54C975B25C68}" type="datetimeFigureOut">
              <a:rPr lang="en-IN" smtClean="0"/>
              <a:t>25-05-2012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4C323-3024-4913-8F69-A24F7BBDF170}" type="slidenum">
              <a:rPr lang="en-IN" smtClean="0"/>
              <a:t>‹#›</a:t>
            </a:fld>
            <a:endParaRPr lang="en-IN" dirty="0"/>
          </a:p>
        </p:txBody>
      </p:sp>
    </p:spTree>
    <p:extLst>
      <p:ext uri="{BB962C8B-B14F-4D97-AF65-F5344CB8AC3E}">
        <p14:creationId xmlns:p14="http://schemas.microsoft.com/office/powerpoint/2010/main" val="31194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4916F209-28EF-4CDF-9535-375608D6B8BB}" type="slidenum">
              <a:rPr lang="en-US" sz="1200"/>
              <a:pPr algn="r"/>
              <a:t>2</a:t>
            </a:fld>
            <a:endParaRPr lang="en-US" sz="1200" dirty="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IN" dirty="0"/>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Components of the post-research-and-development process for promising new tuberculosis (TB) diagnostic technologies. QA, quality assurance.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A75848-89A9-4F20-A70D-EA138A9866A7}" type="datetime1">
              <a:rPr lang="en-IN" smtClean="0"/>
              <a:t>25-05-2012</a:t>
            </a:fld>
            <a:endParaRPr lang="en-IN" dirty="0"/>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a:t>
            </a:fld>
            <a:endParaRPr lang="en-IN"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E9EEF-1035-43D9-B7F7-A3B3BDA4A0D5}" type="datetime1">
              <a:rPr lang="en-IN" smtClean="0"/>
              <a:t>25-05-2012</a:t>
            </a:fld>
            <a:endParaRPr lang="en-IN" dirty="0"/>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B24A0-2D43-42D7-AA3E-173CA706F032}" type="datetime1">
              <a:rPr lang="en-IN" smtClean="0"/>
              <a:t>25-05-2012</a:t>
            </a:fld>
            <a:endParaRPr lang="en-IN" dirty="0"/>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D0137E-5351-451F-B65D-75C76723B352}" type="datetime1">
              <a:rPr lang="en-IN" smtClean="0"/>
              <a:t>25-05-2012</a:t>
            </a:fld>
            <a:endParaRPr lang="en-IN" dirty="0"/>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a:t>
            </a:fld>
            <a:endParaRPr lang="en-IN"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DABCD-E892-4DB3-8AF0-1802F67767AC}" type="datetime1">
              <a:rPr lang="en-IN" smtClean="0"/>
              <a:t>25-05-2012</a:t>
            </a:fld>
            <a:endParaRPr lang="en-IN" dirty="0"/>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D59762-4782-4CB5-8DA0-A30B5FCF2C83}" type="datetime1">
              <a:rPr lang="en-IN" smtClean="0"/>
              <a:t>25-05-2012</a:t>
            </a:fld>
            <a:endParaRPr lang="en-IN" dirty="0"/>
          </a:p>
        </p:txBody>
      </p:sp>
      <p:sp>
        <p:nvSpPr>
          <p:cNvPr id="6" name="Footer Placeholder 5"/>
          <p:cNvSpPr>
            <a:spLocks noGrp="1"/>
          </p:cNvSpPr>
          <p:nvPr>
            <p:ph type="ftr" sz="quarter" idx="11"/>
          </p:nvPr>
        </p:nvSpPr>
        <p:spPr/>
        <p:txBody>
          <a:bodyPr/>
          <a:lstStyle/>
          <a:p>
            <a:r>
              <a:rPr lang="en-IN" dirty="0" smtClean="0"/>
              <a:t>Dr.T.V.Rao MD</a:t>
            </a:r>
            <a:endParaRPr lang="en-IN" dirty="0"/>
          </a:p>
        </p:txBody>
      </p:sp>
      <p:sp>
        <p:nvSpPr>
          <p:cNvPr id="7" name="Slide Number Placeholder 6"/>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BD6DBBA-B010-40EE-BBDE-6F6E70DD0086}" type="datetime1">
              <a:rPr lang="en-IN" smtClean="0"/>
              <a:t>25-05-2012</a:t>
            </a:fld>
            <a:endParaRPr lang="en-IN" dirty="0"/>
          </a:p>
        </p:txBody>
      </p:sp>
      <p:sp>
        <p:nvSpPr>
          <p:cNvPr id="8" name="Footer Placeholder 7"/>
          <p:cNvSpPr>
            <a:spLocks noGrp="1"/>
          </p:cNvSpPr>
          <p:nvPr>
            <p:ph type="ftr" sz="quarter" idx="11"/>
          </p:nvPr>
        </p:nvSpPr>
        <p:spPr/>
        <p:txBody>
          <a:bodyPr/>
          <a:lstStyle/>
          <a:p>
            <a:r>
              <a:rPr lang="en-IN" dirty="0" smtClean="0"/>
              <a:t>Dr.T.V.Rao MD</a:t>
            </a:r>
            <a:endParaRPr lang="en-IN" dirty="0"/>
          </a:p>
        </p:txBody>
      </p:sp>
      <p:sp>
        <p:nvSpPr>
          <p:cNvPr id="9" name="Slide Number Placeholder 8"/>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D1851-A2C4-4422-B694-3DFD8577B14E}" type="datetime1">
              <a:rPr lang="en-IN" smtClean="0"/>
              <a:t>25-05-2012</a:t>
            </a:fld>
            <a:endParaRPr lang="en-IN" dirty="0"/>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83A5-D19D-47A4-8409-079CA3FE8938}" type="datetime1">
              <a:rPr lang="en-IN" smtClean="0"/>
              <a:t>25-05-2012</a:t>
            </a:fld>
            <a:endParaRPr lang="en-IN" dirty="0"/>
          </a:p>
        </p:txBody>
      </p:sp>
      <p:sp>
        <p:nvSpPr>
          <p:cNvPr id="3" name="Footer Placeholder 2"/>
          <p:cNvSpPr>
            <a:spLocks noGrp="1"/>
          </p:cNvSpPr>
          <p:nvPr>
            <p:ph type="ftr" sz="quarter" idx="11"/>
          </p:nvPr>
        </p:nvSpPr>
        <p:spPr/>
        <p:txBody>
          <a:bodyPr/>
          <a:lstStyle/>
          <a:p>
            <a:r>
              <a:rPr lang="en-IN" dirty="0" smtClean="0"/>
              <a:t>Dr.T.V.Rao MD</a:t>
            </a:r>
            <a:endParaRPr lang="en-IN" dirty="0"/>
          </a:p>
        </p:txBody>
      </p:sp>
      <p:sp>
        <p:nvSpPr>
          <p:cNvPr id="4" name="Slide Number Placeholder 3"/>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98DDA-D6C5-4A26-8D29-EFB5E21A7C9A}" type="datetime1">
              <a:rPr lang="en-IN" smtClean="0"/>
              <a:t>25-05-2012</a:t>
            </a:fld>
            <a:endParaRPr lang="en-IN" dirty="0"/>
          </a:p>
        </p:txBody>
      </p:sp>
      <p:sp>
        <p:nvSpPr>
          <p:cNvPr id="6" name="Footer Placeholder 5"/>
          <p:cNvSpPr>
            <a:spLocks noGrp="1"/>
          </p:cNvSpPr>
          <p:nvPr>
            <p:ph type="ftr" sz="quarter" idx="11"/>
          </p:nvPr>
        </p:nvSpPr>
        <p:spPr/>
        <p:txBody>
          <a:bodyPr/>
          <a:lstStyle/>
          <a:p>
            <a:r>
              <a:rPr lang="en-IN" dirty="0" smtClean="0"/>
              <a:t>Dr.T.V.Rao MD</a:t>
            </a:r>
            <a:endParaRPr lang="en-IN" dirty="0"/>
          </a:p>
        </p:txBody>
      </p:sp>
      <p:sp>
        <p:nvSpPr>
          <p:cNvPr id="7" name="Slide Number Placeholder 6"/>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DC96C-B378-49BD-B9A3-A9FA04C7D6AA}" type="datetime1">
              <a:rPr lang="en-IN" smtClean="0"/>
              <a:t>25-05-2012</a:t>
            </a:fld>
            <a:endParaRPr lang="en-IN" dirty="0"/>
          </a:p>
        </p:txBody>
      </p:sp>
      <p:sp>
        <p:nvSpPr>
          <p:cNvPr id="6" name="Footer Placeholder 5"/>
          <p:cNvSpPr>
            <a:spLocks noGrp="1"/>
          </p:cNvSpPr>
          <p:nvPr>
            <p:ph type="ftr" sz="quarter" idx="11"/>
          </p:nvPr>
        </p:nvSpPr>
        <p:spPr/>
        <p:txBody>
          <a:bodyPr/>
          <a:lstStyle/>
          <a:p>
            <a:r>
              <a:rPr lang="en-IN" dirty="0" smtClean="0"/>
              <a:t>Dr.T.V.Rao MD</a:t>
            </a:r>
            <a:endParaRPr lang="en-IN" dirty="0"/>
          </a:p>
        </p:txBody>
      </p:sp>
      <p:sp>
        <p:nvSpPr>
          <p:cNvPr id="7" name="Slide Number Placeholder 6"/>
          <p:cNvSpPr>
            <a:spLocks noGrp="1"/>
          </p:cNvSpPr>
          <p:nvPr>
            <p:ph type="sldNum" sz="quarter" idx="12"/>
          </p:nvPr>
        </p:nvSpPr>
        <p:spPr/>
        <p:txBody>
          <a:bodyPr/>
          <a:lstStyle/>
          <a:p>
            <a:fld id="{BFFD15D4-E24B-49A3-8A33-C6785FA93C20}"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69709A-6DA1-4E99-89E2-2959497F230B}" type="datetime1">
              <a:rPr lang="en-IN" smtClean="0"/>
              <a:t>25-05-2012</a:t>
            </a:fld>
            <a:endParaRPr lang="en-IN"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IN" dirty="0" smtClean="0"/>
              <a:t>Dr.T.V.Rao MD</a:t>
            </a:r>
            <a:endParaRPr lang="en-IN"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FFD15D4-E24B-49A3-8A33-C6785FA93C20}" type="slidenum">
              <a:rPr lang="en-IN" smtClean="0"/>
              <a:t>‹#›</a:t>
            </a:fld>
            <a:endParaRPr lang="en-IN"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IN" sz="2800" b="1" dirty="0" smtClean="0">
                <a:solidFill>
                  <a:srgbClr val="00B0F0"/>
                </a:solidFill>
              </a:rPr>
              <a:t>Dr.T.V.Rao MD</a:t>
            </a:r>
            <a:endParaRPr lang="en-IN" sz="2800" b="1" dirty="0">
              <a:solidFill>
                <a:srgbClr val="00B0F0"/>
              </a:solidFill>
            </a:endParaRPr>
          </a:p>
        </p:txBody>
      </p:sp>
      <p:sp>
        <p:nvSpPr>
          <p:cNvPr id="4" name="Title 3"/>
          <p:cNvSpPr>
            <a:spLocks noGrp="1"/>
          </p:cNvSpPr>
          <p:nvPr>
            <p:ph type="ctrTitle"/>
          </p:nvPr>
        </p:nvSpPr>
        <p:spPr/>
        <p:txBody>
          <a:bodyPr/>
          <a:lstStyle/>
          <a:p>
            <a:r>
              <a:rPr lang="en-IN" sz="7200" b="1" dirty="0" smtClean="0">
                <a:solidFill>
                  <a:srgbClr val="FF0000"/>
                </a:solidFill>
                <a:effectLst>
                  <a:outerShdw blurRad="38100" dist="38100" dir="2700000" algn="tl">
                    <a:srgbClr val="000000">
                      <a:alpha val="43137"/>
                    </a:srgbClr>
                  </a:outerShdw>
                </a:effectLst>
              </a:rPr>
              <a:t>Tuberculosis </a:t>
            </a:r>
            <a:r>
              <a:rPr lang="en-IN" sz="5400" dirty="0" smtClean="0">
                <a:effectLst>
                  <a:outerShdw blurRad="38100" dist="38100" dir="2700000" algn="tl">
                    <a:srgbClr val="000000">
                      <a:alpha val="43137"/>
                    </a:srgbClr>
                  </a:outerShdw>
                </a:effectLst>
              </a:rPr>
              <a:t/>
            </a:r>
            <a:br>
              <a:rPr lang="en-IN" sz="5400" dirty="0" smtClean="0">
                <a:effectLst>
                  <a:outerShdw blurRad="38100" dist="38100" dir="2700000" algn="tl">
                    <a:srgbClr val="000000">
                      <a:alpha val="43137"/>
                    </a:srgbClr>
                  </a:outerShdw>
                </a:effectLst>
              </a:rPr>
            </a:br>
            <a:r>
              <a:rPr lang="en-IN" b="1" dirty="0" smtClean="0">
                <a:solidFill>
                  <a:srgbClr val="66FF33"/>
                </a:solidFill>
                <a:effectLst>
                  <a:outerShdw blurRad="38100" dist="38100" dir="2700000" algn="tl">
                    <a:srgbClr val="000000">
                      <a:alpha val="43137"/>
                    </a:srgbClr>
                  </a:outerShdw>
                </a:effectLst>
              </a:rPr>
              <a:t>newer diagnostic methods</a:t>
            </a:r>
            <a:endParaRPr lang="en-IN" b="1" dirty="0">
              <a:solidFill>
                <a:srgbClr val="66FF33"/>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975" y="4456573"/>
            <a:ext cx="2304256" cy="1824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1</a:t>
            </a:fld>
            <a:endParaRPr lang="en-IN" dirty="0"/>
          </a:p>
        </p:txBody>
      </p:sp>
    </p:spTree>
    <p:extLst>
      <p:ext uri="{BB962C8B-B14F-4D97-AF65-F5344CB8AC3E}">
        <p14:creationId xmlns:p14="http://schemas.microsoft.com/office/powerpoint/2010/main" val="348629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N" sz="2000" dirty="0" smtClean="0"/>
              <a:t>Current </a:t>
            </a:r>
            <a:r>
              <a:rPr lang="en-IN" sz="2000" dirty="0"/>
              <a:t>tools and strategies for diagnosis of tuberculosis (TB) are inadequate, particularly in settings with a high prevalence of human immunodeficiency virus (HIV) infection. Several promising new tools are at advanced stages of development and evaluation. This review describes some of those promising new technologies and the key barriers to their effective implementation. </a:t>
            </a:r>
          </a:p>
        </p:txBody>
      </p:sp>
      <p:sp>
        <p:nvSpPr>
          <p:cNvPr id="4" name="Content Placeholder 3"/>
          <p:cNvSpPr>
            <a:spLocks noGrp="1"/>
          </p:cNvSpPr>
          <p:nvPr>
            <p:ph sz="quarter" idx="14"/>
          </p:nvPr>
        </p:nvSpPr>
        <p:spPr/>
        <p:txBody>
          <a:bodyPr/>
          <a:lstStyle/>
          <a:p>
            <a:endParaRPr lang="en-IN" dirty="0"/>
          </a:p>
        </p:txBody>
      </p:sp>
      <p:sp>
        <p:nvSpPr>
          <p:cNvPr id="2" name="Title 1"/>
          <p:cNvSpPr>
            <a:spLocks noGrp="1"/>
          </p:cNvSpPr>
          <p:nvPr>
            <p:ph type="title"/>
          </p:nvPr>
        </p:nvSpPr>
        <p:spPr/>
        <p:txBody>
          <a:bodyPr/>
          <a:lstStyle/>
          <a:p>
            <a:pPr algn="ctr"/>
            <a:r>
              <a:rPr lang="en-IN" sz="3200" b="1" dirty="0" smtClean="0">
                <a:solidFill>
                  <a:srgbClr val="66FF33"/>
                </a:solidFill>
              </a:rPr>
              <a:t>We need new tools in diagnosis of tuberculosis</a:t>
            </a:r>
            <a:endParaRPr lang="en-IN" sz="3200" b="1" dirty="0">
              <a:solidFill>
                <a:srgbClr val="66FF33"/>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4079776" cy="42484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10</a:t>
            </a:fld>
            <a:endParaRPr lang="en-IN" dirty="0"/>
          </a:p>
        </p:txBody>
      </p:sp>
    </p:spTree>
    <p:extLst>
      <p:ext uri="{BB962C8B-B14F-4D97-AF65-F5344CB8AC3E}">
        <p14:creationId xmlns:p14="http://schemas.microsoft.com/office/powerpoint/2010/main" val="3986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Components of the post-research-and-development process for promising new tuberculosis (TB) diagnostic technologies.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888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Dorman S E Clin Infect Dis. 2010;50:S173-S177</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dirty="0">
                <a:latin typeface="Arial" charset="0"/>
              </a:rPr>
              <a:t>© 2010 by the Infectious Diseases Society of America</a:t>
            </a: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11</a:t>
            </a:fld>
            <a:endParaRPr lang="en-IN" dirty="0"/>
          </a:p>
        </p:txBody>
      </p:sp>
    </p:spTree>
    <p:extLst>
      <p:ext uri="{BB962C8B-B14F-4D97-AF65-F5344CB8AC3E}">
        <p14:creationId xmlns:p14="http://schemas.microsoft.com/office/powerpoint/2010/main" val="2136048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r>
              <a:rPr lang="en-IN" sz="3000" b="1" dirty="0">
                <a:solidFill>
                  <a:srgbClr val="FF0000"/>
                </a:solidFill>
              </a:rPr>
              <a:t>Rapid Method.</a:t>
            </a:r>
          </a:p>
          <a:p>
            <a:pPr marL="0" indent="0">
              <a:buNone/>
            </a:pPr>
            <a:r>
              <a:rPr lang="en-IN" sz="2400" dirty="0" smtClean="0"/>
              <a:t> </a:t>
            </a:r>
            <a:r>
              <a:rPr lang="en-IN" sz="2400" b="1" dirty="0"/>
              <a:t>Consists of round bottom tubes containing 4 ml </a:t>
            </a:r>
            <a:r>
              <a:rPr lang="en-IN" sz="2400" b="1" dirty="0" smtClean="0"/>
              <a:t>of modified Middlebrooks </a:t>
            </a:r>
            <a:r>
              <a:rPr lang="en-IN" sz="2400" b="1" dirty="0"/>
              <a:t>7H9 broth which has an </a:t>
            </a:r>
            <a:r>
              <a:rPr lang="en-IN" sz="2400" b="1" dirty="0" smtClean="0"/>
              <a:t>oxygen sensitive fluorescent </a:t>
            </a:r>
            <a:r>
              <a:rPr lang="en-IN" sz="2400" b="1" dirty="0"/>
              <a:t>sensor at the bottom</a:t>
            </a:r>
            <a:r>
              <a:rPr lang="en-IN" sz="2400" b="1" dirty="0" smtClean="0"/>
              <a:t>.*  </a:t>
            </a:r>
            <a:r>
              <a:rPr lang="en-IN" sz="2400" b="1" dirty="0"/>
              <a:t>When mycobacteria grow, they deplete the </a:t>
            </a:r>
            <a:r>
              <a:rPr lang="en-IN" sz="2400" b="1" dirty="0" smtClean="0"/>
              <a:t>dissolve oxygen </a:t>
            </a:r>
            <a:r>
              <a:rPr lang="en-IN" sz="2400" b="1" dirty="0"/>
              <a:t>in the broth &amp; allow the indicator to </a:t>
            </a:r>
            <a:r>
              <a:rPr lang="en-IN" sz="2400" b="1" dirty="0" smtClean="0"/>
              <a:t>fluoresce brightly </a:t>
            </a:r>
            <a:r>
              <a:rPr lang="en-IN" sz="2400" b="1" dirty="0"/>
              <a:t>in a 365nm UV light</a:t>
            </a:r>
            <a:r>
              <a:rPr lang="en-IN" sz="2400" b="1" dirty="0" smtClean="0"/>
              <a:t>.</a:t>
            </a:r>
            <a:endParaRPr lang="en-IN" sz="2400" b="1" dirty="0"/>
          </a:p>
        </p:txBody>
      </p:sp>
      <p:sp>
        <p:nvSpPr>
          <p:cNvPr id="4" name="Content Placeholder 3"/>
          <p:cNvSpPr>
            <a:spLocks noGrp="1"/>
          </p:cNvSpPr>
          <p:nvPr>
            <p:ph sz="quarter" idx="14"/>
          </p:nvPr>
        </p:nvSpPr>
        <p:spPr/>
        <p:txBody>
          <a:bodyPr/>
          <a:lstStyle/>
          <a:p>
            <a:endParaRPr lang="en-IN" dirty="0"/>
          </a:p>
        </p:txBody>
      </p:sp>
      <p:sp>
        <p:nvSpPr>
          <p:cNvPr id="2" name="Title 1"/>
          <p:cNvSpPr>
            <a:spLocks noGrp="1"/>
          </p:cNvSpPr>
          <p:nvPr>
            <p:ph type="title"/>
          </p:nvPr>
        </p:nvSpPr>
        <p:spPr/>
        <p:txBody>
          <a:bodyPr/>
          <a:lstStyle/>
          <a:p>
            <a:pPr algn="ctr"/>
            <a:r>
              <a:rPr lang="en-IN" sz="3200" b="1" dirty="0">
                <a:solidFill>
                  <a:srgbClr val="66FF33"/>
                </a:solidFill>
              </a:rPr>
              <a:t>Mycobacterial Growth Indicator Tube (MGIT)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3821410" cy="44644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12</a:t>
            </a:fld>
            <a:endParaRPr lang="en-IN" dirty="0"/>
          </a:p>
        </p:txBody>
      </p:sp>
    </p:spTree>
    <p:extLst>
      <p:ext uri="{BB962C8B-B14F-4D97-AF65-F5344CB8AC3E}">
        <p14:creationId xmlns:p14="http://schemas.microsoft.com/office/powerpoint/2010/main" val="22475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3200" b="1" dirty="0">
                <a:solidFill>
                  <a:srgbClr val="66FF33"/>
                </a:solidFill>
              </a:rPr>
              <a:t>Mycobacterial Growth Indicator Tube (MGIT)</a:t>
            </a:r>
          </a:p>
        </p:txBody>
      </p:sp>
      <p:sp>
        <p:nvSpPr>
          <p:cNvPr id="6" name="Content Placeholder 5"/>
          <p:cNvSpPr>
            <a:spLocks noGrp="1"/>
          </p:cNvSpPr>
          <p:nvPr>
            <p:ph sz="quarter" idx="13"/>
          </p:nvPr>
        </p:nvSpPr>
        <p:spPr/>
        <p:txBody>
          <a:bodyPr>
            <a:normAutofit fontScale="92500"/>
          </a:bodyPr>
          <a:lstStyle/>
          <a:p>
            <a:r>
              <a:rPr lang="en-IN" sz="2400" b="1" dirty="0"/>
              <a:t>Positive signals are obtained in 10-12 days</a:t>
            </a:r>
            <a:r>
              <a:rPr lang="en-IN" sz="2400" b="1" dirty="0" smtClean="0"/>
              <a:t>.  </a:t>
            </a:r>
            <a:r>
              <a:rPr lang="en-IN" sz="2400" b="1" dirty="0"/>
              <a:t>MGIT can also be </a:t>
            </a:r>
            <a:r>
              <a:rPr lang="en-IN" sz="2800" b="1" dirty="0"/>
              <a:t>used as a rapid method for </a:t>
            </a:r>
            <a:r>
              <a:rPr lang="en-IN" sz="2800" b="1" dirty="0" smtClean="0"/>
              <a:t>the detection </a:t>
            </a:r>
            <a:r>
              <a:rPr lang="en-IN" sz="2800" b="1" dirty="0"/>
              <a:t>of drug resistant strains of Mtb directly </a:t>
            </a:r>
            <a:r>
              <a:rPr lang="en-IN" sz="2800" b="1" dirty="0" smtClean="0"/>
              <a:t>from acid-fast </a:t>
            </a:r>
            <a:r>
              <a:rPr lang="en-IN" sz="2800" b="1" dirty="0"/>
              <a:t>smear positive samples as well as from </a:t>
            </a:r>
            <a:r>
              <a:rPr lang="en-IN" sz="2800" b="1" dirty="0" smtClean="0"/>
              <a:t>indirect drug </a:t>
            </a:r>
            <a:r>
              <a:rPr lang="en-IN" sz="2800" b="1" dirty="0"/>
              <a:t>susceptibility studies.</a:t>
            </a:r>
          </a:p>
          <a:p>
            <a:r>
              <a:rPr lang="en-IN" sz="3200" dirty="0">
                <a:solidFill>
                  <a:srgbClr val="FF0000"/>
                </a:solidFill>
              </a:rPr>
              <a:t>􀂄 Advantages over BACTEC</a:t>
            </a:r>
          </a:p>
          <a:p>
            <a:r>
              <a:rPr lang="en-IN" sz="3200" dirty="0">
                <a:solidFill>
                  <a:srgbClr val="FF0000"/>
                </a:solidFill>
              </a:rPr>
              <a:t>􀂄 </a:t>
            </a:r>
            <a:r>
              <a:rPr lang="en-IN" sz="4000" b="1" dirty="0">
                <a:solidFill>
                  <a:srgbClr val="66FF33"/>
                </a:solidFill>
              </a:rPr>
              <a:t>Cheaper.</a:t>
            </a:r>
          </a:p>
          <a:p>
            <a:r>
              <a:rPr lang="en-IN" sz="3600" b="1" dirty="0">
                <a:solidFill>
                  <a:srgbClr val="66FF33"/>
                </a:solidFill>
              </a:rPr>
              <a:t>􀂄 No problem of radioactive waste disposal.</a:t>
            </a: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13</a:t>
            </a:fld>
            <a:endParaRPr lang="en-IN" dirty="0"/>
          </a:p>
        </p:txBody>
      </p:sp>
    </p:spTree>
    <p:extLst>
      <p:ext uri="{BB962C8B-B14F-4D97-AF65-F5344CB8AC3E}">
        <p14:creationId xmlns:p14="http://schemas.microsoft.com/office/powerpoint/2010/main" val="94275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dirty="0" smtClean="0">
                <a:solidFill>
                  <a:srgbClr val="66FF33"/>
                </a:solidFill>
              </a:rPr>
              <a:t>MODS in detection of drug resistance</a:t>
            </a:r>
            <a:endParaRPr lang="en-IN" sz="4000" b="1" dirty="0">
              <a:solidFill>
                <a:srgbClr val="66FF33"/>
              </a:solidFill>
            </a:endParaRPr>
          </a:p>
        </p:txBody>
      </p:sp>
      <p:sp>
        <p:nvSpPr>
          <p:cNvPr id="3" name="Content Placeholder 2"/>
          <p:cNvSpPr>
            <a:spLocks noGrp="1"/>
          </p:cNvSpPr>
          <p:nvPr>
            <p:ph sz="quarter" idx="13"/>
          </p:nvPr>
        </p:nvSpPr>
        <p:spPr/>
        <p:txBody>
          <a:bodyPr>
            <a:noAutofit/>
          </a:bodyPr>
          <a:lstStyle/>
          <a:p>
            <a:r>
              <a:rPr lang="en-IN" sz="2800" dirty="0"/>
              <a:t>The microscopic-observation drug-susceptibility (MODS) assay is a low-cost alternate to the detection of drug resistance. By using </a:t>
            </a:r>
            <a:r>
              <a:rPr lang="en-IN" sz="2800" dirty="0" smtClean="0"/>
              <a:t>Middle brook </a:t>
            </a:r>
            <a:r>
              <a:rPr lang="en-IN" sz="2800" dirty="0"/>
              <a:t>7H9 broth culture containing antituberculous drugs, sputum is directly inoculated, and growth (seen as cord formation) is detected using an inverted light microscope. In Ethiopia, MODS detection of MDRTB was excellent with sensitivity and specificity of 95 and 100%, respectively, when compared with the MGIT 960 system </a:t>
            </a:r>
            <a:r>
              <a:rPr lang="en-IN" sz="2800" dirty="0" smtClean="0"/>
              <a:t>. </a:t>
            </a:r>
            <a:r>
              <a:rPr lang="en-IN" sz="2800" dirty="0"/>
              <a:t>The time to detection has been shown to be 7 days </a:t>
            </a:r>
            <a:r>
              <a:rPr lang="en-IN" sz="2800" dirty="0" smtClean="0"/>
              <a:t> </a:t>
            </a:r>
            <a:r>
              <a:rPr lang="en-IN" sz="2800" dirty="0"/>
              <a:t>and similar to the MGIT 960</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14</a:t>
            </a:fld>
            <a:endParaRPr lang="en-IN" dirty="0"/>
          </a:p>
        </p:txBody>
      </p:sp>
    </p:spTree>
    <p:extLst>
      <p:ext uri="{BB962C8B-B14F-4D97-AF65-F5344CB8AC3E}">
        <p14:creationId xmlns:p14="http://schemas.microsoft.com/office/powerpoint/2010/main" val="221126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800" b="1" dirty="0">
                <a:solidFill>
                  <a:srgbClr val="66FF33"/>
                </a:solidFill>
              </a:rPr>
              <a:t>Detection and identification of mycobacteria directly</a:t>
            </a:r>
            <a:br>
              <a:rPr lang="en-IN" sz="2800" b="1" dirty="0">
                <a:solidFill>
                  <a:srgbClr val="66FF33"/>
                </a:solidFill>
              </a:rPr>
            </a:br>
            <a:r>
              <a:rPr lang="en-IN" sz="2800" b="1" dirty="0">
                <a:solidFill>
                  <a:srgbClr val="66FF33"/>
                </a:solidFill>
              </a:rPr>
              <a:t>from clinical samples</a:t>
            </a:r>
          </a:p>
        </p:txBody>
      </p:sp>
      <p:sp>
        <p:nvSpPr>
          <p:cNvPr id="3" name="Content Placeholder 2"/>
          <p:cNvSpPr>
            <a:spLocks noGrp="1"/>
          </p:cNvSpPr>
          <p:nvPr>
            <p:ph sz="quarter" idx="13"/>
          </p:nvPr>
        </p:nvSpPr>
        <p:spPr/>
        <p:txBody>
          <a:bodyPr>
            <a:normAutofit/>
          </a:bodyPr>
          <a:lstStyle/>
          <a:p>
            <a:r>
              <a:rPr lang="en-IN" sz="2800" b="1" dirty="0">
                <a:solidFill>
                  <a:srgbClr val="FF0000"/>
                </a:solidFill>
              </a:rPr>
              <a:t>Genotypic Methods :</a:t>
            </a:r>
          </a:p>
          <a:p>
            <a:r>
              <a:rPr lang="en-IN" sz="2800" dirty="0"/>
              <a:t>􀂄 PCR</a:t>
            </a:r>
          </a:p>
          <a:p>
            <a:r>
              <a:rPr lang="en-IN" sz="2800" dirty="0"/>
              <a:t>􀂄 LAMP</a:t>
            </a:r>
          </a:p>
          <a:p>
            <a:r>
              <a:rPr lang="en-IN" sz="2800" dirty="0"/>
              <a:t>􀂄 TMA / NAA</a:t>
            </a:r>
          </a:p>
          <a:p>
            <a:r>
              <a:rPr lang="en-IN" sz="2800" dirty="0"/>
              <a:t>􀂄 Ligase chain reaction</a:t>
            </a:r>
          </a:p>
          <a:p>
            <a:r>
              <a:rPr lang="en-IN" sz="2800" dirty="0"/>
              <a:t>􀂄 Phenotypic Methods :</a:t>
            </a:r>
          </a:p>
          <a:p>
            <a:r>
              <a:rPr lang="en-IN" sz="2800" dirty="0"/>
              <a:t>􀂄 FAST Plaque TB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060848"/>
            <a:ext cx="295232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15</a:t>
            </a:fld>
            <a:endParaRPr lang="en-IN" dirty="0"/>
          </a:p>
        </p:txBody>
      </p:sp>
    </p:spTree>
    <p:extLst>
      <p:ext uri="{BB962C8B-B14F-4D97-AF65-F5344CB8AC3E}">
        <p14:creationId xmlns:p14="http://schemas.microsoft.com/office/powerpoint/2010/main" val="375752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lstStyle/>
          <a:p>
            <a:pPr algn="ctr"/>
            <a:r>
              <a:rPr lang="en-IN" dirty="0" smtClean="0"/>
              <a:t>•</a:t>
            </a:r>
            <a:r>
              <a:rPr lang="en-IN" sz="4400" b="1" dirty="0" smtClean="0">
                <a:solidFill>
                  <a:srgbClr val="66FF33"/>
                </a:solidFill>
              </a:rPr>
              <a:t>PCR-based </a:t>
            </a:r>
            <a:r>
              <a:rPr lang="en-IN" sz="4400" b="1" dirty="0">
                <a:solidFill>
                  <a:srgbClr val="66FF33"/>
                </a:solidFill>
              </a:rPr>
              <a:t>genetic tests</a:t>
            </a:r>
          </a:p>
        </p:txBody>
      </p:sp>
      <p:sp>
        <p:nvSpPr>
          <p:cNvPr id="3" name="Content Placeholder 2"/>
          <p:cNvSpPr>
            <a:spLocks noGrp="1"/>
          </p:cNvSpPr>
          <p:nvPr>
            <p:ph sz="quarter" idx="13"/>
          </p:nvPr>
        </p:nvSpPr>
        <p:spPr/>
        <p:txBody>
          <a:bodyPr>
            <a:normAutofit fontScale="92500"/>
          </a:bodyPr>
          <a:lstStyle/>
          <a:p>
            <a:r>
              <a:rPr lang="en-IN" sz="2800" dirty="0"/>
              <a:t>Detection is based on multiplication not of whole bacilli, as in culture, but of their genetic material, chromosomal DNA or ribosomal RNA.  Provided all ingredients are present in the reaction tube, this will only take place when the target genetic sequences to which the added primers can bind are found in the sample.  Specificity of the test will thus depend on the use of correct primers, using sequences typical for MTB or MTB complex.  In principle, from one target sequence, of one bacillus, the reaction can produce millions of copies and thus yield a positive result</a:t>
            </a:r>
            <a:endParaRPr lang="en-IN" sz="2400" dirty="0"/>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16</a:t>
            </a:fld>
            <a:endParaRPr lang="en-IN" dirty="0"/>
          </a:p>
        </p:txBody>
      </p:sp>
    </p:spTree>
    <p:extLst>
      <p:ext uri="{BB962C8B-B14F-4D97-AF65-F5344CB8AC3E}">
        <p14:creationId xmlns:p14="http://schemas.microsoft.com/office/powerpoint/2010/main" val="194509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Autofit/>
          </a:bodyPr>
          <a:lstStyle/>
          <a:p>
            <a:r>
              <a:rPr lang="en-IN" sz="2800" dirty="0"/>
              <a:t>Essentially PCR is a way to make millions of </a:t>
            </a:r>
            <a:r>
              <a:rPr lang="en-IN" sz="2800" dirty="0" smtClean="0"/>
              <a:t>identical copies </a:t>
            </a:r>
            <a:r>
              <a:rPr lang="en-IN" sz="2800" dirty="0"/>
              <a:t>of a specific DNA sequence , which may be </a:t>
            </a:r>
            <a:r>
              <a:rPr lang="en-IN" sz="2800" dirty="0" smtClean="0"/>
              <a:t>a gene</a:t>
            </a:r>
            <a:r>
              <a:rPr lang="en-IN" sz="2800" dirty="0"/>
              <a:t>, or a part of a gene, or simply a stretch </a:t>
            </a:r>
            <a:r>
              <a:rPr lang="en-IN" sz="2800" dirty="0" smtClean="0"/>
              <a:t>of nucleotides </a:t>
            </a:r>
            <a:r>
              <a:rPr lang="en-IN" sz="2800" dirty="0"/>
              <a:t>with a known DNA sequence, </a:t>
            </a:r>
            <a:r>
              <a:rPr lang="en-IN" sz="2800" dirty="0" smtClean="0"/>
              <a:t>the function </a:t>
            </a:r>
            <a:r>
              <a:rPr lang="en-IN" sz="2800" dirty="0"/>
              <a:t>of which may be unknown</a:t>
            </a:r>
          </a:p>
        </p:txBody>
      </p:sp>
      <p:sp>
        <p:nvSpPr>
          <p:cNvPr id="6" name="Content Placeholder 5"/>
          <p:cNvSpPr>
            <a:spLocks noGrp="1"/>
          </p:cNvSpPr>
          <p:nvPr>
            <p:ph sz="quarter" idx="14"/>
          </p:nvPr>
        </p:nvSpPr>
        <p:spPr/>
        <p:txBody>
          <a:bodyPr/>
          <a:lstStyle/>
          <a:p>
            <a:endParaRPr lang="en-IN" dirty="0"/>
          </a:p>
        </p:txBody>
      </p:sp>
      <p:sp>
        <p:nvSpPr>
          <p:cNvPr id="4" name="Title 3"/>
          <p:cNvSpPr>
            <a:spLocks noGrp="1"/>
          </p:cNvSpPr>
          <p:nvPr>
            <p:ph type="title"/>
          </p:nvPr>
        </p:nvSpPr>
        <p:spPr/>
        <p:txBody>
          <a:bodyPr/>
          <a:lstStyle/>
          <a:p>
            <a:pPr algn="ctr"/>
            <a:r>
              <a:rPr lang="en-IN" sz="3600" b="1" dirty="0">
                <a:solidFill>
                  <a:srgbClr val="66FF33"/>
                </a:solidFill>
              </a:rPr>
              <a:t>Polymerase Chain Reaction (PCR)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3787899" cy="4392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17</a:t>
            </a:fld>
            <a:endParaRPr lang="en-IN" dirty="0"/>
          </a:p>
        </p:txBody>
      </p:sp>
    </p:spTree>
    <p:extLst>
      <p:ext uri="{BB962C8B-B14F-4D97-AF65-F5344CB8AC3E}">
        <p14:creationId xmlns:p14="http://schemas.microsoft.com/office/powerpoint/2010/main" val="33327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N" sz="2400" dirty="0"/>
              <a:t>The main advantage of PCR-based techniques is their speed; in principle, only 1-2 days are needed.  This is true for diagnosis of TB, and even more so for applications such as diagnosis of drug resistance (mainly rifampicin) and species identification using probes. </a:t>
            </a:r>
          </a:p>
        </p:txBody>
      </p:sp>
      <p:sp>
        <p:nvSpPr>
          <p:cNvPr id="5" name="Content Placeholder 4"/>
          <p:cNvSpPr>
            <a:spLocks noGrp="1"/>
          </p:cNvSpPr>
          <p:nvPr>
            <p:ph sz="quarter" idx="14"/>
          </p:nvPr>
        </p:nvSpPr>
        <p:spPr/>
        <p:txBody>
          <a:bodyPr/>
          <a:lstStyle/>
          <a:p>
            <a:endParaRPr lang="en-IN" dirty="0"/>
          </a:p>
        </p:txBody>
      </p:sp>
      <p:sp>
        <p:nvSpPr>
          <p:cNvPr id="4" name="Title 3"/>
          <p:cNvSpPr>
            <a:spLocks noGrp="1"/>
          </p:cNvSpPr>
          <p:nvPr>
            <p:ph type="title"/>
          </p:nvPr>
        </p:nvSpPr>
        <p:spPr/>
        <p:txBody>
          <a:bodyPr/>
          <a:lstStyle/>
          <a:p>
            <a:pPr algn="ctr"/>
            <a:r>
              <a:rPr lang="en-IN" sz="4000" b="1" dirty="0" smtClean="0">
                <a:solidFill>
                  <a:srgbClr val="66FF33"/>
                </a:solidFill>
              </a:rPr>
              <a:t>Advantages of PCR methods</a:t>
            </a:r>
            <a:endParaRPr lang="en-IN" sz="4000" b="1" dirty="0">
              <a:solidFill>
                <a:srgbClr val="66FF33"/>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3801244" cy="42484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18</a:t>
            </a:fld>
            <a:endParaRPr lang="en-IN" dirty="0"/>
          </a:p>
        </p:txBody>
      </p:sp>
    </p:spTree>
    <p:extLst>
      <p:ext uri="{BB962C8B-B14F-4D97-AF65-F5344CB8AC3E}">
        <p14:creationId xmlns:p14="http://schemas.microsoft.com/office/powerpoint/2010/main" val="3697010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000" b="1" dirty="0" smtClean="0">
                <a:solidFill>
                  <a:srgbClr val="FF0000"/>
                </a:solidFill>
              </a:rPr>
              <a:t>Disadvantages of pcr methods</a:t>
            </a:r>
            <a:endParaRPr lang="en-IN" sz="4000" b="1" dirty="0">
              <a:solidFill>
                <a:srgbClr val="FF0000"/>
              </a:solidFill>
            </a:endParaRPr>
          </a:p>
        </p:txBody>
      </p:sp>
      <p:sp>
        <p:nvSpPr>
          <p:cNvPr id="6" name="Content Placeholder 5"/>
          <p:cNvSpPr>
            <a:spLocks noGrp="1"/>
          </p:cNvSpPr>
          <p:nvPr>
            <p:ph sz="quarter" idx="13"/>
          </p:nvPr>
        </p:nvSpPr>
        <p:spPr/>
        <p:txBody>
          <a:bodyPr>
            <a:noAutofit/>
          </a:bodyPr>
          <a:lstStyle/>
          <a:p>
            <a:r>
              <a:rPr lang="en-IN" sz="3200" dirty="0"/>
              <a:t>The main disadvantage of PCR-based tests is their extremely high cost, especially when more convenient and more sensitive commercial test kits are available.  Even in rich countries this has restricted their use, for instance, to determining the species present in smear-positive disease </a:t>
            </a:r>
            <a:r>
              <a:rPr lang="en-IN" sz="3200" b="1" dirty="0">
                <a:solidFill>
                  <a:srgbClr val="FF0000"/>
                </a:solidFill>
              </a:rPr>
              <a:t>(FDA approval).  </a:t>
            </a:r>
            <a:r>
              <a:rPr lang="en-IN" sz="3200" dirty="0"/>
              <a:t>This restricted use may also reduce the speed of the results, since it may not be possible to schedule PCR-runs daily.</a:t>
            </a: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19</a:t>
            </a:fld>
            <a:endParaRPr lang="en-IN" dirty="0"/>
          </a:p>
        </p:txBody>
      </p:sp>
    </p:spTree>
    <p:extLst>
      <p:ext uri="{BB962C8B-B14F-4D97-AF65-F5344CB8AC3E}">
        <p14:creationId xmlns:p14="http://schemas.microsoft.com/office/powerpoint/2010/main" val="3275915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ctr" eaLnBrk="1" hangingPunct="1"/>
            <a:r>
              <a:rPr lang="en-US" sz="3600" b="1" dirty="0" smtClean="0">
                <a:solidFill>
                  <a:srgbClr val="66FF33"/>
                </a:solidFill>
                <a:ea typeface="ＭＳ Ｐゴシック" pitchFamily="34" charset="-128"/>
              </a:rPr>
              <a:t>New Policy and Smear microscopy definition of a TB case</a:t>
            </a:r>
          </a:p>
        </p:txBody>
      </p:sp>
      <p:sp>
        <p:nvSpPr>
          <p:cNvPr id="11267" name="Rectangle 3"/>
          <p:cNvSpPr>
            <a:spLocks noGrp="1" noChangeArrowheads="1"/>
          </p:cNvSpPr>
          <p:nvPr>
            <p:ph type="body" idx="4294967295"/>
          </p:nvPr>
        </p:nvSpPr>
        <p:spPr>
          <a:xfrm>
            <a:off x="457200" y="1628800"/>
            <a:ext cx="8229600" cy="4784700"/>
          </a:xfrm>
        </p:spPr>
        <p:txBody>
          <a:bodyPr/>
          <a:lstStyle/>
          <a:p>
            <a:pPr eaLnBrk="1" hangingPunct="1">
              <a:spcBef>
                <a:spcPct val="0"/>
              </a:spcBef>
              <a:spcAft>
                <a:spcPts val="600"/>
              </a:spcAft>
            </a:pPr>
            <a:r>
              <a:rPr lang="en-US" sz="2800" dirty="0" smtClean="0">
                <a:ea typeface="ＭＳ Ｐゴシック" pitchFamily="34" charset="-128"/>
              </a:rPr>
              <a:t>New definition in 2007*:</a:t>
            </a:r>
          </a:p>
          <a:p>
            <a:pPr marL="361950" lvl="1" indent="0" eaLnBrk="1" hangingPunct="1">
              <a:spcBef>
                <a:spcPct val="0"/>
              </a:spcBef>
              <a:spcAft>
                <a:spcPts val="1200"/>
              </a:spcAft>
              <a:buFontTx/>
              <a:buNone/>
            </a:pPr>
            <a:r>
              <a:rPr lang="en-US" altLang="en-US" sz="2800" dirty="0" smtClean="0">
                <a:ea typeface="ＭＳ Ｐゴシック" pitchFamily="34" charset="-128"/>
              </a:rPr>
              <a:t>“</a:t>
            </a:r>
            <a:r>
              <a:rPr lang="en-US" sz="2800" dirty="0" smtClean="0">
                <a:ea typeface="ＭＳ Ｐゴシック" pitchFamily="34" charset="-128"/>
              </a:rPr>
              <a:t>person with al least one smear-positive sample (1 AFB is sufficient) out of a total of two examined</a:t>
            </a:r>
            <a:r>
              <a:rPr lang="en-US" altLang="en-US" sz="2800" dirty="0" smtClean="0">
                <a:ea typeface="ＭＳ Ｐゴシック" pitchFamily="34" charset="-128"/>
              </a:rPr>
              <a:t>”</a:t>
            </a:r>
            <a:endParaRPr lang="en-US" sz="2800" dirty="0" smtClean="0">
              <a:ea typeface="ＭＳ Ｐゴシック" pitchFamily="34" charset="-128"/>
            </a:endParaRPr>
          </a:p>
          <a:p>
            <a:pPr eaLnBrk="1" hangingPunct="1">
              <a:spcBef>
                <a:spcPct val="0"/>
              </a:spcBef>
              <a:spcAft>
                <a:spcPts val="1200"/>
              </a:spcAft>
            </a:pPr>
            <a:r>
              <a:rPr lang="en-US" sz="3200" dirty="0" smtClean="0">
                <a:ea typeface="ＭＳ Ｐゴシック" pitchFamily="34" charset="-128"/>
              </a:rPr>
              <a:t>2 samples regardless the collection time</a:t>
            </a:r>
          </a:p>
          <a:p>
            <a:pPr eaLnBrk="1" hangingPunct="1">
              <a:spcBef>
                <a:spcPct val="0"/>
              </a:spcBef>
              <a:buFontTx/>
              <a:buNone/>
            </a:pPr>
            <a:r>
              <a:rPr lang="en-US" sz="1800" dirty="0" smtClean="0">
                <a:ea typeface="ＭＳ Ｐゴシック" pitchFamily="34" charset="-128"/>
              </a:rPr>
              <a:t>*</a:t>
            </a:r>
            <a:r>
              <a:rPr lang="en-US" sz="1800" dirty="0" smtClean="0">
                <a:solidFill>
                  <a:srgbClr val="FF0000"/>
                </a:solidFill>
                <a:ea typeface="ＭＳ Ｐゴシック" pitchFamily="34" charset="-128"/>
              </a:rPr>
              <a:t>The definition/policy can be applied to countries performing microscopy under satisfactory quality assurance programmes</a:t>
            </a:r>
            <a:endParaRPr lang="en-US" sz="2800" dirty="0" smtClean="0">
              <a:solidFill>
                <a:srgbClr val="FF0000"/>
              </a:solidFill>
              <a:ea typeface="ＭＳ Ｐゴシック" pitchFamily="34" charset="-128"/>
            </a:endParaRPr>
          </a:p>
          <a:p>
            <a:pPr eaLnBrk="1" hangingPunct="1">
              <a:buFontTx/>
              <a:buNone/>
            </a:pPr>
            <a:endParaRPr lang="en-US" dirty="0" smtClean="0">
              <a:solidFill>
                <a:schemeClr val="bg1"/>
              </a:solidFill>
              <a:ea typeface="ＭＳ Ｐゴシック" pitchFamily="34" charset="-128"/>
            </a:endParaRPr>
          </a:p>
        </p:txBody>
      </p:sp>
      <p:pic>
        <p:nvPicPr>
          <p:cNvPr id="11268" name="Picture 4" descr="20031523_Gary Hampton_U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4581127"/>
            <a:ext cx="3827463" cy="169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2A1E75C-88BD-49B6-9DCE-52DD63A4434B}" type="slidenum">
              <a:rPr lang="en-US" sz="1400"/>
              <a:pPr algn="r" eaLnBrk="1" hangingPunct="1"/>
              <a:t>2</a:t>
            </a:fld>
            <a:endParaRPr lang="en-US" sz="1400" dirty="0"/>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2</a:t>
            </a:fld>
            <a:endParaRPr lang="en-IN" dirty="0"/>
          </a:p>
        </p:txBody>
      </p:sp>
    </p:spTree>
    <p:extLst>
      <p:ext uri="{BB962C8B-B14F-4D97-AF65-F5344CB8AC3E}">
        <p14:creationId xmlns:p14="http://schemas.microsoft.com/office/powerpoint/2010/main" val="1194697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800" b="1" dirty="0">
                <a:solidFill>
                  <a:srgbClr val="66FF33"/>
                </a:solidFill>
              </a:rPr>
              <a:t>Loop-mediated isothermal amplification.</a:t>
            </a:r>
            <a:br>
              <a:rPr lang="en-IN" sz="2800" b="1" dirty="0">
                <a:solidFill>
                  <a:srgbClr val="66FF33"/>
                </a:solidFill>
              </a:rPr>
            </a:br>
            <a:r>
              <a:rPr lang="en-IN" sz="2800" b="1" dirty="0">
                <a:solidFill>
                  <a:srgbClr val="66FF33"/>
                </a:solidFill>
              </a:rPr>
              <a:t> LAMP*</a:t>
            </a:r>
          </a:p>
        </p:txBody>
      </p:sp>
      <p:sp>
        <p:nvSpPr>
          <p:cNvPr id="3" name="Content Placeholder 2"/>
          <p:cNvSpPr>
            <a:spLocks noGrp="1"/>
          </p:cNvSpPr>
          <p:nvPr>
            <p:ph sz="quarter" idx="13"/>
          </p:nvPr>
        </p:nvSpPr>
        <p:spPr/>
        <p:txBody>
          <a:bodyPr>
            <a:noAutofit/>
          </a:bodyPr>
          <a:lstStyle/>
          <a:p>
            <a:r>
              <a:rPr lang="en-IN" sz="2400" dirty="0">
                <a:solidFill>
                  <a:srgbClr val="FF0000"/>
                </a:solidFill>
              </a:rPr>
              <a:t>LAMP*</a:t>
            </a:r>
          </a:p>
          <a:p>
            <a:r>
              <a:rPr lang="en-IN" sz="2400" dirty="0"/>
              <a:t>􀂄 </a:t>
            </a:r>
            <a:r>
              <a:rPr lang="en-IN" sz="3200" dirty="0">
                <a:solidFill>
                  <a:srgbClr val="FF0000"/>
                </a:solidFill>
              </a:rPr>
              <a:t>Loop-mediated isothermal amplification.</a:t>
            </a:r>
          </a:p>
          <a:p>
            <a:r>
              <a:rPr lang="en-IN" sz="2400" dirty="0"/>
              <a:t>􀂄 It is a novel nucleic acid amplification method in </a:t>
            </a:r>
            <a:r>
              <a:rPr lang="en-IN" sz="2400" dirty="0" smtClean="0"/>
              <a:t>which reagents </a:t>
            </a:r>
            <a:r>
              <a:rPr lang="en-IN" sz="2400" dirty="0"/>
              <a:t>react under isothermal conditions with </a:t>
            </a:r>
            <a:r>
              <a:rPr lang="en-IN" sz="2400" dirty="0" smtClean="0"/>
              <a:t>high specificity</a:t>
            </a:r>
            <a:r>
              <a:rPr lang="en-IN" sz="2400" dirty="0"/>
              <a:t>, efficiency, and rapidity</a:t>
            </a:r>
            <a:r>
              <a:rPr lang="en-IN" sz="2400" dirty="0" smtClean="0"/>
              <a:t>. 􀂄 </a:t>
            </a:r>
            <a:r>
              <a:rPr lang="en-IN" sz="2400" dirty="0"/>
              <a:t>LAMP is used for detection of M.tb complex, </a:t>
            </a:r>
            <a:r>
              <a:rPr lang="en-IN" sz="2400" dirty="0" smtClean="0"/>
              <a:t>M.avium, and </a:t>
            </a:r>
            <a:r>
              <a:rPr lang="en-IN" sz="2400" dirty="0"/>
              <a:t>M.intracellulare directly from sputum specimens </a:t>
            </a:r>
            <a:r>
              <a:rPr lang="en-IN" sz="2400" dirty="0" smtClean="0"/>
              <a:t>as well </a:t>
            </a:r>
            <a:r>
              <a:rPr lang="en-IN" sz="2400" dirty="0"/>
              <a:t>as for detection of culture isolates grown in a </a:t>
            </a:r>
            <a:r>
              <a:rPr lang="en-IN" sz="2400" dirty="0" smtClean="0"/>
              <a:t>liquid medium </a:t>
            </a:r>
            <a:r>
              <a:rPr lang="en-IN" sz="2400" dirty="0"/>
              <a:t>(MGIT) or on a solid medium (</a:t>
            </a:r>
            <a:r>
              <a:rPr lang="en-IN" sz="2400" dirty="0" smtClean="0"/>
              <a:t>Ogawa’s medium</a:t>
            </a:r>
            <a:r>
              <a:rPr lang="en-IN" sz="2400" dirty="0"/>
              <a:t>).</a:t>
            </a:r>
          </a:p>
          <a:p>
            <a:r>
              <a:rPr lang="en-IN" sz="2400" dirty="0">
                <a:solidFill>
                  <a:srgbClr val="FF0000"/>
                </a:solidFill>
              </a:rPr>
              <a:t>*Iwamoto T et al J Clin Microbiol 2003;41 :2616-</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20</a:t>
            </a:fld>
            <a:endParaRPr lang="en-IN" dirty="0"/>
          </a:p>
        </p:txBody>
      </p:sp>
    </p:spTree>
    <p:extLst>
      <p:ext uri="{BB962C8B-B14F-4D97-AF65-F5344CB8AC3E}">
        <p14:creationId xmlns:p14="http://schemas.microsoft.com/office/powerpoint/2010/main" val="2184684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 </a:t>
            </a:r>
            <a:r>
              <a:rPr lang="en-IN" sz="4800" b="1" dirty="0">
                <a:solidFill>
                  <a:srgbClr val="FF0000"/>
                </a:solidFill>
              </a:rPr>
              <a:t>LAMP*</a:t>
            </a:r>
          </a:p>
        </p:txBody>
      </p:sp>
      <p:sp>
        <p:nvSpPr>
          <p:cNvPr id="3" name="Content Placeholder 2"/>
          <p:cNvSpPr>
            <a:spLocks noGrp="1"/>
          </p:cNvSpPr>
          <p:nvPr>
            <p:ph sz="quarter" idx="13"/>
          </p:nvPr>
        </p:nvSpPr>
        <p:spPr/>
        <p:txBody>
          <a:bodyPr>
            <a:normAutofit/>
          </a:bodyPr>
          <a:lstStyle/>
          <a:p>
            <a:r>
              <a:rPr lang="en-IN" sz="2800" dirty="0"/>
              <a:t>This method employs a DNA polymerase and a set </a:t>
            </a:r>
            <a:r>
              <a:rPr lang="en-IN" sz="2800" dirty="0" smtClean="0"/>
              <a:t>of four </a:t>
            </a:r>
            <a:r>
              <a:rPr lang="en-IN" sz="2800" dirty="0"/>
              <a:t>specially designed primers that recognize a total </a:t>
            </a:r>
            <a:r>
              <a:rPr lang="en-IN" sz="2800" dirty="0" smtClean="0"/>
              <a:t>of six </a:t>
            </a:r>
            <a:r>
              <a:rPr lang="en-IN" sz="2800" dirty="0"/>
              <a:t>distinct sequences on the target DNA</a:t>
            </a:r>
            <a:r>
              <a:rPr lang="en-IN" sz="2800" dirty="0" smtClean="0"/>
              <a:t>.  </a:t>
            </a:r>
            <a:r>
              <a:rPr lang="en-IN" sz="2800" dirty="0"/>
              <a:t>Species-specific primers were designed by targeting </a:t>
            </a:r>
            <a:r>
              <a:rPr lang="en-IN" sz="2800" dirty="0" smtClean="0"/>
              <a:t>the gyrB </a:t>
            </a:r>
            <a:r>
              <a:rPr lang="en-IN" sz="2800" dirty="0"/>
              <a:t>gene</a:t>
            </a:r>
            <a:r>
              <a:rPr lang="en-IN" sz="2800" dirty="0" smtClean="0"/>
              <a:t>.  </a:t>
            </a:r>
            <a:r>
              <a:rPr lang="en-IN" sz="2800" dirty="0"/>
              <a:t>Simple procedure, starting with the mixing of all </a:t>
            </a:r>
            <a:r>
              <a:rPr lang="en-IN" sz="2800" dirty="0" smtClean="0"/>
              <a:t>reagent in </a:t>
            </a:r>
            <a:r>
              <a:rPr lang="en-IN" sz="2800" dirty="0"/>
              <a:t>a single tube, followed by an isothermal </a:t>
            </a:r>
            <a:r>
              <a:rPr lang="en-IN" sz="2800" dirty="0" smtClean="0"/>
              <a:t>reaction during </a:t>
            </a:r>
            <a:r>
              <a:rPr lang="en-IN" sz="2800" dirty="0"/>
              <a:t>which the reaction mixture is held at </a:t>
            </a:r>
            <a:r>
              <a:rPr lang="en-IN" sz="2800" dirty="0" smtClean="0"/>
              <a:t>63°C</a:t>
            </a:r>
            <a:r>
              <a:rPr lang="en-IN" sz="2800" dirty="0"/>
              <a:t> </a:t>
            </a:r>
            <a:r>
              <a:rPr lang="en-IN" sz="2800" dirty="0" smtClean="0"/>
              <a:t> </a:t>
            </a:r>
            <a:r>
              <a:rPr lang="en-IN" sz="2800" dirty="0"/>
              <a:t>60-min incubation time.</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21</a:t>
            </a:fld>
            <a:endParaRPr lang="en-IN" dirty="0"/>
          </a:p>
        </p:txBody>
      </p:sp>
    </p:spTree>
    <p:extLst>
      <p:ext uri="{BB962C8B-B14F-4D97-AF65-F5344CB8AC3E}">
        <p14:creationId xmlns:p14="http://schemas.microsoft.com/office/powerpoint/2010/main" val="804824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N" sz="2400" dirty="0"/>
              <a:t>It is a variant of PCR, in which a pair </a:t>
            </a:r>
            <a:r>
              <a:rPr lang="en-IN" sz="2400" dirty="0" smtClean="0"/>
              <a:t>of oligonucleotides </a:t>
            </a:r>
            <a:r>
              <a:rPr lang="en-IN" sz="2400" dirty="0"/>
              <a:t>are made to bind to one of the </a:t>
            </a:r>
            <a:r>
              <a:rPr lang="en-IN" sz="2400" dirty="0" smtClean="0"/>
              <a:t>DNA target </a:t>
            </a:r>
            <a:r>
              <a:rPr lang="en-IN" sz="2400" dirty="0"/>
              <a:t>strands, so that they are adjacent to </a:t>
            </a:r>
            <a:r>
              <a:rPr lang="en-IN" sz="2400" dirty="0" smtClean="0"/>
              <a:t>each other. </a:t>
            </a:r>
            <a:r>
              <a:rPr lang="en-IN" sz="2400" dirty="0"/>
              <a:t>A second pair of oligonucleotides is designed </a:t>
            </a:r>
            <a:r>
              <a:rPr lang="en-IN" sz="2400" dirty="0" smtClean="0"/>
              <a:t>to hybridize </a:t>
            </a:r>
            <a:r>
              <a:rPr lang="en-IN" sz="2400" dirty="0"/>
              <a:t>to the same regions on the </a:t>
            </a:r>
            <a:r>
              <a:rPr lang="en-IN" sz="2400" dirty="0" smtClean="0"/>
              <a:t>complementary DNA</a:t>
            </a:r>
            <a:r>
              <a:rPr lang="en-IN" sz="2400" dirty="0"/>
              <a:t>.</a:t>
            </a:r>
          </a:p>
        </p:txBody>
      </p:sp>
      <p:sp>
        <p:nvSpPr>
          <p:cNvPr id="5" name="Content Placeholder 4"/>
          <p:cNvSpPr>
            <a:spLocks noGrp="1"/>
          </p:cNvSpPr>
          <p:nvPr>
            <p:ph sz="quarter" idx="14"/>
          </p:nvPr>
        </p:nvSpPr>
        <p:spPr/>
        <p:txBody>
          <a:bodyPr/>
          <a:lstStyle/>
          <a:p>
            <a:endParaRPr lang="en-IN" dirty="0"/>
          </a:p>
        </p:txBody>
      </p:sp>
      <p:sp>
        <p:nvSpPr>
          <p:cNvPr id="4" name="Title 3"/>
          <p:cNvSpPr>
            <a:spLocks noGrp="1"/>
          </p:cNvSpPr>
          <p:nvPr>
            <p:ph type="title"/>
          </p:nvPr>
        </p:nvSpPr>
        <p:spPr/>
        <p:txBody>
          <a:bodyPr/>
          <a:lstStyle/>
          <a:p>
            <a:pPr algn="ctr"/>
            <a:r>
              <a:rPr lang="en-IN" sz="4000" b="1" dirty="0">
                <a:solidFill>
                  <a:srgbClr val="66FF33"/>
                </a:solidFill>
              </a:rPr>
              <a:t>Ligase Chain Reaction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387285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22</a:t>
            </a:fld>
            <a:endParaRPr lang="en-IN" dirty="0"/>
          </a:p>
        </p:txBody>
      </p:sp>
    </p:spTree>
    <p:extLst>
      <p:ext uri="{BB962C8B-B14F-4D97-AF65-F5344CB8AC3E}">
        <p14:creationId xmlns:p14="http://schemas.microsoft.com/office/powerpoint/2010/main" val="3741815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dirty="0"/>
          </a:p>
        </p:txBody>
      </p:sp>
      <p:sp>
        <p:nvSpPr>
          <p:cNvPr id="3" name="Content Placeholder 2"/>
          <p:cNvSpPr>
            <a:spLocks noGrp="1"/>
          </p:cNvSpPr>
          <p:nvPr>
            <p:ph sz="quarter" idx="14"/>
          </p:nvPr>
        </p:nvSpPr>
        <p:spPr/>
        <p:txBody>
          <a:bodyPr>
            <a:noAutofit/>
          </a:bodyPr>
          <a:lstStyle/>
          <a:p>
            <a:r>
              <a:rPr lang="en-IN" sz="2400" dirty="0"/>
              <a:t>The action of DNA polymerase and ligase in </a:t>
            </a:r>
            <a:r>
              <a:rPr lang="en-IN" sz="2400" dirty="0" smtClean="0"/>
              <a:t>the presence </a:t>
            </a:r>
            <a:r>
              <a:rPr lang="en-IN" sz="2400" dirty="0"/>
              <a:t>of nucleotides results in the gap </a:t>
            </a:r>
            <a:r>
              <a:rPr lang="en-IN" sz="2400" dirty="0" smtClean="0"/>
              <a:t>between adjacent </a:t>
            </a:r>
            <a:r>
              <a:rPr lang="en-IN" sz="2400" dirty="0"/>
              <a:t>primers being filled with </a:t>
            </a:r>
            <a:r>
              <a:rPr lang="en-IN" sz="2400" dirty="0" smtClean="0"/>
              <a:t>appropriate nucleotides </a:t>
            </a:r>
            <a:r>
              <a:rPr lang="en-IN" sz="2400" dirty="0"/>
              <a:t>and ligation of primers</a:t>
            </a:r>
            <a:r>
              <a:rPr lang="en-IN" sz="2400" dirty="0" smtClean="0"/>
              <a:t>.  </a:t>
            </a:r>
            <a:r>
              <a:rPr lang="en-IN" sz="2400" dirty="0"/>
              <a:t>It is mainly being used for respiratory samples, </a:t>
            </a:r>
            <a:r>
              <a:rPr lang="en-IN" sz="2400" dirty="0" smtClean="0"/>
              <a:t>and has </a:t>
            </a:r>
            <a:r>
              <a:rPr lang="en-IN" sz="2400" dirty="0"/>
              <a:t>a high overall specificity and sensitivity for </a:t>
            </a:r>
            <a:r>
              <a:rPr lang="en-IN" sz="2400" dirty="0" smtClean="0"/>
              <a:t>smear +ve </a:t>
            </a:r>
            <a:r>
              <a:rPr lang="en-IN" sz="2400" dirty="0"/>
              <a:t>and –ve specimens.</a:t>
            </a:r>
          </a:p>
        </p:txBody>
      </p:sp>
      <p:sp>
        <p:nvSpPr>
          <p:cNvPr id="4" name="Title 3"/>
          <p:cNvSpPr>
            <a:spLocks noGrp="1"/>
          </p:cNvSpPr>
          <p:nvPr>
            <p:ph type="title"/>
          </p:nvPr>
        </p:nvSpPr>
        <p:spPr/>
        <p:txBody>
          <a:bodyPr/>
          <a:lstStyle/>
          <a:p>
            <a:pPr algn="ctr"/>
            <a:r>
              <a:rPr lang="en-IN" sz="4400" b="1" dirty="0">
                <a:solidFill>
                  <a:srgbClr val="66FF33"/>
                </a:solidFill>
              </a:rPr>
              <a:t>Ligase Chain Reaction</a:t>
            </a:r>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23</a:t>
            </a:fld>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396044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307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IN" sz="2400" dirty="0"/>
              <a:t>Due to advances in molecular biology and genomics, </a:t>
            </a:r>
            <a:r>
              <a:rPr lang="en-IN" sz="2400" dirty="0" smtClean="0"/>
              <a:t>an alternative </a:t>
            </a:r>
            <a:r>
              <a:rPr lang="en-IN" sz="2400" dirty="0"/>
              <a:t>has emerged for the first time in the form of </a:t>
            </a:r>
            <a:r>
              <a:rPr lang="en-IN" sz="2400" dirty="0" smtClean="0"/>
              <a:t>a new </a:t>
            </a:r>
            <a:r>
              <a:rPr lang="en-IN" sz="2400" dirty="0"/>
              <a:t>class of in vitro assays that measure </a:t>
            </a:r>
            <a:r>
              <a:rPr lang="en-IN" sz="2400" dirty="0" smtClean="0"/>
              <a:t>interferon (IFN-γ</a:t>
            </a:r>
            <a:r>
              <a:rPr lang="en-IN" sz="2400" dirty="0"/>
              <a:t>) released by sensitized T cells after stimulation </a:t>
            </a:r>
            <a:r>
              <a:rPr lang="en-IN" sz="2400" dirty="0" smtClean="0"/>
              <a:t>by M</a:t>
            </a:r>
            <a:r>
              <a:rPr lang="en-IN" sz="2400" dirty="0"/>
              <a:t>. tuberculosis antigens</a:t>
            </a:r>
            <a:r>
              <a:rPr lang="en-IN" sz="2400" dirty="0" smtClean="0"/>
              <a:t>.  </a:t>
            </a:r>
            <a:r>
              <a:rPr lang="en-IN" sz="2400" dirty="0"/>
              <a:t>Measures immune reactivity </a:t>
            </a:r>
            <a:r>
              <a:rPr lang="en-IN" sz="2400" dirty="0" smtClean="0"/>
              <a:t>to M.tb</a:t>
            </a:r>
            <a:r>
              <a:rPr lang="en-IN" sz="2400" dirty="0"/>
              <a:t>.</a:t>
            </a:r>
          </a:p>
        </p:txBody>
      </p:sp>
      <p:sp>
        <p:nvSpPr>
          <p:cNvPr id="3" name="Content Placeholder 2"/>
          <p:cNvSpPr>
            <a:spLocks noGrp="1"/>
          </p:cNvSpPr>
          <p:nvPr>
            <p:ph sz="quarter" idx="14"/>
          </p:nvPr>
        </p:nvSpPr>
        <p:spPr/>
        <p:txBody>
          <a:bodyPr/>
          <a:lstStyle/>
          <a:p>
            <a:endParaRPr lang="en-IN" dirty="0"/>
          </a:p>
        </p:txBody>
      </p:sp>
      <p:sp>
        <p:nvSpPr>
          <p:cNvPr id="4" name="Title 3"/>
          <p:cNvSpPr>
            <a:spLocks noGrp="1"/>
          </p:cNvSpPr>
          <p:nvPr>
            <p:ph type="title"/>
          </p:nvPr>
        </p:nvSpPr>
        <p:spPr/>
        <p:txBody>
          <a:bodyPr/>
          <a:lstStyle/>
          <a:p>
            <a:pPr algn="ctr"/>
            <a:r>
              <a:rPr lang="en-IN" sz="4800" b="1" dirty="0">
                <a:solidFill>
                  <a:srgbClr val="66FF33"/>
                </a:solidFill>
              </a:rPr>
              <a:t>Quantiferon-GOLD</a:t>
            </a:r>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24</a:t>
            </a:fld>
            <a:endParaRPr lang="en-I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816424" cy="4392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62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dirty="0"/>
          </a:p>
        </p:txBody>
      </p:sp>
      <p:sp>
        <p:nvSpPr>
          <p:cNvPr id="3" name="Content Placeholder 2"/>
          <p:cNvSpPr>
            <a:spLocks noGrp="1"/>
          </p:cNvSpPr>
          <p:nvPr>
            <p:ph sz="quarter" idx="14"/>
          </p:nvPr>
        </p:nvSpPr>
        <p:spPr/>
        <p:txBody>
          <a:bodyPr>
            <a:normAutofit/>
          </a:bodyPr>
          <a:lstStyle/>
          <a:p>
            <a:r>
              <a:rPr lang="en-IN" sz="2800" dirty="0"/>
              <a:t>Interferon-γ assays measure cell-mediated </a:t>
            </a:r>
            <a:r>
              <a:rPr lang="en-IN" sz="2800" dirty="0" smtClean="0"/>
              <a:t>immunity by </a:t>
            </a:r>
            <a:r>
              <a:rPr lang="en-IN" sz="2800" dirty="0"/>
              <a:t>quantifying IFN-γ released from sensitized T </a:t>
            </a:r>
            <a:r>
              <a:rPr lang="en-IN" sz="2800" dirty="0" smtClean="0"/>
              <a:t>cells in </a:t>
            </a:r>
            <a:r>
              <a:rPr lang="en-IN" sz="2800" dirty="0"/>
              <a:t>whole blood/PBMCs incubated with TB antigens.</a:t>
            </a:r>
          </a:p>
        </p:txBody>
      </p:sp>
      <p:sp>
        <p:nvSpPr>
          <p:cNvPr id="4" name="Title 3"/>
          <p:cNvSpPr>
            <a:spLocks noGrp="1"/>
          </p:cNvSpPr>
          <p:nvPr>
            <p:ph type="title"/>
          </p:nvPr>
        </p:nvSpPr>
        <p:spPr/>
        <p:txBody>
          <a:bodyPr/>
          <a:lstStyle/>
          <a:p>
            <a:pPr algn="ctr"/>
            <a:r>
              <a:rPr lang="en-IN" sz="4400" b="1" dirty="0">
                <a:solidFill>
                  <a:srgbClr val="66FF33"/>
                </a:solidFill>
              </a:rPr>
              <a:t>Quantiferon-GOLD</a:t>
            </a:r>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25</a:t>
            </a:fld>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12" y="1556792"/>
            <a:ext cx="38884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36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IN" dirty="0"/>
          </a:p>
        </p:txBody>
      </p:sp>
      <p:sp>
        <p:nvSpPr>
          <p:cNvPr id="3" name="Content Placeholder 2"/>
          <p:cNvSpPr>
            <a:spLocks noGrp="1"/>
          </p:cNvSpPr>
          <p:nvPr>
            <p:ph sz="quarter" idx="14"/>
          </p:nvPr>
        </p:nvSpPr>
        <p:spPr/>
        <p:txBody>
          <a:bodyPr>
            <a:noAutofit/>
          </a:bodyPr>
          <a:lstStyle/>
          <a:p>
            <a:r>
              <a:rPr lang="en-IN" sz="2400" dirty="0"/>
              <a:t>QuantiFERON-TB Gold is an in vitro diagnostic test to aid in the detection of Mycobacterium tuberculosis infection. It combines the simplicity of the QuantiFERON technology with the diagnostic power of synthetic TB-specific peptides (ESAT-6 and CFP-10) to provide the best available method of diagnosing TB infection.</a:t>
            </a:r>
          </a:p>
        </p:txBody>
      </p:sp>
      <p:sp>
        <p:nvSpPr>
          <p:cNvPr id="4" name="Title 3"/>
          <p:cNvSpPr>
            <a:spLocks noGrp="1"/>
          </p:cNvSpPr>
          <p:nvPr>
            <p:ph type="title"/>
          </p:nvPr>
        </p:nvSpPr>
        <p:spPr/>
        <p:txBody>
          <a:bodyPr/>
          <a:lstStyle/>
          <a:p>
            <a:pPr algn="ctr"/>
            <a:r>
              <a:rPr lang="en-IN" sz="4000" dirty="0">
                <a:solidFill>
                  <a:srgbClr val="66FF33"/>
                </a:solidFill>
              </a:rPr>
              <a:t>QuantiFERON-TB Gold </a:t>
            </a:r>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26</a:t>
            </a:fld>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484784"/>
            <a:ext cx="381642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0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400" b="1" dirty="0">
                <a:solidFill>
                  <a:srgbClr val="66FF33"/>
                </a:solidFill>
              </a:rPr>
              <a:t>QuantiFERON-TB ® test </a:t>
            </a:r>
          </a:p>
        </p:txBody>
      </p:sp>
      <p:sp>
        <p:nvSpPr>
          <p:cNvPr id="6" name="Content Placeholder 5"/>
          <p:cNvSpPr>
            <a:spLocks noGrp="1"/>
          </p:cNvSpPr>
          <p:nvPr>
            <p:ph sz="quarter" idx="13"/>
          </p:nvPr>
        </p:nvSpPr>
        <p:spPr/>
        <p:txBody>
          <a:bodyPr>
            <a:normAutofit lnSpcReduction="10000"/>
          </a:bodyPr>
          <a:lstStyle/>
          <a:p>
            <a:r>
              <a:rPr lang="en-IN" sz="2400" b="1" dirty="0"/>
              <a:t>QuantiFERON-TB ® test (Cellestis, Australia</a:t>
            </a:r>
          </a:p>
          <a:p>
            <a:r>
              <a:rPr lang="en-IN" sz="2400" b="1" dirty="0"/>
              <a:t>– Commercially available.</a:t>
            </a:r>
          </a:p>
          <a:p>
            <a:r>
              <a:rPr lang="en-IN" sz="2400" b="1" dirty="0"/>
              <a:t>– Measures amount of IFN-</a:t>
            </a:r>
            <a:r>
              <a:rPr lang="el-GR" sz="2400" b="1" dirty="0"/>
              <a:t>γ </a:t>
            </a:r>
            <a:r>
              <a:rPr lang="en-IN" sz="2400" b="1" dirty="0"/>
              <a:t>produced. (ELISA)</a:t>
            </a:r>
          </a:p>
          <a:p>
            <a:r>
              <a:rPr lang="en-IN" sz="2400" b="1" dirty="0"/>
              <a:t>– FDA-approved for the detection of LTBI, 2001</a:t>
            </a:r>
            <a:r>
              <a:rPr lang="en-IN" sz="2400" b="1" dirty="0" smtClean="0"/>
              <a:t>.</a:t>
            </a:r>
          </a:p>
          <a:p>
            <a:endParaRPr lang="en-IN" sz="2400" b="1" dirty="0"/>
          </a:p>
          <a:p>
            <a:r>
              <a:rPr lang="en-IN" dirty="0"/>
              <a:t>􀂄 </a:t>
            </a:r>
            <a:r>
              <a:rPr lang="en-IN" sz="2000" b="1" dirty="0">
                <a:solidFill>
                  <a:srgbClr val="FFC000"/>
                </a:solidFill>
              </a:rPr>
              <a:t>ELISPOT assay (Oxford, UK)</a:t>
            </a:r>
          </a:p>
          <a:p>
            <a:r>
              <a:rPr lang="en-IN" sz="2000" b="1" dirty="0">
                <a:solidFill>
                  <a:srgbClr val="FFC000"/>
                </a:solidFill>
              </a:rPr>
              <a:t>– Similar to QFT.</a:t>
            </a:r>
          </a:p>
          <a:p>
            <a:r>
              <a:rPr lang="en-IN" sz="2000" b="1" dirty="0">
                <a:solidFill>
                  <a:srgbClr val="FFC000"/>
                </a:solidFill>
              </a:rPr>
              <a:t>– Measures number of reactive lymphocytes.</a:t>
            </a:r>
          </a:p>
          <a:p>
            <a:r>
              <a:rPr lang="en-IN" sz="2000" b="1" dirty="0" smtClean="0">
                <a:solidFill>
                  <a:srgbClr val="FFC000"/>
                </a:solidFill>
              </a:rPr>
              <a:t>–</a:t>
            </a:r>
            <a:endParaRPr lang="en-IN" sz="2000" b="1" dirty="0">
              <a:solidFill>
                <a:srgbClr val="FFC000"/>
              </a:solidFill>
            </a:endParaRP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27</a:t>
            </a:fld>
            <a:endParaRPr lang="en-IN" dirty="0"/>
          </a:p>
        </p:txBody>
      </p:sp>
    </p:spTree>
    <p:extLst>
      <p:ext uri="{BB962C8B-B14F-4D97-AF65-F5344CB8AC3E}">
        <p14:creationId xmlns:p14="http://schemas.microsoft.com/office/powerpoint/2010/main" val="942673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dirty="0">
                <a:solidFill>
                  <a:srgbClr val="66FF33"/>
                </a:solidFill>
              </a:rPr>
              <a:t>Quantiferon-GOLD</a:t>
            </a:r>
          </a:p>
        </p:txBody>
      </p:sp>
      <p:sp>
        <p:nvSpPr>
          <p:cNvPr id="3" name="Content Placeholder 2"/>
          <p:cNvSpPr>
            <a:spLocks noGrp="1"/>
          </p:cNvSpPr>
          <p:nvPr>
            <p:ph sz="quarter" idx="13"/>
          </p:nvPr>
        </p:nvSpPr>
        <p:spPr/>
        <p:txBody>
          <a:bodyPr>
            <a:normAutofit/>
          </a:bodyPr>
          <a:lstStyle/>
          <a:p>
            <a:r>
              <a:rPr lang="en-IN" sz="2800" dirty="0"/>
              <a:t>Early assays employed PPD (same specificity problems</a:t>
            </a:r>
          </a:p>
          <a:p>
            <a:r>
              <a:rPr lang="en-IN" sz="2800" dirty="0"/>
              <a:t>as the TST</a:t>
            </a:r>
            <a:r>
              <a:rPr lang="en-IN" sz="2800" dirty="0" smtClean="0"/>
              <a:t>).  </a:t>
            </a:r>
            <a:r>
              <a:rPr lang="en-IN" sz="2800" dirty="0"/>
              <a:t>Newer assays (e.g., QFT-Gold) employ </a:t>
            </a:r>
            <a:r>
              <a:rPr lang="en-IN" sz="2800" dirty="0" smtClean="0"/>
              <a:t>TB-specific antigens</a:t>
            </a:r>
            <a:r>
              <a:rPr lang="en-IN" sz="2800" dirty="0"/>
              <a:t>: ESAT-6 and CFP-10</a:t>
            </a:r>
            <a:r>
              <a:rPr lang="en-IN" sz="2800" dirty="0" smtClean="0"/>
              <a:t>.  </a:t>
            </a:r>
            <a:r>
              <a:rPr lang="en-IN" sz="2800" dirty="0"/>
              <a:t>Proteins encoded within the region of difference 1 </a:t>
            </a:r>
            <a:r>
              <a:rPr lang="en-IN" sz="2800" dirty="0" smtClean="0"/>
              <a:t>of M.tuberculosis.  </a:t>
            </a:r>
            <a:r>
              <a:rPr lang="en-IN" sz="2800" dirty="0"/>
              <a:t>Not shared with the BCG sub-strains and most </a:t>
            </a:r>
            <a:r>
              <a:rPr lang="en-IN" sz="2800" dirty="0" smtClean="0"/>
              <a:t>NT (except</a:t>
            </a:r>
            <a:r>
              <a:rPr lang="en-IN" sz="2800" dirty="0"/>
              <a:t>: M. kansasii, M. szulgai, M. marinum and nonpathogenic</a:t>
            </a:r>
          </a:p>
          <a:p>
            <a:r>
              <a:rPr lang="en-IN" sz="2800" dirty="0"/>
              <a:t>M.bovis).</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28</a:t>
            </a:fld>
            <a:endParaRPr lang="en-IN" dirty="0"/>
          </a:p>
        </p:txBody>
      </p:sp>
    </p:spTree>
    <p:extLst>
      <p:ext uri="{BB962C8B-B14F-4D97-AF65-F5344CB8AC3E}">
        <p14:creationId xmlns:p14="http://schemas.microsoft.com/office/powerpoint/2010/main" val="656937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N" sz="2000" dirty="0"/>
              <a:t>Improved specificity: able to distinguish between TB </a:t>
            </a:r>
            <a:r>
              <a:rPr lang="en-IN" sz="2000" dirty="0" smtClean="0"/>
              <a:t>and NTM</a:t>
            </a:r>
            <a:r>
              <a:rPr lang="en-IN" sz="2000" dirty="0"/>
              <a:t>, BCG infection.</a:t>
            </a:r>
          </a:p>
          <a:p>
            <a:r>
              <a:rPr lang="en-IN" sz="2000" dirty="0"/>
              <a:t>􀂄 Studies in contacts, HIV infected and children underway.</a:t>
            </a:r>
          </a:p>
          <a:p>
            <a:r>
              <a:rPr lang="en-IN" sz="2000" dirty="0"/>
              <a:t>􀂄 Recommended for use in “ALL circumstances in which </a:t>
            </a:r>
            <a:r>
              <a:rPr lang="en-IN" sz="2000" dirty="0" smtClean="0"/>
              <a:t>the tuberculin </a:t>
            </a:r>
            <a:r>
              <a:rPr lang="en-IN" sz="2000" dirty="0"/>
              <a:t>skin test is currently used</a:t>
            </a:r>
            <a:r>
              <a:rPr lang="en-IN" sz="2000" dirty="0" smtClean="0"/>
              <a:t>”.*  </a:t>
            </a:r>
            <a:r>
              <a:rPr lang="en-IN" sz="2000" dirty="0"/>
              <a:t>Includes contact investigations, immigrant </a:t>
            </a:r>
            <a:r>
              <a:rPr lang="en-IN" sz="2000" dirty="0" smtClean="0"/>
              <a:t>evaluation, surveillance </a:t>
            </a:r>
            <a:r>
              <a:rPr lang="en-IN" sz="2000" dirty="0"/>
              <a:t>(e.g. healthcare workers</a:t>
            </a:r>
            <a:r>
              <a:rPr lang="en-IN" sz="1800" dirty="0"/>
              <a:t>).</a:t>
            </a:r>
          </a:p>
        </p:txBody>
      </p:sp>
      <p:sp>
        <p:nvSpPr>
          <p:cNvPr id="4" name="Content Placeholder 3"/>
          <p:cNvSpPr>
            <a:spLocks noGrp="1"/>
          </p:cNvSpPr>
          <p:nvPr>
            <p:ph sz="quarter" idx="14"/>
          </p:nvPr>
        </p:nvSpPr>
        <p:spPr/>
        <p:txBody>
          <a:bodyPr/>
          <a:lstStyle/>
          <a:p>
            <a:endParaRPr lang="en-IN" dirty="0"/>
          </a:p>
        </p:txBody>
      </p:sp>
      <p:sp>
        <p:nvSpPr>
          <p:cNvPr id="2" name="Title 1"/>
          <p:cNvSpPr>
            <a:spLocks noGrp="1"/>
          </p:cNvSpPr>
          <p:nvPr>
            <p:ph type="title"/>
          </p:nvPr>
        </p:nvSpPr>
        <p:spPr/>
        <p:txBody>
          <a:bodyPr/>
          <a:lstStyle/>
          <a:p>
            <a:pPr algn="ctr"/>
            <a:r>
              <a:rPr lang="en-IN" sz="4400" b="1" dirty="0">
                <a:solidFill>
                  <a:srgbClr val="66FF33"/>
                </a:solidFill>
              </a:rPr>
              <a:t>Quantiferon-GOLD</a:t>
            </a:r>
          </a:p>
        </p:txBody>
      </p:sp>
      <p:sp>
        <p:nvSpPr>
          <p:cNvPr id="5" name="Footer Placeholder 4"/>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29</a:t>
            </a:fld>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3812282" cy="42484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851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lstStyle/>
          <a:p>
            <a:pPr algn="ctr"/>
            <a:r>
              <a:rPr lang="en-US" sz="2800" b="1" dirty="0" smtClean="0">
                <a:solidFill>
                  <a:srgbClr val="66FF33"/>
                </a:solidFill>
                <a:ea typeface="ＭＳ Ｐゴシック" pitchFamily="34" charset="-128"/>
              </a:rPr>
              <a:t>WHO recommendations on sputum smear microscopy (2010)</a:t>
            </a:r>
            <a:endParaRPr lang="en-US" sz="2000" b="1" dirty="0" smtClean="0">
              <a:solidFill>
                <a:srgbClr val="66FF33"/>
              </a:solidFill>
              <a:ea typeface="ＭＳ Ｐゴシック" pitchFamily="34" charset="-128"/>
            </a:endParaRPr>
          </a:p>
        </p:txBody>
      </p:sp>
      <p:sp>
        <p:nvSpPr>
          <p:cNvPr id="13315" name="Rectangle 3"/>
          <p:cNvSpPr>
            <a:spLocks noGrp="1" noChangeArrowheads="1"/>
          </p:cNvSpPr>
          <p:nvPr>
            <p:ph type="body" idx="4294967295"/>
          </p:nvPr>
        </p:nvSpPr>
        <p:spPr>
          <a:xfrm>
            <a:off x="457200" y="1600200"/>
            <a:ext cx="8229600" cy="4525963"/>
          </a:xfrm>
          <a:prstGeom prst="rect">
            <a:avLst/>
          </a:prstGeom>
        </p:spPr>
        <p:txBody>
          <a:bodyPr/>
          <a:lstStyle/>
          <a:p>
            <a:r>
              <a:rPr lang="en-US" sz="2800" dirty="0" smtClean="0">
                <a:ea typeface="ＭＳ Ｐゴシック" pitchFamily="34" charset="-128"/>
              </a:rPr>
              <a:t>ZN light microscopy performed on </a:t>
            </a:r>
            <a:r>
              <a:rPr lang="en-US" sz="2800" b="1" dirty="0" smtClean="0">
                <a:solidFill>
                  <a:srgbClr val="FF0000"/>
                </a:solidFill>
                <a:ea typeface="ＭＳ Ｐゴシック" pitchFamily="34" charset="-128"/>
              </a:rPr>
              <a:t>UNCONCENTRATED sputum</a:t>
            </a:r>
            <a:r>
              <a:rPr lang="en-US" sz="2800" dirty="0" smtClean="0">
                <a:ea typeface="ＭＳ Ｐゴシック" pitchFamily="34" charset="-128"/>
              </a:rPr>
              <a:t> is suitable for all laboratory service levels</a:t>
            </a:r>
          </a:p>
          <a:p>
            <a:r>
              <a:rPr lang="en-US" sz="2800" dirty="0" smtClean="0">
                <a:ea typeface="ＭＳ Ｐゴシック" pitchFamily="34" charset="-128"/>
              </a:rPr>
              <a:t>Concentration of sputum is NOT recommended in programmatic settings</a:t>
            </a:r>
          </a:p>
          <a:p>
            <a:r>
              <a:rPr lang="en-US" sz="2800" dirty="0" smtClean="0">
                <a:ea typeface="ＭＳ Ｐゴシック" pitchFamily="34" charset="-128"/>
              </a:rPr>
              <a:t>Fluorescence microscopy is recommended for increased sensitivity (add 10%)</a:t>
            </a:r>
          </a:p>
          <a:p>
            <a:r>
              <a:rPr lang="en-US" sz="3200" b="1" dirty="0" smtClean="0">
                <a:solidFill>
                  <a:srgbClr val="FFC000"/>
                </a:solidFill>
                <a:ea typeface="ＭＳ Ｐゴシック" pitchFamily="34" charset="-128"/>
              </a:rPr>
              <a:t>LED</a:t>
            </a:r>
            <a:r>
              <a:rPr lang="en-US" sz="3200" b="1" dirty="0" smtClean="0">
                <a:solidFill>
                  <a:srgbClr val="FF0000"/>
                </a:solidFill>
                <a:ea typeface="ＭＳ Ｐゴシック" pitchFamily="34" charset="-128"/>
              </a:rPr>
              <a:t> microscopy is recommended over conventional fluorescence</a:t>
            </a: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3" name="Slide Number Placeholder 2"/>
          <p:cNvSpPr>
            <a:spLocks noGrp="1"/>
          </p:cNvSpPr>
          <p:nvPr>
            <p:ph type="sldNum" sz="quarter" idx="12"/>
          </p:nvPr>
        </p:nvSpPr>
        <p:spPr/>
        <p:txBody>
          <a:bodyPr/>
          <a:lstStyle/>
          <a:p>
            <a:fld id="{BFFD15D4-E24B-49A3-8A33-C6785FA93C20}" type="slidenum">
              <a:rPr lang="en-IN" smtClean="0"/>
              <a:t>3</a:t>
            </a:fld>
            <a:endParaRPr lang="en-IN" dirty="0"/>
          </a:p>
        </p:txBody>
      </p:sp>
    </p:spTree>
    <p:extLst>
      <p:ext uri="{BB962C8B-B14F-4D97-AF65-F5344CB8AC3E}">
        <p14:creationId xmlns:p14="http://schemas.microsoft.com/office/powerpoint/2010/main" val="323989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dirty="0" smtClean="0">
                <a:solidFill>
                  <a:srgbClr val="66FF33"/>
                </a:solidFill>
              </a:rPr>
              <a:t>Drug resistant tuberculosis</a:t>
            </a:r>
            <a:endParaRPr lang="en-IN" sz="4000" b="1" dirty="0">
              <a:solidFill>
                <a:srgbClr val="66FF33"/>
              </a:solidFill>
            </a:endParaRPr>
          </a:p>
        </p:txBody>
      </p:sp>
      <p:sp>
        <p:nvSpPr>
          <p:cNvPr id="3" name="Content Placeholder 2"/>
          <p:cNvSpPr>
            <a:spLocks noGrp="1"/>
          </p:cNvSpPr>
          <p:nvPr>
            <p:ph sz="quarter" idx="13"/>
          </p:nvPr>
        </p:nvSpPr>
        <p:spPr/>
        <p:txBody>
          <a:bodyPr>
            <a:noAutofit/>
          </a:bodyPr>
          <a:lstStyle/>
          <a:p>
            <a:r>
              <a:rPr lang="en-IN" sz="3200" dirty="0"/>
              <a:t>With the worldwide re-emergence of TB, multi-drug resistant (MDR) and extensively drug resistant (XDR) strains have become an even greater threat. According to the WHO Global Tuberculosis Control Report 2009, there may be more than 500,000 cases of MDR-TB worldwide. Current testing for drug resistance can take more than 4 weeks, leading to higher mortality and the further spread of MDR strains.</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30</a:t>
            </a:fld>
            <a:endParaRPr lang="en-IN" dirty="0"/>
          </a:p>
        </p:txBody>
      </p:sp>
    </p:spTree>
    <p:extLst>
      <p:ext uri="{BB962C8B-B14F-4D97-AF65-F5344CB8AC3E}">
        <p14:creationId xmlns:p14="http://schemas.microsoft.com/office/powerpoint/2010/main" val="397106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b="1" dirty="0">
                <a:solidFill>
                  <a:srgbClr val="66FF33"/>
                </a:solidFill>
              </a:rPr>
              <a:t>Advances in the detection of drug resistance</a:t>
            </a:r>
          </a:p>
        </p:txBody>
      </p:sp>
      <p:sp>
        <p:nvSpPr>
          <p:cNvPr id="3" name="Content Placeholder 2"/>
          <p:cNvSpPr>
            <a:spLocks noGrp="1"/>
          </p:cNvSpPr>
          <p:nvPr>
            <p:ph sz="quarter" idx="13"/>
          </p:nvPr>
        </p:nvSpPr>
        <p:spPr/>
        <p:txBody>
          <a:bodyPr>
            <a:normAutofit lnSpcReduction="10000"/>
          </a:bodyPr>
          <a:lstStyle/>
          <a:p>
            <a:r>
              <a:rPr lang="en-IN" dirty="0" smtClean="0"/>
              <a:t> </a:t>
            </a:r>
            <a:r>
              <a:rPr lang="en-IN" sz="2800" dirty="0" smtClean="0"/>
              <a:t>One </a:t>
            </a:r>
            <a:r>
              <a:rPr lang="en-IN" sz="2800" dirty="0"/>
              <a:t>of the most exciting advances in Mtb diagnostics is rapid DST. Given the increasing prevalence and impact of multidrug-resistant (MDR) and extensively drug-resistant Mtb </a:t>
            </a:r>
            <a:r>
              <a:rPr lang="en-IN" sz="2800" dirty="0" smtClean="0"/>
              <a:t>, </a:t>
            </a:r>
            <a:r>
              <a:rPr lang="en-IN" sz="2800" dirty="0"/>
              <a:t>WHO along with the STOP TB partnership have prioritized greater access to DST. MDR Mtb is defined as resistance to two vital first-line agents, rifampin and isoniazid. Rifampin, a rifamycin, inhibits the DNA-dependent RNA polymerase </a:t>
            </a:r>
            <a:r>
              <a:rPr lang="en-IN" sz="2800" dirty="0" smtClean="0"/>
              <a:t>, </a:t>
            </a:r>
            <a:r>
              <a:rPr lang="en-IN" sz="2800" dirty="0"/>
              <a:t>and in 96% of isolates resistant to rifampin resistance is attributable to an 81 base pair rpo hotspot </a:t>
            </a:r>
            <a:r>
              <a:rPr lang="en-IN" sz="2800" dirty="0" smtClean="0"/>
              <a:t>. </a:t>
            </a:r>
            <a:endParaRPr lang="en-IN" sz="2800" dirty="0"/>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31</a:t>
            </a:fld>
            <a:endParaRPr lang="en-IN" dirty="0"/>
          </a:p>
        </p:txBody>
      </p:sp>
    </p:spTree>
    <p:extLst>
      <p:ext uri="{BB962C8B-B14F-4D97-AF65-F5344CB8AC3E}">
        <p14:creationId xmlns:p14="http://schemas.microsoft.com/office/powerpoint/2010/main" val="1333945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dirty="0" smtClean="0">
                <a:solidFill>
                  <a:srgbClr val="66FF33"/>
                </a:solidFill>
              </a:rPr>
              <a:t>Drug resistance in isoniazid</a:t>
            </a:r>
            <a:endParaRPr lang="en-IN" sz="4000" b="1" dirty="0">
              <a:solidFill>
                <a:srgbClr val="66FF33"/>
              </a:solidFill>
            </a:endParaRPr>
          </a:p>
        </p:txBody>
      </p:sp>
      <p:sp>
        <p:nvSpPr>
          <p:cNvPr id="3" name="Content Placeholder 2"/>
          <p:cNvSpPr>
            <a:spLocks noGrp="1"/>
          </p:cNvSpPr>
          <p:nvPr>
            <p:ph sz="quarter" idx="13"/>
          </p:nvPr>
        </p:nvSpPr>
        <p:spPr/>
        <p:txBody>
          <a:bodyPr>
            <a:normAutofit/>
          </a:bodyPr>
          <a:lstStyle/>
          <a:p>
            <a:r>
              <a:rPr lang="en-IN" sz="3200" dirty="0"/>
              <a:t>Isoniazid is bactericidal against actively replicating mycobacteria by inhibiting pathways of mycolic acid synthesis. It requires activation by the Mtb enzyme, katg, a mycobacterial catalase peroxidase, to form reactive intermediates to inhibit various targets of mycolic acid synthesis, including InhA, an enoyl acyl carrier protein </a:t>
            </a:r>
            <a:r>
              <a:rPr lang="en-IN" sz="3200" dirty="0" smtClean="0"/>
              <a:t>reductase.</a:t>
            </a:r>
            <a:endParaRPr lang="en-IN" sz="3200" dirty="0"/>
          </a:p>
          <a:p>
            <a:endParaRPr lang="en-IN" sz="3200" dirty="0"/>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32</a:t>
            </a:fld>
            <a:endParaRPr lang="en-IN" dirty="0"/>
          </a:p>
        </p:txBody>
      </p:sp>
    </p:spTree>
    <p:extLst>
      <p:ext uri="{BB962C8B-B14F-4D97-AF65-F5344CB8AC3E}">
        <p14:creationId xmlns:p14="http://schemas.microsoft.com/office/powerpoint/2010/main" val="1747433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dirty="0"/>
          </a:p>
        </p:txBody>
      </p:sp>
      <p:sp>
        <p:nvSpPr>
          <p:cNvPr id="2" name="Title 1"/>
          <p:cNvSpPr>
            <a:spLocks noGrp="1"/>
          </p:cNvSpPr>
          <p:nvPr>
            <p:ph type="ctrTitle"/>
          </p:nvPr>
        </p:nvSpPr>
        <p:spPr/>
        <p:txBody>
          <a:bodyPr/>
          <a:lstStyle/>
          <a:p>
            <a:r>
              <a:rPr lang="en-IN" sz="6000" dirty="0">
                <a:solidFill>
                  <a:srgbClr val="66FF33"/>
                </a:solidFill>
              </a:rPr>
              <a:t>Xpert® MTB/RIF</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33</a:t>
            </a:fld>
            <a:endParaRPr lang="en-IN" dirty="0"/>
          </a:p>
        </p:txBody>
      </p:sp>
    </p:spTree>
    <p:extLst>
      <p:ext uri="{BB962C8B-B14F-4D97-AF65-F5344CB8AC3E}">
        <p14:creationId xmlns:p14="http://schemas.microsoft.com/office/powerpoint/2010/main" val="2548061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66FF33"/>
                </a:solidFill>
              </a:rPr>
              <a:t>Emerging technology in diagnosis of infectious diseases </a:t>
            </a:r>
            <a:endParaRPr lang="en-IN" b="1" dirty="0">
              <a:solidFill>
                <a:srgbClr val="66FF33"/>
              </a:solidFill>
            </a:endParaRPr>
          </a:p>
        </p:txBody>
      </p:sp>
      <p:sp>
        <p:nvSpPr>
          <p:cNvPr id="3" name="Content Placeholder 2"/>
          <p:cNvSpPr>
            <a:spLocks noGrp="1"/>
          </p:cNvSpPr>
          <p:nvPr>
            <p:ph sz="quarter" idx="13"/>
          </p:nvPr>
        </p:nvSpPr>
        <p:spPr/>
        <p:txBody>
          <a:bodyPr>
            <a:noAutofit/>
          </a:bodyPr>
          <a:lstStyle/>
          <a:p>
            <a:r>
              <a:rPr lang="en-IN" sz="2800" dirty="0"/>
              <a:t>The development of the Xpert MTB/RIF assay is platform </a:t>
            </a:r>
            <a:r>
              <a:rPr lang="en-IN" sz="2800" dirty="0" smtClean="0"/>
              <a:t>technology that </a:t>
            </a:r>
            <a:r>
              <a:rPr lang="en-IN" sz="2800" dirty="0"/>
              <a:t>has the potential of being used for screening for infectious and </a:t>
            </a:r>
            <a:r>
              <a:rPr lang="en-IN" sz="2800" dirty="0" smtClean="0"/>
              <a:t>non-infectious diseases</a:t>
            </a:r>
            <a:r>
              <a:rPr lang="en-IN" sz="2800" dirty="0"/>
              <a:t>, including HIV viral load, malaria, and detection of human papilloma virus (HPV) for cervical cancer. This TB platform </a:t>
            </a:r>
            <a:r>
              <a:rPr lang="en-IN" sz="2800" dirty="0" smtClean="0"/>
              <a:t>was completed </a:t>
            </a:r>
            <a:r>
              <a:rPr lang="en-IN" sz="2800" dirty="0"/>
              <a:t>in 2009 and is considered to be an important breakthrough </a:t>
            </a:r>
            <a:r>
              <a:rPr lang="en-IN" sz="2800" dirty="0" smtClean="0"/>
              <a:t>in the </a:t>
            </a:r>
            <a:r>
              <a:rPr lang="en-IN" sz="2800" dirty="0"/>
              <a:t>fight against TB. For the first time, a molecular test is simple and </a:t>
            </a:r>
            <a:r>
              <a:rPr lang="en-IN" sz="2800" dirty="0" smtClean="0"/>
              <a:t>robust enough </a:t>
            </a:r>
            <a:r>
              <a:rPr lang="en-IN" sz="2800" dirty="0"/>
              <a:t>to be introduced outside conventional laboratory settings.</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34</a:t>
            </a:fld>
            <a:endParaRPr lang="en-IN" dirty="0"/>
          </a:p>
        </p:txBody>
      </p:sp>
    </p:spTree>
    <p:extLst>
      <p:ext uri="{BB962C8B-B14F-4D97-AF65-F5344CB8AC3E}">
        <p14:creationId xmlns:p14="http://schemas.microsoft.com/office/powerpoint/2010/main" val="1570987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400" b="1" dirty="0">
                <a:solidFill>
                  <a:srgbClr val="66FF33"/>
                </a:solidFill>
              </a:rPr>
              <a:t>Xpert MTB/RIF </a:t>
            </a:r>
          </a:p>
        </p:txBody>
      </p:sp>
      <p:sp>
        <p:nvSpPr>
          <p:cNvPr id="3" name="Footer Placeholder 2"/>
          <p:cNvSpPr>
            <a:spLocks noGrp="1"/>
          </p:cNvSpPr>
          <p:nvPr>
            <p:ph type="ftr" sz="quarter" idx="11"/>
          </p:nvPr>
        </p:nvSpPr>
        <p:spPr/>
        <p:txBody>
          <a:bodyPr/>
          <a:lstStyle/>
          <a:p>
            <a:r>
              <a:rPr lang="en-IN" smtClean="0"/>
              <a:t>Dr.T.V.Rao MD</a:t>
            </a:r>
            <a:endParaRPr lang="en-IN" dirty="0"/>
          </a:p>
        </p:txBody>
      </p:sp>
      <p:sp>
        <p:nvSpPr>
          <p:cNvPr id="4" name="Slide Number Placeholder 3"/>
          <p:cNvSpPr>
            <a:spLocks noGrp="1"/>
          </p:cNvSpPr>
          <p:nvPr>
            <p:ph type="sldNum" sz="quarter" idx="12"/>
          </p:nvPr>
        </p:nvSpPr>
        <p:spPr/>
        <p:txBody>
          <a:bodyPr/>
          <a:lstStyle/>
          <a:p>
            <a:fld id="{BFFD15D4-E24B-49A3-8A33-C6785FA93C20}" type="slidenum">
              <a:rPr lang="en-IN" smtClean="0"/>
              <a:t>35</a:t>
            </a:fld>
            <a:endParaRPr lang="en-IN" dirty="0"/>
          </a:p>
        </p:txBody>
      </p:sp>
      <p:sp>
        <p:nvSpPr>
          <p:cNvPr id="5" name="Content Placeholder 4"/>
          <p:cNvSpPr>
            <a:spLocks noGrp="1"/>
          </p:cNvSpPr>
          <p:nvPr>
            <p:ph sz="quarter" idx="13"/>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3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N" sz="2400" dirty="0"/>
              <a:t>Xpert MTB/RIF detects M. tuberculosis as well as rifampicin </a:t>
            </a:r>
            <a:r>
              <a:rPr lang="en-IN" sz="2400" dirty="0" smtClean="0"/>
              <a:t>resistance conferring mutations </a:t>
            </a:r>
            <a:r>
              <a:rPr lang="en-IN" sz="2400" dirty="0"/>
              <a:t>using three specific primers and five unique </a:t>
            </a:r>
            <a:r>
              <a:rPr lang="en-IN" sz="2400" dirty="0" smtClean="0"/>
              <a:t>molecular probes </a:t>
            </a:r>
            <a:r>
              <a:rPr lang="en-IN" sz="2400" dirty="0"/>
              <a:t>to ensure a high degree of specificity. The assay provides </a:t>
            </a:r>
            <a:r>
              <a:rPr lang="en-IN" sz="2400" dirty="0" smtClean="0"/>
              <a:t>results directly </a:t>
            </a:r>
            <a:r>
              <a:rPr lang="en-IN" sz="2400" dirty="0"/>
              <a:t>from the sputum within 100 minutes.</a:t>
            </a:r>
          </a:p>
        </p:txBody>
      </p:sp>
      <p:sp>
        <p:nvSpPr>
          <p:cNvPr id="5" name="Content Placeholder 4"/>
          <p:cNvSpPr>
            <a:spLocks noGrp="1"/>
          </p:cNvSpPr>
          <p:nvPr>
            <p:ph sz="quarter" idx="14"/>
          </p:nvPr>
        </p:nvSpPr>
        <p:spPr/>
        <p:txBody>
          <a:bodyPr/>
          <a:lstStyle/>
          <a:p>
            <a:endParaRPr lang="en-IN" dirty="0"/>
          </a:p>
        </p:txBody>
      </p:sp>
      <p:sp>
        <p:nvSpPr>
          <p:cNvPr id="4" name="Title 3"/>
          <p:cNvSpPr>
            <a:spLocks noGrp="1"/>
          </p:cNvSpPr>
          <p:nvPr>
            <p:ph type="title"/>
          </p:nvPr>
        </p:nvSpPr>
        <p:spPr/>
        <p:txBody>
          <a:bodyPr/>
          <a:lstStyle/>
          <a:p>
            <a:pPr algn="ctr"/>
            <a:r>
              <a:rPr lang="en-IN" sz="4800" b="1" dirty="0">
                <a:solidFill>
                  <a:srgbClr val="66FF33"/>
                </a:solidFill>
              </a:rPr>
              <a:t>Xpert MTB/RIF </a:t>
            </a:r>
          </a:p>
        </p:txBody>
      </p:sp>
      <p:sp>
        <p:nvSpPr>
          <p:cNvPr id="2" name="Footer Placeholder 1"/>
          <p:cNvSpPr>
            <a:spLocks noGrp="1"/>
          </p:cNvSpPr>
          <p:nvPr>
            <p:ph type="ftr" sz="quarter" idx="11"/>
          </p:nvPr>
        </p:nvSpPr>
        <p:spPr/>
        <p:txBody>
          <a:bodyPr/>
          <a:lstStyle/>
          <a:p>
            <a:r>
              <a:rPr lang="en-IN" dirty="0" smtClean="0"/>
              <a:t>Dr.T.V.Rao MD</a:t>
            </a:r>
            <a:endParaRPr lang="en-IN" dirty="0"/>
          </a:p>
        </p:txBody>
      </p:sp>
      <p:sp>
        <p:nvSpPr>
          <p:cNvPr id="6" name="Slide Number Placeholder 5"/>
          <p:cNvSpPr>
            <a:spLocks noGrp="1"/>
          </p:cNvSpPr>
          <p:nvPr>
            <p:ph type="sldNum" sz="quarter" idx="12"/>
          </p:nvPr>
        </p:nvSpPr>
        <p:spPr/>
        <p:txBody>
          <a:bodyPr/>
          <a:lstStyle/>
          <a:p>
            <a:fld id="{BFFD15D4-E24B-49A3-8A33-C6785FA93C20}" type="slidenum">
              <a:rPr lang="en-IN" smtClean="0"/>
              <a:t>36</a:t>
            </a:fld>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628800"/>
            <a:ext cx="3744417" cy="4290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425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600" b="1" dirty="0" smtClean="0">
                <a:solidFill>
                  <a:srgbClr val="66FF33"/>
                </a:solidFill>
              </a:rPr>
              <a:t>Advantages with GeneXpert </a:t>
            </a:r>
            <a:br>
              <a:rPr lang="en-IN" sz="3600" b="1" dirty="0" smtClean="0">
                <a:solidFill>
                  <a:srgbClr val="66FF33"/>
                </a:solidFill>
              </a:rPr>
            </a:br>
            <a:endParaRPr lang="en-IN" sz="3600" b="1" dirty="0">
              <a:solidFill>
                <a:srgbClr val="66FF33"/>
              </a:solidFill>
            </a:endParaRPr>
          </a:p>
        </p:txBody>
      </p:sp>
      <p:sp>
        <p:nvSpPr>
          <p:cNvPr id="3" name="Content Placeholder 2"/>
          <p:cNvSpPr>
            <a:spLocks noGrp="1"/>
          </p:cNvSpPr>
          <p:nvPr>
            <p:ph sz="quarter" idx="13"/>
          </p:nvPr>
        </p:nvSpPr>
        <p:spPr/>
        <p:txBody>
          <a:bodyPr>
            <a:noAutofit/>
          </a:bodyPr>
          <a:lstStyle/>
          <a:p>
            <a:r>
              <a:rPr lang="en-IN" sz="2800" dirty="0"/>
              <a:t>Simultaneous detection of both MTB and rifampicin resistance, a marker for MDR strains</a:t>
            </a:r>
          </a:p>
          <a:p>
            <a:r>
              <a:rPr lang="en-IN" sz="2800" dirty="0"/>
              <a:t>    Unprecedented sensitivity for detecting MTB — even in smear negative, culture positive specimens</a:t>
            </a:r>
          </a:p>
          <a:p>
            <a:r>
              <a:rPr lang="en-IN" sz="2800" dirty="0"/>
              <a:t>    Results in two hours; requires no instrumentation other than the GeneXpert® System</a:t>
            </a:r>
          </a:p>
          <a:p>
            <a:r>
              <a:rPr lang="en-IN" sz="2800" dirty="0"/>
              <a:t>    On-demand results enable physicians to treat rapidly and </a:t>
            </a:r>
            <a:r>
              <a:rPr lang="en-IN" sz="2800" dirty="0" smtClean="0"/>
              <a:t>effectively</a:t>
            </a:r>
            <a:endParaRPr lang="en-IN" sz="2800" dirty="0"/>
          </a:p>
          <a:p>
            <a:endParaRPr lang="en-IN" sz="1200" dirty="0"/>
          </a:p>
          <a:p>
            <a:r>
              <a:rPr lang="en-IN" sz="1200" dirty="0"/>
              <a:t> </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37</a:t>
            </a:fld>
            <a:endParaRPr lang="en-IN" dirty="0"/>
          </a:p>
        </p:txBody>
      </p:sp>
    </p:spTree>
    <p:extLst>
      <p:ext uri="{BB962C8B-B14F-4D97-AF65-F5344CB8AC3E}">
        <p14:creationId xmlns:p14="http://schemas.microsoft.com/office/powerpoint/2010/main" val="877917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b="1" dirty="0" smtClean="0">
                <a:solidFill>
                  <a:srgbClr val="66FF33"/>
                </a:solidFill>
              </a:rPr>
              <a:t>Our vision to future on tuberculosis </a:t>
            </a:r>
            <a:endParaRPr lang="en-IN" sz="3200" b="1" dirty="0">
              <a:solidFill>
                <a:srgbClr val="66FF33"/>
              </a:solidFill>
            </a:endParaRPr>
          </a:p>
        </p:txBody>
      </p:sp>
      <p:sp>
        <p:nvSpPr>
          <p:cNvPr id="3" name="Content Placeholder 2"/>
          <p:cNvSpPr>
            <a:spLocks noGrp="1"/>
          </p:cNvSpPr>
          <p:nvPr>
            <p:ph sz="quarter" idx="13"/>
          </p:nvPr>
        </p:nvSpPr>
        <p:spPr/>
        <p:txBody>
          <a:bodyPr>
            <a:noAutofit/>
          </a:bodyPr>
          <a:lstStyle/>
          <a:p>
            <a:r>
              <a:rPr lang="en-IN" sz="3200" dirty="0"/>
              <a:t>New programmatic approaches, including revised clinical algorithms for TB diagnosis, may be needed to maximize the impact of new tools. For example, should rapid molecular tests for drug resistance be performed for all persons with suspected TB during initial evaluation, be reserved for use in the initial evaluation only of persons with suspected TB with risk factors for drug resistance, or be used in some other place in a diagnostic algorithm?</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38</a:t>
            </a:fld>
            <a:endParaRPr lang="en-IN" dirty="0"/>
          </a:p>
        </p:txBody>
      </p:sp>
    </p:spTree>
    <p:extLst>
      <p:ext uri="{BB962C8B-B14F-4D97-AF65-F5344CB8AC3E}">
        <p14:creationId xmlns:p14="http://schemas.microsoft.com/office/powerpoint/2010/main" val="3746574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IN" smtClean="0"/>
              <a:t>Dr.T.V.Rao MD</a:t>
            </a:r>
            <a:endParaRPr lang="en-IN" dirty="0"/>
          </a:p>
        </p:txBody>
      </p:sp>
      <p:sp>
        <p:nvSpPr>
          <p:cNvPr id="4" name="Slide Number Placeholder 3"/>
          <p:cNvSpPr>
            <a:spLocks noGrp="1"/>
          </p:cNvSpPr>
          <p:nvPr>
            <p:ph type="sldNum" sz="quarter" idx="12"/>
          </p:nvPr>
        </p:nvSpPr>
        <p:spPr/>
        <p:txBody>
          <a:bodyPr/>
          <a:lstStyle/>
          <a:p>
            <a:fld id="{BFFD15D4-E24B-49A3-8A33-C6785FA93C20}" type="slidenum">
              <a:rPr lang="en-IN" smtClean="0"/>
              <a:t>39</a:t>
            </a:fld>
            <a:endParaRPr lang="en-IN" dirty="0"/>
          </a:p>
        </p:txBody>
      </p:sp>
      <p:sp>
        <p:nvSpPr>
          <p:cNvPr id="5" name="Content Placeholder 4"/>
          <p:cNvSpPr>
            <a:spLocks noGrp="1"/>
          </p:cNvSpPr>
          <p:nvPr>
            <p:ph sz="quarter" idx="13"/>
          </p:nvPr>
        </p:nvSpPr>
        <p:spPr/>
        <p:txBody>
          <a:bodyPr/>
          <a:lstStyle/>
          <a:p>
            <a:endParaRPr lang="en-IN" dirty="0" smtClean="0"/>
          </a:p>
          <a:p>
            <a:pPr algn="ctr"/>
            <a:r>
              <a:rPr lang="en-IN" sz="3600" b="1" dirty="0" smtClean="0">
                <a:solidFill>
                  <a:srgbClr val="66FF33"/>
                </a:solidFill>
              </a:rPr>
              <a:t>Programme Created by Dr.T.V.Rao MD for Medical and Paramedical professionals in the Developing World</a:t>
            </a:r>
          </a:p>
          <a:p>
            <a:pPr algn="ctr"/>
            <a:r>
              <a:rPr lang="en-IN" sz="3200" dirty="0" smtClean="0"/>
              <a:t>Email</a:t>
            </a:r>
          </a:p>
          <a:p>
            <a:pPr algn="ctr"/>
            <a:r>
              <a:rPr lang="en-IN" sz="3200" dirty="0" smtClean="0">
                <a:solidFill>
                  <a:srgbClr val="00B0F0"/>
                </a:solidFill>
              </a:rPr>
              <a:t>doctortvrao@gmail.com</a:t>
            </a:r>
            <a:endParaRPr lang="en-IN" sz="3200" dirty="0">
              <a:solidFill>
                <a:srgbClr val="00B0F0"/>
              </a:solidFill>
            </a:endParaRPr>
          </a:p>
        </p:txBody>
      </p:sp>
    </p:spTree>
    <p:extLst>
      <p:ext uri="{BB962C8B-B14F-4D97-AF65-F5344CB8AC3E}">
        <p14:creationId xmlns:p14="http://schemas.microsoft.com/office/powerpoint/2010/main" val="109136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4739"/>
            <a:ext cx="9144000" cy="315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0968"/>
            <a:ext cx="914400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dirty="0" smtClean="0"/>
              <a:t>Dr.T.V.Rao MD</a:t>
            </a:r>
            <a:endParaRPr lang="en-IN" dirty="0"/>
          </a:p>
        </p:txBody>
      </p:sp>
      <p:sp>
        <p:nvSpPr>
          <p:cNvPr id="4" name="Slide Number Placeholder 3"/>
          <p:cNvSpPr>
            <a:spLocks noGrp="1"/>
          </p:cNvSpPr>
          <p:nvPr>
            <p:ph type="sldNum" sz="quarter" idx="12"/>
          </p:nvPr>
        </p:nvSpPr>
        <p:spPr/>
        <p:txBody>
          <a:bodyPr/>
          <a:lstStyle/>
          <a:p>
            <a:fld id="{BFFD15D4-E24B-49A3-8A33-C6785FA93C20}" type="slidenum">
              <a:rPr lang="en-IN" smtClean="0"/>
              <a:t>4</a:t>
            </a:fld>
            <a:endParaRPr lang="en-IN" dirty="0"/>
          </a:p>
        </p:txBody>
      </p:sp>
    </p:spTree>
    <p:extLst>
      <p:ext uri="{BB962C8B-B14F-4D97-AF65-F5344CB8AC3E}">
        <p14:creationId xmlns:p14="http://schemas.microsoft.com/office/powerpoint/2010/main" val="184540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600" b="1" dirty="0" smtClean="0">
                <a:solidFill>
                  <a:srgbClr val="66FF33"/>
                </a:solidFill>
              </a:rPr>
              <a:t>Region of higher burdens of tuberculosis</a:t>
            </a:r>
            <a:endParaRPr lang="en-IN" sz="3600" b="1" dirty="0">
              <a:solidFill>
                <a:srgbClr val="66FF33"/>
              </a:solidFill>
            </a:endParaRPr>
          </a:p>
        </p:txBody>
      </p:sp>
      <p:sp>
        <p:nvSpPr>
          <p:cNvPr id="3" name="Content Placeholder 2"/>
          <p:cNvSpPr>
            <a:spLocks noGrp="1"/>
          </p:cNvSpPr>
          <p:nvPr>
            <p:ph sz="quarter" idx="13"/>
          </p:nvPr>
        </p:nvSpPr>
        <p:spPr/>
        <p:txBody>
          <a:bodyPr>
            <a:noAutofit/>
          </a:bodyPr>
          <a:lstStyle/>
          <a:p>
            <a:r>
              <a:rPr lang="en-IN" sz="2800" dirty="0"/>
              <a:t>The South-East Asia (SEA) Region of the World Health Organization (</a:t>
            </a:r>
            <a:r>
              <a:rPr lang="en-IN" sz="2800" dirty="0" smtClean="0"/>
              <a:t>WHO) has </a:t>
            </a:r>
            <a:r>
              <a:rPr lang="en-IN" sz="2800" dirty="0"/>
              <a:t>the highest burden of tuberculosis in the world. The Region </a:t>
            </a:r>
            <a:r>
              <a:rPr lang="en-IN" sz="2800" dirty="0" smtClean="0"/>
              <a:t>accounted for </a:t>
            </a:r>
            <a:r>
              <a:rPr lang="en-IN" sz="2800" dirty="0"/>
              <a:t>about 40% of the global TB burden in 2010. It is estimated that </a:t>
            </a:r>
            <a:r>
              <a:rPr lang="en-IN" sz="2800" dirty="0" smtClean="0"/>
              <a:t>about 3.5 </a:t>
            </a:r>
            <a:r>
              <a:rPr lang="en-IN" sz="2800" dirty="0"/>
              <a:t>million new cases of TB occurred in 2010 and that about half a </a:t>
            </a:r>
            <a:r>
              <a:rPr lang="en-IN" sz="2800" dirty="0" smtClean="0"/>
              <a:t>million people </a:t>
            </a:r>
            <a:r>
              <a:rPr lang="en-IN" sz="2800" dirty="0"/>
              <a:t>die of this disease annually, most of them in the five </a:t>
            </a:r>
            <a:r>
              <a:rPr lang="en-IN" sz="2800" dirty="0" smtClean="0"/>
              <a:t>Member countries </a:t>
            </a:r>
            <a:r>
              <a:rPr lang="en-IN" sz="2800" dirty="0"/>
              <a:t>Bangladesh, India, Indonesia, Myanmar and Thailand. Of the </a:t>
            </a:r>
            <a:r>
              <a:rPr lang="en-IN" sz="2800" dirty="0" smtClean="0"/>
              <a:t>3.5 million </a:t>
            </a:r>
            <a:r>
              <a:rPr lang="en-IN" sz="2800" dirty="0"/>
              <a:t>people living with HIV in the Region in 2010, roughly half </a:t>
            </a:r>
            <a:r>
              <a:rPr lang="en-IN" sz="2800" dirty="0" smtClean="0"/>
              <a:t>were estimated </a:t>
            </a:r>
            <a:r>
              <a:rPr lang="en-IN" sz="2800" dirty="0"/>
              <a:t>to be co-infected with TB.</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5</a:t>
            </a:fld>
            <a:endParaRPr lang="en-IN" dirty="0"/>
          </a:p>
        </p:txBody>
      </p:sp>
    </p:spTree>
    <p:extLst>
      <p:ext uri="{BB962C8B-B14F-4D97-AF65-F5344CB8AC3E}">
        <p14:creationId xmlns:p14="http://schemas.microsoft.com/office/powerpoint/2010/main" val="4061787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800" b="1" dirty="0">
                <a:solidFill>
                  <a:srgbClr val="66FF33"/>
                </a:solidFill>
              </a:rPr>
              <a:t>Advances in microscopy</a:t>
            </a:r>
          </a:p>
        </p:txBody>
      </p:sp>
      <p:sp>
        <p:nvSpPr>
          <p:cNvPr id="3" name="Content Placeholder 2"/>
          <p:cNvSpPr>
            <a:spLocks noGrp="1"/>
          </p:cNvSpPr>
          <p:nvPr>
            <p:ph sz="quarter" idx="13"/>
          </p:nvPr>
        </p:nvSpPr>
        <p:spPr/>
        <p:txBody>
          <a:bodyPr>
            <a:noAutofit/>
          </a:bodyPr>
          <a:lstStyle/>
          <a:p>
            <a:r>
              <a:rPr lang="en-IN" sz="2800" b="1" dirty="0" smtClean="0"/>
              <a:t>Smear </a:t>
            </a:r>
            <a:r>
              <a:rPr lang="en-IN" sz="2800" b="1" dirty="0"/>
              <a:t>microscopy with carbol fuchsin and </a:t>
            </a:r>
            <a:r>
              <a:rPr lang="en-IN" sz="2800" b="1" dirty="0" smtClean="0"/>
              <a:t>fluorochrome </a:t>
            </a:r>
            <a:r>
              <a:rPr lang="en-IN" sz="2800" b="1" dirty="0"/>
              <a:t>such as auramine-rhodamine remains a mainstay in the detection of Mtb in clinical specimens and is widely supported by the WHO </a:t>
            </a:r>
            <a:r>
              <a:rPr lang="en-IN" sz="2800" b="1" dirty="0" smtClean="0"/>
              <a:t>. </a:t>
            </a:r>
            <a:r>
              <a:rPr lang="en-IN" sz="2800" b="1" dirty="0"/>
              <a:t>Fluorescence microscopy improves the sensitivity of Mtb detection </a:t>
            </a:r>
            <a:r>
              <a:rPr lang="en-IN" sz="2800" b="1" dirty="0" smtClean="0"/>
              <a:t>. </a:t>
            </a:r>
            <a:r>
              <a:rPr lang="en-IN" sz="2800" b="1" dirty="0"/>
              <a:t>Previously, the light sources necessary for fluorescence microscopy were not available for field use. Recent advances in </a:t>
            </a:r>
            <a:r>
              <a:rPr lang="en-IN" sz="3200" b="1" dirty="0">
                <a:solidFill>
                  <a:srgbClr val="FFC000"/>
                </a:solidFill>
              </a:rPr>
              <a:t>light-emitting diode (LED) technology</a:t>
            </a:r>
            <a:r>
              <a:rPr lang="en-IN" sz="2800" b="1" dirty="0"/>
              <a:t> have widened the applicability of fluorescent microscopy </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6</a:t>
            </a:fld>
            <a:endParaRPr lang="en-IN" dirty="0"/>
          </a:p>
        </p:txBody>
      </p:sp>
    </p:spTree>
    <p:extLst>
      <p:ext uri="{BB962C8B-B14F-4D97-AF65-F5344CB8AC3E}">
        <p14:creationId xmlns:p14="http://schemas.microsoft.com/office/powerpoint/2010/main" val="324423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3"/>
          </p:nvPr>
        </p:nvSpPr>
        <p:spPr>
          <a:xfrm>
            <a:off x="611560" y="1628800"/>
            <a:ext cx="3733800" cy="4114800"/>
          </a:xfrm>
        </p:spPr>
        <p:txBody>
          <a:bodyPr>
            <a:normAutofit fontScale="55000" lnSpcReduction="20000"/>
          </a:bodyPr>
          <a:lstStyle/>
          <a:p>
            <a:pPr eaLnBrk="1" hangingPunct="1"/>
            <a:endParaRPr lang="en-US" sz="2000" dirty="0" smtClean="0">
              <a:ea typeface="ＭＳ Ｐゴシック" pitchFamily="34" charset="-128"/>
            </a:endParaRPr>
          </a:p>
          <a:p>
            <a:pPr eaLnBrk="1" hangingPunct="1">
              <a:buFontTx/>
              <a:buNone/>
            </a:pPr>
            <a:r>
              <a:rPr lang="en-US" sz="4200" b="1" dirty="0" smtClean="0">
                <a:solidFill>
                  <a:srgbClr val="FF0000"/>
                </a:solidFill>
                <a:ea typeface="ＭＳ Ｐゴシック" pitchFamily="34" charset="-128"/>
              </a:rPr>
              <a:t>Advantages</a:t>
            </a:r>
            <a:r>
              <a:rPr lang="en-US" sz="4200" dirty="0" smtClean="0">
                <a:solidFill>
                  <a:srgbClr val="FF0000"/>
                </a:solidFill>
                <a:ea typeface="ＭＳ Ｐゴシック" pitchFamily="34" charset="-128"/>
              </a:rPr>
              <a:t>: </a:t>
            </a:r>
          </a:p>
          <a:p>
            <a:pPr eaLnBrk="1" hangingPunct="1"/>
            <a:r>
              <a:rPr lang="en-US" sz="5100" dirty="0" smtClean="0">
                <a:ea typeface="ＭＳ Ｐゴシック" pitchFamily="34" charset="-128"/>
              </a:rPr>
              <a:t>increase in performance</a:t>
            </a:r>
          </a:p>
          <a:p>
            <a:pPr eaLnBrk="1" hangingPunct="1"/>
            <a:r>
              <a:rPr lang="en-US" sz="5100" dirty="0" smtClean="0">
                <a:ea typeface="ＭＳ Ｐゴシック" pitchFamily="34" charset="-128"/>
              </a:rPr>
              <a:t>increase in lamp lifetime</a:t>
            </a:r>
          </a:p>
          <a:p>
            <a:pPr eaLnBrk="1" hangingPunct="1"/>
            <a:r>
              <a:rPr lang="en-US" sz="5100" dirty="0" smtClean="0">
                <a:ea typeface="ＭＳ Ｐゴシック" pitchFamily="34" charset="-128"/>
              </a:rPr>
              <a:t>reduces initial, operating and maintenance costs</a:t>
            </a:r>
          </a:p>
          <a:p>
            <a:pPr eaLnBrk="1" hangingPunct="1"/>
            <a:r>
              <a:rPr lang="en-US" sz="5100" dirty="0" smtClean="0">
                <a:ea typeface="ＭＳ Ｐゴシック" pitchFamily="34" charset="-128"/>
              </a:rPr>
              <a:t>No need for dark room</a:t>
            </a:r>
          </a:p>
          <a:p>
            <a:pPr eaLnBrk="1" hangingPunct="1">
              <a:buFontTx/>
              <a:buNone/>
            </a:pPr>
            <a:endParaRPr lang="en-US" sz="5100" dirty="0" smtClean="0">
              <a:ea typeface="ＭＳ Ｐゴシック" pitchFamily="34" charset="-128"/>
            </a:endParaRPr>
          </a:p>
        </p:txBody>
      </p:sp>
      <p:sp>
        <p:nvSpPr>
          <p:cNvPr id="2" name="Content Placeholder 1"/>
          <p:cNvSpPr>
            <a:spLocks noGrp="1"/>
          </p:cNvSpPr>
          <p:nvPr>
            <p:ph sz="quarter" idx="14"/>
          </p:nvPr>
        </p:nvSpPr>
        <p:spPr/>
        <p:txBody>
          <a:bodyPr/>
          <a:lstStyle/>
          <a:p>
            <a:endParaRPr lang="en-IN" dirty="0"/>
          </a:p>
        </p:txBody>
      </p:sp>
      <p:sp>
        <p:nvSpPr>
          <p:cNvPr id="12290" name="Rectangle 2"/>
          <p:cNvSpPr>
            <a:spLocks noGrp="1" noChangeArrowheads="1"/>
          </p:cNvSpPr>
          <p:nvPr>
            <p:ph type="title"/>
          </p:nvPr>
        </p:nvSpPr>
        <p:spPr/>
        <p:txBody>
          <a:bodyPr/>
          <a:lstStyle/>
          <a:p>
            <a:pPr algn="ctr" eaLnBrk="1" hangingPunct="1"/>
            <a:r>
              <a:rPr lang="it-IT" sz="4000" b="1" dirty="0" smtClean="0">
                <a:solidFill>
                  <a:srgbClr val="66FF33"/>
                </a:solidFill>
                <a:ea typeface="ＭＳ Ｐゴシック" pitchFamily="34" charset="-128"/>
              </a:rPr>
              <a:t>LED </a:t>
            </a:r>
            <a:r>
              <a:rPr lang="it-IT" sz="4000" b="1" dirty="0" smtClean="0">
                <a:solidFill>
                  <a:srgbClr val="00B0F0"/>
                </a:solidFill>
                <a:ea typeface="ＭＳ Ｐゴシック" pitchFamily="34" charset="-128"/>
              </a:rPr>
              <a:t>Fluorescence</a:t>
            </a:r>
            <a:r>
              <a:rPr lang="it-IT" sz="4000" b="1" dirty="0" smtClean="0">
                <a:solidFill>
                  <a:srgbClr val="66FF33"/>
                </a:solidFill>
                <a:ea typeface="ＭＳ Ｐゴシック" pitchFamily="34" charset="-128"/>
              </a:rPr>
              <a:t> Microscopy</a:t>
            </a:r>
            <a:endParaRPr lang="en-GB" sz="4000" b="1" dirty="0" smtClean="0">
              <a:solidFill>
                <a:srgbClr val="66FF33"/>
              </a:solidFill>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3869804" cy="4176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dirty="0" smtClean="0"/>
              <a:t>Dr.T.V.Rao MD</a:t>
            </a:r>
            <a:endParaRPr lang="en-IN" dirty="0"/>
          </a:p>
        </p:txBody>
      </p:sp>
      <p:sp>
        <p:nvSpPr>
          <p:cNvPr id="4" name="Slide Number Placeholder 3"/>
          <p:cNvSpPr>
            <a:spLocks noGrp="1"/>
          </p:cNvSpPr>
          <p:nvPr>
            <p:ph type="sldNum" sz="quarter" idx="12"/>
          </p:nvPr>
        </p:nvSpPr>
        <p:spPr/>
        <p:txBody>
          <a:bodyPr/>
          <a:lstStyle/>
          <a:p>
            <a:fld id="{BFFD15D4-E24B-49A3-8A33-C6785FA93C20}" type="slidenum">
              <a:rPr lang="en-IN" smtClean="0"/>
              <a:t>7</a:t>
            </a:fld>
            <a:endParaRPr lang="en-IN" dirty="0"/>
          </a:p>
        </p:txBody>
      </p:sp>
    </p:spTree>
    <p:extLst>
      <p:ext uri="{BB962C8B-B14F-4D97-AF65-F5344CB8AC3E}">
        <p14:creationId xmlns:p14="http://schemas.microsoft.com/office/powerpoint/2010/main" val="1045387258"/>
      </p:ext>
    </p:extLst>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b="1" dirty="0" smtClean="0">
                <a:solidFill>
                  <a:srgbClr val="66FF33"/>
                </a:solidFill>
              </a:rPr>
              <a:t>At present diagnosing tuberculosis is too slow – need for newer methods</a:t>
            </a:r>
            <a:endParaRPr lang="en-IN" sz="3200" b="1" dirty="0">
              <a:solidFill>
                <a:srgbClr val="66FF33"/>
              </a:solidFill>
            </a:endParaRPr>
          </a:p>
        </p:txBody>
      </p:sp>
      <p:sp>
        <p:nvSpPr>
          <p:cNvPr id="3" name="Content Placeholder 2"/>
          <p:cNvSpPr>
            <a:spLocks noGrp="1"/>
          </p:cNvSpPr>
          <p:nvPr>
            <p:ph sz="quarter" idx="13"/>
          </p:nvPr>
        </p:nvSpPr>
        <p:spPr/>
        <p:txBody>
          <a:bodyPr>
            <a:noAutofit/>
          </a:bodyPr>
          <a:lstStyle/>
          <a:p>
            <a:r>
              <a:rPr lang="en-IN" sz="2800" dirty="0" smtClean="0"/>
              <a:t>According </a:t>
            </a:r>
            <a:r>
              <a:rPr lang="en-IN" sz="2800" dirty="0"/>
              <a:t>to the World Health Organization (WHO), Mycobacterium tuberculosis (MTB) is considered to be vastly under diagnosed today, despite approximately 500,000 new active cases reported in the WHO European region during 2007. This is a direct result of current MTB testing methods requiring weeks to deliver a definitive result, which can lead to patients being left untreated or placed on ineffective therapies. These patients may continue to spread MTB to others in the community, increasing the disease burden.</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8</a:t>
            </a:fld>
            <a:endParaRPr lang="en-IN" dirty="0"/>
          </a:p>
        </p:txBody>
      </p:sp>
    </p:spTree>
    <p:extLst>
      <p:ext uri="{BB962C8B-B14F-4D97-AF65-F5344CB8AC3E}">
        <p14:creationId xmlns:p14="http://schemas.microsoft.com/office/powerpoint/2010/main" val="350358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b="1" dirty="0" smtClean="0">
                <a:solidFill>
                  <a:srgbClr val="66FF33"/>
                </a:solidFill>
              </a:rPr>
              <a:t>We still dependent on culturing MTB </a:t>
            </a:r>
            <a:br>
              <a:rPr lang="en-IN" sz="3200" b="1" dirty="0" smtClean="0">
                <a:solidFill>
                  <a:srgbClr val="66FF33"/>
                </a:solidFill>
              </a:rPr>
            </a:br>
            <a:r>
              <a:rPr lang="en-IN" sz="3200" b="1" dirty="0" smtClean="0">
                <a:solidFill>
                  <a:srgbClr val="66FF33"/>
                </a:solidFill>
              </a:rPr>
              <a:t>but has limitations </a:t>
            </a:r>
            <a:r>
              <a:rPr lang="en-IN" sz="3200" b="1" dirty="0" smtClean="0">
                <a:solidFill>
                  <a:srgbClr val="FF0000"/>
                </a:solidFill>
              </a:rPr>
              <a:t>???</a:t>
            </a:r>
            <a:endParaRPr lang="en-IN" sz="3200" b="1" dirty="0">
              <a:solidFill>
                <a:srgbClr val="FF0000"/>
              </a:solidFill>
            </a:endParaRPr>
          </a:p>
        </p:txBody>
      </p:sp>
      <p:sp>
        <p:nvSpPr>
          <p:cNvPr id="3" name="Content Placeholder 2"/>
          <p:cNvSpPr>
            <a:spLocks noGrp="1"/>
          </p:cNvSpPr>
          <p:nvPr>
            <p:ph sz="quarter" idx="13"/>
          </p:nvPr>
        </p:nvSpPr>
        <p:spPr/>
        <p:txBody>
          <a:bodyPr>
            <a:normAutofit/>
          </a:bodyPr>
          <a:lstStyle/>
          <a:p>
            <a:r>
              <a:rPr lang="en-IN" sz="2400" dirty="0"/>
              <a:t>Culture of M. tuberculosis in clinical specimens is substantially more sensitive than smear microscopy. Culture can be performed using solid media, such as Lowenstein-Jensen, or liquid media, such as that used in commercially available automated systems. Until the recent advent of molecular tests for drug resistance (described in the next section), isolation of M. tuberculosis with use of culture was a prerequisite for subsequent phenotypic drug-susceptibility testing. The Achilles heel of culture is the long time to results (10–14 days for liquid culture and 3–4 weeks for solid culture), which is a consequence of the long doubling time of M. tuberculosis.</a:t>
            </a:r>
          </a:p>
        </p:txBody>
      </p:sp>
      <p:sp>
        <p:nvSpPr>
          <p:cNvPr id="4" name="Footer Placeholder 3"/>
          <p:cNvSpPr>
            <a:spLocks noGrp="1"/>
          </p:cNvSpPr>
          <p:nvPr>
            <p:ph type="ftr" sz="quarter" idx="11"/>
          </p:nvPr>
        </p:nvSpPr>
        <p:spPr/>
        <p:txBody>
          <a:bodyPr/>
          <a:lstStyle/>
          <a:p>
            <a:r>
              <a:rPr lang="en-IN" dirty="0" smtClean="0"/>
              <a:t>Dr.T.V.Rao MD</a:t>
            </a:r>
            <a:endParaRPr lang="en-IN" dirty="0"/>
          </a:p>
        </p:txBody>
      </p:sp>
      <p:sp>
        <p:nvSpPr>
          <p:cNvPr id="5" name="Slide Number Placeholder 4"/>
          <p:cNvSpPr>
            <a:spLocks noGrp="1"/>
          </p:cNvSpPr>
          <p:nvPr>
            <p:ph type="sldNum" sz="quarter" idx="12"/>
          </p:nvPr>
        </p:nvSpPr>
        <p:spPr/>
        <p:txBody>
          <a:bodyPr/>
          <a:lstStyle/>
          <a:p>
            <a:fld id="{BFFD15D4-E24B-49A3-8A33-C6785FA93C20}" type="slidenum">
              <a:rPr lang="en-IN" smtClean="0"/>
              <a:t>9</a:t>
            </a:fld>
            <a:endParaRPr lang="en-IN" dirty="0"/>
          </a:p>
        </p:txBody>
      </p:sp>
    </p:spTree>
    <p:extLst>
      <p:ext uri="{BB962C8B-B14F-4D97-AF65-F5344CB8AC3E}">
        <p14:creationId xmlns:p14="http://schemas.microsoft.com/office/powerpoint/2010/main" val="105028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201</TotalTime>
  <Words>2448</Words>
  <Application>Microsoft Office PowerPoint</Application>
  <PresentationFormat>On-screen Show (4:3)</PresentationFormat>
  <Paragraphs>199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Horizon</vt:lpstr>
      <vt:lpstr>Tuberculosis  newer diagnostic methods</vt:lpstr>
      <vt:lpstr>New Policy and Smear microscopy definition of a TB case</vt:lpstr>
      <vt:lpstr>WHO recommendations on sputum smear microscopy (2010)</vt:lpstr>
      <vt:lpstr>PowerPoint Presentation</vt:lpstr>
      <vt:lpstr>Region of higher burdens of tuberculosis</vt:lpstr>
      <vt:lpstr>Advances in microscopy</vt:lpstr>
      <vt:lpstr>LED Fluorescence Microscopy</vt:lpstr>
      <vt:lpstr>At present diagnosing tuberculosis is too slow – need for newer methods</vt:lpstr>
      <vt:lpstr>We still dependent on culturing MTB  but has limitations ???</vt:lpstr>
      <vt:lpstr>We need new tools in diagnosis of tuberculosis</vt:lpstr>
      <vt:lpstr>PowerPoint Presentation</vt:lpstr>
      <vt:lpstr>Mycobacterial Growth Indicator Tube (MGIT)</vt:lpstr>
      <vt:lpstr>Mycobacterial Growth Indicator Tube (MGIT)</vt:lpstr>
      <vt:lpstr>MODS in detection of drug resistance</vt:lpstr>
      <vt:lpstr>Detection and identification of mycobacteria directly from clinical samples</vt:lpstr>
      <vt:lpstr>•PCR-based genetic tests</vt:lpstr>
      <vt:lpstr>Polymerase Chain Reaction (PCR)</vt:lpstr>
      <vt:lpstr>Advantages of PCR methods</vt:lpstr>
      <vt:lpstr>Disadvantages of pcr methods</vt:lpstr>
      <vt:lpstr>Loop-mediated isothermal amplification.  LAMP*</vt:lpstr>
      <vt:lpstr> LAMP*</vt:lpstr>
      <vt:lpstr>Ligase Chain Reaction</vt:lpstr>
      <vt:lpstr>Ligase Chain Reaction</vt:lpstr>
      <vt:lpstr>Quantiferon-GOLD</vt:lpstr>
      <vt:lpstr>Quantiferon-GOLD</vt:lpstr>
      <vt:lpstr>QuantiFERON-TB Gold </vt:lpstr>
      <vt:lpstr>QuantiFERON-TB ® test </vt:lpstr>
      <vt:lpstr>Quantiferon-GOLD</vt:lpstr>
      <vt:lpstr>Quantiferon-GOLD</vt:lpstr>
      <vt:lpstr>Drug resistant tuberculosis</vt:lpstr>
      <vt:lpstr>Advances in the detection of drug resistance</vt:lpstr>
      <vt:lpstr>Drug resistance in isoniazid</vt:lpstr>
      <vt:lpstr>Xpert® MTB/RIF</vt:lpstr>
      <vt:lpstr>Emerging technology in diagnosis of infectious diseases </vt:lpstr>
      <vt:lpstr>Xpert MTB/RIF </vt:lpstr>
      <vt:lpstr>Xpert MTB/RIF </vt:lpstr>
      <vt:lpstr>Advantages with GeneXpert  </vt:lpstr>
      <vt:lpstr>Our vision to future on tuberculosis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methods in  diagnosis of tuberculosis</dc:title>
  <dc:creator>Lenovo</dc:creator>
  <cp:lastModifiedBy>Lenovo</cp:lastModifiedBy>
  <cp:revision>25</cp:revision>
  <dcterms:created xsi:type="dcterms:W3CDTF">2012-05-24T01:57:16Z</dcterms:created>
  <dcterms:modified xsi:type="dcterms:W3CDTF">2012-05-25T15:04:41Z</dcterms:modified>
</cp:coreProperties>
</file>