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83" r:id="rId1"/>
    <p:sldMasterId id="2147483698" r:id="rId2"/>
    <p:sldMasterId id="2147483708" r:id="rId3"/>
  </p:sldMasterIdLst>
  <p:notesMasterIdLst>
    <p:notesMasterId r:id="rId93"/>
  </p:notesMasterIdLst>
  <p:handoutMasterIdLst>
    <p:handoutMasterId r:id="rId94"/>
  </p:handoutMasterIdLst>
  <p:sldIdLst>
    <p:sldId id="382" r:id="rId4"/>
    <p:sldId id="257" r:id="rId5"/>
    <p:sldId id="258" r:id="rId6"/>
    <p:sldId id="259" r:id="rId7"/>
    <p:sldId id="346" r:id="rId8"/>
    <p:sldId id="260" r:id="rId9"/>
    <p:sldId id="261" r:id="rId10"/>
    <p:sldId id="262" r:id="rId11"/>
    <p:sldId id="263" r:id="rId12"/>
    <p:sldId id="264" r:id="rId13"/>
    <p:sldId id="265" r:id="rId14"/>
    <p:sldId id="266" r:id="rId15"/>
    <p:sldId id="378" r:id="rId16"/>
    <p:sldId id="270" r:id="rId17"/>
    <p:sldId id="271" r:id="rId18"/>
    <p:sldId id="272" r:id="rId19"/>
    <p:sldId id="362" r:id="rId20"/>
    <p:sldId id="363" r:id="rId21"/>
    <p:sldId id="275" r:id="rId22"/>
    <p:sldId id="276" r:id="rId23"/>
    <p:sldId id="278" r:id="rId24"/>
    <p:sldId id="279" r:id="rId25"/>
    <p:sldId id="283" r:id="rId26"/>
    <p:sldId id="376" r:id="rId27"/>
    <p:sldId id="365" r:id="rId28"/>
    <p:sldId id="284" r:id="rId29"/>
    <p:sldId id="366" r:id="rId30"/>
    <p:sldId id="286" r:id="rId31"/>
    <p:sldId id="287" r:id="rId32"/>
    <p:sldId id="288" r:id="rId33"/>
    <p:sldId id="289" r:id="rId34"/>
    <p:sldId id="290" r:id="rId35"/>
    <p:sldId id="291" r:id="rId36"/>
    <p:sldId id="292" r:id="rId37"/>
    <p:sldId id="293" r:id="rId38"/>
    <p:sldId id="294" r:id="rId39"/>
    <p:sldId id="395" r:id="rId40"/>
    <p:sldId id="296" r:id="rId41"/>
    <p:sldId id="297" r:id="rId42"/>
    <p:sldId id="298" r:id="rId43"/>
    <p:sldId id="299" r:id="rId44"/>
    <p:sldId id="348" r:id="rId45"/>
    <p:sldId id="301" r:id="rId46"/>
    <p:sldId id="367" r:id="rId47"/>
    <p:sldId id="350" r:id="rId48"/>
    <p:sldId id="351" r:id="rId49"/>
    <p:sldId id="305" r:id="rId50"/>
    <p:sldId id="306" r:id="rId51"/>
    <p:sldId id="353" r:id="rId52"/>
    <p:sldId id="397" r:id="rId53"/>
    <p:sldId id="396" r:id="rId54"/>
    <p:sldId id="308" r:id="rId55"/>
    <p:sldId id="309" r:id="rId56"/>
    <p:sldId id="386" r:id="rId57"/>
    <p:sldId id="368" r:id="rId58"/>
    <p:sldId id="311" r:id="rId59"/>
    <p:sldId id="379" r:id="rId60"/>
    <p:sldId id="398" r:id="rId61"/>
    <p:sldId id="312" r:id="rId62"/>
    <p:sldId id="391" r:id="rId63"/>
    <p:sldId id="392" r:id="rId64"/>
    <p:sldId id="393" r:id="rId65"/>
    <p:sldId id="394" r:id="rId66"/>
    <p:sldId id="314" r:id="rId67"/>
    <p:sldId id="315" r:id="rId68"/>
    <p:sldId id="316" r:id="rId69"/>
    <p:sldId id="360" r:id="rId70"/>
    <p:sldId id="354" r:id="rId71"/>
    <p:sldId id="355" r:id="rId72"/>
    <p:sldId id="356" r:id="rId73"/>
    <p:sldId id="357" r:id="rId74"/>
    <p:sldId id="358" r:id="rId75"/>
    <p:sldId id="369" r:id="rId76"/>
    <p:sldId id="326" r:id="rId77"/>
    <p:sldId id="361" r:id="rId78"/>
    <p:sldId id="327" r:id="rId79"/>
    <p:sldId id="332" r:id="rId80"/>
    <p:sldId id="333" r:id="rId81"/>
    <p:sldId id="334" r:id="rId82"/>
    <p:sldId id="335" r:id="rId83"/>
    <p:sldId id="337" r:id="rId84"/>
    <p:sldId id="374" r:id="rId85"/>
    <p:sldId id="339" r:id="rId86"/>
    <p:sldId id="340" r:id="rId87"/>
    <p:sldId id="341" r:id="rId88"/>
    <p:sldId id="342" r:id="rId89"/>
    <p:sldId id="343" r:id="rId90"/>
    <p:sldId id="375" r:id="rId91"/>
    <p:sldId id="345" r:id="rId92"/>
  </p:sldIdLst>
  <p:sldSz cx="9144000" cy="6858000" type="screen4x3"/>
  <p:notesSz cx="7315200" cy="9601200"/>
  <p:embeddedFontLst>
    <p:embeddedFont>
      <p:font typeface="Calibri" pitchFamily="34" charset="0"/>
      <p:regular r:id="rId95"/>
      <p:bold r:id="rId96"/>
      <p:italic r:id="rId97"/>
      <p:boldItalic r:id="rId98"/>
    </p:embeddedFont>
    <p:embeddedFont>
      <p:font typeface="Myriad Web Pro" pitchFamily="34" charset="0"/>
      <p:regular r:id="rId99"/>
      <p:bold r:id="rId100"/>
      <p:italic r:id="rId10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ff8" initials="mff8"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8F1"/>
    <a:srgbClr val="CBCE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6134" autoAdjust="0"/>
  </p:normalViewPr>
  <p:slideViewPr>
    <p:cSldViewPr>
      <p:cViewPr>
        <p:scale>
          <a:sx n="66" d="100"/>
          <a:sy n="66" d="100"/>
        </p:scale>
        <p:origin x="-1692" y="-6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54"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font" Target="fonts/font1.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font" Target="fonts/font6.fntdata"/><Relationship Id="rId105"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notesMaster" Target="notesMasters/notesMaster1.xml"/><Relationship Id="rId98" Type="http://schemas.openxmlformats.org/officeDocument/2006/relationships/font" Target="fonts/font4.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handoutMaster" Target="handoutMasters/handoutMaster1.xml"/><Relationship Id="rId99" Type="http://schemas.openxmlformats.org/officeDocument/2006/relationships/font" Target="fonts/font5.fntdata"/><Relationship Id="rId101"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3.fntdata"/><Relationship Id="rId10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70582" cy="480388"/>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sz="quarter" idx="1"/>
          </p:nvPr>
        </p:nvSpPr>
        <p:spPr>
          <a:xfrm>
            <a:off x="4142963" y="0"/>
            <a:ext cx="3170582" cy="480388"/>
          </a:xfrm>
          <a:prstGeom prst="rect">
            <a:avLst/>
          </a:prstGeom>
        </p:spPr>
        <p:txBody>
          <a:bodyPr vert="horz" lIns="95747" tIns="47873" rIns="95747" bIns="47873" rtlCol="0"/>
          <a:lstStyle>
            <a:lvl1pPr algn="r">
              <a:defRPr sz="1300"/>
            </a:lvl1pPr>
          </a:lstStyle>
          <a:p>
            <a:fld id="{A6C22232-76A4-4DDB-8568-3B1EA780D6FE}" type="datetimeFigureOut">
              <a:rPr lang="en-US" smtClean="0"/>
              <a:pPr/>
              <a:t>12/8/2011</a:t>
            </a:fld>
            <a:endParaRPr lang="en-US"/>
          </a:p>
        </p:txBody>
      </p:sp>
      <p:sp>
        <p:nvSpPr>
          <p:cNvPr id="4" name="Footer Placeholder 3"/>
          <p:cNvSpPr>
            <a:spLocks noGrp="1"/>
          </p:cNvSpPr>
          <p:nvPr>
            <p:ph type="ftr" sz="quarter" idx="2"/>
          </p:nvPr>
        </p:nvSpPr>
        <p:spPr>
          <a:xfrm>
            <a:off x="2" y="9119173"/>
            <a:ext cx="3170582" cy="480388"/>
          </a:xfrm>
          <a:prstGeom prst="rect">
            <a:avLst/>
          </a:prstGeom>
        </p:spPr>
        <p:txBody>
          <a:bodyPr vert="horz" lIns="95747" tIns="47873" rIns="95747" bIns="47873" rtlCol="0" anchor="b"/>
          <a:lstStyle>
            <a:lvl1pPr algn="l">
              <a:defRPr sz="1300"/>
            </a:lvl1pPr>
          </a:lstStyle>
          <a:p>
            <a:endParaRPr lang="en-US"/>
          </a:p>
        </p:txBody>
      </p:sp>
      <p:sp>
        <p:nvSpPr>
          <p:cNvPr id="5" name="Slide Number Placeholder 4"/>
          <p:cNvSpPr>
            <a:spLocks noGrp="1"/>
          </p:cNvSpPr>
          <p:nvPr>
            <p:ph type="sldNum" sz="quarter" idx="3"/>
          </p:nvPr>
        </p:nvSpPr>
        <p:spPr>
          <a:xfrm>
            <a:off x="4142963" y="9119173"/>
            <a:ext cx="3170582" cy="480388"/>
          </a:xfrm>
          <a:prstGeom prst="rect">
            <a:avLst/>
          </a:prstGeom>
        </p:spPr>
        <p:txBody>
          <a:bodyPr vert="horz" lIns="95747" tIns="47873" rIns="95747" bIns="47873" rtlCol="0" anchor="b"/>
          <a:lstStyle>
            <a:lvl1pPr algn="r">
              <a:defRPr sz="1300"/>
            </a:lvl1pPr>
          </a:lstStyle>
          <a:p>
            <a:fld id="{5C98962A-587A-4A68-BE41-0DE852A90BAD}" type="slidenum">
              <a:rPr lang="en-US" smtClean="0"/>
              <a:pPr/>
              <a:t>‹#›</a:t>
            </a:fld>
            <a:endParaRPr lang="en-US"/>
          </a:p>
        </p:txBody>
      </p:sp>
    </p:spTree>
    <p:extLst>
      <p:ext uri="{BB962C8B-B14F-4D97-AF65-F5344CB8AC3E}">
        <p14:creationId xmlns:p14="http://schemas.microsoft.com/office/powerpoint/2010/main" val="4164756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69477" cy="479567"/>
          </a:xfrm>
          <a:prstGeom prst="rect">
            <a:avLst/>
          </a:prstGeom>
        </p:spPr>
        <p:txBody>
          <a:bodyPr vert="horz" lIns="95929" tIns="47965" rIns="95929" bIns="47965" rtlCol="0"/>
          <a:lstStyle>
            <a:lvl1pPr algn="l">
              <a:defRPr sz="1300"/>
            </a:lvl1pPr>
          </a:lstStyle>
          <a:p>
            <a:endParaRPr lang="en-US"/>
          </a:p>
        </p:txBody>
      </p:sp>
      <p:sp>
        <p:nvSpPr>
          <p:cNvPr id="3" name="Date Placeholder 2"/>
          <p:cNvSpPr>
            <a:spLocks noGrp="1"/>
          </p:cNvSpPr>
          <p:nvPr>
            <p:ph type="dt" idx="1"/>
          </p:nvPr>
        </p:nvSpPr>
        <p:spPr>
          <a:xfrm>
            <a:off x="4144063" y="2"/>
            <a:ext cx="3169477" cy="479567"/>
          </a:xfrm>
          <a:prstGeom prst="rect">
            <a:avLst/>
          </a:prstGeom>
        </p:spPr>
        <p:txBody>
          <a:bodyPr vert="horz" lIns="95929" tIns="47965" rIns="95929" bIns="47965" rtlCol="0"/>
          <a:lstStyle>
            <a:lvl1pPr algn="r">
              <a:defRPr sz="1300"/>
            </a:lvl1pPr>
          </a:lstStyle>
          <a:p>
            <a:fld id="{32C7B403-D712-4DF6-A5BA-653D6FF87B78}" type="datetimeFigureOut">
              <a:rPr lang="en-US" smtClean="0"/>
              <a:pPr/>
              <a:t>12/8/2011</a:t>
            </a:fld>
            <a:endParaRPr lang="en-US"/>
          </a:p>
        </p:txBody>
      </p:sp>
      <p:sp>
        <p:nvSpPr>
          <p:cNvPr id="4" name="Slide Image Placeholder 3"/>
          <p:cNvSpPr>
            <a:spLocks noGrp="1" noRot="1" noChangeAspect="1"/>
          </p:cNvSpPr>
          <p:nvPr>
            <p:ph type="sldImg" idx="2"/>
          </p:nvPr>
        </p:nvSpPr>
        <p:spPr>
          <a:xfrm>
            <a:off x="1255713" y="719138"/>
            <a:ext cx="4803775" cy="3602037"/>
          </a:xfrm>
          <a:prstGeom prst="rect">
            <a:avLst/>
          </a:prstGeom>
          <a:noFill/>
          <a:ln w="12700">
            <a:solidFill>
              <a:prstClr val="black"/>
            </a:solidFill>
          </a:ln>
        </p:spPr>
        <p:txBody>
          <a:bodyPr vert="horz" lIns="95929" tIns="47965" rIns="95929" bIns="47965" rtlCol="0" anchor="ctr"/>
          <a:lstStyle/>
          <a:p>
            <a:endParaRPr lang="en-US"/>
          </a:p>
        </p:txBody>
      </p:sp>
      <p:sp>
        <p:nvSpPr>
          <p:cNvPr id="5" name="Notes Placeholder 4"/>
          <p:cNvSpPr>
            <a:spLocks noGrp="1"/>
          </p:cNvSpPr>
          <p:nvPr>
            <p:ph type="body" sz="quarter" idx="3"/>
          </p:nvPr>
        </p:nvSpPr>
        <p:spPr>
          <a:xfrm>
            <a:off x="732185" y="4560818"/>
            <a:ext cx="5850832" cy="4321033"/>
          </a:xfrm>
          <a:prstGeom prst="rect">
            <a:avLst/>
          </a:prstGeom>
        </p:spPr>
        <p:txBody>
          <a:bodyPr vert="horz" lIns="95929" tIns="47965" rIns="95929" bIns="479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992"/>
            <a:ext cx="3169477" cy="479567"/>
          </a:xfrm>
          <a:prstGeom prst="rect">
            <a:avLst/>
          </a:prstGeom>
        </p:spPr>
        <p:txBody>
          <a:bodyPr vert="horz" lIns="95929" tIns="47965" rIns="95929" bIns="47965" rtlCol="0" anchor="b"/>
          <a:lstStyle>
            <a:lvl1pPr algn="l">
              <a:defRPr sz="1300"/>
            </a:lvl1pPr>
          </a:lstStyle>
          <a:p>
            <a:endParaRPr lang="en-US"/>
          </a:p>
        </p:txBody>
      </p:sp>
      <p:sp>
        <p:nvSpPr>
          <p:cNvPr id="7" name="Slide Number Placeholder 6"/>
          <p:cNvSpPr>
            <a:spLocks noGrp="1"/>
          </p:cNvSpPr>
          <p:nvPr>
            <p:ph type="sldNum" sz="quarter" idx="5"/>
          </p:nvPr>
        </p:nvSpPr>
        <p:spPr>
          <a:xfrm>
            <a:off x="4144063" y="9119992"/>
            <a:ext cx="3169477" cy="479567"/>
          </a:xfrm>
          <a:prstGeom prst="rect">
            <a:avLst/>
          </a:prstGeom>
        </p:spPr>
        <p:txBody>
          <a:bodyPr vert="horz" lIns="95929" tIns="47965" rIns="95929" bIns="47965" rtlCol="0" anchor="b"/>
          <a:lstStyle>
            <a:lvl1pPr algn="r">
              <a:defRPr sz="1300"/>
            </a:lvl1pPr>
          </a:lstStyle>
          <a:p>
            <a:fld id="{31D57FDF-C24D-42DC-9D9A-EDC27BE9D03B}" type="slidenum">
              <a:rPr lang="en-US" smtClean="0"/>
              <a:pPr/>
              <a:t>‹#›</a:t>
            </a:fld>
            <a:endParaRPr lang="en-US"/>
          </a:p>
        </p:txBody>
      </p:sp>
    </p:spTree>
    <p:extLst>
      <p:ext uri="{BB962C8B-B14F-4D97-AF65-F5344CB8AC3E}">
        <p14:creationId xmlns:p14="http://schemas.microsoft.com/office/powerpoint/2010/main" val="588442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19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9287">
              <a:defRPr/>
            </a:pPr>
            <a:r>
              <a:rPr lang="en-US" dirty="0" smtClean="0">
                <a:sym typeface="Symbol" pitchFamily="18" charset="2"/>
              </a:rPr>
              <a:t>Based on the amount of </a:t>
            </a:r>
            <a:r>
              <a:rPr lang="en-US" dirty="0" smtClean="0"/>
              <a:t>interferon-</a:t>
            </a:r>
            <a:r>
              <a:rPr lang="en-US" dirty="0" smtClean="0">
                <a:sym typeface="Symbol" pitchFamily="18" charset="2"/>
              </a:rPr>
              <a:t> released or on number of cells that release </a:t>
            </a:r>
            <a:r>
              <a:rPr lang="en-US" dirty="0" smtClean="0"/>
              <a:t>interferon-</a:t>
            </a:r>
            <a:r>
              <a:rPr lang="en-US" dirty="0" smtClean="0">
                <a:sym typeface="Symbol" pitchFamily="18" charset="2"/>
              </a:rPr>
              <a:t> </a:t>
            </a:r>
          </a:p>
          <a:p>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43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53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56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69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D57FDF-C24D-42DC-9D9A-EDC27BE9D03B}" type="slidenum">
              <a:rPr lang="en-US" smtClean="0"/>
              <a:pPr/>
              <a:t>74</a:t>
            </a:fld>
            <a:endParaRPr lang="en-US"/>
          </a:p>
        </p:txBody>
      </p:sp>
    </p:spTree>
    <p:extLst>
      <p:ext uri="{BB962C8B-B14F-4D97-AF65-F5344CB8AC3E}">
        <p14:creationId xmlns:p14="http://schemas.microsoft.com/office/powerpoint/2010/main" val="2108925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323319148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72505109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217864939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106801111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143508114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78946285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214434018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110614688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391396954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pPr lvl="0"/>
            <a:r>
              <a:rPr lang="en-US" sz="1300" b="1" dirty="0" smtClean="0">
                <a:solidFill>
                  <a:schemeClr val="tx2"/>
                </a:solidFill>
              </a:rPr>
              <a:t>For more information please contact Centers for Disease Control and Prevention</a:t>
            </a:r>
          </a:p>
        </p:txBody>
      </p:sp>
      <p:sp>
        <p:nvSpPr>
          <p:cNvPr id="11" name="Rectangle 10"/>
          <p:cNvSpPr/>
          <p:nvPr userDrawn="1"/>
        </p:nvSpPr>
        <p:spPr>
          <a:xfrm>
            <a:off x="1371600" y="4706034"/>
            <a:ext cx="5943600" cy="646331"/>
          </a:xfrm>
          <a:prstGeom prst="rect">
            <a:avLst/>
          </a:prstGeom>
        </p:spPr>
        <p:txBody>
          <a:bodyPr wrap="square">
            <a:spAutoFit/>
          </a:bodyPr>
          <a:lstStyle/>
          <a:p>
            <a:pPr lvl="0"/>
            <a:r>
              <a:rPr lang="en-US" sz="1200" dirty="0" smtClean="0">
                <a:solidFill>
                  <a:schemeClr val="tx2"/>
                </a:solidFill>
              </a:rPr>
              <a:t>1600 Clifton Road NE, Atlanta, GA 30333</a:t>
            </a:r>
          </a:p>
          <a:p>
            <a:pPr lvl="0"/>
            <a:r>
              <a:rPr lang="en-US" sz="1200" dirty="0" smtClean="0">
                <a:solidFill>
                  <a:schemeClr val="tx2"/>
                </a:solidFill>
              </a:rPr>
              <a:t>Telephone, 1-800-CDC-INFO (232-4636)/TTY: 1-888-232-6348</a:t>
            </a:r>
          </a:p>
          <a:p>
            <a:pPr lvl="0"/>
            <a:r>
              <a:rPr lang="en-US" sz="1200" dirty="0" smtClean="0">
                <a:solidFill>
                  <a:schemeClr val="tx2"/>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7" name="Rectangle 6"/>
          <p:cNvSpPr/>
          <p:nvPr userDrawn="1"/>
        </p:nvSpPr>
        <p:spPr>
          <a:xfrm>
            <a:off x="1371600" y="5421868"/>
            <a:ext cx="5943600" cy="369332"/>
          </a:xfrm>
          <a:prstGeom prst="rect">
            <a:avLst/>
          </a:prstGeom>
        </p:spPr>
        <p:txBody>
          <a:bodyPr wrap="square">
            <a:spAutoFit/>
          </a:bodyPr>
          <a:lstStyle/>
          <a:p>
            <a:pPr lvl="0"/>
            <a:r>
              <a:rPr lang="en-US" sz="900" dirty="0" smtClean="0">
                <a:solidFill>
                  <a:schemeClr val="tx2"/>
                </a:solidFill>
              </a:rPr>
              <a:t>The findings</a:t>
            </a:r>
            <a:r>
              <a:rPr lang="en-US" sz="900" baseline="0" dirty="0" smtClean="0">
                <a:solidFill>
                  <a:schemeClr val="tx2"/>
                </a:solidFill>
              </a:rPr>
              <a:t> and conclusions in this report are those of the authors and do not necessarily represent the official position of the Centers for Disease Control and Prevention.</a:t>
            </a:r>
            <a:endParaRPr lang="en-US" sz="900" dirty="0" smtClean="0">
              <a:solidFill>
                <a:schemeClr val="tx2"/>
              </a:solidFil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5.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5.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97" r:id="rId3"/>
    <p:sldLayoutId id="2147483693" r:id="rId4"/>
    <p:sldLayoutId id="2147483694" r:id="rId5"/>
    <p:sldLayoutId id="2147483686" r:id="rId6"/>
    <p:sldLayoutId id="2147483688" r:id="rId7"/>
    <p:sldLayoutId id="2147483689" r:id="rId8"/>
    <p:sldLayoutId id="2147483690" r:id="rId9"/>
  </p:sldLayoutIdLst>
  <p:transition>
    <p:fade/>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p:transition>
    <p:fade/>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23809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p:transition>
    <p:fade/>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www.cdc.gov/mmwr/preview/mmwrhtml/rr4906a1.htm"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www.cdc.gov/mmwr/preview/mmwrhtml/mm5034a1.htm"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hyperlink" Target="http://www.cdc.gov/mmwr/preview/mmwrhtml/mm5231a4.ht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hyperlink" Target="http://www.cdc.gov/mmwr/preview/mmwrhtml/rr4906a1.htm"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hyperlink" Target="http://www.cdc.gov/tb/publications/LTBI/default.htm" TargetMode="External"/><Relationship Id="rId5" Type="http://schemas.openxmlformats.org/officeDocument/2006/relationships/hyperlink" Target="http://www.cdc.gov/tb" TargetMode="External"/><Relationship Id="rId4" Type="http://schemas.openxmlformats.org/officeDocument/2006/relationships/hyperlink" Target="http://www.cdc.gov/mmwr/preview/mmwrhtml/mm6048a3.htm?s_cid=mm6048a3_w"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00000"/>
              </a:lnSpc>
            </a:pPr>
            <a:r>
              <a:rPr lang="en-US" sz="3600" dirty="0"/>
              <a:t>Targeted Tuberculosis (TB) Testing and </a:t>
            </a:r>
            <a:br>
              <a:rPr lang="en-US" sz="3600" dirty="0"/>
            </a:br>
            <a:r>
              <a:rPr lang="en-US" sz="3600" dirty="0"/>
              <a:t>Treatment of Latent TB Infection</a:t>
            </a:r>
          </a:p>
        </p:txBody>
      </p:sp>
      <p:sp>
        <p:nvSpPr>
          <p:cNvPr id="3" name="Text Placeholder 2"/>
          <p:cNvSpPr>
            <a:spLocks noGrp="1"/>
          </p:cNvSpPr>
          <p:nvPr>
            <p:ph type="body" sz="quarter" idx="10"/>
          </p:nvPr>
        </p:nvSpPr>
        <p:spPr/>
        <p:txBody>
          <a:bodyPr/>
          <a:lstStyle/>
          <a:p>
            <a:endParaRPr lang="en-US" dirty="0"/>
          </a:p>
          <a:p>
            <a:r>
              <a:rPr lang="en-US" dirty="0" smtClean="0"/>
              <a:t>December 2011</a:t>
            </a:r>
            <a:endParaRPr lang="en-US" dirty="0"/>
          </a:p>
        </p:txBody>
      </p:sp>
      <p:sp>
        <p:nvSpPr>
          <p:cNvPr id="8" name="Text Placeholder 7"/>
          <p:cNvSpPr>
            <a:spLocks noGrp="1"/>
          </p:cNvSpPr>
          <p:nvPr>
            <p:ph type="body" sz="quarter" idx="11"/>
          </p:nvPr>
        </p:nvSpPr>
        <p:spPr/>
        <p:txBody>
          <a:bodyPr/>
          <a:lstStyle/>
          <a:p>
            <a:r>
              <a:rPr lang="en-US" dirty="0" smtClean="0"/>
              <a:t>National Center for HIV/AIDS, Viral Hepatitis, STD, and TB Prevention</a:t>
            </a:r>
            <a:endParaRPr lang="en-US" dirty="0"/>
          </a:p>
        </p:txBody>
      </p:sp>
      <p:sp>
        <p:nvSpPr>
          <p:cNvPr id="7" name="Text Placeholder 6"/>
          <p:cNvSpPr>
            <a:spLocks noGrp="1"/>
          </p:cNvSpPr>
          <p:nvPr>
            <p:ph type="body" sz="quarter" idx="12"/>
          </p:nvPr>
        </p:nvSpPr>
        <p:spPr/>
        <p:txBody>
          <a:bodyPr/>
          <a:lstStyle/>
          <a:p>
            <a:r>
              <a:rPr lang="en-US" dirty="0" smtClean="0"/>
              <a:t>Division of Tuberculosis Elimination</a:t>
            </a:r>
            <a:endParaRPr lang="en-US" dirty="0"/>
          </a:p>
        </p:txBody>
      </p:sp>
      <p:pic>
        <p:nvPicPr>
          <p:cNvPr id="9" name="Picture 8" descr="Logos of the United States Department of Health and Human Services and Centers for Disease Control and Prevention&#10;"/>
          <p:cNvPicPr>
            <a:picLocks noChangeAspect="1"/>
          </p:cNvPicPr>
          <p:nvPr/>
        </p:nvPicPr>
        <p:blipFill>
          <a:blip r:embed="rId2" cstate="print"/>
          <a:stretch>
            <a:fillRect/>
          </a:stretch>
        </p:blipFill>
        <p:spPr>
          <a:xfrm>
            <a:off x="8763000" y="6477000"/>
            <a:ext cx="190500" cy="190500"/>
          </a:xfrm>
          <a:prstGeom prst="rect">
            <a:avLst/>
          </a:prstGeom>
        </p:spPr>
      </p:pic>
    </p:spTree>
    <p:extLst>
      <p:ext uri="{BB962C8B-B14F-4D97-AF65-F5344CB8AC3E}">
        <p14:creationId xmlns:p14="http://schemas.microsoft.com/office/powerpoint/2010/main" val="33680494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altLang="en-US" sz="3200" dirty="0" smtClean="0"/>
              <a:t>Treatment of LTBI – Milestones - 4</a:t>
            </a:r>
            <a:endParaRPr lang="en-US" sz="3200" dirty="0"/>
          </a:p>
        </p:txBody>
      </p:sp>
      <p:sp>
        <p:nvSpPr>
          <p:cNvPr id="3" name="Content Placeholder 2"/>
          <p:cNvSpPr>
            <a:spLocks noGrp="1"/>
          </p:cNvSpPr>
          <p:nvPr>
            <p:ph idx="1"/>
          </p:nvPr>
        </p:nvSpPr>
        <p:spPr/>
        <p:txBody>
          <a:bodyPr/>
          <a:lstStyle/>
          <a:p>
            <a:pPr marL="1257300" indent="-1143000">
              <a:spcBef>
                <a:spcPct val="125000"/>
              </a:spcBef>
              <a:buNone/>
            </a:pPr>
            <a:r>
              <a:rPr lang="en-US" altLang="en-US" sz="2800" dirty="0" smtClean="0"/>
              <a:t>1983:	CDC recommends clinical and laboratory monitoring of persons </a:t>
            </a:r>
            <a:r>
              <a:rPr lang="en-US" sz="2800" dirty="0" smtClean="0">
                <a:sym typeface="Symbol" pitchFamily="18" charset="2"/>
              </a:rPr>
              <a:t></a:t>
            </a:r>
            <a:r>
              <a:rPr lang="en-US" altLang="en-US" sz="2800" dirty="0" smtClean="0">
                <a:cs typeface="Arial" pitchFamily="34" charset="0"/>
              </a:rPr>
              <a:t> 35 who </a:t>
            </a:r>
            <a:r>
              <a:rPr lang="en-US" altLang="en-US" sz="2800" dirty="0" smtClean="0"/>
              <a:t>require treatment for LTBI</a:t>
            </a:r>
          </a:p>
          <a:p>
            <a:pPr marL="1257300" indent="-1143000">
              <a:spcBef>
                <a:spcPct val="60000"/>
              </a:spcBef>
              <a:buNone/>
            </a:pPr>
            <a:r>
              <a:rPr lang="en-US" altLang="en-US" sz="2800" dirty="0" smtClean="0"/>
              <a:t>1998: 	CDC recommends 2 months of </a:t>
            </a:r>
            <a:r>
              <a:rPr lang="en-US" altLang="en-US" sz="2800" dirty="0" err="1" smtClean="0"/>
              <a:t>rifampin</a:t>
            </a:r>
            <a:r>
              <a:rPr lang="en-US" altLang="en-US" sz="2800" dirty="0" smtClean="0"/>
              <a:t> (RIF) plus </a:t>
            </a:r>
            <a:r>
              <a:rPr lang="en-US" altLang="en-US" sz="2800" dirty="0" err="1" smtClean="0"/>
              <a:t>pyrazinamide</a:t>
            </a:r>
            <a:r>
              <a:rPr lang="en-US" altLang="en-US" sz="2800" dirty="0" smtClean="0"/>
              <a:t> (PZA) as an option for HIV-infected patients (later changed)</a:t>
            </a:r>
          </a:p>
          <a:p>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lstStyle/>
          <a:p>
            <a:r>
              <a:rPr lang="en-US" altLang="en-US" sz="3200" dirty="0" smtClean="0"/>
              <a:t>Treatment of LTBI – Milestones - 5</a:t>
            </a:r>
            <a:endParaRPr lang="en-US" sz="3200" dirty="0"/>
          </a:p>
        </p:txBody>
      </p:sp>
      <p:sp>
        <p:nvSpPr>
          <p:cNvPr id="3" name="Content Placeholder 2"/>
          <p:cNvSpPr>
            <a:spLocks noGrp="1"/>
          </p:cNvSpPr>
          <p:nvPr>
            <p:ph idx="1"/>
          </p:nvPr>
        </p:nvSpPr>
        <p:spPr>
          <a:xfrm>
            <a:off x="457200" y="1676400"/>
            <a:ext cx="8229600" cy="4114801"/>
          </a:xfrm>
        </p:spPr>
        <p:txBody>
          <a:bodyPr/>
          <a:lstStyle/>
          <a:p>
            <a:pPr marL="1257300" indent="-1143000">
              <a:lnSpc>
                <a:spcPct val="85000"/>
              </a:lnSpc>
              <a:spcBef>
                <a:spcPct val="75000"/>
              </a:spcBef>
              <a:buNone/>
            </a:pPr>
            <a:r>
              <a:rPr lang="en-US" altLang="en-US" sz="2800" dirty="0" smtClean="0"/>
              <a:t>2000:	CDC and ATS issue updated guidelines for targeted testing and LTBI treatment</a:t>
            </a:r>
            <a:r>
              <a:rPr lang="en-US" altLang="en-US" sz="2800" baseline="30000" dirty="0" smtClean="0"/>
              <a:t>1</a:t>
            </a:r>
            <a:r>
              <a:rPr lang="en-US" altLang="en-US" sz="2800" dirty="0" smtClean="0"/>
              <a:t> </a:t>
            </a:r>
          </a:p>
          <a:p>
            <a:pPr marL="1257300" indent="-1143000">
              <a:lnSpc>
                <a:spcPct val="85000"/>
              </a:lnSpc>
              <a:spcBef>
                <a:spcPct val="75000"/>
              </a:spcBef>
              <a:buNone/>
            </a:pPr>
            <a:r>
              <a:rPr lang="en-US" altLang="en-US" sz="2800" dirty="0" smtClean="0"/>
              <a:t>	</a:t>
            </a:r>
            <a:r>
              <a:rPr lang="en-US" altLang="en-US" sz="2800" b="0" dirty="0" smtClean="0"/>
              <a:t>9-month regimen of </a:t>
            </a:r>
            <a:r>
              <a:rPr lang="en-US" altLang="en-US" sz="2800" b="0" dirty="0" err="1" smtClean="0"/>
              <a:t>isoniazid</a:t>
            </a:r>
            <a:r>
              <a:rPr lang="en-US" altLang="en-US" sz="2800" b="0" dirty="0" smtClean="0"/>
              <a:t> (INH) is preferred</a:t>
            </a:r>
            <a:endParaRPr lang="en-US" altLang="en-US" b="0" dirty="0" smtClean="0"/>
          </a:p>
          <a:p>
            <a:pPr marL="1257300" indent="-1143000">
              <a:lnSpc>
                <a:spcPct val="85000"/>
              </a:lnSpc>
              <a:spcBef>
                <a:spcPct val="75000"/>
              </a:spcBef>
              <a:buNone/>
            </a:pPr>
            <a:r>
              <a:rPr lang="en-US" altLang="en-US" sz="2800" b="0" dirty="0" smtClean="0"/>
              <a:t>               2-month regimen of RIF and PZA and a 4 month regimen of RIF recommended  as options (later changed)</a:t>
            </a:r>
          </a:p>
          <a:p>
            <a:endParaRPr lang="en-US" dirty="0"/>
          </a:p>
        </p:txBody>
      </p:sp>
      <p:sp>
        <p:nvSpPr>
          <p:cNvPr id="6" name="Text Placeholder 3"/>
          <p:cNvSpPr>
            <a:spLocks noGrp="1"/>
          </p:cNvSpPr>
          <p:nvPr>
            <p:ph type="body" sz="quarter" idx="11"/>
          </p:nvPr>
        </p:nvSpPr>
        <p:spPr>
          <a:xfrm>
            <a:off x="457200" y="5638800"/>
            <a:ext cx="8305800" cy="762000"/>
          </a:xfrm>
        </p:spPr>
        <p:txBody>
          <a:bodyPr/>
          <a:lstStyle/>
          <a:p>
            <a:r>
              <a:rPr lang="en-US" altLang="en-US" sz="1400" baseline="30000" dirty="0" smtClean="0"/>
              <a:t>1</a:t>
            </a:r>
            <a:r>
              <a:rPr lang="en-US" altLang="en-US" sz="1400" dirty="0" smtClean="0"/>
              <a:t> </a:t>
            </a:r>
            <a:r>
              <a:rPr lang="en-US" altLang="en-US" sz="1400" i="1" dirty="0" smtClean="0"/>
              <a:t>MMWR</a:t>
            </a:r>
            <a:r>
              <a:rPr lang="en-US" altLang="en-US" sz="1400" dirty="0" smtClean="0"/>
              <a:t> June 9, 2000; 49(No. RR-6) </a:t>
            </a:r>
          </a:p>
          <a:p>
            <a:r>
              <a:rPr lang="en-US" sz="1400" dirty="0" smtClean="0">
                <a:hlinkClick r:id="rId2"/>
              </a:rPr>
              <a:t>http://www.cdc.gov/mmwr/preview/mmwrhtml/rr4906a1.htm</a:t>
            </a:r>
            <a:r>
              <a:rPr lang="en-US" sz="1400" dirty="0" smtClean="0"/>
              <a:t> </a:t>
            </a:r>
            <a:endParaRPr lang="en-US" sz="14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r>
              <a:rPr lang="en-US" altLang="en-US" sz="3200" dirty="0" smtClean="0"/>
              <a:t>Treatment of LTBI – Milestones -6</a:t>
            </a:r>
            <a:endParaRPr lang="en-US" sz="3200" dirty="0"/>
          </a:p>
        </p:txBody>
      </p:sp>
      <p:sp>
        <p:nvSpPr>
          <p:cNvPr id="3" name="Content Placeholder 2"/>
          <p:cNvSpPr>
            <a:spLocks noGrp="1"/>
          </p:cNvSpPr>
          <p:nvPr>
            <p:ph idx="1"/>
          </p:nvPr>
        </p:nvSpPr>
        <p:spPr>
          <a:xfrm>
            <a:off x="457200" y="1524000"/>
            <a:ext cx="8229600" cy="3962400"/>
          </a:xfrm>
        </p:spPr>
        <p:txBody>
          <a:bodyPr/>
          <a:lstStyle/>
          <a:p>
            <a:pPr marL="1257300" indent="-1143000">
              <a:spcBef>
                <a:spcPts val="2400"/>
              </a:spcBef>
              <a:buNone/>
            </a:pPr>
            <a:r>
              <a:rPr lang="en-US" altLang="en-US" sz="2800" dirty="0" smtClean="0"/>
              <a:t>2001:	Owing to liver injury and death associated with 2-month regimen of RIF and PZA, use of this option de-emphasized in favor of other regimens</a:t>
            </a:r>
            <a:r>
              <a:rPr lang="en-US" sz="2800" baseline="30000" dirty="0" smtClean="0"/>
              <a:t>2 </a:t>
            </a:r>
          </a:p>
          <a:p>
            <a:pPr marL="1257300" indent="-1143000">
              <a:spcBef>
                <a:spcPts val="2400"/>
              </a:spcBef>
              <a:buNone/>
            </a:pPr>
            <a:r>
              <a:rPr lang="en-US" altLang="en-US" sz="2800" dirty="0" smtClean="0"/>
              <a:t>2003:	2-month regimen of RIF and PZA generally not recommended </a:t>
            </a:r>
            <a:r>
              <a:rPr lang="en-US" altLang="en-US" sz="2800" dirty="0" smtClean="0">
                <a:cs typeface="Arial" pitchFamily="34" charset="0"/>
              </a:rPr>
              <a:t>— </a:t>
            </a:r>
            <a:r>
              <a:rPr lang="en-US" sz="2800" dirty="0" smtClean="0"/>
              <a:t>to be used only if the potential benefits outweigh the risk of severe liver injury and death</a:t>
            </a:r>
            <a:r>
              <a:rPr lang="en-US" sz="2800" baseline="30000" dirty="0" smtClean="0"/>
              <a:t>3</a:t>
            </a:r>
          </a:p>
          <a:p>
            <a:endParaRPr lang="en-US" dirty="0"/>
          </a:p>
        </p:txBody>
      </p:sp>
      <p:sp>
        <p:nvSpPr>
          <p:cNvPr id="4" name="Text Placeholder 3"/>
          <p:cNvSpPr>
            <a:spLocks noGrp="1"/>
          </p:cNvSpPr>
          <p:nvPr>
            <p:ph type="body" sz="quarter" idx="11"/>
          </p:nvPr>
        </p:nvSpPr>
        <p:spPr>
          <a:xfrm>
            <a:off x="381000" y="5410200"/>
            <a:ext cx="8534400" cy="1066800"/>
          </a:xfrm>
        </p:spPr>
        <p:txBody>
          <a:bodyPr/>
          <a:lstStyle/>
          <a:p>
            <a:pPr marL="347472" indent="-347472">
              <a:spcBef>
                <a:spcPts val="336"/>
              </a:spcBef>
            </a:pPr>
            <a:r>
              <a:rPr lang="en-US" sz="1400" i="1" dirty="0" smtClean="0"/>
              <a:t> </a:t>
            </a:r>
            <a:r>
              <a:rPr lang="en-US" sz="1400" baseline="30000" dirty="0" smtClean="0"/>
              <a:t>2</a:t>
            </a:r>
            <a:r>
              <a:rPr lang="en-US" sz="1400" i="1" dirty="0" smtClean="0"/>
              <a:t> MMWR </a:t>
            </a:r>
            <a:r>
              <a:rPr lang="en-US" sz="1400" dirty="0" smtClean="0"/>
              <a:t>August 31, 2001; 50(34): 733-735 - </a:t>
            </a:r>
            <a:r>
              <a:rPr lang="en-US" sz="1400" dirty="0" smtClean="0">
                <a:hlinkClick r:id="rId3"/>
              </a:rPr>
              <a:t>http://www.cdc.gov/mmwr/preview/mmwrhtml/mm5034a1.htm</a:t>
            </a:r>
            <a:r>
              <a:rPr lang="en-US" sz="1400" dirty="0" smtClean="0"/>
              <a:t>       </a:t>
            </a:r>
          </a:p>
          <a:p>
            <a:pPr marL="347472" indent="-347472">
              <a:spcBef>
                <a:spcPts val="336"/>
              </a:spcBef>
            </a:pPr>
            <a:r>
              <a:rPr lang="en-US" sz="1400" baseline="30000" dirty="0" smtClean="0"/>
              <a:t>3  </a:t>
            </a:r>
            <a:r>
              <a:rPr lang="en-US" sz="1400" i="1" dirty="0" smtClean="0"/>
              <a:t>MMWR </a:t>
            </a:r>
            <a:r>
              <a:rPr lang="en-US" sz="1400" dirty="0" smtClean="0"/>
              <a:t>August 8,  2003; 52(31): 735-739 - </a:t>
            </a:r>
            <a:r>
              <a:rPr lang="en-US" sz="1400" dirty="0" smtClean="0">
                <a:hlinkClick r:id="rId4"/>
              </a:rPr>
              <a:t>http://www.cdc.gov/mmwr/preview/mmwrhtml/mm5231a4.htm</a:t>
            </a:r>
            <a:r>
              <a:rPr lang="en-US" sz="1400" dirty="0" smtClean="0"/>
              <a:t> </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of LTBI – </a:t>
            </a:r>
            <a:r>
              <a:rPr lang="en-US" dirty="0" smtClean="0"/>
              <a:t>Milestones -7</a:t>
            </a:r>
            <a:endParaRPr lang="en-US" dirty="0"/>
          </a:p>
        </p:txBody>
      </p:sp>
      <p:sp>
        <p:nvSpPr>
          <p:cNvPr id="5" name="Content Placeholder 2"/>
          <p:cNvSpPr>
            <a:spLocks noGrp="1"/>
          </p:cNvSpPr>
          <p:nvPr>
            <p:ph idx="1"/>
          </p:nvPr>
        </p:nvSpPr>
        <p:spPr>
          <a:xfrm>
            <a:off x="457200" y="1600201"/>
            <a:ext cx="8229600" cy="3657599"/>
          </a:xfrm>
        </p:spPr>
        <p:txBody>
          <a:bodyPr/>
          <a:lstStyle/>
          <a:p>
            <a:pPr marL="1257300" indent="-1143000">
              <a:spcBef>
                <a:spcPct val="125000"/>
              </a:spcBef>
              <a:buNone/>
            </a:pPr>
            <a:r>
              <a:rPr lang="en-US" altLang="en-US" sz="2800" dirty="0" smtClean="0"/>
              <a:t>2011:	CDC recommends  12-doses (3 months) of isoniazid (INH) and </a:t>
            </a:r>
            <a:r>
              <a:rPr lang="en-US" altLang="en-US" sz="2800" dirty="0" err="1" smtClean="0"/>
              <a:t>rifapentine</a:t>
            </a:r>
            <a:r>
              <a:rPr lang="en-US" altLang="en-US" sz="2800" dirty="0" smtClean="0"/>
              <a:t> (RPT) as an option equal to the standard 9-month  INH regimen for certain groups*</a:t>
            </a:r>
            <a:endParaRPr lang="en-US" sz="2800" baseline="30000" dirty="0" smtClean="0"/>
          </a:p>
        </p:txBody>
      </p:sp>
      <p:sp>
        <p:nvSpPr>
          <p:cNvPr id="4" name="Text Placeholder 3"/>
          <p:cNvSpPr>
            <a:spLocks noGrp="1"/>
          </p:cNvSpPr>
          <p:nvPr>
            <p:ph type="body" sz="quarter" idx="11"/>
          </p:nvPr>
        </p:nvSpPr>
        <p:spPr/>
        <p:txBody>
          <a:bodyPr/>
          <a:lstStyle/>
          <a:p>
            <a:pPr marL="0" indent="0"/>
            <a:r>
              <a:rPr lang="en-US" sz="1400" i="1" dirty="0"/>
              <a:t>*MMWR . Recommendations for Use of an Isoniazid–Rifapentine Regimen with Direct Observation to Treat Latent Mycobacterium tuberculosis Infection</a:t>
            </a:r>
          </a:p>
          <a:p>
            <a:pPr marL="0" indent="0"/>
            <a:r>
              <a:rPr lang="en-US" sz="1400" i="1" dirty="0"/>
              <a:t>http://www.cdc.gov/mmwr/preview/mmwrhtml/mm6048a3.htm?s_cid=mm6048a3_w</a:t>
            </a:r>
          </a:p>
          <a:p>
            <a:pPr marL="0" indent="0"/>
            <a:endParaRPr lang="en-US" sz="1400" i="1" dirty="0"/>
          </a:p>
        </p:txBody>
      </p:sp>
    </p:spTree>
    <p:extLst>
      <p:ext uri="{BB962C8B-B14F-4D97-AF65-F5344CB8AC3E}">
        <p14:creationId xmlns:p14="http://schemas.microsoft.com/office/powerpoint/2010/main" val="183395797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2514600"/>
            <a:ext cx="7772400" cy="3254375"/>
          </a:xfrm>
        </p:spPr>
        <p:txBody>
          <a:bodyPr/>
          <a:lstStyle/>
          <a:p>
            <a:r>
              <a:rPr lang="en-US" dirty="0" smtClean="0"/>
              <a:t>Identifying Risk Factors</a:t>
            </a:r>
            <a:br>
              <a:rPr lang="en-US" dirty="0" smtClean="0"/>
            </a:br>
            <a:r>
              <a:rPr lang="en-US" dirty="0" smtClean="0"/>
              <a:t>That Lead to Development of TB Disease</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Persons at Risk for Developing</a:t>
            </a:r>
            <a:br>
              <a:rPr lang="en-US" sz="3200" dirty="0" smtClean="0"/>
            </a:br>
            <a:r>
              <a:rPr lang="en-US" sz="3200" dirty="0" smtClean="0"/>
              <a:t>TB Disease</a:t>
            </a:r>
            <a:endParaRPr lang="en-US" sz="3200" dirty="0"/>
          </a:p>
        </p:txBody>
      </p:sp>
      <p:sp>
        <p:nvSpPr>
          <p:cNvPr id="3" name="Content Placeholder 2"/>
          <p:cNvSpPr>
            <a:spLocks noGrp="1"/>
          </p:cNvSpPr>
          <p:nvPr>
            <p:ph idx="1"/>
          </p:nvPr>
        </p:nvSpPr>
        <p:spPr/>
        <p:txBody>
          <a:bodyPr/>
          <a:lstStyle/>
          <a:p>
            <a:pPr marL="0" indent="0">
              <a:buNone/>
            </a:pPr>
            <a:r>
              <a:rPr lang="en-US" altLang="en-US" sz="2800" dirty="0" smtClean="0"/>
              <a:t>Persons at high risk for developing TB disease fall into 2 categories:</a:t>
            </a:r>
            <a:endParaRPr lang="en-US" sz="2800" dirty="0" smtClean="0"/>
          </a:p>
          <a:p>
            <a:pPr>
              <a:spcBef>
                <a:spcPct val="45000"/>
              </a:spcBef>
            </a:pPr>
            <a:r>
              <a:rPr lang="en-US" sz="2800" dirty="0" smtClean="0">
                <a:sym typeface="Symbol" pitchFamily="18" charset="2"/>
              </a:rPr>
              <a:t>Those who have an increased likelihood of exposure to persons with TB disease</a:t>
            </a:r>
          </a:p>
          <a:p>
            <a:pPr>
              <a:spcBef>
                <a:spcPct val="45000"/>
              </a:spcBef>
            </a:pPr>
            <a:r>
              <a:rPr lang="en-US" sz="2800" dirty="0" smtClean="0">
                <a:sym typeface="Symbol" pitchFamily="18" charset="2"/>
              </a:rPr>
              <a:t>Those with clinical conditions that increase their risk of progressing from LTBI to </a:t>
            </a:r>
            <a:r>
              <a:rPr lang="en-US" altLang="en-US" sz="2800" dirty="0" smtClean="0"/>
              <a:t>TB disease</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lstStyle/>
          <a:p>
            <a:r>
              <a:rPr lang="en-US" sz="3200" dirty="0" smtClean="0"/>
              <a:t>Increased Likelihood of Exposure to Persons with TB Disease</a:t>
            </a:r>
            <a:endParaRPr lang="en-US" sz="3200" dirty="0"/>
          </a:p>
        </p:txBody>
      </p:sp>
      <p:sp>
        <p:nvSpPr>
          <p:cNvPr id="3" name="Content Placeholder 2"/>
          <p:cNvSpPr>
            <a:spLocks noGrp="1"/>
          </p:cNvSpPr>
          <p:nvPr>
            <p:ph idx="1"/>
          </p:nvPr>
        </p:nvSpPr>
        <p:spPr>
          <a:xfrm>
            <a:off x="457200" y="1600200"/>
            <a:ext cx="8229600" cy="4419599"/>
          </a:xfrm>
        </p:spPr>
        <p:txBody>
          <a:bodyPr/>
          <a:lstStyle/>
          <a:p>
            <a:pPr marL="0" indent="0">
              <a:buNone/>
            </a:pPr>
            <a:r>
              <a:rPr lang="en-US" altLang="en-US" sz="2800" dirty="0" smtClean="0"/>
              <a:t>Persons at risk for exposure to persons with TB disease include:</a:t>
            </a:r>
            <a:endParaRPr lang="en-US" sz="2800" dirty="0" smtClean="0"/>
          </a:p>
          <a:p>
            <a:pPr>
              <a:spcBef>
                <a:spcPct val="35000"/>
              </a:spcBef>
            </a:pPr>
            <a:r>
              <a:rPr lang="en-US" altLang="en-US" sz="2800" dirty="0" smtClean="0"/>
              <a:t>Close contacts to person with infectious TB</a:t>
            </a:r>
          </a:p>
          <a:p>
            <a:pPr>
              <a:spcBef>
                <a:spcPct val="35000"/>
              </a:spcBef>
            </a:pPr>
            <a:r>
              <a:rPr lang="en-US" altLang="en-US" sz="2800" dirty="0" smtClean="0"/>
              <a:t>Residents and employees of high-risk congregate settings (e.g., correctional facilities, homeless shelters, health care facilities)</a:t>
            </a:r>
            <a:endParaRPr lang="en-US" sz="2800" dirty="0" smtClean="0"/>
          </a:p>
          <a:p>
            <a:pPr>
              <a:spcBef>
                <a:spcPct val="35000"/>
              </a:spcBef>
            </a:pPr>
            <a:r>
              <a:rPr lang="en-US" altLang="en-US" sz="2800" dirty="0" smtClean="0"/>
              <a:t>Recent immigrants from TB-endemic regions of the world (within 5 years of arrival to the United States)</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lstStyle/>
          <a:p>
            <a:r>
              <a:rPr lang="en-US" sz="3200" dirty="0" smtClean="0"/>
              <a:t>Increased </a:t>
            </a:r>
            <a:r>
              <a:rPr lang="en-US" altLang="en-US" sz="3200" dirty="0" smtClean="0"/>
              <a:t>Risk for Progression to</a:t>
            </a:r>
            <a:br>
              <a:rPr lang="en-US" altLang="en-US" sz="3200" dirty="0" smtClean="0"/>
            </a:br>
            <a:r>
              <a:rPr lang="en-US" altLang="en-US" sz="3200" dirty="0" smtClean="0"/>
              <a:t>TB Disease -</a:t>
            </a:r>
            <a:r>
              <a:rPr lang="en-US" sz="3200" dirty="0" smtClean="0"/>
              <a:t>1</a:t>
            </a:r>
            <a:endParaRPr lang="en-US" sz="3200" dirty="0"/>
          </a:p>
        </p:txBody>
      </p:sp>
      <p:sp>
        <p:nvSpPr>
          <p:cNvPr id="3" name="Content Placeholder 2"/>
          <p:cNvSpPr>
            <a:spLocks noGrp="1"/>
          </p:cNvSpPr>
          <p:nvPr>
            <p:ph idx="1"/>
          </p:nvPr>
        </p:nvSpPr>
        <p:spPr>
          <a:xfrm>
            <a:off x="457200" y="1676399"/>
            <a:ext cx="8229600" cy="4114801"/>
          </a:xfrm>
        </p:spPr>
        <p:txBody>
          <a:bodyPr/>
          <a:lstStyle/>
          <a:p>
            <a:pPr marL="0" indent="0">
              <a:buNone/>
            </a:pPr>
            <a:r>
              <a:rPr lang="en-US" altLang="en-US" sz="2800" dirty="0" smtClean="0"/>
              <a:t>Persons more likely to progress from LTBI to TB disease include:</a:t>
            </a:r>
            <a:endParaRPr lang="en-US" sz="2800" dirty="0" smtClean="0"/>
          </a:p>
          <a:p>
            <a:pPr>
              <a:spcBef>
                <a:spcPct val="35000"/>
              </a:spcBef>
            </a:pPr>
            <a:r>
              <a:rPr lang="en-US" altLang="en-US" sz="2800" dirty="0" smtClean="0"/>
              <a:t>HIV-infected persons</a:t>
            </a:r>
          </a:p>
          <a:p>
            <a:pPr>
              <a:spcBef>
                <a:spcPct val="35000"/>
              </a:spcBef>
            </a:pPr>
            <a:r>
              <a:rPr lang="en-US" altLang="en-US" sz="2800" dirty="0" smtClean="0"/>
              <a:t>Those  with a history of prior, untreated TB or fibrotic lesions on chest radiograph</a:t>
            </a:r>
          </a:p>
          <a:p>
            <a:pPr>
              <a:spcBef>
                <a:spcPct val="35000"/>
              </a:spcBef>
            </a:pPr>
            <a:r>
              <a:rPr lang="en-US" altLang="en-US" sz="2800" dirty="0" smtClean="0"/>
              <a:t>Children </a:t>
            </a:r>
            <a:r>
              <a:rPr lang="en-US" altLang="en-US" sz="2800" dirty="0" smtClean="0">
                <a:sym typeface="Symbol" pitchFamily="18" charset="2"/>
              </a:rPr>
              <a:t> </a:t>
            </a:r>
            <a:r>
              <a:rPr lang="en-US" altLang="en-US" sz="2800" dirty="0" smtClean="0"/>
              <a:t>5 years with a positive TST</a:t>
            </a:r>
          </a:p>
          <a:p>
            <a:pPr>
              <a:spcBef>
                <a:spcPct val="35000"/>
              </a:spcBef>
              <a:buNone/>
            </a:pPr>
            <a:endParaRPr lang="en-US" altLang="en-US" sz="2800"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lstStyle/>
          <a:p>
            <a:r>
              <a:rPr lang="en-US" sz="3200" dirty="0" smtClean="0"/>
              <a:t>Increased </a:t>
            </a:r>
            <a:r>
              <a:rPr lang="en-US" altLang="en-US" sz="3200" dirty="0" smtClean="0"/>
              <a:t>Risk for Progression to</a:t>
            </a:r>
            <a:br>
              <a:rPr lang="en-US" altLang="en-US" sz="3200" dirty="0" smtClean="0"/>
            </a:br>
            <a:r>
              <a:rPr lang="en-US" altLang="en-US" sz="3200" dirty="0" smtClean="0"/>
              <a:t>TB Disease - </a:t>
            </a:r>
            <a:r>
              <a:rPr lang="en-US" sz="3200" dirty="0" smtClean="0"/>
              <a:t>2</a:t>
            </a:r>
            <a:endParaRPr lang="en-US" sz="3200" dirty="0"/>
          </a:p>
        </p:txBody>
      </p:sp>
      <p:sp>
        <p:nvSpPr>
          <p:cNvPr id="3" name="Content Placeholder 2"/>
          <p:cNvSpPr>
            <a:spLocks noGrp="1"/>
          </p:cNvSpPr>
          <p:nvPr>
            <p:ph idx="1"/>
          </p:nvPr>
        </p:nvSpPr>
        <p:spPr>
          <a:xfrm>
            <a:off x="457200" y="1676399"/>
            <a:ext cx="8229600" cy="4114801"/>
          </a:xfrm>
        </p:spPr>
        <p:txBody>
          <a:bodyPr/>
          <a:lstStyle/>
          <a:p>
            <a:pPr marL="0" indent="0">
              <a:buNone/>
            </a:pPr>
            <a:r>
              <a:rPr lang="en-US" altLang="en-US" sz="2800" dirty="0" smtClean="0"/>
              <a:t>Persons more likely to progress from LTBI to TB disease include:</a:t>
            </a:r>
            <a:endParaRPr lang="en-US" sz="2800" dirty="0" smtClean="0"/>
          </a:p>
          <a:p>
            <a:pPr>
              <a:spcBef>
                <a:spcPct val="35000"/>
              </a:spcBef>
            </a:pPr>
            <a:r>
              <a:rPr lang="en-US" altLang="en-US" sz="2800" dirty="0" smtClean="0"/>
              <a:t>Underweight or malnourished persons</a:t>
            </a:r>
          </a:p>
          <a:p>
            <a:pPr>
              <a:spcBef>
                <a:spcPct val="35000"/>
              </a:spcBef>
            </a:pPr>
            <a:r>
              <a:rPr lang="en-US" altLang="en-US" sz="2800" dirty="0" smtClean="0"/>
              <a:t>Injection drug users</a:t>
            </a:r>
          </a:p>
          <a:p>
            <a:pPr>
              <a:spcBef>
                <a:spcPct val="35000"/>
              </a:spcBef>
            </a:pPr>
            <a:r>
              <a:rPr lang="en-US" altLang="en-US" sz="2800" dirty="0" smtClean="0"/>
              <a:t>Those receiving TNF-</a:t>
            </a:r>
            <a:r>
              <a:rPr lang="el-GR" altLang="en-US" sz="2800" dirty="0" smtClean="0">
                <a:cs typeface="Arial" pitchFamily="34" charset="0"/>
              </a:rPr>
              <a:t>α</a:t>
            </a:r>
            <a:r>
              <a:rPr lang="en-US" altLang="en-US" sz="2800" dirty="0" smtClean="0">
                <a:cs typeface="Arial" pitchFamily="34" charset="0"/>
              </a:rPr>
              <a:t> antagonists for </a:t>
            </a:r>
            <a:r>
              <a:rPr lang="en-US" altLang="en-US" sz="2800" dirty="0" smtClean="0"/>
              <a:t>treatment of rheumatoid arthritis or </a:t>
            </a:r>
            <a:r>
              <a:rPr lang="en-US" altLang="en-US" sz="2800" dirty="0" err="1" smtClean="0"/>
              <a:t>Crohn’s</a:t>
            </a:r>
            <a:r>
              <a:rPr lang="en-US" altLang="en-US" sz="2800" dirty="0" smtClean="0"/>
              <a:t> disease </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lstStyle/>
          <a:p>
            <a:r>
              <a:rPr lang="en-US" altLang="en-US" sz="3200" dirty="0" smtClean="0"/>
              <a:t>Increased Risk for Progression to</a:t>
            </a:r>
            <a:br>
              <a:rPr lang="en-US" altLang="en-US" sz="3200" dirty="0" smtClean="0"/>
            </a:br>
            <a:r>
              <a:rPr lang="en-US" altLang="en-US" sz="3200" dirty="0" smtClean="0"/>
              <a:t>TB Disease -</a:t>
            </a:r>
            <a:r>
              <a:rPr lang="en-US" sz="3200" dirty="0" smtClean="0"/>
              <a:t>3</a:t>
            </a:r>
            <a:endParaRPr lang="en-US" sz="3200" dirty="0"/>
          </a:p>
        </p:txBody>
      </p:sp>
      <p:sp>
        <p:nvSpPr>
          <p:cNvPr id="3" name="Content Placeholder 2"/>
          <p:cNvSpPr>
            <a:spLocks noGrp="1"/>
          </p:cNvSpPr>
          <p:nvPr>
            <p:ph idx="1"/>
          </p:nvPr>
        </p:nvSpPr>
        <p:spPr>
          <a:xfrm>
            <a:off x="457200" y="1828800"/>
            <a:ext cx="8229600" cy="4419599"/>
          </a:xfrm>
        </p:spPr>
        <p:txBody>
          <a:bodyPr/>
          <a:lstStyle/>
          <a:p>
            <a:pPr>
              <a:buNone/>
            </a:pPr>
            <a:r>
              <a:rPr lang="en-US" altLang="en-US" sz="2800" dirty="0" smtClean="0"/>
              <a:t>   Persons more likely to progress from LTBI to TB disease include:</a:t>
            </a:r>
          </a:p>
          <a:p>
            <a:pPr>
              <a:spcBef>
                <a:spcPct val="35000"/>
              </a:spcBef>
              <a:defRPr/>
            </a:pPr>
            <a:r>
              <a:rPr lang="en-US" altLang="en-US" sz="2800" dirty="0" smtClean="0"/>
              <a:t>Those with certain medical conditions such as:</a:t>
            </a:r>
          </a:p>
          <a:p>
            <a:pPr marL="857250" lvl="1">
              <a:lnSpc>
                <a:spcPct val="80000"/>
              </a:lnSpc>
            </a:pPr>
            <a:r>
              <a:rPr lang="en-US" altLang="en-US" sz="2800" dirty="0" smtClean="0"/>
              <a:t>Silicosis</a:t>
            </a:r>
          </a:p>
          <a:p>
            <a:pPr marL="857250" lvl="1">
              <a:lnSpc>
                <a:spcPct val="80000"/>
              </a:lnSpc>
            </a:pPr>
            <a:r>
              <a:rPr lang="en-US" altLang="en-US" sz="2800" dirty="0" smtClean="0"/>
              <a:t>Diabetes mellitus</a:t>
            </a:r>
          </a:p>
          <a:p>
            <a:pPr marL="857250" lvl="1">
              <a:lnSpc>
                <a:spcPct val="80000"/>
              </a:lnSpc>
            </a:pPr>
            <a:r>
              <a:rPr lang="en-US" altLang="en-US" sz="2800" dirty="0" smtClean="0"/>
              <a:t>Chronic renal failure or on </a:t>
            </a:r>
            <a:r>
              <a:rPr lang="en-US" altLang="en-US" sz="2800" dirty="0" err="1" smtClean="0"/>
              <a:t>hemodialysis</a:t>
            </a:r>
            <a:endParaRPr lang="en-US" altLang="en-US" sz="2800" dirty="0" smtClean="0"/>
          </a:p>
          <a:p>
            <a:pPr marL="857250" lvl="1">
              <a:lnSpc>
                <a:spcPct val="80000"/>
              </a:lnSpc>
            </a:pPr>
            <a:r>
              <a:rPr lang="en-US" altLang="en-US" sz="2800" dirty="0" smtClean="0"/>
              <a:t>Solid organ transplantation (e.g., heart, kidney)</a:t>
            </a:r>
          </a:p>
          <a:p>
            <a:pPr marL="857250" lvl="1">
              <a:lnSpc>
                <a:spcPct val="80000"/>
              </a:lnSpc>
            </a:pPr>
            <a:r>
              <a:rPr lang="en-US" altLang="en-US" sz="2800" dirty="0" smtClean="0"/>
              <a:t>Carcinoma of head or neck</a:t>
            </a:r>
          </a:p>
          <a:p>
            <a:pPr marL="857250" lvl="1">
              <a:lnSpc>
                <a:spcPct val="80000"/>
              </a:lnSpc>
            </a:pPr>
            <a:r>
              <a:rPr lang="en-US" altLang="en-US" sz="2800" dirty="0" err="1" smtClean="0"/>
              <a:t>Gastrectomy</a:t>
            </a:r>
            <a:r>
              <a:rPr lang="en-US" altLang="en-US" sz="2800" dirty="0" smtClean="0"/>
              <a:t> or </a:t>
            </a:r>
            <a:r>
              <a:rPr lang="en-US" altLang="en-US" sz="2800" dirty="0" err="1" smtClean="0"/>
              <a:t>jejunoilial</a:t>
            </a:r>
            <a:r>
              <a:rPr lang="en-US" altLang="en-US" sz="2800" dirty="0" smtClean="0"/>
              <a:t> bypass</a:t>
            </a:r>
          </a:p>
          <a:p>
            <a:pPr lvl="1">
              <a:spcBef>
                <a:spcPct val="35000"/>
              </a:spcBef>
              <a:defRPr/>
            </a:pPr>
            <a:endParaRPr lang="en-US" altLang="en-US" dirty="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smtClean="0"/>
              <a:t>Targeted TB Testing </a:t>
            </a:r>
            <a:br>
              <a:rPr lang="en-US" altLang="en-US" sz="3200" dirty="0" smtClean="0"/>
            </a:br>
            <a:r>
              <a:rPr lang="en-US" altLang="en-US" sz="3200" dirty="0" smtClean="0"/>
              <a:t>and Treatment of Latent TB Infection</a:t>
            </a:r>
            <a:endParaRPr lang="en-US" sz="3200" dirty="0"/>
          </a:p>
        </p:txBody>
      </p:sp>
      <p:sp>
        <p:nvSpPr>
          <p:cNvPr id="3" name="Content Placeholder 2"/>
          <p:cNvSpPr>
            <a:spLocks noGrp="1"/>
          </p:cNvSpPr>
          <p:nvPr>
            <p:ph idx="1"/>
          </p:nvPr>
        </p:nvSpPr>
        <p:spPr>
          <a:xfrm>
            <a:off x="457200" y="1600200"/>
            <a:ext cx="8229600" cy="4648199"/>
          </a:xfrm>
        </p:spPr>
        <p:txBody>
          <a:bodyPr/>
          <a:lstStyle/>
          <a:p>
            <a:r>
              <a:rPr lang="en-US" altLang="en-US" sz="2800" dirty="0" smtClean="0"/>
              <a:t>As TB disease rates in the United States decrease, finding and treating persons at high risk for latent TB infection (LTBI) has become a priority.</a:t>
            </a:r>
          </a:p>
          <a:p>
            <a:r>
              <a:rPr lang="en-US" sz="2800" dirty="0" smtClean="0"/>
              <a:t>Targeted TB testing is used to focus program activities and provider practices on groups at the highest risk for TB.</a:t>
            </a:r>
          </a:p>
          <a:p>
            <a:r>
              <a:rPr lang="en-US" sz="2800" dirty="0" smtClean="0"/>
              <a:t>Treatment of LTBI substantially reduces the risk that persons infected with </a:t>
            </a:r>
            <a:r>
              <a:rPr lang="en-US" sz="2800" i="1" dirty="0" smtClean="0"/>
              <a:t>M. tuberculosis </a:t>
            </a:r>
            <a:r>
              <a:rPr lang="en-US" sz="2800" dirty="0" smtClean="0"/>
              <a:t>will progress to TB disease.  </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3048001"/>
            <a:ext cx="7772400" cy="1427018"/>
          </a:xfrm>
        </p:spPr>
        <p:txBody>
          <a:bodyPr/>
          <a:lstStyle/>
          <a:p>
            <a:r>
              <a:rPr lang="en-US" dirty="0" smtClean="0"/>
              <a:t>Testing for </a:t>
            </a:r>
            <a:r>
              <a:rPr lang="en-US" i="1" dirty="0" smtClean="0"/>
              <a:t>M. tuberculosis </a:t>
            </a:r>
            <a:r>
              <a:rPr lang="en-US" dirty="0" smtClean="0"/>
              <a:t>Infection</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Testing for </a:t>
            </a:r>
            <a:r>
              <a:rPr lang="en-US" sz="3200" i="1" dirty="0" smtClean="0"/>
              <a:t>M. tuberculosis</a:t>
            </a:r>
            <a:r>
              <a:rPr lang="en-US" sz="3200" dirty="0" smtClean="0"/>
              <a:t>  Infection</a:t>
            </a:r>
            <a:endParaRPr lang="en-US" sz="3200" dirty="0"/>
          </a:p>
        </p:txBody>
      </p:sp>
      <p:sp>
        <p:nvSpPr>
          <p:cNvPr id="3" name="Content Placeholder 2"/>
          <p:cNvSpPr>
            <a:spLocks noGrp="1"/>
          </p:cNvSpPr>
          <p:nvPr>
            <p:ph idx="1"/>
          </p:nvPr>
        </p:nvSpPr>
        <p:spPr>
          <a:xfrm>
            <a:off x="457200" y="1600200"/>
            <a:ext cx="8305800" cy="4648199"/>
          </a:xfrm>
        </p:spPr>
        <p:txBody>
          <a:bodyPr/>
          <a:lstStyle/>
          <a:p>
            <a:r>
              <a:rPr lang="en-US" sz="2800" dirty="0" smtClean="0"/>
              <a:t>There are two testing methods available for the detection of </a:t>
            </a:r>
            <a:r>
              <a:rPr lang="en-US" sz="2800" i="1" dirty="0" smtClean="0"/>
              <a:t>M. tuberculosis  </a:t>
            </a:r>
            <a:r>
              <a:rPr lang="en-US" sz="2800" dirty="0" smtClean="0"/>
              <a:t>infection in the United States:</a:t>
            </a:r>
            <a:endParaRPr lang="en-US" dirty="0" smtClean="0"/>
          </a:p>
          <a:p>
            <a:pPr marL="682625" lvl="1" indent="-276225"/>
            <a:r>
              <a:rPr lang="en-US" sz="2400" dirty="0" err="1" smtClean="0"/>
              <a:t>Mantoux</a:t>
            </a:r>
            <a:r>
              <a:rPr lang="en-US" sz="2400" dirty="0" smtClean="0"/>
              <a:t> tuberculin skin test (TST)</a:t>
            </a:r>
          </a:p>
          <a:p>
            <a:pPr marL="400050" lvl="1" indent="0">
              <a:lnSpc>
                <a:spcPct val="85000"/>
              </a:lnSpc>
            </a:pPr>
            <a:r>
              <a:rPr lang="en-US" sz="2400" dirty="0" smtClean="0"/>
              <a:t>  Interferon-gamma release assays (IGRA)</a:t>
            </a:r>
          </a:p>
          <a:p>
            <a:pPr marL="0" indent="0">
              <a:lnSpc>
                <a:spcPct val="85000"/>
              </a:lnSpc>
            </a:pPr>
            <a:endParaRPr lang="en-US" dirty="0" smtClean="0"/>
          </a:p>
          <a:p>
            <a:pPr>
              <a:lnSpc>
                <a:spcPct val="85000"/>
              </a:lnSpc>
            </a:pPr>
            <a:r>
              <a:rPr lang="en-US" sz="2800" dirty="0" smtClean="0"/>
              <a:t>These </a:t>
            </a:r>
            <a:r>
              <a:rPr lang="en-US" sz="2800" dirty="0"/>
              <a:t>tests do not exclude LTBI or TB disease</a:t>
            </a:r>
          </a:p>
          <a:p>
            <a:pPr>
              <a:lnSpc>
                <a:spcPct val="85000"/>
              </a:lnSpc>
            </a:pPr>
            <a:r>
              <a:rPr lang="en-US" sz="2800" dirty="0"/>
              <a:t>Decisions about </a:t>
            </a:r>
            <a:r>
              <a:rPr lang="en-US" sz="2800" dirty="0" smtClean="0"/>
              <a:t>medical and public </a:t>
            </a:r>
            <a:r>
              <a:rPr lang="en-US" sz="2800" dirty="0"/>
              <a:t>health management should include other </a:t>
            </a:r>
            <a:r>
              <a:rPr lang="en-US" sz="2800" dirty="0" smtClean="0"/>
              <a:t>information, </a:t>
            </a:r>
            <a:r>
              <a:rPr lang="en-US" sz="2800" dirty="0"/>
              <a:t>and not rely only on </a:t>
            </a:r>
            <a:r>
              <a:rPr lang="en-US" sz="2800" dirty="0" smtClean="0"/>
              <a:t>TST or IGRA </a:t>
            </a:r>
            <a:r>
              <a:rPr lang="en-US" sz="2800" dirty="0"/>
              <a:t>results</a:t>
            </a:r>
          </a:p>
          <a:p>
            <a:pPr marL="0" indent="0">
              <a:lnSpc>
                <a:spcPct val="85000"/>
              </a:lnSpc>
            </a:pPr>
            <a:endParaRPr lang="en-US" dirty="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lstStyle/>
          <a:p>
            <a:r>
              <a:rPr lang="en-US" altLang="en-US" sz="3200" dirty="0" err="1" smtClean="0"/>
              <a:t>Mantoux</a:t>
            </a:r>
            <a:r>
              <a:rPr lang="en-US" altLang="en-US" sz="3200" dirty="0" smtClean="0"/>
              <a:t> Tuberculin Skin Test </a:t>
            </a:r>
            <a:endParaRPr lang="en-US" sz="3200" dirty="0"/>
          </a:p>
        </p:txBody>
      </p:sp>
      <p:sp>
        <p:nvSpPr>
          <p:cNvPr id="3" name="Content Placeholder 2"/>
          <p:cNvSpPr>
            <a:spLocks noGrp="1"/>
          </p:cNvSpPr>
          <p:nvPr>
            <p:ph idx="1"/>
          </p:nvPr>
        </p:nvSpPr>
        <p:spPr>
          <a:xfrm>
            <a:off x="457200" y="1524001"/>
            <a:ext cx="8229600" cy="4648200"/>
          </a:xfrm>
        </p:spPr>
        <p:txBody>
          <a:bodyPr/>
          <a:lstStyle/>
          <a:p>
            <a:pPr marL="0" indent="0">
              <a:buNone/>
            </a:pPr>
            <a:r>
              <a:rPr lang="en-US" sz="2800" dirty="0" smtClean="0"/>
              <a:t>Skin test that produces delayed-type hypersensitivity reaction in persons with </a:t>
            </a:r>
            <a:r>
              <a:rPr lang="en-US" sz="2800" i="1" dirty="0" smtClean="0"/>
              <a:t>M. tuberculosis  </a:t>
            </a:r>
            <a:r>
              <a:rPr lang="en-US" sz="2800" dirty="0" smtClean="0"/>
              <a:t>infection </a:t>
            </a:r>
          </a:p>
          <a:p>
            <a:r>
              <a:rPr lang="en-US" altLang="en-US" sz="2800" dirty="0" smtClean="0"/>
              <a:t> TST is useful for:</a:t>
            </a:r>
          </a:p>
          <a:p>
            <a:pPr marL="857250" lvl="1" indent="-342900">
              <a:spcBef>
                <a:spcPct val="30000"/>
              </a:spcBef>
            </a:pPr>
            <a:r>
              <a:rPr lang="en-US" altLang="en-US" sz="2400" dirty="0" smtClean="0"/>
              <a:t>Determining how many people in a group are infected (e.g., contact investigation)</a:t>
            </a:r>
          </a:p>
          <a:p>
            <a:pPr marL="857250" lvl="1" indent="-342900">
              <a:spcBef>
                <a:spcPct val="30000"/>
              </a:spcBef>
            </a:pPr>
            <a:r>
              <a:rPr lang="en-US" altLang="en-US" sz="2400" dirty="0" smtClean="0"/>
              <a:t>Examining persons who have symptoms of TB disease</a:t>
            </a:r>
          </a:p>
          <a:p>
            <a:r>
              <a:rPr lang="en-US" altLang="en-US" sz="2800" dirty="0" smtClean="0"/>
              <a:t>Multiple puncture tests (e.g., Tine Test) are inaccurate and not recommended</a:t>
            </a:r>
            <a:endParaRPr lang="en-US" sz="28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lstStyle/>
          <a:p>
            <a:r>
              <a:rPr lang="en-US" altLang="en-US" sz="3200" dirty="0" smtClean="0"/>
              <a:t>Administering the TST</a:t>
            </a:r>
            <a:endParaRPr lang="en-US" sz="3200" dirty="0"/>
          </a:p>
        </p:txBody>
      </p:sp>
      <p:sp>
        <p:nvSpPr>
          <p:cNvPr id="3" name="Content Placeholder 2"/>
          <p:cNvSpPr>
            <a:spLocks noGrp="1"/>
          </p:cNvSpPr>
          <p:nvPr>
            <p:ph idx="1"/>
          </p:nvPr>
        </p:nvSpPr>
        <p:spPr>
          <a:xfrm>
            <a:off x="457200" y="1295400"/>
            <a:ext cx="8229600" cy="4648200"/>
          </a:xfrm>
        </p:spPr>
        <p:txBody>
          <a:bodyPr/>
          <a:lstStyle/>
          <a:p>
            <a:pPr>
              <a:buNone/>
            </a:pPr>
            <a:r>
              <a:rPr lang="en-US" altLang="en-US" dirty="0" smtClean="0"/>
              <a:t>     </a:t>
            </a:r>
            <a:endParaRPr lang="en-US" dirty="0" smtClean="0"/>
          </a:p>
          <a:p>
            <a:r>
              <a:rPr lang="en-US" sz="2800" dirty="0" smtClean="0"/>
              <a:t>Inject 0.1 ml of 5 TU PPD tuberculin          solution </a:t>
            </a:r>
            <a:r>
              <a:rPr lang="en-US" sz="2800" dirty="0" err="1" smtClean="0"/>
              <a:t>intradermally</a:t>
            </a:r>
            <a:r>
              <a:rPr lang="en-US" sz="2800" dirty="0" smtClean="0"/>
              <a:t> on </a:t>
            </a:r>
            <a:r>
              <a:rPr lang="en-US" sz="2800" dirty="0" err="1" smtClean="0"/>
              <a:t>volar</a:t>
            </a:r>
            <a:r>
              <a:rPr lang="en-US" sz="2800" dirty="0" smtClean="0"/>
              <a:t>                     surface of lower arm using a                                     27-guage needle</a:t>
            </a:r>
          </a:p>
          <a:p>
            <a:r>
              <a:rPr lang="en-US" altLang="en-US" sz="2800" dirty="0" smtClean="0"/>
              <a:t>Produce a wheal 6 to 10                                             mm in diameter</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733800"/>
            <a:ext cx="3549650" cy="2593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lstStyle/>
          <a:p>
            <a:r>
              <a:rPr lang="en-US" altLang="en-US" sz="3200" dirty="0" smtClean="0"/>
              <a:t>Reading the TST -1</a:t>
            </a:r>
            <a:endParaRPr lang="en-US" sz="3200" dirty="0"/>
          </a:p>
        </p:txBody>
      </p:sp>
      <p:sp>
        <p:nvSpPr>
          <p:cNvPr id="3" name="Content Placeholder 2"/>
          <p:cNvSpPr>
            <a:spLocks noGrp="1"/>
          </p:cNvSpPr>
          <p:nvPr>
            <p:ph idx="1"/>
          </p:nvPr>
        </p:nvSpPr>
        <p:spPr>
          <a:xfrm>
            <a:off x="457200" y="1295400"/>
            <a:ext cx="8229600" cy="4648200"/>
          </a:xfrm>
        </p:spPr>
        <p:txBody>
          <a:bodyPr/>
          <a:lstStyle/>
          <a:p>
            <a:pPr>
              <a:buNone/>
            </a:pPr>
            <a:r>
              <a:rPr lang="en-US" altLang="en-US" dirty="0" smtClean="0"/>
              <a:t>     </a:t>
            </a:r>
            <a:endParaRPr lang="en-US" dirty="0" smtClean="0"/>
          </a:p>
          <a:p>
            <a:r>
              <a:rPr lang="en-US" sz="2800" dirty="0" smtClean="0"/>
              <a:t>Measure reaction in 48 to 72 hours</a:t>
            </a:r>
          </a:p>
          <a:p>
            <a:r>
              <a:rPr lang="en-US" altLang="en-US" sz="2800" dirty="0" smtClean="0"/>
              <a:t>Measure </a:t>
            </a:r>
            <a:r>
              <a:rPr lang="en-US" altLang="en-US" sz="2800" dirty="0" err="1" smtClean="0"/>
              <a:t>induration</a:t>
            </a:r>
            <a:r>
              <a:rPr lang="en-US" altLang="en-US" sz="2800" dirty="0" smtClean="0"/>
              <a:t>, not </a:t>
            </a:r>
            <a:r>
              <a:rPr lang="en-US" altLang="en-US" sz="2800" dirty="0" err="1" smtClean="0"/>
              <a:t>erythema</a:t>
            </a:r>
            <a:endParaRPr lang="en-US" altLang="en-US" sz="2800" dirty="0" smtClean="0"/>
          </a:p>
          <a:p>
            <a:r>
              <a:rPr lang="en-US" sz="2800" dirty="0" smtClean="0"/>
              <a:t>Record reaction in millimeters,  not “negative” or “positive”</a:t>
            </a:r>
          </a:p>
          <a:p>
            <a:r>
              <a:rPr lang="en-US" sz="2800" dirty="0" smtClean="0"/>
              <a:t>Ensure trained health care                    professional measures and                         interprets the TST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886200"/>
            <a:ext cx="3155576" cy="2438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lstStyle/>
          <a:p>
            <a:r>
              <a:rPr lang="en-US" altLang="en-US" sz="3200" dirty="0" smtClean="0"/>
              <a:t>Reading the TST - 2</a:t>
            </a:r>
            <a:endParaRPr lang="en-US" sz="3200" dirty="0"/>
          </a:p>
        </p:txBody>
      </p:sp>
      <p:sp>
        <p:nvSpPr>
          <p:cNvPr id="3" name="Content Placeholder 2"/>
          <p:cNvSpPr>
            <a:spLocks noGrp="1"/>
          </p:cNvSpPr>
          <p:nvPr>
            <p:ph idx="1"/>
          </p:nvPr>
        </p:nvSpPr>
        <p:spPr>
          <a:xfrm>
            <a:off x="457200" y="1524000"/>
            <a:ext cx="8229600" cy="3429000"/>
          </a:xfrm>
        </p:spPr>
        <p:txBody>
          <a:bodyPr/>
          <a:lstStyle/>
          <a:p>
            <a:pPr>
              <a:buNone/>
            </a:pPr>
            <a:r>
              <a:rPr lang="en-US" altLang="en-US" dirty="0" smtClean="0"/>
              <a:t>     </a:t>
            </a:r>
            <a:endParaRPr lang="en-US" dirty="0" smtClean="0"/>
          </a:p>
          <a:p>
            <a:r>
              <a:rPr lang="en-US" sz="2800" dirty="0" smtClean="0"/>
              <a:t>Educate patient and family regarding significance of a positive TST result</a:t>
            </a:r>
          </a:p>
          <a:p>
            <a:r>
              <a:rPr lang="en-US" altLang="en-US" sz="2800" dirty="0" smtClean="0"/>
              <a:t>Positive TST reactions can be measured accurately for up to 7 days</a:t>
            </a:r>
          </a:p>
          <a:p>
            <a:r>
              <a:rPr lang="en-US" altLang="en-US" sz="2800" dirty="0" smtClean="0"/>
              <a:t>Negative reactions can be read accurately for only 72 hours</a:t>
            </a:r>
            <a:endParaRPr lang="en-US" sz="2800"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smtClean="0"/>
              <a:t>TST Interpretation - 1</a:t>
            </a:r>
            <a:endParaRPr lang="en-US" sz="3200" dirty="0"/>
          </a:p>
        </p:txBody>
      </p:sp>
      <p:sp>
        <p:nvSpPr>
          <p:cNvPr id="3" name="Content Placeholder 2"/>
          <p:cNvSpPr>
            <a:spLocks noGrp="1"/>
          </p:cNvSpPr>
          <p:nvPr>
            <p:ph idx="1"/>
          </p:nvPr>
        </p:nvSpPr>
        <p:spPr>
          <a:xfrm>
            <a:off x="457200" y="1371600"/>
            <a:ext cx="8229600" cy="4191000"/>
          </a:xfrm>
        </p:spPr>
        <p:txBody>
          <a:bodyPr/>
          <a:lstStyle/>
          <a:p>
            <a:pPr>
              <a:buNone/>
            </a:pPr>
            <a:r>
              <a:rPr lang="en-US" altLang="en-US" dirty="0" smtClean="0"/>
              <a:t>     </a:t>
            </a:r>
            <a:endParaRPr lang="en-US" dirty="0" smtClean="0"/>
          </a:p>
          <a:p>
            <a:pPr>
              <a:buNone/>
            </a:pPr>
            <a:r>
              <a:rPr lang="en-US" altLang="en-US" dirty="0" smtClean="0">
                <a:solidFill>
                  <a:schemeClr val="tx2"/>
                </a:solidFill>
              </a:rPr>
              <a:t> </a:t>
            </a:r>
            <a:r>
              <a:rPr lang="en-US" dirty="0" smtClean="0">
                <a:solidFill>
                  <a:schemeClr val="tx1"/>
                </a:solidFill>
                <a:sym typeface="Symbol" pitchFamily="18" charset="2"/>
              </a:rPr>
              <a:t> </a:t>
            </a:r>
            <a:r>
              <a:rPr lang="en-US" altLang="en-US" sz="2800" dirty="0" smtClean="0">
                <a:solidFill>
                  <a:schemeClr val="tx1"/>
                </a:solidFill>
              </a:rPr>
              <a:t>5 mm </a:t>
            </a:r>
            <a:r>
              <a:rPr lang="en-US" altLang="en-US" sz="2800" dirty="0" err="1" smtClean="0">
                <a:solidFill>
                  <a:schemeClr val="tx1"/>
                </a:solidFill>
              </a:rPr>
              <a:t>induration</a:t>
            </a:r>
            <a:r>
              <a:rPr lang="en-US" altLang="en-US" sz="2800" dirty="0" smtClean="0">
                <a:solidFill>
                  <a:schemeClr val="tx1"/>
                </a:solidFill>
              </a:rPr>
              <a:t> is interpreted as positive in</a:t>
            </a:r>
          </a:p>
          <a:p>
            <a:pPr>
              <a:spcBef>
                <a:spcPct val="35000"/>
              </a:spcBef>
            </a:pPr>
            <a:r>
              <a:rPr lang="en-US" altLang="en-US" sz="2800" dirty="0" smtClean="0"/>
              <a:t>HIV-infected persons</a:t>
            </a:r>
          </a:p>
          <a:p>
            <a:pPr>
              <a:spcBef>
                <a:spcPct val="35000"/>
              </a:spcBef>
            </a:pPr>
            <a:r>
              <a:rPr lang="en-US" altLang="en-US" sz="2800" dirty="0" smtClean="0"/>
              <a:t>Close contacts to an infectious TB case</a:t>
            </a:r>
          </a:p>
          <a:p>
            <a:pPr>
              <a:spcBef>
                <a:spcPct val="35000"/>
              </a:spcBef>
            </a:pPr>
            <a:r>
              <a:rPr lang="en-US" altLang="en-US" sz="2800" dirty="0" smtClean="0"/>
              <a:t>Persons with chest radiographs consistent with prior untreated TB</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85800"/>
          </a:xfrm>
        </p:spPr>
        <p:txBody>
          <a:bodyPr/>
          <a:lstStyle/>
          <a:p>
            <a:r>
              <a:rPr lang="en-US" altLang="en-US" sz="3200" dirty="0" smtClean="0"/>
              <a:t>TST Interpretation - 2</a:t>
            </a:r>
            <a:endParaRPr lang="en-US" sz="3200" dirty="0"/>
          </a:p>
        </p:txBody>
      </p:sp>
      <p:sp>
        <p:nvSpPr>
          <p:cNvPr id="3" name="Content Placeholder 2"/>
          <p:cNvSpPr>
            <a:spLocks noGrp="1"/>
          </p:cNvSpPr>
          <p:nvPr>
            <p:ph idx="1"/>
          </p:nvPr>
        </p:nvSpPr>
        <p:spPr>
          <a:xfrm>
            <a:off x="457200" y="2133600"/>
            <a:ext cx="8229600" cy="3505200"/>
          </a:xfrm>
        </p:spPr>
        <p:txBody>
          <a:bodyPr/>
          <a:lstStyle/>
          <a:p>
            <a:pPr>
              <a:buNone/>
            </a:pPr>
            <a:r>
              <a:rPr lang="en-US" altLang="en-US" dirty="0" smtClean="0"/>
              <a:t> </a:t>
            </a:r>
            <a:r>
              <a:rPr lang="en-US" sz="2800" dirty="0" smtClean="0">
                <a:solidFill>
                  <a:schemeClr val="tx1"/>
                </a:solidFill>
                <a:sym typeface="Symbol" pitchFamily="18" charset="2"/>
              </a:rPr>
              <a:t> </a:t>
            </a:r>
            <a:r>
              <a:rPr lang="en-US" altLang="en-US" sz="2800" dirty="0" smtClean="0">
                <a:solidFill>
                  <a:schemeClr val="tx1"/>
                </a:solidFill>
              </a:rPr>
              <a:t>5 mm </a:t>
            </a:r>
            <a:r>
              <a:rPr lang="en-US" altLang="en-US" sz="2800" dirty="0" err="1" smtClean="0">
                <a:solidFill>
                  <a:schemeClr val="tx1"/>
                </a:solidFill>
              </a:rPr>
              <a:t>induration</a:t>
            </a:r>
            <a:r>
              <a:rPr lang="en-US" altLang="en-US" sz="2800" dirty="0" smtClean="0">
                <a:solidFill>
                  <a:schemeClr val="tx1"/>
                </a:solidFill>
              </a:rPr>
              <a:t> is interpreted as positive in</a:t>
            </a:r>
            <a:endParaRPr lang="en-US" sz="2800" dirty="0" smtClean="0">
              <a:solidFill>
                <a:schemeClr val="tx1"/>
              </a:solidFill>
            </a:endParaRPr>
          </a:p>
          <a:p>
            <a:r>
              <a:rPr lang="en-US" sz="2800" dirty="0" smtClean="0"/>
              <a:t>Organ transplant recipients</a:t>
            </a:r>
          </a:p>
          <a:p>
            <a:r>
              <a:rPr lang="en-US" altLang="en-US" sz="2800" dirty="0" smtClean="0"/>
              <a:t>Other </a:t>
            </a:r>
            <a:r>
              <a:rPr lang="en-US" altLang="en-US" sz="2800" dirty="0" err="1" smtClean="0"/>
              <a:t>immunosuppressed</a:t>
            </a:r>
            <a:r>
              <a:rPr lang="en-US" altLang="en-US" sz="2800" dirty="0" smtClean="0"/>
              <a:t> patients (e.g. , those taking the equivalent of &gt; 15 mg/d of prednisone for 1 month or those taking </a:t>
            </a:r>
            <a:r>
              <a:rPr lang="en-US" sz="2800" dirty="0" smtClean="0"/>
              <a:t>TNF-</a:t>
            </a:r>
            <a:r>
              <a:rPr lang="el-GR" sz="2800" dirty="0" smtClean="0">
                <a:cs typeface="Arial" pitchFamily="34" charset="0"/>
              </a:rPr>
              <a:t>α</a:t>
            </a:r>
            <a:r>
              <a:rPr lang="en-US" sz="2800" dirty="0" smtClean="0">
                <a:cs typeface="Arial" pitchFamily="34" charset="0"/>
              </a:rPr>
              <a:t> antagonists)</a:t>
            </a:r>
            <a:endParaRPr lang="en-US" altLang="en-US" sz="2800" dirty="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smtClean="0"/>
              <a:t>TST Interpretation - 3</a:t>
            </a:r>
            <a:endParaRPr lang="en-US" sz="3200" dirty="0"/>
          </a:p>
        </p:txBody>
      </p:sp>
      <p:sp>
        <p:nvSpPr>
          <p:cNvPr id="3" name="Content Placeholder 2"/>
          <p:cNvSpPr>
            <a:spLocks noGrp="1"/>
          </p:cNvSpPr>
          <p:nvPr>
            <p:ph idx="1"/>
          </p:nvPr>
        </p:nvSpPr>
        <p:spPr/>
        <p:txBody>
          <a:bodyPr/>
          <a:lstStyle/>
          <a:p>
            <a:pPr>
              <a:buNone/>
            </a:pPr>
            <a:r>
              <a:rPr lang="en-US" altLang="en-US" dirty="0" smtClean="0"/>
              <a:t>     </a:t>
            </a:r>
            <a:endParaRPr lang="en-US" dirty="0" smtClean="0"/>
          </a:p>
          <a:p>
            <a:pPr>
              <a:buNone/>
            </a:pPr>
            <a:r>
              <a:rPr lang="en-US" altLang="en-US" sz="2800" dirty="0" smtClean="0">
                <a:solidFill>
                  <a:schemeClr val="tx1"/>
                </a:solidFill>
              </a:rPr>
              <a:t> </a:t>
            </a:r>
            <a:r>
              <a:rPr lang="en-US" sz="2800" dirty="0" smtClean="0">
                <a:solidFill>
                  <a:schemeClr val="tx1"/>
                </a:solidFill>
                <a:sym typeface="Symbol" pitchFamily="18" charset="2"/>
              </a:rPr>
              <a:t> </a:t>
            </a:r>
            <a:r>
              <a:rPr lang="en-US" altLang="en-US" sz="2800" dirty="0" smtClean="0">
                <a:solidFill>
                  <a:schemeClr val="tx1"/>
                </a:solidFill>
              </a:rPr>
              <a:t>10 mm </a:t>
            </a:r>
            <a:r>
              <a:rPr lang="en-US" altLang="en-US" sz="2800" dirty="0" err="1" smtClean="0">
                <a:solidFill>
                  <a:schemeClr val="tx1"/>
                </a:solidFill>
              </a:rPr>
              <a:t>induration</a:t>
            </a:r>
            <a:r>
              <a:rPr lang="en-US" altLang="en-US" sz="2800" dirty="0" smtClean="0">
                <a:solidFill>
                  <a:schemeClr val="tx1"/>
                </a:solidFill>
              </a:rPr>
              <a:t> is interpreted as positive in </a:t>
            </a:r>
          </a:p>
          <a:p>
            <a:pPr>
              <a:lnSpc>
                <a:spcPct val="90000"/>
              </a:lnSpc>
            </a:pPr>
            <a:r>
              <a:rPr lang="en-US" altLang="en-US" sz="2800" dirty="0" smtClean="0"/>
              <a:t>Recent immigrants</a:t>
            </a:r>
          </a:p>
          <a:p>
            <a:pPr>
              <a:lnSpc>
                <a:spcPct val="90000"/>
              </a:lnSpc>
            </a:pPr>
            <a:r>
              <a:rPr lang="en-US" altLang="en-US" sz="2800" dirty="0" smtClean="0"/>
              <a:t>Injection drug users</a:t>
            </a:r>
          </a:p>
          <a:p>
            <a:pPr>
              <a:lnSpc>
                <a:spcPct val="90000"/>
              </a:lnSpc>
            </a:pPr>
            <a:r>
              <a:rPr lang="en-US" altLang="en-US" sz="2800" dirty="0" smtClean="0"/>
              <a:t>Residents or employees of congregate settings</a:t>
            </a:r>
          </a:p>
          <a:p>
            <a:pPr>
              <a:lnSpc>
                <a:spcPct val="90000"/>
              </a:lnSpc>
            </a:pPr>
            <a:r>
              <a:rPr lang="en-US" sz="2800" dirty="0" err="1" smtClean="0"/>
              <a:t>Mycobacteriology</a:t>
            </a:r>
            <a:r>
              <a:rPr lang="en-US" sz="2800" dirty="0" smtClean="0"/>
              <a:t> laboratory personnel</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smtClean="0"/>
              <a:t>TST Interpretation - 4</a:t>
            </a:r>
            <a:endParaRPr lang="en-US" sz="3200" dirty="0"/>
          </a:p>
        </p:txBody>
      </p:sp>
      <p:sp>
        <p:nvSpPr>
          <p:cNvPr id="3" name="Content Placeholder 2"/>
          <p:cNvSpPr>
            <a:spLocks noGrp="1"/>
          </p:cNvSpPr>
          <p:nvPr>
            <p:ph idx="1"/>
          </p:nvPr>
        </p:nvSpPr>
        <p:spPr>
          <a:xfrm>
            <a:off x="304800" y="1600201"/>
            <a:ext cx="8382000" cy="4191000"/>
          </a:xfrm>
        </p:spPr>
        <p:txBody>
          <a:bodyPr/>
          <a:lstStyle/>
          <a:p>
            <a:pPr>
              <a:buNone/>
            </a:pPr>
            <a:r>
              <a:rPr lang="en-US" altLang="en-US" dirty="0" smtClean="0"/>
              <a:t>     </a:t>
            </a:r>
            <a:endParaRPr lang="en-US" dirty="0" smtClean="0"/>
          </a:p>
          <a:p>
            <a:pPr>
              <a:buNone/>
            </a:pPr>
            <a:r>
              <a:rPr lang="en-US" altLang="en-US" sz="2800" dirty="0" smtClean="0">
                <a:solidFill>
                  <a:schemeClr val="tx1"/>
                </a:solidFill>
              </a:rPr>
              <a:t> </a:t>
            </a:r>
            <a:r>
              <a:rPr lang="en-US" sz="2800" dirty="0" smtClean="0">
                <a:solidFill>
                  <a:schemeClr val="tx1"/>
                </a:solidFill>
                <a:sym typeface="Symbol" pitchFamily="18" charset="2"/>
              </a:rPr>
              <a:t> </a:t>
            </a:r>
            <a:r>
              <a:rPr lang="en-US" altLang="en-US" sz="2800" dirty="0" smtClean="0">
                <a:solidFill>
                  <a:schemeClr val="tx1"/>
                </a:solidFill>
              </a:rPr>
              <a:t>10 mm </a:t>
            </a:r>
            <a:r>
              <a:rPr lang="en-US" altLang="en-US" sz="2800" dirty="0" err="1" smtClean="0">
                <a:solidFill>
                  <a:schemeClr val="tx1"/>
                </a:solidFill>
              </a:rPr>
              <a:t>induration</a:t>
            </a:r>
            <a:r>
              <a:rPr lang="en-US" altLang="en-US" sz="2800" dirty="0" smtClean="0">
                <a:solidFill>
                  <a:schemeClr val="tx1"/>
                </a:solidFill>
              </a:rPr>
              <a:t> is interpreted as positive in </a:t>
            </a:r>
          </a:p>
          <a:p>
            <a:pPr>
              <a:lnSpc>
                <a:spcPct val="90000"/>
              </a:lnSpc>
            </a:pPr>
            <a:r>
              <a:rPr lang="en-US" sz="2800" dirty="0" smtClean="0"/>
              <a:t>Persons with clinical conditions that place them at high risk</a:t>
            </a:r>
          </a:p>
          <a:p>
            <a:pPr>
              <a:lnSpc>
                <a:spcPct val="90000"/>
              </a:lnSpc>
            </a:pPr>
            <a:r>
              <a:rPr lang="en-US" sz="2800" dirty="0" smtClean="0"/>
              <a:t>Children &lt; 4 years; infants, children, and adolescents exposed to adults at high-risk</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lstStyle/>
          <a:p>
            <a:r>
              <a:rPr lang="en-US" sz="3200" dirty="0" smtClean="0"/>
              <a:t>Latent TB Infection (LTBI)</a:t>
            </a:r>
            <a:endParaRPr lang="en-US" sz="3200" dirty="0"/>
          </a:p>
        </p:txBody>
      </p:sp>
      <p:sp>
        <p:nvSpPr>
          <p:cNvPr id="3" name="Content Placeholder 2"/>
          <p:cNvSpPr>
            <a:spLocks noGrp="1"/>
          </p:cNvSpPr>
          <p:nvPr>
            <p:ph idx="1"/>
          </p:nvPr>
        </p:nvSpPr>
        <p:spPr>
          <a:xfrm>
            <a:off x="457200" y="1828801"/>
            <a:ext cx="8077200" cy="3200400"/>
          </a:xfrm>
        </p:spPr>
        <p:txBody>
          <a:bodyPr/>
          <a:lstStyle/>
          <a:p>
            <a:pPr>
              <a:buNone/>
            </a:pPr>
            <a:r>
              <a:rPr lang="en-US" sz="2800" dirty="0" smtClean="0"/>
              <a:t>     </a:t>
            </a:r>
            <a:r>
              <a:rPr lang="en-US" sz="3200" dirty="0" smtClean="0"/>
              <a:t>LTBI is the presence of </a:t>
            </a:r>
            <a:r>
              <a:rPr lang="en-US" sz="3200" i="1" dirty="0" smtClean="0"/>
              <a:t>M. tuberculosis</a:t>
            </a:r>
            <a:r>
              <a:rPr lang="en-US" sz="3200" dirty="0" smtClean="0"/>
              <a:t> organisms (tubercle bacilli) without signs and symptoms or radiographic or bacteriologic evidence of TB disease.</a:t>
            </a:r>
          </a:p>
          <a:p>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smtClean="0"/>
              <a:t>TST Interpretation - 5</a:t>
            </a:r>
            <a:endParaRPr lang="en-US" sz="3200" dirty="0"/>
          </a:p>
        </p:txBody>
      </p:sp>
      <p:sp>
        <p:nvSpPr>
          <p:cNvPr id="3" name="Content Placeholder 2"/>
          <p:cNvSpPr>
            <a:spLocks noGrp="1"/>
          </p:cNvSpPr>
          <p:nvPr>
            <p:ph idx="1"/>
          </p:nvPr>
        </p:nvSpPr>
        <p:spPr>
          <a:xfrm>
            <a:off x="457200" y="1371601"/>
            <a:ext cx="8229600" cy="4190999"/>
          </a:xfrm>
        </p:spPr>
        <p:txBody>
          <a:bodyPr/>
          <a:lstStyle/>
          <a:p>
            <a:pPr>
              <a:buNone/>
            </a:pPr>
            <a:r>
              <a:rPr lang="en-US" altLang="en-US" sz="2800" dirty="0" smtClean="0"/>
              <a:t>     </a:t>
            </a:r>
            <a:endParaRPr lang="en-US" sz="2800" dirty="0" smtClean="0"/>
          </a:p>
          <a:p>
            <a:pPr>
              <a:buNone/>
            </a:pPr>
            <a:r>
              <a:rPr lang="en-US" altLang="en-US" sz="2800" dirty="0" smtClean="0">
                <a:solidFill>
                  <a:schemeClr val="tx1"/>
                </a:solidFill>
              </a:rPr>
              <a:t> </a:t>
            </a:r>
            <a:r>
              <a:rPr lang="en-US" sz="2800" dirty="0" smtClean="0">
                <a:solidFill>
                  <a:schemeClr val="tx1"/>
                </a:solidFill>
                <a:sym typeface="Symbol" pitchFamily="18" charset="2"/>
              </a:rPr>
              <a:t></a:t>
            </a:r>
            <a:r>
              <a:rPr lang="en-US" altLang="en-US" sz="2800" dirty="0" smtClean="0">
                <a:solidFill>
                  <a:schemeClr val="tx1"/>
                </a:solidFill>
              </a:rPr>
              <a:t> 15 mm </a:t>
            </a:r>
            <a:r>
              <a:rPr lang="en-US" altLang="en-US" sz="2800" dirty="0" err="1" smtClean="0">
                <a:solidFill>
                  <a:schemeClr val="tx1"/>
                </a:solidFill>
              </a:rPr>
              <a:t>induration</a:t>
            </a:r>
            <a:r>
              <a:rPr lang="en-US" altLang="en-US" sz="2800" dirty="0" smtClean="0">
                <a:solidFill>
                  <a:schemeClr val="tx1"/>
                </a:solidFill>
              </a:rPr>
              <a:t> is interpreted as positive in</a:t>
            </a:r>
          </a:p>
          <a:p>
            <a:pPr marL="406400" indent="-406400"/>
            <a:r>
              <a:rPr lang="en-US" sz="2800" dirty="0" smtClean="0"/>
              <a:t>Persons with no known risk factors for TB.</a:t>
            </a:r>
          </a:p>
          <a:p>
            <a:pPr lvl="1"/>
            <a:r>
              <a:rPr lang="en-US" dirty="0" smtClean="0"/>
              <a:t>Although </a:t>
            </a:r>
            <a:r>
              <a:rPr lang="en-US" dirty="0"/>
              <a:t>skin testing programs should be conducted only  among high-risk groups, certain individuals may require TST for employment or school attendance.  Diagnosis and treatment of LTBI should always be tied to risk assessment.</a:t>
            </a:r>
          </a:p>
          <a:p>
            <a:pPr marL="406400" indent="-406400"/>
            <a:endParaRPr lang="en-US" sz="2800" dirty="0" smtClean="0"/>
          </a:p>
        </p:txBody>
      </p:sp>
      <p:sp>
        <p:nvSpPr>
          <p:cNvPr id="4" name="Text Placeholder 3"/>
          <p:cNvSpPr>
            <a:spLocks noGrp="1"/>
          </p:cNvSpPr>
          <p:nvPr>
            <p:ph type="body" sz="quarter" idx="11"/>
          </p:nvPr>
        </p:nvSpPr>
        <p:spPr>
          <a:xfrm>
            <a:off x="381000" y="5638800"/>
            <a:ext cx="8305800" cy="685800"/>
          </a:xfrm>
        </p:spPr>
        <p:txBody>
          <a:bodyPr/>
          <a:lstStyle/>
          <a:p>
            <a:pPr>
              <a:lnSpc>
                <a:spcPct val="100000"/>
              </a:lnSpc>
              <a:spcBef>
                <a:spcPct val="125000"/>
              </a:spcBef>
            </a:pPr>
            <a:r>
              <a:rPr lang="en-US" sz="1200" dirty="0" smtClean="0"/>
              <a:t>         </a:t>
            </a:r>
            <a:endParaRPr lang="en-US" sz="1400" dirty="0" smtClean="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Factors That May Cause False-Positive </a:t>
            </a:r>
            <a:br>
              <a:rPr lang="en-US" sz="3200" dirty="0" smtClean="0"/>
            </a:br>
            <a:r>
              <a:rPr lang="en-US" sz="3200" dirty="0" smtClean="0"/>
              <a:t>TST Reactions</a:t>
            </a:r>
            <a:endParaRPr lang="en-US" sz="3200" dirty="0"/>
          </a:p>
        </p:txBody>
      </p:sp>
      <p:sp>
        <p:nvSpPr>
          <p:cNvPr id="3" name="Content Placeholder 2"/>
          <p:cNvSpPr>
            <a:spLocks noGrp="1"/>
          </p:cNvSpPr>
          <p:nvPr>
            <p:ph idx="1"/>
          </p:nvPr>
        </p:nvSpPr>
        <p:spPr/>
        <p:txBody>
          <a:bodyPr/>
          <a:lstStyle/>
          <a:p>
            <a:r>
              <a:rPr lang="en-US" altLang="en-US" sz="2800" dirty="0" smtClean="0"/>
              <a:t>   </a:t>
            </a:r>
            <a:r>
              <a:rPr lang="en-US" altLang="en-US" sz="2800" dirty="0" err="1" smtClean="0"/>
              <a:t>Nontuberculous</a:t>
            </a:r>
            <a:r>
              <a:rPr lang="en-US" altLang="en-US" sz="2800" dirty="0" smtClean="0"/>
              <a:t> </a:t>
            </a:r>
            <a:r>
              <a:rPr lang="en-US" altLang="en-US" sz="2800" dirty="0" err="1" smtClean="0"/>
              <a:t>myobacteria</a:t>
            </a:r>
            <a:endParaRPr lang="en-US" altLang="en-US" sz="2800" dirty="0" smtClean="0"/>
          </a:p>
          <a:p>
            <a:pPr lvl="1"/>
            <a:r>
              <a:rPr lang="en-US" sz="2800" dirty="0" smtClean="0"/>
              <a:t>Reactions caused by </a:t>
            </a:r>
            <a:r>
              <a:rPr lang="en-US" sz="2800" dirty="0" err="1" smtClean="0"/>
              <a:t>nontuberculous</a:t>
            </a:r>
            <a:r>
              <a:rPr lang="en-US" sz="2800" dirty="0" smtClean="0"/>
              <a:t> </a:t>
            </a:r>
            <a:r>
              <a:rPr lang="en-US" sz="2800" dirty="0" err="1" smtClean="0"/>
              <a:t>mycobacteria</a:t>
            </a:r>
            <a:r>
              <a:rPr lang="en-US" sz="2800" dirty="0" smtClean="0"/>
              <a:t> are usually </a:t>
            </a:r>
            <a:r>
              <a:rPr lang="en-US" sz="2800" dirty="0" smtClean="0">
                <a:sym typeface="Symbol" pitchFamily="18" charset="2"/>
              </a:rPr>
              <a:t>10 mm of </a:t>
            </a:r>
            <a:r>
              <a:rPr lang="en-US" sz="2800" dirty="0" err="1" smtClean="0">
                <a:sym typeface="Symbol" pitchFamily="18" charset="2"/>
              </a:rPr>
              <a:t>induration</a:t>
            </a:r>
            <a:endParaRPr lang="en-US" sz="2800" dirty="0" smtClean="0">
              <a:sym typeface="Symbol" pitchFamily="18" charset="2"/>
            </a:endParaRPr>
          </a:p>
          <a:p>
            <a:pPr lvl="1">
              <a:buNone/>
            </a:pPr>
            <a:endParaRPr lang="en-US" altLang="en-US" sz="2800" dirty="0" smtClean="0"/>
          </a:p>
          <a:p>
            <a:r>
              <a:rPr lang="en-US" altLang="en-US" sz="2800" dirty="0" smtClean="0"/>
              <a:t>  BCG vaccination</a:t>
            </a:r>
            <a:endParaRPr lang="en-US" sz="2800" dirty="0" smtClean="0"/>
          </a:p>
          <a:p>
            <a:pPr lvl="1"/>
            <a:r>
              <a:rPr lang="en-US" sz="2800" dirty="0" smtClean="0"/>
              <a:t>Reactivity in BCG vaccine recipients generally wanes over time; positive TST result is likely due to TB infection if risk factors are present</a:t>
            </a:r>
          </a:p>
          <a:p>
            <a:pPr lvl="1"/>
            <a:endParaRPr lang="en-US" altLang="en-US" dirty="0" smtClean="0"/>
          </a:p>
          <a:p>
            <a:pPr>
              <a:buNone/>
            </a:pPr>
            <a:endParaRPr lang="en-US" dirty="0" smtClean="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Factors That May Cause False-Negative </a:t>
            </a:r>
            <a:br>
              <a:rPr lang="en-US" sz="3200" dirty="0" smtClean="0"/>
            </a:br>
            <a:r>
              <a:rPr lang="en-US" sz="3200" dirty="0" smtClean="0"/>
              <a:t>TST Reactions -1</a:t>
            </a:r>
            <a:endParaRPr lang="en-US" sz="3200" dirty="0"/>
          </a:p>
        </p:txBody>
      </p:sp>
      <p:sp>
        <p:nvSpPr>
          <p:cNvPr id="3" name="Content Placeholder 2"/>
          <p:cNvSpPr>
            <a:spLocks noGrp="1"/>
          </p:cNvSpPr>
          <p:nvPr>
            <p:ph idx="1"/>
          </p:nvPr>
        </p:nvSpPr>
        <p:spPr/>
        <p:txBody>
          <a:bodyPr/>
          <a:lstStyle/>
          <a:p>
            <a:r>
              <a:rPr lang="en-US" altLang="en-US" sz="2800" dirty="0" smtClean="0"/>
              <a:t>   </a:t>
            </a:r>
            <a:r>
              <a:rPr lang="en-US" altLang="en-US" sz="2800" dirty="0" err="1" smtClean="0"/>
              <a:t>Anergy</a:t>
            </a:r>
            <a:endParaRPr lang="en-US" altLang="en-US" sz="2800" dirty="0" smtClean="0"/>
          </a:p>
          <a:p>
            <a:pPr lvl="1"/>
            <a:r>
              <a:rPr lang="en-US" sz="2800" dirty="0" smtClean="0"/>
              <a:t>Inability to react to a TST because of a weakened immune system </a:t>
            </a:r>
          </a:p>
          <a:p>
            <a:pPr lvl="1"/>
            <a:r>
              <a:rPr lang="en-US" sz="2800" dirty="0" smtClean="0"/>
              <a:t>Usefulness of </a:t>
            </a:r>
            <a:r>
              <a:rPr lang="en-US" sz="2800" dirty="0" err="1" smtClean="0"/>
              <a:t>anergy</a:t>
            </a:r>
            <a:r>
              <a:rPr lang="en-US" sz="2800" dirty="0" smtClean="0"/>
              <a:t> testing in TST-negative persons who are HIV infected has not been demonstrated</a:t>
            </a:r>
          </a:p>
          <a:p>
            <a:pPr lvl="1">
              <a:buNone/>
            </a:pPr>
            <a:endParaRPr lang="en-US" altLang="en-US" dirty="0" smtClean="0"/>
          </a:p>
          <a:p>
            <a:pPr lvl="1">
              <a:buNone/>
            </a:pPr>
            <a:endParaRPr lang="en-US" altLang="en-US" dirty="0" smtClean="0"/>
          </a:p>
          <a:p>
            <a:pPr>
              <a:buNone/>
            </a:pPr>
            <a:endParaRPr lang="en-US" dirty="0" smtClean="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Factors That May Cause False-Negative </a:t>
            </a:r>
            <a:br>
              <a:rPr lang="en-US" sz="3200" dirty="0" smtClean="0"/>
            </a:br>
            <a:r>
              <a:rPr lang="en-US" sz="3200" dirty="0" smtClean="0"/>
              <a:t>TST Reactions - 2</a:t>
            </a:r>
            <a:endParaRPr lang="en-US" sz="3200" dirty="0"/>
          </a:p>
        </p:txBody>
      </p:sp>
      <p:sp>
        <p:nvSpPr>
          <p:cNvPr id="3" name="Content Placeholder 2"/>
          <p:cNvSpPr>
            <a:spLocks noGrp="1"/>
          </p:cNvSpPr>
          <p:nvPr>
            <p:ph idx="1"/>
          </p:nvPr>
        </p:nvSpPr>
        <p:spPr/>
        <p:txBody>
          <a:bodyPr/>
          <a:lstStyle/>
          <a:p>
            <a:r>
              <a:rPr lang="en-US" altLang="en-US" sz="2800" dirty="0" smtClean="0"/>
              <a:t>  Recent TB Infection</a:t>
            </a:r>
          </a:p>
          <a:p>
            <a:pPr lvl="1"/>
            <a:r>
              <a:rPr lang="en-US" sz="2800" dirty="0" smtClean="0"/>
              <a:t>Defined as less than 10 weeks after exposure</a:t>
            </a:r>
          </a:p>
          <a:p>
            <a:pPr lvl="1">
              <a:buNone/>
            </a:pPr>
            <a:endParaRPr lang="en-US" altLang="en-US" sz="2800" dirty="0" smtClean="0"/>
          </a:p>
          <a:p>
            <a:r>
              <a:rPr lang="en-US" altLang="en-US" sz="2800" dirty="0" smtClean="0"/>
              <a:t>  Very young age</a:t>
            </a:r>
          </a:p>
          <a:p>
            <a:pPr lvl="1"/>
            <a:r>
              <a:rPr lang="en-US" altLang="en-US" sz="2800" dirty="0" smtClean="0"/>
              <a:t>Newborns (</a:t>
            </a:r>
            <a:r>
              <a:rPr lang="en-US" sz="2800" dirty="0" smtClean="0"/>
              <a:t>&lt; </a:t>
            </a:r>
            <a:r>
              <a:rPr lang="en-US" altLang="en-US" sz="2800" dirty="0" smtClean="0"/>
              <a:t>6 months)</a:t>
            </a:r>
          </a:p>
          <a:p>
            <a:pPr lvl="1">
              <a:buNone/>
            </a:pPr>
            <a:endParaRPr lang="en-US" altLang="en-US" dirty="0" smtClean="0"/>
          </a:p>
          <a:p>
            <a:pPr lvl="1">
              <a:buNone/>
            </a:pPr>
            <a:endParaRPr lang="en-US" altLang="en-US" dirty="0" smtClean="0"/>
          </a:p>
          <a:p>
            <a:pPr>
              <a:buNone/>
            </a:pPr>
            <a:endParaRPr lang="en-US" dirty="0"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Factors That May Cause False-Negative </a:t>
            </a:r>
            <a:br>
              <a:rPr lang="en-US" sz="3200" dirty="0" smtClean="0"/>
            </a:br>
            <a:r>
              <a:rPr lang="en-US" sz="3200" dirty="0" smtClean="0"/>
              <a:t>TST Reactions - 3</a:t>
            </a:r>
            <a:endParaRPr lang="en-US" sz="3200" dirty="0"/>
          </a:p>
        </p:txBody>
      </p:sp>
      <p:sp>
        <p:nvSpPr>
          <p:cNvPr id="3" name="Content Placeholder 2"/>
          <p:cNvSpPr>
            <a:spLocks noGrp="1"/>
          </p:cNvSpPr>
          <p:nvPr>
            <p:ph idx="1"/>
          </p:nvPr>
        </p:nvSpPr>
        <p:spPr/>
        <p:txBody>
          <a:bodyPr/>
          <a:lstStyle/>
          <a:p>
            <a:r>
              <a:rPr lang="en-US" altLang="en-US" sz="2800" dirty="0" smtClean="0"/>
              <a:t>  Live virus vaccination</a:t>
            </a:r>
          </a:p>
          <a:p>
            <a:pPr lvl="1">
              <a:lnSpc>
                <a:spcPct val="90000"/>
              </a:lnSpc>
            </a:pPr>
            <a:r>
              <a:rPr lang="en-US" sz="2800" dirty="0" smtClean="0"/>
              <a:t>For example, measles or smallpox</a:t>
            </a:r>
          </a:p>
          <a:p>
            <a:pPr lvl="1"/>
            <a:r>
              <a:rPr lang="en-US" sz="2800" dirty="0" smtClean="0"/>
              <a:t>Can temporarily suppress TST reactivity</a:t>
            </a:r>
            <a:endParaRPr lang="en-US" altLang="en-US" sz="2800" dirty="0" smtClean="0"/>
          </a:p>
          <a:p>
            <a:r>
              <a:rPr lang="en-US" altLang="en-US" sz="2800" dirty="0" smtClean="0"/>
              <a:t>  Overwhelming TB Disease</a:t>
            </a:r>
          </a:p>
          <a:p>
            <a:r>
              <a:rPr lang="en-US" sz="2800" dirty="0" smtClean="0"/>
              <a:t>  Poor TST administration technique</a:t>
            </a:r>
          </a:p>
          <a:p>
            <a:pPr lvl="1"/>
            <a:r>
              <a:rPr lang="en-US" sz="2800" dirty="0" smtClean="0"/>
              <a:t>For example, TST injection too shallow or too deep, or wheal is too small</a:t>
            </a:r>
          </a:p>
          <a:p>
            <a:pPr lvl="1"/>
            <a:endParaRPr lang="en-US" altLang="en-US" dirty="0" smtClean="0"/>
          </a:p>
          <a:p>
            <a:pPr lvl="1">
              <a:buNone/>
            </a:pPr>
            <a:endParaRPr lang="en-US" altLang="en-US" dirty="0" smtClean="0"/>
          </a:p>
          <a:p>
            <a:pPr lvl="1">
              <a:buNone/>
            </a:pPr>
            <a:endParaRPr lang="en-US" altLang="en-US" dirty="0" smtClean="0"/>
          </a:p>
          <a:p>
            <a:pPr>
              <a:buNone/>
            </a:pPr>
            <a:endParaRPr lang="en-US" dirty="0" smtClean="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Boosting</a:t>
            </a:r>
            <a:endParaRPr lang="en-US" sz="3200" dirty="0"/>
          </a:p>
        </p:txBody>
      </p:sp>
      <p:sp>
        <p:nvSpPr>
          <p:cNvPr id="3" name="Content Placeholder 2"/>
          <p:cNvSpPr>
            <a:spLocks noGrp="1"/>
          </p:cNvSpPr>
          <p:nvPr>
            <p:ph idx="1"/>
          </p:nvPr>
        </p:nvSpPr>
        <p:spPr/>
        <p:txBody>
          <a:bodyPr/>
          <a:lstStyle/>
          <a:p>
            <a:r>
              <a:rPr lang="en-US" sz="2800" dirty="0" smtClean="0"/>
              <a:t>Some people with LTBI may have a negative skin test reaction when tested years after infection because of a waning response.</a:t>
            </a:r>
          </a:p>
          <a:p>
            <a:r>
              <a:rPr lang="en-US" sz="2800" dirty="0" smtClean="0"/>
              <a:t>An initial skin test may stimulate (boost) the ability to react to tuberculin.</a:t>
            </a:r>
          </a:p>
          <a:p>
            <a:r>
              <a:rPr lang="en-US" sz="2800" dirty="0" smtClean="0"/>
              <a:t>Positive reactions to subsequent tests may be misinterpreted as new infections rather than “boosted” reactions.</a:t>
            </a:r>
          </a:p>
          <a:p>
            <a:pPr lvl="1"/>
            <a:endParaRPr lang="en-US" altLang="en-US" dirty="0" smtClean="0"/>
          </a:p>
          <a:p>
            <a:pPr lvl="1">
              <a:buNone/>
            </a:pPr>
            <a:endParaRPr lang="en-US" altLang="en-US" dirty="0" smtClean="0"/>
          </a:p>
          <a:p>
            <a:pPr lvl="1">
              <a:buNone/>
            </a:pPr>
            <a:endParaRPr lang="en-US" altLang="en-US" dirty="0" smtClean="0"/>
          </a:p>
          <a:p>
            <a:pPr>
              <a:buNone/>
            </a:pPr>
            <a:endParaRPr lang="en-US" dirty="0" smtClean="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Two-Step Testing - 1</a:t>
            </a:r>
            <a:endParaRPr lang="en-US" sz="3200" dirty="0"/>
          </a:p>
        </p:txBody>
      </p:sp>
      <p:sp>
        <p:nvSpPr>
          <p:cNvPr id="3" name="Content Placeholder 2"/>
          <p:cNvSpPr>
            <a:spLocks noGrp="1"/>
          </p:cNvSpPr>
          <p:nvPr>
            <p:ph idx="1"/>
          </p:nvPr>
        </p:nvSpPr>
        <p:spPr>
          <a:xfrm>
            <a:off x="457200" y="1600200"/>
            <a:ext cx="8229600" cy="4800599"/>
          </a:xfrm>
        </p:spPr>
        <p:txBody>
          <a:bodyPr/>
          <a:lstStyle/>
          <a:p>
            <a:r>
              <a:rPr lang="en-US" sz="2800" dirty="0" smtClean="0"/>
              <a:t>A strategy to determine the difference between boosted reactions and reactions due to recent infection.</a:t>
            </a:r>
          </a:p>
          <a:p>
            <a:pPr lvl="1">
              <a:lnSpc>
                <a:spcPct val="80000"/>
              </a:lnSpc>
            </a:pPr>
            <a:r>
              <a:rPr lang="en-US" sz="2400" dirty="0" smtClean="0"/>
              <a:t>If </a:t>
            </a:r>
            <a:r>
              <a:rPr lang="en-US" sz="2400" dirty="0"/>
              <a:t>1st test positive, consider infected; if negative, give 2nd test 1–3 weeks later</a:t>
            </a:r>
          </a:p>
          <a:p>
            <a:pPr lvl="1">
              <a:lnSpc>
                <a:spcPct val="80000"/>
              </a:lnSpc>
            </a:pPr>
            <a:r>
              <a:rPr lang="en-US" sz="2400" dirty="0"/>
              <a:t>If 2nd test positive, consider infected; if negative, consider uninfected</a:t>
            </a:r>
          </a:p>
          <a:p>
            <a:pPr>
              <a:buNone/>
            </a:pPr>
            <a:endParaRPr lang="en-US" dirty="0" smtClean="0"/>
          </a:p>
          <a:p>
            <a:r>
              <a:rPr lang="en-US" altLang="en-US" sz="2800" dirty="0"/>
              <a:t>Use two-step tests for initial baseline skin testing of adults who will be retested periodically (e.g., health care workers).</a:t>
            </a:r>
          </a:p>
          <a:p>
            <a:pPr lvl="1"/>
            <a:endParaRPr lang="en-US" altLang="en-US" dirty="0" smtClean="0"/>
          </a:p>
          <a:p>
            <a:pPr lvl="1">
              <a:buNone/>
            </a:pPr>
            <a:endParaRPr lang="en-US" altLang="en-US" dirty="0" smtClean="0"/>
          </a:p>
          <a:p>
            <a:pPr lvl="1">
              <a:buNone/>
            </a:pPr>
            <a:endParaRPr lang="en-US" altLang="en-US" dirty="0" smtClean="0"/>
          </a:p>
          <a:p>
            <a:pPr>
              <a:buNone/>
            </a:pPr>
            <a:endParaRPr lang="en-US" dirty="0" smtClean="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200" dirty="0" smtClean="0"/>
              <a:t>Two-step TST Testing - 2</a:t>
            </a:r>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223736"/>
            <a:ext cx="6811286" cy="5086350"/>
          </a:xfrm>
          <a:prstGeom prst="rect">
            <a:avLst/>
          </a:prstGeom>
          <a:ln>
            <a:solidFill>
              <a:schemeClr val="accent1"/>
            </a:solidFill>
          </a:ln>
        </p:spPr>
      </p:pic>
    </p:spTree>
    <p:extLst>
      <p:ext uri="{BB962C8B-B14F-4D97-AF65-F5344CB8AC3E}">
        <p14:creationId xmlns:p14="http://schemas.microsoft.com/office/powerpoint/2010/main" val="398087535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2895600"/>
            <a:ext cx="7772400" cy="1295400"/>
          </a:xfrm>
        </p:spPr>
        <p:txBody>
          <a:bodyPr/>
          <a:lstStyle/>
          <a:p>
            <a:r>
              <a:rPr lang="en-US" dirty="0" smtClean="0"/>
              <a:t>Interferon-Gamma Release Assays (IGRAs)</a:t>
            </a:r>
            <a:endParaRPr lang="en-US"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Interferon-Gamma Release Assays (IGRAs)</a:t>
            </a:r>
            <a:endParaRPr lang="en-US" sz="3200" dirty="0"/>
          </a:p>
        </p:txBody>
      </p:sp>
      <p:sp>
        <p:nvSpPr>
          <p:cNvPr id="5" name="Content Placeholder 4"/>
          <p:cNvSpPr>
            <a:spLocks noGrp="1"/>
          </p:cNvSpPr>
          <p:nvPr>
            <p:ph idx="1"/>
          </p:nvPr>
        </p:nvSpPr>
        <p:spPr>
          <a:xfrm>
            <a:off x="381000" y="1676400"/>
            <a:ext cx="8382000" cy="3352800"/>
          </a:xfrm>
        </p:spPr>
        <p:txBody>
          <a:bodyPr/>
          <a:lstStyle/>
          <a:p>
            <a:r>
              <a:rPr lang="en-US" sz="2800" dirty="0" smtClean="0"/>
              <a:t>Whole-blood test used to detect </a:t>
            </a:r>
            <a:r>
              <a:rPr lang="en-US" sz="2800" i="1" dirty="0" smtClean="0"/>
              <a:t>M.  tuberculosis  </a:t>
            </a:r>
            <a:r>
              <a:rPr lang="en-US" sz="2800" dirty="0" smtClean="0"/>
              <a:t>infection</a:t>
            </a:r>
            <a:endParaRPr lang="en-US" dirty="0" smtClean="0"/>
          </a:p>
          <a:p>
            <a:r>
              <a:rPr lang="en-US" sz="2800" dirty="0" smtClean="0"/>
              <a:t>Two U.S. Food and Drug Administration (FDA) approved IGRAs are commercially available in the U.S.:</a:t>
            </a:r>
            <a:endParaRPr lang="en-US" dirty="0" smtClean="0">
              <a:solidFill>
                <a:schemeClr val="tx2"/>
              </a:solidFill>
            </a:endParaRPr>
          </a:p>
          <a:p>
            <a:pPr lvl="1"/>
            <a:r>
              <a:rPr lang="en-US" sz="2400" dirty="0" err="1" smtClean="0"/>
              <a:t>QuantiFERON</a:t>
            </a:r>
            <a:r>
              <a:rPr lang="en-US" sz="2400" baseline="30000" dirty="0" smtClean="0">
                <a:cs typeface="Arial" pitchFamily="34" charset="0"/>
              </a:rPr>
              <a:t>® </a:t>
            </a:r>
            <a:r>
              <a:rPr lang="en-US" sz="2400" dirty="0" smtClean="0"/>
              <a:t>-TB Gold-in-tube test (QFT-GIT)</a:t>
            </a:r>
          </a:p>
          <a:p>
            <a:pPr lvl="1"/>
            <a:r>
              <a:rPr lang="en-US" sz="2400" dirty="0" smtClean="0"/>
              <a:t>T.SPOT</a:t>
            </a:r>
            <a:r>
              <a:rPr lang="en-US" sz="2400" baseline="30000" dirty="0" smtClean="0">
                <a:cs typeface="Arial" pitchFamily="34" charset="0"/>
              </a:rPr>
              <a:t>® </a:t>
            </a:r>
            <a:r>
              <a:rPr lang="en-US" sz="2400" dirty="0" smtClean="0"/>
              <a:t>.</a:t>
            </a:r>
            <a:r>
              <a:rPr lang="en-US" sz="2400" i="1" dirty="0" smtClean="0"/>
              <a:t>TB</a:t>
            </a:r>
            <a:r>
              <a:rPr lang="en-US" sz="2400" dirty="0" smtClean="0"/>
              <a:t> test (T-Spot)</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876800"/>
            <a:ext cx="3657599" cy="1462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200" dirty="0" smtClean="0"/>
              <a:t>LTBI vs. Pulmonary TB Disease -1</a:t>
            </a:r>
            <a:endParaRPr lang="en-US" sz="3200" dirty="0"/>
          </a:p>
        </p:txBody>
      </p:sp>
      <p:sp>
        <p:nvSpPr>
          <p:cNvPr id="3" name="Content Placeholder 2"/>
          <p:cNvSpPr>
            <a:spLocks noGrp="1"/>
          </p:cNvSpPr>
          <p:nvPr>
            <p:ph idx="1"/>
          </p:nvPr>
        </p:nvSpPr>
        <p:spPr>
          <a:xfrm>
            <a:off x="457200" y="1447800"/>
            <a:ext cx="8229600" cy="4953000"/>
          </a:xfrm>
        </p:spPr>
        <p:txBody>
          <a:bodyPr/>
          <a:lstStyle/>
          <a:p>
            <a:pPr>
              <a:buNone/>
            </a:pPr>
            <a:r>
              <a:rPr lang="en-US" dirty="0" smtClean="0">
                <a:solidFill>
                  <a:schemeClr val="tx2"/>
                </a:solidFill>
              </a:rPr>
              <a:t>      </a:t>
            </a:r>
            <a:r>
              <a:rPr lang="en-US" sz="2800" u="sng" dirty="0" smtClean="0">
                <a:solidFill>
                  <a:schemeClr val="tx1"/>
                </a:solidFill>
              </a:rPr>
              <a:t>Latent TB Infection              Pulmonary TB Disease</a:t>
            </a:r>
          </a:p>
          <a:p>
            <a:r>
              <a:rPr lang="en-US" sz="2800" dirty="0" smtClean="0"/>
              <a:t>Positive TST* or IGRA</a:t>
            </a:r>
            <a:r>
              <a:rPr lang="en-US" sz="2800" baseline="30000" dirty="0" smtClean="0">
                <a:cs typeface="Arial" pitchFamily="34" charset="0"/>
              </a:rPr>
              <a:t>†            </a:t>
            </a:r>
            <a:r>
              <a:rPr lang="en-US" sz="2800" dirty="0" smtClean="0"/>
              <a:t>TST or IGRA           result			            is usually positive     				</a:t>
            </a:r>
          </a:p>
          <a:p>
            <a:r>
              <a:rPr lang="en-US" sz="2800" dirty="0" smtClean="0"/>
              <a:t>Chest radiograph                   Chest radiograph is    normal		                         usually abnormal</a:t>
            </a:r>
          </a:p>
          <a:p>
            <a:pPr>
              <a:buNone/>
            </a:pPr>
            <a:endParaRPr lang="en-US" dirty="0" smtClean="0"/>
          </a:p>
          <a:p>
            <a:pPr>
              <a:buNone/>
            </a:pPr>
            <a:r>
              <a:rPr lang="en-US" u="sng" dirty="0" smtClean="0">
                <a:solidFill>
                  <a:schemeClr val="tx2"/>
                </a:solidFill>
              </a:rPr>
              <a:t> </a:t>
            </a:r>
          </a:p>
          <a:p>
            <a:endParaRPr lang="en-US" dirty="0"/>
          </a:p>
        </p:txBody>
      </p:sp>
      <p:sp>
        <p:nvSpPr>
          <p:cNvPr id="4" name="Text Placeholder 3"/>
          <p:cNvSpPr>
            <a:spLocks noGrp="1"/>
          </p:cNvSpPr>
          <p:nvPr>
            <p:ph type="body" sz="quarter" idx="11"/>
          </p:nvPr>
        </p:nvSpPr>
        <p:spPr>
          <a:xfrm>
            <a:off x="457200" y="5791200"/>
            <a:ext cx="8229600" cy="685800"/>
          </a:xfrm>
        </p:spPr>
        <p:txBody>
          <a:bodyPr/>
          <a:lstStyle/>
          <a:p>
            <a:r>
              <a:rPr lang="en-US" sz="1800" dirty="0" smtClean="0">
                <a:solidFill>
                  <a:schemeClr val="bg2"/>
                </a:solidFill>
              </a:rPr>
              <a:t>*tuberculin skin test</a:t>
            </a:r>
          </a:p>
          <a:p>
            <a:r>
              <a:rPr lang="en-US" sz="1800" baseline="30000" dirty="0" smtClean="0">
                <a:solidFill>
                  <a:schemeClr val="bg2"/>
                </a:solidFill>
              </a:rPr>
              <a:t>†</a:t>
            </a:r>
            <a:r>
              <a:rPr lang="en-US" sz="1800" dirty="0" smtClean="0">
                <a:solidFill>
                  <a:schemeClr val="bg2"/>
                </a:solidFill>
              </a:rPr>
              <a:t>Interferon-Gamma Release Assay</a:t>
            </a:r>
          </a:p>
          <a:p>
            <a:endParaRPr 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How IGRAs Work - 1</a:t>
            </a:r>
            <a:endParaRPr lang="en-US" sz="3200" dirty="0"/>
          </a:p>
        </p:txBody>
      </p:sp>
      <p:sp>
        <p:nvSpPr>
          <p:cNvPr id="5" name="Content Placeholder 4"/>
          <p:cNvSpPr>
            <a:spLocks noGrp="1"/>
          </p:cNvSpPr>
          <p:nvPr>
            <p:ph idx="1"/>
          </p:nvPr>
        </p:nvSpPr>
        <p:spPr/>
        <p:txBody>
          <a:bodyPr/>
          <a:lstStyle/>
          <a:p>
            <a:r>
              <a:rPr lang="en-US" sz="2800" dirty="0" smtClean="0"/>
              <a:t>Blood test that measures and compares amount of interferon-gamma (IFN-</a:t>
            </a:r>
            <a:r>
              <a:rPr lang="en-US" sz="2800" dirty="0" smtClean="0">
                <a:sym typeface="Symbol" pitchFamily="18" charset="2"/>
              </a:rPr>
              <a:t></a:t>
            </a:r>
            <a:r>
              <a:rPr lang="en-US" sz="2800" dirty="0" smtClean="0"/>
              <a:t>) released by blood cells in response to antigens</a:t>
            </a:r>
          </a:p>
          <a:p>
            <a:endParaRPr lang="en-US" sz="2800" dirty="0" smtClean="0"/>
          </a:p>
          <a:p>
            <a:r>
              <a:rPr lang="en-US" sz="2800" dirty="0" smtClean="0"/>
              <a:t>Entails mixing blood samples with antigens from </a:t>
            </a:r>
            <a:r>
              <a:rPr lang="en-US" sz="2800" i="1" dirty="0" smtClean="0"/>
              <a:t>M. tuberculosis</a:t>
            </a:r>
            <a:r>
              <a:rPr lang="en-US" sz="2800" dirty="0" smtClean="0"/>
              <a:t> and controls</a:t>
            </a:r>
          </a:p>
          <a:p>
            <a:pPr>
              <a:buNone/>
            </a:pPr>
            <a:endParaRPr lang="en-US" dirty="0" smtClean="0">
              <a:solidFill>
                <a:schemeClr val="tx2"/>
              </a:solidFill>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How IGRAs Work - 2</a:t>
            </a:r>
            <a:endParaRPr lang="en-US" sz="3200" dirty="0"/>
          </a:p>
        </p:txBody>
      </p:sp>
      <p:sp>
        <p:nvSpPr>
          <p:cNvPr id="5" name="Content Placeholder 4"/>
          <p:cNvSpPr>
            <a:spLocks noGrp="1"/>
          </p:cNvSpPr>
          <p:nvPr>
            <p:ph idx="1"/>
          </p:nvPr>
        </p:nvSpPr>
        <p:spPr/>
        <p:txBody>
          <a:bodyPr/>
          <a:lstStyle/>
          <a:p>
            <a:r>
              <a:rPr lang="en-US" sz="2800" dirty="0" smtClean="0"/>
              <a:t>Cells that recognize the antigen release  interferon-</a:t>
            </a:r>
            <a:r>
              <a:rPr lang="en-US" sz="2800" dirty="0" smtClean="0">
                <a:sym typeface="Symbol" pitchFamily="18" charset="2"/>
              </a:rPr>
              <a:t></a:t>
            </a:r>
            <a:endParaRPr lang="en-US" sz="2800" dirty="0" smtClean="0"/>
          </a:p>
          <a:p>
            <a:endParaRPr lang="en-US" sz="2800" dirty="0" smtClean="0"/>
          </a:p>
          <a:p>
            <a:r>
              <a:rPr lang="en-US" sz="2800" dirty="0" smtClean="0"/>
              <a:t> </a:t>
            </a:r>
            <a:r>
              <a:rPr lang="en-US" sz="2800" dirty="0" smtClean="0">
                <a:sym typeface="Symbol" pitchFamily="18" charset="2"/>
              </a:rPr>
              <a:t>Amount of interferon released in response to </a:t>
            </a:r>
            <a:r>
              <a:rPr lang="en-US" sz="2800" i="1" dirty="0" smtClean="0">
                <a:sym typeface="Symbol" pitchFamily="18" charset="2"/>
              </a:rPr>
              <a:t>M. tuberculosis  </a:t>
            </a:r>
            <a:r>
              <a:rPr lang="en-US" sz="2800" dirty="0" smtClean="0">
                <a:sym typeface="Symbol" pitchFamily="18" charset="2"/>
              </a:rPr>
              <a:t>antigens is compared to amount released in response to other antigens</a:t>
            </a:r>
            <a:endParaRPr lang="en-US" sz="2800" dirty="0" smtClean="0"/>
          </a:p>
          <a:p>
            <a:pPr>
              <a:buNone/>
            </a:pPr>
            <a:endParaRPr lang="en-US" dirty="0" smtClean="0">
              <a:solidFill>
                <a:schemeClr val="tx2"/>
              </a:solidFill>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Administering IGRAs</a:t>
            </a:r>
            <a:endParaRPr lang="en-US" sz="3200" dirty="0"/>
          </a:p>
        </p:txBody>
      </p:sp>
      <p:sp>
        <p:nvSpPr>
          <p:cNvPr id="5" name="Content Placeholder 4"/>
          <p:cNvSpPr>
            <a:spLocks noGrp="1"/>
          </p:cNvSpPr>
          <p:nvPr>
            <p:ph idx="1"/>
          </p:nvPr>
        </p:nvSpPr>
        <p:spPr/>
        <p:txBody>
          <a:bodyPr/>
          <a:lstStyle/>
          <a:p>
            <a:r>
              <a:rPr lang="en-US" sz="2800" dirty="0" smtClean="0"/>
              <a:t>Confirm and arrange for delivery of blood sample within specific time-frame to ensure viability of blood samples</a:t>
            </a:r>
          </a:p>
          <a:p>
            <a:r>
              <a:rPr lang="en-US" sz="2800" dirty="0" smtClean="0"/>
              <a:t>Draw blood sample according to test manufacturer’s instructions</a:t>
            </a:r>
          </a:p>
          <a:p>
            <a:r>
              <a:rPr lang="en-US" sz="2800" dirty="0" smtClean="0"/>
              <a:t> Schedule a follow up appointment to receive test results, medical evaluation and possible treatment </a:t>
            </a:r>
            <a:r>
              <a:rPr lang="en-US" sz="2800" smtClean="0"/>
              <a:t>if needed</a:t>
            </a:r>
            <a:endParaRPr lang="en-US" sz="2800" dirty="0" smtClean="0"/>
          </a:p>
          <a:p>
            <a:pPr>
              <a:buNone/>
            </a:pPr>
            <a:endParaRPr lang="en-US" dirty="0" smtClean="0">
              <a:solidFill>
                <a:schemeClr val="tx2"/>
              </a:solidFill>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200" dirty="0" smtClean="0"/>
              <a:t>Interpretation of IGRA Test Results</a:t>
            </a:r>
            <a:endParaRPr lang="en-US" sz="3200" dirty="0"/>
          </a:p>
        </p:txBody>
      </p:sp>
      <p:sp>
        <p:nvSpPr>
          <p:cNvPr id="3" name="Content Placeholder 2"/>
          <p:cNvSpPr>
            <a:spLocks noGrp="1"/>
          </p:cNvSpPr>
          <p:nvPr>
            <p:ph idx="1"/>
          </p:nvPr>
        </p:nvSpPr>
        <p:spPr>
          <a:xfrm>
            <a:off x="457200" y="1600200"/>
            <a:ext cx="8229600" cy="5029200"/>
          </a:xfrm>
        </p:spPr>
        <p:txBody>
          <a:bodyPr/>
          <a:lstStyle/>
          <a:p>
            <a:pPr>
              <a:buNone/>
            </a:pPr>
            <a:r>
              <a:rPr lang="en-US" dirty="0" smtClean="0">
                <a:solidFill>
                  <a:schemeClr val="tx2"/>
                </a:solidFill>
              </a:rPr>
              <a:t>     </a:t>
            </a:r>
            <a:r>
              <a:rPr lang="en-US" sz="2800" u="sng" dirty="0" smtClean="0">
                <a:solidFill>
                  <a:schemeClr val="tx1"/>
                </a:solidFill>
              </a:rPr>
              <a:t>IGRA Test        Results Reported as</a:t>
            </a:r>
            <a:endParaRPr lang="en-US" sz="2800" dirty="0" smtClean="0">
              <a:solidFill>
                <a:schemeClr val="tx1"/>
              </a:solidFill>
            </a:endParaRPr>
          </a:p>
          <a:p>
            <a:r>
              <a:rPr lang="en-US" sz="2800" dirty="0" smtClean="0"/>
              <a:t>QFT-GIT          Positive, negative, indeterminate </a:t>
            </a:r>
          </a:p>
          <a:p>
            <a:endParaRPr lang="en-US" dirty="0" smtClean="0"/>
          </a:p>
          <a:p>
            <a:r>
              <a:rPr lang="en-US" sz="2800" dirty="0" smtClean="0"/>
              <a:t>T-Spot              Positive, negative, indeterminate,         		         borderline</a:t>
            </a:r>
          </a:p>
          <a:p>
            <a:pPr>
              <a:buNone/>
            </a:pPr>
            <a:r>
              <a:rPr lang="en-US" u="sng" dirty="0" smtClean="0">
                <a:solidFill>
                  <a:schemeClr val="tx2"/>
                </a:solidFill>
              </a:rPr>
              <a:t> </a:t>
            </a:r>
          </a:p>
          <a:p>
            <a:endParaRPr lang="en-US" dirty="0"/>
          </a:p>
        </p:txBody>
      </p:sp>
      <p:sp>
        <p:nvSpPr>
          <p:cNvPr id="4" name="Text Placeholder 3"/>
          <p:cNvSpPr>
            <a:spLocks noGrp="1"/>
          </p:cNvSpPr>
          <p:nvPr>
            <p:ph type="body" sz="quarter" idx="11"/>
          </p:nvPr>
        </p:nvSpPr>
        <p:spPr>
          <a:xfrm>
            <a:off x="457200" y="5943600"/>
            <a:ext cx="8229600" cy="533400"/>
          </a:xfrm>
        </p:spPr>
        <p:txBody>
          <a:bodyPr/>
          <a:lstStyle/>
          <a:p>
            <a:r>
              <a:rPr lang="en-US" sz="1800" dirty="0" smtClean="0">
                <a:solidFill>
                  <a:schemeClr val="bg2"/>
                </a:solidFill>
              </a:rPr>
              <a:t>Note:  Laboratory should provide both quantitative and qualitative results</a:t>
            </a:r>
          </a:p>
          <a:p>
            <a:endParaRPr lang="en-US" sz="1800"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609600"/>
          </a:xfrm>
        </p:spPr>
        <p:txBody>
          <a:bodyPr/>
          <a:lstStyle/>
          <a:p>
            <a:r>
              <a:rPr lang="en-US" sz="3200" dirty="0" smtClean="0"/>
              <a:t>Advantages of IGRAs </a:t>
            </a:r>
            <a:endParaRPr lang="en-US" sz="3200" dirty="0"/>
          </a:p>
        </p:txBody>
      </p:sp>
      <p:sp>
        <p:nvSpPr>
          <p:cNvPr id="5" name="Content Placeholder 4"/>
          <p:cNvSpPr>
            <a:spLocks noGrp="1"/>
          </p:cNvSpPr>
          <p:nvPr>
            <p:ph idx="1"/>
          </p:nvPr>
        </p:nvSpPr>
        <p:spPr>
          <a:xfrm>
            <a:off x="457200" y="1524000"/>
            <a:ext cx="8229600" cy="4343400"/>
          </a:xfrm>
        </p:spPr>
        <p:txBody>
          <a:bodyPr/>
          <a:lstStyle/>
          <a:p>
            <a:r>
              <a:rPr lang="en-US" sz="2800" dirty="0" smtClean="0"/>
              <a:t>Requires a single patient visit to conduct  test</a:t>
            </a:r>
          </a:p>
          <a:p>
            <a:r>
              <a:rPr lang="en-US" sz="2800" dirty="0" smtClean="0"/>
              <a:t>Results can be available within 24 hours</a:t>
            </a:r>
          </a:p>
          <a:p>
            <a:r>
              <a:rPr lang="en-US" sz="2800" dirty="0" smtClean="0"/>
              <a:t>Does not boost responses measured by subsequent  tests</a:t>
            </a:r>
          </a:p>
          <a:p>
            <a:r>
              <a:rPr lang="en-US" sz="2800" dirty="0" smtClean="0"/>
              <a:t>Prior BCG vaccination does not cause false-positive IGRA test result</a:t>
            </a:r>
          </a:p>
          <a:p>
            <a:endParaRPr lang="en-US" sz="2800" dirty="0" smtClean="0"/>
          </a:p>
          <a:p>
            <a:endParaRPr lang="en-US" sz="2800" dirty="0" smtClean="0"/>
          </a:p>
          <a:p>
            <a:endParaRPr lang="en-US" sz="2800" dirty="0" smtClean="0"/>
          </a:p>
          <a:p>
            <a:endParaRPr lang="en-US" sz="2800" dirty="0" smtClean="0"/>
          </a:p>
          <a:p>
            <a:pPr>
              <a:buNone/>
            </a:pPr>
            <a:endParaRPr lang="en-US" dirty="0" smtClean="0">
              <a:solidFill>
                <a:schemeClr val="tx2"/>
              </a:solidFill>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609600"/>
          </a:xfrm>
        </p:spPr>
        <p:txBody>
          <a:bodyPr/>
          <a:lstStyle/>
          <a:p>
            <a:r>
              <a:rPr lang="en-US" sz="3200" dirty="0" smtClean="0"/>
              <a:t>Disadvantages/Limitations of IGRAs - 1</a:t>
            </a:r>
            <a:endParaRPr lang="en-US" sz="3200" dirty="0"/>
          </a:p>
        </p:txBody>
      </p:sp>
      <p:sp>
        <p:nvSpPr>
          <p:cNvPr id="5" name="Content Placeholder 4"/>
          <p:cNvSpPr>
            <a:spLocks noGrp="1"/>
          </p:cNvSpPr>
          <p:nvPr>
            <p:ph idx="1"/>
          </p:nvPr>
        </p:nvSpPr>
        <p:spPr>
          <a:xfrm>
            <a:off x="457200" y="1524000"/>
            <a:ext cx="8229600" cy="4343400"/>
          </a:xfrm>
        </p:spPr>
        <p:txBody>
          <a:bodyPr/>
          <a:lstStyle/>
          <a:p>
            <a:r>
              <a:rPr lang="en-US" sz="2800" dirty="0" smtClean="0"/>
              <a:t>Errors </a:t>
            </a:r>
            <a:r>
              <a:rPr lang="en-US" sz="2800" dirty="0" smtClean="0">
                <a:sym typeface="Symbol" pitchFamily="18" charset="2"/>
              </a:rPr>
              <a:t>in collecting and transporting blood, or  in  interpreting assays can decrease accuracy of IGRAs</a:t>
            </a:r>
            <a:endParaRPr lang="en-US" sz="2800" dirty="0" smtClean="0"/>
          </a:p>
          <a:p>
            <a:r>
              <a:rPr lang="en-US" sz="2800" dirty="0" smtClean="0"/>
              <a:t>Limited data </a:t>
            </a:r>
            <a:r>
              <a:rPr lang="en-US" sz="2800" dirty="0" smtClean="0">
                <a:sym typeface="Symbol" pitchFamily="18" charset="2"/>
              </a:rPr>
              <a:t>on use of IGRAs to predict who will  progress to TB disease in the future</a:t>
            </a:r>
          </a:p>
          <a:p>
            <a:endParaRPr lang="en-US" sz="2800" dirty="0" smtClean="0"/>
          </a:p>
          <a:p>
            <a:pPr>
              <a:buNone/>
            </a:pPr>
            <a:endParaRPr lang="en-US" dirty="0" smtClean="0">
              <a:solidFill>
                <a:schemeClr val="tx2"/>
              </a:solidFill>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609600"/>
          </a:xfrm>
        </p:spPr>
        <p:txBody>
          <a:bodyPr/>
          <a:lstStyle/>
          <a:p>
            <a:r>
              <a:rPr lang="en-US" sz="3200" dirty="0" smtClean="0"/>
              <a:t>Disadvantages/Limitations of IGRAs - 2</a:t>
            </a:r>
            <a:endParaRPr lang="en-US" sz="3200" dirty="0"/>
          </a:p>
        </p:txBody>
      </p:sp>
      <p:sp>
        <p:nvSpPr>
          <p:cNvPr id="5" name="Content Placeholder 4"/>
          <p:cNvSpPr>
            <a:spLocks noGrp="1"/>
          </p:cNvSpPr>
          <p:nvPr>
            <p:ph idx="1"/>
          </p:nvPr>
        </p:nvSpPr>
        <p:spPr>
          <a:xfrm>
            <a:off x="457200" y="1676400"/>
            <a:ext cx="8229600" cy="4191000"/>
          </a:xfrm>
        </p:spPr>
        <p:txBody>
          <a:bodyPr/>
          <a:lstStyle/>
          <a:p>
            <a:r>
              <a:rPr lang="en-US" sz="2800" dirty="0" smtClean="0"/>
              <a:t>Tests may be expensive</a:t>
            </a:r>
          </a:p>
          <a:p>
            <a:r>
              <a:rPr lang="en-US" sz="2800" dirty="0" smtClean="0"/>
              <a:t>Limited data on the use of IGRAS for</a:t>
            </a:r>
          </a:p>
          <a:p>
            <a:pPr marL="685800" lvl="1" indent="-228600"/>
            <a:r>
              <a:rPr lang="en-US" sz="2400" dirty="0" smtClean="0">
                <a:sym typeface="Symbol" pitchFamily="18" charset="2"/>
              </a:rPr>
              <a:t>Children &lt; 5 years of age;</a:t>
            </a:r>
          </a:p>
          <a:p>
            <a:pPr marL="685800" lvl="1" indent="-228600"/>
            <a:r>
              <a:rPr lang="en-US" sz="2400" dirty="0" smtClean="0">
                <a:sym typeface="Symbol" pitchFamily="18" charset="2"/>
              </a:rPr>
              <a:t>Persons recently exposed to </a:t>
            </a:r>
            <a:r>
              <a:rPr lang="en-US" sz="2400" i="1" dirty="0" smtClean="0">
                <a:sym typeface="Symbol" pitchFamily="18" charset="2"/>
              </a:rPr>
              <a:t>M. tuberculosis</a:t>
            </a:r>
            <a:r>
              <a:rPr lang="en-US" sz="2400" dirty="0" smtClean="0">
                <a:sym typeface="Symbol" pitchFamily="18" charset="2"/>
              </a:rPr>
              <a:t>;</a:t>
            </a:r>
          </a:p>
          <a:p>
            <a:pPr marL="685800" lvl="1" indent="-228600"/>
            <a:r>
              <a:rPr lang="en-US" sz="2400" dirty="0" err="1" smtClean="0">
                <a:sym typeface="Symbol" pitchFamily="18" charset="2"/>
              </a:rPr>
              <a:t>Immunocompromised</a:t>
            </a:r>
            <a:r>
              <a:rPr lang="en-US" sz="2400" dirty="0" smtClean="0">
                <a:sym typeface="Symbol" pitchFamily="18" charset="2"/>
              </a:rPr>
              <a:t> persons; and</a:t>
            </a:r>
          </a:p>
          <a:p>
            <a:pPr marL="685800" lvl="1" indent="-228600"/>
            <a:r>
              <a:rPr lang="en-US" sz="2400" dirty="0" smtClean="0">
                <a:sym typeface="Symbol" pitchFamily="18" charset="2"/>
              </a:rPr>
              <a:t>Serial testing</a:t>
            </a:r>
          </a:p>
          <a:p>
            <a:pPr lvl="1"/>
            <a:endParaRPr lang="en-US" dirty="0" smtClean="0"/>
          </a:p>
          <a:p>
            <a:pPr>
              <a:buNone/>
            </a:pPr>
            <a:endParaRPr lang="en-US" dirty="0" smtClean="0">
              <a:solidFill>
                <a:schemeClr val="tx2"/>
              </a:solidFill>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3200401"/>
            <a:ext cx="7772400" cy="1066800"/>
          </a:xfrm>
        </p:spPr>
        <p:txBody>
          <a:bodyPr/>
          <a:lstStyle/>
          <a:p>
            <a:r>
              <a:rPr lang="en-US" dirty="0" smtClean="0"/>
              <a:t>TB Test SELECTION</a:t>
            </a:r>
            <a:endParaRPr lang="en-US"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960438"/>
          </a:xfrm>
        </p:spPr>
        <p:txBody>
          <a:bodyPr/>
          <a:lstStyle/>
          <a:p>
            <a:r>
              <a:rPr lang="en-US" sz="3200" dirty="0" smtClean="0"/>
              <a:t>Selecting a Test to Detect TB Infection - 1 </a:t>
            </a:r>
            <a:endParaRPr lang="en-US" sz="3200" dirty="0"/>
          </a:p>
        </p:txBody>
      </p:sp>
      <p:sp>
        <p:nvSpPr>
          <p:cNvPr id="5" name="Content Placeholder 4"/>
          <p:cNvSpPr>
            <a:spLocks noGrp="1"/>
          </p:cNvSpPr>
          <p:nvPr>
            <p:ph idx="1"/>
          </p:nvPr>
        </p:nvSpPr>
        <p:spPr>
          <a:xfrm>
            <a:off x="457200" y="1752601"/>
            <a:ext cx="8229600" cy="3962400"/>
          </a:xfrm>
        </p:spPr>
        <p:txBody>
          <a:bodyPr/>
          <a:lstStyle/>
          <a:p>
            <a:pPr marL="228600" indent="-228600"/>
            <a:r>
              <a:rPr lang="en-US" sz="2800" dirty="0" smtClean="0">
                <a:sym typeface="Symbol" pitchFamily="18" charset="2"/>
              </a:rPr>
              <a:t>  IGRAs are preferred method of testing for</a:t>
            </a:r>
          </a:p>
          <a:p>
            <a:pPr marL="628650" lvl="1" indent="-228600"/>
            <a:r>
              <a:rPr lang="en-US" sz="2800" dirty="0" smtClean="0">
                <a:sym typeface="Symbol" pitchFamily="18" charset="2"/>
              </a:rPr>
              <a:t>Groups of people who have poor rates of returning to have TST read</a:t>
            </a:r>
          </a:p>
          <a:p>
            <a:pPr marL="628650" lvl="1" indent="-228600"/>
            <a:r>
              <a:rPr lang="en-US" sz="2800" dirty="0" smtClean="0">
                <a:sym typeface="Symbol" pitchFamily="18" charset="2"/>
              </a:rPr>
              <a:t>Persons who have received BCG vaccine</a:t>
            </a:r>
          </a:p>
          <a:p>
            <a:pPr marL="628650" lvl="1" indent="-228600"/>
            <a:endParaRPr lang="en-US" sz="2800" dirty="0" smtClean="0">
              <a:sym typeface="Symbol" pitchFamily="18" charset="2"/>
            </a:endParaRPr>
          </a:p>
          <a:p>
            <a:pPr marL="228600" indent="-228600"/>
            <a:r>
              <a:rPr lang="en-US" sz="2800" dirty="0" smtClean="0">
                <a:sym typeface="Symbol" pitchFamily="18" charset="2"/>
              </a:rPr>
              <a:t>  TST is the preferred method of testing for</a:t>
            </a:r>
          </a:p>
          <a:p>
            <a:pPr marL="685800" lvl="1" indent="-228600"/>
            <a:r>
              <a:rPr lang="en-US" sz="2800" dirty="0" smtClean="0">
                <a:sym typeface="Symbol" pitchFamily="18" charset="2"/>
              </a:rPr>
              <a:t>Children under the age of 5</a:t>
            </a:r>
          </a:p>
          <a:p>
            <a:pPr>
              <a:buNone/>
            </a:pPr>
            <a:endParaRPr lang="en-US" dirty="0" smtClean="0">
              <a:solidFill>
                <a:schemeClr val="tx2"/>
              </a:solidFill>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Selecting a Test to Detect TB Infection - 2 </a:t>
            </a:r>
            <a:endParaRPr lang="en-US" sz="3200" dirty="0"/>
          </a:p>
        </p:txBody>
      </p:sp>
      <p:sp>
        <p:nvSpPr>
          <p:cNvPr id="3" name="Content Placeholder 2"/>
          <p:cNvSpPr>
            <a:spLocks noGrp="1"/>
          </p:cNvSpPr>
          <p:nvPr>
            <p:ph idx="1"/>
          </p:nvPr>
        </p:nvSpPr>
        <p:spPr/>
        <p:txBody>
          <a:bodyPr/>
          <a:lstStyle/>
          <a:p>
            <a:pPr>
              <a:spcBef>
                <a:spcPct val="45000"/>
              </a:spcBef>
              <a:buNone/>
            </a:pPr>
            <a:r>
              <a:rPr lang="en-US" sz="2800" dirty="0" smtClean="0"/>
              <a:t>Before initiating treatment for LTBI</a:t>
            </a:r>
          </a:p>
          <a:p>
            <a:pPr>
              <a:spcBef>
                <a:spcPct val="45000"/>
              </a:spcBef>
            </a:pPr>
            <a:r>
              <a:rPr lang="en-US" sz="2800" dirty="0" smtClean="0"/>
              <a:t>Either TST or</a:t>
            </a:r>
            <a:r>
              <a:rPr lang="en-US" sz="2800" dirty="0" smtClean="0">
                <a:sym typeface="Symbol" pitchFamily="18" charset="2"/>
              </a:rPr>
              <a:t> IGRA can be used without  preference for other groups that are tested for LTBI</a:t>
            </a:r>
            <a:endParaRPr lang="en-US" sz="2800" dirty="0" smtClean="0"/>
          </a:p>
          <a:p>
            <a:pPr>
              <a:spcBef>
                <a:spcPct val="45000"/>
              </a:spcBef>
            </a:pPr>
            <a:r>
              <a:rPr lang="en-US" sz="2800" dirty="0" smtClean="0"/>
              <a:t>Routine testing with </a:t>
            </a:r>
            <a:r>
              <a:rPr lang="en-US" sz="2800" dirty="0" smtClean="0">
                <a:sym typeface="Symbol" pitchFamily="18" charset="2"/>
              </a:rPr>
              <a:t>TST and IGRA is </a:t>
            </a:r>
            <a:r>
              <a:rPr lang="en-US" sz="2800" i="1" dirty="0" smtClean="0">
                <a:sym typeface="Symbol" pitchFamily="18" charset="2"/>
              </a:rPr>
              <a:t>NOT </a:t>
            </a:r>
            <a:r>
              <a:rPr lang="en-US" sz="2800" dirty="0" smtClean="0">
                <a:sym typeface="Symbol" pitchFamily="18" charset="2"/>
              </a:rPr>
              <a:t>recommended</a:t>
            </a:r>
            <a:endParaRPr lang="el-GR" sz="2800" baseline="30000" dirty="0" smtClean="0">
              <a:cs typeface="Arial" pitchFamily="34" charset="0"/>
            </a:endParaRPr>
          </a:p>
          <a:p>
            <a:pPr>
              <a:spcBef>
                <a:spcPct val="45000"/>
              </a:spcBef>
            </a:pPr>
            <a:endParaRPr lang="en-US" dirty="0" smtClean="0">
              <a:sym typeface="Symbol" pitchFamily="18" charset="2"/>
            </a:endParaRPr>
          </a:p>
          <a:p>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r>
              <a:rPr lang="en-US" sz="3200" dirty="0" smtClean="0"/>
              <a:t>LTBI vs. Pulmonary TB Disease -2</a:t>
            </a:r>
            <a:endParaRPr lang="en-US" sz="3200" dirty="0"/>
          </a:p>
        </p:txBody>
      </p:sp>
      <p:sp>
        <p:nvSpPr>
          <p:cNvPr id="3" name="Content Placeholder 2"/>
          <p:cNvSpPr>
            <a:spLocks noGrp="1"/>
          </p:cNvSpPr>
          <p:nvPr>
            <p:ph idx="1"/>
          </p:nvPr>
        </p:nvSpPr>
        <p:spPr>
          <a:xfrm>
            <a:off x="533400" y="1295400"/>
            <a:ext cx="8153400" cy="5029200"/>
          </a:xfrm>
        </p:spPr>
        <p:txBody>
          <a:bodyPr/>
          <a:lstStyle/>
          <a:p>
            <a:pPr>
              <a:buNone/>
            </a:pPr>
            <a:r>
              <a:rPr lang="en-US" dirty="0" smtClean="0">
                <a:solidFill>
                  <a:schemeClr val="tx2"/>
                </a:solidFill>
              </a:rPr>
              <a:t>       </a:t>
            </a:r>
            <a:r>
              <a:rPr lang="en-US" u="sng" dirty="0" smtClean="0">
                <a:solidFill>
                  <a:schemeClr val="tx1"/>
                </a:solidFill>
              </a:rPr>
              <a:t>Latent TB Infection                    Pulmonary TB Disease</a:t>
            </a:r>
            <a:endParaRPr lang="en-US" dirty="0" smtClean="0">
              <a:solidFill>
                <a:schemeClr val="tx1"/>
              </a:solidFill>
            </a:endParaRPr>
          </a:p>
          <a:p>
            <a:r>
              <a:rPr lang="en-US" dirty="0" smtClean="0"/>
              <a:t>No symptoms or physical        Symptoms </a:t>
            </a:r>
            <a:r>
              <a:rPr lang="en-US" i="1" dirty="0" smtClean="0"/>
              <a:t>may </a:t>
            </a:r>
            <a:r>
              <a:rPr lang="en-US" dirty="0" smtClean="0"/>
              <a:t> include                     findings suggestive of  TB       one or more of the			                                        following: fever, cough,     				            night sweats, weight 				           loss, fatigue, hemoptysis,  				           decreased appetite</a:t>
            </a:r>
          </a:p>
          <a:p>
            <a:pPr marL="0" indent="0">
              <a:buNone/>
            </a:pPr>
            <a:endParaRPr lang="en-US" dirty="0" smtClean="0">
              <a:solidFill>
                <a:schemeClr val="tx2"/>
              </a:solidFill>
            </a:endParaRPr>
          </a:p>
          <a:p>
            <a:r>
              <a:rPr lang="en-US" dirty="0" smtClean="0"/>
              <a:t>If done, respiratory                    </a:t>
            </a:r>
            <a:r>
              <a:rPr lang="en-US" dirty="0" err="1" smtClean="0"/>
              <a:t>Respiratory</a:t>
            </a:r>
            <a:r>
              <a:rPr lang="en-US" dirty="0" smtClean="0"/>
              <a:t> specimens </a:t>
            </a:r>
            <a:r>
              <a:rPr lang="en-US" dirty="0" err="1" smtClean="0"/>
              <a:t>specimens</a:t>
            </a:r>
            <a:r>
              <a:rPr lang="en-US" dirty="0" smtClean="0"/>
              <a:t> are smear                 are usually culture          and culture negative	          positive (smear positive in   				          about 50% of patients )</a:t>
            </a:r>
            <a:r>
              <a:rPr lang="en-US" dirty="0" smtClean="0">
                <a:solidFill>
                  <a:schemeClr val="tx2"/>
                </a:solidFill>
              </a:rPr>
              <a:t>							 				          		 </a:t>
            </a:r>
          </a:p>
          <a:p>
            <a:pPr>
              <a:buNone/>
            </a:pPr>
            <a:r>
              <a:rPr lang="en-US" dirty="0" smtClean="0">
                <a:solidFill>
                  <a:schemeClr val="tx2"/>
                </a:solidFill>
              </a:rPr>
              <a:t>                        </a:t>
            </a:r>
            <a:endParaRPr lang="en-US" u="sng" dirty="0" smtClean="0">
              <a:solidFill>
                <a:schemeClr val="tx2"/>
              </a:solidFill>
            </a:endParaRPr>
          </a:p>
          <a:p>
            <a:endParaRPr lang="en-US"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3200400"/>
            <a:ext cx="7772400" cy="1362075"/>
          </a:xfrm>
        </p:spPr>
        <p:txBody>
          <a:bodyPr/>
          <a:lstStyle/>
          <a:p>
            <a:r>
              <a:rPr lang="en-US" dirty="0"/>
              <a:t>Evaluation of Persons with Positive </a:t>
            </a:r>
            <a:r>
              <a:rPr lang="en-US" dirty="0" smtClean="0"/>
              <a:t> TB </a:t>
            </a:r>
            <a:r>
              <a:rPr lang="en-US" dirty="0"/>
              <a:t>Test Results</a:t>
            </a:r>
          </a:p>
        </p:txBody>
      </p:sp>
    </p:spTree>
    <p:extLst>
      <p:ext uri="{BB962C8B-B14F-4D97-AF65-F5344CB8AC3E}">
        <p14:creationId xmlns:p14="http://schemas.microsoft.com/office/powerpoint/2010/main" val="1361984086"/>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Persons with Positive </a:t>
            </a:r>
            <a:br>
              <a:rPr lang="en-US" dirty="0" smtClean="0"/>
            </a:br>
            <a:r>
              <a:rPr lang="en-US" dirty="0" smtClean="0"/>
              <a:t>TB Test Results</a:t>
            </a:r>
            <a:endParaRPr lang="en-US" dirty="0"/>
          </a:p>
        </p:txBody>
      </p:sp>
      <p:grpSp>
        <p:nvGrpSpPr>
          <p:cNvPr id="3" name="Group 2"/>
          <p:cNvGrpSpPr/>
          <p:nvPr/>
        </p:nvGrpSpPr>
        <p:grpSpPr>
          <a:xfrm>
            <a:off x="762000" y="1473200"/>
            <a:ext cx="7935686" cy="4801506"/>
            <a:chOff x="762000" y="1473200"/>
            <a:chExt cx="7935686" cy="4801506"/>
          </a:xfrm>
        </p:grpSpPr>
        <p:sp>
          <p:nvSpPr>
            <p:cNvPr id="5" name="Rectangle 4"/>
            <p:cNvSpPr/>
            <p:nvPr/>
          </p:nvSpPr>
          <p:spPr>
            <a:xfrm>
              <a:off x="3264807" y="1473200"/>
              <a:ext cx="22860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2"/>
                  </a:solidFill>
                </a:rPr>
                <a:t>Person has a positive test for TB infection</a:t>
              </a:r>
              <a:endParaRPr lang="en-US" dirty="0">
                <a:solidFill>
                  <a:schemeClr val="bg2"/>
                </a:solidFill>
              </a:endParaRPr>
            </a:p>
          </p:txBody>
        </p:sp>
        <p:sp>
          <p:nvSpPr>
            <p:cNvPr id="11" name="Rectangle 10"/>
            <p:cNvSpPr/>
            <p:nvPr/>
          </p:nvSpPr>
          <p:spPr>
            <a:xfrm>
              <a:off x="3276600" y="2289855"/>
              <a:ext cx="22860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2"/>
                  </a:solidFill>
                </a:rPr>
                <a:t>TB disease ruled out</a:t>
              </a:r>
              <a:endParaRPr lang="en-US" dirty="0">
                <a:solidFill>
                  <a:schemeClr val="bg2"/>
                </a:solidFill>
              </a:endParaRPr>
            </a:p>
          </p:txBody>
        </p:sp>
        <p:sp>
          <p:nvSpPr>
            <p:cNvPr id="12" name="Rectangle 11"/>
            <p:cNvSpPr/>
            <p:nvPr/>
          </p:nvSpPr>
          <p:spPr>
            <a:xfrm>
              <a:off x="3276600" y="3088367"/>
              <a:ext cx="22860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2"/>
                  </a:solidFill>
                </a:rPr>
                <a:t>Consider for LTBI treatment</a:t>
              </a:r>
              <a:endParaRPr lang="en-US" dirty="0">
                <a:solidFill>
                  <a:schemeClr val="bg2"/>
                </a:solidFill>
              </a:endParaRPr>
            </a:p>
          </p:txBody>
        </p:sp>
        <p:sp>
          <p:nvSpPr>
            <p:cNvPr id="13" name="Rectangle 12"/>
            <p:cNvSpPr/>
            <p:nvPr/>
          </p:nvSpPr>
          <p:spPr>
            <a:xfrm>
              <a:off x="762000" y="4185557"/>
              <a:ext cx="34290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2"/>
                  </a:solidFill>
                </a:rPr>
                <a:t>Person accepts and is able to receive treatment of LTBI</a:t>
              </a:r>
              <a:endParaRPr lang="en-US" dirty="0">
                <a:solidFill>
                  <a:schemeClr val="bg2"/>
                </a:solidFill>
              </a:endParaRPr>
            </a:p>
          </p:txBody>
        </p:sp>
        <p:sp>
          <p:nvSpPr>
            <p:cNvPr id="15" name="Rectangle 14"/>
            <p:cNvSpPr/>
            <p:nvPr/>
          </p:nvSpPr>
          <p:spPr>
            <a:xfrm>
              <a:off x="771071" y="5139645"/>
              <a:ext cx="34290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2"/>
                  </a:solidFill>
                </a:rPr>
                <a:t>Develop a plan of treatment with patient to ensure adherence</a:t>
              </a:r>
              <a:endParaRPr lang="en-US" dirty="0">
                <a:solidFill>
                  <a:schemeClr val="bg2"/>
                </a:solidFill>
              </a:endParaRPr>
            </a:p>
          </p:txBody>
        </p:sp>
        <p:sp>
          <p:nvSpPr>
            <p:cNvPr id="16" name="Rectangle 15"/>
            <p:cNvSpPr/>
            <p:nvPr/>
          </p:nvSpPr>
          <p:spPr>
            <a:xfrm>
              <a:off x="4659086" y="4185557"/>
              <a:ext cx="4038600" cy="1143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2"/>
                  </a:solidFill>
                </a:rPr>
                <a:t>If person refuses or is unable to receive treatment for LTBI, follow-up TST or IGRA and serial chest radiographs are unnecessary</a:t>
              </a:r>
              <a:endParaRPr lang="en-US" dirty="0">
                <a:solidFill>
                  <a:schemeClr val="bg2"/>
                </a:solidFill>
              </a:endParaRPr>
            </a:p>
          </p:txBody>
        </p:sp>
        <p:sp>
          <p:nvSpPr>
            <p:cNvPr id="17" name="Rectangle 16"/>
            <p:cNvSpPr/>
            <p:nvPr/>
          </p:nvSpPr>
          <p:spPr>
            <a:xfrm>
              <a:off x="4648200" y="5512706"/>
              <a:ext cx="4049486"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2"/>
                  </a:solidFill>
                </a:rPr>
                <a:t>Educate patient about the signs and symptoms of TB disease</a:t>
              </a:r>
              <a:endParaRPr lang="en-US" dirty="0">
                <a:solidFill>
                  <a:schemeClr val="bg2"/>
                </a:solidFill>
              </a:endParaRPr>
            </a:p>
          </p:txBody>
        </p:sp>
        <p:sp>
          <p:nvSpPr>
            <p:cNvPr id="10" name="Down Arrow 9"/>
            <p:cNvSpPr/>
            <p:nvPr/>
          </p:nvSpPr>
          <p:spPr>
            <a:xfrm>
              <a:off x="6581775" y="5353049"/>
              <a:ext cx="108857" cy="1578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9846" y="4950733"/>
              <a:ext cx="171450"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5916" y="2082800"/>
              <a:ext cx="171450"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7687" y="2899455"/>
              <a:ext cx="171450"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775" y="3996645"/>
              <a:ext cx="171450"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6050" y="3986664"/>
              <a:ext cx="171450"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Connector 18"/>
            <p:cNvCxnSpPr/>
            <p:nvPr/>
          </p:nvCxnSpPr>
          <p:spPr>
            <a:xfrm flipH="1">
              <a:off x="4423682" y="3687986"/>
              <a:ext cx="1" cy="298678"/>
            </a:xfrm>
            <a:prstGeom prst="line">
              <a:avLst/>
            </a:prstGeom>
          </p:spPr>
          <p:style>
            <a:lnRef idx="3">
              <a:schemeClr val="dk1"/>
            </a:lnRef>
            <a:fillRef idx="0">
              <a:schemeClr val="dk1"/>
            </a:fillRef>
            <a:effectRef idx="2">
              <a:schemeClr val="dk1"/>
            </a:effectRef>
            <a:fontRef idx="minor">
              <a:schemeClr val="tx1"/>
            </a:fontRef>
          </p:style>
        </p:cxnSp>
        <p:cxnSp>
          <p:nvCxnSpPr>
            <p:cNvPr id="3096" name="Straight Connector 3095"/>
            <p:cNvCxnSpPr/>
            <p:nvPr/>
          </p:nvCxnSpPr>
          <p:spPr>
            <a:xfrm>
              <a:off x="2458584" y="3996645"/>
              <a:ext cx="4145189" cy="0"/>
            </a:xfrm>
            <a:prstGeom prst="line">
              <a:avLst/>
            </a:prstGeom>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781747749"/>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3276600"/>
            <a:ext cx="7772400" cy="1981201"/>
          </a:xfrm>
        </p:spPr>
        <p:txBody>
          <a:bodyPr/>
          <a:lstStyle/>
          <a:p>
            <a:r>
              <a:rPr lang="en-US" dirty="0" smtClean="0"/>
              <a:t>LTBI Treatment regimens</a:t>
            </a:r>
            <a:endParaRPr lang="en-US" dirty="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Initiating Treatment</a:t>
            </a:r>
            <a:endParaRPr lang="en-US" sz="3200" dirty="0"/>
          </a:p>
        </p:txBody>
      </p:sp>
      <p:sp>
        <p:nvSpPr>
          <p:cNvPr id="3" name="Content Placeholder 2"/>
          <p:cNvSpPr>
            <a:spLocks noGrp="1"/>
          </p:cNvSpPr>
          <p:nvPr>
            <p:ph idx="1"/>
          </p:nvPr>
        </p:nvSpPr>
        <p:spPr/>
        <p:txBody>
          <a:bodyPr/>
          <a:lstStyle/>
          <a:p>
            <a:pPr>
              <a:spcBef>
                <a:spcPct val="45000"/>
              </a:spcBef>
              <a:buNone/>
            </a:pPr>
            <a:r>
              <a:rPr lang="en-US" sz="2800" dirty="0" smtClean="0"/>
              <a:t>Before initiating treatment for LTBI</a:t>
            </a:r>
          </a:p>
          <a:p>
            <a:pPr>
              <a:spcBef>
                <a:spcPct val="45000"/>
              </a:spcBef>
            </a:pPr>
            <a:r>
              <a:rPr lang="en-US" sz="2800" dirty="0" smtClean="0"/>
              <a:t>Rule out TB disease by history, physical examination, chest radiography and, when indicated, bacteriologic studies</a:t>
            </a:r>
          </a:p>
          <a:p>
            <a:pPr>
              <a:spcBef>
                <a:spcPct val="45000"/>
              </a:spcBef>
            </a:pPr>
            <a:r>
              <a:rPr lang="en-US" sz="2800" dirty="0" smtClean="0"/>
              <a:t>Determine prior history of treatment for LTBI or TB disease</a:t>
            </a:r>
            <a:endParaRPr lang="el-GR" sz="2800" baseline="30000" dirty="0" smtClean="0">
              <a:cs typeface="Arial" pitchFamily="34" charset="0"/>
            </a:endParaRPr>
          </a:p>
          <a:p>
            <a:pPr>
              <a:spcBef>
                <a:spcPct val="45000"/>
              </a:spcBef>
            </a:pPr>
            <a:r>
              <a:rPr lang="en-US" sz="2800" dirty="0" smtClean="0"/>
              <a:t>Assess risks and benefits of treatment</a:t>
            </a:r>
          </a:p>
          <a:p>
            <a:pPr>
              <a:spcBef>
                <a:spcPct val="45000"/>
              </a:spcBef>
            </a:pPr>
            <a:r>
              <a:rPr lang="en-US" sz="2800" dirty="0" smtClean="0"/>
              <a:t>Determine current and previous drug therapy</a:t>
            </a:r>
          </a:p>
          <a:p>
            <a:pPr>
              <a:spcBef>
                <a:spcPct val="45000"/>
              </a:spcBef>
            </a:pPr>
            <a:endParaRPr lang="en-US" dirty="0" smtClean="0">
              <a:sym typeface="Symbol" pitchFamily="18" charset="2"/>
            </a:endParaRPr>
          </a:p>
          <a:p>
            <a:endParaRPr lang="en-US" dirty="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Treatment Regimens for Latent TB Infection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10596809"/>
              </p:ext>
            </p:extLst>
          </p:nvPr>
        </p:nvGraphicFramePr>
        <p:xfrm>
          <a:off x="838200" y="1143000"/>
          <a:ext cx="7620000" cy="4267200"/>
        </p:xfrm>
        <a:graphic>
          <a:graphicData uri="http://schemas.openxmlformats.org/drawingml/2006/table">
            <a:tbl>
              <a:tblPr firstRow="1" bandRow="1">
                <a:tableStyleId>{5C22544A-7EE6-4342-B048-85BDC9FD1C3A}</a:tableStyleId>
              </a:tblPr>
              <a:tblGrid>
                <a:gridCol w="2267857"/>
                <a:gridCol w="1905000"/>
                <a:gridCol w="1995714"/>
                <a:gridCol w="1451429"/>
              </a:tblGrid>
              <a:tr h="728546">
                <a:tc>
                  <a:txBody>
                    <a:bodyPr/>
                    <a:lstStyle/>
                    <a:p>
                      <a:pPr algn="ctr"/>
                      <a:r>
                        <a:rPr lang="en-US" sz="1800" dirty="0" smtClean="0"/>
                        <a:t>Drug(s)</a:t>
                      </a:r>
                      <a:endParaRPr lang="en-US" sz="1800" dirty="0"/>
                    </a:p>
                  </a:txBody>
                  <a:tcPr/>
                </a:tc>
                <a:tc>
                  <a:txBody>
                    <a:bodyPr/>
                    <a:lstStyle/>
                    <a:p>
                      <a:pPr algn="ctr"/>
                      <a:r>
                        <a:rPr lang="en-US" sz="1800" dirty="0" smtClean="0"/>
                        <a:t>Duration</a:t>
                      </a:r>
                      <a:endParaRPr lang="en-US" sz="1800" dirty="0"/>
                    </a:p>
                  </a:txBody>
                  <a:tcPr/>
                </a:tc>
                <a:tc>
                  <a:txBody>
                    <a:bodyPr/>
                    <a:lstStyle/>
                    <a:p>
                      <a:pPr algn="ctr"/>
                      <a:r>
                        <a:rPr lang="en-US" sz="1800" dirty="0" smtClean="0"/>
                        <a:t>Interval</a:t>
                      </a:r>
                      <a:endParaRPr lang="en-US" sz="1800" dirty="0"/>
                    </a:p>
                  </a:txBody>
                  <a:tcPr/>
                </a:tc>
                <a:tc>
                  <a:txBody>
                    <a:bodyPr/>
                    <a:lstStyle/>
                    <a:p>
                      <a:pPr algn="ctr"/>
                      <a:r>
                        <a:rPr lang="en-US" sz="1800" dirty="0" smtClean="0"/>
                        <a:t>Minimum </a:t>
                      </a:r>
                      <a:br>
                        <a:rPr lang="en-US" sz="1800" dirty="0" smtClean="0"/>
                      </a:br>
                      <a:r>
                        <a:rPr lang="en-US" sz="1800" dirty="0" smtClean="0"/>
                        <a:t>Doses</a:t>
                      </a:r>
                      <a:endParaRPr lang="en-US" sz="1800" dirty="0"/>
                    </a:p>
                  </a:txBody>
                  <a:tcPr/>
                </a:tc>
              </a:tr>
              <a:tr h="451005">
                <a:tc rowSpan="4">
                  <a:txBody>
                    <a:bodyPr/>
                    <a:lstStyle/>
                    <a:p>
                      <a:r>
                        <a:rPr lang="en-US" sz="2000" dirty="0" smtClean="0"/>
                        <a:t>Isoniazid</a:t>
                      </a:r>
                      <a:endParaRPr lang="en-US" sz="2000" dirty="0"/>
                    </a:p>
                  </a:txBody>
                  <a:tcPr>
                    <a:solidFill>
                      <a:srgbClr val="E7E8F1"/>
                    </a:solidFill>
                  </a:tcPr>
                </a:tc>
                <a:tc rowSpan="2">
                  <a:txBody>
                    <a:bodyPr/>
                    <a:lstStyle/>
                    <a:p>
                      <a:pPr algn="ctr"/>
                      <a:r>
                        <a:rPr lang="en-US" sz="2000" dirty="0" smtClean="0"/>
                        <a:t>9 months</a:t>
                      </a:r>
                      <a:endParaRPr lang="en-US" sz="2000" dirty="0"/>
                    </a:p>
                  </a:txBody>
                  <a:tcPr>
                    <a:solidFill>
                      <a:srgbClr val="E7E8F1"/>
                    </a:solidFill>
                  </a:tcPr>
                </a:tc>
                <a:tc>
                  <a:txBody>
                    <a:bodyPr/>
                    <a:lstStyle/>
                    <a:p>
                      <a:pPr algn="ctr"/>
                      <a:r>
                        <a:rPr lang="en-US" sz="2000" dirty="0" smtClean="0"/>
                        <a:t>Daily</a:t>
                      </a:r>
                      <a:endParaRPr lang="en-US" sz="2000" dirty="0"/>
                    </a:p>
                  </a:txBody>
                  <a:tcPr>
                    <a:solidFill>
                      <a:srgbClr val="E7E8F1"/>
                    </a:solidFill>
                  </a:tcPr>
                </a:tc>
                <a:tc>
                  <a:txBody>
                    <a:bodyPr/>
                    <a:lstStyle/>
                    <a:p>
                      <a:pPr algn="ctr"/>
                      <a:r>
                        <a:rPr lang="en-US" sz="2000" dirty="0" smtClean="0"/>
                        <a:t>270</a:t>
                      </a:r>
                      <a:endParaRPr lang="en-US" sz="2000" dirty="0"/>
                    </a:p>
                  </a:txBody>
                  <a:tcPr>
                    <a:solidFill>
                      <a:srgbClr val="E7E8F1"/>
                    </a:solidFill>
                  </a:tcPr>
                </a:tc>
              </a:tr>
              <a:tr h="451005">
                <a:tc vMerge="1">
                  <a:txBody>
                    <a:bodyPr/>
                    <a:lstStyle/>
                    <a:p>
                      <a:endParaRPr lang="en-US" dirty="0"/>
                    </a:p>
                  </a:txBody>
                  <a:tcPr/>
                </a:tc>
                <a:tc vMerge="1">
                  <a:txBody>
                    <a:bodyPr/>
                    <a:lstStyle/>
                    <a:p>
                      <a:pPr algn="ctr"/>
                      <a:endParaRPr lang="en-US" sz="2000" dirty="0"/>
                    </a:p>
                  </a:txBody>
                  <a:tcPr/>
                </a:tc>
                <a:tc>
                  <a:txBody>
                    <a:bodyPr/>
                    <a:lstStyle/>
                    <a:p>
                      <a:pPr algn="ctr"/>
                      <a:r>
                        <a:rPr lang="en-US" sz="2000" dirty="0" smtClean="0"/>
                        <a:t>Twice weekly</a:t>
                      </a:r>
                      <a:endParaRPr lang="en-US" sz="2000" dirty="0"/>
                    </a:p>
                  </a:txBody>
                  <a:tcPr>
                    <a:solidFill>
                      <a:srgbClr val="E7E8F1"/>
                    </a:solidFill>
                  </a:tcPr>
                </a:tc>
                <a:tc>
                  <a:txBody>
                    <a:bodyPr/>
                    <a:lstStyle/>
                    <a:p>
                      <a:pPr algn="ctr"/>
                      <a:r>
                        <a:rPr lang="en-US" sz="2000" dirty="0" smtClean="0"/>
                        <a:t>76</a:t>
                      </a:r>
                      <a:endParaRPr lang="en-US" sz="2000" dirty="0"/>
                    </a:p>
                  </a:txBody>
                  <a:tcPr>
                    <a:solidFill>
                      <a:srgbClr val="E7E8F1"/>
                    </a:solidFill>
                  </a:tcPr>
                </a:tc>
              </a:tr>
              <a:tr h="451005">
                <a:tc vMerge="1">
                  <a:txBody>
                    <a:bodyPr/>
                    <a:lstStyle/>
                    <a:p>
                      <a:endParaRPr lang="en-US" dirty="0"/>
                    </a:p>
                  </a:txBody>
                  <a:tcPr/>
                </a:tc>
                <a:tc rowSpan="2">
                  <a:txBody>
                    <a:bodyPr/>
                    <a:lstStyle/>
                    <a:p>
                      <a:pPr algn="ctr"/>
                      <a:r>
                        <a:rPr lang="en-US" sz="2000" dirty="0" smtClean="0"/>
                        <a:t>6</a:t>
                      </a:r>
                      <a:r>
                        <a:rPr lang="en-US" sz="2000" baseline="0" dirty="0" smtClean="0"/>
                        <a:t> months</a:t>
                      </a:r>
                      <a:endParaRPr lang="en-US" sz="2000" dirty="0"/>
                    </a:p>
                  </a:txBody>
                  <a:tcPr>
                    <a:solidFill>
                      <a:srgbClr val="E7E8F1"/>
                    </a:solidFill>
                  </a:tcPr>
                </a:tc>
                <a:tc>
                  <a:txBody>
                    <a:bodyPr/>
                    <a:lstStyle/>
                    <a:p>
                      <a:pPr algn="ctr"/>
                      <a:r>
                        <a:rPr lang="en-US" sz="2000" dirty="0" smtClean="0"/>
                        <a:t>Daily</a:t>
                      </a:r>
                      <a:endParaRPr lang="en-US" sz="2000" dirty="0"/>
                    </a:p>
                  </a:txBody>
                  <a:tcPr>
                    <a:solidFill>
                      <a:srgbClr val="E7E8F1"/>
                    </a:solidFill>
                  </a:tcPr>
                </a:tc>
                <a:tc>
                  <a:txBody>
                    <a:bodyPr/>
                    <a:lstStyle/>
                    <a:p>
                      <a:pPr algn="ctr"/>
                      <a:r>
                        <a:rPr lang="en-US" sz="2000" dirty="0" smtClean="0"/>
                        <a:t>180</a:t>
                      </a:r>
                      <a:endParaRPr lang="en-US" sz="2000" dirty="0"/>
                    </a:p>
                  </a:txBody>
                  <a:tcPr>
                    <a:solidFill>
                      <a:srgbClr val="E7E8F1"/>
                    </a:solidFill>
                  </a:tcPr>
                </a:tc>
              </a:tr>
              <a:tr h="451005">
                <a:tc vMerge="1">
                  <a:txBody>
                    <a:bodyPr/>
                    <a:lstStyle/>
                    <a:p>
                      <a:endParaRPr lang="en-US" sz="2000" dirty="0"/>
                    </a:p>
                  </a:txBody>
                  <a:tcPr/>
                </a:tc>
                <a:tc vMerge="1">
                  <a:txBody>
                    <a:bodyPr/>
                    <a:lstStyle/>
                    <a:p>
                      <a:pPr algn="ctr"/>
                      <a:endParaRPr lang="en-US" sz="2000" dirty="0"/>
                    </a:p>
                  </a:txBody>
                  <a:tcPr/>
                </a:tc>
                <a:tc>
                  <a:txBody>
                    <a:bodyPr/>
                    <a:lstStyle/>
                    <a:p>
                      <a:pPr algn="ctr"/>
                      <a:r>
                        <a:rPr lang="en-US" sz="2000" dirty="0" smtClean="0"/>
                        <a:t>Twice</a:t>
                      </a:r>
                      <a:r>
                        <a:rPr lang="en-US" sz="2000" baseline="0" dirty="0" smtClean="0"/>
                        <a:t> weekly</a:t>
                      </a:r>
                      <a:endParaRPr lang="en-US" sz="2000" dirty="0"/>
                    </a:p>
                  </a:txBody>
                  <a:tcPr/>
                </a:tc>
                <a:tc>
                  <a:txBody>
                    <a:bodyPr/>
                    <a:lstStyle/>
                    <a:p>
                      <a:pPr algn="ctr"/>
                      <a:r>
                        <a:rPr lang="en-US" sz="2000" dirty="0" smtClean="0"/>
                        <a:t>52</a:t>
                      </a:r>
                      <a:endParaRPr lang="en-US" sz="2000" dirty="0"/>
                    </a:p>
                  </a:txBody>
                  <a:tcPr/>
                </a:tc>
              </a:tr>
              <a:tr h="242849">
                <a:tc>
                  <a:txBody>
                    <a:bodyPr/>
                    <a:lstStyle/>
                    <a:p>
                      <a:endParaRPr lang="en-US" sz="800" dirty="0"/>
                    </a:p>
                  </a:txBody>
                  <a:tcPr/>
                </a:tc>
                <a:tc>
                  <a:txBody>
                    <a:bodyPr/>
                    <a:lstStyle/>
                    <a:p>
                      <a:pPr algn="ctr"/>
                      <a:endParaRPr lang="en-US" sz="800" dirty="0"/>
                    </a:p>
                  </a:txBody>
                  <a:tcPr/>
                </a:tc>
                <a:tc>
                  <a:txBody>
                    <a:bodyPr/>
                    <a:lstStyle/>
                    <a:p>
                      <a:pPr algn="ctr"/>
                      <a:endParaRPr lang="en-US" sz="800" dirty="0"/>
                    </a:p>
                  </a:txBody>
                  <a:tcPr/>
                </a:tc>
                <a:tc>
                  <a:txBody>
                    <a:bodyPr/>
                    <a:lstStyle/>
                    <a:p>
                      <a:pPr algn="ctr"/>
                      <a:endParaRPr lang="en-US" sz="800" dirty="0"/>
                    </a:p>
                  </a:txBody>
                  <a:tcPr/>
                </a:tc>
              </a:tr>
              <a:tr h="797931">
                <a:tc>
                  <a:txBody>
                    <a:bodyPr/>
                    <a:lstStyle/>
                    <a:p>
                      <a:r>
                        <a:rPr lang="en-US" sz="2000" dirty="0" smtClean="0"/>
                        <a:t>Isoniazid &amp; Rifapentine</a:t>
                      </a:r>
                      <a:endParaRPr lang="en-US" sz="2000" dirty="0"/>
                    </a:p>
                  </a:txBody>
                  <a:tcPr/>
                </a:tc>
                <a:tc>
                  <a:txBody>
                    <a:bodyPr/>
                    <a:lstStyle/>
                    <a:p>
                      <a:pPr algn="ctr"/>
                      <a:r>
                        <a:rPr lang="en-US" sz="2000" dirty="0" smtClean="0"/>
                        <a:t>3 months</a:t>
                      </a:r>
                      <a:endParaRPr lang="en-US" sz="2000" dirty="0"/>
                    </a:p>
                  </a:txBody>
                  <a:tcPr/>
                </a:tc>
                <a:tc>
                  <a:txBody>
                    <a:bodyPr/>
                    <a:lstStyle/>
                    <a:p>
                      <a:pPr algn="ctr"/>
                      <a:r>
                        <a:rPr lang="en-US" sz="2000" dirty="0" smtClean="0"/>
                        <a:t>Once weekly</a:t>
                      </a:r>
                      <a:r>
                        <a:rPr lang="en-US" sz="2000" baseline="0" dirty="0" smtClean="0"/>
                        <a:t> </a:t>
                      </a:r>
                      <a:endParaRPr lang="en-US" sz="2000" dirty="0"/>
                    </a:p>
                  </a:txBody>
                  <a:tcPr/>
                </a:tc>
                <a:tc>
                  <a:txBody>
                    <a:bodyPr/>
                    <a:lstStyle/>
                    <a:p>
                      <a:pPr algn="ctr"/>
                      <a:r>
                        <a:rPr lang="en-US" sz="2000" dirty="0" smtClean="0"/>
                        <a:t>12</a:t>
                      </a:r>
                      <a:endParaRPr lang="en-US" sz="2000" dirty="0"/>
                    </a:p>
                  </a:txBody>
                  <a:tcPr/>
                </a:tc>
              </a:tr>
              <a:tr h="242849">
                <a:tc>
                  <a:txBody>
                    <a:bodyPr/>
                    <a:lstStyle/>
                    <a:p>
                      <a:endParaRPr lang="en-US" sz="800" dirty="0"/>
                    </a:p>
                  </a:txBody>
                  <a:tcPr/>
                </a:tc>
                <a:tc>
                  <a:txBody>
                    <a:bodyPr/>
                    <a:lstStyle/>
                    <a:p>
                      <a:pPr algn="ctr"/>
                      <a:endParaRPr lang="en-US" sz="800" dirty="0"/>
                    </a:p>
                  </a:txBody>
                  <a:tcPr/>
                </a:tc>
                <a:tc>
                  <a:txBody>
                    <a:bodyPr/>
                    <a:lstStyle/>
                    <a:p>
                      <a:pPr algn="ctr"/>
                      <a:endParaRPr lang="en-US" sz="800" dirty="0"/>
                    </a:p>
                  </a:txBody>
                  <a:tcPr/>
                </a:tc>
                <a:tc>
                  <a:txBody>
                    <a:bodyPr/>
                    <a:lstStyle/>
                    <a:p>
                      <a:pPr algn="ctr"/>
                      <a:endParaRPr lang="en-US" sz="800" dirty="0"/>
                    </a:p>
                  </a:txBody>
                  <a:tcPr/>
                </a:tc>
              </a:tr>
              <a:tr h="451005">
                <a:tc>
                  <a:txBody>
                    <a:bodyPr/>
                    <a:lstStyle/>
                    <a:p>
                      <a:r>
                        <a:rPr lang="en-US" sz="2000" dirty="0" smtClean="0"/>
                        <a:t>Rifampin</a:t>
                      </a:r>
                      <a:endParaRPr lang="en-US" sz="2000" dirty="0"/>
                    </a:p>
                  </a:txBody>
                  <a:tcPr/>
                </a:tc>
                <a:tc>
                  <a:txBody>
                    <a:bodyPr/>
                    <a:lstStyle/>
                    <a:p>
                      <a:pPr algn="ctr"/>
                      <a:r>
                        <a:rPr lang="en-US" sz="2000" dirty="0" smtClean="0"/>
                        <a:t>4 months</a:t>
                      </a:r>
                      <a:endParaRPr lang="en-US" sz="2000" dirty="0"/>
                    </a:p>
                  </a:txBody>
                  <a:tcPr/>
                </a:tc>
                <a:tc>
                  <a:txBody>
                    <a:bodyPr/>
                    <a:lstStyle/>
                    <a:p>
                      <a:pPr algn="ctr"/>
                      <a:r>
                        <a:rPr lang="en-US" sz="2000" dirty="0" smtClean="0"/>
                        <a:t>Daily</a:t>
                      </a:r>
                      <a:endParaRPr lang="en-US" sz="2000" dirty="0"/>
                    </a:p>
                  </a:txBody>
                  <a:tcPr/>
                </a:tc>
                <a:tc>
                  <a:txBody>
                    <a:bodyPr/>
                    <a:lstStyle/>
                    <a:p>
                      <a:pPr algn="ctr"/>
                      <a:r>
                        <a:rPr lang="en-US" sz="2000" dirty="0" smtClean="0"/>
                        <a:t>120</a:t>
                      </a:r>
                      <a:endParaRPr lang="en-US" sz="2000" dirty="0"/>
                    </a:p>
                  </a:txBody>
                  <a:tcPr/>
                </a:tc>
              </a:tr>
            </a:tbl>
          </a:graphicData>
        </a:graphic>
      </p:graphicFrame>
      <p:sp>
        <p:nvSpPr>
          <p:cNvPr id="4" name="Text Placeholder 3"/>
          <p:cNvSpPr>
            <a:spLocks noGrp="1"/>
          </p:cNvSpPr>
          <p:nvPr>
            <p:ph type="body" sz="quarter" idx="11"/>
          </p:nvPr>
        </p:nvSpPr>
        <p:spPr>
          <a:xfrm>
            <a:off x="457200" y="5486400"/>
            <a:ext cx="8229600" cy="914400"/>
          </a:xfrm>
        </p:spPr>
        <p:txBody>
          <a:bodyPr/>
          <a:lstStyle/>
          <a:p>
            <a:pPr marL="0" indent="0"/>
            <a:r>
              <a:rPr lang="en-US" sz="1800" b="1" dirty="0" smtClean="0"/>
              <a:t>Note: </a:t>
            </a:r>
            <a:r>
              <a:rPr lang="en-US" sz="1800" dirty="0" smtClean="0"/>
              <a:t>Rifampin (RIF) and Pyrazinamide (PZA) should not be offered to persons with LTBI.  RIF and PZA should continue to be administered in multidrug regimens for the treatment of persons with TB disease.</a:t>
            </a:r>
            <a:endParaRPr lang="en-US" sz="1800" dirty="0"/>
          </a:p>
        </p:txBody>
      </p:sp>
    </p:spTree>
    <p:extLst>
      <p:ext uri="{BB962C8B-B14F-4D97-AF65-F5344CB8AC3E}">
        <p14:creationId xmlns:p14="http://schemas.microsoft.com/office/powerpoint/2010/main" val="2470640110"/>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Latent TB Infection Treatment Regimens </a:t>
            </a:r>
            <a:r>
              <a:rPr lang="en-US" sz="3200" dirty="0" smtClean="0"/>
              <a:t>– Isoniazid (INH) - 1</a:t>
            </a:r>
            <a:endParaRPr lang="en-US" sz="3200" dirty="0"/>
          </a:p>
        </p:txBody>
      </p:sp>
      <p:sp>
        <p:nvSpPr>
          <p:cNvPr id="3" name="Content Placeholder 2"/>
          <p:cNvSpPr>
            <a:spLocks noGrp="1"/>
          </p:cNvSpPr>
          <p:nvPr>
            <p:ph idx="1"/>
          </p:nvPr>
        </p:nvSpPr>
        <p:spPr>
          <a:xfrm>
            <a:off x="457200" y="1676399"/>
            <a:ext cx="8229600" cy="4800601"/>
          </a:xfrm>
        </p:spPr>
        <p:txBody>
          <a:bodyPr/>
          <a:lstStyle/>
          <a:p>
            <a:pPr>
              <a:spcBef>
                <a:spcPct val="45000"/>
              </a:spcBef>
            </a:pPr>
            <a:r>
              <a:rPr lang="en-US" sz="2800" dirty="0" smtClean="0"/>
              <a:t>9-month regimen of isoniazid (INH) is one of the preferred regimens</a:t>
            </a:r>
            <a:endParaRPr lang="en-US" sz="2800" dirty="0" smtClean="0">
              <a:solidFill>
                <a:schemeClr val="tx2"/>
              </a:solidFill>
            </a:endParaRPr>
          </a:p>
          <a:p>
            <a:pPr lvl="1">
              <a:spcBef>
                <a:spcPct val="45000"/>
              </a:spcBef>
            </a:pPr>
            <a:r>
              <a:rPr lang="en-US" dirty="0" smtClean="0"/>
              <a:t>6-month regimen is less effective but may be used if unable to complete 9 months</a:t>
            </a:r>
          </a:p>
          <a:p>
            <a:pPr>
              <a:spcBef>
                <a:spcPct val="45000"/>
              </a:spcBef>
            </a:pPr>
            <a:r>
              <a:rPr lang="en-US" sz="2800" dirty="0" smtClean="0"/>
              <a:t>May be given daily or intermittently (twice weekly)</a:t>
            </a:r>
          </a:p>
          <a:p>
            <a:pPr>
              <a:spcBef>
                <a:spcPct val="45000"/>
              </a:spcBef>
            </a:pPr>
            <a:r>
              <a:rPr lang="en-US" sz="2800" dirty="0" smtClean="0"/>
              <a:t>Use directly observed therapy (DOT) for intermittent regimen</a:t>
            </a:r>
          </a:p>
          <a:p>
            <a:pPr>
              <a:spcBef>
                <a:spcPct val="45000"/>
              </a:spcBef>
            </a:pPr>
            <a:r>
              <a:rPr lang="en-US" sz="2800" dirty="0" smtClean="0"/>
              <a:t>Preferred regimen for children 2-11 years</a:t>
            </a:r>
            <a:r>
              <a:rPr lang="en-US" sz="2800" dirty="0"/>
              <a:t> </a:t>
            </a:r>
            <a:r>
              <a:rPr lang="en-US" sz="2800" dirty="0" smtClean="0"/>
              <a:t>of age</a:t>
            </a:r>
            <a:endParaRPr lang="el-GR" sz="2800" baseline="30000" dirty="0" smtClean="0">
              <a:cs typeface="Arial" pitchFamily="34" charset="0"/>
            </a:endParaRPr>
          </a:p>
          <a:p>
            <a:pPr>
              <a:spcBef>
                <a:spcPct val="45000"/>
              </a:spcBef>
            </a:pPr>
            <a:endParaRPr lang="en-US" dirty="0" smtClean="0">
              <a:sym typeface="Symbol" pitchFamily="18" charset="2"/>
            </a:endParaRPr>
          </a:p>
          <a:p>
            <a:endParaRPr lang="en-US" dirty="0"/>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838200"/>
          </a:xfrm>
        </p:spPr>
        <p:txBody>
          <a:bodyPr/>
          <a:lstStyle/>
          <a:p>
            <a:r>
              <a:rPr lang="en-US" sz="3200" dirty="0"/>
              <a:t>Latent TB Infection Treatment Regimens – Isoniazid (</a:t>
            </a:r>
            <a:r>
              <a:rPr lang="en-US" sz="3200" dirty="0" smtClean="0"/>
              <a:t>INH) - 2</a:t>
            </a:r>
            <a:endParaRPr lang="en-US" sz="3200" dirty="0"/>
          </a:p>
        </p:txBody>
      </p:sp>
      <p:sp>
        <p:nvSpPr>
          <p:cNvPr id="5" name="Content Placeholder 4"/>
          <p:cNvSpPr>
            <a:spLocks noGrp="1"/>
          </p:cNvSpPr>
          <p:nvPr>
            <p:ph idx="1"/>
          </p:nvPr>
        </p:nvSpPr>
        <p:spPr>
          <a:xfrm>
            <a:off x="457200" y="1524000"/>
            <a:ext cx="8229600" cy="4267199"/>
          </a:xfrm>
        </p:spPr>
        <p:txBody>
          <a:bodyPr/>
          <a:lstStyle/>
          <a:p>
            <a:pPr>
              <a:tabLst>
                <a:tab pos="1257300" algn="l"/>
              </a:tabLst>
            </a:pPr>
            <a:r>
              <a:rPr lang="en-US" altLang="en-US" sz="2800" dirty="0" smtClean="0"/>
              <a:t>Doses</a:t>
            </a:r>
          </a:p>
          <a:p>
            <a:pPr lvl="1"/>
            <a:r>
              <a:rPr lang="en-US" altLang="en-US" sz="2800" dirty="0" smtClean="0"/>
              <a:t>INH daily for 9 months - 270 doses within 12 months</a:t>
            </a:r>
          </a:p>
          <a:p>
            <a:pPr lvl="1"/>
            <a:r>
              <a:rPr lang="en-US" altLang="en-US" sz="2800" dirty="0" smtClean="0"/>
              <a:t>INH twice/week for 9 months - 76 doses within 12 months</a:t>
            </a:r>
          </a:p>
          <a:p>
            <a:pPr lvl="1"/>
            <a:r>
              <a:rPr lang="en-US" altLang="en-US" sz="2800" dirty="0" smtClean="0"/>
              <a:t>INH daily for 6 months - 180 doses within 9 months</a:t>
            </a:r>
          </a:p>
          <a:p>
            <a:pPr lvl="1"/>
            <a:r>
              <a:rPr lang="en-US" altLang="en-US" sz="2800" dirty="0" smtClean="0"/>
              <a:t>INH twice/week for 6 months - 52 doses within 9 months</a:t>
            </a:r>
          </a:p>
          <a:p>
            <a:endParaRPr lang="en-US" dirty="0" smtClean="0"/>
          </a:p>
          <a:p>
            <a:pPr marL="228600" indent="-228600"/>
            <a:endParaRPr lang="en-US" dirty="0" smtClean="0">
              <a:sym typeface="Symbol" pitchFamily="18" charset="2"/>
            </a:endParaRPr>
          </a:p>
          <a:p>
            <a:pPr marL="628650" lvl="1" indent="-228600">
              <a:buNone/>
            </a:pPr>
            <a:endParaRPr lang="en-US" dirty="0" smtClean="0">
              <a:sym typeface="Symbol" pitchFamily="18" charset="2"/>
            </a:endParaRPr>
          </a:p>
          <a:p>
            <a:pPr>
              <a:buNone/>
            </a:pPr>
            <a:endParaRPr lang="en-US" dirty="0" smtClean="0">
              <a:solidFill>
                <a:schemeClr val="tx2"/>
              </a:solidFill>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Latent TB Infection Treatment Regimens – Isoniazid (</a:t>
            </a:r>
            <a:r>
              <a:rPr lang="en-US" sz="3200" dirty="0" smtClean="0"/>
              <a:t>INH) and Rifapentine </a:t>
            </a:r>
            <a:r>
              <a:rPr lang="en-US" sz="3200" dirty="0"/>
              <a:t> </a:t>
            </a:r>
            <a:r>
              <a:rPr lang="en-US" sz="3200" dirty="0" smtClean="0"/>
              <a:t>(RPT)  - 1</a:t>
            </a:r>
            <a:endParaRPr lang="en-US" sz="3200" dirty="0"/>
          </a:p>
        </p:txBody>
      </p:sp>
      <p:sp>
        <p:nvSpPr>
          <p:cNvPr id="7" name="Content Placeholder 2"/>
          <p:cNvSpPr>
            <a:spLocks noGrp="1"/>
          </p:cNvSpPr>
          <p:nvPr>
            <p:ph idx="1"/>
          </p:nvPr>
        </p:nvSpPr>
        <p:spPr/>
        <p:txBody>
          <a:bodyPr/>
          <a:lstStyle/>
          <a:p>
            <a:pPr>
              <a:spcBef>
                <a:spcPct val="45000"/>
              </a:spcBef>
            </a:pPr>
            <a:r>
              <a:rPr lang="en-US" sz="2800" dirty="0"/>
              <a:t>3-month regimen of INH and RPT is an option equal to 9-month INH regimen for treating LTBI in certain </a:t>
            </a:r>
            <a:r>
              <a:rPr lang="en-US" sz="2800" dirty="0" smtClean="0"/>
              <a:t>groups, </a:t>
            </a:r>
            <a:r>
              <a:rPr lang="en-US" sz="2800" dirty="0"/>
              <a:t>such as otherwise healthy people, 12 years of age and older, who were recently in contact with infectious TB or who had tuberculin skin test conversions or positive blood test for </a:t>
            </a:r>
            <a:r>
              <a:rPr lang="en-US" sz="2800" dirty="0" smtClean="0"/>
              <a:t>TB*</a:t>
            </a:r>
          </a:p>
          <a:p>
            <a:pPr>
              <a:spcBef>
                <a:spcPct val="45000"/>
              </a:spcBef>
            </a:pPr>
            <a:r>
              <a:rPr lang="en-US" sz="2800" dirty="0" smtClean="0"/>
              <a:t>Must use directly observed therapy (DOT)</a:t>
            </a:r>
          </a:p>
          <a:p>
            <a:pPr>
              <a:spcBef>
                <a:spcPct val="45000"/>
              </a:spcBef>
            </a:pPr>
            <a:endParaRPr lang="en-US" dirty="0" smtClean="0">
              <a:sym typeface="Symbol" pitchFamily="18" charset="2"/>
            </a:endParaRPr>
          </a:p>
          <a:p>
            <a:pPr marL="0" indent="0">
              <a:buNone/>
            </a:pPr>
            <a:endParaRPr lang="en-US" dirty="0"/>
          </a:p>
        </p:txBody>
      </p:sp>
      <p:sp>
        <p:nvSpPr>
          <p:cNvPr id="4" name="Text Placeholder 3"/>
          <p:cNvSpPr>
            <a:spLocks noGrp="1"/>
          </p:cNvSpPr>
          <p:nvPr>
            <p:ph type="body" sz="quarter" idx="11"/>
          </p:nvPr>
        </p:nvSpPr>
        <p:spPr/>
        <p:txBody>
          <a:bodyPr/>
          <a:lstStyle/>
          <a:p>
            <a:pPr marL="0" indent="0"/>
            <a:r>
              <a:rPr lang="en-US" sz="1200" dirty="0" smtClean="0"/>
              <a:t>*</a:t>
            </a:r>
            <a:r>
              <a:rPr lang="en-US" sz="1200" i="1" dirty="0" smtClean="0"/>
              <a:t>MMWR . </a:t>
            </a:r>
            <a:r>
              <a:rPr lang="en-US" sz="1200" dirty="0" smtClean="0"/>
              <a:t>Recommendations for Use of an Isoniazid–Rifapentine Regimen with Direct Observation to </a:t>
            </a:r>
            <a:r>
              <a:rPr lang="en-US" sz="1200" dirty="0"/>
              <a:t>Treat Latent </a:t>
            </a:r>
            <a:r>
              <a:rPr lang="en-US" sz="1200" i="1" dirty="0"/>
              <a:t>Mycobacterium tuberculosis </a:t>
            </a:r>
            <a:r>
              <a:rPr lang="en-US" sz="1200" dirty="0"/>
              <a:t>Infection</a:t>
            </a:r>
          </a:p>
          <a:p>
            <a:pPr marL="0" indent="0"/>
            <a:r>
              <a:rPr lang="en-US" sz="1200" dirty="0"/>
              <a:t>http://www.cdc.gov/mmwr/preview/mmwrhtml/mm6048a3.htm?s_cid=mm6048a3_w</a:t>
            </a:r>
          </a:p>
        </p:txBody>
      </p:sp>
    </p:spTree>
    <p:extLst>
      <p:ext uri="{BB962C8B-B14F-4D97-AF65-F5344CB8AC3E}">
        <p14:creationId xmlns:p14="http://schemas.microsoft.com/office/powerpoint/2010/main" val="718745580"/>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Latent TB Infection Treatment Regimens – Isoniazid (</a:t>
            </a:r>
            <a:r>
              <a:rPr lang="en-US" sz="3200" dirty="0" smtClean="0"/>
              <a:t>INH) and Rifapentine </a:t>
            </a:r>
            <a:r>
              <a:rPr lang="en-US" sz="3200" dirty="0"/>
              <a:t> </a:t>
            </a:r>
            <a:r>
              <a:rPr lang="en-US" sz="3200" dirty="0" smtClean="0"/>
              <a:t>(RPT) - 2</a:t>
            </a:r>
            <a:endParaRPr lang="en-US" sz="3200" dirty="0"/>
          </a:p>
        </p:txBody>
      </p:sp>
      <p:sp>
        <p:nvSpPr>
          <p:cNvPr id="7" name="Content Placeholder 2"/>
          <p:cNvSpPr>
            <a:spLocks noGrp="1"/>
          </p:cNvSpPr>
          <p:nvPr>
            <p:ph idx="1"/>
          </p:nvPr>
        </p:nvSpPr>
        <p:spPr>
          <a:xfrm>
            <a:off x="457200" y="1600200"/>
            <a:ext cx="8229600" cy="4724399"/>
          </a:xfrm>
        </p:spPr>
        <p:txBody>
          <a:bodyPr/>
          <a:lstStyle/>
          <a:p>
            <a:pPr>
              <a:spcBef>
                <a:spcPct val="45000"/>
              </a:spcBef>
            </a:pPr>
            <a:r>
              <a:rPr lang="en-US" sz="2800" dirty="0" smtClean="0"/>
              <a:t>Not recommended for children younger than 12 years of age, HIV-infected people taking antiretroviral therapy,  pregnant </a:t>
            </a:r>
            <a:r>
              <a:rPr lang="en-US" sz="2800" dirty="0"/>
              <a:t>women, </a:t>
            </a:r>
            <a:r>
              <a:rPr lang="en-US" sz="2800" dirty="0" smtClean="0"/>
              <a:t> or </a:t>
            </a:r>
            <a:r>
              <a:rPr lang="en-US" sz="2800" dirty="0"/>
              <a:t>women expecting to be pregnant within the 12-week regimen</a:t>
            </a:r>
            <a:endParaRPr lang="en-US" sz="2800" dirty="0" smtClean="0"/>
          </a:p>
          <a:p>
            <a:pPr>
              <a:spcBef>
                <a:spcPct val="45000"/>
              </a:spcBef>
            </a:pPr>
            <a:r>
              <a:rPr lang="en-US" sz="2800" dirty="0" smtClean="0"/>
              <a:t>INH </a:t>
            </a:r>
            <a:r>
              <a:rPr lang="en-US" sz="2800" dirty="0"/>
              <a:t>and RPT once a week for 3 months - </a:t>
            </a:r>
            <a:r>
              <a:rPr lang="en-US" sz="2800" dirty="0" smtClean="0"/>
              <a:t>12 </a:t>
            </a:r>
            <a:r>
              <a:rPr lang="en-US" sz="2800" dirty="0"/>
              <a:t>doses within 4 </a:t>
            </a:r>
            <a:r>
              <a:rPr lang="en-US" sz="2800" dirty="0" smtClean="0"/>
              <a:t>months</a:t>
            </a:r>
            <a:endParaRPr lang="en-US" sz="2800" dirty="0"/>
          </a:p>
          <a:p>
            <a:pPr>
              <a:spcBef>
                <a:spcPct val="45000"/>
              </a:spcBef>
            </a:pPr>
            <a:endParaRPr lang="el-GR" sz="3200" baseline="30000" dirty="0" smtClean="0">
              <a:cs typeface="Arial" pitchFamily="34" charset="0"/>
            </a:endParaRPr>
          </a:p>
          <a:p>
            <a:pPr>
              <a:spcBef>
                <a:spcPct val="45000"/>
              </a:spcBef>
            </a:pPr>
            <a:endParaRPr lang="en-US" dirty="0" smtClean="0">
              <a:sym typeface="Symbol" pitchFamily="18" charset="2"/>
            </a:endParaRPr>
          </a:p>
          <a:p>
            <a:endParaRPr lang="en-US" dirty="0"/>
          </a:p>
        </p:txBody>
      </p:sp>
    </p:spTree>
    <p:extLst>
      <p:ext uri="{BB962C8B-B14F-4D97-AF65-F5344CB8AC3E}">
        <p14:creationId xmlns:p14="http://schemas.microsoft.com/office/powerpoint/2010/main" val="171410070"/>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960438"/>
          </a:xfrm>
        </p:spPr>
        <p:txBody>
          <a:bodyPr/>
          <a:lstStyle/>
          <a:p>
            <a:r>
              <a:rPr lang="en-US" sz="3200" dirty="0"/>
              <a:t>Latent TB Infection Treatment Regimens – </a:t>
            </a:r>
            <a:r>
              <a:rPr lang="en-US" sz="3200" dirty="0" smtClean="0"/>
              <a:t>Rifampin</a:t>
            </a:r>
            <a:endParaRPr lang="en-US" sz="3200" dirty="0"/>
          </a:p>
        </p:txBody>
      </p:sp>
      <p:sp>
        <p:nvSpPr>
          <p:cNvPr id="5" name="Content Placeholder 4"/>
          <p:cNvSpPr>
            <a:spLocks noGrp="1"/>
          </p:cNvSpPr>
          <p:nvPr>
            <p:ph idx="1"/>
          </p:nvPr>
        </p:nvSpPr>
        <p:spPr>
          <a:xfrm>
            <a:off x="457200" y="1752600"/>
            <a:ext cx="8229600" cy="4571999"/>
          </a:xfrm>
        </p:spPr>
        <p:txBody>
          <a:bodyPr/>
          <a:lstStyle/>
          <a:p>
            <a:r>
              <a:rPr lang="en-US" sz="2800" dirty="0" smtClean="0">
                <a:sym typeface="Symbol" pitchFamily="18" charset="2"/>
              </a:rPr>
              <a:t> </a:t>
            </a:r>
            <a:r>
              <a:rPr lang="en-US" sz="2800" dirty="0" err="1" smtClean="0">
                <a:sym typeface="Symbol" pitchFamily="18" charset="2"/>
              </a:rPr>
              <a:t>Rifampin</a:t>
            </a:r>
            <a:r>
              <a:rPr lang="en-US" sz="2800" dirty="0" smtClean="0">
                <a:sym typeface="Symbol" pitchFamily="18" charset="2"/>
              </a:rPr>
              <a:t> </a:t>
            </a:r>
            <a:r>
              <a:rPr lang="en-US" sz="2800" dirty="0" smtClean="0"/>
              <a:t>(RIF) given daily for 4 months is an acceptable alternative when treatment with INH is not feasible.</a:t>
            </a:r>
          </a:p>
          <a:p>
            <a:r>
              <a:rPr lang="en-US" sz="2800" dirty="0" smtClean="0"/>
              <a:t>In situations where RIF cannot be used </a:t>
            </a:r>
            <a:br>
              <a:rPr lang="en-US" sz="2800" dirty="0" smtClean="0"/>
            </a:br>
            <a:r>
              <a:rPr lang="en-US" sz="2800" dirty="0" smtClean="0"/>
              <a:t>(e.g., HIV-infected persons receiving protease inhibitors), </a:t>
            </a:r>
            <a:r>
              <a:rPr lang="en-US" sz="2800" dirty="0" err="1" smtClean="0"/>
              <a:t>rifabutin</a:t>
            </a:r>
            <a:r>
              <a:rPr lang="en-US" sz="2800" dirty="0" smtClean="0"/>
              <a:t> may be substituted.</a:t>
            </a:r>
          </a:p>
          <a:p>
            <a:r>
              <a:rPr lang="en-US" sz="2800" dirty="0"/>
              <a:t>RIF daily for 4 months </a:t>
            </a:r>
            <a:r>
              <a:rPr lang="en-US" sz="2800" dirty="0" smtClean="0"/>
              <a:t>- 120 </a:t>
            </a:r>
            <a:r>
              <a:rPr lang="en-US" sz="2800" dirty="0"/>
              <a:t>doses within 6 </a:t>
            </a:r>
            <a:r>
              <a:rPr lang="en-US" sz="2800" dirty="0" smtClean="0"/>
              <a:t>months</a:t>
            </a:r>
            <a:endParaRPr lang="en-US" sz="2800" dirty="0"/>
          </a:p>
          <a:p>
            <a:endParaRPr lang="en-US" dirty="0" smtClean="0"/>
          </a:p>
          <a:p>
            <a:pPr marL="228600" indent="-228600"/>
            <a:endParaRPr lang="en-US" dirty="0" smtClean="0">
              <a:sym typeface="Symbol" pitchFamily="18" charset="2"/>
            </a:endParaRPr>
          </a:p>
          <a:p>
            <a:pPr marL="628650" lvl="1" indent="-228600">
              <a:buNone/>
            </a:pPr>
            <a:endParaRPr lang="en-US" dirty="0" smtClean="0">
              <a:sym typeface="Symbol" pitchFamily="18" charset="2"/>
            </a:endParaRPr>
          </a:p>
          <a:p>
            <a:pPr>
              <a:buNone/>
            </a:pPr>
            <a:endParaRPr lang="en-US" dirty="0" smtClean="0">
              <a:solidFill>
                <a:schemeClr val="tx2"/>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altLang="en-US" sz="3200" dirty="0" smtClean="0"/>
              <a:t>Targeted TB Testing</a:t>
            </a:r>
            <a:endParaRPr lang="en-US" sz="3200" dirty="0"/>
          </a:p>
        </p:txBody>
      </p:sp>
      <p:sp>
        <p:nvSpPr>
          <p:cNvPr id="3" name="Content Placeholder 2"/>
          <p:cNvSpPr>
            <a:spLocks noGrp="1"/>
          </p:cNvSpPr>
          <p:nvPr>
            <p:ph idx="1"/>
          </p:nvPr>
        </p:nvSpPr>
        <p:spPr/>
        <p:txBody>
          <a:bodyPr/>
          <a:lstStyle/>
          <a:p>
            <a:r>
              <a:rPr lang="en-US" sz="2800" dirty="0" smtClean="0"/>
              <a:t>Essential TB prevention  and control strategy</a:t>
            </a:r>
          </a:p>
          <a:p>
            <a:r>
              <a:rPr lang="en-US" sz="2800" dirty="0" smtClean="0"/>
              <a:t>Detects persons with LTBI who would benefit from treatment</a:t>
            </a:r>
          </a:p>
          <a:p>
            <a:r>
              <a:rPr lang="en-US" sz="2800" dirty="0" smtClean="0"/>
              <a:t>De-emphasizes testing of groups that are not at high risk for TB</a:t>
            </a:r>
          </a:p>
          <a:p>
            <a:r>
              <a:rPr lang="en-US" sz="2800" dirty="0" smtClean="0"/>
              <a:t>Can help reduce the waste of resources and prevent inappropriate treatment</a:t>
            </a:r>
          </a:p>
          <a:p>
            <a:endParaRPr lang="en-US" dirty="0"/>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Latent TB Infection Treatment Regimens for Specific </a:t>
            </a:r>
            <a:r>
              <a:rPr lang="en-US" sz="3200" dirty="0" smtClean="0"/>
              <a:t>Situations – HIV-Infected Persons</a:t>
            </a:r>
            <a:endParaRPr lang="en-US" sz="3200" dirty="0"/>
          </a:p>
        </p:txBody>
      </p:sp>
      <p:sp>
        <p:nvSpPr>
          <p:cNvPr id="3" name="Content Placeholder 2"/>
          <p:cNvSpPr>
            <a:spLocks noGrp="1"/>
          </p:cNvSpPr>
          <p:nvPr>
            <p:ph idx="1"/>
          </p:nvPr>
        </p:nvSpPr>
        <p:spPr>
          <a:xfrm>
            <a:off x="457200" y="1600200"/>
            <a:ext cx="8229600" cy="4800599"/>
          </a:xfrm>
        </p:spPr>
        <p:txBody>
          <a:bodyPr/>
          <a:lstStyle/>
          <a:p>
            <a:pPr marL="0" indent="0">
              <a:buNone/>
            </a:pPr>
            <a:r>
              <a:rPr lang="en-US" sz="2800" dirty="0" smtClean="0"/>
              <a:t>HIV-Infected Persons</a:t>
            </a:r>
          </a:p>
          <a:p>
            <a:r>
              <a:rPr lang="en-US" sz="2800" dirty="0" smtClean="0"/>
              <a:t>Consult </a:t>
            </a:r>
            <a:r>
              <a:rPr lang="en-US" sz="2800" dirty="0"/>
              <a:t>an expert in managing HIV and TB</a:t>
            </a:r>
          </a:p>
          <a:p>
            <a:r>
              <a:rPr lang="en-US" sz="2800" dirty="0"/>
              <a:t>INH daily for 9-mo, rather than 6-mo, is optimal: 270 doses within 12 months</a:t>
            </a:r>
          </a:p>
          <a:p>
            <a:r>
              <a:rPr lang="en-US" sz="2800" dirty="0"/>
              <a:t>RIF is generally contraindicated for persons taking protease inhibitors or </a:t>
            </a:r>
            <a:r>
              <a:rPr lang="en-US" sz="2800" dirty="0" err="1"/>
              <a:t>delavirdine</a:t>
            </a:r>
            <a:endParaRPr lang="en-US" sz="2800" dirty="0"/>
          </a:p>
          <a:p>
            <a:r>
              <a:rPr lang="en-US" sz="2800" dirty="0" err="1"/>
              <a:t>Rifabutin</a:t>
            </a:r>
            <a:r>
              <a:rPr lang="en-US" sz="2800" dirty="0"/>
              <a:t> with dose adjustments can sometimes be substituted for </a:t>
            </a:r>
            <a:r>
              <a:rPr lang="en-US" sz="2800" dirty="0" smtClean="0"/>
              <a:t>RIF</a:t>
            </a:r>
          </a:p>
          <a:p>
            <a:r>
              <a:rPr lang="en-US" sz="2800" dirty="0" smtClean="0"/>
              <a:t>INH/RPT regimen not </a:t>
            </a:r>
            <a:r>
              <a:rPr lang="en-US" sz="2800" dirty="0"/>
              <a:t>recommended for </a:t>
            </a:r>
            <a:r>
              <a:rPr lang="en-US" sz="2800" dirty="0" smtClean="0"/>
              <a:t>HIV-infected </a:t>
            </a:r>
            <a:r>
              <a:rPr lang="en-US" sz="2800" dirty="0"/>
              <a:t>people taking antiretroviral </a:t>
            </a:r>
            <a:r>
              <a:rPr lang="en-US" sz="2800" dirty="0" smtClean="0"/>
              <a:t>therapy</a:t>
            </a:r>
            <a:endParaRPr lang="en-US" sz="2800" dirty="0"/>
          </a:p>
          <a:p>
            <a:pPr marL="0" indent="0">
              <a:buNone/>
            </a:pPr>
            <a:endParaRPr lang="en-US" dirty="0"/>
          </a:p>
        </p:txBody>
      </p:sp>
    </p:spTree>
    <p:extLst>
      <p:ext uri="{BB962C8B-B14F-4D97-AF65-F5344CB8AC3E}">
        <p14:creationId xmlns:p14="http://schemas.microsoft.com/office/powerpoint/2010/main" val="3905372760"/>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Latent TB Infection Treatment Regimens for Specific Situations </a:t>
            </a:r>
            <a:r>
              <a:rPr lang="en-US" sz="3200" dirty="0" smtClean="0"/>
              <a:t>– Fibrotic Lesions</a:t>
            </a:r>
            <a:endParaRPr lang="en-US" sz="3200" dirty="0"/>
          </a:p>
        </p:txBody>
      </p:sp>
      <p:sp>
        <p:nvSpPr>
          <p:cNvPr id="3" name="Content Placeholder 2"/>
          <p:cNvSpPr>
            <a:spLocks noGrp="1"/>
          </p:cNvSpPr>
          <p:nvPr>
            <p:ph idx="1"/>
          </p:nvPr>
        </p:nvSpPr>
        <p:spPr>
          <a:xfrm>
            <a:off x="457200" y="1600200"/>
            <a:ext cx="8229600" cy="4724399"/>
          </a:xfrm>
        </p:spPr>
        <p:txBody>
          <a:bodyPr/>
          <a:lstStyle/>
          <a:p>
            <a:pPr marL="0" indent="0">
              <a:buNone/>
            </a:pPr>
            <a:r>
              <a:rPr lang="en-US" dirty="0"/>
              <a:t>Persons with Fibrotic Lesions Suggesting Previous TB</a:t>
            </a:r>
          </a:p>
          <a:p>
            <a:r>
              <a:rPr lang="en-US" dirty="0"/>
              <a:t>Should be treated for LTBI if they have</a:t>
            </a:r>
          </a:p>
          <a:p>
            <a:pPr lvl="1"/>
            <a:r>
              <a:rPr lang="en-US" dirty="0"/>
              <a:t>A positive TST reaction (at least 5 mm) or IGRA result</a:t>
            </a:r>
          </a:p>
          <a:p>
            <a:pPr lvl="1"/>
            <a:r>
              <a:rPr lang="en-US" dirty="0"/>
              <a:t>No symptoms of infectious TB disease</a:t>
            </a:r>
          </a:p>
          <a:p>
            <a:pPr lvl="1"/>
            <a:r>
              <a:rPr lang="en-US" dirty="0"/>
              <a:t>No history of treatment for TB disease</a:t>
            </a:r>
          </a:p>
          <a:p>
            <a:r>
              <a:rPr lang="en-US" dirty="0"/>
              <a:t>Treat only after active disease excluded with sputum testing</a:t>
            </a:r>
          </a:p>
          <a:p>
            <a:r>
              <a:rPr lang="en-US" dirty="0"/>
              <a:t>Acceptable regimens include</a:t>
            </a:r>
          </a:p>
          <a:p>
            <a:pPr lvl="1"/>
            <a:r>
              <a:rPr lang="en-US" dirty="0"/>
              <a:t>9 months of INH</a:t>
            </a:r>
          </a:p>
          <a:p>
            <a:pPr lvl="1"/>
            <a:r>
              <a:rPr lang="en-US" dirty="0"/>
              <a:t>4 months of RIF (with or without INH</a:t>
            </a:r>
            <a:r>
              <a:rPr lang="en-US" dirty="0" smtClean="0"/>
              <a:t>)</a:t>
            </a:r>
          </a:p>
          <a:p>
            <a:pPr lvl="1"/>
            <a:r>
              <a:rPr lang="en-US" dirty="0" smtClean="0"/>
              <a:t>3 months of INH and RPT (12-dose regimen)</a:t>
            </a:r>
            <a:endParaRPr lang="en-US" dirty="0"/>
          </a:p>
          <a:p>
            <a:pPr marL="0" indent="0">
              <a:buNone/>
            </a:pPr>
            <a:endParaRPr lang="en-US" dirty="0"/>
          </a:p>
        </p:txBody>
      </p:sp>
    </p:spTree>
    <p:extLst>
      <p:ext uri="{BB962C8B-B14F-4D97-AF65-F5344CB8AC3E}">
        <p14:creationId xmlns:p14="http://schemas.microsoft.com/office/powerpoint/2010/main" val="1258835262"/>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Latent TB Infection Treatment Regimens for Specific Situations </a:t>
            </a:r>
            <a:r>
              <a:rPr lang="en-US" sz="3200" dirty="0" smtClean="0"/>
              <a:t>– Multidrug-Resistant TB</a:t>
            </a:r>
            <a:endParaRPr lang="en-US" sz="3200" dirty="0"/>
          </a:p>
        </p:txBody>
      </p:sp>
      <p:sp>
        <p:nvSpPr>
          <p:cNvPr id="3" name="Content Placeholder 2"/>
          <p:cNvSpPr>
            <a:spLocks noGrp="1"/>
          </p:cNvSpPr>
          <p:nvPr>
            <p:ph idx="1"/>
          </p:nvPr>
        </p:nvSpPr>
        <p:spPr/>
        <p:txBody>
          <a:bodyPr/>
          <a:lstStyle/>
          <a:p>
            <a:pPr marL="0" indent="0">
              <a:buNone/>
            </a:pPr>
            <a:r>
              <a:rPr lang="en-US" sz="2800" dirty="0" smtClean="0"/>
              <a:t>Contacts </a:t>
            </a:r>
            <a:r>
              <a:rPr lang="en-US" sz="2800" dirty="0"/>
              <a:t>of Persons with Multidrug-Resistant TB</a:t>
            </a:r>
          </a:p>
          <a:p>
            <a:r>
              <a:rPr lang="en-US" sz="2800" dirty="0"/>
              <a:t>Consider risk for progressing to MDR disease before recommending LTBI treatment</a:t>
            </a:r>
          </a:p>
          <a:p>
            <a:r>
              <a:rPr lang="en-US" sz="2800" dirty="0"/>
              <a:t>When prescribing treatment for these contacts, consult an MDR TB expert </a:t>
            </a:r>
          </a:p>
          <a:p>
            <a:endParaRPr lang="en-US" dirty="0"/>
          </a:p>
        </p:txBody>
      </p:sp>
    </p:spTree>
    <p:extLst>
      <p:ext uri="{BB962C8B-B14F-4D97-AF65-F5344CB8AC3E}">
        <p14:creationId xmlns:p14="http://schemas.microsoft.com/office/powerpoint/2010/main" val="3688418374"/>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Latent TB Infection Treatment Regimens for Specific Situations </a:t>
            </a:r>
            <a:r>
              <a:rPr lang="en-US" sz="3200" dirty="0" smtClean="0"/>
              <a:t>- Pregnancy</a:t>
            </a:r>
            <a:endParaRPr lang="en-US" sz="3200" dirty="0"/>
          </a:p>
        </p:txBody>
      </p:sp>
      <p:sp>
        <p:nvSpPr>
          <p:cNvPr id="3" name="Content Placeholder 2"/>
          <p:cNvSpPr>
            <a:spLocks noGrp="1"/>
          </p:cNvSpPr>
          <p:nvPr>
            <p:ph idx="1"/>
          </p:nvPr>
        </p:nvSpPr>
        <p:spPr/>
        <p:txBody>
          <a:bodyPr/>
          <a:lstStyle/>
          <a:p>
            <a:pPr marL="0" indent="0">
              <a:buNone/>
            </a:pPr>
            <a:r>
              <a:rPr lang="en-US" sz="2800" dirty="0"/>
              <a:t>Pregnancy and Breast-Feeding</a:t>
            </a:r>
          </a:p>
          <a:p>
            <a:r>
              <a:rPr lang="en-US" sz="2800" dirty="0"/>
              <a:t>9 months of INH daily or twice weekly; give with vitamin B6</a:t>
            </a:r>
          </a:p>
          <a:p>
            <a:r>
              <a:rPr lang="en-US" sz="2800" dirty="0"/>
              <a:t>If cannot take INH, consult with TB expert</a:t>
            </a:r>
          </a:p>
          <a:p>
            <a:r>
              <a:rPr lang="en-US" sz="2800" dirty="0"/>
              <a:t>Women at high risk for progression to TB disease should not delay LTBI treatment; monitor carefully</a:t>
            </a:r>
          </a:p>
          <a:p>
            <a:r>
              <a:rPr lang="en-US" sz="2800" dirty="0"/>
              <a:t>Breast-feeding not contraindicated</a:t>
            </a:r>
          </a:p>
          <a:p>
            <a:endParaRPr lang="en-US" dirty="0"/>
          </a:p>
        </p:txBody>
      </p:sp>
    </p:spTree>
    <p:extLst>
      <p:ext uri="{BB962C8B-B14F-4D97-AF65-F5344CB8AC3E}">
        <p14:creationId xmlns:p14="http://schemas.microsoft.com/office/powerpoint/2010/main" val="2209295530"/>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lstStyle/>
          <a:p>
            <a:r>
              <a:rPr lang="en-US" sz="3200" dirty="0" smtClean="0"/>
              <a:t>Completion of Therapy</a:t>
            </a:r>
            <a:endParaRPr lang="en-US" sz="3200" dirty="0"/>
          </a:p>
        </p:txBody>
      </p:sp>
      <p:sp>
        <p:nvSpPr>
          <p:cNvPr id="3" name="Content Placeholder 2"/>
          <p:cNvSpPr>
            <a:spLocks noGrp="1"/>
          </p:cNvSpPr>
          <p:nvPr>
            <p:ph idx="1"/>
          </p:nvPr>
        </p:nvSpPr>
        <p:spPr>
          <a:xfrm>
            <a:off x="457200" y="1828800"/>
            <a:ext cx="8229600" cy="3581400"/>
          </a:xfrm>
        </p:spPr>
        <p:txBody>
          <a:bodyPr/>
          <a:lstStyle/>
          <a:p>
            <a:pPr marL="57150" indent="-57150">
              <a:buNone/>
            </a:pPr>
            <a:r>
              <a:rPr lang="en-US" sz="2800" dirty="0" smtClean="0"/>
              <a:t>Completion of therapy is based on the total number of doses administered, not on duration alone.</a:t>
            </a:r>
          </a:p>
          <a:p>
            <a:pPr>
              <a:spcBef>
                <a:spcPct val="45000"/>
              </a:spcBef>
            </a:pPr>
            <a:endParaRPr lang="en-US" dirty="0" smtClean="0">
              <a:sym typeface="Symbol" pitchFamily="18" charset="2"/>
            </a:endParaRPr>
          </a:p>
          <a:p>
            <a:endParaRPr lang="en-US" dirty="0"/>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960438"/>
          </a:xfrm>
        </p:spPr>
        <p:txBody>
          <a:bodyPr/>
          <a:lstStyle/>
          <a:p>
            <a:r>
              <a:rPr lang="en-US" sz="3200" dirty="0" smtClean="0"/>
              <a:t>Management of Patient Who Missed Doses</a:t>
            </a:r>
            <a:endParaRPr lang="en-US" sz="3200" dirty="0"/>
          </a:p>
        </p:txBody>
      </p:sp>
      <p:sp>
        <p:nvSpPr>
          <p:cNvPr id="5" name="Content Placeholder 4"/>
          <p:cNvSpPr>
            <a:spLocks noGrp="1"/>
          </p:cNvSpPr>
          <p:nvPr>
            <p:ph idx="1"/>
          </p:nvPr>
        </p:nvSpPr>
        <p:spPr>
          <a:xfrm>
            <a:off x="457200" y="1524000"/>
            <a:ext cx="8305800" cy="4267199"/>
          </a:xfrm>
        </p:spPr>
        <p:txBody>
          <a:bodyPr/>
          <a:lstStyle/>
          <a:p>
            <a:r>
              <a:rPr lang="en-US" sz="2800" dirty="0" smtClean="0"/>
              <a:t>Extend or re-start treatment if interruptions were frequent or prolonged enough to preclude completion</a:t>
            </a:r>
          </a:p>
          <a:p>
            <a:r>
              <a:rPr lang="en-US" sz="2800" dirty="0" smtClean="0"/>
              <a:t>When treatment has been interrupted for more than 2 months, patient should be examined to rule out TB disease</a:t>
            </a:r>
          </a:p>
          <a:p>
            <a:r>
              <a:rPr lang="en-US" sz="2800" dirty="0" smtClean="0"/>
              <a:t>Recommend and arrange for DOT as needed</a:t>
            </a:r>
          </a:p>
          <a:p>
            <a:pPr marL="228600" indent="-228600"/>
            <a:endParaRPr lang="en-US" dirty="0" smtClean="0">
              <a:sym typeface="Symbol" pitchFamily="18" charset="2"/>
            </a:endParaRPr>
          </a:p>
          <a:p>
            <a:pPr marL="628650" lvl="1" indent="-228600">
              <a:buNone/>
            </a:pPr>
            <a:endParaRPr lang="en-US" dirty="0" smtClean="0">
              <a:sym typeface="Symbol" pitchFamily="18" charset="2"/>
            </a:endParaRPr>
          </a:p>
          <a:p>
            <a:pPr marL="228600" indent="-228600">
              <a:buNone/>
            </a:pPr>
            <a:endParaRPr lang="en-US" dirty="0" smtClean="0">
              <a:sym typeface="Symbol" pitchFamily="18" charset="2"/>
            </a:endParaRPr>
          </a:p>
          <a:p>
            <a:pPr>
              <a:buNone/>
            </a:pPr>
            <a:endParaRPr lang="en-US" dirty="0" smtClean="0">
              <a:solidFill>
                <a:schemeClr val="tx2"/>
              </a:solidFill>
            </a:endParaRP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3200401"/>
            <a:ext cx="7772400" cy="838200"/>
          </a:xfrm>
        </p:spPr>
        <p:txBody>
          <a:bodyPr/>
          <a:lstStyle/>
          <a:p>
            <a:r>
              <a:rPr lang="en-US" dirty="0" smtClean="0"/>
              <a:t>Monitoring Drug Treatment</a:t>
            </a:r>
            <a:endParaRPr lang="en-US" dirty="0"/>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Clinical Monitoring -1 </a:t>
            </a:r>
            <a:endParaRPr lang="en-US" sz="3200" dirty="0"/>
          </a:p>
        </p:txBody>
      </p:sp>
      <p:sp>
        <p:nvSpPr>
          <p:cNvPr id="3" name="Content Placeholder 2"/>
          <p:cNvSpPr>
            <a:spLocks noGrp="1"/>
          </p:cNvSpPr>
          <p:nvPr>
            <p:ph idx="1"/>
          </p:nvPr>
        </p:nvSpPr>
        <p:spPr>
          <a:xfrm>
            <a:off x="457200" y="1447800"/>
            <a:ext cx="8229600" cy="5029200"/>
          </a:xfrm>
        </p:spPr>
        <p:txBody>
          <a:bodyPr/>
          <a:lstStyle/>
          <a:p>
            <a:pPr marL="0" indent="0">
              <a:spcBef>
                <a:spcPct val="45000"/>
              </a:spcBef>
              <a:buNone/>
            </a:pPr>
            <a:r>
              <a:rPr lang="en-US" sz="2800" dirty="0" smtClean="0"/>
              <a:t>Instruct patient to report signs and symptoms of  adverse drug reactions: </a:t>
            </a:r>
          </a:p>
          <a:p>
            <a:pPr>
              <a:spcBef>
                <a:spcPct val="45000"/>
              </a:spcBef>
            </a:pPr>
            <a:r>
              <a:rPr lang="en-US" dirty="0" smtClean="0"/>
              <a:t>Fever</a:t>
            </a:r>
          </a:p>
          <a:p>
            <a:pPr>
              <a:spcBef>
                <a:spcPct val="45000"/>
              </a:spcBef>
            </a:pPr>
            <a:r>
              <a:rPr lang="en-US" dirty="0" smtClean="0"/>
              <a:t>Headache</a:t>
            </a:r>
          </a:p>
          <a:p>
            <a:pPr>
              <a:spcBef>
                <a:spcPct val="45000"/>
              </a:spcBef>
            </a:pPr>
            <a:r>
              <a:rPr lang="en-US" dirty="0" smtClean="0"/>
              <a:t>Rash</a:t>
            </a:r>
          </a:p>
          <a:p>
            <a:pPr>
              <a:spcBef>
                <a:spcPct val="45000"/>
              </a:spcBef>
            </a:pPr>
            <a:r>
              <a:rPr lang="en-US" dirty="0" smtClean="0"/>
              <a:t>Anorexia, nausea, vomiting, or abdominal pain in right upper quadrant</a:t>
            </a:r>
          </a:p>
          <a:p>
            <a:pPr>
              <a:spcBef>
                <a:spcPct val="45000"/>
              </a:spcBef>
            </a:pPr>
            <a:r>
              <a:rPr lang="en-US" dirty="0" smtClean="0"/>
              <a:t>Fatigue or weakness</a:t>
            </a:r>
          </a:p>
          <a:p>
            <a:pPr>
              <a:spcBef>
                <a:spcPct val="45000"/>
              </a:spcBef>
            </a:pPr>
            <a:r>
              <a:rPr lang="en-US" dirty="0" smtClean="0"/>
              <a:t>Dark urine</a:t>
            </a:r>
          </a:p>
          <a:p>
            <a:pPr>
              <a:spcBef>
                <a:spcPct val="45000"/>
              </a:spcBef>
            </a:pPr>
            <a:r>
              <a:rPr lang="en-US" dirty="0" smtClean="0"/>
              <a:t>Persistent numbness in hands or feet</a:t>
            </a:r>
          </a:p>
          <a:p>
            <a:pPr>
              <a:spcBef>
                <a:spcPct val="45000"/>
              </a:spcBef>
            </a:pPr>
            <a:endParaRPr lang="en-US" dirty="0" smtClean="0">
              <a:sym typeface="Symbol" pitchFamily="18" charset="2"/>
            </a:endParaRPr>
          </a:p>
          <a:p>
            <a:endParaRPr lang="en-US" dirty="0"/>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Clinical Monitoring - 2</a:t>
            </a:r>
            <a:endParaRPr lang="en-US" sz="3200" dirty="0"/>
          </a:p>
        </p:txBody>
      </p:sp>
      <p:sp>
        <p:nvSpPr>
          <p:cNvPr id="3" name="Content Placeholder 2"/>
          <p:cNvSpPr>
            <a:spLocks noGrp="1"/>
          </p:cNvSpPr>
          <p:nvPr>
            <p:ph idx="1"/>
          </p:nvPr>
        </p:nvSpPr>
        <p:spPr>
          <a:xfrm>
            <a:off x="457200" y="1524000"/>
            <a:ext cx="8229600" cy="4495800"/>
          </a:xfrm>
        </p:spPr>
        <p:txBody>
          <a:bodyPr/>
          <a:lstStyle/>
          <a:p>
            <a:pPr marL="0" indent="0">
              <a:spcBef>
                <a:spcPct val="45000"/>
              </a:spcBef>
              <a:buNone/>
            </a:pPr>
            <a:r>
              <a:rPr lang="en-US" sz="2800" dirty="0" smtClean="0"/>
              <a:t>Monthly visits should include a brief physical exam and a review of:</a:t>
            </a:r>
          </a:p>
          <a:p>
            <a:pPr>
              <a:spcBef>
                <a:spcPct val="45000"/>
              </a:spcBef>
            </a:pPr>
            <a:r>
              <a:rPr lang="en-US" sz="2800" dirty="0" smtClean="0"/>
              <a:t>Rationale for treatment</a:t>
            </a:r>
          </a:p>
          <a:p>
            <a:pPr>
              <a:spcBef>
                <a:spcPct val="45000"/>
              </a:spcBef>
            </a:pPr>
            <a:r>
              <a:rPr lang="en-US" sz="2800" dirty="0" smtClean="0"/>
              <a:t>Adherence with therapy</a:t>
            </a:r>
          </a:p>
          <a:p>
            <a:pPr>
              <a:spcBef>
                <a:spcPct val="45000"/>
              </a:spcBef>
            </a:pPr>
            <a:r>
              <a:rPr lang="en-US" sz="2800" dirty="0" smtClean="0"/>
              <a:t>Symptoms of adverse drug reactions</a:t>
            </a:r>
          </a:p>
          <a:p>
            <a:pPr>
              <a:spcBef>
                <a:spcPct val="45000"/>
              </a:spcBef>
            </a:pPr>
            <a:r>
              <a:rPr lang="en-US" sz="2800" dirty="0" smtClean="0"/>
              <a:t>Plans to continue treatment</a:t>
            </a:r>
          </a:p>
          <a:p>
            <a:pPr>
              <a:spcBef>
                <a:spcPct val="45000"/>
              </a:spcBef>
              <a:buNone/>
            </a:pPr>
            <a:endParaRPr lang="en-US" dirty="0" smtClean="0">
              <a:sym typeface="Symbol" pitchFamily="18" charset="2"/>
            </a:endParaRPr>
          </a:p>
          <a:p>
            <a:endParaRPr lang="en-US" dirty="0"/>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lstStyle/>
          <a:p>
            <a:r>
              <a:rPr lang="en-US" sz="3200" dirty="0" smtClean="0"/>
              <a:t>Clinical Monitoring -3</a:t>
            </a:r>
            <a:endParaRPr lang="en-US" sz="3200" dirty="0"/>
          </a:p>
        </p:txBody>
      </p:sp>
      <p:sp>
        <p:nvSpPr>
          <p:cNvPr id="3" name="Content Placeholder 2"/>
          <p:cNvSpPr>
            <a:spLocks noGrp="1"/>
          </p:cNvSpPr>
          <p:nvPr>
            <p:ph idx="1"/>
          </p:nvPr>
        </p:nvSpPr>
        <p:spPr>
          <a:xfrm>
            <a:off x="457200" y="1600200"/>
            <a:ext cx="8305800" cy="4267200"/>
          </a:xfrm>
        </p:spPr>
        <p:txBody>
          <a:bodyPr/>
          <a:lstStyle/>
          <a:p>
            <a:pPr>
              <a:spcBef>
                <a:spcPct val="45000"/>
              </a:spcBef>
            </a:pPr>
            <a:r>
              <a:rPr lang="en-US" sz="2800" dirty="0" smtClean="0"/>
              <a:t>Incidence</a:t>
            </a:r>
            <a:r>
              <a:rPr lang="en-US" sz="2800" dirty="0" smtClean="0">
                <a:solidFill>
                  <a:schemeClr val="tx2"/>
                </a:solidFill>
              </a:rPr>
              <a:t> </a:t>
            </a:r>
            <a:r>
              <a:rPr lang="en-US" sz="2800" dirty="0" smtClean="0"/>
              <a:t>of hepatitis in persons taking INH is lower than previously thought (as low as 0.1%)</a:t>
            </a:r>
            <a:endParaRPr lang="en-US" sz="2800" dirty="0" smtClean="0">
              <a:solidFill>
                <a:schemeClr val="tx2"/>
              </a:solidFill>
            </a:endParaRPr>
          </a:p>
          <a:p>
            <a:pPr>
              <a:spcBef>
                <a:spcPct val="45000"/>
              </a:spcBef>
            </a:pPr>
            <a:r>
              <a:rPr lang="en-US" sz="2800" dirty="0" smtClean="0"/>
              <a:t>Hepatitis risk increases with age</a:t>
            </a:r>
          </a:p>
          <a:p>
            <a:pPr lvl="1"/>
            <a:r>
              <a:rPr lang="en-US" sz="2400" dirty="0" smtClean="0"/>
              <a:t>Uncommon in persons &lt; 20 years old</a:t>
            </a:r>
          </a:p>
          <a:p>
            <a:pPr lvl="1"/>
            <a:r>
              <a:rPr lang="en-US" sz="2400" dirty="0" smtClean="0"/>
              <a:t>Nearly 2% in persons 50 to 64 years old</a:t>
            </a:r>
          </a:p>
          <a:p>
            <a:pPr>
              <a:spcBef>
                <a:spcPct val="45000"/>
              </a:spcBef>
            </a:pPr>
            <a:r>
              <a:rPr lang="en-US" sz="2800" dirty="0" smtClean="0"/>
              <a:t>Risk increases with underlying liver disease or heavy alcohol consumption</a:t>
            </a:r>
          </a:p>
          <a:p>
            <a:pPr>
              <a:spcBef>
                <a:spcPct val="45000"/>
              </a:spcBef>
              <a:buNone/>
            </a:pPr>
            <a:endParaRPr lang="en-US" sz="2800" dirty="0" smtClean="0"/>
          </a:p>
          <a:p>
            <a:pPr>
              <a:spcBef>
                <a:spcPct val="45000"/>
              </a:spcBef>
              <a:buNone/>
            </a:pPr>
            <a:endParaRPr lang="en-US" dirty="0" smtClean="0">
              <a:sym typeface="Symbol" pitchFamily="18" charset="2"/>
            </a:endParaRPr>
          </a:p>
          <a:p>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lstStyle/>
          <a:p>
            <a:r>
              <a:rPr lang="en-US" altLang="en-US" sz="3200" dirty="0" smtClean="0"/>
              <a:t>Treatment of LTBI – Milestones - 1</a:t>
            </a:r>
            <a:endParaRPr lang="en-US" sz="3200" dirty="0"/>
          </a:p>
        </p:txBody>
      </p:sp>
      <p:sp>
        <p:nvSpPr>
          <p:cNvPr id="3" name="Content Placeholder 2"/>
          <p:cNvSpPr>
            <a:spLocks noGrp="1"/>
          </p:cNvSpPr>
          <p:nvPr>
            <p:ph idx="1"/>
          </p:nvPr>
        </p:nvSpPr>
        <p:spPr/>
        <p:txBody>
          <a:bodyPr/>
          <a:lstStyle/>
          <a:p>
            <a:pPr>
              <a:buNone/>
            </a:pPr>
            <a:r>
              <a:rPr lang="en-US" altLang="en-US" sz="2800" dirty="0" smtClean="0"/>
              <a:t>     For more than 3 decades, an essential component of TB prevention and control in the United States has been the treatment of persons with LTBI to prevent TB disease.</a:t>
            </a:r>
            <a:endParaRPr lang="en-US" sz="2800" dirty="0" smtClean="0"/>
          </a:p>
          <a:p>
            <a:endParaRPr lang="en-US" dirty="0"/>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Laboratory Monitoring -1</a:t>
            </a:r>
            <a:endParaRPr lang="en-US" sz="3200" dirty="0"/>
          </a:p>
        </p:txBody>
      </p:sp>
      <p:sp>
        <p:nvSpPr>
          <p:cNvPr id="3" name="Content Placeholder 2"/>
          <p:cNvSpPr>
            <a:spLocks noGrp="1"/>
          </p:cNvSpPr>
          <p:nvPr>
            <p:ph idx="1"/>
          </p:nvPr>
        </p:nvSpPr>
        <p:spPr>
          <a:xfrm>
            <a:off x="457200" y="1524000"/>
            <a:ext cx="8229600" cy="4495800"/>
          </a:xfrm>
        </p:spPr>
        <p:txBody>
          <a:bodyPr/>
          <a:lstStyle/>
          <a:p>
            <a:pPr marL="0" indent="0">
              <a:spcBef>
                <a:spcPct val="45000"/>
              </a:spcBef>
              <a:buNone/>
            </a:pPr>
            <a:r>
              <a:rPr lang="en-US" sz="2800" dirty="0" smtClean="0"/>
              <a:t>Baseline liver function tests (e.g., AST, ALT,  and bilirubin) are not necessary except for patients with risk factors:</a:t>
            </a:r>
          </a:p>
          <a:p>
            <a:pPr>
              <a:spcBef>
                <a:spcPct val="45000"/>
              </a:spcBef>
            </a:pPr>
            <a:r>
              <a:rPr lang="en-US" sz="2800" dirty="0" smtClean="0"/>
              <a:t>HIV infection</a:t>
            </a:r>
          </a:p>
          <a:p>
            <a:pPr>
              <a:spcBef>
                <a:spcPct val="45000"/>
              </a:spcBef>
            </a:pPr>
            <a:r>
              <a:rPr lang="en-US" sz="2800" dirty="0" smtClean="0"/>
              <a:t>History of liver disease</a:t>
            </a:r>
          </a:p>
          <a:p>
            <a:pPr>
              <a:spcBef>
                <a:spcPct val="45000"/>
              </a:spcBef>
            </a:pPr>
            <a:r>
              <a:rPr lang="en-US" sz="2800" dirty="0" smtClean="0"/>
              <a:t>Regular alcohol use</a:t>
            </a:r>
          </a:p>
          <a:p>
            <a:pPr>
              <a:spcBef>
                <a:spcPct val="45000"/>
              </a:spcBef>
            </a:pPr>
            <a:r>
              <a:rPr lang="en-US" sz="2800" dirty="0" smtClean="0"/>
              <a:t>Pregnancy or in early postpartum period</a:t>
            </a:r>
          </a:p>
          <a:p>
            <a:pPr>
              <a:spcBef>
                <a:spcPct val="45000"/>
              </a:spcBef>
              <a:buNone/>
            </a:pPr>
            <a:endParaRPr lang="en-US" dirty="0" smtClean="0">
              <a:sym typeface="Symbol" pitchFamily="18" charset="2"/>
            </a:endParaRPr>
          </a:p>
          <a:p>
            <a:endParaRPr lang="en-US" dirty="0"/>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Laboratory Monitoring - 2</a:t>
            </a:r>
            <a:endParaRPr lang="en-US" sz="3200" dirty="0"/>
          </a:p>
        </p:txBody>
      </p:sp>
      <p:sp>
        <p:nvSpPr>
          <p:cNvPr id="3" name="Content Placeholder 2"/>
          <p:cNvSpPr>
            <a:spLocks noGrp="1"/>
          </p:cNvSpPr>
          <p:nvPr>
            <p:ph idx="1"/>
          </p:nvPr>
        </p:nvSpPr>
        <p:spPr>
          <a:xfrm>
            <a:off x="457200" y="1524000"/>
            <a:ext cx="8229600" cy="4495800"/>
          </a:xfrm>
        </p:spPr>
        <p:txBody>
          <a:bodyPr/>
          <a:lstStyle/>
          <a:p>
            <a:pPr>
              <a:spcBef>
                <a:spcPct val="45000"/>
              </a:spcBef>
              <a:buNone/>
            </a:pPr>
            <a:r>
              <a:rPr lang="en-US" sz="2800" dirty="0" smtClean="0"/>
              <a:t>Repeat laboratory monitoring if patient has:</a:t>
            </a:r>
          </a:p>
          <a:p>
            <a:pPr>
              <a:spcBef>
                <a:spcPct val="45000"/>
              </a:spcBef>
            </a:pPr>
            <a:r>
              <a:rPr lang="en-US" sz="2800" dirty="0" smtClean="0"/>
              <a:t>Abnormal baseline results</a:t>
            </a:r>
          </a:p>
          <a:p>
            <a:pPr>
              <a:spcBef>
                <a:spcPct val="45000"/>
              </a:spcBef>
            </a:pPr>
            <a:r>
              <a:rPr lang="en-US" sz="2800" dirty="0" smtClean="0"/>
              <a:t>Current or recent pregnancy</a:t>
            </a:r>
          </a:p>
          <a:p>
            <a:pPr>
              <a:spcBef>
                <a:spcPct val="45000"/>
              </a:spcBef>
            </a:pPr>
            <a:r>
              <a:rPr lang="en-US" sz="2800" dirty="0" smtClean="0"/>
              <a:t>High risk for adverse reactions</a:t>
            </a:r>
          </a:p>
          <a:p>
            <a:pPr>
              <a:spcBef>
                <a:spcPct val="45000"/>
              </a:spcBef>
            </a:pPr>
            <a:r>
              <a:rPr lang="en-US" sz="2800" dirty="0" smtClean="0"/>
              <a:t>Symptoms of  adverse reaction</a:t>
            </a:r>
          </a:p>
          <a:p>
            <a:pPr>
              <a:spcBef>
                <a:spcPct val="45000"/>
              </a:spcBef>
            </a:pPr>
            <a:r>
              <a:rPr lang="en-US" sz="2800" dirty="0" smtClean="0"/>
              <a:t>Liver enlargement or tenderness during examination</a:t>
            </a:r>
          </a:p>
          <a:p>
            <a:pPr>
              <a:spcBef>
                <a:spcPct val="45000"/>
              </a:spcBef>
              <a:buNone/>
            </a:pPr>
            <a:endParaRPr lang="en-US" dirty="0" smtClean="0">
              <a:sym typeface="Symbol" pitchFamily="18" charset="2"/>
            </a:endParaRPr>
          </a:p>
          <a:p>
            <a:endParaRPr lang="en-US" dirty="0"/>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r>
              <a:rPr lang="en-US" sz="3200" dirty="0" smtClean="0"/>
              <a:t>Laboratory Monitoring - 3</a:t>
            </a:r>
            <a:endParaRPr lang="en-US" sz="3200" dirty="0"/>
          </a:p>
        </p:txBody>
      </p:sp>
      <p:sp>
        <p:nvSpPr>
          <p:cNvPr id="3" name="Content Placeholder 2"/>
          <p:cNvSpPr>
            <a:spLocks noGrp="1"/>
          </p:cNvSpPr>
          <p:nvPr>
            <p:ph idx="1"/>
          </p:nvPr>
        </p:nvSpPr>
        <p:spPr>
          <a:xfrm>
            <a:off x="457200" y="1219200"/>
            <a:ext cx="8001000" cy="4953000"/>
          </a:xfrm>
        </p:spPr>
        <p:txBody>
          <a:bodyPr/>
          <a:lstStyle/>
          <a:p>
            <a:pPr>
              <a:spcBef>
                <a:spcPct val="45000"/>
              </a:spcBef>
            </a:pPr>
            <a:r>
              <a:rPr lang="en-US" sz="2800" dirty="0" smtClean="0"/>
              <a:t>Asymptomatic elevation of hepatic enzymes seen in 10%-20% of people taking INH</a:t>
            </a:r>
            <a:endParaRPr lang="en-US" sz="2800" dirty="0" smtClean="0">
              <a:solidFill>
                <a:schemeClr val="tx2"/>
              </a:solidFill>
            </a:endParaRPr>
          </a:p>
          <a:p>
            <a:pPr lvl="1">
              <a:spcBef>
                <a:spcPct val="45000"/>
              </a:spcBef>
            </a:pPr>
            <a:r>
              <a:rPr lang="en-US" sz="2400" dirty="0" smtClean="0"/>
              <a:t>Levels usually return to normal after completion of therapy</a:t>
            </a:r>
          </a:p>
          <a:p>
            <a:pPr>
              <a:spcBef>
                <a:spcPct val="45000"/>
              </a:spcBef>
            </a:pPr>
            <a:r>
              <a:rPr lang="en-US" sz="2800" dirty="0" smtClean="0"/>
              <a:t>Discontinue treatment  if </a:t>
            </a:r>
            <a:r>
              <a:rPr lang="en-US" sz="2800" dirty="0" err="1" smtClean="0"/>
              <a:t>transminase</a:t>
            </a:r>
            <a:r>
              <a:rPr lang="en-US" sz="2800" dirty="0" smtClean="0"/>
              <a:t> level exceeds 3 times the upper limit of normal if patient has symptoms of </a:t>
            </a:r>
            <a:r>
              <a:rPr lang="en-US" sz="2800" dirty="0" err="1" smtClean="0"/>
              <a:t>hepatoxicity</a:t>
            </a:r>
            <a:r>
              <a:rPr lang="en-US" sz="2800" dirty="0" smtClean="0"/>
              <a:t>, and 5 times the upper limit of normal if patient </a:t>
            </a:r>
            <a:r>
              <a:rPr lang="en-US" sz="2800" smtClean="0"/>
              <a:t>is </a:t>
            </a:r>
            <a:r>
              <a:rPr lang="en-US" sz="2800" smtClean="0"/>
              <a:t>asymptomatic</a:t>
            </a:r>
            <a:endParaRPr lang="en-US" sz="2800" dirty="0" smtClean="0"/>
          </a:p>
          <a:p>
            <a:pPr>
              <a:spcBef>
                <a:spcPct val="45000"/>
              </a:spcBef>
              <a:buNone/>
            </a:pPr>
            <a:endParaRPr lang="en-US" dirty="0" smtClean="0">
              <a:sym typeface="Symbol" pitchFamily="18" charset="2"/>
            </a:endParaRPr>
          </a:p>
          <a:p>
            <a:endParaRPr lang="en-US" dirty="0"/>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Meeting the Challenge of TB Prevention</a:t>
            </a:r>
            <a:endParaRPr lang="en-US" sz="3200" dirty="0"/>
          </a:p>
        </p:txBody>
      </p:sp>
      <p:sp>
        <p:nvSpPr>
          <p:cNvPr id="3" name="Content Placeholder 2"/>
          <p:cNvSpPr>
            <a:spLocks noGrp="1"/>
          </p:cNvSpPr>
          <p:nvPr>
            <p:ph idx="1"/>
          </p:nvPr>
        </p:nvSpPr>
        <p:spPr>
          <a:xfrm>
            <a:off x="457200" y="1524000"/>
            <a:ext cx="8229600" cy="4495800"/>
          </a:xfrm>
        </p:spPr>
        <p:txBody>
          <a:bodyPr/>
          <a:lstStyle/>
          <a:p>
            <a:pPr>
              <a:spcBef>
                <a:spcPct val="45000"/>
              </a:spcBef>
              <a:buNone/>
            </a:pPr>
            <a:r>
              <a:rPr lang="en-US" sz="2800" dirty="0" smtClean="0"/>
              <a:t>For every  patient:</a:t>
            </a:r>
          </a:p>
          <a:p>
            <a:pPr>
              <a:spcBef>
                <a:spcPct val="45000"/>
              </a:spcBef>
            </a:pPr>
            <a:r>
              <a:rPr lang="en-US" sz="2800" dirty="0" smtClean="0"/>
              <a:t>Assess TB risk factors</a:t>
            </a:r>
          </a:p>
          <a:p>
            <a:pPr>
              <a:spcBef>
                <a:spcPct val="45000"/>
              </a:spcBef>
            </a:pPr>
            <a:r>
              <a:rPr lang="en-US" sz="2800" dirty="0" smtClean="0"/>
              <a:t>If risk is present, perform TST or IGRA</a:t>
            </a:r>
          </a:p>
          <a:p>
            <a:pPr>
              <a:spcBef>
                <a:spcPct val="45000"/>
              </a:spcBef>
            </a:pPr>
            <a:r>
              <a:rPr lang="en-US" sz="2800" dirty="0" smtClean="0"/>
              <a:t>If TST or IGRA is positive, rule out TB disease</a:t>
            </a:r>
          </a:p>
          <a:p>
            <a:pPr>
              <a:spcBef>
                <a:spcPct val="45000"/>
              </a:spcBef>
            </a:pPr>
            <a:r>
              <a:rPr lang="en-US" sz="2800" dirty="0" smtClean="0"/>
              <a:t>If TB disease is ruled out, initiate treatment for LTBI</a:t>
            </a:r>
          </a:p>
          <a:p>
            <a:pPr>
              <a:spcBef>
                <a:spcPct val="45000"/>
              </a:spcBef>
            </a:pPr>
            <a:r>
              <a:rPr lang="en-US" sz="2800" dirty="0" smtClean="0"/>
              <a:t>If treatment is initiated, ensure completion</a:t>
            </a:r>
          </a:p>
          <a:p>
            <a:pPr>
              <a:spcBef>
                <a:spcPct val="45000"/>
              </a:spcBef>
              <a:buNone/>
            </a:pPr>
            <a:endParaRPr lang="en-US" dirty="0" smtClean="0">
              <a:sym typeface="Symbol" pitchFamily="18" charset="2"/>
            </a:endParaRPr>
          </a:p>
          <a:p>
            <a:endParaRPr lang="en-US" dirty="0"/>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762000"/>
          </a:xfrm>
        </p:spPr>
        <p:txBody>
          <a:bodyPr/>
          <a:lstStyle/>
          <a:p>
            <a:r>
              <a:rPr lang="en-US" sz="3200" dirty="0" smtClean="0"/>
              <a:t>Additional Resources</a:t>
            </a:r>
            <a:endParaRPr lang="en-US" sz="3200" dirty="0"/>
          </a:p>
        </p:txBody>
      </p:sp>
      <p:sp>
        <p:nvSpPr>
          <p:cNvPr id="5" name="Content Placeholder 4"/>
          <p:cNvSpPr>
            <a:spLocks noGrp="1"/>
          </p:cNvSpPr>
          <p:nvPr>
            <p:ph idx="1"/>
          </p:nvPr>
        </p:nvSpPr>
        <p:spPr>
          <a:xfrm>
            <a:off x="381000" y="1219200"/>
            <a:ext cx="8153400" cy="5105400"/>
          </a:xfrm>
        </p:spPr>
        <p:txBody>
          <a:bodyPr/>
          <a:lstStyle/>
          <a:p>
            <a:r>
              <a:rPr lang="en-US" dirty="0" smtClean="0"/>
              <a:t>Targeted Tuberculin Testing and Treatment of Latent Tuberculosis Infection  </a:t>
            </a:r>
            <a:r>
              <a:rPr lang="en-US" i="1" dirty="0" smtClean="0"/>
              <a:t>MMWR  </a:t>
            </a:r>
            <a:r>
              <a:rPr lang="en-US" dirty="0" smtClean="0"/>
              <a:t>2000; 49 (No. RR-6) </a:t>
            </a:r>
            <a:r>
              <a:rPr lang="en-US" dirty="0" smtClean="0">
                <a:hlinkClick r:id="rId3"/>
              </a:rPr>
              <a:t>http://www.cdc.gov/mmwr/preview/mmwrhtml/rr4906a1.htm</a:t>
            </a:r>
            <a:r>
              <a:rPr lang="en-US" dirty="0" smtClean="0"/>
              <a:t> </a:t>
            </a:r>
          </a:p>
          <a:p>
            <a:r>
              <a:rPr lang="en-US" dirty="0" smtClean="0"/>
              <a:t>Recommendations </a:t>
            </a:r>
            <a:r>
              <a:rPr lang="en-US" dirty="0"/>
              <a:t>for Use of an Isoniazid–Rifapentine Regimen with Direct Observation to Treat Latent </a:t>
            </a:r>
            <a:r>
              <a:rPr lang="en-US" i="1" dirty="0"/>
              <a:t>Mycobacterium tuberculosis </a:t>
            </a:r>
            <a:r>
              <a:rPr lang="en-US" dirty="0" smtClean="0"/>
              <a:t>Infection </a:t>
            </a:r>
            <a:r>
              <a:rPr lang="en-US" dirty="0" smtClean="0">
                <a:hlinkClick r:id="rId4"/>
              </a:rPr>
              <a:t>http</a:t>
            </a:r>
            <a:r>
              <a:rPr lang="en-US" dirty="0">
                <a:hlinkClick r:id="rId4"/>
              </a:rPr>
              <a:t>://</a:t>
            </a:r>
            <a:r>
              <a:rPr lang="en-US" dirty="0" smtClean="0">
                <a:hlinkClick r:id="rId4"/>
              </a:rPr>
              <a:t>www.cdc.gov/mmwr/preview/mmwrhtml/mm6048a3.htm?s_cid=mm6048a3_w</a:t>
            </a:r>
            <a:endParaRPr lang="en-US" dirty="0"/>
          </a:p>
          <a:p>
            <a:r>
              <a:rPr lang="en-US" dirty="0" smtClean="0"/>
              <a:t>CDC TB Website  - </a:t>
            </a:r>
            <a:r>
              <a:rPr lang="en-US" dirty="0" smtClean="0">
                <a:hlinkClick r:id="rId5"/>
              </a:rPr>
              <a:t>http://www.cdc.gov/tb</a:t>
            </a:r>
            <a:r>
              <a:rPr lang="en-US" dirty="0" smtClean="0"/>
              <a:t> </a:t>
            </a:r>
          </a:p>
          <a:p>
            <a:r>
              <a:rPr lang="en-US" dirty="0"/>
              <a:t>Latent Tuberculosis Infection: A Guide for Primary Health Care Providers  </a:t>
            </a:r>
            <a:r>
              <a:rPr lang="en-US" dirty="0">
                <a:hlinkClick r:id="rId6"/>
              </a:rPr>
              <a:t>http://www.cdc.gov/tb/publications/LTBI/default.htm </a:t>
            </a:r>
            <a:endParaRPr lang="en-US" dirty="0"/>
          </a:p>
          <a:p>
            <a:endParaRPr lang="en-US" sz="2800" dirty="0" smtClean="0"/>
          </a:p>
          <a:p>
            <a:pPr marL="228600" indent="-228600"/>
            <a:endParaRPr lang="en-US" dirty="0" smtClean="0">
              <a:sym typeface="Symbol" pitchFamily="18" charset="2"/>
            </a:endParaRPr>
          </a:p>
          <a:p>
            <a:pPr marL="628650" lvl="1" indent="-228600">
              <a:buNone/>
            </a:pPr>
            <a:endParaRPr lang="en-US" dirty="0" smtClean="0">
              <a:sym typeface="Symbol" pitchFamily="18" charset="2"/>
            </a:endParaRPr>
          </a:p>
          <a:p>
            <a:pPr marL="228600" indent="-228600">
              <a:buNone/>
            </a:pPr>
            <a:endParaRPr lang="en-US" dirty="0" smtClean="0">
              <a:sym typeface="Symbol" pitchFamily="18" charset="2"/>
            </a:endParaRPr>
          </a:p>
          <a:p>
            <a:pPr>
              <a:buNone/>
            </a:pPr>
            <a:endParaRPr lang="en-US" dirty="0" smtClean="0">
              <a:solidFill>
                <a:schemeClr val="tx2"/>
              </a:solidFill>
            </a:endParaRP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960438"/>
          </a:xfrm>
        </p:spPr>
        <p:txBody>
          <a:bodyPr/>
          <a:lstStyle/>
          <a:p>
            <a:r>
              <a:rPr lang="en-US" sz="3200" dirty="0" smtClean="0"/>
              <a:t>Additional TB Guidelines Available Online</a:t>
            </a:r>
            <a:endParaRPr lang="en-US" sz="3200" dirty="0"/>
          </a:p>
        </p:txBody>
      </p:sp>
      <p:sp>
        <p:nvSpPr>
          <p:cNvPr id="5" name="Content Placeholder 4"/>
          <p:cNvSpPr>
            <a:spLocks noGrp="1"/>
          </p:cNvSpPr>
          <p:nvPr>
            <p:ph idx="1"/>
          </p:nvPr>
        </p:nvSpPr>
        <p:spPr>
          <a:xfrm>
            <a:off x="457200" y="1752601"/>
            <a:ext cx="8229600" cy="3962400"/>
          </a:xfrm>
        </p:spPr>
        <p:txBody>
          <a:bodyPr/>
          <a:lstStyle/>
          <a:p>
            <a:r>
              <a:rPr lang="en-US" sz="2800" dirty="0" smtClean="0">
                <a:sym typeface="Symbol" pitchFamily="18" charset="2"/>
              </a:rPr>
              <a:t> CDC’s Morbidity and Mortality Weekly Report </a:t>
            </a:r>
            <a:r>
              <a:rPr lang="en-US" sz="2800" dirty="0" smtClean="0"/>
              <a:t>http://www.cdc.gov/tb/publications/reportsarticles/mmwr/default.htm </a:t>
            </a:r>
          </a:p>
          <a:p>
            <a:r>
              <a:rPr lang="en-US" sz="2800" dirty="0" smtClean="0"/>
              <a:t>American Thoracic Society http://www.thoracic.org/statements/ </a:t>
            </a:r>
          </a:p>
          <a:p>
            <a:endParaRPr lang="en-US" dirty="0" smtClean="0"/>
          </a:p>
          <a:p>
            <a:pPr marL="228600" indent="-228600"/>
            <a:endParaRPr lang="en-US" dirty="0" smtClean="0">
              <a:sym typeface="Symbol" pitchFamily="18" charset="2"/>
            </a:endParaRPr>
          </a:p>
          <a:p>
            <a:pPr marL="628650" lvl="1" indent="-228600">
              <a:buNone/>
            </a:pPr>
            <a:endParaRPr lang="en-US" dirty="0" smtClean="0">
              <a:sym typeface="Symbol" pitchFamily="18" charset="2"/>
            </a:endParaRPr>
          </a:p>
          <a:p>
            <a:pPr marL="228600" indent="-228600">
              <a:buNone/>
            </a:pPr>
            <a:endParaRPr lang="en-US" dirty="0" smtClean="0">
              <a:sym typeface="Symbol" pitchFamily="18" charset="2"/>
            </a:endParaRPr>
          </a:p>
          <a:p>
            <a:pPr>
              <a:buNone/>
            </a:pPr>
            <a:endParaRPr lang="en-US" dirty="0" smtClean="0">
              <a:solidFill>
                <a:schemeClr val="tx2"/>
              </a:solidFill>
            </a:endParaRP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2971801"/>
            <a:ext cx="7772400" cy="1219200"/>
          </a:xfrm>
        </p:spPr>
        <p:txBody>
          <a:bodyPr/>
          <a:lstStyle/>
          <a:p>
            <a:r>
              <a:rPr lang="en-US" dirty="0" smtClean="0"/>
              <a:t>Case studies</a:t>
            </a:r>
            <a:endParaRPr lang="en-US" dirty="0"/>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r>
              <a:rPr lang="en-US" sz="3200" dirty="0" smtClean="0"/>
              <a:t>Case Study A (1)</a:t>
            </a:r>
            <a:endParaRPr lang="en-US" sz="3200" dirty="0"/>
          </a:p>
        </p:txBody>
      </p:sp>
      <p:sp>
        <p:nvSpPr>
          <p:cNvPr id="3" name="Content Placeholder 2"/>
          <p:cNvSpPr>
            <a:spLocks noGrp="1"/>
          </p:cNvSpPr>
          <p:nvPr>
            <p:ph idx="1"/>
          </p:nvPr>
        </p:nvSpPr>
        <p:spPr>
          <a:xfrm>
            <a:off x="457200" y="1219200"/>
            <a:ext cx="8229600" cy="4724400"/>
          </a:xfrm>
        </p:spPr>
        <p:txBody>
          <a:bodyPr/>
          <a:lstStyle/>
          <a:p>
            <a:pPr>
              <a:spcBef>
                <a:spcPct val="45000"/>
              </a:spcBef>
              <a:buNone/>
            </a:pPr>
            <a:r>
              <a:rPr lang="en-US" sz="2800" dirty="0" smtClean="0">
                <a:solidFill>
                  <a:schemeClr val="tx2"/>
                </a:solidFill>
              </a:rPr>
              <a:t>      </a:t>
            </a:r>
            <a:r>
              <a:rPr lang="en-US" sz="2800" dirty="0" smtClean="0"/>
              <a:t>Patient History</a:t>
            </a:r>
            <a:endParaRPr lang="en-US" sz="2800" dirty="0" smtClean="0">
              <a:solidFill>
                <a:schemeClr val="tx2"/>
              </a:solidFill>
            </a:endParaRPr>
          </a:p>
          <a:p>
            <a:pPr>
              <a:spcBef>
                <a:spcPct val="45000"/>
              </a:spcBef>
            </a:pPr>
            <a:r>
              <a:rPr lang="en-US" sz="2800" dirty="0" smtClean="0"/>
              <a:t> 47-year-old Hispanic male </a:t>
            </a:r>
          </a:p>
          <a:p>
            <a:pPr>
              <a:spcBef>
                <a:spcPct val="45000"/>
              </a:spcBef>
            </a:pPr>
            <a:r>
              <a:rPr lang="en-US" sz="2800" dirty="0" smtClean="0"/>
              <a:t>Moved to U.S. from Bolivia 4 years ago</a:t>
            </a:r>
          </a:p>
          <a:p>
            <a:pPr>
              <a:spcBef>
                <a:spcPct val="45000"/>
              </a:spcBef>
            </a:pPr>
            <a:r>
              <a:rPr lang="en-US" sz="2800" dirty="0" smtClean="0"/>
              <a:t>Known contact of infectious TB case</a:t>
            </a:r>
          </a:p>
          <a:p>
            <a:pPr>
              <a:spcBef>
                <a:spcPct val="45000"/>
              </a:spcBef>
            </a:pPr>
            <a:r>
              <a:rPr lang="en-US" sz="2800" dirty="0" smtClean="0"/>
              <a:t>TST = 5 mm of </a:t>
            </a:r>
            <a:r>
              <a:rPr lang="en-US" sz="2800" dirty="0" err="1" smtClean="0"/>
              <a:t>induration</a:t>
            </a:r>
            <a:endParaRPr lang="en-US" sz="2800" dirty="0" smtClean="0"/>
          </a:p>
          <a:p>
            <a:pPr>
              <a:spcBef>
                <a:spcPct val="45000"/>
              </a:spcBef>
            </a:pPr>
            <a:r>
              <a:rPr lang="en-US" sz="2800" dirty="0" smtClean="0"/>
              <a:t>3 months later TST = 23 mm of </a:t>
            </a:r>
            <a:r>
              <a:rPr lang="en-US" sz="2800" dirty="0" err="1" smtClean="0"/>
              <a:t>induration</a:t>
            </a:r>
            <a:endParaRPr lang="en-US" sz="2800" dirty="0" smtClean="0"/>
          </a:p>
          <a:p>
            <a:pPr>
              <a:spcBef>
                <a:spcPct val="45000"/>
              </a:spcBef>
            </a:pPr>
            <a:r>
              <a:rPr lang="en-US" sz="2800" dirty="0" smtClean="0"/>
              <a:t>No symptoms of TB disease</a:t>
            </a:r>
          </a:p>
          <a:p>
            <a:pPr>
              <a:spcBef>
                <a:spcPct val="45000"/>
              </a:spcBef>
            </a:pPr>
            <a:r>
              <a:rPr lang="en-US" sz="2800" dirty="0" smtClean="0"/>
              <a:t>Normal CXR, CBC, AST, and </a:t>
            </a:r>
            <a:r>
              <a:rPr lang="en-US" sz="2800" dirty="0" err="1" smtClean="0"/>
              <a:t>bilirubin</a:t>
            </a:r>
            <a:endParaRPr lang="en-US" sz="2800" dirty="0" smtClean="0"/>
          </a:p>
          <a:p>
            <a:pPr marL="228600" indent="-228600">
              <a:buNone/>
            </a:pPr>
            <a:endParaRPr lang="en-US" dirty="0" smtClean="0"/>
          </a:p>
          <a:p>
            <a:pPr marL="228600" indent="-228600"/>
            <a:endParaRPr lang="en-US" dirty="0" smtClean="0"/>
          </a:p>
          <a:p>
            <a:pPr marL="228600" indent="-228600">
              <a:buNone/>
            </a:pPr>
            <a:endParaRPr lang="en-US" dirty="0" smtClean="0"/>
          </a:p>
          <a:p>
            <a:pPr>
              <a:spcBef>
                <a:spcPct val="45000"/>
              </a:spcBef>
              <a:buNone/>
            </a:pPr>
            <a:endParaRPr lang="en-US" dirty="0" smtClean="0">
              <a:sym typeface="Symbol" pitchFamily="18" charset="2"/>
            </a:endParaRPr>
          </a:p>
          <a:p>
            <a:endParaRPr lang="en-US" dirty="0"/>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200" dirty="0" smtClean="0"/>
              <a:t>Case Study A (2)</a:t>
            </a:r>
            <a:endParaRPr lang="en-US" sz="3200" dirty="0"/>
          </a:p>
        </p:txBody>
      </p:sp>
      <p:sp>
        <p:nvSpPr>
          <p:cNvPr id="3" name="Content Placeholder 2"/>
          <p:cNvSpPr>
            <a:spLocks noGrp="1"/>
          </p:cNvSpPr>
          <p:nvPr>
            <p:ph idx="1"/>
          </p:nvPr>
        </p:nvSpPr>
        <p:spPr/>
        <p:txBody>
          <a:bodyPr/>
          <a:lstStyle/>
          <a:p>
            <a:pPr>
              <a:buNone/>
            </a:pPr>
            <a:r>
              <a:rPr lang="en-US" dirty="0" smtClean="0"/>
              <a:t>   </a:t>
            </a:r>
          </a:p>
          <a:p>
            <a:pPr>
              <a:buNone/>
            </a:pPr>
            <a:r>
              <a:rPr lang="en-US" sz="2800" dirty="0" smtClean="0"/>
              <a:t>      Questions</a:t>
            </a:r>
          </a:p>
          <a:p>
            <a:pPr marL="457200" indent="-457200">
              <a:buFont typeface="+mj-lt"/>
              <a:buAutoNum type="arabicPeriod"/>
            </a:pPr>
            <a:r>
              <a:rPr lang="en-US" sz="2800" dirty="0" smtClean="0"/>
              <a:t>What are this patient’s risk factors for TB infection or disease?</a:t>
            </a:r>
          </a:p>
          <a:p>
            <a:pPr marL="457200" indent="-457200">
              <a:buFont typeface="+mj-lt"/>
              <a:buAutoNum type="arabicPeriod"/>
            </a:pPr>
            <a:r>
              <a:rPr lang="en-US" sz="2800" dirty="0" smtClean="0"/>
              <a:t>Has the management of this patient to date been appropriate?</a:t>
            </a:r>
          </a:p>
          <a:p>
            <a:pPr marL="457200" indent="-457200">
              <a:buFont typeface="+mj-lt"/>
              <a:buAutoNum type="arabicPeriod"/>
            </a:pPr>
            <a:endParaRPr lang="en-US" dirty="0"/>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lstStyle/>
          <a:p>
            <a:r>
              <a:rPr lang="en-US" sz="3200" dirty="0" smtClean="0"/>
              <a:t>Case Study A (3)</a:t>
            </a:r>
            <a:endParaRPr lang="en-US" sz="3200" dirty="0"/>
          </a:p>
        </p:txBody>
      </p:sp>
      <p:sp>
        <p:nvSpPr>
          <p:cNvPr id="3" name="Content Placeholder 2"/>
          <p:cNvSpPr>
            <a:spLocks noGrp="1"/>
          </p:cNvSpPr>
          <p:nvPr>
            <p:ph idx="1"/>
          </p:nvPr>
        </p:nvSpPr>
        <p:spPr>
          <a:xfrm>
            <a:off x="457200" y="1447800"/>
            <a:ext cx="8229600" cy="4419600"/>
          </a:xfrm>
        </p:spPr>
        <p:txBody>
          <a:bodyPr/>
          <a:lstStyle/>
          <a:p>
            <a:pPr>
              <a:spcBef>
                <a:spcPct val="45000"/>
              </a:spcBef>
              <a:buNone/>
            </a:pPr>
            <a:r>
              <a:rPr lang="en-US" sz="2800" dirty="0" smtClean="0">
                <a:solidFill>
                  <a:schemeClr val="tx2"/>
                </a:solidFill>
              </a:rPr>
              <a:t>     </a:t>
            </a:r>
            <a:r>
              <a:rPr lang="en-US" sz="2800" dirty="0" smtClean="0"/>
              <a:t>Discussion of risk factors</a:t>
            </a:r>
            <a:endParaRPr lang="en-US" sz="2800" dirty="0" smtClean="0">
              <a:solidFill>
                <a:schemeClr val="tx2"/>
              </a:solidFill>
            </a:endParaRPr>
          </a:p>
          <a:p>
            <a:pPr>
              <a:spcBef>
                <a:spcPct val="45000"/>
              </a:spcBef>
            </a:pPr>
            <a:r>
              <a:rPr lang="en-US" sz="2800" dirty="0" smtClean="0"/>
              <a:t>Patient is a contact of an infectious TB case</a:t>
            </a:r>
          </a:p>
          <a:p>
            <a:pPr>
              <a:spcBef>
                <a:spcPct val="45000"/>
              </a:spcBef>
            </a:pPr>
            <a:r>
              <a:rPr lang="en-US" sz="2800" dirty="0" smtClean="0"/>
              <a:t>Recent  immigrant  to the US from a country with a high prevalence of TB</a:t>
            </a:r>
          </a:p>
          <a:p>
            <a:pPr>
              <a:spcBef>
                <a:spcPct val="45000"/>
              </a:spcBef>
            </a:pPr>
            <a:r>
              <a:rPr lang="en-US" sz="2800" dirty="0" smtClean="0"/>
              <a:t>If the patient had not been a contact, the </a:t>
            </a:r>
            <a:r>
              <a:rPr lang="en-US" sz="2800" dirty="0" err="1" smtClean="0"/>
              <a:t>recency</a:t>
            </a:r>
            <a:r>
              <a:rPr lang="en-US" sz="2800" dirty="0" smtClean="0"/>
              <a:t> of his immigration (less than 5 years) would have made him a candidate for TB testing, but the 5-mm reaction would not be considered positive</a:t>
            </a:r>
          </a:p>
          <a:p>
            <a:pPr>
              <a:spcBef>
                <a:spcPct val="45000"/>
              </a:spcBef>
            </a:pPr>
            <a:endParaRPr lang="en-US" dirty="0" smtClean="0"/>
          </a:p>
          <a:p>
            <a:pPr>
              <a:spcBef>
                <a:spcPct val="45000"/>
              </a:spcBef>
            </a:pPr>
            <a:endParaRPr lang="en-US" dirty="0" smtClean="0"/>
          </a:p>
          <a:p>
            <a:pPr marL="228600" indent="-228600">
              <a:buNone/>
            </a:pPr>
            <a:endParaRPr lang="en-US" dirty="0" smtClean="0"/>
          </a:p>
          <a:p>
            <a:pPr marL="228600" indent="-228600">
              <a:buNone/>
            </a:pPr>
            <a:endParaRPr lang="en-US" dirty="0" smtClean="0"/>
          </a:p>
          <a:p>
            <a:pPr marL="228600" indent="-228600">
              <a:buNone/>
            </a:pPr>
            <a:endParaRPr lang="en-US" dirty="0" smtClean="0"/>
          </a:p>
          <a:p>
            <a:pPr>
              <a:spcBef>
                <a:spcPct val="45000"/>
              </a:spcBef>
              <a:buNone/>
            </a:pPr>
            <a:endParaRPr lang="en-US" dirty="0" smtClean="0">
              <a:sym typeface="Symbol" pitchFamily="18" charset="2"/>
            </a:endParaRPr>
          </a:p>
          <a:p>
            <a:endParaRPr lang="en-US"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altLang="en-US" sz="3200" dirty="0" smtClean="0"/>
              <a:t>Treatment of LTBI – Milestones - 2</a:t>
            </a:r>
            <a:endParaRPr lang="en-US" sz="3200" dirty="0"/>
          </a:p>
        </p:txBody>
      </p:sp>
      <p:sp>
        <p:nvSpPr>
          <p:cNvPr id="3" name="Content Placeholder 2"/>
          <p:cNvSpPr>
            <a:spLocks noGrp="1"/>
          </p:cNvSpPr>
          <p:nvPr>
            <p:ph idx="1"/>
          </p:nvPr>
        </p:nvSpPr>
        <p:spPr/>
        <p:txBody>
          <a:bodyPr/>
          <a:lstStyle/>
          <a:p>
            <a:pPr marL="1257300" indent="-1143000">
              <a:spcBef>
                <a:spcPct val="115000"/>
              </a:spcBef>
              <a:buNone/>
            </a:pPr>
            <a:r>
              <a:rPr lang="en-US" altLang="en-US" sz="2800" dirty="0" smtClean="0"/>
              <a:t>1965: 	American Thoracic Society (ATS) recommends treatment of LTBI for those with previously untreated TB, tuberculin skin test (TST) converters, and young children.</a:t>
            </a:r>
          </a:p>
          <a:p>
            <a:pPr marL="1257300" indent="-1143000">
              <a:spcBef>
                <a:spcPct val="115000"/>
              </a:spcBef>
              <a:buNone/>
            </a:pPr>
            <a:r>
              <a:rPr lang="en-US" altLang="en-US" sz="2800" dirty="0" smtClean="0"/>
              <a:t>1967: 	Recommendations expanded to include all TST positive reactors (</a:t>
            </a:r>
            <a:r>
              <a:rPr lang="en-US" sz="2800" dirty="0" smtClean="0">
                <a:sym typeface="Symbol" pitchFamily="18" charset="2"/>
              </a:rPr>
              <a:t> </a:t>
            </a:r>
            <a:r>
              <a:rPr lang="en-US" altLang="en-US" sz="2800" dirty="0" smtClean="0">
                <a:sym typeface="WP MathA" pitchFamily="2" charset="2"/>
              </a:rPr>
              <a:t>10 mm).</a:t>
            </a:r>
            <a:endParaRPr lang="en-US" altLang="en-US" sz="2800" dirty="0" smtClean="0"/>
          </a:p>
          <a:p>
            <a:endParaRPr lang="en-US" dirty="0"/>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sz="3200" dirty="0" smtClean="0"/>
              <a:t>Case Study A (4)</a:t>
            </a:r>
            <a:endParaRPr lang="en-US" sz="3200" dirty="0"/>
          </a:p>
        </p:txBody>
      </p:sp>
      <p:sp>
        <p:nvSpPr>
          <p:cNvPr id="3" name="Content Placeholder 2"/>
          <p:cNvSpPr>
            <a:spLocks noGrp="1"/>
          </p:cNvSpPr>
          <p:nvPr>
            <p:ph idx="1"/>
          </p:nvPr>
        </p:nvSpPr>
        <p:spPr>
          <a:xfrm>
            <a:off x="457200" y="1600200"/>
            <a:ext cx="8229600" cy="4419599"/>
          </a:xfrm>
        </p:spPr>
        <p:txBody>
          <a:bodyPr/>
          <a:lstStyle/>
          <a:p>
            <a:pPr>
              <a:spcBef>
                <a:spcPct val="45000"/>
              </a:spcBef>
              <a:buNone/>
            </a:pPr>
            <a:r>
              <a:rPr lang="en-US" sz="2800" dirty="0" smtClean="0">
                <a:solidFill>
                  <a:schemeClr val="tx2"/>
                </a:solidFill>
              </a:rPr>
              <a:t>     </a:t>
            </a:r>
            <a:r>
              <a:rPr lang="en-US" sz="2800" dirty="0" smtClean="0"/>
              <a:t>Discussion of risk factors</a:t>
            </a:r>
            <a:endParaRPr lang="en-US" sz="2800" dirty="0" smtClean="0">
              <a:solidFill>
                <a:schemeClr val="tx2"/>
              </a:solidFill>
            </a:endParaRPr>
          </a:p>
          <a:p>
            <a:pPr>
              <a:spcBef>
                <a:spcPct val="45000"/>
              </a:spcBef>
            </a:pPr>
            <a:r>
              <a:rPr lang="en-US" sz="2800" dirty="0" smtClean="0"/>
              <a:t>Persons who immigrate from TB-endemic countries have increased rates of TB </a:t>
            </a:r>
          </a:p>
          <a:p>
            <a:pPr>
              <a:spcBef>
                <a:spcPct val="45000"/>
              </a:spcBef>
            </a:pPr>
            <a:r>
              <a:rPr lang="en-US" sz="2800" dirty="0" smtClean="0"/>
              <a:t>Rates of TB approach those of their countries of origin for 5 years after arrival in the U.S.</a:t>
            </a:r>
          </a:p>
          <a:p>
            <a:pPr>
              <a:spcBef>
                <a:spcPct val="45000"/>
              </a:spcBef>
            </a:pPr>
            <a:r>
              <a:rPr lang="en-US" sz="2800" dirty="0" smtClean="0"/>
              <a:t>These increased rates most likely result from recent </a:t>
            </a:r>
            <a:r>
              <a:rPr lang="en-US" sz="2800" i="1" dirty="0" smtClean="0"/>
              <a:t>M. tuberculosis</a:t>
            </a:r>
            <a:r>
              <a:rPr lang="en-US" sz="2800" dirty="0" smtClean="0"/>
              <a:t>  infection in their native country </a:t>
            </a:r>
          </a:p>
          <a:p>
            <a:pPr marL="228600" indent="-228600">
              <a:buNone/>
            </a:pPr>
            <a:endParaRPr lang="en-US" dirty="0" smtClean="0"/>
          </a:p>
          <a:p>
            <a:pPr marL="228600" indent="-228600">
              <a:buNone/>
            </a:pPr>
            <a:endParaRPr lang="en-US" dirty="0" smtClean="0"/>
          </a:p>
          <a:p>
            <a:pPr marL="228600" indent="-228600">
              <a:buNone/>
            </a:pPr>
            <a:endParaRPr lang="en-US" dirty="0" smtClean="0"/>
          </a:p>
          <a:p>
            <a:pPr>
              <a:spcBef>
                <a:spcPct val="45000"/>
              </a:spcBef>
              <a:buNone/>
            </a:pPr>
            <a:endParaRPr lang="en-US" dirty="0" smtClean="0">
              <a:sym typeface="Symbol" pitchFamily="18" charset="2"/>
            </a:endParaRPr>
          </a:p>
          <a:p>
            <a:endParaRPr lang="en-US" dirty="0"/>
          </a:p>
        </p:txBody>
      </p:sp>
    </p:spTree>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sz="3200" dirty="0" smtClean="0"/>
              <a:t>Case Study A (5)</a:t>
            </a:r>
            <a:endParaRPr lang="en-US" sz="3200" dirty="0"/>
          </a:p>
        </p:txBody>
      </p:sp>
      <p:sp>
        <p:nvSpPr>
          <p:cNvPr id="3" name="Content Placeholder 2"/>
          <p:cNvSpPr>
            <a:spLocks noGrp="1"/>
          </p:cNvSpPr>
          <p:nvPr>
            <p:ph idx="1"/>
          </p:nvPr>
        </p:nvSpPr>
        <p:spPr>
          <a:xfrm>
            <a:off x="457200" y="1828800"/>
            <a:ext cx="8229600" cy="4190999"/>
          </a:xfrm>
        </p:spPr>
        <p:txBody>
          <a:bodyPr/>
          <a:lstStyle/>
          <a:p>
            <a:pPr>
              <a:spcBef>
                <a:spcPct val="45000"/>
              </a:spcBef>
              <a:buNone/>
            </a:pPr>
            <a:r>
              <a:rPr lang="en-US" sz="2800" dirty="0" smtClean="0">
                <a:solidFill>
                  <a:schemeClr val="tx2"/>
                </a:solidFill>
              </a:rPr>
              <a:t>     </a:t>
            </a:r>
            <a:r>
              <a:rPr lang="en-US" sz="2800" dirty="0" smtClean="0"/>
              <a:t>Discussion of management</a:t>
            </a:r>
            <a:endParaRPr lang="en-US" sz="2800" dirty="0" smtClean="0">
              <a:solidFill>
                <a:schemeClr val="tx2"/>
              </a:solidFill>
            </a:endParaRPr>
          </a:p>
          <a:p>
            <a:pPr>
              <a:spcBef>
                <a:spcPct val="45000"/>
              </a:spcBef>
            </a:pPr>
            <a:r>
              <a:rPr lang="en-US" sz="2800" dirty="0" smtClean="0"/>
              <a:t>As a contact of an active TB case, 5 mm of </a:t>
            </a:r>
            <a:r>
              <a:rPr lang="en-US" sz="2800" dirty="0" err="1" smtClean="0"/>
              <a:t>induration</a:t>
            </a:r>
            <a:r>
              <a:rPr lang="en-US" sz="2800" dirty="0" smtClean="0"/>
              <a:t> is considered positive</a:t>
            </a:r>
          </a:p>
          <a:p>
            <a:pPr>
              <a:spcBef>
                <a:spcPct val="45000"/>
              </a:spcBef>
            </a:pPr>
            <a:r>
              <a:rPr lang="en-US" sz="2800" dirty="0" smtClean="0"/>
              <a:t>This patient should have been treated for LTBI immediately after the first TST</a:t>
            </a:r>
          </a:p>
          <a:p>
            <a:pPr marL="228600" indent="-228600">
              <a:buNone/>
            </a:pPr>
            <a:endParaRPr lang="en-US" sz="2800" dirty="0" smtClean="0"/>
          </a:p>
          <a:p>
            <a:pPr>
              <a:spcBef>
                <a:spcPct val="45000"/>
              </a:spcBef>
              <a:buNone/>
            </a:pPr>
            <a:endParaRPr lang="en-US" dirty="0" smtClean="0">
              <a:sym typeface="Symbol" pitchFamily="18" charset="2"/>
            </a:endParaRPr>
          </a:p>
          <a:p>
            <a:endParaRPr lang="en-US" dirty="0"/>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r>
              <a:rPr lang="en-US" sz="3200" dirty="0" smtClean="0"/>
              <a:t>Case Study B (1)</a:t>
            </a:r>
            <a:endParaRPr lang="en-US" sz="3200" dirty="0"/>
          </a:p>
        </p:txBody>
      </p:sp>
      <p:sp>
        <p:nvSpPr>
          <p:cNvPr id="3" name="Content Placeholder 2"/>
          <p:cNvSpPr>
            <a:spLocks noGrp="1"/>
          </p:cNvSpPr>
          <p:nvPr>
            <p:ph idx="1"/>
          </p:nvPr>
        </p:nvSpPr>
        <p:spPr>
          <a:xfrm>
            <a:off x="457200" y="1143000"/>
            <a:ext cx="8229600" cy="4953000"/>
          </a:xfrm>
        </p:spPr>
        <p:txBody>
          <a:bodyPr/>
          <a:lstStyle/>
          <a:p>
            <a:pPr>
              <a:spcBef>
                <a:spcPct val="45000"/>
              </a:spcBef>
              <a:buNone/>
            </a:pPr>
            <a:r>
              <a:rPr lang="en-US" dirty="0" smtClean="0">
                <a:solidFill>
                  <a:schemeClr val="tx2"/>
                </a:solidFill>
              </a:rPr>
              <a:t>      </a:t>
            </a:r>
            <a:r>
              <a:rPr lang="en-US" sz="2800" dirty="0" smtClean="0"/>
              <a:t>Patient History</a:t>
            </a:r>
            <a:endParaRPr lang="en-US" sz="2800" dirty="0" smtClean="0">
              <a:solidFill>
                <a:schemeClr val="tx2"/>
              </a:solidFill>
            </a:endParaRPr>
          </a:p>
          <a:p>
            <a:pPr>
              <a:lnSpc>
                <a:spcPct val="80000"/>
              </a:lnSpc>
              <a:spcBef>
                <a:spcPct val="40000"/>
              </a:spcBef>
            </a:pPr>
            <a:r>
              <a:rPr lang="en-US" sz="2800" dirty="0" smtClean="0"/>
              <a:t> 24-year-old Asian female </a:t>
            </a:r>
          </a:p>
          <a:p>
            <a:pPr>
              <a:lnSpc>
                <a:spcPct val="80000"/>
              </a:lnSpc>
              <a:spcBef>
                <a:spcPct val="40000"/>
              </a:spcBef>
            </a:pPr>
            <a:r>
              <a:rPr lang="en-US" sz="2800" dirty="0" smtClean="0"/>
              <a:t>Moved to U.S. from Philippines &gt; 5 years ago</a:t>
            </a:r>
          </a:p>
          <a:p>
            <a:pPr>
              <a:lnSpc>
                <a:spcPct val="80000"/>
              </a:lnSpc>
              <a:spcBef>
                <a:spcPct val="40000"/>
              </a:spcBef>
            </a:pPr>
            <a:r>
              <a:rPr lang="en-US" sz="2800" dirty="0" smtClean="0"/>
              <a:t>Plans to work in a correctional facility </a:t>
            </a:r>
          </a:p>
          <a:p>
            <a:pPr>
              <a:lnSpc>
                <a:spcPct val="80000"/>
              </a:lnSpc>
              <a:spcBef>
                <a:spcPct val="40000"/>
              </a:spcBef>
            </a:pPr>
            <a:r>
              <a:rPr lang="en-US" sz="2800" dirty="0" smtClean="0"/>
              <a:t>TST result negative (0 mm) 1 year ago </a:t>
            </a:r>
          </a:p>
          <a:p>
            <a:pPr>
              <a:lnSpc>
                <a:spcPct val="80000"/>
              </a:lnSpc>
              <a:spcBef>
                <a:spcPct val="40000"/>
              </a:spcBef>
            </a:pPr>
            <a:r>
              <a:rPr lang="en-US" sz="2800" dirty="0" smtClean="0"/>
              <a:t>TST for pre-employment physical = 26 mm of </a:t>
            </a:r>
            <a:r>
              <a:rPr lang="en-US" sz="2800" dirty="0" err="1" smtClean="0"/>
              <a:t>induration</a:t>
            </a:r>
            <a:r>
              <a:rPr lang="en-US" sz="2800" dirty="0" smtClean="0"/>
              <a:t> </a:t>
            </a:r>
          </a:p>
          <a:p>
            <a:pPr>
              <a:lnSpc>
                <a:spcPct val="80000"/>
              </a:lnSpc>
              <a:spcBef>
                <a:spcPct val="40000"/>
              </a:spcBef>
            </a:pPr>
            <a:r>
              <a:rPr lang="en-US" sz="2800" dirty="0" smtClean="0"/>
              <a:t>CXR normal </a:t>
            </a:r>
          </a:p>
          <a:p>
            <a:pPr>
              <a:lnSpc>
                <a:spcPct val="80000"/>
              </a:lnSpc>
              <a:spcBef>
                <a:spcPct val="40000"/>
              </a:spcBef>
            </a:pPr>
            <a:r>
              <a:rPr lang="en-US" sz="2800" dirty="0" smtClean="0"/>
              <a:t>No symptoms of TB disease</a:t>
            </a:r>
          </a:p>
          <a:p>
            <a:pPr>
              <a:lnSpc>
                <a:spcPct val="80000"/>
              </a:lnSpc>
              <a:spcBef>
                <a:spcPct val="40000"/>
              </a:spcBef>
            </a:pPr>
            <a:r>
              <a:rPr lang="en-US" sz="2800" dirty="0" smtClean="0"/>
              <a:t>No known contact with a TB patient</a:t>
            </a:r>
          </a:p>
          <a:p>
            <a:pPr marL="228600" indent="-228600">
              <a:buNone/>
            </a:pPr>
            <a:endParaRPr lang="en-US" dirty="0" smtClean="0"/>
          </a:p>
          <a:p>
            <a:pPr marL="228600" indent="-228600"/>
            <a:endParaRPr lang="en-US" dirty="0" smtClean="0"/>
          </a:p>
          <a:p>
            <a:pPr marL="228600" indent="-228600">
              <a:buNone/>
            </a:pPr>
            <a:endParaRPr lang="en-US" dirty="0" smtClean="0"/>
          </a:p>
          <a:p>
            <a:pPr>
              <a:spcBef>
                <a:spcPct val="45000"/>
              </a:spcBef>
              <a:buNone/>
            </a:pPr>
            <a:endParaRPr lang="en-US" dirty="0" smtClean="0">
              <a:sym typeface="Symbol" pitchFamily="18" charset="2"/>
            </a:endParaRPr>
          </a:p>
          <a:p>
            <a:endParaRPr lang="en-US" dirty="0"/>
          </a:p>
        </p:txBody>
      </p:sp>
    </p:spTree>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Case Study B (2)</a:t>
            </a:r>
            <a:endParaRPr lang="en-US" sz="3200" dirty="0"/>
          </a:p>
        </p:txBody>
      </p:sp>
      <p:sp>
        <p:nvSpPr>
          <p:cNvPr id="3" name="Content Placeholder 2"/>
          <p:cNvSpPr>
            <a:spLocks noGrp="1"/>
          </p:cNvSpPr>
          <p:nvPr>
            <p:ph idx="1"/>
          </p:nvPr>
        </p:nvSpPr>
        <p:spPr/>
        <p:txBody>
          <a:bodyPr/>
          <a:lstStyle/>
          <a:p>
            <a:pPr>
              <a:buNone/>
            </a:pPr>
            <a:r>
              <a:rPr lang="en-US" dirty="0" smtClean="0"/>
              <a:t>   </a:t>
            </a:r>
          </a:p>
          <a:p>
            <a:pPr>
              <a:buNone/>
            </a:pPr>
            <a:r>
              <a:rPr lang="en-US" sz="2800" dirty="0" smtClean="0"/>
              <a:t>      Questions</a:t>
            </a:r>
          </a:p>
          <a:p>
            <a:pPr marL="457200" indent="-457200">
              <a:buFont typeface="+mj-lt"/>
              <a:buAutoNum type="arabicPeriod"/>
            </a:pPr>
            <a:r>
              <a:rPr lang="en-US" sz="2800" dirty="0" smtClean="0"/>
              <a:t>What are this patient’s risk factors for TB infection or disease?</a:t>
            </a:r>
          </a:p>
          <a:p>
            <a:pPr marL="457200" indent="-457200">
              <a:buFont typeface="+mj-lt"/>
              <a:buAutoNum type="arabicPeriod"/>
            </a:pPr>
            <a:r>
              <a:rPr lang="en-US" sz="2800" dirty="0" smtClean="0"/>
              <a:t>What is the appropriate management for this patient?</a:t>
            </a:r>
          </a:p>
          <a:p>
            <a:pPr marL="457200" indent="-457200">
              <a:buFont typeface="+mj-lt"/>
              <a:buAutoNum type="arabicPeriod"/>
            </a:pPr>
            <a:endParaRPr lang="en-US" dirty="0"/>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sz="3200" dirty="0" smtClean="0"/>
              <a:t>Case Study B (3)</a:t>
            </a:r>
            <a:endParaRPr lang="en-US" sz="3200" dirty="0"/>
          </a:p>
        </p:txBody>
      </p:sp>
      <p:sp>
        <p:nvSpPr>
          <p:cNvPr id="3" name="Content Placeholder 2"/>
          <p:cNvSpPr>
            <a:spLocks noGrp="1"/>
          </p:cNvSpPr>
          <p:nvPr>
            <p:ph idx="1"/>
          </p:nvPr>
        </p:nvSpPr>
        <p:spPr>
          <a:xfrm>
            <a:off x="457200" y="1828800"/>
            <a:ext cx="8229600" cy="4190999"/>
          </a:xfrm>
        </p:spPr>
        <p:txBody>
          <a:bodyPr/>
          <a:lstStyle/>
          <a:p>
            <a:pPr>
              <a:spcBef>
                <a:spcPct val="45000"/>
              </a:spcBef>
              <a:buNone/>
            </a:pPr>
            <a:r>
              <a:rPr lang="en-US" sz="2800" dirty="0" smtClean="0">
                <a:solidFill>
                  <a:schemeClr val="tx2"/>
                </a:solidFill>
              </a:rPr>
              <a:t>     </a:t>
            </a:r>
            <a:r>
              <a:rPr lang="en-US" sz="2800" dirty="0" smtClean="0"/>
              <a:t>Discussion of risk factors</a:t>
            </a:r>
            <a:endParaRPr lang="en-US" sz="2800" dirty="0" smtClean="0">
              <a:solidFill>
                <a:schemeClr val="tx2"/>
              </a:solidFill>
            </a:endParaRPr>
          </a:p>
          <a:p>
            <a:pPr>
              <a:spcBef>
                <a:spcPct val="45000"/>
              </a:spcBef>
            </a:pPr>
            <a:r>
              <a:rPr lang="en-US" sz="2800" dirty="0" smtClean="0"/>
              <a:t>Patient’s</a:t>
            </a:r>
            <a:r>
              <a:rPr lang="en-US" sz="2800" dirty="0" smtClean="0">
                <a:solidFill>
                  <a:schemeClr val="tx2"/>
                </a:solidFill>
              </a:rPr>
              <a:t> </a:t>
            </a:r>
            <a:r>
              <a:rPr lang="en-US" sz="2800" dirty="0" smtClean="0"/>
              <a:t>TST converted from negative to positive (within a 2-year period) </a:t>
            </a:r>
          </a:p>
          <a:p>
            <a:pPr>
              <a:spcBef>
                <a:spcPct val="45000"/>
              </a:spcBef>
            </a:pPr>
            <a:r>
              <a:rPr lang="en-US" sz="2800" dirty="0" smtClean="0"/>
              <a:t>TST conversion increases risk for progressing from LTBI to TB disease</a:t>
            </a:r>
          </a:p>
          <a:p>
            <a:pPr>
              <a:spcBef>
                <a:spcPct val="45000"/>
              </a:spcBef>
            </a:pPr>
            <a:r>
              <a:rPr lang="en-US" sz="2800" dirty="0" smtClean="0"/>
              <a:t>Foreign-born status is less of a risk factor, i.e., she immigrated more than 5 years ago</a:t>
            </a:r>
          </a:p>
          <a:p>
            <a:pPr marL="228600" indent="-228600">
              <a:buNone/>
            </a:pPr>
            <a:endParaRPr lang="en-US" dirty="0" smtClean="0"/>
          </a:p>
          <a:p>
            <a:pPr marL="228600" indent="-228600">
              <a:buNone/>
            </a:pPr>
            <a:endParaRPr lang="en-US" dirty="0" smtClean="0"/>
          </a:p>
          <a:p>
            <a:pPr marL="228600" indent="-228600">
              <a:buNone/>
            </a:pPr>
            <a:endParaRPr lang="en-US" dirty="0" smtClean="0"/>
          </a:p>
          <a:p>
            <a:pPr>
              <a:spcBef>
                <a:spcPct val="45000"/>
              </a:spcBef>
              <a:buNone/>
            </a:pPr>
            <a:endParaRPr lang="en-US" dirty="0" smtClean="0">
              <a:sym typeface="Symbol" pitchFamily="18" charset="2"/>
            </a:endParaRPr>
          </a:p>
          <a:p>
            <a:endParaRPr lang="en-US" dirty="0"/>
          </a:p>
        </p:txBody>
      </p:sp>
    </p:spTree>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sz="3200" dirty="0" smtClean="0"/>
              <a:t>Case Study B (4)</a:t>
            </a:r>
            <a:endParaRPr lang="en-US" sz="3200" dirty="0"/>
          </a:p>
        </p:txBody>
      </p:sp>
      <p:sp>
        <p:nvSpPr>
          <p:cNvPr id="3" name="Content Placeholder 2"/>
          <p:cNvSpPr>
            <a:spLocks noGrp="1"/>
          </p:cNvSpPr>
          <p:nvPr>
            <p:ph idx="1"/>
          </p:nvPr>
        </p:nvSpPr>
        <p:spPr>
          <a:xfrm>
            <a:off x="457200" y="1447800"/>
            <a:ext cx="8229600" cy="4571999"/>
          </a:xfrm>
        </p:spPr>
        <p:txBody>
          <a:bodyPr/>
          <a:lstStyle/>
          <a:p>
            <a:pPr>
              <a:spcBef>
                <a:spcPct val="45000"/>
              </a:spcBef>
              <a:buNone/>
            </a:pPr>
            <a:r>
              <a:rPr lang="en-US" sz="2800" dirty="0" smtClean="0">
                <a:solidFill>
                  <a:schemeClr val="tx2"/>
                </a:solidFill>
              </a:rPr>
              <a:t>     </a:t>
            </a:r>
            <a:r>
              <a:rPr lang="en-US" sz="2800" dirty="0" smtClean="0"/>
              <a:t>Discussion of management</a:t>
            </a:r>
            <a:endParaRPr lang="en-US" sz="2800" dirty="0" smtClean="0">
              <a:solidFill>
                <a:schemeClr val="tx2"/>
              </a:solidFill>
            </a:endParaRPr>
          </a:p>
          <a:p>
            <a:pPr>
              <a:spcBef>
                <a:spcPct val="45000"/>
              </a:spcBef>
            </a:pPr>
            <a:r>
              <a:rPr lang="en-US" sz="2800" dirty="0" smtClean="0"/>
              <a:t>Patient’s TST conversion indicates failure to identify this person as high risk for recent exposure to TB</a:t>
            </a:r>
          </a:p>
          <a:p>
            <a:pPr>
              <a:spcBef>
                <a:spcPct val="45000"/>
              </a:spcBef>
            </a:pPr>
            <a:r>
              <a:rPr lang="en-US" sz="2800" dirty="0" smtClean="0"/>
              <a:t>Patient may have had extended travel to her country of origin or other high-prevalence parts of the world</a:t>
            </a:r>
          </a:p>
          <a:p>
            <a:pPr>
              <a:spcBef>
                <a:spcPct val="45000"/>
              </a:spcBef>
            </a:pPr>
            <a:r>
              <a:rPr lang="en-US" sz="2800" dirty="0" smtClean="0"/>
              <a:t>Patient is a recent converter and, as such, is a candidate for treatment of LTBI with INH</a:t>
            </a:r>
          </a:p>
          <a:p>
            <a:pPr marL="228600" indent="-228600">
              <a:buNone/>
            </a:pPr>
            <a:endParaRPr lang="en-US" dirty="0" smtClean="0"/>
          </a:p>
          <a:p>
            <a:pPr>
              <a:spcBef>
                <a:spcPct val="45000"/>
              </a:spcBef>
              <a:buNone/>
            </a:pPr>
            <a:endParaRPr lang="en-US" dirty="0" smtClean="0">
              <a:sym typeface="Symbol" pitchFamily="18" charset="2"/>
            </a:endParaRPr>
          </a:p>
          <a:p>
            <a:endParaRPr lang="en-US" dirty="0"/>
          </a:p>
        </p:txBody>
      </p:sp>
    </p:spTree>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sz="3200" dirty="0" smtClean="0"/>
              <a:t>Case Study C (1)</a:t>
            </a:r>
            <a:endParaRPr lang="en-US" sz="3200" dirty="0"/>
          </a:p>
        </p:txBody>
      </p:sp>
      <p:sp>
        <p:nvSpPr>
          <p:cNvPr id="3" name="Content Placeholder 2"/>
          <p:cNvSpPr>
            <a:spLocks noGrp="1"/>
          </p:cNvSpPr>
          <p:nvPr>
            <p:ph idx="1"/>
          </p:nvPr>
        </p:nvSpPr>
        <p:spPr>
          <a:xfrm>
            <a:off x="457200" y="1447801"/>
            <a:ext cx="8229600" cy="4343400"/>
          </a:xfrm>
        </p:spPr>
        <p:txBody>
          <a:bodyPr/>
          <a:lstStyle/>
          <a:p>
            <a:pPr>
              <a:spcBef>
                <a:spcPct val="45000"/>
              </a:spcBef>
              <a:buNone/>
            </a:pPr>
            <a:r>
              <a:rPr lang="en-US" dirty="0" smtClean="0">
                <a:solidFill>
                  <a:schemeClr val="tx2"/>
                </a:solidFill>
              </a:rPr>
              <a:t>      </a:t>
            </a:r>
            <a:r>
              <a:rPr lang="en-US" sz="2800" dirty="0" smtClean="0"/>
              <a:t>Patient History</a:t>
            </a:r>
            <a:endParaRPr lang="en-US" sz="2800" dirty="0" smtClean="0">
              <a:solidFill>
                <a:schemeClr val="tx2"/>
              </a:solidFill>
            </a:endParaRPr>
          </a:p>
          <a:p>
            <a:pPr>
              <a:lnSpc>
                <a:spcPct val="80000"/>
              </a:lnSpc>
              <a:spcBef>
                <a:spcPct val="40000"/>
              </a:spcBef>
            </a:pPr>
            <a:r>
              <a:rPr lang="en-US" sz="2800" dirty="0" smtClean="0"/>
              <a:t>28-year-old Asian male </a:t>
            </a:r>
          </a:p>
          <a:p>
            <a:pPr>
              <a:lnSpc>
                <a:spcPct val="80000"/>
              </a:lnSpc>
              <a:spcBef>
                <a:spcPct val="40000"/>
              </a:spcBef>
            </a:pPr>
            <a:r>
              <a:rPr lang="en-US" sz="2800" dirty="0" smtClean="0"/>
              <a:t>Moved to U.S. from China &lt; 5 years ago</a:t>
            </a:r>
          </a:p>
          <a:p>
            <a:pPr>
              <a:lnSpc>
                <a:spcPct val="80000"/>
              </a:lnSpc>
              <a:spcBef>
                <a:spcPct val="40000"/>
              </a:spcBef>
            </a:pPr>
            <a:r>
              <a:rPr lang="en-US" sz="2800" dirty="0" smtClean="0"/>
              <a:t>Received BCG vaccine in China as a child</a:t>
            </a:r>
          </a:p>
          <a:p>
            <a:pPr>
              <a:lnSpc>
                <a:spcPct val="80000"/>
              </a:lnSpc>
              <a:spcBef>
                <a:spcPct val="40000"/>
              </a:spcBef>
            </a:pPr>
            <a:r>
              <a:rPr lang="en-US" sz="2800" dirty="0" smtClean="0"/>
              <a:t>QFT-GIT result = Positive</a:t>
            </a:r>
          </a:p>
          <a:p>
            <a:pPr>
              <a:lnSpc>
                <a:spcPct val="80000"/>
              </a:lnSpc>
              <a:spcBef>
                <a:spcPct val="40000"/>
              </a:spcBef>
            </a:pPr>
            <a:r>
              <a:rPr lang="en-US" sz="2800" dirty="0" smtClean="0"/>
              <a:t>CXR normal </a:t>
            </a:r>
          </a:p>
          <a:p>
            <a:pPr>
              <a:lnSpc>
                <a:spcPct val="80000"/>
              </a:lnSpc>
              <a:spcBef>
                <a:spcPct val="40000"/>
              </a:spcBef>
            </a:pPr>
            <a:r>
              <a:rPr lang="en-US" sz="2800" dirty="0" smtClean="0"/>
              <a:t>No symptoms of TB disease</a:t>
            </a:r>
          </a:p>
          <a:p>
            <a:pPr>
              <a:lnSpc>
                <a:spcPct val="80000"/>
              </a:lnSpc>
              <a:spcBef>
                <a:spcPct val="40000"/>
              </a:spcBef>
            </a:pPr>
            <a:r>
              <a:rPr lang="en-US" sz="2800" dirty="0" smtClean="0"/>
              <a:t>Known contact with a TB patient</a:t>
            </a:r>
          </a:p>
          <a:p>
            <a:pPr marL="228600" indent="-228600">
              <a:buNone/>
            </a:pPr>
            <a:endParaRPr lang="en-US" sz="2800" dirty="0" smtClean="0"/>
          </a:p>
          <a:p>
            <a:pPr marL="228600" indent="-228600"/>
            <a:endParaRPr lang="en-US" sz="2800" dirty="0" smtClean="0"/>
          </a:p>
          <a:p>
            <a:pPr marL="228600" indent="-228600">
              <a:buNone/>
            </a:pPr>
            <a:endParaRPr lang="en-US" dirty="0" smtClean="0"/>
          </a:p>
          <a:p>
            <a:pPr>
              <a:spcBef>
                <a:spcPct val="45000"/>
              </a:spcBef>
              <a:buNone/>
            </a:pPr>
            <a:endParaRPr lang="en-US" dirty="0" smtClean="0">
              <a:sym typeface="Symbol" pitchFamily="18" charset="2"/>
            </a:endParaRPr>
          </a:p>
          <a:p>
            <a:endParaRPr lang="en-US" dirty="0"/>
          </a:p>
        </p:txBody>
      </p:sp>
    </p:spTree>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Case Study C (2)</a:t>
            </a:r>
            <a:endParaRPr lang="en-US" sz="3200" dirty="0"/>
          </a:p>
        </p:txBody>
      </p:sp>
      <p:sp>
        <p:nvSpPr>
          <p:cNvPr id="3" name="Content Placeholder 2"/>
          <p:cNvSpPr>
            <a:spLocks noGrp="1"/>
          </p:cNvSpPr>
          <p:nvPr>
            <p:ph idx="1"/>
          </p:nvPr>
        </p:nvSpPr>
        <p:spPr/>
        <p:txBody>
          <a:bodyPr/>
          <a:lstStyle/>
          <a:p>
            <a:pPr>
              <a:buNone/>
            </a:pPr>
            <a:r>
              <a:rPr lang="en-US" dirty="0" smtClean="0"/>
              <a:t>   </a:t>
            </a:r>
            <a:endParaRPr lang="en-US" sz="2800" dirty="0" smtClean="0"/>
          </a:p>
          <a:p>
            <a:pPr>
              <a:buNone/>
            </a:pPr>
            <a:r>
              <a:rPr lang="en-US" sz="2800" dirty="0" smtClean="0"/>
              <a:t>      Questions</a:t>
            </a:r>
          </a:p>
          <a:p>
            <a:pPr marL="457200" indent="-457200">
              <a:buFont typeface="+mj-lt"/>
              <a:buAutoNum type="arabicPeriod"/>
            </a:pPr>
            <a:r>
              <a:rPr lang="en-US" sz="2800" dirty="0" smtClean="0"/>
              <a:t>What are this patient’s risk factors for TB infection or disease?</a:t>
            </a:r>
          </a:p>
          <a:p>
            <a:pPr marL="457200" indent="-457200">
              <a:buFont typeface="+mj-lt"/>
              <a:buAutoNum type="arabicPeriod"/>
            </a:pPr>
            <a:r>
              <a:rPr lang="en-US" sz="2800" dirty="0" smtClean="0"/>
              <a:t>What is the appropriate management for this patient?</a:t>
            </a:r>
          </a:p>
          <a:p>
            <a:pPr marL="457200" indent="-457200">
              <a:buFont typeface="+mj-lt"/>
              <a:buAutoNum type="arabicPeriod"/>
            </a:pPr>
            <a:endParaRPr lang="en-US" sz="2800" dirty="0"/>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sz="3200" dirty="0" smtClean="0"/>
              <a:t>Case Study C (3)</a:t>
            </a:r>
            <a:endParaRPr lang="en-US" sz="3200" dirty="0"/>
          </a:p>
        </p:txBody>
      </p:sp>
      <p:sp>
        <p:nvSpPr>
          <p:cNvPr id="3" name="Content Placeholder 2"/>
          <p:cNvSpPr>
            <a:spLocks noGrp="1"/>
          </p:cNvSpPr>
          <p:nvPr>
            <p:ph idx="1"/>
          </p:nvPr>
        </p:nvSpPr>
        <p:spPr>
          <a:xfrm>
            <a:off x="457200" y="1447800"/>
            <a:ext cx="8305800" cy="4648200"/>
          </a:xfrm>
        </p:spPr>
        <p:txBody>
          <a:bodyPr/>
          <a:lstStyle/>
          <a:p>
            <a:pPr>
              <a:spcBef>
                <a:spcPct val="45000"/>
              </a:spcBef>
              <a:buNone/>
            </a:pPr>
            <a:r>
              <a:rPr lang="en-US" dirty="0" smtClean="0">
                <a:solidFill>
                  <a:schemeClr val="tx2"/>
                </a:solidFill>
              </a:rPr>
              <a:t>     </a:t>
            </a:r>
            <a:r>
              <a:rPr lang="en-US" sz="2800" dirty="0" smtClean="0"/>
              <a:t>Discussion of risk factors</a:t>
            </a:r>
            <a:endParaRPr lang="en-US" sz="2800" dirty="0" smtClean="0">
              <a:solidFill>
                <a:schemeClr val="tx2"/>
              </a:solidFill>
            </a:endParaRPr>
          </a:p>
          <a:p>
            <a:pPr>
              <a:spcBef>
                <a:spcPct val="45000"/>
              </a:spcBef>
            </a:pPr>
            <a:r>
              <a:rPr lang="en-US" sz="2800" dirty="0" smtClean="0"/>
              <a:t>Positive</a:t>
            </a:r>
            <a:r>
              <a:rPr lang="en-US" sz="2800" dirty="0" smtClean="0">
                <a:solidFill>
                  <a:schemeClr val="tx2"/>
                </a:solidFill>
              </a:rPr>
              <a:t> </a:t>
            </a:r>
            <a:r>
              <a:rPr lang="en-US" sz="2800" dirty="0" smtClean="0"/>
              <a:t>QFT-GIT result suggests that </a:t>
            </a:r>
            <a:r>
              <a:rPr lang="en-US" sz="2800" i="1" dirty="0" smtClean="0"/>
              <a:t>M. tuberculosis  </a:t>
            </a:r>
            <a:r>
              <a:rPr lang="en-US" sz="2800" dirty="0" smtClean="0"/>
              <a:t>infection is likely (result is not affected by prior BCG vaccination)</a:t>
            </a:r>
          </a:p>
          <a:p>
            <a:pPr>
              <a:spcBef>
                <a:spcPct val="45000"/>
              </a:spcBef>
            </a:pPr>
            <a:r>
              <a:rPr lang="en-US" sz="2800" dirty="0" smtClean="0"/>
              <a:t>Recent  immigrant  to the US from a country with a high prevalence of TB</a:t>
            </a:r>
          </a:p>
          <a:p>
            <a:pPr>
              <a:spcBef>
                <a:spcPct val="45000"/>
              </a:spcBef>
            </a:pPr>
            <a:r>
              <a:rPr lang="en-US" sz="2800" dirty="0" smtClean="0"/>
              <a:t>Foreign-born status is a risk factor, i.e., he immigrated &lt; 5 years ago</a:t>
            </a:r>
          </a:p>
          <a:p>
            <a:pPr>
              <a:spcBef>
                <a:spcPct val="45000"/>
              </a:spcBef>
            </a:pPr>
            <a:r>
              <a:rPr lang="en-US" sz="2800" dirty="0" smtClean="0"/>
              <a:t>Known contact with a TB patient</a:t>
            </a:r>
          </a:p>
          <a:p>
            <a:pPr marL="228600" indent="-228600">
              <a:buNone/>
            </a:pPr>
            <a:endParaRPr lang="en-US" dirty="0" smtClean="0"/>
          </a:p>
          <a:p>
            <a:pPr marL="228600" indent="-228600">
              <a:buNone/>
            </a:pPr>
            <a:endParaRPr lang="en-US" dirty="0" smtClean="0"/>
          </a:p>
          <a:p>
            <a:pPr marL="228600" indent="-228600">
              <a:buNone/>
            </a:pPr>
            <a:endParaRPr lang="en-US" dirty="0" smtClean="0"/>
          </a:p>
          <a:p>
            <a:pPr>
              <a:spcBef>
                <a:spcPct val="45000"/>
              </a:spcBef>
              <a:buNone/>
            </a:pPr>
            <a:endParaRPr lang="en-US" dirty="0" smtClean="0">
              <a:sym typeface="Symbol" pitchFamily="18" charset="2"/>
            </a:endParaRPr>
          </a:p>
          <a:p>
            <a:endParaRPr lang="en-US" dirty="0"/>
          </a:p>
        </p:txBody>
      </p:sp>
    </p:spTree>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sz="3200" dirty="0" smtClean="0"/>
              <a:t>Case Study C (4)</a:t>
            </a:r>
            <a:endParaRPr lang="en-US" sz="3200" dirty="0"/>
          </a:p>
        </p:txBody>
      </p:sp>
      <p:sp>
        <p:nvSpPr>
          <p:cNvPr id="3" name="Content Placeholder 2"/>
          <p:cNvSpPr>
            <a:spLocks noGrp="1"/>
          </p:cNvSpPr>
          <p:nvPr>
            <p:ph idx="1"/>
          </p:nvPr>
        </p:nvSpPr>
        <p:spPr>
          <a:xfrm>
            <a:off x="457200" y="1828800"/>
            <a:ext cx="8229600" cy="4190999"/>
          </a:xfrm>
        </p:spPr>
        <p:txBody>
          <a:bodyPr/>
          <a:lstStyle/>
          <a:p>
            <a:pPr>
              <a:spcBef>
                <a:spcPct val="45000"/>
              </a:spcBef>
              <a:buNone/>
            </a:pPr>
            <a:r>
              <a:rPr lang="en-US" sz="2800" dirty="0" smtClean="0">
                <a:solidFill>
                  <a:schemeClr val="tx2"/>
                </a:solidFill>
              </a:rPr>
              <a:t>     </a:t>
            </a:r>
            <a:r>
              <a:rPr lang="en-US" sz="2800" dirty="0" smtClean="0"/>
              <a:t>Discussion of management</a:t>
            </a:r>
            <a:endParaRPr lang="en-US" sz="2800" dirty="0" smtClean="0">
              <a:solidFill>
                <a:schemeClr val="tx2"/>
              </a:solidFill>
            </a:endParaRPr>
          </a:p>
          <a:p>
            <a:pPr>
              <a:spcBef>
                <a:spcPct val="45000"/>
              </a:spcBef>
            </a:pPr>
            <a:r>
              <a:rPr lang="en-US" sz="2800" dirty="0" smtClean="0"/>
              <a:t>Patient recently immigrated from a TB endemic country, positive QFT-GIT result may be indicative of LTBI</a:t>
            </a:r>
          </a:p>
          <a:p>
            <a:pPr>
              <a:spcBef>
                <a:spcPct val="45000"/>
              </a:spcBef>
            </a:pPr>
            <a:r>
              <a:rPr lang="en-US" sz="2800" dirty="0" smtClean="0"/>
              <a:t>Contact with a TB patient could have been source of infection</a:t>
            </a:r>
          </a:p>
          <a:p>
            <a:pPr>
              <a:spcBef>
                <a:spcPct val="45000"/>
              </a:spcBef>
            </a:pPr>
            <a:r>
              <a:rPr lang="en-US" sz="2800" dirty="0" smtClean="0"/>
              <a:t>Should be treated for LTBI</a:t>
            </a:r>
          </a:p>
          <a:p>
            <a:pPr>
              <a:spcBef>
                <a:spcPct val="45000"/>
              </a:spcBef>
              <a:buNone/>
            </a:pPr>
            <a:endParaRPr lang="en-US" dirty="0" smtClean="0">
              <a:sym typeface="Symbol" pitchFamily="18" charset="2"/>
            </a:endParaRPr>
          </a:p>
          <a:p>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altLang="en-US" sz="3200" dirty="0" smtClean="0"/>
              <a:t>Treatment of LTBI – Milestones - 3</a:t>
            </a:r>
            <a:endParaRPr lang="en-US" sz="3200" dirty="0"/>
          </a:p>
        </p:txBody>
      </p:sp>
      <p:sp>
        <p:nvSpPr>
          <p:cNvPr id="3" name="Content Placeholder 2"/>
          <p:cNvSpPr>
            <a:spLocks noGrp="1"/>
          </p:cNvSpPr>
          <p:nvPr>
            <p:ph idx="1"/>
          </p:nvPr>
        </p:nvSpPr>
        <p:spPr/>
        <p:txBody>
          <a:bodyPr/>
          <a:lstStyle/>
          <a:p>
            <a:pPr marL="1257300" indent="-1143000">
              <a:spcBef>
                <a:spcPct val="125000"/>
              </a:spcBef>
              <a:buNone/>
            </a:pPr>
            <a:r>
              <a:rPr lang="en-US" altLang="en-US" sz="2800" dirty="0" smtClean="0"/>
              <a:t>1974:	CDC and ATS guidelines established for pretreatment screening to decrease risk of hepatitis associated with treatment</a:t>
            </a:r>
          </a:p>
          <a:p>
            <a:pPr marL="1257300" indent="-1143000">
              <a:spcBef>
                <a:spcPct val="125000"/>
              </a:spcBef>
              <a:buNone/>
            </a:pPr>
            <a:r>
              <a:rPr lang="en-US" altLang="en-US" sz="2800" b="1" dirty="0" smtClean="0"/>
              <a:t>	Treatment recommended for persons </a:t>
            </a:r>
            <a:r>
              <a:rPr lang="en-US" altLang="en-US" sz="2800" b="1" dirty="0" smtClean="0">
                <a:cs typeface="Arial" pitchFamily="34" charset="0"/>
              </a:rPr>
              <a:t>≤ 35 years of age</a:t>
            </a:r>
            <a:endParaRPr lang="en-US" sz="2800" b="1" dirty="0" smtClean="0">
              <a:cs typeface="Arial" pitchFamily="34" charset="0"/>
            </a:endParaRPr>
          </a:p>
          <a:p>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HHSTPppt_darktheme[1]">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HHSTP_PPT_light(">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CHHSTP_PPT_light(">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NCHHSTPppt_darktheme[1]</Template>
  <TotalTime>4779</TotalTime>
  <Words>3746</Words>
  <Application>Microsoft Office PowerPoint</Application>
  <PresentationFormat>On-screen Show (4:3)</PresentationFormat>
  <Paragraphs>521</Paragraphs>
  <Slides>89</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89</vt:i4>
      </vt:variant>
    </vt:vector>
  </HeadingPairs>
  <TitlesOfParts>
    <vt:vector size="99" baseType="lpstr">
      <vt:lpstr>Arial</vt:lpstr>
      <vt:lpstr>Wingdings</vt:lpstr>
      <vt:lpstr>Calibri</vt:lpstr>
      <vt:lpstr>Symbol</vt:lpstr>
      <vt:lpstr>Myriad Web Pro</vt:lpstr>
      <vt:lpstr>WP MathA</vt:lpstr>
      <vt:lpstr>Courier New</vt:lpstr>
      <vt:lpstr>NCHHSTPppt_darktheme[1]</vt:lpstr>
      <vt:lpstr>NCHHSTP_PPT_light(</vt:lpstr>
      <vt:lpstr>1_NCHHSTP_PPT_light(</vt:lpstr>
      <vt:lpstr>Targeted Tuberculosis (TB) Testing and  Treatment of Latent TB Infection</vt:lpstr>
      <vt:lpstr>Targeted TB Testing  and Treatment of Latent TB Infection</vt:lpstr>
      <vt:lpstr>Latent TB Infection (LTBI)</vt:lpstr>
      <vt:lpstr>LTBI vs. Pulmonary TB Disease -1</vt:lpstr>
      <vt:lpstr>LTBI vs. Pulmonary TB Disease -2</vt:lpstr>
      <vt:lpstr>Targeted TB Testing</vt:lpstr>
      <vt:lpstr>Treatment of LTBI – Milestones - 1</vt:lpstr>
      <vt:lpstr>Treatment of LTBI – Milestones - 2</vt:lpstr>
      <vt:lpstr>Treatment of LTBI – Milestones - 3</vt:lpstr>
      <vt:lpstr>Treatment of LTBI – Milestones - 4</vt:lpstr>
      <vt:lpstr>Treatment of LTBI – Milestones - 5</vt:lpstr>
      <vt:lpstr>Treatment of LTBI – Milestones -6</vt:lpstr>
      <vt:lpstr>Treatment of LTBI – Milestones -7</vt:lpstr>
      <vt:lpstr>Identifying Risk Factors That Lead to Development of TB Disease</vt:lpstr>
      <vt:lpstr>Persons at Risk for Developing TB Disease</vt:lpstr>
      <vt:lpstr>Increased Likelihood of Exposure to Persons with TB Disease</vt:lpstr>
      <vt:lpstr>Increased Risk for Progression to TB Disease -1</vt:lpstr>
      <vt:lpstr>Increased Risk for Progression to TB Disease - 2</vt:lpstr>
      <vt:lpstr>Increased Risk for Progression to TB Disease -3</vt:lpstr>
      <vt:lpstr>Testing for M. tuberculosis Infection</vt:lpstr>
      <vt:lpstr>Testing for M. tuberculosis  Infection</vt:lpstr>
      <vt:lpstr>Mantoux Tuberculin Skin Test </vt:lpstr>
      <vt:lpstr>Administering the TST</vt:lpstr>
      <vt:lpstr>Reading the TST -1</vt:lpstr>
      <vt:lpstr>Reading the TST - 2</vt:lpstr>
      <vt:lpstr>TST Interpretation - 1</vt:lpstr>
      <vt:lpstr>TST Interpretation - 2</vt:lpstr>
      <vt:lpstr>TST Interpretation - 3</vt:lpstr>
      <vt:lpstr>TST Interpretation - 4</vt:lpstr>
      <vt:lpstr>TST Interpretation - 5</vt:lpstr>
      <vt:lpstr>Factors That May Cause False-Positive  TST Reactions</vt:lpstr>
      <vt:lpstr>Factors That May Cause False-Negative  TST Reactions -1</vt:lpstr>
      <vt:lpstr>Factors That May Cause False-Negative  TST Reactions - 2</vt:lpstr>
      <vt:lpstr>Factors That May Cause False-Negative  TST Reactions - 3</vt:lpstr>
      <vt:lpstr>Boosting</vt:lpstr>
      <vt:lpstr>Two-Step Testing - 1</vt:lpstr>
      <vt:lpstr>Two-step TST Testing - 2</vt:lpstr>
      <vt:lpstr>Interferon-Gamma Release Assays (IGRAs)</vt:lpstr>
      <vt:lpstr>Interferon-Gamma Release Assays (IGRAs)</vt:lpstr>
      <vt:lpstr>How IGRAs Work - 1</vt:lpstr>
      <vt:lpstr>How IGRAs Work - 2</vt:lpstr>
      <vt:lpstr>Administering IGRAs</vt:lpstr>
      <vt:lpstr>Interpretation of IGRA Test Results</vt:lpstr>
      <vt:lpstr>Advantages of IGRAs </vt:lpstr>
      <vt:lpstr>Disadvantages/Limitations of IGRAs - 1</vt:lpstr>
      <vt:lpstr>Disadvantages/Limitations of IGRAs - 2</vt:lpstr>
      <vt:lpstr>TB Test SELECTION</vt:lpstr>
      <vt:lpstr>Selecting a Test to Detect TB Infection - 1 </vt:lpstr>
      <vt:lpstr>Selecting a Test to Detect TB Infection - 2 </vt:lpstr>
      <vt:lpstr>Evaluation of Persons with Positive  TB Test Results</vt:lpstr>
      <vt:lpstr>Evaluation of Persons with Positive  TB Test Results</vt:lpstr>
      <vt:lpstr>LTBI Treatment regimens</vt:lpstr>
      <vt:lpstr>Initiating Treatment</vt:lpstr>
      <vt:lpstr>Treatment Regimens for Latent TB Infection </vt:lpstr>
      <vt:lpstr>Latent TB Infection Treatment Regimens – Isoniazid (INH) - 1</vt:lpstr>
      <vt:lpstr>Latent TB Infection Treatment Regimens – Isoniazid (INH) - 2</vt:lpstr>
      <vt:lpstr>Latent TB Infection Treatment Regimens – Isoniazid (INH) and Rifapentine  (RPT)  - 1</vt:lpstr>
      <vt:lpstr>Latent TB Infection Treatment Regimens – Isoniazid (INH) and Rifapentine  (RPT) - 2</vt:lpstr>
      <vt:lpstr>Latent TB Infection Treatment Regimens – Rifampin</vt:lpstr>
      <vt:lpstr>Latent TB Infection Treatment Regimens for Specific Situations – HIV-Infected Persons</vt:lpstr>
      <vt:lpstr>Latent TB Infection Treatment Regimens for Specific Situations – Fibrotic Lesions</vt:lpstr>
      <vt:lpstr>Latent TB Infection Treatment Regimens for Specific Situations – Multidrug-Resistant TB</vt:lpstr>
      <vt:lpstr>Latent TB Infection Treatment Regimens for Specific Situations - Pregnancy</vt:lpstr>
      <vt:lpstr>Completion of Therapy</vt:lpstr>
      <vt:lpstr>Management of Patient Who Missed Doses</vt:lpstr>
      <vt:lpstr>Monitoring Drug Treatment</vt:lpstr>
      <vt:lpstr>Clinical Monitoring -1 </vt:lpstr>
      <vt:lpstr>Clinical Monitoring - 2</vt:lpstr>
      <vt:lpstr>Clinical Monitoring -3</vt:lpstr>
      <vt:lpstr>Laboratory Monitoring -1</vt:lpstr>
      <vt:lpstr>Laboratory Monitoring - 2</vt:lpstr>
      <vt:lpstr>Laboratory Monitoring - 3</vt:lpstr>
      <vt:lpstr>Meeting the Challenge of TB Prevention</vt:lpstr>
      <vt:lpstr>Additional Resources</vt:lpstr>
      <vt:lpstr>Additional TB Guidelines Available Online</vt:lpstr>
      <vt:lpstr>Case studies</vt:lpstr>
      <vt:lpstr>Case Study A (1)</vt:lpstr>
      <vt:lpstr>Case Study A (2)</vt:lpstr>
      <vt:lpstr>Case Study A (3)</vt:lpstr>
      <vt:lpstr>Case Study A (4)</vt:lpstr>
      <vt:lpstr>Case Study A (5)</vt:lpstr>
      <vt:lpstr>Case Study B (1)</vt:lpstr>
      <vt:lpstr>Case Study B (2)</vt:lpstr>
      <vt:lpstr>Case Study B (3)</vt:lpstr>
      <vt:lpstr>Case Study B (4)</vt:lpstr>
      <vt:lpstr>Case Study C (1)</vt:lpstr>
      <vt:lpstr>Case Study C (2)</vt:lpstr>
      <vt:lpstr>Case Study C (3)</vt:lpstr>
      <vt:lpstr>Case Study C (4)</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Targeted Tuberculosis (TB) Testing and  Treatment of Latent TB Infection</dc:title>
  <dc:creator>iaa1</dc:creator>
  <cp:lastModifiedBy>CDC User</cp:lastModifiedBy>
  <cp:revision>421</cp:revision>
  <cp:lastPrinted>2011-11-16T21:35:28Z</cp:lastPrinted>
  <dcterms:created xsi:type="dcterms:W3CDTF">2010-12-23T17:57:22Z</dcterms:created>
  <dcterms:modified xsi:type="dcterms:W3CDTF">2011-12-08T16:47:44Z</dcterms:modified>
</cp:coreProperties>
</file>