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2"/>
  </p:notesMasterIdLst>
  <p:sldIdLst>
    <p:sldId id="260" r:id="rId2"/>
    <p:sldId id="279" r:id="rId3"/>
    <p:sldId id="280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6" r:id="rId47"/>
    <p:sldId id="326" r:id="rId48"/>
    <p:sldId id="327" r:id="rId49"/>
    <p:sldId id="308" r:id="rId50"/>
    <p:sldId id="330" r:id="rId51"/>
    <p:sldId id="307" r:id="rId52"/>
    <p:sldId id="309" r:id="rId53"/>
    <p:sldId id="310" r:id="rId54"/>
    <p:sldId id="311" r:id="rId55"/>
    <p:sldId id="312" r:id="rId56"/>
    <p:sldId id="313" r:id="rId57"/>
    <p:sldId id="314" r:id="rId58"/>
    <p:sldId id="315" r:id="rId59"/>
    <p:sldId id="316" r:id="rId60"/>
    <p:sldId id="317" r:id="rId61"/>
    <p:sldId id="328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9" r:id="rId7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3399"/>
    <a:srgbClr val="0000CC"/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72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A1FB3B-D07F-4785-9509-E09FA1FC16DA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EE08F4-27B0-40D7-8A37-5E1417B20A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E08F4-27B0-40D7-8A37-5E1417B20AA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696200" cy="4754563"/>
          </a:xfrm>
        </p:spPr>
        <p:txBody>
          <a:bodyPr/>
          <a:lstStyle/>
          <a:p>
            <a:pPr>
              <a:buNone/>
            </a:pPr>
            <a:r>
              <a:rPr lang="en-US" sz="6000" b="1" dirty="0" smtClean="0"/>
              <a:t>          </a:t>
            </a:r>
          </a:p>
          <a:p>
            <a:pPr>
              <a:buNone/>
            </a:pPr>
            <a:r>
              <a:rPr lang="en-US" sz="6000" b="1" dirty="0" smtClean="0"/>
              <a:t>          TB &amp; HIV</a:t>
            </a:r>
          </a:p>
          <a:p>
            <a:pPr>
              <a:buNone/>
            </a:pPr>
            <a:r>
              <a:rPr lang="en-US" sz="6000" b="1" dirty="0" smtClean="0"/>
              <a:t>       COINFECTION</a:t>
            </a:r>
            <a:endParaRPr lang="en-IN" sz="6000" b="1" dirty="0" smtClean="0"/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1371600"/>
            <a:ext cx="8229600" cy="1143000"/>
          </a:xfrm>
        </p:spPr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Life time risk in HIV-</a:t>
            </a:r>
            <a:r>
              <a:rPr lang="en-US" dirty="0" err="1" smtClean="0"/>
              <a:t>ve</a:t>
            </a:r>
            <a:r>
              <a:rPr lang="en-US" dirty="0" smtClean="0"/>
              <a:t>: 10%</a:t>
            </a:r>
          </a:p>
          <a:p>
            <a:endParaRPr lang="en-US" dirty="0" smtClean="0"/>
          </a:p>
          <a:p>
            <a:r>
              <a:rPr lang="en-US" dirty="0" smtClean="0"/>
              <a:t>HIV+ incidence: 5-16/100 person-years</a:t>
            </a:r>
            <a:r>
              <a:rPr lang="en-US" sz="1400" dirty="0" smtClean="0"/>
              <a:t>(</a:t>
            </a:r>
            <a:r>
              <a:rPr lang="en-US" sz="1400" i="1" dirty="0" smtClean="0"/>
              <a:t>AIDS 2000, 14)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Increased risk of</a:t>
            </a:r>
          </a:p>
          <a:p>
            <a:pPr lvl="1"/>
            <a:r>
              <a:rPr lang="en-US" dirty="0" smtClean="0"/>
              <a:t>Higher susceptibility for infection</a:t>
            </a:r>
          </a:p>
          <a:p>
            <a:pPr lvl="1"/>
            <a:r>
              <a:rPr lang="en-US" dirty="0" smtClean="0"/>
              <a:t>Rapid progression after recent infection</a:t>
            </a:r>
          </a:p>
          <a:p>
            <a:pPr lvl="1"/>
            <a:r>
              <a:rPr lang="en-US" dirty="0" smtClean="0"/>
              <a:t>Reactivation disease</a:t>
            </a:r>
          </a:p>
          <a:p>
            <a:pPr lvl="1"/>
            <a:r>
              <a:rPr lang="en-US" dirty="0" smtClean="0"/>
              <a:t>ART associated TB including IRIS</a:t>
            </a:r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Pathogenesis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HIV mediated immune suppression</a:t>
            </a:r>
          </a:p>
          <a:p>
            <a:pPr lvl="1"/>
            <a:r>
              <a:rPr lang="en-US" sz="2400" dirty="0" smtClean="0"/>
              <a:t>Impaired </a:t>
            </a:r>
            <a:r>
              <a:rPr lang="en-US" sz="2400" dirty="0" err="1" smtClean="0"/>
              <a:t>granuloma</a:t>
            </a:r>
            <a:r>
              <a:rPr lang="en-US" sz="2400" dirty="0" smtClean="0"/>
              <a:t> formation</a:t>
            </a:r>
          </a:p>
          <a:p>
            <a:pPr lvl="2"/>
            <a:r>
              <a:rPr lang="en-US" sz="2000" dirty="0" smtClean="0"/>
              <a:t>Ineffective containment of MTB</a:t>
            </a:r>
          </a:p>
          <a:p>
            <a:pPr lvl="2"/>
            <a:r>
              <a:rPr lang="en-US" sz="2000" dirty="0" smtClean="0"/>
              <a:t>Diminished formation of cavities</a:t>
            </a:r>
          </a:p>
          <a:p>
            <a:pPr lvl="2"/>
            <a:endParaRPr lang="en-US" sz="2000" dirty="0" smtClean="0"/>
          </a:p>
          <a:p>
            <a:r>
              <a:rPr lang="en-US" sz="2800" dirty="0" smtClean="0"/>
              <a:t>Clinically</a:t>
            </a:r>
          </a:p>
          <a:p>
            <a:pPr lvl="1"/>
            <a:r>
              <a:rPr lang="en-US" sz="2400" dirty="0" smtClean="0"/>
              <a:t>Frequent EPTB</a:t>
            </a:r>
          </a:p>
          <a:p>
            <a:pPr lvl="1"/>
            <a:r>
              <a:rPr lang="en-US" sz="2400" dirty="0" smtClean="0"/>
              <a:t>Atypical chest radiographic findings, </a:t>
            </a:r>
            <a:r>
              <a:rPr lang="en-US" sz="2400" dirty="0" err="1" smtClean="0"/>
              <a:t>incl</a:t>
            </a:r>
            <a:r>
              <a:rPr lang="en-US" sz="2400" dirty="0" smtClean="0"/>
              <a:t> WNL</a:t>
            </a:r>
          </a:p>
          <a:p>
            <a:pPr lvl="1"/>
            <a:r>
              <a:rPr lang="en-US" sz="2400" dirty="0" smtClean="0"/>
              <a:t>Greater involvement of LL</a:t>
            </a:r>
          </a:p>
          <a:p>
            <a:pPr lvl="1"/>
            <a:r>
              <a:rPr lang="en-US" sz="2400" dirty="0" smtClean="0"/>
              <a:t>Lower concentration of AFB in sputum</a:t>
            </a:r>
            <a:endParaRPr lang="en-IN" sz="2400" dirty="0" smtClean="0"/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002060"/>
                </a:solidFill>
              </a:rPr>
              <a:t>Pathogenesis to clinical presentation</a:t>
            </a:r>
            <a:endParaRPr lang="en-IN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IN" dirty="0" smtClean="0"/>
              <a:t>Two classes of CD4 T helper cells</a:t>
            </a:r>
          </a:p>
          <a:p>
            <a:pPr algn="just">
              <a:buNone/>
            </a:pPr>
            <a:r>
              <a:rPr lang="en-IN" dirty="0" smtClean="0"/>
              <a:t>T helper 1- produce IL2 and IFN gamma</a:t>
            </a:r>
          </a:p>
          <a:p>
            <a:pPr algn="just">
              <a:buNone/>
            </a:pPr>
            <a:r>
              <a:rPr lang="en-IN" dirty="0" smtClean="0"/>
              <a:t>T helper 2- produce IL 4,5,10</a:t>
            </a:r>
          </a:p>
          <a:p>
            <a:pPr algn="just">
              <a:buNone/>
            </a:pPr>
            <a:r>
              <a:rPr lang="en-IN" dirty="0" smtClean="0"/>
              <a:t>• </a:t>
            </a:r>
            <a:r>
              <a:rPr lang="en-IN" dirty="0" err="1" smtClean="0"/>
              <a:t>Th</a:t>
            </a:r>
            <a:r>
              <a:rPr lang="en-IN" dirty="0" smtClean="0"/>
              <a:t> 1 cells are major </a:t>
            </a:r>
            <a:r>
              <a:rPr lang="en-IN" dirty="0" err="1" smtClean="0"/>
              <a:t>effector</a:t>
            </a:r>
            <a:r>
              <a:rPr lang="en-IN" dirty="0" smtClean="0"/>
              <a:t> cell in the CMI</a:t>
            </a:r>
          </a:p>
          <a:p>
            <a:pPr algn="just">
              <a:buNone/>
            </a:pPr>
            <a:r>
              <a:rPr lang="en-IN" dirty="0" smtClean="0"/>
              <a:t>(</a:t>
            </a:r>
            <a:r>
              <a:rPr lang="en-IN" dirty="0" err="1" smtClean="0"/>
              <a:t>granulomatous</a:t>
            </a:r>
            <a:r>
              <a:rPr lang="en-IN" dirty="0" smtClean="0"/>
              <a:t> response) and enhance</a:t>
            </a:r>
          </a:p>
          <a:p>
            <a:pPr algn="just">
              <a:buNone/>
            </a:pPr>
            <a:r>
              <a:rPr lang="en-IN" dirty="0" smtClean="0"/>
              <a:t>clearing of infection by Tubercle bacilli</a:t>
            </a:r>
          </a:p>
          <a:p>
            <a:pPr algn="just">
              <a:buNone/>
            </a:pPr>
            <a:r>
              <a:rPr lang="en-IN" dirty="0" smtClean="0"/>
              <a:t>• </a:t>
            </a:r>
            <a:r>
              <a:rPr lang="en-IN" dirty="0" err="1" smtClean="0"/>
              <a:t>Th</a:t>
            </a:r>
            <a:r>
              <a:rPr lang="en-IN" dirty="0" smtClean="0"/>
              <a:t> 2 cells impairs the </a:t>
            </a:r>
            <a:r>
              <a:rPr lang="en-IN" dirty="0" err="1" smtClean="0"/>
              <a:t>granulomatous</a:t>
            </a:r>
            <a:endParaRPr lang="en-IN" dirty="0" smtClean="0"/>
          </a:p>
          <a:p>
            <a:pPr algn="just">
              <a:buNone/>
            </a:pPr>
            <a:r>
              <a:rPr lang="en-IN" dirty="0" smtClean="0"/>
              <a:t>response to Tubercle bacilli and immunity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u="sng" dirty="0" smtClean="0"/>
              <a:t>Immune response to Tuberculosis</a:t>
            </a:r>
            <a:endParaRPr lang="en-IN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HIV infection impairs the immune response</a:t>
            </a:r>
          </a:p>
          <a:p>
            <a:pPr>
              <a:buNone/>
            </a:pPr>
            <a:r>
              <a:rPr lang="en-IN" dirty="0" smtClean="0"/>
              <a:t>• Progressive depletion &amp; dysfunction of</a:t>
            </a:r>
          </a:p>
          <a:p>
            <a:pPr>
              <a:buNone/>
            </a:pPr>
            <a:r>
              <a:rPr lang="en-IN" dirty="0" smtClean="0"/>
              <a:t>CD4 lymphocytes</a:t>
            </a:r>
          </a:p>
          <a:p>
            <a:pPr>
              <a:buNone/>
            </a:pPr>
            <a:r>
              <a:rPr lang="en-IN" dirty="0" smtClean="0"/>
              <a:t>• Impaired macrophage function</a:t>
            </a:r>
          </a:p>
          <a:p>
            <a:pPr>
              <a:buNone/>
            </a:pPr>
            <a:r>
              <a:rPr lang="en-IN" dirty="0" smtClean="0"/>
              <a:t>– impaired </a:t>
            </a:r>
            <a:r>
              <a:rPr lang="en-IN" dirty="0" err="1" smtClean="0"/>
              <a:t>phagocytosis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– Intracellular killing(ROI)</a:t>
            </a:r>
          </a:p>
          <a:p>
            <a:pPr>
              <a:buNone/>
            </a:pPr>
            <a:r>
              <a:rPr lang="en-IN" dirty="0" smtClean="0"/>
              <a:t>– Altered cytokine production</a:t>
            </a:r>
          </a:p>
          <a:p>
            <a:pPr>
              <a:buNone/>
            </a:pPr>
            <a:r>
              <a:rPr lang="en-IN" dirty="0" smtClean="0"/>
              <a:t>– Defective antigen presentation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Immune response - HIV TB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Advanced HIV infection reduced number &amp;</a:t>
            </a:r>
          </a:p>
          <a:p>
            <a:pPr>
              <a:buNone/>
            </a:pPr>
            <a:r>
              <a:rPr lang="en-IN" dirty="0" smtClean="0"/>
              <a:t>dysfunction of alveolar macrophages hence</a:t>
            </a:r>
          </a:p>
          <a:p>
            <a:pPr>
              <a:buNone/>
            </a:pPr>
            <a:r>
              <a:rPr lang="en-IN" dirty="0" smtClean="0"/>
              <a:t>high proportion of those infected develop</a:t>
            </a:r>
          </a:p>
          <a:p>
            <a:pPr>
              <a:buNone/>
            </a:pPr>
            <a:r>
              <a:rPr lang="en-IN" dirty="0" smtClean="0"/>
              <a:t>active disease</a:t>
            </a:r>
          </a:p>
          <a:p>
            <a:pPr>
              <a:buNone/>
            </a:pPr>
            <a:r>
              <a:rPr lang="en-IN" dirty="0" smtClean="0"/>
              <a:t>• </a:t>
            </a:r>
            <a:r>
              <a:rPr lang="en-IN" dirty="0" err="1" smtClean="0"/>
              <a:t>Mycobacteria</a:t>
            </a:r>
            <a:r>
              <a:rPr lang="en-IN" dirty="0" smtClean="0"/>
              <a:t> could invade even the</a:t>
            </a:r>
          </a:p>
          <a:p>
            <a:pPr>
              <a:buNone/>
            </a:pPr>
            <a:r>
              <a:rPr lang="en-IN" dirty="0" smtClean="0"/>
              <a:t>bronchial tree as inflamed airways have</a:t>
            </a:r>
          </a:p>
          <a:p>
            <a:pPr>
              <a:buNone/>
            </a:pPr>
            <a:r>
              <a:rPr lang="en-IN" dirty="0" smtClean="0"/>
              <a:t>increased number macrophages which serve</a:t>
            </a:r>
          </a:p>
          <a:p>
            <a:pPr>
              <a:buNone/>
            </a:pPr>
            <a:r>
              <a:rPr lang="en-IN" dirty="0" smtClean="0"/>
              <a:t>as breeding sites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Immune response - HIV TB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HIV is the most potent risk factor for</a:t>
            </a:r>
          </a:p>
          <a:p>
            <a:pPr>
              <a:buNone/>
            </a:pPr>
            <a:r>
              <a:rPr lang="en-IN" dirty="0" smtClean="0"/>
              <a:t>reactivation of latent tuberculosis</a:t>
            </a:r>
          </a:p>
          <a:p>
            <a:pPr>
              <a:buNone/>
            </a:pPr>
            <a:r>
              <a:rPr lang="en-IN" dirty="0" smtClean="0"/>
              <a:t>HIV negative rate &lt;1% per year</a:t>
            </a:r>
          </a:p>
          <a:p>
            <a:pPr>
              <a:buNone/>
            </a:pPr>
            <a:r>
              <a:rPr lang="en-IN" dirty="0" smtClean="0"/>
              <a:t>(10% lifetime)</a:t>
            </a:r>
          </a:p>
          <a:p>
            <a:pPr>
              <a:buNone/>
            </a:pPr>
            <a:r>
              <a:rPr lang="en-IN" dirty="0" smtClean="0"/>
              <a:t>HIV positive rate ~ 7-10% per year</a:t>
            </a:r>
          </a:p>
          <a:p>
            <a:pPr>
              <a:buNone/>
            </a:pPr>
            <a:r>
              <a:rPr lang="en-IN" dirty="0" smtClean="0"/>
              <a:t>(</a:t>
            </a:r>
            <a:r>
              <a:rPr lang="en-IN" dirty="0" err="1" smtClean="0"/>
              <a:t>apprx</a:t>
            </a:r>
            <a:r>
              <a:rPr lang="en-IN" dirty="0" smtClean="0"/>
              <a:t> 100% lifetime)</a:t>
            </a:r>
          </a:p>
          <a:p>
            <a:pPr>
              <a:buNone/>
            </a:pPr>
            <a:r>
              <a:rPr lang="en-IN" dirty="0" smtClean="0"/>
              <a:t>• Incidence of TB is 100 times in HIV than in</a:t>
            </a:r>
          </a:p>
          <a:p>
            <a:pPr>
              <a:buNone/>
            </a:pPr>
            <a:r>
              <a:rPr lang="en-IN" dirty="0" smtClean="0"/>
              <a:t>general population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Endogenous reactivation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en-IN" dirty="0" smtClean="0"/>
              <a:t>• Patient with HIV infection develops infection with</a:t>
            </a:r>
          </a:p>
          <a:p>
            <a:pPr algn="just">
              <a:buNone/>
            </a:pPr>
            <a:r>
              <a:rPr lang="en-IN" dirty="0" err="1" smtClean="0"/>
              <a:t>Myco</a:t>
            </a:r>
            <a:r>
              <a:rPr lang="en-IN" dirty="0" smtClean="0"/>
              <a:t> Tuberculosis ~ 40% develop active disease</a:t>
            </a:r>
          </a:p>
          <a:p>
            <a:pPr algn="just">
              <a:buNone/>
            </a:pPr>
            <a:r>
              <a:rPr lang="en-IN" dirty="0" smtClean="0"/>
              <a:t>within weeks and progresses rapidly.</a:t>
            </a:r>
          </a:p>
          <a:p>
            <a:pPr algn="just">
              <a:buNone/>
            </a:pPr>
            <a:r>
              <a:rPr lang="en-IN" dirty="0" smtClean="0"/>
              <a:t>•Associated with increased morbidity and mortality</a:t>
            </a:r>
          </a:p>
          <a:p>
            <a:pPr algn="just">
              <a:buNone/>
            </a:pPr>
            <a:r>
              <a:rPr lang="en-IN" dirty="0" smtClean="0"/>
              <a:t>despite optimal treatment</a:t>
            </a:r>
          </a:p>
          <a:p>
            <a:pPr algn="just">
              <a:buNone/>
            </a:pPr>
            <a:r>
              <a:rPr lang="en-IN" dirty="0" smtClean="0"/>
              <a:t>• Spread the disease rapidly among contacts and</a:t>
            </a:r>
          </a:p>
          <a:p>
            <a:pPr algn="just">
              <a:buNone/>
            </a:pPr>
            <a:r>
              <a:rPr lang="en-IN" dirty="0" smtClean="0"/>
              <a:t>health care workers leading to </a:t>
            </a:r>
            <a:r>
              <a:rPr lang="en-IN" dirty="0" err="1" smtClean="0"/>
              <a:t>nosocomial</a:t>
            </a:r>
            <a:endParaRPr lang="en-IN" dirty="0" smtClean="0"/>
          </a:p>
          <a:p>
            <a:pPr algn="just">
              <a:buNone/>
            </a:pPr>
            <a:r>
              <a:rPr lang="en-IN" dirty="0" smtClean="0"/>
              <a:t>outbreaks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Exogenous infection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HIV patients with low CD4 counts are</a:t>
            </a:r>
          </a:p>
          <a:p>
            <a:pPr>
              <a:buNone/>
            </a:pPr>
            <a:r>
              <a:rPr lang="en-IN" dirty="0" smtClean="0"/>
              <a:t>likely to visit hospitals where TB</a:t>
            </a:r>
          </a:p>
          <a:p>
            <a:pPr>
              <a:buNone/>
            </a:pPr>
            <a:r>
              <a:rPr lang="en-IN" dirty="0" smtClean="0"/>
              <a:t>transmission is likely</a:t>
            </a:r>
          </a:p>
          <a:p>
            <a:pPr>
              <a:buNone/>
            </a:pPr>
            <a:r>
              <a:rPr lang="en-IN" dirty="0" smtClean="0"/>
              <a:t>• Usually have pattern of L Zone infiltrates,</a:t>
            </a:r>
          </a:p>
          <a:p>
            <a:pPr>
              <a:buNone/>
            </a:pPr>
            <a:r>
              <a:rPr lang="en-IN" dirty="0" err="1" smtClean="0"/>
              <a:t>adenopathy</a:t>
            </a:r>
            <a:r>
              <a:rPr lang="en-IN" dirty="0" smtClean="0"/>
              <a:t>, pleural effusion suggestive of</a:t>
            </a:r>
          </a:p>
          <a:p>
            <a:pPr>
              <a:buNone/>
            </a:pPr>
            <a:r>
              <a:rPr lang="en-IN" dirty="0" smtClean="0"/>
              <a:t>recent infection</a:t>
            </a:r>
          </a:p>
          <a:p>
            <a:pPr>
              <a:buNone/>
            </a:pPr>
            <a:r>
              <a:rPr lang="en-IN" dirty="0" smtClean="0"/>
              <a:t>• RFLP analysis has confirmed 40% of such</a:t>
            </a:r>
          </a:p>
          <a:p>
            <a:pPr>
              <a:buNone/>
            </a:pPr>
            <a:r>
              <a:rPr lang="en-IN" dirty="0" smtClean="0"/>
              <a:t>patients have identical strain of MTB</a:t>
            </a:r>
          </a:p>
          <a:p>
            <a:pPr>
              <a:buNone/>
            </a:pPr>
            <a:r>
              <a:rPr lang="en-IN" dirty="0" smtClean="0"/>
              <a:t>suggesting clustering of contacts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Evidence: exogenous infection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• Immune activation from TB enhances</a:t>
            </a:r>
          </a:p>
          <a:p>
            <a:pPr>
              <a:buNone/>
            </a:pPr>
            <a:r>
              <a:rPr lang="en-IN" dirty="0" smtClean="0"/>
              <a:t>both systemic and local HIV</a:t>
            </a:r>
          </a:p>
          <a:p>
            <a:pPr>
              <a:buNone/>
            </a:pPr>
            <a:r>
              <a:rPr lang="en-IN" dirty="0" smtClean="0"/>
              <a:t>replication.</a:t>
            </a:r>
          </a:p>
          <a:p>
            <a:pPr>
              <a:buNone/>
            </a:pPr>
            <a:r>
              <a:rPr lang="en-IN" dirty="0" smtClean="0"/>
              <a:t>• Viral load increases</a:t>
            </a:r>
          </a:p>
          <a:p>
            <a:pPr>
              <a:buNone/>
            </a:pPr>
            <a:r>
              <a:rPr lang="en-IN" dirty="0" smtClean="0"/>
              <a:t>• CD4+T lymphocyte count falls</a:t>
            </a:r>
          </a:p>
          <a:p>
            <a:pPr>
              <a:buNone/>
            </a:pPr>
            <a:r>
              <a:rPr lang="en-IN" dirty="0" smtClean="0"/>
              <a:t>• Immune suppression – </a:t>
            </a:r>
            <a:r>
              <a:rPr lang="en-IN" dirty="0" err="1" smtClean="0"/>
              <a:t>Oppurtunistic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Infections</a:t>
            </a:r>
          </a:p>
          <a:p>
            <a:pPr>
              <a:buNone/>
            </a:pPr>
            <a:r>
              <a:rPr lang="en-IN" dirty="0" smtClean="0"/>
              <a:t>• Increased morbidity &amp; mortality due</a:t>
            </a:r>
          </a:p>
          <a:p>
            <a:pPr>
              <a:buNone/>
            </a:pPr>
            <a:r>
              <a:rPr lang="en-IN" dirty="0" smtClean="0"/>
              <a:t>to OI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Effects of TB on HIV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One year mortality 20-35 % (four times</a:t>
            </a:r>
          </a:p>
          <a:p>
            <a:pPr>
              <a:buNone/>
            </a:pPr>
            <a:r>
              <a:rPr lang="en-IN" dirty="0" smtClean="0"/>
              <a:t>than TB in HIV negative with TB)</a:t>
            </a:r>
          </a:p>
          <a:p>
            <a:pPr>
              <a:buNone/>
            </a:pPr>
            <a:r>
              <a:rPr lang="en-IN" dirty="0" smtClean="0"/>
              <a:t>• Cause of death is complication other than</a:t>
            </a:r>
          </a:p>
          <a:p>
            <a:pPr>
              <a:buNone/>
            </a:pPr>
            <a:r>
              <a:rPr lang="en-IN" dirty="0" smtClean="0"/>
              <a:t>TB due to accelerated progression of HIV</a:t>
            </a:r>
          </a:p>
          <a:p>
            <a:pPr>
              <a:buNone/>
            </a:pPr>
            <a:r>
              <a:rPr lang="en-IN" dirty="0" smtClean="0"/>
              <a:t>• Increased incidence of ADR to ATT</a:t>
            </a:r>
          </a:p>
          <a:p>
            <a:pPr>
              <a:buNone/>
            </a:pPr>
            <a:r>
              <a:rPr lang="en-IN" dirty="0" smtClean="0"/>
              <a:t>• Increased emergence of drug resistance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Effects of HIV on TB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96000"/>
          </a:xfrm>
        </p:spPr>
        <p:txBody>
          <a:bodyPr/>
          <a:lstStyle/>
          <a:p>
            <a:r>
              <a:rPr lang="en-US" b="1" u="sng" dirty="0" smtClean="0">
                <a:solidFill>
                  <a:srgbClr val="0000CC"/>
                </a:solidFill>
              </a:rPr>
              <a:t>HIV</a:t>
            </a:r>
          </a:p>
          <a:p>
            <a:pPr>
              <a:buFontTx/>
              <a:buChar char="•"/>
            </a:pPr>
            <a:r>
              <a:rPr lang="en-US" b="1" dirty="0" smtClean="0">
                <a:solidFill>
                  <a:srgbClr val="008000"/>
                </a:solidFill>
              </a:rPr>
              <a:t>A Retro virus, 1/10,000 mm</a:t>
            </a:r>
          </a:p>
          <a:p>
            <a:pPr>
              <a:buFontTx/>
              <a:buChar char="•"/>
            </a:pPr>
            <a:r>
              <a:rPr lang="en-US" b="1" dirty="0" smtClean="0">
                <a:solidFill>
                  <a:srgbClr val="FF0066"/>
                </a:solidFill>
              </a:rPr>
              <a:t>HIV-1 and HIV-2</a:t>
            </a:r>
          </a:p>
          <a:p>
            <a:pPr>
              <a:buFontTx/>
              <a:buChar char="•"/>
            </a:pPr>
            <a:r>
              <a:rPr lang="en-US" b="1" dirty="0" smtClean="0">
                <a:solidFill>
                  <a:srgbClr val="008000"/>
                </a:solidFill>
              </a:rPr>
              <a:t>Majority are HIV-1/ Sub-type C</a:t>
            </a:r>
          </a:p>
          <a:p>
            <a:pPr>
              <a:buFontTx/>
              <a:buChar char="•"/>
            </a:pPr>
            <a:r>
              <a:rPr lang="en-US" b="1" dirty="0" smtClean="0">
                <a:solidFill>
                  <a:srgbClr val="FF0066"/>
                </a:solidFill>
              </a:rPr>
              <a:t> Fragile , delicate….</a:t>
            </a:r>
          </a:p>
          <a:p>
            <a:pPr>
              <a:buFontTx/>
              <a:buChar char="•"/>
            </a:pPr>
            <a:r>
              <a:rPr lang="en-US" b="1" dirty="0" smtClean="0">
                <a:solidFill>
                  <a:srgbClr val="FF0066"/>
                </a:solidFill>
              </a:rPr>
              <a:t> </a:t>
            </a:r>
            <a:r>
              <a:rPr lang="en-US" b="1" dirty="0" smtClean="0">
                <a:solidFill>
                  <a:srgbClr val="008000"/>
                </a:solidFill>
              </a:rPr>
              <a:t>Gets destroyed EASILY by commonly used  disinfectants</a:t>
            </a:r>
          </a:p>
          <a:p>
            <a:r>
              <a:rPr lang="en-US" b="1" dirty="0" smtClean="0">
                <a:solidFill>
                  <a:srgbClr val="008000"/>
                </a:solidFill>
              </a:rPr>
              <a:t>&amp;</a:t>
            </a:r>
          </a:p>
          <a:p>
            <a:r>
              <a:rPr lang="en-US" b="1" dirty="0" smtClean="0">
                <a:solidFill>
                  <a:srgbClr val="008000"/>
                </a:solidFill>
              </a:rPr>
              <a:t>High temperatures</a:t>
            </a:r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33400"/>
            <a:ext cx="8229600" cy="258762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WINDOWS\Desktop\AIDS Basic Posters  2x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15686" b="14278"/>
          <a:stretch>
            <a:fillRect/>
          </a:stretch>
        </p:blipFill>
        <p:spPr bwMode="auto">
          <a:xfrm>
            <a:off x="990600" y="685800"/>
            <a:ext cx="6781799" cy="58674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Manifestations depend on the state of</a:t>
            </a:r>
          </a:p>
          <a:p>
            <a:pPr>
              <a:buNone/>
            </a:pPr>
            <a:r>
              <a:rPr lang="en-IN" dirty="0" err="1" smtClean="0"/>
              <a:t>immunesuppression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• Early stage CD4 &gt; 200 /mm3</a:t>
            </a:r>
          </a:p>
          <a:p>
            <a:pPr>
              <a:buNone/>
            </a:pPr>
            <a:r>
              <a:rPr lang="en-IN" dirty="0" smtClean="0"/>
              <a:t>Typical reactivation TB involving upper</a:t>
            </a:r>
          </a:p>
          <a:p>
            <a:pPr>
              <a:buNone/>
            </a:pPr>
            <a:r>
              <a:rPr lang="en-IN" dirty="0" smtClean="0"/>
              <a:t>lobes with focal infiltrates and cavitations</a:t>
            </a:r>
          </a:p>
          <a:p>
            <a:pPr>
              <a:buNone/>
            </a:pPr>
            <a:r>
              <a:rPr lang="en-IN" dirty="0" smtClean="0"/>
              <a:t>• Advance stage CD4 &lt; 200/mm3</a:t>
            </a:r>
          </a:p>
          <a:p>
            <a:pPr>
              <a:buNone/>
            </a:pPr>
            <a:r>
              <a:rPr lang="en-IN" dirty="0" smtClean="0"/>
              <a:t>Atypical disease with varied manifestations</a:t>
            </a:r>
          </a:p>
          <a:p>
            <a:pPr>
              <a:buNone/>
            </a:pPr>
            <a:r>
              <a:rPr lang="en-IN" dirty="0" smtClean="0"/>
              <a:t>including </a:t>
            </a:r>
            <a:r>
              <a:rPr lang="en-IN" dirty="0" err="1" smtClean="0"/>
              <a:t>extrapulmonary</a:t>
            </a:r>
            <a:r>
              <a:rPr lang="en-IN" dirty="0" smtClean="0"/>
              <a:t> /disseminated TB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Clinical features</a:t>
            </a:r>
            <a:br>
              <a:rPr lang="en-IN" dirty="0" smtClean="0"/>
            </a:b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19800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Atypical manifestations</a:t>
            </a:r>
          </a:p>
          <a:p>
            <a:pPr>
              <a:buNone/>
            </a:pPr>
            <a:r>
              <a:rPr lang="en-IN" dirty="0" smtClean="0"/>
              <a:t>• Diffuse pulmonary involvement, often LL</a:t>
            </a:r>
          </a:p>
          <a:p>
            <a:pPr>
              <a:buNone/>
            </a:pPr>
            <a:r>
              <a:rPr lang="en-IN" dirty="0" smtClean="0"/>
              <a:t>• Absence of cavity formation</a:t>
            </a:r>
          </a:p>
          <a:p>
            <a:pPr>
              <a:buNone/>
            </a:pPr>
            <a:r>
              <a:rPr lang="en-IN" dirty="0" smtClean="0"/>
              <a:t>• Prominent </a:t>
            </a:r>
            <a:r>
              <a:rPr lang="en-IN" dirty="0" err="1" smtClean="0"/>
              <a:t>hilar</a:t>
            </a:r>
            <a:r>
              <a:rPr lang="en-IN" dirty="0" smtClean="0"/>
              <a:t> /</a:t>
            </a:r>
            <a:r>
              <a:rPr lang="en-IN" dirty="0" err="1" smtClean="0"/>
              <a:t>mediastinal</a:t>
            </a:r>
            <a:r>
              <a:rPr lang="en-IN" dirty="0" smtClean="0"/>
              <a:t> LNE</a:t>
            </a:r>
          </a:p>
          <a:p>
            <a:pPr>
              <a:buNone/>
            </a:pPr>
            <a:r>
              <a:rPr lang="en-IN" dirty="0" smtClean="0"/>
              <a:t>• Pleural effusions more common</a:t>
            </a:r>
          </a:p>
          <a:p>
            <a:pPr>
              <a:buNone/>
            </a:pPr>
            <a:r>
              <a:rPr lang="en-IN" dirty="0" smtClean="0"/>
              <a:t>• </a:t>
            </a:r>
            <a:r>
              <a:rPr lang="en-IN" dirty="0" err="1" smtClean="0"/>
              <a:t>Serositis</a:t>
            </a:r>
            <a:r>
              <a:rPr lang="en-IN" dirty="0" smtClean="0"/>
              <a:t>- pericardial /peritoneal</a:t>
            </a:r>
          </a:p>
          <a:p>
            <a:pPr>
              <a:buNone/>
            </a:pPr>
            <a:r>
              <a:rPr lang="en-IN" dirty="0" smtClean="0"/>
              <a:t>• </a:t>
            </a:r>
            <a:r>
              <a:rPr lang="en-IN" dirty="0" err="1" smtClean="0"/>
              <a:t>Miliary</a:t>
            </a:r>
            <a:r>
              <a:rPr lang="en-IN" dirty="0" smtClean="0"/>
              <a:t> tuberculosis</a:t>
            </a:r>
          </a:p>
          <a:p>
            <a:pPr>
              <a:buNone/>
            </a:pPr>
            <a:r>
              <a:rPr lang="en-IN" dirty="0" smtClean="0"/>
              <a:t>• CNS tuberculosis- </a:t>
            </a:r>
            <a:r>
              <a:rPr lang="en-IN" dirty="0" err="1" smtClean="0"/>
              <a:t>tuberculoma</a:t>
            </a:r>
            <a:r>
              <a:rPr lang="en-IN" dirty="0" smtClean="0"/>
              <a:t> ,meningitis</a:t>
            </a:r>
          </a:p>
          <a:p>
            <a:pPr>
              <a:buNone/>
            </a:pPr>
            <a:r>
              <a:rPr lang="en-IN" dirty="0" smtClean="0"/>
              <a:t>• Lymph </a:t>
            </a:r>
            <a:r>
              <a:rPr lang="en-IN" dirty="0" err="1" smtClean="0"/>
              <a:t>node,BM,liver&amp;spleen</a:t>
            </a:r>
            <a:r>
              <a:rPr lang="en-IN" dirty="0" smtClean="0"/>
              <a:t>, testes</a:t>
            </a:r>
          </a:p>
          <a:p>
            <a:pPr>
              <a:buNone/>
            </a:pPr>
            <a:r>
              <a:rPr lang="en-IN" dirty="0" smtClean="0"/>
              <a:t>• </a:t>
            </a:r>
            <a:r>
              <a:rPr lang="en-IN" dirty="0" err="1" smtClean="0"/>
              <a:t>Cutaneous</a:t>
            </a:r>
            <a:r>
              <a:rPr lang="en-IN" dirty="0" smtClean="0"/>
              <a:t> /chest wall abscess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 </a:t>
            </a:r>
            <a:br>
              <a:rPr lang="en-IN" dirty="0" smtClean="0"/>
            </a:br>
            <a:r>
              <a:rPr lang="en-IN" dirty="0" smtClean="0"/>
              <a:t>   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IN" dirty="0" smtClean="0"/>
              <a:t>• Sputum smears negative despite extensive</a:t>
            </a:r>
          </a:p>
          <a:p>
            <a:pPr>
              <a:buNone/>
            </a:pPr>
            <a:r>
              <a:rPr lang="en-IN" dirty="0" smtClean="0"/>
              <a:t>involvement</a:t>
            </a:r>
          </a:p>
          <a:p>
            <a:pPr>
              <a:buNone/>
            </a:pPr>
            <a:r>
              <a:rPr lang="en-IN" dirty="0" smtClean="0"/>
              <a:t>• Normal chest x rays &amp; sputum positive for AFB –</a:t>
            </a:r>
          </a:p>
          <a:p>
            <a:pPr>
              <a:buNone/>
            </a:pPr>
            <a:r>
              <a:rPr lang="en-IN" dirty="0" err="1" smtClean="0"/>
              <a:t>endobronchial</a:t>
            </a:r>
            <a:r>
              <a:rPr lang="en-IN" dirty="0" smtClean="0"/>
              <a:t> TB or </a:t>
            </a:r>
            <a:r>
              <a:rPr lang="en-IN" dirty="0" err="1" smtClean="0"/>
              <a:t>mycobacteremia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• </a:t>
            </a:r>
            <a:r>
              <a:rPr lang="en-IN" dirty="0" err="1" smtClean="0"/>
              <a:t>Mycobacteria</a:t>
            </a:r>
            <a:r>
              <a:rPr lang="en-IN" dirty="0" smtClean="0"/>
              <a:t> may be isolated from blood,</a:t>
            </a:r>
          </a:p>
          <a:p>
            <a:pPr>
              <a:buNone/>
            </a:pPr>
            <a:r>
              <a:rPr lang="en-IN" dirty="0" smtClean="0"/>
              <a:t>marrow, urine &amp; fluids</a:t>
            </a:r>
          </a:p>
          <a:p>
            <a:pPr>
              <a:buNone/>
            </a:pPr>
            <a:r>
              <a:rPr lang="en-IN" dirty="0" smtClean="0"/>
              <a:t>• Lymph node aspirate/</a:t>
            </a:r>
            <a:r>
              <a:rPr lang="en-IN" dirty="0" err="1" smtClean="0"/>
              <a:t>Bx</a:t>
            </a:r>
            <a:r>
              <a:rPr lang="en-IN" dirty="0" smtClean="0"/>
              <a:t>- poorly formed</a:t>
            </a:r>
          </a:p>
          <a:p>
            <a:pPr>
              <a:buNone/>
            </a:pPr>
            <a:r>
              <a:rPr lang="en-IN" dirty="0" err="1" smtClean="0"/>
              <a:t>granulomas</a:t>
            </a:r>
            <a:r>
              <a:rPr lang="en-IN" dirty="0" smtClean="0"/>
              <a:t> , focal areas of necrosis teeming with</a:t>
            </a:r>
          </a:p>
          <a:p>
            <a:pPr>
              <a:buNone/>
            </a:pPr>
            <a:r>
              <a:rPr lang="en-IN" dirty="0" smtClean="0"/>
              <a:t>AFB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Atypical manifestations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IN" dirty="0" smtClean="0"/>
              <a:t>EPTB with HIV negative 15%</a:t>
            </a:r>
          </a:p>
          <a:p>
            <a:pPr>
              <a:buNone/>
            </a:pPr>
            <a:r>
              <a:rPr lang="en-IN" dirty="0" smtClean="0"/>
              <a:t>• Found in 20-50% with HIV infection</a:t>
            </a:r>
          </a:p>
          <a:p>
            <a:pPr>
              <a:buNone/>
            </a:pPr>
            <a:r>
              <a:rPr lang="en-IN" dirty="0" smtClean="0"/>
              <a:t>• Gen </a:t>
            </a:r>
            <a:r>
              <a:rPr lang="en-IN" dirty="0" err="1" smtClean="0"/>
              <a:t>lymphadenopathy</a:t>
            </a:r>
            <a:r>
              <a:rPr lang="en-IN" dirty="0" smtClean="0"/>
              <a:t>,</a:t>
            </a:r>
          </a:p>
          <a:p>
            <a:pPr>
              <a:buNone/>
            </a:pPr>
            <a:r>
              <a:rPr lang="en-IN" dirty="0" err="1" smtClean="0"/>
              <a:t>hepatosplenomegaly,anemia</a:t>
            </a:r>
            <a:r>
              <a:rPr lang="en-IN" dirty="0" smtClean="0"/>
              <a:t>, </a:t>
            </a:r>
            <a:r>
              <a:rPr lang="en-IN" dirty="0" err="1" smtClean="0"/>
              <a:t>leucopenia</a:t>
            </a:r>
            <a:r>
              <a:rPr lang="en-IN" dirty="0" smtClean="0"/>
              <a:t>,</a:t>
            </a:r>
          </a:p>
          <a:p>
            <a:pPr>
              <a:buNone/>
            </a:pPr>
            <a:r>
              <a:rPr lang="en-IN" dirty="0" smtClean="0"/>
              <a:t>elevated liver enzymes, </a:t>
            </a:r>
            <a:r>
              <a:rPr lang="en-IN" dirty="0" err="1" smtClean="0"/>
              <a:t>miliary</a:t>
            </a:r>
            <a:r>
              <a:rPr lang="en-IN" dirty="0" smtClean="0"/>
              <a:t> infiltrates</a:t>
            </a:r>
          </a:p>
          <a:p>
            <a:pPr>
              <a:buNone/>
            </a:pPr>
            <a:r>
              <a:rPr lang="en-IN" dirty="0" smtClean="0"/>
              <a:t>• Kidney and genitourinary involvement</a:t>
            </a:r>
          </a:p>
          <a:p>
            <a:pPr>
              <a:buNone/>
            </a:pPr>
            <a:r>
              <a:rPr lang="en-IN" dirty="0" smtClean="0"/>
              <a:t>common</a:t>
            </a:r>
          </a:p>
          <a:p>
            <a:pPr>
              <a:buNone/>
            </a:pPr>
            <a:r>
              <a:rPr lang="en-IN" dirty="0" smtClean="0"/>
              <a:t>• More likely to have disseminated disease</a:t>
            </a:r>
          </a:p>
          <a:p>
            <a:pPr>
              <a:buNone/>
            </a:pPr>
            <a:r>
              <a:rPr lang="en-IN" dirty="0" smtClean="0"/>
              <a:t>concurrent pulmonary, abdominal and</a:t>
            </a:r>
          </a:p>
          <a:p>
            <a:pPr>
              <a:buNone/>
            </a:pPr>
            <a:r>
              <a:rPr lang="en-IN" dirty="0" smtClean="0"/>
              <a:t>Lymph nodal disease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Extrapulmonary</a:t>
            </a:r>
            <a:r>
              <a:rPr lang="en-IN" dirty="0" smtClean="0"/>
              <a:t> tuberculosis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err="1" smtClean="0"/>
              <a:t>Mycobacteremia</a:t>
            </a:r>
            <a:r>
              <a:rPr lang="en-IN" dirty="0" smtClean="0"/>
              <a:t> - positive blood cultures in</a:t>
            </a:r>
          </a:p>
          <a:p>
            <a:pPr>
              <a:buNone/>
            </a:pPr>
            <a:r>
              <a:rPr lang="en-IN" dirty="0" smtClean="0"/>
              <a:t>56%</a:t>
            </a:r>
          </a:p>
          <a:p>
            <a:pPr>
              <a:buNone/>
            </a:pPr>
            <a:r>
              <a:rPr lang="en-IN" dirty="0" smtClean="0"/>
              <a:t>• Cultures of </a:t>
            </a:r>
            <a:r>
              <a:rPr lang="en-IN" dirty="0" err="1" smtClean="0"/>
              <a:t>urine,stool</a:t>
            </a:r>
            <a:r>
              <a:rPr lang="en-IN" dirty="0" smtClean="0"/>
              <a:t> positive in 40-70%</a:t>
            </a:r>
          </a:p>
          <a:p>
            <a:pPr>
              <a:buNone/>
            </a:pPr>
            <a:r>
              <a:rPr lang="nl-NL" dirty="0" smtClean="0"/>
              <a:t>• Sputum culture yield diagnosis in 90%</a:t>
            </a:r>
          </a:p>
          <a:p>
            <a:pPr>
              <a:buNone/>
            </a:pPr>
            <a:r>
              <a:rPr lang="en-IN" dirty="0" smtClean="0"/>
              <a:t>though smear shows AFB in 40%</a:t>
            </a:r>
          </a:p>
          <a:p>
            <a:pPr>
              <a:buNone/>
            </a:pPr>
            <a:r>
              <a:rPr lang="en-IN" dirty="0" smtClean="0"/>
              <a:t>• Tuberculin </a:t>
            </a:r>
            <a:r>
              <a:rPr lang="en-IN" dirty="0" err="1" smtClean="0"/>
              <a:t>anergy</a:t>
            </a:r>
            <a:r>
              <a:rPr lang="en-IN" dirty="0" smtClean="0"/>
              <a:t> ~75%</a:t>
            </a:r>
          </a:p>
          <a:p>
            <a:pPr>
              <a:buNone/>
            </a:pPr>
            <a:r>
              <a:rPr lang="en-IN" dirty="0" smtClean="0"/>
              <a:t>• EPTB has inverse relation with CD4 counts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EPTB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Massive abdominal </a:t>
            </a:r>
            <a:r>
              <a:rPr lang="en-IN" dirty="0" err="1" smtClean="0"/>
              <a:t>lymphadenopathy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• </a:t>
            </a:r>
            <a:r>
              <a:rPr lang="en-IN" dirty="0" err="1" smtClean="0"/>
              <a:t>Hemophagocytosis</a:t>
            </a:r>
            <a:r>
              <a:rPr lang="en-IN" dirty="0" smtClean="0"/>
              <a:t> syndrome</a:t>
            </a:r>
          </a:p>
          <a:p>
            <a:pPr>
              <a:buNone/>
            </a:pPr>
            <a:r>
              <a:rPr lang="en-IN" dirty="0" smtClean="0"/>
              <a:t>• </a:t>
            </a:r>
            <a:r>
              <a:rPr lang="en-IN" dirty="0" err="1" smtClean="0"/>
              <a:t>Broncho-esophageal</a:t>
            </a:r>
            <a:r>
              <a:rPr lang="en-IN" dirty="0" smtClean="0"/>
              <a:t> fistulae</a:t>
            </a:r>
          </a:p>
          <a:p>
            <a:pPr>
              <a:buNone/>
            </a:pPr>
            <a:r>
              <a:rPr lang="en-IN" dirty="0" smtClean="0"/>
              <a:t>• Multiple visceral / brain abscesses</a:t>
            </a:r>
          </a:p>
          <a:p>
            <a:pPr>
              <a:buNone/>
            </a:pPr>
            <a:r>
              <a:rPr lang="en-IN" dirty="0" smtClean="0"/>
              <a:t>• </a:t>
            </a:r>
            <a:r>
              <a:rPr lang="en-IN" dirty="0" err="1" smtClean="0"/>
              <a:t>Cutaneous</a:t>
            </a:r>
            <a:r>
              <a:rPr lang="en-IN" dirty="0" smtClean="0"/>
              <a:t> , soft tissue abscess</a:t>
            </a:r>
          </a:p>
          <a:p>
            <a:pPr>
              <a:buNone/>
            </a:pPr>
            <a:r>
              <a:rPr lang="en-IN" dirty="0" smtClean="0"/>
              <a:t>• </a:t>
            </a:r>
            <a:r>
              <a:rPr lang="en-IN" dirty="0" err="1" smtClean="0"/>
              <a:t>Osteomyelitis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• Sepsis with septic shock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Unusual manifestations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EPTB associated with shorter survival</a:t>
            </a:r>
          </a:p>
          <a:p>
            <a:pPr>
              <a:buNone/>
            </a:pPr>
            <a:r>
              <a:rPr lang="en-IN" dirty="0" smtClean="0"/>
              <a:t>• pulmonary - 30.4 months</a:t>
            </a:r>
          </a:p>
          <a:p>
            <a:pPr>
              <a:buNone/>
            </a:pPr>
            <a:r>
              <a:rPr lang="en-IN" dirty="0" smtClean="0"/>
              <a:t>• </a:t>
            </a:r>
            <a:r>
              <a:rPr lang="en-IN" dirty="0" err="1" smtClean="0"/>
              <a:t>extrapulm</a:t>
            </a:r>
            <a:r>
              <a:rPr lang="en-IN" dirty="0" smtClean="0"/>
              <a:t> - 15.6 months</a:t>
            </a:r>
          </a:p>
          <a:p>
            <a:pPr>
              <a:buNone/>
            </a:pPr>
            <a:r>
              <a:rPr lang="en-IN" dirty="0" smtClean="0"/>
              <a:t>• disseminated TB - 8.4 months</a:t>
            </a:r>
          </a:p>
          <a:p>
            <a:pPr>
              <a:buNone/>
            </a:pPr>
            <a:r>
              <a:rPr lang="en-IN" dirty="0" smtClean="0"/>
              <a:t>• factors associated with mortality were</a:t>
            </a:r>
          </a:p>
          <a:p>
            <a:pPr>
              <a:buNone/>
            </a:pPr>
            <a:r>
              <a:rPr lang="en-IN" dirty="0" err="1" smtClean="0"/>
              <a:t>lymphopenia</a:t>
            </a:r>
            <a:r>
              <a:rPr lang="en-IN" dirty="0" smtClean="0"/>
              <a:t>, </a:t>
            </a:r>
            <a:r>
              <a:rPr lang="en-IN" dirty="0" err="1" smtClean="0"/>
              <a:t>mycobacteremia</a:t>
            </a:r>
            <a:r>
              <a:rPr lang="en-IN" dirty="0" smtClean="0"/>
              <a:t> ,peripheral</a:t>
            </a:r>
          </a:p>
          <a:p>
            <a:pPr>
              <a:buNone/>
            </a:pPr>
            <a:r>
              <a:rPr lang="en-IN" dirty="0" err="1" smtClean="0"/>
              <a:t>lymphadenopathy</a:t>
            </a:r>
            <a:r>
              <a:rPr lang="en-IN" dirty="0" smtClean="0"/>
              <a:t>, </a:t>
            </a:r>
            <a:r>
              <a:rPr lang="en-IN" dirty="0" err="1" smtClean="0"/>
              <a:t>anemia</a:t>
            </a:r>
            <a:r>
              <a:rPr lang="en-IN" dirty="0" smtClean="0"/>
              <a:t>, tuberculin</a:t>
            </a:r>
          </a:p>
          <a:p>
            <a:pPr>
              <a:buNone/>
            </a:pPr>
            <a:r>
              <a:rPr lang="en-IN" dirty="0" err="1" smtClean="0"/>
              <a:t>anergy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Mortality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Pneumococcal pneumonia</a:t>
            </a:r>
          </a:p>
          <a:p>
            <a:pPr>
              <a:buNone/>
            </a:pPr>
            <a:r>
              <a:rPr lang="en-IN" dirty="0" smtClean="0"/>
              <a:t>• Typhoid </a:t>
            </a:r>
            <a:r>
              <a:rPr lang="en-IN" dirty="0" err="1" smtClean="0"/>
              <a:t>septicemia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• Fungal pneumonia</a:t>
            </a:r>
          </a:p>
          <a:p>
            <a:pPr>
              <a:buNone/>
            </a:pPr>
            <a:r>
              <a:rPr lang="en-IN" dirty="0" smtClean="0"/>
              <a:t>• </a:t>
            </a:r>
            <a:r>
              <a:rPr lang="en-IN" dirty="0" err="1" smtClean="0"/>
              <a:t>Pneumocystis</a:t>
            </a:r>
            <a:r>
              <a:rPr lang="en-IN" dirty="0" smtClean="0"/>
              <a:t> </a:t>
            </a:r>
            <a:r>
              <a:rPr lang="en-IN" dirty="0" err="1" smtClean="0"/>
              <a:t>carinii</a:t>
            </a:r>
            <a:r>
              <a:rPr lang="en-IN" dirty="0" smtClean="0"/>
              <a:t> pneumonia</a:t>
            </a:r>
          </a:p>
          <a:p>
            <a:pPr>
              <a:buNone/>
            </a:pPr>
            <a:r>
              <a:rPr lang="en-IN" dirty="0" smtClean="0"/>
              <a:t>• lymphocytic interstitial pneumonia</a:t>
            </a:r>
          </a:p>
          <a:p>
            <a:pPr>
              <a:buNone/>
            </a:pPr>
            <a:r>
              <a:rPr lang="en-IN" dirty="0" smtClean="0"/>
              <a:t>• Kaposi’s sarcoma</a:t>
            </a:r>
          </a:p>
          <a:p>
            <a:pPr>
              <a:buNone/>
            </a:pPr>
            <a:r>
              <a:rPr lang="en-IN" dirty="0" smtClean="0"/>
              <a:t>• Lymphoma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Differential diagnosis of PTB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862118"/>
          <a:ext cx="9144000" cy="6651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059075">
                <a:tc>
                  <a:txBody>
                    <a:bodyPr/>
                    <a:lstStyle/>
                    <a:p>
                      <a:r>
                        <a:rPr lang="en-US" dirty="0" smtClean="0"/>
                        <a:t>Clinical</a:t>
                      </a:r>
                      <a:r>
                        <a:rPr lang="en-US" baseline="0" dirty="0" smtClean="0"/>
                        <a:t> feature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HIV negative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Early HIV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Advanced</a:t>
                      </a:r>
                    </a:p>
                    <a:p>
                      <a:r>
                        <a:rPr lang="en-IN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HIV/AIDS</a:t>
                      </a:r>
                      <a:endParaRPr lang="en-IN" dirty="0"/>
                    </a:p>
                  </a:txBody>
                  <a:tcPr/>
                </a:tc>
              </a:tr>
              <a:tr h="1059075">
                <a:tc>
                  <a:txBody>
                    <a:bodyPr/>
                    <a:lstStyle/>
                    <a:p>
                      <a:r>
                        <a:rPr lang="en-IN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Tuberculin Reactivity &gt;10mm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75-85%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40-70%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10-30%</a:t>
                      </a:r>
                      <a:endParaRPr lang="en-IN" dirty="0"/>
                    </a:p>
                  </a:txBody>
                  <a:tcPr/>
                </a:tc>
              </a:tr>
              <a:tr h="1355617">
                <a:tc>
                  <a:txBody>
                    <a:bodyPr/>
                    <a:lstStyle/>
                    <a:p>
                      <a:r>
                        <a:rPr lang="en-IN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Chest X Ray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50-70% typical(UL</a:t>
                      </a:r>
                    </a:p>
                    <a:p>
                      <a:r>
                        <a:rPr lang="en-IN" sz="18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fibronodular</a:t>
                      </a:r>
                      <a:endParaRPr lang="en-IN" sz="18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lesions)</a:t>
                      </a:r>
                    </a:p>
                    <a:p>
                      <a:r>
                        <a:rPr lang="en-IN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50% cavities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Mixed typical</a:t>
                      </a:r>
                    </a:p>
                    <a:p>
                      <a:r>
                        <a:rPr lang="en-IN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atypical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Increased </a:t>
                      </a:r>
                      <a:r>
                        <a:rPr lang="en-IN" sz="18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adenopathy</a:t>
                      </a:r>
                      <a:endParaRPr lang="en-IN" sz="18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18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effusions,L</a:t>
                      </a:r>
                      <a:r>
                        <a:rPr lang="en-IN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Zone inv</a:t>
                      </a:r>
                    </a:p>
                    <a:p>
                      <a:r>
                        <a:rPr lang="en-IN" sz="18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miliary</a:t>
                      </a:r>
                      <a:r>
                        <a:rPr lang="en-IN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infiltrates</a:t>
                      </a:r>
                    </a:p>
                    <a:p>
                      <a:r>
                        <a:rPr lang="en-IN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Reduced </a:t>
                      </a:r>
                      <a:r>
                        <a:rPr lang="en-IN" sz="18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Cavitation</a:t>
                      </a:r>
                      <a:endParaRPr lang="en-IN" dirty="0"/>
                    </a:p>
                  </a:txBody>
                  <a:tcPr/>
                </a:tc>
              </a:tr>
              <a:tr h="1410757">
                <a:tc>
                  <a:txBody>
                    <a:bodyPr/>
                    <a:lstStyle/>
                    <a:p>
                      <a:r>
                        <a:rPr lang="en-IN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Sites Involved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Pulmonary 80% Intermediate</a:t>
                      </a:r>
                    </a:p>
                    <a:p>
                      <a:r>
                        <a:rPr lang="en-IN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Extra pulmonary</a:t>
                      </a:r>
                    </a:p>
                    <a:p>
                      <a:r>
                        <a:rPr lang="en-IN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16%</a:t>
                      </a:r>
                    </a:p>
                    <a:p>
                      <a:r>
                        <a:rPr lang="en-IN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Both 4%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Intermediate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Pulmonary 20-30%</a:t>
                      </a:r>
                    </a:p>
                    <a:p>
                      <a:r>
                        <a:rPr lang="en-IN" sz="18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Extrapulm</a:t>
                      </a:r>
                      <a:r>
                        <a:rPr lang="en-IN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20-50%</a:t>
                      </a:r>
                    </a:p>
                    <a:p>
                      <a:r>
                        <a:rPr lang="en-IN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Both 30-70%</a:t>
                      </a:r>
                      <a:endParaRPr lang="en-IN" dirty="0"/>
                    </a:p>
                  </a:txBody>
                  <a:tcPr/>
                </a:tc>
              </a:tr>
              <a:tr h="1059075">
                <a:tc>
                  <a:txBody>
                    <a:bodyPr/>
                    <a:lstStyle/>
                    <a:p>
                      <a:r>
                        <a:rPr lang="en-IN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Sputum smear </a:t>
                      </a:r>
                    </a:p>
                    <a:p>
                      <a:r>
                        <a:rPr lang="en-IN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positivity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70-80%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~50%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30-40%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Clinical features: TB with HIV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534400" cy="5668963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0000CC"/>
                </a:solidFill>
              </a:rPr>
              <a:t>HIV destroys the Immune System</a:t>
            </a:r>
          </a:p>
          <a:p>
            <a:r>
              <a:rPr lang="en-US" b="1" i="1" dirty="0" smtClean="0">
                <a:solidFill>
                  <a:srgbClr val="0000CC"/>
                </a:solidFill>
              </a:rPr>
              <a:t> of the body and we are not able to</a:t>
            </a:r>
          </a:p>
          <a:p>
            <a:r>
              <a:rPr lang="en-US" b="1" i="1" dirty="0" smtClean="0">
                <a:solidFill>
                  <a:srgbClr val="0000CC"/>
                </a:solidFill>
              </a:rPr>
              <a:t> protect ourselves from ordinary </a:t>
            </a:r>
          </a:p>
          <a:p>
            <a:r>
              <a:rPr lang="en-US" b="1" i="1" dirty="0" smtClean="0">
                <a:solidFill>
                  <a:srgbClr val="0000CC"/>
                </a:solidFill>
              </a:rPr>
              <a:t> infections ………………</a:t>
            </a:r>
          </a:p>
          <a:p>
            <a:pPr>
              <a:buFontTx/>
              <a:buChar char="•"/>
            </a:pPr>
            <a:r>
              <a:rPr lang="en-US" sz="2400" b="1" i="1" dirty="0" smtClean="0">
                <a:solidFill>
                  <a:srgbClr val="FF0066"/>
                </a:solidFill>
              </a:rPr>
              <a:t>CD4  Cells are particularly attacked </a:t>
            </a:r>
          </a:p>
          <a:p>
            <a:r>
              <a:rPr lang="en-US" sz="2400" b="1" i="1" dirty="0" smtClean="0">
                <a:solidFill>
                  <a:srgbClr val="FF0066"/>
                </a:solidFill>
              </a:rPr>
              <a:t> and destroyed…..HIV multiplies in these cells using them as factories.</a:t>
            </a:r>
          </a:p>
          <a:p>
            <a:endParaRPr lang="en-US" sz="2400" b="1" i="1" dirty="0" smtClean="0">
              <a:solidFill>
                <a:srgbClr val="FF0066"/>
              </a:solidFill>
            </a:endParaRPr>
          </a:p>
          <a:p>
            <a:pPr>
              <a:buFontTx/>
              <a:buChar char="•"/>
            </a:pPr>
            <a:r>
              <a:rPr lang="en-US" sz="2800" b="1" i="1" dirty="0" smtClean="0">
                <a:solidFill>
                  <a:srgbClr val="0000CC"/>
                </a:solidFill>
              </a:rPr>
              <a:t>HIV is present in almost all body fluids and organs…</a:t>
            </a:r>
            <a:r>
              <a:rPr lang="en-US" sz="2800" b="1" i="1" dirty="0" smtClean="0">
                <a:solidFill>
                  <a:srgbClr val="FF0066"/>
                </a:solidFill>
              </a:rPr>
              <a:t>Maximum concentration in Semen , vaginal secretions and  Blood</a:t>
            </a:r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1524000"/>
            <a:ext cx="8229600" cy="1143000"/>
          </a:xfrm>
        </p:spPr>
        <p:txBody>
          <a:bodyPr/>
          <a:lstStyle/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914400" y="457200"/>
            <a:ext cx="7086599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600199" y="685800"/>
            <a:ext cx="5334001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066800"/>
            <a:ext cx="6553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219200"/>
            <a:ext cx="7086600" cy="5105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066800"/>
            <a:ext cx="6858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Occurrence or worsening of clinical and/or laboratory parameters  despite a ‘favorable’ development of HIV surrogate markers</a:t>
            </a:r>
          </a:p>
          <a:p>
            <a:pPr lvl="1"/>
            <a:r>
              <a:rPr lang="en-US" dirty="0" smtClean="0"/>
              <a:t>Can be to an infective agent</a:t>
            </a:r>
          </a:p>
          <a:p>
            <a:pPr lvl="1"/>
            <a:r>
              <a:rPr lang="en-US" dirty="0" smtClean="0"/>
              <a:t>Non-infective </a:t>
            </a:r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Definition: IRIS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TB prevalence high in HIV + </a:t>
            </a:r>
            <a:r>
              <a:rPr lang="en-US" sz="1200" i="1" dirty="0" smtClean="0"/>
              <a:t>(WHO TB report 2009)</a:t>
            </a:r>
          </a:p>
          <a:p>
            <a:endParaRPr lang="en-US" dirty="0" smtClean="0"/>
          </a:p>
          <a:p>
            <a:r>
              <a:rPr lang="en-US" dirty="0" smtClean="0"/>
              <a:t>In RLS, significant proportion of patients initiating have TB </a:t>
            </a:r>
            <a:r>
              <a:rPr lang="en-US" sz="1200" i="1" dirty="0" smtClean="0"/>
              <a:t>(AIDS 2006;20:1605)</a:t>
            </a:r>
          </a:p>
          <a:p>
            <a:pPr lvl="1"/>
            <a:r>
              <a:rPr lang="en-US" dirty="0" smtClean="0"/>
              <a:t>Proportion with atypical presentations and missed diagnosis high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Inflammatory response against TB, a Th1response</a:t>
            </a:r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Why TB IRIS is most common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dirty="0" smtClean="0"/>
              <a:t>Development requires</a:t>
            </a:r>
          </a:p>
          <a:p>
            <a:pPr lvl="1"/>
            <a:r>
              <a:rPr lang="en-US" sz="2400" dirty="0" smtClean="0"/>
              <a:t>Advanced HIV with severe immune damage</a:t>
            </a:r>
          </a:p>
          <a:p>
            <a:pPr lvl="1"/>
            <a:r>
              <a:rPr lang="en-US" sz="2400" dirty="0" smtClean="0"/>
              <a:t>Presence of inciting antigens</a:t>
            </a:r>
          </a:p>
          <a:p>
            <a:pPr lvl="1"/>
            <a:r>
              <a:rPr lang="en-US" sz="2400" dirty="0" smtClean="0"/>
              <a:t>Loss of normal homeostatic control of immune responses</a:t>
            </a:r>
          </a:p>
          <a:p>
            <a:pPr lvl="1"/>
            <a:r>
              <a:rPr lang="en-US" sz="2400" dirty="0" err="1" smtClean="0"/>
              <a:t>Overexuberant</a:t>
            </a:r>
            <a:r>
              <a:rPr lang="en-US" sz="2400" dirty="0" smtClean="0"/>
              <a:t> inflammatory response</a:t>
            </a:r>
          </a:p>
          <a:p>
            <a:pPr lvl="2"/>
            <a:r>
              <a:rPr lang="en-US" sz="2000" dirty="0" err="1" smtClean="0"/>
              <a:t>Proinflammatory</a:t>
            </a:r>
            <a:r>
              <a:rPr lang="en-US" sz="2000" dirty="0" smtClean="0"/>
              <a:t> cytokines</a:t>
            </a:r>
          </a:p>
          <a:p>
            <a:pPr lvl="2"/>
            <a:r>
              <a:rPr lang="en-US" sz="2000" dirty="0" smtClean="0"/>
              <a:t>Th1 response: </a:t>
            </a:r>
            <a:r>
              <a:rPr lang="en-US" sz="2000" dirty="0" err="1" smtClean="0"/>
              <a:t>mycobacterial</a:t>
            </a:r>
            <a:r>
              <a:rPr lang="en-US" sz="2000" dirty="0" smtClean="0"/>
              <a:t> and fungal</a:t>
            </a:r>
          </a:p>
          <a:p>
            <a:pPr lvl="2"/>
            <a:r>
              <a:rPr lang="en-US" sz="2000" dirty="0" smtClean="0"/>
              <a:t>CD8 response: viral</a:t>
            </a:r>
          </a:p>
          <a:p>
            <a:pPr lvl="1"/>
            <a:r>
              <a:rPr lang="en-US" sz="2400" dirty="0" smtClean="0"/>
              <a:t>Protective pathogen specific immune response</a:t>
            </a:r>
            <a:endParaRPr lang="en-IN" sz="2400" dirty="0" smtClean="0"/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Immunopathogenesis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83464">
              <a:buFont typeface="Wingdings 2"/>
              <a:buChar char=""/>
              <a:defRPr/>
            </a:pPr>
            <a:r>
              <a:rPr lang="en-US" dirty="0" smtClean="0"/>
              <a:t>Frequency 8-43% </a:t>
            </a:r>
            <a:r>
              <a:rPr lang="en-US" sz="1300" i="1" dirty="0" smtClean="0"/>
              <a:t>(</a:t>
            </a:r>
            <a:r>
              <a:rPr lang="en-US" sz="1300" i="1" dirty="0" err="1" smtClean="0"/>
              <a:t>Int</a:t>
            </a:r>
            <a:r>
              <a:rPr lang="en-US" sz="1300" i="1" dirty="0" smtClean="0"/>
              <a:t> J TB and lung disease 2007;11:1282)</a:t>
            </a:r>
          </a:p>
          <a:p>
            <a:pPr marL="365760" indent="-283464">
              <a:buFont typeface="Wingdings 2"/>
              <a:buChar char=""/>
              <a:defRPr/>
            </a:pPr>
            <a:endParaRPr lang="en-US" dirty="0" smtClean="0"/>
          </a:p>
          <a:p>
            <a:pPr marL="365760" indent="-283464">
              <a:buFont typeface="Wingdings 2"/>
              <a:buChar char=""/>
              <a:defRPr/>
            </a:pPr>
            <a:r>
              <a:rPr lang="en-US" dirty="0" smtClean="0"/>
              <a:t>Expansion of PPD specific T cells and increased pro-</a:t>
            </a:r>
            <a:r>
              <a:rPr lang="en-US" dirty="0" err="1" smtClean="0"/>
              <a:t>inflam</a:t>
            </a:r>
            <a:r>
              <a:rPr lang="en-US" dirty="0" smtClean="0"/>
              <a:t> cytokines </a:t>
            </a:r>
            <a:r>
              <a:rPr lang="en-US" sz="1300" i="1" dirty="0" smtClean="0"/>
              <a:t>(AIDS 2006;20;F1-7)</a:t>
            </a:r>
          </a:p>
          <a:p>
            <a:pPr marL="365760" indent="-283464">
              <a:buFont typeface="Wingdings 2"/>
              <a:buChar char=""/>
              <a:defRPr/>
            </a:pPr>
            <a:endParaRPr lang="en-US" dirty="0" smtClean="0"/>
          </a:p>
          <a:p>
            <a:pPr marL="365760" indent="-283464">
              <a:buFont typeface="Wingdings 2"/>
              <a:buChar char=""/>
              <a:defRPr/>
            </a:pPr>
            <a:r>
              <a:rPr lang="en-US" dirty="0" smtClean="0"/>
              <a:t>Risk factors </a:t>
            </a:r>
            <a:r>
              <a:rPr lang="en-US" sz="1300" i="1" dirty="0" smtClean="0"/>
              <a:t>(Lancet </a:t>
            </a:r>
            <a:r>
              <a:rPr lang="en-US" sz="1300" i="1" dirty="0" err="1" smtClean="0"/>
              <a:t>Inf</a:t>
            </a:r>
            <a:r>
              <a:rPr lang="en-US" sz="1300" i="1" dirty="0" smtClean="0"/>
              <a:t> </a:t>
            </a:r>
            <a:r>
              <a:rPr lang="en-US" sz="1300" i="1" dirty="0" err="1" smtClean="0"/>
              <a:t>Dis</a:t>
            </a:r>
            <a:r>
              <a:rPr lang="en-US" sz="1300" i="1" dirty="0" smtClean="0"/>
              <a:t> 2008;8:516)</a:t>
            </a:r>
          </a:p>
          <a:p>
            <a:pPr marL="640080" lvl="1" indent="-237744">
              <a:buFont typeface="Verdana"/>
              <a:buChar char="◦"/>
              <a:defRPr/>
            </a:pPr>
            <a:r>
              <a:rPr lang="en-US" dirty="0" smtClean="0"/>
              <a:t>Advanced HIV disease with low CD4 count</a:t>
            </a:r>
          </a:p>
          <a:p>
            <a:pPr marL="640080" lvl="1" indent="-237744">
              <a:buFont typeface="Verdana"/>
              <a:buChar char="◦"/>
              <a:defRPr/>
            </a:pPr>
            <a:r>
              <a:rPr lang="en-US" dirty="0" smtClean="0"/>
              <a:t>Disseminated and EPTB</a:t>
            </a:r>
          </a:p>
          <a:p>
            <a:pPr marL="640080" lvl="1" indent="-237744">
              <a:buFont typeface="Verdana"/>
              <a:buChar char="◦"/>
              <a:defRPr/>
            </a:pPr>
            <a:r>
              <a:rPr lang="en-US" dirty="0" smtClean="0"/>
              <a:t>Shorter time of ART initiation</a:t>
            </a:r>
          </a:p>
          <a:p>
            <a:pPr marL="640080" lvl="1" indent="-237744">
              <a:buFont typeface="Verdana"/>
              <a:buChar char="◦"/>
              <a:defRPr/>
            </a:pPr>
            <a:r>
              <a:rPr lang="en-US" dirty="0" smtClean="0"/>
              <a:t>Vigorous immunological/</a:t>
            </a:r>
            <a:r>
              <a:rPr lang="en-US" dirty="0" err="1" smtClean="0"/>
              <a:t>virological</a:t>
            </a:r>
            <a:r>
              <a:rPr lang="en-US" dirty="0" smtClean="0"/>
              <a:t> response</a:t>
            </a:r>
            <a:endParaRPr lang="en-IN" dirty="0" smtClean="0"/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Paradoxical TB IRIS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Antecedent requirements</a:t>
            </a:r>
          </a:p>
          <a:p>
            <a:pPr lvl="1"/>
            <a:r>
              <a:rPr lang="en-US" dirty="0" smtClean="0"/>
              <a:t>Standard diagnosis of TB</a:t>
            </a:r>
          </a:p>
          <a:p>
            <a:pPr lvl="1"/>
            <a:r>
              <a:rPr lang="en-US" dirty="0" smtClean="0"/>
              <a:t>Initial response to ATT</a:t>
            </a:r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Paradoxical TB IRIS: Case definition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 HIV pandemic has caused a resurgence </a:t>
            </a:r>
            <a:r>
              <a:rPr lang="en-IN" dirty="0" smtClean="0"/>
              <a:t>of tuberculosis </a:t>
            </a:r>
            <a:r>
              <a:rPr lang="en-IN" dirty="0" smtClean="0"/>
              <a:t>cases world wide after 1980s</a:t>
            </a:r>
          </a:p>
          <a:p>
            <a:pPr algn="just"/>
            <a:r>
              <a:rPr lang="en-IN" dirty="0" smtClean="0"/>
              <a:t> The occurrence of co infection is </a:t>
            </a:r>
            <a:r>
              <a:rPr lang="en-IN" dirty="0" smtClean="0"/>
              <a:t>major problem </a:t>
            </a:r>
            <a:r>
              <a:rPr lang="en-IN" dirty="0" smtClean="0"/>
              <a:t>in developing countries</a:t>
            </a:r>
          </a:p>
          <a:p>
            <a:pPr algn="just"/>
            <a:r>
              <a:rPr lang="en-IN" dirty="0" smtClean="0"/>
              <a:t> Risk factors for both infections are </a:t>
            </a:r>
            <a:r>
              <a:rPr lang="en-IN" dirty="0" smtClean="0"/>
              <a:t>similar: poor </a:t>
            </a:r>
            <a:r>
              <a:rPr lang="en-IN" dirty="0" smtClean="0"/>
              <a:t>socioeconomic class, homeless </a:t>
            </a:r>
            <a:r>
              <a:rPr lang="en-IN" dirty="0" smtClean="0"/>
              <a:t>and IVDU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INTRODUCTION</a:t>
            </a:r>
            <a:endParaRPr lang="en-IN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83464">
              <a:buFont typeface="Wingdings 2"/>
              <a:buChar char=""/>
              <a:defRPr/>
            </a:pPr>
            <a:r>
              <a:rPr lang="en-US" dirty="0" smtClean="0"/>
              <a:t>Clinical criteria (within 3 months of ART)</a:t>
            </a:r>
          </a:p>
          <a:p>
            <a:pPr marL="640080" lvl="1" indent="-237744">
              <a:buFont typeface="Verdana"/>
              <a:buChar char="◦"/>
              <a:defRPr/>
            </a:pPr>
            <a:r>
              <a:rPr lang="en-US" dirty="0" smtClean="0"/>
              <a:t>One major or 2 minor</a:t>
            </a:r>
          </a:p>
          <a:p>
            <a:pPr marL="640080" lvl="1" indent="-237744">
              <a:buFont typeface="Verdana"/>
              <a:buChar char="◦"/>
              <a:defRPr/>
            </a:pPr>
            <a:r>
              <a:rPr lang="en-US" dirty="0" smtClean="0"/>
              <a:t>Major </a:t>
            </a:r>
          </a:p>
          <a:p>
            <a:pPr marL="886968" lvl="2">
              <a:buFont typeface="Wingdings 2"/>
              <a:buChar char=""/>
              <a:defRPr/>
            </a:pPr>
            <a:r>
              <a:rPr lang="en-US" dirty="0" smtClean="0"/>
              <a:t>New, enlarging nodes, focal TB</a:t>
            </a:r>
          </a:p>
          <a:p>
            <a:pPr marL="886968" lvl="2">
              <a:buFont typeface="Wingdings 2"/>
              <a:buChar char=""/>
              <a:defRPr/>
            </a:pPr>
            <a:r>
              <a:rPr lang="en-US" dirty="0" smtClean="0"/>
              <a:t>New, worsening radiological features</a:t>
            </a:r>
          </a:p>
          <a:p>
            <a:pPr marL="886968" lvl="2">
              <a:buFont typeface="Wingdings 2"/>
              <a:buChar char=""/>
              <a:defRPr/>
            </a:pPr>
            <a:r>
              <a:rPr lang="en-US" dirty="0" smtClean="0"/>
              <a:t>New, worsening CNS TB</a:t>
            </a:r>
          </a:p>
          <a:p>
            <a:pPr marL="886968" lvl="2">
              <a:buFont typeface="Wingdings 2"/>
              <a:buChar char=""/>
              <a:defRPr/>
            </a:pPr>
            <a:r>
              <a:rPr lang="en-US" dirty="0" smtClean="0"/>
              <a:t>New or worsening </a:t>
            </a:r>
            <a:r>
              <a:rPr lang="en-US" dirty="0" err="1" smtClean="0"/>
              <a:t>serositis</a:t>
            </a:r>
            <a:endParaRPr lang="en-US" dirty="0" smtClean="0"/>
          </a:p>
          <a:p>
            <a:pPr marL="640080" lvl="1" indent="-237744">
              <a:buFont typeface="Verdana"/>
              <a:buChar char="◦"/>
              <a:defRPr/>
            </a:pPr>
            <a:r>
              <a:rPr lang="en-US" dirty="0" smtClean="0"/>
              <a:t>Minor</a:t>
            </a:r>
          </a:p>
          <a:p>
            <a:pPr marL="886968" lvl="2">
              <a:buFont typeface="Wingdings 2"/>
              <a:buChar char=""/>
              <a:defRPr/>
            </a:pPr>
            <a:r>
              <a:rPr lang="en-US" dirty="0" smtClean="0"/>
              <a:t>New, worsening constitutional symptoms</a:t>
            </a:r>
          </a:p>
          <a:p>
            <a:pPr marL="886968" lvl="2">
              <a:buFont typeface="Wingdings 2"/>
              <a:buChar char=""/>
              <a:defRPr/>
            </a:pPr>
            <a:r>
              <a:rPr lang="en-US" dirty="0" smtClean="0"/>
              <a:t>New, worsening respiratory symptoms</a:t>
            </a:r>
          </a:p>
          <a:p>
            <a:pPr marL="886968" lvl="2">
              <a:buFont typeface="Wingdings 2"/>
              <a:buChar char=""/>
              <a:defRPr/>
            </a:pPr>
            <a:r>
              <a:rPr lang="en-US" dirty="0" smtClean="0"/>
              <a:t>New, worsening abdominal pain with L+S+, nodes</a:t>
            </a:r>
            <a:endParaRPr lang="en-IN" dirty="0" smtClean="0"/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Paradoxical TB IRIS: Case definition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Alternative explanations excluded</a:t>
            </a:r>
          </a:p>
          <a:p>
            <a:pPr lvl="1"/>
            <a:r>
              <a:rPr lang="en-US" dirty="0" smtClean="0"/>
              <a:t>TB drug resistance</a:t>
            </a:r>
          </a:p>
          <a:p>
            <a:pPr lvl="1"/>
            <a:r>
              <a:rPr lang="en-US" dirty="0" smtClean="0"/>
              <a:t>Poor adherence to ATT</a:t>
            </a:r>
          </a:p>
          <a:p>
            <a:pPr lvl="1"/>
            <a:r>
              <a:rPr lang="en-US" dirty="0" smtClean="0"/>
              <a:t>Another OI or neoplasm</a:t>
            </a:r>
          </a:p>
          <a:p>
            <a:pPr lvl="1"/>
            <a:r>
              <a:rPr lang="en-US" dirty="0" smtClean="0"/>
              <a:t>Drug toxicity</a:t>
            </a:r>
            <a:endParaRPr lang="en-IN" dirty="0" smtClean="0"/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Paradoxical TB IRIS: Case definition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Patient not receiving ATT when ART initiated</a:t>
            </a:r>
          </a:p>
          <a:p>
            <a:endParaRPr lang="en-US" dirty="0" smtClean="0"/>
          </a:p>
          <a:p>
            <a:r>
              <a:rPr lang="en-US" dirty="0" smtClean="0"/>
              <a:t>Active TB diagnosed after ART initiation</a:t>
            </a:r>
          </a:p>
          <a:p>
            <a:endParaRPr lang="en-US" dirty="0" smtClean="0"/>
          </a:p>
          <a:p>
            <a:r>
              <a:rPr lang="en-US" dirty="0" smtClean="0"/>
              <a:t>Standard diagnosis of TB (e.g. WHO criteria)</a:t>
            </a:r>
            <a:endParaRPr lang="en-IN" dirty="0" smtClean="0"/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ART associated TB: Case definition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283464">
              <a:buFont typeface="Wingdings 2"/>
              <a:buChar char=""/>
              <a:defRPr/>
            </a:pPr>
            <a:r>
              <a:rPr lang="en-US" dirty="0" smtClean="0"/>
              <a:t>Not receiving ATT at ART initiation, presenting with active Tb within 3 months</a:t>
            </a:r>
          </a:p>
          <a:p>
            <a:pPr marL="82296" indent="0">
              <a:buNone/>
              <a:defRPr/>
            </a:pPr>
            <a:endParaRPr lang="en-US" dirty="0" smtClean="0"/>
          </a:p>
          <a:p>
            <a:pPr marL="82296" indent="0">
              <a:buNone/>
              <a:defRPr/>
            </a:pPr>
            <a:r>
              <a:rPr lang="en-US" dirty="0" smtClean="0"/>
              <a:t>AND ONE OF THESE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en-US" dirty="0" smtClean="0"/>
              <a:t>Marked inflammatory presentation e.g. high fever, hot abscesses, ARDS, SIRS</a:t>
            </a:r>
          </a:p>
          <a:p>
            <a:pPr marL="365760" indent="-283464">
              <a:buFont typeface="Wingdings 2"/>
              <a:buChar char=""/>
              <a:defRPr/>
            </a:pPr>
            <a:endParaRPr lang="en-US" dirty="0" smtClean="0"/>
          </a:p>
          <a:p>
            <a:pPr marL="365760" indent="-283464">
              <a:buFont typeface="Wingdings 2"/>
              <a:buChar char=""/>
              <a:defRPr/>
            </a:pPr>
            <a:r>
              <a:rPr lang="en-US" dirty="0" smtClean="0"/>
              <a:t>Once on ATT, paradoxical worsening</a:t>
            </a:r>
            <a:endParaRPr lang="en-IN" dirty="0" smtClean="0"/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Unmasking TB IRIS: Case definition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 smtClean="0"/>
              <a:t>Radiology:</a:t>
            </a:r>
          </a:p>
          <a:p>
            <a:pPr lvl="1"/>
            <a:r>
              <a:rPr lang="en-US" sz="2400" dirty="0" smtClean="0"/>
              <a:t>Less likely: upper zone infiltrates, sometimes normal</a:t>
            </a:r>
          </a:p>
          <a:p>
            <a:pPr lvl="1"/>
            <a:r>
              <a:rPr lang="en-US" sz="2400" dirty="0" smtClean="0"/>
              <a:t>USG/CT of chest/Abdomen, CT/MRI brain</a:t>
            </a:r>
          </a:p>
          <a:p>
            <a:endParaRPr lang="en-US" sz="2800" dirty="0" smtClean="0"/>
          </a:p>
          <a:p>
            <a:r>
              <a:rPr lang="en-US" sz="2800" dirty="0" smtClean="0"/>
              <a:t>CMI response</a:t>
            </a:r>
          </a:p>
          <a:p>
            <a:pPr lvl="1"/>
            <a:r>
              <a:rPr lang="en-US" sz="2400" dirty="0" smtClean="0"/>
              <a:t>For LTBI</a:t>
            </a:r>
          </a:p>
          <a:p>
            <a:pPr lvl="1"/>
            <a:r>
              <a:rPr lang="en-US" sz="2400" dirty="0" smtClean="0"/>
              <a:t>Tuberculin test</a:t>
            </a:r>
          </a:p>
          <a:p>
            <a:pPr lvl="1"/>
            <a:r>
              <a:rPr lang="en-US" sz="2400" dirty="0" smtClean="0"/>
              <a:t>IGRA assays: </a:t>
            </a:r>
            <a:r>
              <a:rPr lang="en-US" sz="2400" dirty="0" err="1" smtClean="0"/>
              <a:t>QuantiFERON</a:t>
            </a:r>
            <a:r>
              <a:rPr lang="en-US" sz="2400" dirty="0" smtClean="0"/>
              <a:t>-TB Gold, T Spot-TB </a:t>
            </a:r>
            <a:r>
              <a:rPr lang="en-US" sz="1400" i="1" dirty="0" smtClean="0"/>
              <a:t>(AIDS 2008;22:2471)</a:t>
            </a:r>
          </a:p>
          <a:p>
            <a:endParaRPr lang="en-US" sz="2800" dirty="0" smtClean="0"/>
          </a:p>
          <a:p>
            <a:r>
              <a:rPr lang="en-US" sz="2800" dirty="0" smtClean="0"/>
              <a:t>Serology (TB ELISA): limited role</a:t>
            </a:r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Diagnosis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800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 smtClean="0"/>
              <a:t>Sputum AFB: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lower yield as HIV –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1400" i="1" dirty="0" smtClean="0"/>
              <a:t>(Lancet Infect </a:t>
            </a:r>
            <a:r>
              <a:rPr lang="en-US" sz="1400" i="1" dirty="0" err="1" smtClean="0"/>
              <a:t>Dis</a:t>
            </a:r>
            <a:r>
              <a:rPr lang="en-US" sz="1400" i="1" dirty="0" smtClean="0"/>
              <a:t> 2003;3:288)</a:t>
            </a:r>
            <a:endParaRPr lang="en-US" sz="2000" i="1" dirty="0" smtClean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Fluorescence microscopy, alternative specimen processing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BAL/TBLB better yield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NAAT: </a:t>
            </a:r>
          </a:p>
          <a:p>
            <a:pPr lvl="1">
              <a:lnSpc>
                <a:spcPct val="90000"/>
              </a:lnSpc>
            </a:pPr>
            <a:r>
              <a:rPr lang="en-US" sz="2000" dirty="0" err="1" smtClean="0"/>
              <a:t>Amplicor</a:t>
            </a:r>
            <a:r>
              <a:rPr lang="en-US" sz="2000" dirty="0" smtClean="0"/>
              <a:t> MTB PCR, Gen-Probe MTD, SDA (BD)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Useful in smear +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Poor PPV for smear – </a:t>
            </a:r>
            <a:r>
              <a:rPr lang="en-US" sz="2000" dirty="0" err="1" smtClean="0"/>
              <a:t>ve</a:t>
            </a:r>
            <a:r>
              <a:rPr lang="en-US" sz="2000" dirty="0" smtClean="0"/>
              <a:t> specimens: ? Urine </a:t>
            </a:r>
            <a:r>
              <a:rPr lang="en-US" sz="1400" i="1" dirty="0" smtClean="0"/>
              <a:t>(IUATLD conf 2005)</a:t>
            </a:r>
            <a:endParaRPr lang="en-US" sz="2000" i="1" dirty="0" smtClean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Validated only for sputum, not for other specimens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DST: Genotype MTBDR, INNO-</a:t>
            </a:r>
            <a:r>
              <a:rPr lang="en-US" sz="2000" dirty="0" err="1" smtClean="0"/>
              <a:t>LiPA.Rif</a:t>
            </a:r>
            <a:r>
              <a:rPr lang="en-US" sz="2000" dirty="0" smtClean="0"/>
              <a:t> TB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Culture: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LJ medium, BACTEC, MGIT, MODS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11% Asymptomatic patients with sputum culture +</a:t>
            </a:r>
            <a:r>
              <a:rPr lang="en-US" sz="2000" dirty="0" err="1" smtClean="0"/>
              <a:t>ve</a:t>
            </a:r>
            <a:r>
              <a:rPr lang="en-US" sz="2000" dirty="0" smtClean="0"/>
              <a:t>          </a:t>
            </a:r>
            <a:r>
              <a:rPr lang="en-US" sz="1400" i="1" dirty="0" smtClean="0"/>
              <a:t>(</a:t>
            </a:r>
            <a:r>
              <a:rPr lang="en-US" sz="1400" i="1" dirty="0" err="1" smtClean="0"/>
              <a:t>Clin</a:t>
            </a:r>
            <a:r>
              <a:rPr lang="en-US" sz="1400" i="1" dirty="0" smtClean="0"/>
              <a:t> Infect </a:t>
            </a:r>
            <a:r>
              <a:rPr lang="en-US" sz="1400" i="1" dirty="0" err="1" smtClean="0"/>
              <a:t>Dis</a:t>
            </a:r>
            <a:r>
              <a:rPr lang="en-US" sz="1400" i="1" dirty="0" smtClean="0"/>
              <a:t> 2005;40)</a:t>
            </a:r>
            <a:endParaRPr lang="en-US" sz="2000" i="1" dirty="0" smtClean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Blood culture</a:t>
            </a:r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5029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What ATT regimen should be used?</a:t>
            </a:r>
          </a:p>
          <a:p>
            <a:pPr lvl="1"/>
            <a:r>
              <a:rPr lang="en-US" sz="2400" dirty="0" smtClean="0"/>
              <a:t>RMP/RBT based </a:t>
            </a:r>
          </a:p>
          <a:p>
            <a:pPr lvl="1"/>
            <a:endParaRPr lang="en-US" sz="2400" dirty="0" smtClean="0"/>
          </a:p>
          <a:p>
            <a:r>
              <a:rPr lang="en-US" sz="2800" dirty="0" smtClean="0"/>
              <a:t>Should we add EMB in maintenance phase?</a:t>
            </a:r>
          </a:p>
          <a:p>
            <a:pPr lvl="1"/>
            <a:r>
              <a:rPr lang="en-US" sz="2400" dirty="0" smtClean="0"/>
              <a:t>Yes, incidence of primary INH resistance is high</a:t>
            </a:r>
          </a:p>
          <a:p>
            <a:endParaRPr lang="en-US" sz="2800" dirty="0" smtClean="0"/>
          </a:p>
          <a:p>
            <a:r>
              <a:rPr lang="en-US" sz="2800" dirty="0" smtClean="0"/>
              <a:t>What is the duration of ATT?</a:t>
            </a:r>
          </a:p>
          <a:p>
            <a:pPr lvl="1"/>
            <a:r>
              <a:rPr lang="en-US" sz="2400" dirty="0" smtClean="0"/>
              <a:t>6 months except for CNS TB, non use of RMP/PZA</a:t>
            </a:r>
          </a:p>
          <a:p>
            <a:pPr lvl="1"/>
            <a:endParaRPr lang="en-US" sz="2400" dirty="0" smtClean="0"/>
          </a:p>
          <a:p>
            <a:r>
              <a:rPr lang="en-US" sz="2800" dirty="0" smtClean="0"/>
              <a:t>Is intermittent treatment ok?</a:t>
            </a:r>
          </a:p>
          <a:p>
            <a:pPr lvl="1"/>
            <a:r>
              <a:rPr lang="en-US" sz="2400" dirty="0" smtClean="0"/>
              <a:t>No, daily treatment throughout the course</a:t>
            </a:r>
            <a:endParaRPr lang="en-IN" sz="2400" dirty="0" smtClean="0"/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HIV-TB treatment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Autofit/>
          </a:bodyPr>
          <a:lstStyle/>
          <a:p>
            <a:r>
              <a:rPr lang="en-US" dirty="0" smtClean="0"/>
              <a:t>When is ART indicated in HIV-TB?</a:t>
            </a:r>
          </a:p>
          <a:p>
            <a:pPr lvl="1"/>
            <a:r>
              <a:rPr lang="en-US" sz="3200" dirty="0" smtClean="0"/>
              <a:t>All patients irrespective of CD4 counts</a:t>
            </a:r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Improves morbidity and mortality</a:t>
            </a:r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Reduces recurrences of TB </a:t>
            </a:r>
            <a:r>
              <a:rPr lang="en-US" sz="3200" i="1" dirty="0" smtClean="0"/>
              <a:t>(AIDS 2009;4:325-333)</a:t>
            </a:r>
          </a:p>
          <a:p>
            <a:pPr lvl="1">
              <a:buClr>
                <a:srgbClr val="FF0000"/>
              </a:buClr>
            </a:pPr>
            <a:endParaRPr lang="en-IN" sz="3200" dirty="0" smtClean="0"/>
          </a:p>
          <a:p>
            <a:pPr lvl="1">
              <a:buClr>
                <a:srgbClr val="FF0000"/>
              </a:buClr>
            </a:pPr>
            <a:r>
              <a:rPr lang="en-IN" sz="3200" dirty="0" smtClean="0"/>
              <a:t>More rapid smear and culture conversion </a:t>
            </a:r>
            <a:r>
              <a:rPr lang="en-IN" sz="3200" i="1" dirty="0" smtClean="0"/>
              <a:t>(Am J </a:t>
            </a:r>
            <a:r>
              <a:rPr lang="en-IN" sz="3200" i="1" dirty="0" err="1" smtClean="0"/>
              <a:t>Respir</a:t>
            </a:r>
            <a:r>
              <a:rPr lang="en-IN" sz="3200" i="1" dirty="0" smtClean="0"/>
              <a:t> </a:t>
            </a:r>
            <a:r>
              <a:rPr lang="en-IN" sz="3200" i="1" dirty="0" err="1" smtClean="0"/>
              <a:t>Crit</a:t>
            </a:r>
            <a:r>
              <a:rPr lang="en-IN" sz="3200" i="1" dirty="0" smtClean="0"/>
              <a:t> 						</a:t>
            </a:r>
            <a:endParaRPr lang="en-IN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1447800"/>
            <a:ext cx="8229600" cy="1143000"/>
          </a:xfrm>
        </p:spPr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Simultaneously with ATT</a:t>
            </a:r>
          </a:p>
          <a:p>
            <a:endParaRPr lang="en-US" dirty="0" smtClean="0"/>
          </a:p>
          <a:p>
            <a:r>
              <a:rPr lang="en-US" dirty="0" smtClean="0"/>
              <a:t>After completion of ATT</a:t>
            </a:r>
          </a:p>
          <a:p>
            <a:endParaRPr lang="en-US" dirty="0" smtClean="0"/>
          </a:p>
          <a:p>
            <a:r>
              <a:rPr lang="en-US" dirty="0" smtClean="0"/>
              <a:t>After completion of induction phase</a:t>
            </a:r>
          </a:p>
          <a:p>
            <a:endParaRPr lang="en-US" dirty="0" smtClean="0"/>
          </a:p>
          <a:p>
            <a:r>
              <a:rPr lang="en-US" dirty="0" smtClean="0"/>
              <a:t>At the end of 2 weeks of initiating ATT</a:t>
            </a:r>
            <a:endParaRPr lang="en-IN" dirty="0" smtClean="0"/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When to initiate ART in active TB?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Recommendations</a:t>
            </a:r>
          </a:p>
          <a:p>
            <a:pPr>
              <a:buNone/>
            </a:pPr>
            <a:r>
              <a:rPr lang="en-US" dirty="0" smtClean="0"/>
              <a:t>• CDC/ATS recommendation: 6 months ATT</a:t>
            </a:r>
          </a:p>
          <a:p>
            <a:pPr>
              <a:buNone/>
            </a:pPr>
            <a:r>
              <a:rPr lang="en-US" dirty="0" smtClean="0"/>
              <a:t>with drug sensitive TB &amp; prolongation to</a:t>
            </a:r>
          </a:p>
          <a:p>
            <a:pPr>
              <a:buNone/>
            </a:pPr>
            <a:r>
              <a:rPr lang="en-US" dirty="0" smtClean="0"/>
              <a:t>9 months if slow clinical /micro response</a:t>
            </a:r>
          </a:p>
          <a:p>
            <a:pPr>
              <a:buNone/>
            </a:pPr>
            <a:r>
              <a:rPr lang="en-US" dirty="0" smtClean="0"/>
              <a:t>• Factors assoc with poor outcome –advanced</a:t>
            </a:r>
          </a:p>
          <a:p>
            <a:pPr>
              <a:buNone/>
            </a:pPr>
            <a:r>
              <a:rPr lang="en-US" dirty="0" smtClean="0"/>
              <a:t>immune suppression, noncompliance,</a:t>
            </a:r>
          </a:p>
          <a:p>
            <a:pPr>
              <a:buNone/>
            </a:pPr>
            <a:r>
              <a:rPr lang="en-US" dirty="0" smtClean="0"/>
              <a:t>delayed clinical/ microbiological response</a:t>
            </a:r>
          </a:p>
          <a:p>
            <a:pPr>
              <a:buNone/>
            </a:pPr>
            <a:r>
              <a:rPr lang="en-US" dirty="0" smtClean="0"/>
              <a:t>physician should prolong duration of ATT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Treatment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200" b="1" dirty="0" smtClean="0"/>
              <a:t>HIV and TB: leading cause of ID related mortality</a:t>
            </a:r>
          </a:p>
          <a:p>
            <a:endParaRPr lang="en-US" sz="2200" b="1" dirty="0" smtClean="0"/>
          </a:p>
          <a:p>
            <a:r>
              <a:rPr lang="en-US" sz="2200" b="1" dirty="0" smtClean="0"/>
              <a:t>1.3 million with HIV/TB in 2007 </a:t>
            </a:r>
            <a:r>
              <a:rPr lang="en-US" sz="2200" b="1" i="1" dirty="0" smtClean="0"/>
              <a:t>(WHO report 2009)</a:t>
            </a:r>
          </a:p>
          <a:p>
            <a:endParaRPr lang="en-US" sz="2200" b="1" dirty="0" smtClean="0"/>
          </a:p>
          <a:p>
            <a:r>
              <a:rPr lang="en-US" sz="2200" b="1" dirty="0" smtClean="0"/>
              <a:t>TB 20 times more likely than HIV-</a:t>
            </a:r>
            <a:r>
              <a:rPr lang="en-US" sz="2200" b="1" dirty="0" err="1" smtClean="0"/>
              <a:t>ve</a:t>
            </a:r>
            <a:r>
              <a:rPr lang="en-US" sz="2200" b="1" dirty="0" smtClean="0"/>
              <a:t> </a:t>
            </a:r>
            <a:r>
              <a:rPr lang="en-US" sz="2200" b="1" i="1" dirty="0" smtClean="0"/>
              <a:t>(WHO report 2009)</a:t>
            </a:r>
          </a:p>
          <a:p>
            <a:endParaRPr lang="en-US" sz="2200" b="1" dirty="0" smtClean="0"/>
          </a:p>
          <a:p>
            <a:r>
              <a:rPr lang="en-US" sz="2200" b="1" dirty="0" smtClean="0"/>
              <a:t>India highest number of TB/MDR-TB cases </a:t>
            </a:r>
            <a:r>
              <a:rPr lang="en-US" sz="2200" b="1" i="1" dirty="0" smtClean="0"/>
              <a:t>(WHO report 2009)</a:t>
            </a:r>
          </a:p>
          <a:p>
            <a:endParaRPr lang="en-US" sz="2200" b="1" dirty="0" smtClean="0"/>
          </a:p>
          <a:p>
            <a:r>
              <a:rPr lang="en-US" sz="2200" b="1" dirty="0" smtClean="0"/>
              <a:t>TB: leading cause of death in HIV+ </a:t>
            </a:r>
            <a:r>
              <a:rPr lang="en-US" sz="2200" b="1" i="1" dirty="0" smtClean="0"/>
              <a:t>(HIV Med 2001;2:266)</a:t>
            </a:r>
            <a:endParaRPr lang="en-US" sz="2200" b="1" dirty="0" smtClean="0"/>
          </a:p>
          <a:p>
            <a:pPr lvl="1"/>
            <a:r>
              <a:rPr lang="en-US" sz="2200" b="1" dirty="0" smtClean="0"/>
              <a:t>456000 deaths attributable to HIV in 2007 </a:t>
            </a:r>
            <a:r>
              <a:rPr lang="en-US" sz="2200" b="1" i="1" dirty="0" smtClean="0"/>
              <a:t>(WHO report 2009)</a:t>
            </a:r>
            <a:endParaRPr lang="en-US" sz="2200" b="1" dirty="0" smtClean="0"/>
          </a:p>
          <a:p>
            <a:pPr lvl="1"/>
            <a:r>
              <a:rPr lang="en-US" sz="2200" b="1" dirty="0" smtClean="0"/>
              <a:t>Diagnosed in only 50% ante-mortem </a:t>
            </a:r>
            <a:r>
              <a:rPr lang="en-US" sz="2200" b="1" i="1" dirty="0" smtClean="0"/>
              <a:t>(Lancet 2006;367:926)</a:t>
            </a:r>
          </a:p>
          <a:p>
            <a:endParaRPr lang="en-US" sz="2200" b="1" dirty="0" smtClean="0"/>
          </a:p>
          <a:p>
            <a:r>
              <a:rPr lang="en-US" sz="2200" b="1" dirty="0" smtClean="0"/>
              <a:t>HIV testing should be offered to all TB patients</a:t>
            </a:r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002060"/>
                </a:solidFill>
              </a:rPr>
              <a:t>The problem</a:t>
            </a:r>
            <a:endParaRPr lang="en-IN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949891"/>
          </a:xfrm>
        </p:spPr>
        <p:txBody>
          <a:bodyPr/>
          <a:lstStyle/>
          <a:p>
            <a:r>
              <a:rPr lang="en-US" dirty="0" smtClean="0"/>
              <a:t>2HRZE + 4HRE</a:t>
            </a:r>
          </a:p>
          <a:p>
            <a:endParaRPr lang="en-US" dirty="0" smtClean="0"/>
          </a:p>
          <a:p>
            <a:r>
              <a:rPr lang="en-US" dirty="0" smtClean="0"/>
              <a:t>2HRZE + 7HRE</a:t>
            </a:r>
          </a:p>
          <a:p>
            <a:endParaRPr lang="en-US" dirty="0" smtClean="0"/>
          </a:p>
          <a:p>
            <a:r>
              <a:rPr lang="en-US" dirty="0" smtClean="0"/>
              <a:t>2H3R3Z3E3 + 4H3R3</a:t>
            </a:r>
          </a:p>
          <a:p>
            <a:endParaRPr lang="en-US" dirty="0" smtClean="0"/>
          </a:p>
          <a:p>
            <a:r>
              <a:rPr lang="en-US" dirty="0" smtClean="0"/>
              <a:t>2HRZE + 4H3R3</a:t>
            </a:r>
            <a:endParaRPr lang="en-IN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            </a:t>
            </a:r>
            <a:r>
              <a:rPr lang="en-US" u="sng" dirty="0" smtClean="0">
                <a:solidFill>
                  <a:srgbClr val="002060"/>
                </a:solidFill>
              </a:rPr>
              <a:t>TREATMENT</a:t>
            </a:r>
            <a:br>
              <a:rPr lang="en-US" u="sng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  The best ATT option</a:t>
            </a:r>
            <a:endParaRPr lang="en-IN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7630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1600200"/>
            <a:ext cx="8229600" cy="1143000"/>
          </a:xfrm>
        </p:spPr>
        <p:txBody>
          <a:bodyPr/>
          <a:lstStyle/>
          <a:p>
            <a:endParaRPr lang="en-IN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Nucleoside reverse transcriptase</a:t>
            </a:r>
          </a:p>
          <a:p>
            <a:pPr>
              <a:buNone/>
            </a:pPr>
            <a:r>
              <a:rPr lang="en-IN" dirty="0" smtClean="0"/>
              <a:t>inhibitors(NRTI)</a:t>
            </a:r>
          </a:p>
          <a:p>
            <a:pPr>
              <a:buNone/>
            </a:pPr>
            <a:r>
              <a:rPr lang="en-IN" dirty="0" smtClean="0"/>
              <a:t>• Non nucleoside reverse transcriptase</a:t>
            </a:r>
          </a:p>
          <a:p>
            <a:pPr>
              <a:buNone/>
            </a:pPr>
            <a:r>
              <a:rPr lang="en-IN" dirty="0" smtClean="0"/>
              <a:t>inhibitors(NNRTI)</a:t>
            </a:r>
          </a:p>
          <a:p>
            <a:pPr>
              <a:buNone/>
            </a:pPr>
            <a:r>
              <a:rPr lang="en-IN" dirty="0" smtClean="0"/>
              <a:t>• Protease inhibitors(PI)</a:t>
            </a:r>
          </a:p>
          <a:p>
            <a:pPr>
              <a:buNone/>
            </a:pPr>
            <a:r>
              <a:rPr lang="en-IN" dirty="0" smtClean="0"/>
              <a:t>• Fusion inhibitors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ART drug Classes</a:t>
            </a:r>
            <a:endParaRPr lang="en-IN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err="1" smtClean="0"/>
              <a:t>Zidovudine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• </a:t>
            </a:r>
            <a:r>
              <a:rPr lang="en-IN" dirty="0" err="1" smtClean="0"/>
              <a:t>Lamivudine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• </a:t>
            </a:r>
            <a:r>
              <a:rPr lang="en-IN" dirty="0" err="1" smtClean="0"/>
              <a:t>Stavudine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• </a:t>
            </a:r>
            <a:r>
              <a:rPr lang="en-IN" dirty="0" err="1" smtClean="0"/>
              <a:t>Zalcitabine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• </a:t>
            </a:r>
            <a:r>
              <a:rPr lang="en-IN" dirty="0" err="1" smtClean="0"/>
              <a:t>Didanosine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• </a:t>
            </a:r>
            <a:r>
              <a:rPr lang="en-IN" dirty="0" err="1" smtClean="0"/>
              <a:t>Abacavir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• </a:t>
            </a:r>
            <a:r>
              <a:rPr lang="en-IN" dirty="0" err="1" smtClean="0"/>
              <a:t>Tenofovir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• </a:t>
            </a:r>
            <a:r>
              <a:rPr lang="en-IN" dirty="0" err="1" smtClean="0"/>
              <a:t>Emtricitabine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NRTIs</a:t>
            </a:r>
            <a:endParaRPr lang="en-IN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• </a:t>
            </a:r>
            <a:r>
              <a:rPr lang="en-IN" dirty="0" err="1" smtClean="0"/>
              <a:t>Indinavir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• </a:t>
            </a:r>
            <a:r>
              <a:rPr lang="en-IN" dirty="0" err="1" smtClean="0"/>
              <a:t>Ritonavir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• </a:t>
            </a:r>
            <a:r>
              <a:rPr lang="en-IN" dirty="0" err="1" smtClean="0"/>
              <a:t>Nelfinavir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• </a:t>
            </a:r>
            <a:r>
              <a:rPr lang="en-IN" dirty="0" err="1" smtClean="0"/>
              <a:t>Saquinavir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• </a:t>
            </a:r>
            <a:r>
              <a:rPr lang="en-IN" dirty="0" err="1" smtClean="0"/>
              <a:t>Amprenavir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• </a:t>
            </a:r>
            <a:r>
              <a:rPr lang="en-IN" dirty="0" err="1" smtClean="0"/>
              <a:t>Lopinavir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• </a:t>
            </a:r>
            <a:r>
              <a:rPr lang="en-IN" dirty="0" err="1" smtClean="0"/>
              <a:t>Atazanavir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Protease Inhibitors</a:t>
            </a:r>
            <a:endParaRPr lang="en-IN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• </a:t>
            </a:r>
            <a:r>
              <a:rPr lang="en-IN" dirty="0" err="1" smtClean="0"/>
              <a:t>Nevirapine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• </a:t>
            </a:r>
            <a:r>
              <a:rPr lang="en-IN" dirty="0" err="1" smtClean="0"/>
              <a:t>Delavirdine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• </a:t>
            </a:r>
            <a:r>
              <a:rPr lang="en-IN" dirty="0" err="1" smtClean="0"/>
              <a:t>Efavirenz</a:t>
            </a: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u="sng" dirty="0" smtClean="0"/>
              <a:t>FUSION INHIBITORS</a:t>
            </a:r>
          </a:p>
          <a:p>
            <a:pPr>
              <a:buNone/>
            </a:pPr>
            <a:r>
              <a:rPr lang="en-IN" dirty="0" smtClean="0"/>
              <a:t>• </a:t>
            </a:r>
            <a:r>
              <a:rPr lang="en-IN" dirty="0" err="1" smtClean="0"/>
              <a:t>Enfuviritide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NNRTIs</a:t>
            </a:r>
            <a:endParaRPr lang="en-IN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0" y="533400"/>
            <a:ext cx="91440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ART REGIMEN</a:t>
            </a:r>
            <a:endParaRPr lang="en-IN" u="sng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AZT+ </a:t>
            </a:r>
            <a:r>
              <a:rPr lang="en-IN" dirty="0" err="1" smtClean="0"/>
              <a:t>Stavudine</a:t>
            </a:r>
            <a:r>
              <a:rPr lang="en-IN" dirty="0" smtClean="0"/>
              <a:t> - antagonistic</a:t>
            </a:r>
          </a:p>
          <a:p>
            <a:pPr>
              <a:buNone/>
            </a:pPr>
            <a:r>
              <a:rPr lang="en-IN" dirty="0" smtClean="0"/>
              <a:t>• </a:t>
            </a:r>
            <a:r>
              <a:rPr lang="en-IN" dirty="0" err="1" smtClean="0"/>
              <a:t>Ddi</a:t>
            </a:r>
            <a:r>
              <a:rPr lang="en-IN" dirty="0" smtClean="0"/>
              <a:t>+ </a:t>
            </a:r>
            <a:r>
              <a:rPr lang="en-IN" dirty="0" err="1" smtClean="0"/>
              <a:t>Stavudine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• </a:t>
            </a:r>
            <a:r>
              <a:rPr lang="en-IN" dirty="0" err="1" smtClean="0"/>
              <a:t>Stavudine+Zalcitabine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• </a:t>
            </a:r>
            <a:r>
              <a:rPr lang="en-IN" dirty="0" err="1" smtClean="0"/>
              <a:t>Zalcitabine</a:t>
            </a:r>
            <a:r>
              <a:rPr lang="en-IN" dirty="0" smtClean="0"/>
              <a:t>+ </a:t>
            </a:r>
            <a:r>
              <a:rPr lang="en-IN" dirty="0" err="1" smtClean="0"/>
              <a:t>Ddi</a:t>
            </a:r>
            <a:r>
              <a:rPr lang="en-IN" dirty="0" smtClean="0"/>
              <a:t> additive toxicity</a:t>
            </a:r>
          </a:p>
          <a:p>
            <a:pPr>
              <a:buNone/>
            </a:pPr>
            <a:r>
              <a:rPr lang="en-IN" dirty="0" smtClean="0"/>
              <a:t>• </a:t>
            </a:r>
            <a:r>
              <a:rPr lang="en-IN" dirty="0" err="1" smtClean="0"/>
              <a:t>Atazanavit+Indinavir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• </a:t>
            </a:r>
            <a:r>
              <a:rPr lang="en-IN" dirty="0" err="1" smtClean="0"/>
              <a:t>Emtricitabine</a:t>
            </a:r>
            <a:r>
              <a:rPr lang="en-IN" dirty="0" smtClean="0"/>
              <a:t> +</a:t>
            </a:r>
            <a:r>
              <a:rPr lang="en-IN" dirty="0" err="1" smtClean="0"/>
              <a:t>lamivudine</a:t>
            </a:r>
            <a:r>
              <a:rPr lang="en-IN" dirty="0" smtClean="0"/>
              <a:t> ~ resistance profile</a:t>
            </a:r>
          </a:p>
          <a:p>
            <a:pPr>
              <a:buNone/>
            </a:pPr>
            <a:r>
              <a:rPr lang="en-IN" dirty="0" smtClean="0"/>
              <a:t>• </a:t>
            </a:r>
            <a:r>
              <a:rPr lang="en-IN" dirty="0" err="1" smtClean="0"/>
              <a:t>Efavirenz</a:t>
            </a:r>
            <a:r>
              <a:rPr lang="en-IN" dirty="0" smtClean="0"/>
              <a:t> based regime in pregnancy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Combinations never used</a:t>
            </a:r>
            <a:endParaRPr lang="en-IN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1295400"/>
          <a:ext cx="9144000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1112520">
                <a:tc>
                  <a:txBody>
                    <a:bodyPr/>
                    <a:lstStyle/>
                    <a:p>
                      <a:r>
                        <a:rPr lang="en-IN" sz="180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Cytochrome</a:t>
                      </a:r>
                      <a:endParaRPr lang="en-IN" sz="18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P450 inducer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Cytochrome</a:t>
                      </a:r>
                      <a:endParaRPr lang="en-IN" sz="18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P450 inhibitor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Mixed</a:t>
                      </a:r>
                    </a:p>
                    <a:p>
                      <a:r>
                        <a:rPr lang="en-IN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inducer/inhibit</a:t>
                      </a:r>
                      <a:endParaRPr lang="en-IN" dirty="0"/>
                    </a:p>
                  </a:txBody>
                  <a:tcPr/>
                </a:tc>
              </a:tr>
              <a:tr h="1112520">
                <a:tc>
                  <a:txBody>
                    <a:bodyPr/>
                    <a:lstStyle/>
                    <a:p>
                      <a:r>
                        <a:rPr lang="en-IN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Rifampicin</a:t>
                      </a:r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(+++)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Ritonavir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Delavirdine</a:t>
                      </a:r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(-)</a:t>
                      </a:r>
                      <a:endParaRPr lang="en-IN" dirty="0"/>
                    </a:p>
                  </a:txBody>
                  <a:tcPr/>
                </a:tc>
              </a:tr>
              <a:tr h="1112520">
                <a:tc>
                  <a:txBody>
                    <a:bodyPr/>
                    <a:lstStyle/>
                    <a:p>
                      <a:r>
                        <a:rPr lang="en-IN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Rifapentine</a:t>
                      </a:r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(++)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Indinavir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Nevirapine</a:t>
                      </a:r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(+)</a:t>
                      </a:r>
                      <a:endParaRPr lang="en-IN" dirty="0"/>
                    </a:p>
                  </a:txBody>
                  <a:tcPr/>
                </a:tc>
              </a:tr>
              <a:tr h="1112520">
                <a:tc>
                  <a:txBody>
                    <a:bodyPr/>
                    <a:lstStyle/>
                    <a:p>
                      <a:r>
                        <a:rPr lang="en-IN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Rifabutin</a:t>
                      </a:r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(+)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Nelfinavir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Efavirenz</a:t>
                      </a:r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(both)</a:t>
                      </a:r>
                      <a:endParaRPr lang="en-IN" dirty="0"/>
                    </a:p>
                  </a:txBody>
                  <a:tcPr/>
                </a:tc>
              </a:tr>
              <a:tr h="111252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Amprenavir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Drug interactions</a:t>
            </a:r>
            <a:endParaRPr lang="en-IN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IN" dirty="0" smtClean="0"/>
              <a:t>Use of </a:t>
            </a:r>
            <a:r>
              <a:rPr lang="en-IN" dirty="0" err="1" smtClean="0"/>
              <a:t>Rifampicin</a:t>
            </a:r>
            <a:r>
              <a:rPr lang="en-IN" dirty="0" smtClean="0"/>
              <a:t> with PI / NNRTI based</a:t>
            </a:r>
          </a:p>
          <a:p>
            <a:pPr marL="514350" indent="-514350">
              <a:buNone/>
            </a:pPr>
            <a:r>
              <a:rPr lang="en-IN" dirty="0" smtClean="0"/>
              <a:t>ART is contraindicated.</a:t>
            </a:r>
          </a:p>
          <a:p>
            <a:pPr marL="514350" indent="-514350">
              <a:buNone/>
            </a:pPr>
            <a:r>
              <a:rPr lang="en-IN" dirty="0" smtClean="0"/>
              <a:t>• NRTI are not metabolized by hepatic</a:t>
            </a:r>
          </a:p>
          <a:p>
            <a:pPr marL="514350" indent="-514350">
              <a:buNone/>
            </a:pPr>
            <a:r>
              <a:rPr lang="en-IN" dirty="0" err="1" smtClean="0"/>
              <a:t>cytochrome</a:t>
            </a:r>
            <a:r>
              <a:rPr lang="en-IN" dirty="0" smtClean="0"/>
              <a:t> P 450 enzyme system hence</a:t>
            </a:r>
          </a:p>
          <a:p>
            <a:pPr marL="514350" indent="-514350">
              <a:buNone/>
            </a:pPr>
            <a:r>
              <a:rPr lang="en-IN" dirty="0" smtClean="0"/>
              <a:t>they can safely be used with </a:t>
            </a:r>
            <a:r>
              <a:rPr lang="en-IN" dirty="0" err="1" smtClean="0"/>
              <a:t>Rifampicin</a:t>
            </a:r>
            <a:endParaRPr lang="en-IN" dirty="0" smtClean="0"/>
          </a:p>
          <a:p>
            <a:pPr marL="514350" indent="-514350">
              <a:buNone/>
            </a:pPr>
            <a:r>
              <a:rPr lang="en-IN" dirty="0" smtClean="0"/>
              <a:t>based ATT</a:t>
            </a:r>
          </a:p>
          <a:p>
            <a:pPr marL="514350" indent="-514350">
              <a:buNone/>
            </a:pPr>
            <a:r>
              <a:rPr lang="en-IN" dirty="0" smtClean="0"/>
              <a:t>• Other first line ATT (SHEZ) no interactions</a:t>
            </a:r>
          </a:p>
          <a:p>
            <a:pPr marL="514350" indent="-514350">
              <a:buNone/>
            </a:pPr>
            <a:r>
              <a:rPr lang="en-IN" dirty="0" smtClean="0"/>
              <a:t>with ART and can be used safely : SHEZ x</a:t>
            </a:r>
          </a:p>
          <a:p>
            <a:pPr marL="514350" indent="-514350">
              <a:buNone/>
            </a:pPr>
            <a:r>
              <a:rPr lang="en-IN" dirty="0" smtClean="0"/>
              <a:t>2 months followed by SHZx7months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Drug interactions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IN" dirty="0" smtClean="0"/>
              <a:t>1.9 billion people infected each year</a:t>
            </a:r>
          </a:p>
          <a:p>
            <a:pPr>
              <a:buNone/>
            </a:pPr>
            <a:r>
              <a:rPr lang="en-IN" dirty="0" smtClean="0"/>
              <a:t>• 8 million new cases each year</a:t>
            </a:r>
          </a:p>
          <a:p>
            <a:pPr>
              <a:buNone/>
            </a:pPr>
            <a:r>
              <a:rPr lang="en-IN" dirty="0" smtClean="0"/>
              <a:t>• 2 million deaths each year(75% 15-50 yrs)</a:t>
            </a:r>
          </a:p>
          <a:p>
            <a:pPr>
              <a:buNone/>
            </a:pPr>
            <a:r>
              <a:rPr lang="en-IN" dirty="0" smtClean="0"/>
              <a:t>• 95% cases and 98% deaths occur in developing</a:t>
            </a:r>
          </a:p>
          <a:p>
            <a:pPr>
              <a:buNone/>
            </a:pPr>
            <a:r>
              <a:rPr lang="en-IN" dirty="0" smtClean="0"/>
              <a:t>nations</a:t>
            </a:r>
          </a:p>
          <a:p>
            <a:pPr>
              <a:buNone/>
            </a:pPr>
            <a:r>
              <a:rPr lang="en-IN" dirty="0" smtClean="0"/>
              <a:t>• South east Asian region :India ,Indonesia,</a:t>
            </a:r>
          </a:p>
          <a:p>
            <a:pPr>
              <a:buNone/>
            </a:pPr>
            <a:r>
              <a:rPr lang="en-IN" dirty="0" smtClean="0"/>
              <a:t>Thailand and Myanmar account for majority of</a:t>
            </a:r>
          </a:p>
          <a:p>
            <a:pPr>
              <a:buNone/>
            </a:pPr>
            <a:r>
              <a:rPr lang="en-IN" dirty="0" smtClean="0"/>
              <a:t>cases of TB</a:t>
            </a:r>
          </a:p>
          <a:p>
            <a:pPr>
              <a:buNone/>
            </a:pPr>
            <a:r>
              <a:rPr lang="en-IN" dirty="0" smtClean="0"/>
              <a:t>• Prevalence of drug resistance higher in this region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u="sng" dirty="0" smtClean="0"/>
              <a:t>Tuberculosis burden</a:t>
            </a:r>
            <a:endParaRPr lang="en-IN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• </a:t>
            </a:r>
            <a:r>
              <a:rPr lang="en-IN" dirty="0" err="1" smtClean="0"/>
              <a:t>Rifabutin</a:t>
            </a:r>
            <a:r>
              <a:rPr lang="en-IN" dirty="0" smtClean="0"/>
              <a:t> :less potent inducer and can be</a:t>
            </a:r>
          </a:p>
          <a:p>
            <a:pPr>
              <a:buNone/>
            </a:pPr>
            <a:r>
              <a:rPr lang="en-IN" dirty="0" smtClean="0"/>
              <a:t>used in place of </a:t>
            </a:r>
            <a:r>
              <a:rPr lang="en-IN" dirty="0" err="1" smtClean="0"/>
              <a:t>Rifampicin</a:t>
            </a:r>
            <a:r>
              <a:rPr lang="en-IN" dirty="0" smtClean="0"/>
              <a:t> in ATT with PI</a:t>
            </a:r>
          </a:p>
          <a:p>
            <a:pPr>
              <a:buNone/>
            </a:pPr>
            <a:r>
              <a:rPr lang="en-IN" dirty="0" smtClean="0"/>
              <a:t>NNTRI based ART ( equivalent bactericidal</a:t>
            </a:r>
          </a:p>
          <a:p>
            <a:pPr>
              <a:buNone/>
            </a:pPr>
            <a:r>
              <a:rPr lang="en-IN" dirty="0" smtClean="0"/>
              <a:t>action, clinical cure rates )</a:t>
            </a:r>
          </a:p>
          <a:p>
            <a:pPr>
              <a:buNone/>
            </a:pPr>
            <a:r>
              <a:rPr lang="en-IN" dirty="0" smtClean="0"/>
              <a:t>• </a:t>
            </a:r>
            <a:r>
              <a:rPr lang="en-IN" dirty="0" err="1" smtClean="0"/>
              <a:t>Ritonavir</a:t>
            </a:r>
            <a:r>
              <a:rPr lang="en-IN" dirty="0" smtClean="0"/>
              <a:t> retards </a:t>
            </a:r>
            <a:r>
              <a:rPr lang="en-IN" dirty="0" err="1" smtClean="0"/>
              <a:t>Rifabutin</a:t>
            </a:r>
            <a:r>
              <a:rPr lang="en-IN" dirty="0" smtClean="0"/>
              <a:t> metabolism</a:t>
            </a:r>
          </a:p>
          <a:p>
            <a:pPr>
              <a:buNone/>
            </a:pPr>
            <a:r>
              <a:rPr lang="en-IN" dirty="0" smtClean="0"/>
              <a:t>(levels 35 fold) toxic reactions –</a:t>
            </a:r>
            <a:r>
              <a:rPr lang="en-IN" dirty="0" err="1" smtClean="0"/>
              <a:t>uveitis</a:t>
            </a:r>
            <a:r>
              <a:rPr lang="en-IN" dirty="0" smtClean="0"/>
              <a:t>,</a:t>
            </a:r>
          </a:p>
          <a:p>
            <a:pPr>
              <a:buNone/>
            </a:pPr>
            <a:r>
              <a:rPr lang="en-IN" dirty="0" err="1" smtClean="0"/>
              <a:t>neutropenia</a:t>
            </a:r>
            <a:r>
              <a:rPr lang="en-IN" dirty="0" smtClean="0"/>
              <a:t> , </a:t>
            </a:r>
            <a:r>
              <a:rPr lang="en-IN" dirty="0" err="1" smtClean="0"/>
              <a:t>arthralgia</a:t>
            </a:r>
            <a:r>
              <a:rPr lang="en-IN" dirty="0" smtClean="0"/>
              <a:t> occur . combination</a:t>
            </a:r>
          </a:p>
          <a:p>
            <a:pPr>
              <a:buNone/>
            </a:pPr>
            <a:r>
              <a:rPr lang="en-IN" dirty="0" smtClean="0"/>
              <a:t>is contraindicated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Drug interactions</a:t>
            </a:r>
            <a:endParaRPr lang="en-IN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Stavudine</a:t>
            </a:r>
            <a:r>
              <a:rPr lang="en-US" dirty="0" smtClean="0"/>
              <a:t>/</a:t>
            </a:r>
            <a:r>
              <a:rPr lang="en-US" dirty="0" err="1" smtClean="0"/>
              <a:t>lamivudine</a:t>
            </a:r>
            <a:r>
              <a:rPr lang="en-US" dirty="0" smtClean="0"/>
              <a:t>/</a:t>
            </a:r>
            <a:r>
              <a:rPr lang="en-US" dirty="0" err="1" smtClean="0"/>
              <a:t>nevirapine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Zidovudine</a:t>
            </a:r>
            <a:r>
              <a:rPr lang="en-US" dirty="0" smtClean="0"/>
              <a:t>/</a:t>
            </a:r>
            <a:r>
              <a:rPr lang="en-US" dirty="0" err="1" smtClean="0"/>
              <a:t>lamivudine</a:t>
            </a:r>
            <a:r>
              <a:rPr lang="en-US" dirty="0" smtClean="0"/>
              <a:t>/</a:t>
            </a:r>
            <a:r>
              <a:rPr lang="en-US" dirty="0" err="1" smtClean="0"/>
              <a:t>nevirapine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Zidovudine</a:t>
            </a:r>
            <a:r>
              <a:rPr lang="en-US" dirty="0" smtClean="0"/>
              <a:t>/</a:t>
            </a:r>
            <a:r>
              <a:rPr lang="en-US" dirty="0" err="1" smtClean="0"/>
              <a:t>lamivudine</a:t>
            </a:r>
            <a:r>
              <a:rPr lang="en-US" dirty="0" smtClean="0"/>
              <a:t>/</a:t>
            </a:r>
            <a:r>
              <a:rPr lang="en-US" dirty="0" err="1" smtClean="0"/>
              <a:t>efavirenz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Tenofovir</a:t>
            </a:r>
            <a:r>
              <a:rPr lang="en-US" dirty="0" smtClean="0"/>
              <a:t>/</a:t>
            </a:r>
            <a:r>
              <a:rPr lang="en-US" dirty="0" err="1" smtClean="0"/>
              <a:t>Emtrictabine</a:t>
            </a:r>
            <a:r>
              <a:rPr lang="en-US" dirty="0" smtClean="0"/>
              <a:t>/</a:t>
            </a:r>
            <a:r>
              <a:rPr lang="en-US" dirty="0" err="1" smtClean="0"/>
              <a:t>efavirenz</a:t>
            </a:r>
            <a:endParaRPr lang="en-IN" dirty="0" smtClean="0"/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Which ART is most preferred when using with </a:t>
            </a:r>
            <a:r>
              <a:rPr lang="en-US" dirty="0" err="1" smtClean="0">
                <a:solidFill>
                  <a:srgbClr val="002060"/>
                </a:solidFill>
              </a:rPr>
              <a:t>rifampicin</a:t>
            </a:r>
            <a:r>
              <a:rPr lang="en-US" dirty="0" smtClean="0">
                <a:solidFill>
                  <a:srgbClr val="002060"/>
                </a:solidFill>
              </a:rPr>
              <a:t>?</a:t>
            </a:r>
            <a:endParaRPr lang="en-IN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Steroids</a:t>
            </a:r>
          </a:p>
          <a:p>
            <a:pPr lvl="1"/>
            <a:r>
              <a:rPr lang="en-US" dirty="0" smtClean="0"/>
              <a:t>Dose and duration variable: 1-2 mg/kg/day</a:t>
            </a:r>
          </a:p>
          <a:p>
            <a:pPr lvl="1"/>
            <a:r>
              <a:rPr lang="en-US" dirty="0" smtClean="0"/>
              <a:t>Some relapse and may need months of treatment</a:t>
            </a:r>
          </a:p>
          <a:p>
            <a:pPr lvl="1"/>
            <a:r>
              <a:rPr lang="en-US" dirty="0" smtClean="0"/>
              <a:t>Caution: use after alternative diagnosis excluded</a:t>
            </a:r>
          </a:p>
          <a:p>
            <a:pPr lvl="1"/>
            <a:r>
              <a:rPr lang="en-US" dirty="0" smtClean="0"/>
              <a:t>Paradoxical TB IRIS: steroids reduce morbidity </a:t>
            </a:r>
            <a:r>
              <a:rPr lang="en-US" sz="1200" i="1" dirty="0" smtClean="0"/>
              <a:t>(CROI 2009)</a:t>
            </a:r>
          </a:p>
          <a:p>
            <a:pPr lvl="1"/>
            <a:r>
              <a:rPr lang="en-US" dirty="0" smtClean="0"/>
              <a:t>Risks:</a:t>
            </a:r>
          </a:p>
          <a:p>
            <a:pPr lvl="2"/>
            <a:r>
              <a:rPr lang="en-US" sz="2000" dirty="0" smtClean="0"/>
              <a:t>Immune suppression: increased susceptibility/reactivation of infections</a:t>
            </a:r>
          </a:p>
          <a:p>
            <a:pPr lvl="2"/>
            <a:r>
              <a:rPr lang="en-US" sz="2000" dirty="0" smtClean="0"/>
              <a:t>A/E: hypertension, hyperglycemia, bone</a:t>
            </a:r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IRIS: Management</a:t>
            </a:r>
            <a:endParaRPr lang="en-IN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NSAIDS: </a:t>
            </a:r>
          </a:p>
          <a:p>
            <a:pPr lvl="1"/>
            <a:r>
              <a:rPr lang="en-US" sz="2400" dirty="0" smtClean="0"/>
              <a:t>for milder</a:t>
            </a:r>
          </a:p>
          <a:p>
            <a:pPr lvl="1"/>
            <a:r>
              <a:rPr lang="en-US" sz="2400" dirty="0" smtClean="0"/>
              <a:t>Renal injury: background nephropathy, TDF etc</a:t>
            </a:r>
          </a:p>
          <a:p>
            <a:pPr lvl="1"/>
            <a:endParaRPr lang="en-US" sz="2400" dirty="0" smtClean="0"/>
          </a:p>
          <a:p>
            <a:r>
              <a:rPr lang="en-US" dirty="0" smtClean="0"/>
              <a:t>Discontinuing ART</a:t>
            </a:r>
          </a:p>
          <a:p>
            <a:pPr lvl="1"/>
            <a:r>
              <a:rPr lang="en-US" dirty="0" smtClean="0"/>
              <a:t>Considered when steroids fail </a:t>
            </a:r>
            <a:r>
              <a:rPr lang="en-US" dirty="0" err="1" smtClean="0"/>
              <a:t>esp</a:t>
            </a:r>
            <a:r>
              <a:rPr lang="en-US" dirty="0" smtClean="0"/>
              <a:t> CNS IRIS</a:t>
            </a:r>
          </a:p>
          <a:p>
            <a:pPr lvl="1"/>
            <a:r>
              <a:rPr lang="en-US" dirty="0" smtClean="0"/>
              <a:t>May develop  new OIs</a:t>
            </a:r>
          </a:p>
          <a:p>
            <a:pPr lvl="1"/>
            <a:r>
              <a:rPr lang="en-US" dirty="0" smtClean="0"/>
              <a:t>Risk of ARV resistance</a:t>
            </a:r>
          </a:p>
          <a:p>
            <a:pPr lvl="1"/>
            <a:r>
              <a:rPr lang="en-US" dirty="0" smtClean="0"/>
              <a:t>Recur after ART re-initiation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IRIS: Management</a:t>
            </a:r>
            <a:endParaRPr lang="en-IN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0" indent="-283464">
              <a:buFont typeface="Wingdings 2"/>
              <a:buChar char=""/>
              <a:defRPr/>
            </a:pPr>
            <a:r>
              <a:rPr lang="en-US" sz="2300" dirty="0" smtClean="0"/>
              <a:t>Surgical </a:t>
            </a:r>
          </a:p>
          <a:p>
            <a:pPr marL="640080" lvl="1" indent="-237744">
              <a:buFont typeface="Verdana"/>
              <a:buChar char="◦"/>
              <a:defRPr/>
            </a:pPr>
            <a:r>
              <a:rPr lang="en-US" sz="2300" dirty="0" smtClean="0"/>
              <a:t>Aspiration/drain abscess etc.</a:t>
            </a:r>
          </a:p>
          <a:p>
            <a:pPr marL="640080" lvl="1" indent="-237744">
              <a:buFont typeface="Verdana"/>
              <a:buChar char="◦"/>
              <a:defRPr/>
            </a:pPr>
            <a:r>
              <a:rPr lang="en-US" sz="2300" dirty="0" smtClean="0"/>
              <a:t>CSF drainage in TBM: shunts</a:t>
            </a:r>
          </a:p>
          <a:p>
            <a:pPr marL="640080" lvl="1" indent="-237744">
              <a:buFont typeface="Verdana"/>
              <a:buChar char="◦"/>
              <a:defRPr/>
            </a:pPr>
            <a:r>
              <a:rPr lang="en-US" sz="2300" dirty="0" smtClean="0"/>
              <a:t>Bowel perforations, spinal TB</a:t>
            </a:r>
          </a:p>
          <a:p>
            <a:pPr marL="640080" lvl="1" indent="-237744">
              <a:buFont typeface="Verdana"/>
              <a:buChar char="◦"/>
              <a:defRPr/>
            </a:pPr>
            <a:endParaRPr lang="en-US" sz="2300" dirty="0" smtClean="0"/>
          </a:p>
          <a:p>
            <a:pPr marL="365760" indent="-283464">
              <a:buFont typeface="Wingdings 2"/>
              <a:buChar char=""/>
              <a:defRPr/>
            </a:pPr>
            <a:r>
              <a:rPr lang="en-US" sz="2300" dirty="0" smtClean="0"/>
              <a:t>Other </a:t>
            </a:r>
            <a:r>
              <a:rPr lang="en-US" sz="2300" dirty="0" err="1" smtClean="0"/>
              <a:t>immunomodulators</a:t>
            </a:r>
            <a:endParaRPr lang="en-US" sz="2300" dirty="0" smtClean="0"/>
          </a:p>
          <a:p>
            <a:pPr marL="640080" lvl="1" indent="-237744">
              <a:buFont typeface="Verdana"/>
              <a:buChar char="◦"/>
              <a:defRPr/>
            </a:pPr>
            <a:r>
              <a:rPr lang="en-US" sz="2300" dirty="0" smtClean="0"/>
              <a:t>Thalidomide: enlarging </a:t>
            </a:r>
            <a:r>
              <a:rPr lang="en-US" sz="2300" dirty="0" err="1" smtClean="0"/>
              <a:t>tuberculoma</a:t>
            </a:r>
            <a:r>
              <a:rPr lang="en-US" sz="2300" dirty="0" smtClean="0"/>
              <a:t> IRIS</a:t>
            </a:r>
          </a:p>
          <a:p>
            <a:pPr marL="640080" lvl="1" indent="-237744">
              <a:buFont typeface="Verdana"/>
              <a:buChar char="◦"/>
              <a:defRPr/>
            </a:pPr>
            <a:r>
              <a:rPr lang="en-US" sz="2300" dirty="0" err="1" smtClean="0"/>
              <a:t>Pentoxyphylline</a:t>
            </a:r>
            <a:endParaRPr lang="en-US" sz="2300" dirty="0" smtClean="0"/>
          </a:p>
          <a:p>
            <a:pPr marL="640080" lvl="1" indent="-237744">
              <a:buFont typeface="Verdana"/>
              <a:buChar char="◦"/>
              <a:defRPr/>
            </a:pPr>
            <a:r>
              <a:rPr lang="en-US" sz="2300" dirty="0" smtClean="0"/>
              <a:t>IL-2 and GM-CSF</a:t>
            </a:r>
          </a:p>
          <a:p>
            <a:pPr marL="640080" lvl="1" indent="-237744">
              <a:buFont typeface="Verdana"/>
              <a:buChar char="◦"/>
              <a:defRPr/>
            </a:pPr>
            <a:r>
              <a:rPr lang="en-US" sz="2300" dirty="0" err="1" smtClean="0"/>
              <a:t>Hydroxychloroquine</a:t>
            </a:r>
            <a:endParaRPr lang="en-US" sz="2300" dirty="0" smtClean="0"/>
          </a:p>
          <a:p>
            <a:pPr marL="640080" lvl="1" indent="-237744">
              <a:buFont typeface="Verdana"/>
              <a:buChar char="◦"/>
              <a:defRPr/>
            </a:pPr>
            <a:r>
              <a:rPr lang="en-US" sz="2300" dirty="0" err="1" smtClean="0"/>
              <a:t>Leukotrine</a:t>
            </a:r>
            <a:r>
              <a:rPr lang="en-US" sz="2300" dirty="0" smtClean="0"/>
              <a:t> antagonists: </a:t>
            </a:r>
            <a:r>
              <a:rPr lang="en-US" sz="2300" dirty="0" err="1" smtClean="0"/>
              <a:t>monteleukast</a:t>
            </a:r>
            <a:r>
              <a:rPr lang="en-US" sz="2300" dirty="0" smtClean="0"/>
              <a:t>, cyp4503A4 interaction</a:t>
            </a:r>
          </a:p>
          <a:p>
            <a:pPr marL="640080" lvl="1" indent="-237744">
              <a:buFont typeface="Verdana"/>
              <a:buChar char="◦"/>
              <a:defRPr/>
            </a:pPr>
            <a:r>
              <a:rPr lang="en-US" sz="2300" dirty="0" smtClean="0"/>
              <a:t>TNF-alpha inhibitors: </a:t>
            </a:r>
            <a:r>
              <a:rPr lang="en-US" sz="2300" dirty="0" err="1" smtClean="0"/>
              <a:t>infliximab</a:t>
            </a:r>
            <a:r>
              <a:rPr lang="en-US" sz="2300" dirty="0" smtClean="0"/>
              <a:t> ?</a:t>
            </a:r>
          </a:p>
          <a:p>
            <a:pPr marL="365760" indent="-283464">
              <a:buFont typeface="Wingdings 2"/>
              <a:buChar char=""/>
              <a:defRPr/>
            </a:pPr>
            <a:endParaRPr lang="en-US" sz="2300" dirty="0" smtClean="0"/>
          </a:p>
          <a:p>
            <a:pPr marL="365760" indent="-283464">
              <a:buFont typeface="Wingdings 2"/>
              <a:buChar char=""/>
              <a:defRPr/>
            </a:pPr>
            <a:r>
              <a:rPr lang="en-US" sz="2300" dirty="0" smtClean="0"/>
              <a:t>No difference in long term outcomes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IRIS: Management</a:t>
            </a:r>
            <a:endParaRPr lang="en-IN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Latent infection in HIV patients detected by</a:t>
            </a:r>
          </a:p>
          <a:p>
            <a:pPr>
              <a:buNone/>
            </a:pPr>
            <a:r>
              <a:rPr lang="en-IN" dirty="0" smtClean="0"/>
              <a:t>TST &gt;5mm must be treated to prevent</a:t>
            </a:r>
          </a:p>
          <a:p>
            <a:pPr>
              <a:buNone/>
            </a:pPr>
            <a:r>
              <a:rPr lang="en-IN" dirty="0" smtClean="0"/>
              <a:t>disease and spread in community.</a:t>
            </a:r>
          </a:p>
          <a:p>
            <a:pPr>
              <a:buNone/>
            </a:pPr>
            <a:r>
              <a:rPr lang="en-IN" dirty="0" smtClean="0"/>
              <a:t>• INH daily x 9 months</a:t>
            </a:r>
          </a:p>
          <a:p>
            <a:pPr>
              <a:buNone/>
            </a:pPr>
            <a:r>
              <a:rPr lang="en-IN" dirty="0" smtClean="0"/>
              <a:t>• </a:t>
            </a:r>
            <a:r>
              <a:rPr lang="en-IN" dirty="0" err="1" smtClean="0"/>
              <a:t>Rifabutin</a:t>
            </a:r>
            <a:r>
              <a:rPr lang="en-IN" dirty="0" smtClean="0"/>
              <a:t>+ PZI daily x 2 months(On ART)</a:t>
            </a:r>
          </a:p>
          <a:p>
            <a:pPr>
              <a:buNone/>
            </a:pPr>
            <a:r>
              <a:rPr lang="en-IN" dirty="0" smtClean="0"/>
              <a:t>• </a:t>
            </a:r>
            <a:r>
              <a:rPr lang="en-IN" dirty="0" err="1" smtClean="0"/>
              <a:t>Rifampicin</a:t>
            </a:r>
            <a:r>
              <a:rPr lang="en-IN" dirty="0" smtClean="0"/>
              <a:t> +PZI daily x 2months(No ART)</a:t>
            </a:r>
          </a:p>
          <a:p>
            <a:pPr>
              <a:buNone/>
            </a:pPr>
            <a:r>
              <a:rPr lang="en-IN" dirty="0" smtClean="0"/>
              <a:t>• </a:t>
            </a:r>
            <a:r>
              <a:rPr lang="en-IN" dirty="0" err="1" smtClean="0"/>
              <a:t>Rifampicin</a:t>
            </a:r>
            <a:r>
              <a:rPr lang="en-IN" dirty="0" smtClean="0"/>
              <a:t> daily x 9 months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Chemoprophylaxis</a:t>
            </a:r>
            <a:endParaRPr lang="en-IN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IN" dirty="0" err="1" smtClean="0"/>
              <a:t>Rifampicin</a:t>
            </a:r>
            <a:r>
              <a:rPr lang="en-IN" dirty="0" smtClean="0"/>
              <a:t> regime- INH resistant strain,</a:t>
            </a:r>
          </a:p>
          <a:p>
            <a:pPr>
              <a:buNone/>
            </a:pPr>
            <a:r>
              <a:rPr lang="en-IN" dirty="0" smtClean="0"/>
              <a:t>intolerance, poor compliance</a:t>
            </a:r>
          </a:p>
          <a:p>
            <a:pPr>
              <a:buNone/>
            </a:pPr>
            <a:r>
              <a:rPr lang="en-IN" dirty="0" smtClean="0"/>
              <a:t>• In India ,INH resistance is significant the use of</a:t>
            </a:r>
          </a:p>
          <a:p>
            <a:pPr>
              <a:buNone/>
            </a:pPr>
            <a:r>
              <a:rPr lang="en-IN" dirty="0" smtClean="0"/>
              <a:t>combination drugs is advised</a:t>
            </a:r>
          </a:p>
          <a:p>
            <a:pPr>
              <a:buNone/>
            </a:pPr>
            <a:r>
              <a:rPr lang="en-IN" dirty="0" smtClean="0"/>
              <a:t>• For HIV positive contacts of MDR TB</a:t>
            </a:r>
          </a:p>
          <a:p>
            <a:pPr>
              <a:buNone/>
            </a:pPr>
            <a:r>
              <a:rPr lang="en-IN" dirty="0" smtClean="0"/>
              <a:t>– PZI + </a:t>
            </a:r>
            <a:r>
              <a:rPr lang="en-IN" dirty="0" err="1" smtClean="0"/>
              <a:t>Flouroquinolone</a:t>
            </a:r>
            <a:r>
              <a:rPr lang="en-IN" dirty="0" smtClean="0"/>
              <a:t> daily x 12 months</a:t>
            </a:r>
          </a:p>
          <a:p>
            <a:pPr>
              <a:buNone/>
            </a:pPr>
            <a:r>
              <a:rPr lang="en-IN" dirty="0" smtClean="0"/>
              <a:t>– PZI + </a:t>
            </a:r>
            <a:r>
              <a:rPr lang="en-IN" dirty="0" err="1" smtClean="0"/>
              <a:t>Ethambutol</a:t>
            </a:r>
            <a:r>
              <a:rPr lang="en-IN" dirty="0" smtClean="0"/>
              <a:t> daily x months</a:t>
            </a:r>
          </a:p>
          <a:p>
            <a:pPr>
              <a:buNone/>
            </a:pPr>
            <a:r>
              <a:rPr lang="en-IN" dirty="0" smtClean="0"/>
              <a:t>WHO does not recommend CP in region where</a:t>
            </a:r>
          </a:p>
          <a:p>
            <a:pPr>
              <a:buNone/>
            </a:pPr>
            <a:r>
              <a:rPr lang="en-IN" dirty="0" smtClean="0"/>
              <a:t>prevalence is high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Chemoprophylaxis</a:t>
            </a:r>
            <a:endParaRPr lang="en-IN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• Tuberculin </a:t>
            </a:r>
            <a:r>
              <a:rPr lang="en-IN" dirty="0" err="1" smtClean="0"/>
              <a:t>anergic</a:t>
            </a:r>
            <a:r>
              <a:rPr lang="en-IN" dirty="0" smtClean="0"/>
              <a:t> patients use of</a:t>
            </a:r>
          </a:p>
          <a:p>
            <a:pPr>
              <a:buNone/>
            </a:pPr>
            <a:r>
              <a:rPr lang="en-IN" dirty="0" smtClean="0"/>
              <a:t>chemoprophylaxis is not proven to be</a:t>
            </a:r>
          </a:p>
          <a:p>
            <a:pPr>
              <a:buNone/>
            </a:pPr>
            <a:r>
              <a:rPr lang="en-IN" dirty="0" smtClean="0"/>
              <a:t>effective</a:t>
            </a:r>
          </a:p>
          <a:p>
            <a:pPr>
              <a:buNone/>
            </a:pPr>
            <a:r>
              <a:rPr lang="en-IN" dirty="0" smtClean="0"/>
              <a:t>• Not recommended except when working in</a:t>
            </a:r>
          </a:p>
          <a:p>
            <a:pPr>
              <a:buNone/>
            </a:pPr>
            <a:r>
              <a:rPr lang="en-IN" dirty="0" smtClean="0"/>
              <a:t>areas of high transmission of TB </a:t>
            </a:r>
            <a:r>
              <a:rPr lang="en-IN" dirty="0" err="1" smtClean="0"/>
              <a:t>ie</a:t>
            </a:r>
            <a:r>
              <a:rPr lang="en-IN" dirty="0" smtClean="0"/>
              <a:t> hospital,</a:t>
            </a:r>
          </a:p>
          <a:p>
            <a:pPr>
              <a:buNone/>
            </a:pPr>
            <a:r>
              <a:rPr lang="en-IN" dirty="0" smtClean="0"/>
              <a:t>jails</a:t>
            </a:r>
          </a:p>
          <a:p>
            <a:pPr>
              <a:buNone/>
            </a:pPr>
            <a:r>
              <a:rPr lang="en-IN" dirty="0" smtClean="0"/>
              <a:t>• Use if tuberculin negative person becomes</a:t>
            </a:r>
          </a:p>
          <a:p>
            <a:pPr>
              <a:buNone/>
            </a:pPr>
            <a:r>
              <a:rPr lang="en-IN" dirty="0" smtClean="0"/>
              <a:t>reactive after antiretroviral drug therapy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Chemoprophylaxis</a:t>
            </a:r>
            <a:endParaRPr lang="en-IN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Contraindicated with persons with advanced</a:t>
            </a:r>
          </a:p>
          <a:p>
            <a:pPr>
              <a:buNone/>
            </a:pPr>
            <a:r>
              <a:rPr lang="en-IN" dirty="0" smtClean="0"/>
              <a:t>HIV disease/AIDS because of risk of</a:t>
            </a:r>
          </a:p>
          <a:p>
            <a:pPr>
              <a:buNone/>
            </a:pPr>
            <a:r>
              <a:rPr lang="en-IN" dirty="0" smtClean="0"/>
              <a:t>“disseminated </a:t>
            </a:r>
            <a:r>
              <a:rPr lang="en-IN" dirty="0" err="1" smtClean="0"/>
              <a:t>BCGiosis</a:t>
            </a:r>
            <a:r>
              <a:rPr lang="en-IN" dirty="0" smtClean="0"/>
              <a:t>”</a:t>
            </a:r>
          </a:p>
          <a:p>
            <a:pPr>
              <a:buNone/>
            </a:pPr>
            <a:r>
              <a:rPr lang="en-IN" dirty="0" smtClean="0"/>
              <a:t>• But in countries where risk of TB is high,</a:t>
            </a:r>
          </a:p>
          <a:p>
            <a:pPr>
              <a:buNone/>
            </a:pPr>
            <a:r>
              <a:rPr lang="en-IN" dirty="0" smtClean="0"/>
              <a:t>WHO recommends BCG should be given as</a:t>
            </a:r>
          </a:p>
          <a:p>
            <a:pPr>
              <a:buNone/>
            </a:pPr>
            <a:r>
              <a:rPr lang="en-IN" dirty="0" smtClean="0"/>
              <a:t>soon after birth.</a:t>
            </a:r>
          </a:p>
          <a:p>
            <a:pPr>
              <a:buNone/>
            </a:pPr>
            <a:r>
              <a:rPr lang="en-IN" dirty="0" smtClean="0"/>
              <a:t>• Disseminated </a:t>
            </a:r>
            <a:r>
              <a:rPr lang="en-IN" dirty="0" err="1" smtClean="0"/>
              <a:t>BCGiosis</a:t>
            </a:r>
            <a:r>
              <a:rPr lang="en-IN" dirty="0" smtClean="0"/>
              <a:t> treated with</a:t>
            </a:r>
          </a:p>
          <a:p>
            <a:pPr>
              <a:buNone/>
            </a:pPr>
            <a:r>
              <a:rPr lang="en-IN" dirty="0" err="1" smtClean="0"/>
              <a:t>INH+Rifampicin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Role of BCG</a:t>
            </a:r>
            <a:endParaRPr lang="en-IN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Screen all cases of TB for HIV infection</a:t>
            </a:r>
          </a:p>
          <a:p>
            <a:pPr>
              <a:buNone/>
            </a:pPr>
            <a:r>
              <a:rPr lang="en-IN" dirty="0" smtClean="0"/>
              <a:t>• Initiate ATT preferably with DOT</a:t>
            </a:r>
          </a:p>
          <a:p>
            <a:pPr>
              <a:buNone/>
            </a:pPr>
            <a:r>
              <a:rPr lang="en-IN" dirty="0" smtClean="0"/>
              <a:t>• Consider optimal antiretroviral therapy</a:t>
            </a:r>
          </a:p>
          <a:p>
            <a:pPr>
              <a:buNone/>
            </a:pPr>
            <a:r>
              <a:rPr lang="en-IN" dirty="0" smtClean="0"/>
              <a:t>• Understand drug interactions of </a:t>
            </a:r>
            <a:r>
              <a:rPr lang="en-IN" dirty="0" err="1" smtClean="0"/>
              <a:t>Rifamycins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with PI/NNRTI based ART</a:t>
            </a:r>
          </a:p>
          <a:p>
            <a:pPr>
              <a:buNone/>
            </a:pPr>
            <a:r>
              <a:rPr lang="en-IN" dirty="0" smtClean="0"/>
              <a:t>• Observe for paradoxical reactions</a:t>
            </a:r>
          </a:p>
          <a:p>
            <a:pPr>
              <a:buNone/>
            </a:pPr>
            <a:r>
              <a:rPr lang="en-IN" dirty="0" smtClean="0"/>
              <a:t>• Identify drug resistant tuberculosis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Conclusions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IN" dirty="0" smtClean="0"/>
              <a:t>40% of the Indian population has TB</a:t>
            </a:r>
          </a:p>
          <a:p>
            <a:pPr algn="just">
              <a:buNone/>
            </a:pPr>
            <a:r>
              <a:rPr lang="en-IN" dirty="0" smtClean="0"/>
              <a:t>infection.</a:t>
            </a:r>
          </a:p>
          <a:p>
            <a:pPr algn="just">
              <a:buNone/>
            </a:pPr>
            <a:r>
              <a:rPr lang="en-IN" dirty="0" smtClean="0"/>
              <a:t>• Every year, nearly 5 </a:t>
            </a:r>
            <a:r>
              <a:rPr lang="en-IN" dirty="0" err="1" smtClean="0"/>
              <a:t>lakh</a:t>
            </a:r>
            <a:r>
              <a:rPr lang="en-IN" dirty="0" smtClean="0"/>
              <a:t> die of TB – 1,000</a:t>
            </a:r>
          </a:p>
          <a:p>
            <a:pPr algn="just">
              <a:buNone/>
            </a:pPr>
            <a:r>
              <a:rPr lang="en-IN" dirty="0" smtClean="0"/>
              <a:t>deaths per day, one death every minute.</a:t>
            </a:r>
          </a:p>
          <a:p>
            <a:pPr algn="just">
              <a:buNone/>
            </a:pPr>
            <a:r>
              <a:rPr lang="en-IN" dirty="0" smtClean="0"/>
              <a:t>• Each infectious patient can infect 10-15</a:t>
            </a:r>
          </a:p>
          <a:p>
            <a:pPr algn="just">
              <a:buNone/>
            </a:pPr>
            <a:r>
              <a:rPr lang="en-IN" dirty="0" smtClean="0"/>
              <a:t>individuals in a year unless effectively</a:t>
            </a:r>
          </a:p>
          <a:p>
            <a:pPr algn="just">
              <a:buNone/>
            </a:pPr>
            <a:r>
              <a:rPr lang="en-IN" dirty="0" smtClean="0"/>
              <a:t>treated.</a:t>
            </a:r>
          </a:p>
          <a:p>
            <a:pPr algn="just">
              <a:buNone/>
            </a:pPr>
            <a:r>
              <a:rPr lang="en-IN" dirty="0" smtClean="0"/>
              <a:t>• In India , TB kills 14 times more people</a:t>
            </a:r>
          </a:p>
          <a:p>
            <a:pPr algn="just">
              <a:buNone/>
            </a:pPr>
            <a:r>
              <a:rPr lang="en-IN" dirty="0" smtClean="0"/>
              <a:t>than all tropical diseases combined, 21</a:t>
            </a:r>
          </a:p>
          <a:p>
            <a:pPr algn="just">
              <a:buNone/>
            </a:pPr>
            <a:r>
              <a:rPr lang="en-IN" dirty="0" smtClean="0"/>
              <a:t>times more than malaria,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u="sng" dirty="0" smtClean="0"/>
              <a:t>Indian scenario</a:t>
            </a:r>
            <a:endParaRPr lang="en-IN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143000"/>
            <a:ext cx="7162800" cy="4983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1500" b="1" dirty="0" smtClean="0">
                <a:solidFill>
                  <a:srgbClr val="000066"/>
                </a:solidFill>
              </a:rPr>
              <a:t>THANK   YOU</a:t>
            </a:r>
            <a:endParaRPr lang="en-IN" sz="11500" b="1" dirty="0">
              <a:solidFill>
                <a:srgbClr val="00006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IN" dirty="0" smtClean="0"/>
              <a:t>After the first HIV positive case was detected in a</a:t>
            </a:r>
          </a:p>
          <a:p>
            <a:pPr>
              <a:buNone/>
            </a:pPr>
            <a:r>
              <a:rPr lang="en-IN" dirty="0" smtClean="0"/>
              <a:t>commercial sex worker in Tamil Nadu in the year</a:t>
            </a:r>
          </a:p>
          <a:p>
            <a:pPr>
              <a:buNone/>
            </a:pPr>
            <a:r>
              <a:rPr lang="en-IN" dirty="0" smtClean="0"/>
              <a:t>1986</a:t>
            </a:r>
          </a:p>
          <a:p>
            <a:pPr>
              <a:buNone/>
            </a:pPr>
            <a:r>
              <a:rPr lang="en-IN" dirty="0" smtClean="0"/>
              <a:t>• Highest number of AIDS cases have been reported</a:t>
            </a:r>
          </a:p>
          <a:p>
            <a:pPr>
              <a:buNone/>
            </a:pPr>
            <a:r>
              <a:rPr lang="en-IN" dirty="0" smtClean="0"/>
              <a:t>from Tamil Nadu, Maharashtra , Karnataka,</a:t>
            </a:r>
          </a:p>
          <a:p>
            <a:pPr>
              <a:buNone/>
            </a:pPr>
            <a:r>
              <a:rPr lang="en-IN" dirty="0" smtClean="0"/>
              <a:t>Andhra Pradesh, Manipur and Nagaland.</a:t>
            </a:r>
          </a:p>
          <a:p>
            <a:pPr>
              <a:buNone/>
            </a:pPr>
            <a:r>
              <a:rPr lang="en-IN" dirty="0" smtClean="0"/>
              <a:t>• Total no of HIV infection ~3.97 million</a:t>
            </a:r>
          </a:p>
          <a:p>
            <a:pPr>
              <a:buNone/>
            </a:pPr>
            <a:r>
              <a:rPr lang="en-IN" dirty="0" smtClean="0"/>
              <a:t>• AIDS cases - 60 % had Tuberculosis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u="sng" dirty="0" smtClean="0"/>
              <a:t>Indian scenario</a:t>
            </a:r>
            <a:endParaRPr lang="en-IN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IN" dirty="0" smtClean="0"/>
              <a:t>TB is the leading opportunistic infection in</a:t>
            </a:r>
          </a:p>
          <a:p>
            <a:pPr algn="just">
              <a:buNone/>
            </a:pPr>
            <a:r>
              <a:rPr lang="en-IN" dirty="0" smtClean="0"/>
              <a:t>HIV infected patients</a:t>
            </a:r>
          </a:p>
          <a:p>
            <a:pPr algn="just">
              <a:buNone/>
            </a:pPr>
            <a:r>
              <a:rPr lang="en-IN" dirty="0" smtClean="0"/>
              <a:t>• Often the first indicator of immune</a:t>
            </a:r>
          </a:p>
          <a:p>
            <a:pPr algn="just">
              <a:buNone/>
            </a:pPr>
            <a:r>
              <a:rPr lang="en-IN" dirty="0" smtClean="0"/>
              <a:t>deficiency (AIDS defining Illness)</a:t>
            </a:r>
          </a:p>
          <a:p>
            <a:pPr algn="just">
              <a:buNone/>
            </a:pPr>
            <a:r>
              <a:rPr lang="en-IN" dirty="0" smtClean="0"/>
              <a:t>• World wide 40 million HIV infected</a:t>
            </a:r>
          </a:p>
          <a:p>
            <a:pPr algn="just">
              <a:buNone/>
            </a:pPr>
            <a:r>
              <a:rPr lang="en-IN" dirty="0" smtClean="0"/>
              <a:t>of whom15 million are co infected with TB</a:t>
            </a:r>
          </a:p>
          <a:p>
            <a:pPr algn="just">
              <a:buNone/>
            </a:pPr>
            <a:r>
              <a:rPr lang="en-IN" dirty="0" smtClean="0"/>
              <a:t>• Tuberculosis accelerates the progression of</a:t>
            </a:r>
          </a:p>
          <a:p>
            <a:pPr algn="just">
              <a:buNone/>
            </a:pPr>
            <a:r>
              <a:rPr lang="en-IN" dirty="0" smtClean="0"/>
              <a:t>HIV infection and HIV increases the</a:t>
            </a:r>
          </a:p>
          <a:p>
            <a:pPr algn="just">
              <a:buNone/>
            </a:pPr>
            <a:r>
              <a:rPr lang="en-IN" dirty="0" smtClean="0"/>
              <a:t>likelihood of active TB disease.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u="sng" dirty="0" smtClean="0"/>
              <a:t>HIV TB pandemic</a:t>
            </a:r>
            <a:endParaRPr lang="en-IN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180</TotalTime>
  <Words>2694</Words>
  <Application>Microsoft Office PowerPoint</Application>
  <PresentationFormat>On-screen Show (4:3)</PresentationFormat>
  <Paragraphs>581</Paragraphs>
  <Slides>70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1" baseType="lpstr">
      <vt:lpstr>Concourse</vt:lpstr>
      <vt:lpstr>Slide 1</vt:lpstr>
      <vt:lpstr>Slide 2</vt:lpstr>
      <vt:lpstr>Slide 3</vt:lpstr>
      <vt:lpstr>INTRODUCTION</vt:lpstr>
      <vt:lpstr>The problem</vt:lpstr>
      <vt:lpstr>Tuberculosis burden</vt:lpstr>
      <vt:lpstr>Indian scenario</vt:lpstr>
      <vt:lpstr>Indian scenario</vt:lpstr>
      <vt:lpstr>HIV TB pandemic</vt:lpstr>
      <vt:lpstr>Pathogenesis</vt:lpstr>
      <vt:lpstr>Pathogenesis to clinical presentation</vt:lpstr>
      <vt:lpstr>Immune response to Tuberculosis</vt:lpstr>
      <vt:lpstr>Immune response - HIV TB</vt:lpstr>
      <vt:lpstr>Immune response - HIV TB</vt:lpstr>
      <vt:lpstr>Endogenous reactivation</vt:lpstr>
      <vt:lpstr>Exogenous infection</vt:lpstr>
      <vt:lpstr>Evidence: exogenous infection</vt:lpstr>
      <vt:lpstr>Effects of TB on HIV</vt:lpstr>
      <vt:lpstr>Effects of HIV on TB</vt:lpstr>
      <vt:lpstr> </vt:lpstr>
      <vt:lpstr>Clinical features </vt:lpstr>
      <vt:lpstr>      </vt:lpstr>
      <vt:lpstr>Atypical manifestations</vt:lpstr>
      <vt:lpstr>Extrapulmonary tuberculosis</vt:lpstr>
      <vt:lpstr>EPTB</vt:lpstr>
      <vt:lpstr>Unusual manifestations</vt:lpstr>
      <vt:lpstr>Mortality</vt:lpstr>
      <vt:lpstr>Differential diagnosis of PTB</vt:lpstr>
      <vt:lpstr>Clinical features: TB with HIV</vt:lpstr>
      <vt:lpstr>Slide 30</vt:lpstr>
      <vt:lpstr>Slide 31</vt:lpstr>
      <vt:lpstr>Slide 32</vt:lpstr>
      <vt:lpstr>Slide 33</vt:lpstr>
      <vt:lpstr>Slide 34</vt:lpstr>
      <vt:lpstr>Definition: IRIS</vt:lpstr>
      <vt:lpstr>Why TB IRIS is most common</vt:lpstr>
      <vt:lpstr>Immunopathogenesis</vt:lpstr>
      <vt:lpstr>Paradoxical TB IRIS</vt:lpstr>
      <vt:lpstr>Paradoxical TB IRIS: Case definition</vt:lpstr>
      <vt:lpstr>Paradoxical TB IRIS: Case definition</vt:lpstr>
      <vt:lpstr>Paradoxical TB IRIS: Case definition</vt:lpstr>
      <vt:lpstr>ART associated TB: Case definition</vt:lpstr>
      <vt:lpstr>Unmasking TB IRIS: Case definition</vt:lpstr>
      <vt:lpstr>Diagnosis</vt:lpstr>
      <vt:lpstr>Diagnosis</vt:lpstr>
      <vt:lpstr>HIV-TB treatment</vt:lpstr>
      <vt:lpstr>Slide 47</vt:lpstr>
      <vt:lpstr>When to initiate ART in active TB?</vt:lpstr>
      <vt:lpstr>Treatment</vt:lpstr>
      <vt:lpstr>            TREATMENT    The best ATT option</vt:lpstr>
      <vt:lpstr>Slide 51</vt:lpstr>
      <vt:lpstr>ART drug Classes</vt:lpstr>
      <vt:lpstr>NRTIs</vt:lpstr>
      <vt:lpstr>Protease Inhibitors</vt:lpstr>
      <vt:lpstr>NNRTIs</vt:lpstr>
      <vt:lpstr>ART REGIMEN</vt:lpstr>
      <vt:lpstr>Combinations never used</vt:lpstr>
      <vt:lpstr>Drug interactions</vt:lpstr>
      <vt:lpstr>Drug interactions</vt:lpstr>
      <vt:lpstr>Drug interactions</vt:lpstr>
      <vt:lpstr>Which ART is most preferred when using with rifampicin?</vt:lpstr>
      <vt:lpstr>IRIS: Management</vt:lpstr>
      <vt:lpstr>IRIS: Management</vt:lpstr>
      <vt:lpstr>IRIS: Management</vt:lpstr>
      <vt:lpstr>Chemoprophylaxis</vt:lpstr>
      <vt:lpstr>Chemoprophylaxis</vt:lpstr>
      <vt:lpstr>Chemoprophylaxis</vt:lpstr>
      <vt:lpstr>Role of BCG</vt:lpstr>
      <vt:lpstr>Conclusions</vt:lpstr>
      <vt:lpstr>Slide 70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tinku jk</dc:creator>
  <cp:lastModifiedBy>D.Y.Patil</cp:lastModifiedBy>
  <cp:revision>30</cp:revision>
  <dcterms:created xsi:type="dcterms:W3CDTF">2006-08-16T00:00:00Z</dcterms:created>
  <dcterms:modified xsi:type="dcterms:W3CDTF">2010-08-23T06:35:03Z</dcterms:modified>
</cp:coreProperties>
</file>