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66" r:id="rId3"/>
    <p:sldId id="300" r:id="rId4"/>
    <p:sldId id="311" r:id="rId5"/>
    <p:sldId id="267" r:id="rId6"/>
    <p:sldId id="268" r:id="rId7"/>
    <p:sldId id="315" r:id="rId8"/>
    <p:sldId id="316" r:id="rId9"/>
    <p:sldId id="310" r:id="rId10"/>
    <p:sldId id="269" r:id="rId11"/>
    <p:sldId id="318" r:id="rId12"/>
    <p:sldId id="301" r:id="rId13"/>
    <p:sldId id="317" r:id="rId14"/>
    <p:sldId id="270" r:id="rId15"/>
    <p:sldId id="352" r:id="rId16"/>
    <p:sldId id="353" r:id="rId17"/>
    <p:sldId id="354" r:id="rId18"/>
    <p:sldId id="355" r:id="rId19"/>
    <p:sldId id="271" r:id="rId20"/>
    <p:sldId id="358" r:id="rId21"/>
    <p:sldId id="359" r:id="rId22"/>
    <p:sldId id="276" r:id="rId23"/>
    <p:sldId id="339" r:id="rId24"/>
    <p:sldId id="277" r:id="rId25"/>
    <p:sldId id="360" r:id="rId26"/>
    <p:sldId id="361" r:id="rId27"/>
    <p:sldId id="362" r:id="rId28"/>
    <p:sldId id="369" r:id="rId29"/>
    <p:sldId id="364" r:id="rId30"/>
    <p:sldId id="365" r:id="rId31"/>
    <p:sldId id="366" r:id="rId32"/>
    <p:sldId id="367" r:id="rId33"/>
    <p:sldId id="341" r:id="rId34"/>
    <p:sldId id="370" r:id="rId35"/>
    <p:sldId id="371" r:id="rId36"/>
    <p:sldId id="342" r:id="rId37"/>
    <p:sldId id="279" r:id="rId38"/>
    <p:sldId id="280" r:id="rId39"/>
    <p:sldId id="287" r:id="rId40"/>
    <p:sldId id="288" r:id="rId41"/>
    <p:sldId id="290" r:id="rId42"/>
    <p:sldId id="294" r:id="rId43"/>
    <p:sldId id="295" r:id="rId44"/>
    <p:sldId id="343" r:id="rId45"/>
    <p:sldId id="344" r:id="rId46"/>
    <p:sldId id="368" r:id="rId47"/>
    <p:sldId id="29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68E9E-08D0-4510-9F21-3045CDB889AE}" type="datetimeFigureOut">
              <a:rPr lang="en-US" smtClean="0"/>
              <a:pPr/>
              <a:t>7/4/2011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E45B3-A2DB-4377-9926-3CD5D3635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CE337-A624-4467-BC19-FB9659C1FB59}" type="datetimeFigureOut">
              <a:rPr lang="en-US" smtClean="0"/>
              <a:pPr/>
              <a:t>7/4/2011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57347-8730-446B-BCE1-33C2ED0AD7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During a huff the pleural pressure becomes positive and  equals the alveolar pressure and so it opens up the distal collapsed airway.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EB43-B57B-48B8-B620-CB5F4C0BEC4F}" type="datetime1">
              <a:rPr lang="en-US" smtClean="0"/>
              <a:pPr/>
              <a:t>7/4/2011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KISHORE JEBASINGH                        MPT(Cardio-Respiratory),MSW,PGDHM                PHYSIOTHERAPIT                           KHORFAKKAN HOPITAL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8BF0-33CA-410C-A62A-3613428F4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798D-8F11-4D6D-9A08-EBCBA8D11050}" type="datetime1">
              <a:rPr lang="en-US" smtClean="0"/>
              <a:pPr/>
              <a:t>7/4/2011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KISHORE JEBASINGH                        MPT(Cardio-Respiratory),MSW,PGDHM                PHYSIOTHERAPIT                           KHORFAKKAN HOPITAL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8BF0-33CA-410C-A62A-3613428F4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A99D-E015-4BC2-BFBD-77C733E4584C}" type="datetime1">
              <a:rPr lang="en-US" smtClean="0"/>
              <a:pPr/>
              <a:t>7/4/2011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KISHORE JEBASINGH                        MPT(Cardio-Respiratory),MSW,PGDHM                PHYSIOTHERAPIT                           KHORFAKKAN HOPITAL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8BF0-33CA-410C-A62A-3613428F4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FCAD-D29C-4CC7-B6C2-FA8C2C498E4A}" type="datetime1">
              <a:rPr lang="en-US" smtClean="0"/>
              <a:pPr/>
              <a:t>7/4/2011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KISHORE JEBASINGH                        MPT(Cardio-Respiratory),MSW,PGDHM                PHYSIOTHERAPIT                           KHORFAKKAN HOPITAL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8BF0-33CA-410C-A62A-3613428F4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31E30-8E24-494B-8F58-90EEE16E9B9F}" type="datetime1">
              <a:rPr lang="en-US" smtClean="0"/>
              <a:pPr/>
              <a:t>7/4/2011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KISHORE JEBASINGH                        MPT(Cardio-Respiratory),MSW,PGDHM                PHYSIOTHERAPIT                           KHORFAKKAN HOPITAL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8BF0-33CA-410C-A62A-3613428F4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559C-6497-4A9D-B6DE-2368E2255227}" type="datetime1">
              <a:rPr lang="en-US" smtClean="0"/>
              <a:pPr/>
              <a:t>7/4/2011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KISHORE JEBASINGH                        MPT(Cardio-Respiratory),MSW,PGDHM                PHYSIOTHERAPIT                           KHORFAKKAN HOPITAL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8BF0-33CA-410C-A62A-3613428F4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58AA5-DA0F-4041-8F6D-A88AC7E455BA}" type="datetime1">
              <a:rPr lang="en-US" smtClean="0"/>
              <a:pPr/>
              <a:t>7/4/2011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KISHORE JEBASINGH                        MPT(Cardio-Respiratory),MSW,PGDHM                PHYSIOTHERAPIT                           KHORFAKKAN HOPITAL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8BF0-33CA-410C-A62A-3613428F4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DD7-92BD-4F37-84C3-8EFB60C78F94}" type="datetime1">
              <a:rPr lang="en-US" smtClean="0"/>
              <a:pPr/>
              <a:t>7/4/2011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KISHORE JEBASINGH                        MPT(Cardio-Respiratory),MSW,PGDHM                PHYSIOTHERAPIT                           KHORFAKKAN HOPITAL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8BF0-33CA-410C-A62A-3613428F4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8D14-C83E-4271-930D-4996741DB3ED}" type="datetime1">
              <a:rPr lang="en-US" smtClean="0"/>
              <a:pPr/>
              <a:t>7/4/2011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KISHORE JEBASINGH                        MPT(Cardio-Respiratory),MSW,PGDHM                PHYSIOTHERAPIT                           KHORFAKKAN HOPITAL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8BF0-33CA-410C-A62A-3613428F4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29DB-5211-4BB0-9421-6C662C1ACBB7}" type="datetime1">
              <a:rPr lang="en-US" smtClean="0"/>
              <a:pPr/>
              <a:t>7/4/2011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KISHORE JEBASINGH                        MPT(Cardio-Respiratory),MSW,PGDHM                PHYSIOTHERAPIT                           KHORFAKKAN HOPITAL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8BF0-33CA-410C-A62A-3613428F4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3211-B127-4F93-9097-5DD12943D482}" type="datetime1">
              <a:rPr lang="en-US" smtClean="0"/>
              <a:pPr/>
              <a:t>7/4/2011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KISHORE JEBASINGH                        MPT(Cardio-Respiratory),MSW,PGDHM                PHYSIOTHERAPIT                           KHORFAKKAN HOPITAL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48BF0-33CA-410C-A62A-3613428F4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45841-4461-457A-A611-CD93E2BEC61A}" type="datetime1">
              <a:rPr lang="en-US" smtClean="0"/>
              <a:pPr/>
              <a:t>7/4/2011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KISHORE JEBASINGH                        MPT(Cardio-Respiratory),MSW,PGDHM                PHYSIOTHERAPIT                           KHORFAKKAN HOPITAL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48BF0-33CA-410C-A62A-3613428F4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E:/suni-prest/Meridian%20Healthcare%20Group%20Inc_files/200201ajn_vestair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jpeg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BRONCHO   HYGIENIC </a:t>
            </a:r>
            <a:r>
              <a:rPr lang="en-US" sz="4800" b="1" dirty="0" smtClean="0"/>
              <a:t>THERAPY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KISHORE JEBASINGH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MPT</a:t>
            </a:r>
            <a:r>
              <a:rPr lang="en-US" sz="1600" b="1" dirty="0" smtClean="0">
                <a:solidFill>
                  <a:schemeClr val="tx1"/>
                </a:solidFill>
              </a:rPr>
              <a:t>(Cardio-Respiratory)</a:t>
            </a:r>
            <a:r>
              <a:rPr lang="en-US" sz="1800" b="1" dirty="0" smtClean="0">
                <a:solidFill>
                  <a:schemeClr val="tx1"/>
                </a:solidFill>
              </a:rPr>
              <a:t>, MSW, PGDHM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/>
              <a:t>Contraindications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cs typeface="Times New Roman" pitchFamily="18" charset="0"/>
              </a:rPr>
              <a:t>Specific contraindications for bronchial hygiene therapy are:</a:t>
            </a: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US" sz="2800" dirty="0" smtClean="0">
                <a:cs typeface="Times New Roman" pitchFamily="18" charset="0"/>
              </a:rPr>
              <a:t>elevated intracranial pressure</a:t>
            </a: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US" sz="2800" dirty="0" smtClean="0">
                <a:cs typeface="Times New Roman" pitchFamily="18" charset="0"/>
              </a:rPr>
              <a:t> acute, unstable head, neck or spine injury</a:t>
            </a: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US" sz="2800" dirty="0" smtClean="0">
                <a:cs typeface="Times New Roman" pitchFamily="18" charset="0"/>
              </a:rPr>
              <a:t> increased risk of aspiration</a:t>
            </a: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US" sz="2800" dirty="0" smtClean="0">
                <a:cs typeface="Times New Roman" pitchFamily="18" charset="0"/>
              </a:rPr>
              <a:t> cardiac instability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cs typeface="Times New Roman" pitchFamily="18" charset="0"/>
              </a:rPr>
              <a:t>Other medical conditions that would be of concern when considering bronchial hygiene therapy are: </a:t>
            </a:r>
          </a:p>
          <a:p>
            <a:pPr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US" sz="2800" dirty="0" smtClean="0">
                <a:cs typeface="Times New Roman" pitchFamily="18" charset="0"/>
              </a:rPr>
              <a:t> pulmonary embolism and pulmonary edema associated with congestive heart failure.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943600"/>
            <a:ext cx="2895600" cy="7778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cs typeface="LilyUPC" pitchFamily="34" charset="-34"/>
              </a:rPr>
              <a:t>Precautions</a:t>
            </a:r>
            <a:endParaRPr lang="en-US" sz="4000" b="1" dirty="0">
              <a:cs typeface="LilyUPC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43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Untreated tension pneumothorax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Abnormal coagulation profile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Status epileptics or status asthmatics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Immediately following intra cranial surgery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Head injury with raised ICP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Osteoporotic bones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Recent acute myocardial infarction, unstable vitals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Immediately after tube feedings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Sutures and ICD’s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91201"/>
            <a:ext cx="28956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Complications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3000" dirty="0" smtClean="0"/>
              <a:t>hypoxia 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increased metabolic demand and O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 consumption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cardiac </a:t>
            </a:r>
            <a:r>
              <a:rPr lang="en-US" sz="3000" dirty="0" err="1" smtClean="0"/>
              <a:t>arrythmias</a:t>
            </a:r>
            <a:endParaRPr lang="en-US" sz="3000" dirty="0" smtClean="0"/>
          </a:p>
          <a:p>
            <a:pPr>
              <a:lnSpc>
                <a:spcPct val="80000"/>
              </a:lnSpc>
            </a:pPr>
            <a:r>
              <a:rPr lang="en-US" sz="3000" dirty="0" smtClean="0"/>
              <a:t>changes in blood pressure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raised intracranial pressure and decreased cerebral oxygenation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gastro-</a:t>
            </a:r>
            <a:r>
              <a:rPr lang="en-US" sz="3000" dirty="0" err="1" smtClean="0"/>
              <a:t>oesophageal</a:t>
            </a:r>
            <a:r>
              <a:rPr lang="en-US" sz="3000" dirty="0" smtClean="0"/>
              <a:t> reflux</a:t>
            </a:r>
          </a:p>
          <a:p>
            <a:pPr>
              <a:lnSpc>
                <a:spcPct val="80000"/>
              </a:lnSpc>
            </a:pPr>
            <a:r>
              <a:rPr lang="en-US" sz="3000" dirty="0" err="1" smtClean="0"/>
              <a:t>pneumothoraces</a:t>
            </a:r>
            <a:endParaRPr lang="en-US" sz="3000" dirty="0" smtClean="0"/>
          </a:p>
          <a:p>
            <a:pPr>
              <a:lnSpc>
                <a:spcPct val="80000"/>
              </a:lnSpc>
            </a:pPr>
            <a:r>
              <a:rPr lang="en-US" sz="3000" dirty="0" err="1" smtClean="0"/>
              <a:t>atelectasis</a:t>
            </a:r>
            <a:r>
              <a:rPr lang="en-US" sz="3000" dirty="0" smtClean="0"/>
              <a:t> and 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death.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>
                <a:solidFill>
                  <a:srgbClr val="00B0F0"/>
                </a:solidFill>
              </a:rPr>
              <a:t>Chalumeau et al, 2002; Krause and </a:t>
            </a:r>
            <a:r>
              <a:rPr lang="en-US" sz="2000" dirty="0" err="1" smtClean="0">
                <a:solidFill>
                  <a:srgbClr val="00B0F0"/>
                </a:solidFill>
              </a:rPr>
              <a:t>Hoehn</a:t>
            </a:r>
            <a:r>
              <a:rPr lang="en-US" sz="2000" dirty="0" smtClean="0">
                <a:solidFill>
                  <a:srgbClr val="00B0F0"/>
                </a:solidFill>
              </a:rPr>
              <a:t>, 2000; Wallis and Prasad, 1999; Harding et al, 1998; Button et al, 1997; Cross et al, 1992; </a:t>
            </a:r>
            <a:r>
              <a:rPr lang="en-US" sz="2000" dirty="0" err="1" smtClean="0">
                <a:solidFill>
                  <a:srgbClr val="00B0F0"/>
                </a:solidFill>
              </a:rPr>
              <a:t>Reines</a:t>
            </a:r>
            <a:r>
              <a:rPr lang="en-US" sz="2000" dirty="0" smtClean="0">
                <a:solidFill>
                  <a:srgbClr val="00B0F0"/>
                </a:solidFill>
              </a:rPr>
              <a:t> et al, 1982.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sz="2000" i="1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867400"/>
            <a:ext cx="2895600" cy="8540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Goals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505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Prevent accumulation of secretions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Improve mobilization and drainage of secretions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Promote relaxation to improve breathing patterns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Promote improved respiratory function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Improve cardio-pulmonary exercise tolerance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Teach bronchial hygiene programs to patients with chronic respiratory dysfunction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867400"/>
            <a:ext cx="2895600" cy="8540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Traditional Forms Of </a:t>
            </a:r>
            <a:r>
              <a:rPr lang="en-US" b="1" dirty="0" err="1" smtClean="0"/>
              <a:t>Bronchopulmonary</a:t>
            </a:r>
            <a:r>
              <a:rPr lang="en-US" b="1" dirty="0" smtClean="0"/>
              <a:t> Hygiene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/>
              <a:t>The three traditional methods of BHT are:</a:t>
            </a:r>
          </a:p>
          <a:p>
            <a:r>
              <a:rPr lang="en-US" b="1" dirty="0" smtClean="0"/>
              <a:t>  Directed cough</a:t>
            </a:r>
          </a:p>
          <a:p>
            <a:r>
              <a:rPr lang="en-US" b="1" dirty="0" smtClean="0"/>
              <a:t>  Postural drainage</a:t>
            </a:r>
          </a:p>
          <a:p>
            <a:r>
              <a:rPr lang="en-US" b="1" dirty="0" smtClean="0"/>
              <a:t>  External manipulation of the thorax.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91200"/>
            <a:ext cx="2895600" cy="9302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Techniques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Positioning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Chest </a:t>
            </a:r>
            <a:r>
              <a:rPr lang="en-US" sz="2800" dirty="0" err="1" smtClean="0"/>
              <a:t>tapotement</a:t>
            </a:r>
            <a:r>
              <a:rPr lang="en-US" sz="2800" dirty="0" smtClean="0"/>
              <a:t> techniques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Manual hyperinflation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Airway suctioning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Coughing techniques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Breathing exercises</a:t>
            </a:r>
          </a:p>
          <a:p>
            <a:pPr>
              <a:lnSpc>
                <a:spcPct val="80000"/>
              </a:lnSpc>
            </a:pPr>
            <a:r>
              <a:rPr lang="en-US" sz="2800" dirty="0" err="1" smtClean="0"/>
              <a:t>Neuro</a:t>
            </a:r>
            <a:r>
              <a:rPr lang="en-US" sz="2800" dirty="0" smtClean="0"/>
              <a:t> physiological facilitation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Controlled mobilization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Patient education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91200"/>
            <a:ext cx="2895600" cy="9302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Positioning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/>
          <a:lstStyle/>
          <a:p>
            <a:r>
              <a:rPr lang="en-US" dirty="0" smtClean="0"/>
              <a:t>POSITIONING is the use of body position as a specific treatment technique </a:t>
            </a:r>
          </a:p>
          <a:p>
            <a:endParaRPr lang="en-US" dirty="0" smtClean="0"/>
          </a:p>
          <a:p>
            <a:r>
              <a:rPr lang="en-US" sz="2400" dirty="0" smtClean="0"/>
              <a:t>(</a:t>
            </a:r>
            <a:r>
              <a:rPr lang="en-US" sz="2400" i="1" dirty="0" smtClean="0"/>
              <a:t>it has a marked influence on gas exchange because of the unevenly damaged lungs- Tobin et al, 1994)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867400"/>
            <a:ext cx="2895600" cy="8540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434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Physiological effects of Positioning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Optimizes oxygen transport by improving V/Q mismatch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Increases lung volumes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Reduces the work of breathing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Minimizes the work of heart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Enhances </a:t>
            </a:r>
            <a:r>
              <a:rPr lang="en-US" sz="2800" dirty="0" err="1" smtClean="0"/>
              <a:t>mucociliary</a:t>
            </a:r>
            <a:r>
              <a:rPr lang="en-US" sz="2800" dirty="0" smtClean="0"/>
              <a:t> clearance (postural drainage)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91200"/>
            <a:ext cx="2895600" cy="9302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11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943600"/>
            <a:ext cx="2895600" cy="7778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5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133600"/>
            <a:ext cx="4724400" cy="2938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876799"/>
          </a:xfrm>
        </p:spPr>
        <p:txBody>
          <a:bodyPr/>
          <a:lstStyle/>
          <a:p>
            <a:r>
              <a:rPr lang="en-US" sz="2800" u="sng" dirty="0" smtClean="0">
                <a:cs typeface="Times New Roman" pitchFamily="18" charset="0"/>
              </a:rPr>
              <a:t>Directed Cough</a:t>
            </a:r>
            <a:r>
              <a:rPr lang="en-US" sz="2800" dirty="0" smtClean="0">
                <a:cs typeface="Times New Roman" pitchFamily="18" charset="0"/>
              </a:rPr>
              <a:t> is one of the simplest techniques to employ when the patient's own spontaneous cough is not adequate in clearing secretions.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91200"/>
            <a:ext cx="2895600" cy="9302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8" descr="cough.jpg (3702188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438400"/>
            <a:ext cx="3810000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/>
          <a:lstStyle/>
          <a:p>
            <a:pPr algn="just"/>
            <a:r>
              <a:rPr lang="en-US" sz="3600" dirty="0" smtClean="0">
                <a:solidFill>
                  <a:srgbClr val="C00000"/>
                </a:solidFill>
              </a:rPr>
              <a:t>Bronchial Hygiene Therapy </a:t>
            </a:r>
            <a:r>
              <a:rPr lang="en-US" sz="3600" dirty="0" smtClean="0"/>
              <a:t>involves the use of noninvasive airway clearance techniques designed to help mobilize and remove secretions and improve gas exchange.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638800"/>
            <a:ext cx="2895600" cy="10826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Coughing Techniques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724400"/>
          </a:xfrm>
        </p:spPr>
        <p:txBody>
          <a:bodyPr/>
          <a:lstStyle/>
          <a:p>
            <a:r>
              <a:rPr lang="en-US" sz="2800" u="sng" dirty="0" smtClean="0"/>
              <a:t>Coughing:</a:t>
            </a:r>
            <a:r>
              <a:rPr lang="en-US" sz="2800" dirty="0" smtClean="0"/>
              <a:t> It is a forced expiratory technique performed with a closed glottis.</a:t>
            </a:r>
          </a:p>
          <a:p>
            <a:r>
              <a:rPr lang="en-US" sz="2800" u="sng" dirty="0" smtClean="0"/>
              <a:t>Huffing:</a:t>
            </a:r>
            <a:r>
              <a:rPr lang="en-US" sz="2800" dirty="0" smtClean="0"/>
              <a:t> It is a forced expiratory technique performed with a open glottis.</a:t>
            </a:r>
          </a:p>
          <a:p>
            <a:r>
              <a:rPr lang="en-US" sz="2800" u="sng" dirty="0" smtClean="0"/>
              <a:t>Sniffing:</a:t>
            </a:r>
            <a:r>
              <a:rPr lang="en-US" sz="2800" dirty="0" smtClean="0"/>
              <a:t> Its an respiratory maneuver performed after a full inspiration or expiration.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867400"/>
            <a:ext cx="2895600" cy="8540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coug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733800"/>
            <a:ext cx="19050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Effects of Coughing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2671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Cough removes secretions from the larger airways</a:t>
            </a:r>
          </a:p>
          <a:p>
            <a:r>
              <a:rPr lang="en-US" sz="2800" dirty="0" smtClean="0"/>
              <a:t>Huff mobilizes the secretions from the distal airways.</a:t>
            </a:r>
          </a:p>
          <a:p>
            <a:r>
              <a:rPr lang="en-US" sz="2800" dirty="0" smtClean="0"/>
              <a:t>Sniff augments collateral ventilation thereby preventing distal airway collapse.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867400"/>
            <a:ext cx="2895600" cy="8540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cs typeface="Times New Roman" pitchFamily="18" charset="0"/>
              </a:rPr>
              <a:t>Limitations: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smtClean="0">
                <a:cs typeface="Times New Roman" pitchFamily="18" charset="0"/>
              </a:rPr>
              <a:t>Patients who are uncooperative , or comatose</a:t>
            </a:r>
          </a:p>
          <a:p>
            <a:r>
              <a:rPr lang="en-US" sz="3300" dirty="0" smtClean="0">
                <a:cs typeface="Times New Roman" pitchFamily="18" charset="0"/>
              </a:rPr>
              <a:t>Patients with an artificial airway, effective closure of the glottis is not possible</a:t>
            </a:r>
          </a:p>
          <a:p>
            <a:r>
              <a:rPr lang="en-US" sz="3300" dirty="0" smtClean="0">
                <a:cs typeface="Times New Roman" pitchFamily="18" charset="0"/>
              </a:rPr>
              <a:t>Extremely thick, tenacious secretion may require other modes of therapy</a:t>
            </a:r>
            <a:r>
              <a:rPr lang="en-US" sz="3300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3300" dirty="0" smtClean="0">
                <a:solidFill>
                  <a:srgbClr val="648C1C"/>
                </a:solidFill>
                <a:cs typeface="Times New Roman" pitchFamily="18" charset="0"/>
              </a:rPr>
              <a:t>If the patient has </a:t>
            </a:r>
          </a:p>
          <a:p>
            <a:pPr>
              <a:buFont typeface="Wingdings" pitchFamily="2" charset="2"/>
              <a:buNone/>
            </a:pPr>
            <a:r>
              <a:rPr lang="en-US" sz="3300" dirty="0" err="1" smtClean="0">
                <a:solidFill>
                  <a:srgbClr val="648C1C"/>
                </a:solidFill>
                <a:cs typeface="Times New Roman" pitchFamily="18" charset="0"/>
              </a:rPr>
              <a:t>incisional</a:t>
            </a:r>
            <a:r>
              <a:rPr lang="en-US" sz="3300" dirty="0" smtClean="0">
                <a:solidFill>
                  <a:srgbClr val="648C1C"/>
                </a:solidFill>
                <a:cs typeface="Times New Roman" pitchFamily="18" charset="0"/>
              </a:rPr>
              <a:t> pain, </a:t>
            </a:r>
          </a:p>
          <a:p>
            <a:pPr>
              <a:buFont typeface="Wingdings" pitchFamily="2" charset="2"/>
              <a:buNone/>
            </a:pPr>
            <a:r>
              <a:rPr lang="en-US" sz="3300" dirty="0" smtClean="0">
                <a:solidFill>
                  <a:srgbClr val="648C1C"/>
                </a:solidFill>
                <a:cs typeface="Times New Roman" pitchFamily="18" charset="0"/>
              </a:rPr>
              <a:t>Splinting with a</a:t>
            </a:r>
          </a:p>
          <a:p>
            <a:pPr>
              <a:buFont typeface="Wingdings" pitchFamily="2" charset="2"/>
              <a:buNone/>
            </a:pPr>
            <a:r>
              <a:rPr lang="en-US" sz="3300" dirty="0" smtClean="0">
                <a:solidFill>
                  <a:srgbClr val="648C1C"/>
                </a:solidFill>
                <a:cs typeface="Times New Roman" pitchFamily="18" charset="0"/>
              </a:rPr>
              <a:t> pillow or towel</a:t>
            </a:r>
          </a:p>
          <a:p>
            <a:pPr>
              <a:buFont typeface="Wingdings" pitchFamily="2" charset="2"/>
              <a:buNone/>
            </a:pPr>
            <a:r>
              <a:rPr lang="en-US" sz="3300" dirty="0" smtClean="0">
                <a:solidFill>
                  <a:srgbClr val="648C1C"/>
                </a:solidFill>
                <a:cs typeface="Times New Roman" pitchFamily="18" charset="0"/>
              </a:rPr>
              <a:t> may be beneficial.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867400"/>
            <a:ext cx="2895600" cy="8540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splint.jpg (3702188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276600"/>
            <a:ext cx="2438400" cy="218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Breathing Exercises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Breathing exercise is a </a:t>
            </a:r>
            <a:r>
              <a:rPr lang="en-US" dirty="0" smtClean="0"/>
              <a:t>technique which concentrates on </a:t>
            </a:r>
            <a:r>
              <a:rPr lang="en-US" dirty="0" smtClean="0"/>
              <a:t>ventilation </a:t>
            </a:r>
            <a:r>
              <a:rPr lang="en-US" dirty="0" smtClean="0"/>
              <a:t>to specific areas of lungs.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943600"/>
            <a:ext cx="2895600" cy="7778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diaphragm%20breath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29000"/>
            <a:ext cx="2819400" cy="1066800"/>
          </a:xfrm>
          <a:prstGeom prst="rect">
            <a:avLst/>
          </a:prstGeom>
          <a:solidFill>
            <a:schemeClr val="hlink"/>
          </a:solidFill>
        </p:spPr>
      </p:pic>
      <p:pic>
        <p:nvPicPr>
          <p:cNvPr id="6" name="Picture 5" descr="diaphragm%20breath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352800"/>
            <a:ext cx="2895600" cy="1066800"/>
          </a:xfrm>
          <a:prstGeom prst="rect">
            <a:avLst/>
          </a:prstGeom>
          <a:noFill/>
        </p:spPr>
      </p:pic>
      <p:pic>
        <p:nvPicPr>
          <p:cNvPr id="7" name="Picture 6" descr="diaphragm%20breath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648200"/>
            <a:ext cx="2971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cs typeface="Times New Roman" pitchFamily="18" charset="0"/>
              </a:rPr>
              <a:t>External Manipulation of the Thorax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419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800" b="1" dirty="0" smtClean="0">
                <a:cs typeface="Times New Roman" pitchFamily="18" charset="0"/>
              </a:rPr>
              <a:t>Commonly known as percussion and vibration.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cs typeface="Times New Roman" pitchFamily="18" charset="0"/>
              </a:rPr>
              <a:t>The patient is placed in the appropriate </a:t>
            </a:r>
            <a:r>
              <a:rPr lang="en-US" sz="2800" dirty="0" smtClean="0">
                <a:cs typeface="Times New Roman" pitchFamily="18" charset="0"/>
              </a:rPr>
              <a:t>position.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cs typeface="Times New Roman" pitchFamily="18" charset="0"/>
              </a:rPr>
              <a:t>The </a:t>
            </a:r>
            <a:r>
              <a:rPr lang="en-US" sz="2800" dirty="0" smtClean="0">
                <a:cs typeface="Times New Roman" pitchFamily="18" charset="0"/>
              </a:rPr>
              <a:t>therapist then either manually "claps" over the affected </a:t>
            </a:r>
            <a:r>
              <a:rPr lang="en-US" sz="2800" dirty="0" smtClean="0">
                <a:cs typeface="Times New Roman" pitchFamily="18" charset="0"/>
              </a:rPr>
              <a:t>areas for </a:t>
            </a:r>
            <a:r>
              <a:rPr lang="en-US" sz="2800" dirty="0" smtClean="0">
                <a:cs typeface="Times New Roman" pitchFamily="18" charset="0"/>
              </a:rPr>
              <a:t>3 to 5 minutes.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>
                <a:cs typeface="Times New Roman" pitchFamily="18" charset="0"/>
              </a:rPr>
              <a:t>The force applied with the clapping or </a:t>
            </a:r>
            <a:r>
              <a:rPr lang="en-US" sz="2800" dirty="0" err="1" smtClean="0">
                <a:cs typeface="Times New Roman" pitchFamily="18" charset="0"/>
              </a:rPr>
              <a:t>percussor</a:t>
            </a:r>
            <a:r>
              <a:rPr lang="en-US" sz="2800" dirty="0" smtClean="0">
                <a:cs typeface="Times New Roman" pitchFamily="18" charset="0"/>
              </a:rPr>
              <a:t> varies greatly primarily due to the </a:t>
            </a:r>
            <a:r>
              <a:rPr lang="en-US" sz="2800" dirty="0" smtClean="0">
                <a:solidFill>
                  <a:srgbClr val="C00000"/>
                </a:solidFill>
                <a:cs typeface="Times New Roman" pitchFamily="18" charset="0"/>
              </a:rPr>
              <a:t>patient's tolerance</a:t>
            </a:r>
            <a:r>
              <a:rPr lang="en-US" sz="2800" dirty="0" smtClean="0">
                <a:cs typeface="Times New Roman" pitchFamily="18" charset="0"/>
              </a:rPr>
              <a:t>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867400"/>
            <a:ext cx="2895600" cy="8540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Clapping/Chest Percussion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/>
          <a:lstStyle/>
          <a:p>
            <a:r>
              <a:rPr lang="en-US" sz="2800" dirty="0" smtClean="0"/>
              <a:t>Percussion consists of rhythmic clapping on the chest with loose wrist &amp; cupped hand.</a:t>
            </a:r>
          </a:p>
          <a:p>
            <a:r>
              <a:rPr lang="en-US" sz="2800" dirty="0" smtClean="0"/>
              <a:t>Effect : Dislodges &amp; loosens secretions from the lung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867400"/>
            <a:ext cx="2895600" cy="8540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91200"/>
            <a:ext cx="2895600" cy="9302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38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Chest Vibration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/>
          <a:lstStyle/>
          <a:p>
            <a:r>
              <a:rPr lang="en-US" sz="2800" dirty="0" smtClean="0"/>
              <a:t>Vibrations consists of a fine oscillation of the hands directed inwards against the chest, performed on exhalation after deep inhalation.</a:t>
            </a:r>
          </a:p>
          <a:p>
            <a:r>
              <a:rPr lang="en-US" sz="2800" dirty="0" smtClean="0"/>
              <a:t>Effects: Helpful in moving loosened mucous plugs towards larger airway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91200"/>
            <a:ext cx="2895600" cy="9302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91200"/>
            <a:ext cx="2895600" cy="9302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609600"/>
            <a:ext cx="603461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Rib Springing/Shaking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0"/>
          </a:xfrm>
        </p:spPr>
        <p:txBody>
          <a:bodyPr/>
          <a:lstStyle/>
          <a:p>
            <a:r>
              <a:rPr lang="en-US" sz="2800" dirty="0" smtClean="0"/>
              <a:t>Shaking is a coarser movement in which the chest wall is rhythmically compressed.</a:t>
            </a:r>
          </a:p>
          <a:p>
            <a:r>
              <a:rPr lang="en-US" sz="2800" dirty="0" smtClean="0"/>
              <a:t>Effects : Direct secretions towards larger airways &amp; Stimulates cough.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867400"/>
            <a:ext cx="2895600" cy="8540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Bronchial Hygiene Therapy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1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accepted as part of the care of </a:t>
            </a:r>
            <a:r>
              <a:rPr lang="en-US" sz="2800" dirty="0" smtClean="0">
                <a:solidFill>
                  <a:srgbClr val="FF0000"/>
                </a:solidFill>
              </a:rPr>
              <a:t>critically ill patients</a:t>
            </a:r>
            <a:r>
              <a:rPr lang="en-US" sz="2800" dirty="0" smtClean="0"/>
              <a:t>, largely due to risks of ETT obstruction.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Short term</a:t>
            </a:r>
            <a:r>
              <a:rPr lang="en-US" sz="2800" dirty="0" smtClean="0">
                <a:sym typeface="Symbol" pitchFamily="18" charset="2"/>
              </a:rPr>
              <a:t>, aim to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remove obstructive secretions </a:t>
            </a:r>
            <a:r>
              <a:rPr lang="en-US" sz="2800" dirty="0" smtClean="0">
                <a:sym typeface="Symbol" pitchFamily="18" charset="2"/>
              </a:rPr>
              <a:t>from the airways thereby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ym typeface="Symbol" pitchFamily="18" charset="2"/>
              </a:rPr>
              <a:t>reducing work of breathing;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ym typeface="Symbol" pitchFamily="18" charset="2"/>
              </a:rPr>
              <a:t>improving delivery of mechanical ventilation;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ym typeface="Symbol" pitchFamily="18" charset="2"/>
              </a:rPr>
              <a:t>improving gaseous exchange;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ym typeface="Symbol" pitchFamily="18" charset="2"/>
              </a:rPr>
              <a:t>preventing and resolving respiratory complications;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ym typeface="Symbol" pitchFamily="18" charset="2"/>
              </a:rPr>
              <a:t>facilitating early weaning from the ventilator 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>
                <a:solidFill>
                  <a:srgbClr val="00B0F0"/>
                </a:solidFill>
                <a:sym typeface="Symbol" pitchFamily="18" charset="2"/>
              </a:rPr>
              <a:t>Main et al, 2004; </a:t>
            </a:r>
            <a:r>
              <a:rPr lang="en-US" sz="1800" dirty="0" err="1" smtClean="0">
                <a:solidFill>
                  <a:srgbClr val="00B0F0"/>
                </a:solidFill>
                <a:sym typeface="Symbol" pitchFamily="18" charset="2"/>
              </a:rPr>
              <a:t>Ntoumenopoulos</a:t>
            </a:r>
            <a:r>
              <a:rPr lang="en-US" sz="1800" dirty="0" smtClean="0">
                <a:solidFill>
                  <a:srgbClr val="00B0F0"/>
                </a:solidFill>
                <a:sym typeface="Symbol" pitchFamily="18" charset="2"/>
              </a:rPr>
              <a:t> et al, 2002; Wallis and Prasad, 1999; </a:t>
            </a:r>
            <a:r>
              <a:rPr lang="en-US" sz="1800" dirty="0" err="1" smtClean="0">
                <a:solidFill>
                  <a:srgbClr val="00B0F0"/>
                </a:solidFill>
                <a:sym typeface="Symbol" pitchFamily="18" charset="2"/>
              </a:rPr>
              <a:t>Ciesla</a:t>
            </a:r>
            <a:r>
              <a:rPr lang="en-US" sz="1800" dirty="0" smtClean="0">
                <a:solidFill>
                  <a:srgbClr val="00B0F0"/>
                </a:solidFill>
                <a:sym typeface="Symbol" pitchFamily="18" charset="2"/>
              </a:rPr>
              <a:t>, 1996.   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Longer term</a:t>
            </a:r>
            <a:r>
              <a:rPr lang="en-US" sz="2800" dirty="0" smtClean="0">
                <a:sym typeface="Symbol" pitchFamily="18" charset="2"/>
              </a:rPr>
              <a:t>, aim to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ym typeface="Symbol" pitchFamily="18" charset="2"/>
              </a:rPr>
              <a:t>Prevent postural deformities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ym typeface="Symbol" pitchFamily="18" charset="2"/>
              </a:rPr>
              <a:t>Improve exercise tolerance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ym typeface="Symbol" pitchFamily="18" charset="2"/>
              </a:rPr>
              <a:t>Return to optimal function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943600"/>
            <a:ext cx="2895600" cy="7778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Manual Hyperinflation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Was originally defined as inflating the lungs with oxygen and manual compression to a tidal volume of 1 liter requiring a peak </a:t>
            </a:r>
            <a:r>
              <a:rPr lang="en-US" sz="2800" dirty="0" err="1" smtClean="0"/>
              <a:t>inspiratory</a:t>
            </a:r>
            <a:r>
              <a:rPr lang="en-US" sz="2800" dirty="0" smtClean="0"/>
              <a:t> pressure of between 20 and 40 cm H2O </a:t>
            </a:r>
            <a:r>
              <a:rPr lang="en-US" sz="2800" i="1" dirty="0" smtClean="0"/>
              <a:t>(Med j </a:t>
            </a:r>
            <a:r>
              <a:rPr lang="en-US" sz="2800" i="1" dirty="0" err="1" smtClean="0"/>
              <a:t>Aust</a:t>
            </a:r>
            <a:r>
              <a:rPr lang="en-US" sz="2800" i="1" dirty="0" smtClean="0"/>
              <a:t>, 1972).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91200"/>
            <a:ext cx="2895600" cy="9302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Advantages of MH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600"/>
          </a:xfrm>
        </p:spPr>
        <p:txBody>
          <a:bodyPr/>
          <a:lstStyle/>
          <a:p>
            <a:r>
              <a:rPr lang="en-US" sz="2800" dirty="0" smtClean="0"/>
              <a:t>Reverses </a:t>
            </a:r>
            <a:r>
              <a:rPr lang="en-US" sz="2800" dirty="0" err="1" smtClean="0"/>
              <a:t>atelectasis</a:t>
            </a:r>
            <a:r>
              <a:rPr lang="en-US" sz="2800" dirty="0" smtClean="0"/>
              <a:t> 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Lumb</a:t>
            </a:r>
            <a:r>
              <a:rPr lang="en-US" sz="2800" i="1" dirty="0" smtClean="0"/>
              <a:t> 2000)</a:t>
            </a:r>
          </a:p>
          <a:p>
            <a:r>
              <a:rPr lang="en-US" sz="2800" dirty="0" smtClean="0"/>
              <a:t>Improves oxygen saturation and lung compliance 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Patman</a:t>
            </a:r>
            <a:r>
              <a:rPr lang="en-US" sz="2800" i="1" dirty="0" smtClean="0"/>
              <a:t> et al.,1999)</a:t>
            </a:r>
          </a:p>
          <a:p>
            <a:r>
              <a:rPr lang="en-US" sz="2800" dirty="0" smtClean="0"/>
              <a:t>Improves sputum clearance </a:t>
            </a:r>
            <a:r>
              <a:rPr lang="en-US" sz="2800" i="1" dirty="0" smtClean="0"/>
              <a:t>(Hodgson et al., 2000)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867400"/>
            <a:ext cx="2895600" cy="8540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Disadvantages of MH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/>
          <a:lstStyle/>
          <a:p>
            <a:r>
              <a:rPr lang="en-US" sz="2800" dirty="0" err="1" smtClean="0"/>
              <a:t>Haemodynamic</a:t>
            </a:r>
            <a:r>
              <a:rPr lang="en-US" sz="2800" dirty="0" smtClean="0"/>
              <a:t> and metabolic upset </a:t>
            </a:r>
            <a:r>
              <a:rPr lang="en-US" sz="2000" i="1" dirty="0" smtClean="0">
                <a:solidFill>
                  <a:srgbClr val="FF0000"/>
                </a:solidFill>
              </a:rPr>
              <a:t>(Stone, 1991 &amp; Singer et al.,1994)</a:t>
            </a:r>
          </a:p>
          <a:p>
            <a:r>
              <a:rPr lang="en-US" sz="2800" dirty="0" smtClean="0"/>
              <a:t>Risk of </a:t>
            </a:r>
            <a:r>
              <a:rPr lang="en-US" sz="2800" dirty="0" err="1" smtClean="0"/>
              <a:t>barotrauma</a:t>
            </a:r>
            <a:endParaRPr lang="en-US" sz="2800" dirty="0" smtClean="0"/>
          </a:p>
          <a:p>
            <a:r>
              <a:rPr lang="en-US" sz="2800" dirty="0" smtClean="0"/>
              <a:t>Discomfort and anxiety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15000"/>
            <a:ext cx="2895600" cy="10064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Suctioning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39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Suctioning is the mechanical aspiration of pulmonary secretions from a patient with an artificial airway in place. </a:t>
            </a:r>
          </a:p>
          <a:p>
            <a:pPr>
              <a:buFont typeface="Wingdings" pitchFamily="2" charset="2"/>
              <a:buNone/>
            </a:pPr>
            <a:r>
              <a:rPr lang="en-US" sz="3000" dirty="0" smtClean="0"/>
              <a:t>		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91200"/>
            <a:ext cx="2895600" cy="9302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2800" b="1" dirty="0" smtClean="0"/>
              <a:t>criteria for suctioning:</a:t>
            </a:r>
            <a:endParaRPr lang="en-US" sz="2800" b="1" u="sng" dirty="0" smtClean="0"/>
          </a:p>
          <a:p>
            <a:pPr>
              <a:defRPr/>
            </a:pPr>
            <a:endParaRPr lang="en-US" sz="2800" u="sng" dirty="0" smtClean="0"/>
          </a:p>
          <a:p>
            <a:pPr>
              <a:defRPr/>
            </a:pPr>
            <a:r>
              <a:rPr lang="en-US" sz="2800" dirty="0" smtClean="0"/>
              <a:t>Position client in </a:t>
            </a:r>
            <a:r>
              <a:rPr lang="en-US" sz="2800" u="sng" dirty="0" smtClean="0"/>
              <a:t>fowlers</a:t>
            </a:r>
            <a:r>
              <a:rPr lang="en-US" sz="2800" dirty="0" smtClean="0"/>
              <a:t> for those with </a:t>
            </a:r>
            <a:r>
              <a:rPr lang="en-US" sz="2800" u="sng" dirty="0" smtClean="0"/>
              <a:t>intact gag reflex.</a:t>
            </a:r>
          </a:p>
          <a:p>
            <a:pPr>
              <a:defRPr/>
            </a:pPr>
            <a:r>
              <a:rPr lang="en-US" sz="2800" u="sng" dirty="0" smtClean="0"/>
              <a:t>Side lying</a:t>
            </a:r>
            <a:r>
              <a:rPr lang="en-US" sz="2800" dirty="0" smtClean="0"/>
              <a:t> for unconscious to prevent aspiration.</a:t>
            </a:r>
          </a:p>
          <a:p>
            <a:pPr>
              <a:defRPr/>
            </a:pPr>
            <a:r>
              <a:rPr lang="en-US" dirty="0" smtClean="0"/>
              <a:t>Set the pressure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91200"/>
            <a:ext cx="2895600" cy="9302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Apply suction for 5 to 10 seconds </a:t>
            </a:r>
          </a:p>
          <a:p>
            <a:pPr lvl="1">
              <a:defRPr/>
            </a:pPr>
            <a:r>
              <a:rPr lang="en-US" sz="2400" dirty="0" smtClean="0"/>
              <a:t>- maximum of 15 seconds</a:t>
            </a:r>
          </a:p>
          <a:p>
            <a:pPr>
              <a:defRPr/>
            </a:pPr>
            <a:r>
              <a:rPr lang="en-US" sz="2800" dirty="0" smtClean="0"/>
              <a:t> Over suctioning can cause hypoxia and </a:t>
            </a:r>
            <a:r>
              <a:rPr lang="en-US" sz="2800" dirty="0" err="1" smtClean="0"/>
              <a:t>vagal</a:t>
            </a:r>
            <a:r>
              <a:rPr lang="en-US" sz="2800" dirty="0" smtClean="0"/>
              <a:t> stimulation.</a:t>
            </a:r>
          </a:p>
          <a:p>
            <a:pPr>
              <a:defRPr/>
            </a:pPr>
            <a:r>
              <a:rPr lang="en-US" sz="2800" dirty="0" smtClean="0"/>
              <a:t>Hyperventilate</a:t>
            </a:r>
          </a:p>
          <a:p>
            <a:pPr>
              <a:defRPr/>
            </a:pPr>
            <a:r>
              <a:rPr lang="en-US" sz="2800" dirty="0" smtClean="0"/>
              <a:t>Allow 20 to 30 second interval.</a:t>
            </a:r>
          </a:p>
          <a:p>
            <a:pPr lvl="1">
              <a:buNone/>
              <a:defRPr/>
            </a:pPr>
            <a:endParaRPr lang="en-US" sz="36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867400"/>
            <a:ext cx="2895600" cy="8540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867400"/>
            <a:ext cx="2895600" cy="8540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691" y="990601"/>
            <a:ext cx="6034617" cy="4495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/>
              <a:t>Positive Airway Pressure Adjuncts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Positive airway pressure (PAP) adjuncts are used to mobilize secretions and treat </a:t>
            </a:r>
            <a:r>
              <a:rPr lang="en-US" sz="3000" dirty="0" err="1" smtClean="0"/>
              <a:t>atelectasis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Types of PAP Adjuncts</a:t>
            </a:r>
          </a:p>
          <a:p>
            <a:pPr lvl="1"/>
            <a:r>
              <a:rPr lang="en-US" sz="3000" dirty="0" smtClean="0"/>
              <a:t>Continuous positive airway pressure (CPAP)</a:t>
            </a:r>
          </a:p>
          <a:p>
            <a:pPr lvl="1"/>
            <a:r>
              <a:rPr lang="en-US" sz="3000" dirty="0" smtClean="0"/>
              <a:t>Expiratory positive airway pressure (EPAP)</a:t>
            </a:r>
          </a:p>
          <a:p>
            <a:pPr lvl="1"/>
            <a:r>
              <a:rPr lang="en-US" sz="3000" dirty="0" smtClean="0"/>
              <a:t>Positive expiratory pressure (PEP)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91200"/>
            <a:ext cx="2895600" cy="9302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/>
              <a:t>Indications of PAP Adjuncts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05200"/>
          </a:xfrm>
        </p:spPr>
        <p:txBody>
          <a:bodyPr/>
          <a:lstStyle/>
          <a:p>
            <a:pPr lvl="1">
              <a:lnSpc>
                <a:spcPct val="90000"/>
              </a:lnSpc>
              <a:buClr>
                <a:srgbClr val="A50021"/>
              </a:buClr>
            </a:pPr>
            <a:r>
              <a:rPr lang="en-US" dirty="0" smtClean="0"/>
              <a:t>To reduce air trapping in asthma and COPD</a:t>
            </a:r>
          </a:p>
          <a:p>
            <a:pPr lvl="1">
              <a:lnSpc>
                <a:spcPct val="90000"/>
              </a:lnSpc>
              <a:buClr>
                <a:srgbClr val="A50021"/>
              </a:buClr>
            </a:pPr>
            <a:r>
              <a:rPr lang="en-US" dirty="0" smtClean="0"/>
              <a:t>To aid in mobilization of retained secretions (in cystic fibrosis and chronic bronchitis)</a:t>
            </a:r>
          </a:p>
          <a:p>
            <a:pPr lvl="1">
              <a:lnSpc>
                <a:spcPct val="90000"/>
              </a:lnSpc>
              <a:buClr>
                <a:srgbClr val="A50021"/>
              </a:buClr>
            </a:pPr>
            <a:r>
              <a:rPr lang="en-US" dirty="0" smtClean="0"/>
              <a:t>To prevent or reverse </a:t>
            </a:r>
            <a:r>
              <a:rPr lang="en-US" dirty="0" err="1" smtClean="0"/>
              <a:t>atelectasis</a:t>
            </a:r>
            <a:endParaRPr lang="en-US" dirty="0" smtClean="0"/>
          </a:p>
          <a:p>
            <a:pPr lvl="1">
              <a:lnSpc>
                <a:spcPct val="90000"/>
              </a:lnSpc>
              <a:buClr>
                <a:srgbClr val="A50021"/>
              </a:buClr>
            </a:pPr>
            <a:r>
              <a:rPr lang="en-US" dirty="0" smtClean="0"/>
              <a:t>To optimize delivery of bronchodilators in patients receiving bronchial hygiene therapy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91200"/>
            <a:ext cx="2895600" cy="9302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cs typeface="Times New Roman" pitchFamily="18" charset="0"/>
              </a:rPr>
              <a:t>High Frequency Chest Wall Compression (HFCC)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76599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It is a method to deliver high frequency vibration over the chest wall to cause transient increases in airflow and improve mucus movement.</a:t>
            </a:r>
          </a:p>
          <a:p>
            <a:endParaRPr lang="en-US" sz="2800" dirty="0" smtClean="0"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867400"/>
            <a:ext cx="2895600" cy="8540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 smtClean="0">
                <a:cs typeface="Times New Roman" pitchFamily="18" charset="0"/>
              </a:rPr>
              <a:t>Indications for </a:t>
            </a:r>
            <a:r>
              <a:rPr lang="en-US" sz="4000" b="1" dirty="0" smtClean="0"/>
              <a:t>Bronchial Hygiene Therapy</a:t>
            </a:r>
            <a:r>
              <a:rPr lang="en-GB" sz="4000" b="1" dirty="0" smtClean="0"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/>
          <a:lstStyle/>
          <a:p>
            <a:pPr algn="just"/>
            <a:r>
              <a:rPr lang="en-US" dirty="0" smtClean="0"/>
              <a:t>“indications or contraindications for or against </a:t>
            </a:r>
            <a:r>
              <a:rPr lang="en-US" dirty="0" smtClean="0">
                <a:solidFill>
                  <a:srgbClr val="FF0000"/>
                </a:solidFill>
              </a:rPr>
              <a:t>Bronchial Hygiene Therapy </a:t>
            </a:r>
            <a:r>
              <a:rPr lang="en-US" dirty="0" smtClean="0"/>
              <a:t>should never be formulated on the basis of  diagnostic entities but should rather stem from a detailed analysis of the prevailing </a:t>
            </a:r>
            <a:r>
              <a:rPr lang="en-US" dirty="0" smtClean="0">
                <a:solidFill>
                  <a:srgbClr val="FF0000"/>
                </a:solidFill>
              </a:rPr>
              <a:t>individual </a:t>
            </a:r>
            <a:r>
              <a:rPr lang="en-US" dirty="0" err="1" smtClean="0">
                <a:solidFill>
                  <a:srgbClr val="FF0000"/>
                </a:solidFill>
              </a:rPr>
              <a:t>pathophysiology</a:t>
            </a:r>
            <a:r>
              <a:rPr lang="en-US" dirty="0" smtClean="0">
                <a:solidFill>
                  <a:srgbClr val="FF0000"/>
                </a:solidFill>
              </a:rPr>
              <a:t>.”</a:t>
            </a:r>
          </a:p>
          <a:p>
            <a:pPr lvl="1"/>
            <a:r>
              <a:rPr lang="en-US" dirty="0" err="1" smtClean="0">
                <a:solidFill>
                  <a:schemeClr val="accent1"/>
                </a:solidFill>
              </a:rPr>
              <a:t>Oberwaldner</a:t>
            </a:r>
            <a:r>
              <a:rPr lang="en-US" dirty="0" smtClean="0">
                <a:solidFill>
                  <a:schemeClr val="accent1"/>
                </a:solidFill>
              </a:rPr>
              <a:t> (2000) </a:t>
            </a:r>
            <a:r>
              <a:rPr lang="en-US" i="1" dirty="0" err="1" smtClean="0">
                <a:solidFill>
                  <a:schemeClr val="accent1"/>
                </a:solidFill>
              </a:rPr>
              <a:t>Eur</a:t>
            </a:r>
            <a:r>
              <a:rPr lang="en-US" i="1" dirty="0" smtClean="0">
                <a:solidFill>
                  <a:schemeClr val="accent1"/>
                </a:solidFill>
              </a:rPr>
              <a:t> </a:t>
            </a:r>
            <a:r>
              <a:rPr lang="en-US" i="1" dirty="0" err="1" smtClean="0">
                <a:solidFill>
                  <a:schemeClr val="accent1"/>
                </a:solidFill>
              </a:rPr>
              <a:t>Respir</a:t>
            </a:r>
            <a:r>
              <a:rPr lang="en-US" i="1" dirty="0" smtClean="0">
                <a:solidFill>
                  <a:schemeClr val="accent1"/>
                </a:solidFill>
              </a:rPr>
              <a:t> J</a:t>
            </a:r>
            <a:endParaRPr lang="en-GB" i="1" u="sng" dirty="0" smtClean="0">
              <a:solidFill>
                <a:schemeClr val="accent1"/>
              </a:solidFill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15000"/>
            <a:ext cx="2895600" cy="10064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>
            <a:noAutofit/>
          </a:bodyPr>
          <a:lstStyle/>
          <a:p>
            <a:r>
              <a:rPr lang="en-US" sz="4000" b="1" i="1" u="sng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en-US" sz="4000" b="1" i="1" u="sng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en-US" sz="4000" b="1" i="1" u="sng" dirty="0" smtClean="0">
                <a:cs typeface="Times New Roman" pitchFamily="18" charset="0"/>
              </a:rPr>
              <a:t>High Frequency Chest Wall Oscillation (HFCWO)</a:t>
            </a:r>
            <a:r>
              <a:rPr lang="en-US" sz="4000" dirty="0" smtClean="0">
                <a:solidFill>
                  <a:srgbClr val="295252"/>
                </a:solidFill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295252"/>
                </a:solidFill>
                <a:cs typeface="Times New Roman" pitchFamily="18" charset="0"/>
              </a:rPr>
            </a:br>
            <a:endParaRPr lang="en-US" sz="4000" i="1" u="sng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14799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It is a two-part system: the first, a variable air-pulse generator, and the second, an </a:t>
            </a:r>
            <a:r>
              <a:rPr lang="en-US" dirty="0" err="1" smtClean="0">
                <a:cs typeface="Times New Roman" pitchFamily="18" charset="0"/>
              </a:rPr>
              <a:t>unstretchable</a:t>
            </a:r>
            <a:r>
              <a:rPr lang="en-US" dirty="0" smtClean="0">
                <a:cs typeface="Times New Roman" pitchFamily="18" charset="0"/>
              </a:rPr>
              <a:t>, inflatable vest that covers the </a:t>
            </a:r>
            <a:r>
              <a:rPr lang="en-US" dirty="0" smtClean="0">
                <a:cs typeface="Times New Roman" pitchFamily="18" charset="0"/>
              </a:rPr>
              <a:t>patient</a:t>
            </a:r>
            <a:endParaRPr lang="en-US" sz="3600" u="sng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creating </a:t>
            </a:r>
            <a:r>
              <a:rPr lang="en-US" dirty="0" smtClean="0">
                <a:cs typeface="Times New Roman" pitchFamily="18" charset="0"/>
              </a:rPr>
              <a:t>an oscillatory motion against the patient’s thorax. 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HFCWO </a:t>
            </a:r>
            <a:r>
              <a:rPr lang="en-US" dirty="0" smtClean="0">
                <a:cs typeface="Times New Roman" pitchFamily="18" charset="0"/>
              </a:rPr>
              <a:t>increases airflow velocity, which creates repetitive cough-like shear forces and decreases the viscosity of secretions. 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Therapy is usually performed in 30-minute sessions at varying oscillatory frequencies ( 5–25 Hz ). Depending on need, </a:t>
            </a:r>
            <a:endParaRPr lang="en-US" dirty="0" smtClean="0"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one </a:t>
            </a:r>
            <a:r>
              <a:rPr lang="en-US" dirty="0" smtClean="0">
                <a:cs typeface="Times New Roman" pitchFamily="18" charset="0"/>
              </a:rPr>
              <a:t>to six therapy sessions may occur per day.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91200"/>
            <a:ext cx="2895600" cy="9302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u="sng" dirty="0" smtClean="0">
                <a:cs typeface="Times New Roman" pitchFamily="18" charset="0"/>
              </a:rPr>
              <a:t>High Frequency Chest Wall Oscillation (HFCWO)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15000"/>
            <a:ext cx="2895600" cy="10064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file:///E:/suni-prest/Meridian%20Healthcare%20Group%20Inc_files/200201ajn_vestair.jpg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143250" y="2582069"/>
            <a:ext cx="2857500" cy="256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Flutter Valve Therapy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00601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The Flutter Valve combines the technique of PEP with high frequency oscillations at the airway opening. </a:t>
            </a:r>
          </a:p>
          <a:p>
            <a:r>
              <a:rPr lang="en-US" dirty="0" smtClean="0">
                <a:solidFill>
                  <a:schemeClr val="tx2"/>
                </a:solidFill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2"/>
                </a:solidFill>
                <a:cs typeface="Times New Roman" pitchFamily="18" charset="0"/>
              </a:rPr>
            </a:br>
            <a:endParaRPr lang="en-US" dirty="0" smtClean="0">
              <a:solidFill>
                <a:schemeClr val="tx2"/>
              </a:solidFill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91200"/>
            <a:ext cx="2895600" cy="9302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1035" descr="View of Flutter(R) Valve assembled and disassemab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495800"/>
            <a:ext cx="1905000" cy="1066799"/>
          </a:xfrm>
          <a:prstGeom prst="rect">
            <a:avLst/>
          </a:prstGeom>
          <a:noFill/>
        </p:spPr>
      </p:pic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219200" y="4572000"/>
          <a:ext cx="1052146" cy="1439779"/>
        </p:xfrm>
        <a:graphic>
          <a:graphicData uri="http://schemas.openxmlformats.org/presentationml/2006/ole">
            <p:oleObj spid="_x0000_s1028" name="Bitmap Image" r:id="rId4" imgW="1000000" imgH="1533739" progId="PBrush">
              <p:embed/>
            </p:oleObj>
          </a:graphicData>
        </a:graphic>
      </p:graphicFrame>
      <p:pic>
        <p:nvPicPr>
          <p:cNvPr id="9" name="Picture 1033" descr="200201ajn_manvi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4419600"/>
            <a:ext cx="2057400" cy="1069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4724400"/>
          </a:xfrm>
        </p:spPr>
        <p:txBody>
          <a:bodyPr/>
          <a:lstStyle/>
          <a:p>
            <a:r>
              <a:rPr lang="en-US" sz="2800" dirty="0" smtClean="0">
                <a:cs typeface="Times New Roman" pitchFamily="18" charset="0"/>
              </a:rPr>
              <a:t>The effect is threefold:</a:t>
            </a:r>
            <a:br>
              <a:rPr lang="en-US" sz="2800" dirty="0" smtClean="0">
                <a:cs typeface="Times New Roman" pitchFamily="18" charset="0"/>
              </a:rPr>
            </a:br>
            <a:r>
              <a:rPr lang="en-US" sz="2800" dirty="0" smtClean="0">
                <a:cs typeface="Times New Roman" pitchFamily="18" charset="0"/>
              </a:rPr>
              <a:t>First, to vibrate the airways and thus, facilitate movement of mucus; </a:t>
            </a:r>
            <a:br>
              <a:rPr lang="en-US" sz="2800" dirty="0" smtClean="0">
                <a:cs typeface="Times New Roman" pitchFamily="18" charset="0"/>
              </a:rPr>
            </a:br>
            <a:r>
              <a:rPr lang="en-US" sz="2800" dirty="0" smtClean="0">
                <a:cs typeface="Times New Roman" pitchFamily="18" charset="0"/>
              </a:rPr>
              <a:t>Second, to increase </a:t>
            </a:r>
            <a:r>
              <a:rPr lang="en-US" sz="2800" dirty="0" err="1" smtClean="0">
                <a:cs typeface="Times New Roman" pitchFamily="18" charset="0"/>
              </a:rPr>
              <a:t>endobronchial</a:t>
            </a:r>
            <a:r>
              <a:rPr lang="en-US" sz="2800" dirty="0" smtClean="0">
                <a:cs typeface="Times New Roman" pitchFamily="18" charset="0"/>
              </a:rPr>
              <a:t> pressure to avoid air trapping and </a:t>
            </a:r>
            <a:br>
              <a:rPr lang="en-US" sz="2800" dirty="0" smtClean="0">
                <a:cs typeface="Times New Roman" pitchFamily="18" charset="0"/>
              </a:rPr>
            </a:br>
            <a:r>
              <a:rPr lang="en-US" sz="2800" dirty="0" smtClean="0">
                <a:cs typeface="Times New Roman" pitchFamily="18" charset="0"/>
              </a:rPr>
              <a:t>Third, to accelerate expiratory airflow to facilitate the upward movement of mucus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791200"/>
            <a:ext cx="2895600" cy="9302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10" descr="flutt.jpg (178102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581400"/>
            <a:ext cx="2286000" cy="1447800"/>
          </a:xfrm>
          <a:prstGeom prst="rect">
            <a:avLst/>
          </a:prstGeom>
          <a:noFill/>
        </p:spPr>
      </p:pic>
      <p:pic>
        <p:nvPicPr>
          <p:cNvPr id="6" name="Picture 9" descr="flutt2.jpg (3702188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200400"/>
            <a:ext cx="1828800" cy="1607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Neuro</a:t>
            </a:r>
            <a:r>
              <a:rPr lang="en-US" sz="4000" b="1" dirty="0" smtClean="0"/>
              <a:t> Physiological Facilitation (NPF)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648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promoting or hastening the response of </a:t>
            </a:r>
            <a:r>
              <a:rPr lang="en-US" sz="2800" dirty="0" err="1" smtClean="0"/>
              <a:t>neuro</a:t>
            </a:r>
            <a:r>
              <a:rPr lang="en-US" sz="2800" dirty="0" smtClean="0"/>
              <a:t> muscular mechanism through </a:t>
            </a:r>
            <a:r>
              <a:rPr lang="en-US" sz="2800" dirty="0" err="1" smtClean="0"/>
              <a:t>proprioceptors</a:t>
            </a:r>
            <a:r>
              <a:rPr lang="en-US" sz="2800" dirty="0" smtClean="0"/>
              <a:t> 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dorothy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voss</a:t>
            </a:r>
            <a:r>
              <a:rPr lang="en-US" sz="2400" i="1" dirty="0" smtClean="0"/>
              <a:t> et al, 1985).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Cutaneous</a:t>
            </a:r>
            <a:r>
              <a:rPr lang="en-US" sz="2800" dirty="0" smtClean="0"/>
              <a:t> and </a:t>
            </a:r>
            <a:r>
              <a:rPr lang="en-US" sz="2800" dirty="0" err="1" smtClean="0"/>
              <a:t>proprioceptive</a:t>
            </a:r>
            <a:r>
              <a:rPr lang="en-US" sz="2800" dirty="0" smtClean="0"/>
              <a:t> stimulation </a:t>
            </a:r>
            <a:r>
              <a:rPr lang="en-US" sz="2800" dirty="0" err="1" smtClean="0"/>
              <a:t>reflexly</a:t>
            </a:r>
            <a:r>
              <a:rPr lang="en-US" sz="2800" dirty="0" smtClean="0"/>
              <a:t> increases the depth of breathing </a:t>
            </a:r>
            <a:r>
              <a:rPr lang="en-US" sz="2000" i="1" dirty="0" smtClean="0"/>
              <a:t>(Jones, 1998).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u="sng" dirty="0" smtClean="0"/>
              <a:t>INDICATIONS: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Non alert patients such as those who   are drowsy postoperatively.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Those with neurological conditions.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Partially breathing patient on ventilator, especially if they are unable to turn.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867400"/>
            <a:ext cx="2895600" cy="8223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Techniques of NPF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3000" b="1" dirty="0" smtClean="0"/>
              <a:t>Stimulation of diaphragm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000" i="1" dirty="0" smtClean="0"/>
              <a:t>					</a:t>
            </a:r>
            <a:r>
              <a:rPr lang="en-US" sz="2400" i="1" dirty="0" smtClean="0">
                <a:solidFill>
                  <a:srgbClr val="FF0000"/>
                </a:solidFill>
              </a:rPr>
              <a:t>(Dorothy </a:t>
            </a:r>
            <a:r>
              <a:rPr lang="en-US" sz="2400" i="1" dirty="0" err="1" smtClean="0">
                <a:solidFill>
                  <a:srgbClr val="FF0000"/>
                </a:solidFill>
              </a:rPr>
              <a:t>voss</a:t>
            </a:r>
            <a:r>
              <a:rPr lang="en-US" sz="2400" i="1" dirty="0" smtClean="0">
                <a:solidFill>
                  <a:srgbClr val="FF0000"/>
                </a:solidFill>
              </a:rPr>
              <a:t> et al, 1985).</a:t>
            </a:r>
          </a:p>
          <a:p>
            <a:pPr>
              <a:lnSpc>
                <a:spcPct val="90000"/>
              </a:lnSpc>
              <a:buNone/>
            </a:pPr>
            <a:endParaRPr lang="en-US" sz="3000" b="1" dirty="0" smtClean="0"/>
          </a:p>
          <a:p>
            <a:pPr>
              <a:lnSpc>
                <a:spcPct val="90000"/>
              </a:lnSpc>
            </a:pPr>
            <a:r>
              <a:rPr lang="en-US" sz="3000" b="1" dirty="0" err="1" smtClean="0"/>
              <a:t>Perioral</a:t>
            </a:r>
            <a:r>
              <a:rPr lang="en-US" sz="3000" b="1" dirty="0" smtClean="0"/>
              <a:t> technique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000" b="1" dirty="0" smtClean="0"/>
          </a:p>
          <a:p>
            <a:pPr>
              <a:lnSpc>
                <a:spcPct val="90000"/>
              </a:lnSpc>
            </a:pPr>
            <a:r>
              <a:rPr lang="en-US" sz="3000" b="1" dirty="0" err="1" smtClean="0"/>
              <a:t>Intercostal</a:t>
            </a:r>
            <a:r>
              <a:rPr lang="en-US" sz="3000" b="1" dirty="0" smtClean="0"/>
              <a:t> stretch</a:t>
            </a:r>
          </a:p>
          <a:p>
            <a:pPr>
              <a:lnSpc>
                <a:spcPct val="90000"/>
              </a:lnSpc>
            </a:pPr>
            <a:endParaRPr lang="en-US" sz="3000" dirty="0" smtClean="0"/>
          </a:p>
          <a:p>
            <a:pPr>
              <a:lnSpc>
                <a:spcPct val="90000"/>
              </a:lnSpc>
            </a:pPr>
            <a:r>
              <a:rPr lang="en-US" sz="3000" b="1" dirty="0" smtClean="0"/>
              <a:t>Co- contraction of abdominal muscles</a:t>
            </a:r>
          </a:p>
          <a:p>
            <a:pPr>
              <a:lnSpc>
                <a:spcPct val="90000"/>
              </a:lnSpc>
            </a:pPr>
            <a:endParaRPr lang="en-US" sz="3000" dirty="0" smtClean="0"/>
          </a:p>
          <a:p>
            <a:pPr>
              <a:lnSpc>
                <a:spcPct val="90000"/>
              </a:lnSpc>
            </a:pPr>
            <a:r>
              <a:rPr lang="en-US" sz="3000" b="1" dirty="0" smtClean="0"/>
              <a:t>Vertebral pressure</a:t>
            </a:r>
          </a:p>
          <a:p>
            <a:pPr lvl="4">
              <a:lnSpc>
                <a:spcPct val="90000"/>
              </a:lnSpc>
              <a:buFont typeface="Wingdings" pitchFamily="2" charset="2"/>
              <a:buNone/>
            </a:pPr>
            <a:r>
              <a:rPr lang="en-US" sz="3000" b="1" i="1" dirty="0" smtClean="0"/>
              <a:t>				</a:t>
            </a:r>
            <a:r>
              <a:rPr lang="en-US" sz="2400" b="1" i="1" dirty="0" smtClean="0">
                <a:solidFill>
                  <a:srgbClr val="FF0000"/>
                </a:solidFill>
              </a:rPr>
              <a:t>(D.D .Bethune,</a:t>
            </a:r>
            <a:r>
              <a:rPr lang="en-US" sz="2400" b="1" dirty="0" smtClean="0">
                <a:solidFill>
                  <a:srgbClr val="FF0000"/>
                </a:solidFill>
              </a:rPr>
              <a:t> 1975)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867400"/>
            <a:ext cx="2895600" cy="8540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/>
              <a:t>Mobilization and Exercise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672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 smtClean="0"/>
              <a:t>Immobility is a major factor contributing to retention of secretions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Early mobilization and frequent position changes are preventive interventions for </a:t>
            </a:r>
            <a:r>
              <a:rPr lang="en-US" sz="3000" dirty="0" err="1" smtClean="0"/>
              <a:t>atelectasis</a:t>
            </a:r>
            <a:r>
              <a:rPr lang="en-US" sz="30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Exercise also improves overall aeration and ventilation perfusion matching.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Exercise can improve a patients general fitness, self esteem and quality of life.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867400"/>
            <a:ext cx="2895600" cy="8540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4800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867400"/>
            <a:ext cx="2895600" cy="8540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</a:t>
            </a:r>
            <a:r>
              <a:rPr lang="en-US" smtClean="0">
                <a:solidFill>
                  <a:srgbClr val="FF0000"/>
                </a:solidFill>
              </a:rPr>
              <a:t>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7" descr="J00787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114800"/>
            <a:ext cx="3132138" cy="1306513"/>
          </a:xfrm>
          <a:prstGeom prst="rect">
            <a:avLst/>
          </a:prstGeom>
          <a:noFill/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2209800" y="1905000"/>
            <a:ext cx="5334000" cy="1600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/>
              <a:t>Indications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26719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Components for a patient to receive bronchial hygiene regimes are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Excessive sputum production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Most authors state that more than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25-30 ml/day ( 1/4 cup or 12 teaspoons) is excessive.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Examples of common pathologies include:</a:t>
            </a:r>
            <a:br>
              <a:rPr lang="en-US" dirty="0" smtClean="0"/>
            </a:br>
            <a:r>
              <a:rPr lang="en-US" dirty="0" smtClean="0"/>
              <a:t>  *cystic fibrosis</a:t>
            </a:r>
            <a:br>
              <a:rPr lang="en-US" dirty="0" smtClean="0"/>
            </a:br>
            <a:r>
              <a:rPr lang="en-US" dirty="0" smtClean="0"/>
              <a:t>  *bronchitis </a:t>
            </a:r>
            <a:br>
              <a:rPr lang="en-US" dirty="0" smtClean="0"/>
            </a:br>
            <a:r>
              <a:rPr lang="en-US" dirty="0" smtClean="0"/>
              <a:t>  *and </a:t>
            </a:r>
            <a:r>
              <a:rPr lang="en-US" dirty="0" err="1" smtClean="0"/>
              <a:t>bronchiectasis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943600"/>
            <a:ext cx="2895600" cy="7778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05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The</a:t>
            </a:r>
            <a:r>
              <a:rPr lang="en-US" sz="2800" dirty="0" smtClean="0">
                <a:solidFill>
                  <a:srgbClr val="00808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second component </a:t>
            </a:r>
            <a:r>
              <a:rPr lang="en-US" sz="2800" dirty="0" smtClean="0"/>
              <a:t>required for bronchial hygiene therapy is an </a:t>
            </a:r>
            <a:r>
              <a:rPr lang="en-US" sz="2800" dirty="0" smtClean="0">
                <a:solidFill>
                  <a:srgbClr val="FF0000"/>
                </a:solidFill>
              </a:rPr>
              <a:t>ineffective cough</a:t>
            </a:r>
            <a:r>
              <a:rPr lang="en-US" sz="2800" dirty="0" smtClean="0">
                <a:solidFill>
                  <a:srgbClr val="008080"/>
                </a:solidFill>
              </a:rPr>
              <a:t>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Examples of causes for an ineffective cough are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weakness,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pain, and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placement of an artificial airway.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867400"/>
            <a:ext cx="2895600" cy="8540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9580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PROPHYLACTIC</a:t>
            </a:r>
            <a:r>
              <a:rPr lang="en-US" sz="3800" b="1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- </a:t>
            </a:r>
            <a:r>
              <a:rPr lang="en-US" sz="2800" dirty="0" smtClean="0"/>
              <a:t>Pre-operative high risk surgical patient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	-  Post-operative patient who is unable to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      mobilize secretions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	-  Neurological patient who is unable to cough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       effectively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	-  Patient receiving mechanical ventilation who has 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       tendency to retain secretions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	-  Patients with pulmonary disease,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      who needs to improve bronchial hygiene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7016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49580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THERAPEUTIC</a:t>
            </a:r>
            <a:r>
              <a:rPr lang="en-US" sz="44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</a:t>
            </a:r>
            <a:r>
              <a:rPr lang="en-US" sz="2600" dirty="0" smtClean="0"/>
              <a:t>- </a:t>
            </a:r>
            <a:r>
              <a:rPr lang="en-US" sz="2800" dirty="0" err="1" smtClean="0"/>
              <a:t>Atelectasis</a:t>
            </a:r>
            <a:r>
              <a:rPr lang="en-US" sz="2800" dirty="0" smtClean="0"/>
              <a:t> due to secretions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	- Retained secretions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	- abnormal breathing pattern due to primary or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     secondary pulmonary dysfunction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	- COPD and resultant decreased exercise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     tolerance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	- Musculoskeletal deformity that makes breathing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      pattern and cough ineffective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867400"/>
            <a:ext cx="2895600" cy="8540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/>
              <a:t>Minimal to no benefit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876800"/>
          </a:xfrm>
        </p:spPr>
        <p:txBody>
          <a:bodyPr>
            <a:noAutofit/>
          </a:bodyPr>
          <a:lstStyle/>
          <a:p>
            <a:pPr lvl="1"/>
            <a:r>
              <a:rPr lang="en-US" sz="2400" dirty="0" smtClean="0"/>
              <a:t>Acute asthma</a:t>
            </a:r>
          </a:p>
          <a:p>
            <a:pPr lvl="2"/>
            <a:r>
              <a:rPr lang="en-US" sz="2000" dirty="0" smtClean="0">
                <a:solidFill>
                  <a:srgbClr val="00B0F0"/>
                </a:solidFill>
              </a:rPr>
              <a:t>Asher et al, </a:t>
            </a:r>
            <a:r>
              <a:rPr lang="en-US" sz="2000" i="1" dirty="0" err="1" smtClean="0">
                <a:solidFill>
                  <a:srgbClr val="00B0F0"/>
                </a:solidFill>
              </a:rPr>
              <a:t>Pediatr</a:t>
            </a:r>
            <a:r>
              <a:rPr lang="en-US" sz="2000" i="1" dirty="0" smtClean="0">
                <a:solidFill>
                  <a:srgbClr val="00B0F0"/>
                </a:solidFill>
              </a:rPr>
              <a:t> </a:t>
            </a:r>
            <a:r>
              <a:rPr lang="en-US" sz="2000" i="1" dirty="0" err="1" smtClean="0">
                <a:solidFill>
                  <a:srgbClr val="00B0F0"/>
                </a:solidFill>
              </a:rPr>
              <a:t>pulmonol</a:t>
            </a:r>
            <a:r>
              <a:rPr lang="en-US" sz="2000" i="1" dirty="0" smtClean="0">
                <a:solidFill>
                  <a:srgbClr val="00B0F0"/>
                </a:solidFill>
              </a:rPr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 1990</a:t>
            </a:r>
          </a:p>
          <a:p>
            <a:pPr lvl="1"/>
            <a:r>
              <a:rPr lang="en-US" sz="2400" dirty="0" err="1" smtClean="0"/>
              <a:t>Bronchiolitis</a:t>
            </a:r>
            <a:endParaRPr lang="en-US" sz="2400" dirty="0" smtClean="0"/>
          </a:p>
          <a:p>
            <a:pPr lvl="2">
              <a:spcBef>
                <a:spcPts val="0"/>
              </a:spcBef>
            </a:pPr>
            <a:r>
              <a:rPr lang="en-US" sz="2000" dirty="0" smtClean="0">
                <a:solidFill>
                  <a:srgbClr val="00B0F0"/>
                </a:solidFill>
              </a:rPr>
              <a:t>Webb et al (1985) </a:t>
            </a:r>
            <a:r>
              <a:rPr lang="en-US" sz="2000" i="1" dirty="0" smtClean="0">
                <a:solidFill>
                  <a:srgbClr val="00B0F0"/>
                </a:solidFill>
              </a:rPr>
              <a:t>Arch </a:t>
            </a:r>
            <a:r>
              <a:rPr lang="en-US" sz="2000" i="1" dirty="0" err="1" smtClean="0">
                <a:solidFill>
                  <a:srgbClr val="00B0F0"/>
                </a:solidFill>
              </a:rPr>
              <a:t>Dis</a:t>
            </a:r>
            <a:r>
              <a:rPr lang="en-US" sz="2000" i="1" dirty="0" smtClean="0">
                <a:solidFill>
                  <a:srgbClr val="00B0F0"/>
                </a:solidFill>
              </a:rPr>
              <a:t> Child </a:t>
            </a:r>
          </a:p>
          <a:p>
            <a:pPr lvl="2">
              <a:spcBef>
                <a:spcPts val="0"/>
              </a:spcBef>
            </a:pPr>
            <a:r>
              <a:rPr lang="en-US" sz="2000" dirty="0" smtClean="0">
                <a:solidFill>
                  <a:srgbClr val="00B0F0"/>
                </a:solidFill>
              </a:rPr>
              <a:t>Nicholas et al (1999)</a:t>
            </a:r>
            <a:r>
              <a:rPr lang="en-US" sz="2000" i="1" dirty="0" smtClean="0">
                <a:solidFill>
                  <a:srgbClr val="00B0F0"/>
                </a:solidFill>
              </a:rPr>
              <a:t> Physiotherapy</a:t>
            </a:r>
          </a:p>
          <a:p>
            <a:pPr lvl="2">
              <a:spcBef>
                <a:spcPts val="0"/>
              </a:spcBef>
            </a:pPr>
            <a:r>
              <a:rPr lang="en-US" sz="2000" i="1" dirty="0" smtClean="0">
                <a:solidFill>
                  <a:srgbClr val="00B0F0"/>
                </a:solidFill>
              </a:rPr>
              <a:t>Cochrane Systematic Review </a:t>
            </a:r>
            <a:r>
              <a:rPr lang="en-US" sz="2000" dirty="0" smtClean="0">
                <a:solidFill>
                  <a:srgbClr val="00B0F0"/>
                </a:solidFill>
              </a:rPr>
              <a:t>(</a:t>
            </a:r>
            <a:r>
              <a:rPr lang="en-US" sz="2000" dirty="0" err="1" smtClean="0">
                <a:solidFill>
                  <a:srgbClr val="00B0F0"/>
                </a:solidFill>
              </a:rPr>
              <a:t>Perrotta</a:t>
            </a:r>
            <a:r>
              <a:rPr lang="en-US" sz="2000" dirty="0" smtClean="0">
                <a:solidFill>
                  <a:srgbClr val="00B0F0"/>
                </a:solidFill>
              </a:rPr>
              <a:t> et al 2005)</a:t>
            </a:r>
          </a:p>
          <a:p>
            <a:pPr lvl="1"/>
            <a:r>
              <a:rPr lang="en-US" sz="2400" dirty="0" smtClean="0"/>
              <a:t>Respiratory failure without </a:t>
            </a:r>
            <a:r>
              <a:rPr lang="en-US" sz="2400" dirty="0" err="1" smtClean="0"/>
              <a:t>atelectasis</a:t>
            </a:r>
            <a:endParaRPr lang="en-US" sz="2400" dirty="0" smtClean="0"/>
          </a:p>
          <a:p>
            <a:pPr lvl="1"/>
            <a:r>
              <a:rPr lang="en-US" sz="2400" dirty="0" smtClean="0"/>
              <a:t>Prevention of post-</a:t>
            </a:r>
            <a:r>
              <a:rPr lang="en-US" sz="2400" dirty="0" err="1" smtClean="0"/>
              <a:t>extubation</a:t>
            </a:r>
            <a:r>
              <a:rPr lang="en-US" sz="2400" dirty="0" smtClean="0"/>
              <a:t> </a:t>
            </a:r>
            <a:r>
              <a:rPr lang="en-US" sz="2400" dirty="0" err="1" smtClean="0"/>
              <a:t>atelectasis</a:t>
            </a:r>
            <a:r>
              <a:rPr lang="en-US" sz="2400" dirty="0" smtClean="0"/>
              <a:t> in neonates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Hyaline membrane disease</a:t>
            </a:r>
          </a:p>
          <a:p>
            <a:pPr lvl="2">
              <a:spcBef>
                <a:spcPts val="0"/>
              </a:spcBef>
            </a:pPr>
            <a:r>
              <a:rPr lang="en-US" dirty="0" smtClean="0">
                <a:solidFill>
                  <a:srgbClr val="00B0F0"/>
                </a:solidFill>
              </a:rPr>
              <a:t>Schechter (2007) </a:t>
            </a:r>
            <a:r>
              <a:rPr lang="en-US" i="1" dirty="0" err="1" smtClean="0">
                <a:solidFill>
                  <a:srgbClr val="00B0F0"/>
                </a:solidFill>
              </a:rPr>
              <a:t>Resp</a:t>
            </a:r>
            <a:r>
              <a:rPr lang="en-US" i="1" dirty="0" smtClean="0">
                <a:solidFill>
                  <a:srgbClr val="00B0F0"/>
                </a:solidFill>
              </a:rPr>
              <a:t> Care</a:t>
            </a:r>
            <a:endParaRPr lang="en-US" dirty="0" smtClean="0">
              <a:solidFill>
                <a:srgbClr val="00B0F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2400" dirty="0" smtClean="0"/>
              <a:t>Prevention of </a:t>
            </a:r>
            <a:r>
              <a:rPr lang="en-US" sz="2400" dirty="0" err="1" smtClean="0"/>
              <a:t>atelectasis</a:t>
            </a:r>
            <a:r>
              <a:rPr lang="en-US" sz="2400" dirty="0" smtClean="0"/>
              <a:t> following surgery</a:t>
            </a:r>
          </a:p>
          <a:p>
            <a:pPr lvl="2">
              <a:spcBef>
                <a:spcPts val="0"/>
              </a:spcBef>
            </a:pPr>
            <a:r>
              <a:rPr lang="en-US" sz="2000" dirty="0" err="1" smtClean="0">
                <a:solidFill>
                  <a:srgbClr val="00B0F0"/>
                </a:solidFill>
              </a:rPr>
              <a:t>Reines</a:t>
            </a:r>
            <a:r>
              <a:rPr lang="en-US" sz="2000" dirty="0" smtClean="0">
                <a:solidFill>
                  <a:srgbClr val="00B0F0"/>
                </a:solidFill>
              </a:rPr>
              <a:t> et al, 1982</a:t>
            </a:r>
          </a:p>
          <a:p>
            <a:pPr lvl="1"/>
            <a:r>
              <a:rPr lang="en-US" sz="2400" dirty="0" err="1" smtClean="0"/>
              <a:t>Undrained</a:t>
            </a:r>
            <a:r>
              <a:rPr lang="en-US" sz="2400" dirty="0" smtClean="0"/>
              <a:t> pleural collections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867400"/>
            <a:ext cx="2895600" cy="85407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KISHORE JEBASINGH                        MPT(Cardio-Respiratory),MSW,PGDHM                PHYSIOTHERAPIST                           KHORFAKKAN HOSPITAL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81800" y="838201"/>
            <a:ext cx="1524000" cy="1295400"/>
          </a:xfrm>
          <a:prstGeom prst="rect">
            <a:avLst/>
          </a:prstGeom>
          <a:noFill/>
          <a:ln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81800" y="2133600"/>
            <a:ext cx="1514789" cy="13716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1843</Words>
  <Application>Microsoft Office PowerPoint</Application>
  <PresentationFormat>On-screen Show (4:3)</PresentationFormat>
  <Paragraphs>278</Paragraphs>
  <Slides>47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Bitmap Image</vt:lpstr>
      <vt:lpstr>BRONCHO   HYGIENIC THERAPY</vt:lpstr>
      <vt:lpstr>Slide 2</vt:lpstr>
      <vt:lpstr>Bronchial Hygiene Therapy</vt:lpstr>
      <vt:lpstr>Indications for Bronchial Hygiene Therapy </vt:lpstr>
      <vt:lpstr>Indications</vt:lpstr>
      <vt:lpstr>Slide 6</vt:lpstr>
      <vt:lpstr>Slide 7</vt:lpstr>
      <vt:lpstr>Slide 8</vt:lpstr>
      <vt:lpstr> Minimal to no benefit </vt:lpstr>
      <vt:lpstr>Contraindications</vt:lpstr>
      <vt:lpstr>Precautions</vt:lpstr>
      <vt:lpstr>Complications</vt:lpstr>
      <vt:lpstr>Goals</vt:lpstr>
      <vt:lpstr>Traditional Forms Of Bronchopulmonary Hygiene Therapy</vt:lpstr>
      <vt:lpstr>Techniques</vt:lpstr>
      <vt:lpstr>Positioning</vt:lpstr>
      <vt:lpstr>Slide 17</vt:lpstr>
      <vt:lpstr>Slide 18</vt:lpstr>
      <vt:lpstr>Slide 19</vt:lpstr>
      <vt:lpstr>Coughing Techniques</vt:lpstr>
      <vt:lpstr>Effects of Coughing</vt:lpstr>
      <vt:lpstr>Limitations:</vt:lpstr>
      <vt:lpstr>Breathing Exercises</vt:lpstr>
      <vt:lpstr>External Manipulation of the Thorax </vt:lpstr>
      <vt:lpstr>Clapping/Chest Percussion</vt:lpstr>
      <vt:lpstr>Slide 26</vt:lpstr>
      <vt:lpstr>Chest Vibration</vt:lpstr>
      <vt:lpstr>Slide 28</vt:lpstr>
      <vt:lpstr>Rib Springing/Shaking</vt:lpstr>
      <vt:lpstr>Manual Hyperinflation</vt:lpstr>
      <vt:lpstr>Advantages of MH</vt:lpstr>
      <vt:lpstr>Disadvantages of MH</vt:lpstr>
      <vt:lpstr>Suctioning</vt:lpstr>
      <vt:lpstr>Slide 34</vt:lpstr>
      <vt:lpstr>Slide 35</vt:lpstr>
      <vt:lpstr>Slide 36</vt:lpstr>
      <vt:lpstr>Positive Airway Pressure Adjuncts</vt:lpstr>
      <vt:lpstr>Indications of PAP Adjuncts</vt:lpstr>
      <vt:lpstr>High Frequency Chest Wall Compression (HFCC)</vt:lpstr>
      <vt:lpstr> High Frequency Chest Wall Oscillation (HFCWO) </vt:lpstr>
      <vt:lpstr>High Frequency Chest Wall Oscillation (HFCWO)</vt:lpstr>
      <vt:lpstr>Flutter Valve Therapy</vt:lpstr>
      <vt:lpstr>Slide 43</vt:lpstr>
      <vt:lpstr>Neuro Physiological Facilitation (NPF)</vt:lpstr>
      <vt:lpstr>Techniques of NPF</vt:lpstr>
      <vt:lpstr>Mobilization and Exercise</vt:lpstr>
      <vt:lpstr>Slide 47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BRONCHO   HYGIENIC TECHNIQUES</dc:title>
  <dc:creator>al waad computer</dc:creator>
  <cp:lastModifiedBy>al waad computer</cp:lastModifiedBy>
  <cp:revision>96</cp:revision>
  <dcterms:created xsi:type="dcterms:W3CDTF">2011-06-21T07:12:34Z</dcterms:created>
  <dcterms:modified xsi:type="dcterms:W3CDTF">2011-07-04T19:55:21Z</dcterms:modified>
</cp:coreProperties>
</file>