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71" r:id="rId5"/>
    <p:sldId id="258" r:id="rId6"/>
    <p:sldId id="259" r:id="rId7"/>
    <p:sldId id="260" r:id="rId8"/>
    <p:sldId id="261" r:id="rId9"/>
    <p:sldId id="262" r:id="rId10"/>
    <p:sldId id="263" r:id="rId11"/>
    <p:sldId id="264" r:id="rId12"/>
    <p:sldId id="266" r:id="rId13"/>
    <p:sldId id="267" r:id="rId14"/>
    <p:sldId id="269" r:id="rId15"/>
    <p:sldId id="270" r:id="rId16"/>
    <p:sldId id="272" r:id="rId17"/>
    <p:sldId id="273" r:id="rId18"/>
    <p:sldId id="276" r:id="rId19"/>
    <p:sldId id="318" r:id="rId20"/>
    <p:sldId id="319" r:id="rId21"/>
    <p:sldId id="320" r:id="rId22"/>
    <p:sldId id="321" r:id="rId23"/>
    <p:sldId id="322" r:id="rId24"/>
    <p:sldId id="324" r:id="rId25"/>
    <p:sldId id="323" r:id="rId26"/>
    <p:sldId id="325" r:id="rId27"/>
    <p:sldId id="326" r:id="rId28"/>
    <p:sldId id="327" r:id="rId29"/>
    <p:sldId id="328" r:id="rId30"/>
    <p:sldId id="331" r:id="rId31"/>
    <p:sldId id="329" r:id="rId32"/>
    <p:sldId id="278" r:id="rId33"/>
    <p:sldId id="279" r:id="rId34"/>
    <p:sldId id="280" r:id="rId35"/>
    <p:sldId id="281" r:id="rId36"/>
    <p:sldId id="282" r:id="rId37"/>
    <p:sldId id="285" r:id="rId38"/>
    <p:sldId id="287" r:id="rId39"/>
    <p:sldId id="288" r:id="rId40"/>
    <p:sldId id="289" r:id="rId41"/>
    <p:sldId id="290" r:id="rId42"/>
    <p:sldId id="292" r:id="rId43"/>
    <p:sldId id="293" r:id="rId44"/>
    <p:sldId id="294" r:id="rId45"/>
    <p:sldId id="295" r:id="rId46"/>
    <p:sldId id="296" r:id="rId47"/>
    <p:sldId id="298" r:id="rId48"/>
    <p:sldId id="297" r:id="rId49"/>
    <p:sldId id="299" r:id="rId50"/>
    <p:sldId id="300" r:id="rId51"/>
    <p:sldId id="301" r:id="rId52"/>
    <p:sldId id="302" r:id="rId53"/>
    <p:sldId id="303" r:id="rId54"/>
    <p:sldId id="305" r:id="rId55"/>
    <p:sldId id="306" r:id="rId56"/>
    <p:sldId id="307" r:id="rId57"/>
    <p:sldId id="308" r:id="rId58"/>
    <p:sldId id="309" r:id="rId59"/>
    <p:sldId id="310" r:id="rId60"/>
    <p:sldId id="311" r:id="rId61"/>
    <p:sldId id="316" r:id="rId62"/>
    <p:sldId id="317" r:id="rId63"/>
    <p:sldId id="312" r:id="rId64"/>
    <p:sldId id="313" r:id="rId65"/>
    <p:sldId id="315" r:id="rId66"/>
    <p:sldId id="314" r:id="rId67"/>
    <p:sldId id="332"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D352203-DF33-4249-B7F2-DCB033888E28}" type="datetimeFigureOut">
              <a:rPr lang="en-US" smtClean="0"/>
              <a:pPr/>
              <a:t>11/11/2009</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253BD75-3D5A-4C23-829C-DF48E39AB900}"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D352203-DF33-4249-B7F2-DCB033888E28}" type="datetimeFigureOut">
              <a:rPr lang="en-US" smtClean="0"/>
              <a:pPr/>
              <a:t>11/11/2009</a:t>
            </a:fld>
            <a:endParaRPr lang="en-IN"/>
          </a:p>
        </p:txBody>
      </p:sp>
      <p:sp>
        <p:nvSpPr>
          <p:cNvPr id="9" name="Slide Number Placeholder 8"/>
          <p:cNvSpPr>
            <a:spLocks noGrp="1"/>
          </p:cNvSpPr>
          <p:nvPr>
            <p:ph type="sldNum" sz="quarter" idx="15"/>
          </p:nvPr>
        </p:nvSpPr>
        <p:spPr/>
        <p:txBody>
          <a:bodyPr rtlCol="0"/>
          <a:lstStyle/>
          <a:p>
            <a:fld id="{F253BD75-3D5A-4C23-829C-DF48E39AB900}"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D352203-DF33-4249-B7F2-DCB033888E28}" type="datetimeFigureOut">
              <a:rPr lang="en-US" smtClean="0"/>
              <a:pPr/>
              <a:t>11/11/2009</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253BD75-3D5A-4C23-829C-DF48E39AB900}"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253BD75-3D5A-4C23-829C-DF48E39AB900}"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253BD75-3D5A-4C23-829C-DF48E39AB900}"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D352203-DF33-4249-B7F2-DCB033888E28}" type="datetimeFigureOut">
              <a:rPr lang="en-US" smtClean="0"/>
              <a:pPr/>
              <a:t>11/11/2009</a:t>
            </a:fld>
            <a:endParaRPr lang="en-IN"/>
          </a:p>
        </p:txBody>
      </p:sp>
      <p:sp>
        <p:nvSpPr>
          <p:cNvPr id="7" name="Slide Number Placeholder 6"/>
          <p:cNvSpPr>
            <a:spLocks noGrp="1"/>
          </p:cNvSpPr>
          <p:nvPr>
            <p:ph type="sldNum" sz="quarter" idx="11"/>
          </p:nvPr>
        </p:nvSpPr>
        <p:spPr/>
        <p:txBody>
          <a:bodyPr rtlCol="0"/>
          <a:lstStyle/>
          <a:p>
            <a:fld id="{F253BD75-3D5A-4C23-829C-DF48E39AB900}"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D352203-DF33-4249-B7F2-DCB033888E28}" type="datetimeFigureOut">
              <a:rPr lang="en-US" smtClean="0"/>
              <a:pPr/>
              <a:t>11/11/2009</a:t>
            </a:fld>
            <a:endParaRPr lang="en-IN"/>
          </a:p>
        </p:txBody>
      </p:sp>
      <p:sp>
        <p:nvSpPr>
          <p:cNvPr id="22" name="Slide Number Placeholder 21"/>
          <p:cNvSpPr>
            <a:spLocks noGrp="1"/>
          </p:cNvSpPr>
          <p:nvPr>
            <p:ph type="sldNum" sz="quarter" idx="15"/>
          </p:nvPr>
        </p:nvSpPr>
        <p:spPr/>
        <p:txBody>
          <a:bodyPr rtlCol="0"/>
          <a:lstStyle/>
          <a:p>
            <a:fld id="{F253BD75-3D5A-4C23-829C-DF48E39AB900}"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D352203-DF33-4249-B7F2-DCB033888E28}" type="datetimeFigureOut">
              <a:rPr lang="en-US" smtClean="0"/>
              <a:pPr/>
              <a:t>11/11/2009</a:t>
            </a:fld>
            <a:endParaRPr lang="en-IN"/>
          </a:p>
        </p:txBody>
      </p:sp>
      <p:sp>
        <p:nvSpPr>
          <p:cNvPr id="18" name="Slide Number Placeholder 17"/>
          <p:cNvSpPr>
            <a:spLocks noGrp="1"/>
          </p:cNvSpPr>
          <p:nvPr>
            <p:ph type="sldNum" sz="quarter" idx="11"/>
          </p:nvPr>
        </p:nvSpPr>
        <p:spPr/>
        <p:txBody>
          <a:bodyPr rtlCol="0"/>
          <a:lstStyle/>
          <a:p>
            <a:fld id="{F253BD75-3D5A-4C23-829C-DF48E39AB900}"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52203-DF33-4249-B7F2-DCB033888E28}" type="datetimeFigureOut">
              <a:rPr lang="en-US" smtClean="0"/>
              <a:pPr/>
              <a:t>11/11/2009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253BD75-3D5A-4C23-829C-DF48E39AB90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52203-DF33-4249-B7F2-DCB033888E28}" type="datetimeFigureOut">
              <a:rPr lang="en-US" smtClean="0"/>
              <a:pPr/>
              <a:t>11/11/2009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3BD75-3D5A-4C23-829C-DF48E39AB90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D352203-DF33-4249-B7F2-DCB033888E28}" type="datetimeFigureOut">
              <a:rPr lang="en-US" smtClean="0"/>
              <a:pPr/>
              <a:t>11/11/2009</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253BD75-3D5A-4C23-829C-DF48E39AB90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8826" y="2643182"/>
            <a:ext cx="7215206" cy="1233494"/>
          </a:xfrm>
        </p:spPr>
        <p:txBody>
          <a:bodyPr>
            <a:normAutofit/>
          </a:bodyPr>
          <a:lstStyle/>
          <a:p>
            <a:r>
              <a:rPr lang="en-US" sz="3600" dirty="0" smtClean="0"/>
              <a:t>Non-Respiratory Functions of The Respiratory System.</a:t>
            </a:r>
            <a:endParaRPr lang="en-IN" sz="3600" dirty="0"/>
          </a:p>
        </p:txBody>
      </p:sp>
      <p:sp>
        <p:nvSpPr>
          <p:cNvPr id="3" name="Subtitle 2"/>
          <p:cNvSpPr>
            <a:spLocks noGrp="1"/>
          </p:cNvSpPr>
          <p:nvPr>
            <p:ph type="subTitle" idx="1"/>
          </p:nvPr>
        </p:nvSpPr>
        <p:spPr>
          <a:xfrm>
            <a:off x="3971964" y="3929066"/>
            <a:ext cx="4672002" cy="714380"/>
          </a:xfrm>
        </p:spPr>
        <p:txBody>
          <a:bodyPr>
            <a:normAutofit/>
          </a:bodyPr>
          <a:lstStyle/>
          <a:p>
            <a:r>
              <a:rPr lang="en-US" sz="2400" dirty="0" smtClean="0"/>
              <a:t>                        Dr</a:t>
            </a:r>
            <a:r>
              <a:rPr lang="en-US" sz="2400" dirty="0" smtClean="0"/>
              <a:t>. </a:t>
            </a:r>
            <a:r>
              <a:rPr lang="en-US" sz="2400" dirty="0" err="1" smtClean="0"/>
              <a:t>Rohan</a:t>
            </a:r>
            <a:r>
              <a:rPr lang="en-US" sz="2400" dirty="0" smtClean="0"/>
              <a:t> K.A.</a:t>
            </a:r>
            <a:endParaRPr lang="en-IN"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 AND WATER CONSERVATION</a:t>
            </a:r>
            <a:endParaRPr lang="en-IN" dirty="0"/>
          </a:p>
        </p:txBody>
      </p:sp>
      <p:sp>
        <p:nvSpPr>
          <p:cNvPr id="3" name="Content Placeholder 2"/>
          <p:cNvSpPr>
            <a:spLocks noGrp="1"/>
          </p:cNvSpPr>
          <p:nvPr>
            <p:ph idx="1"/>
          </p:nvPr>
        </p:nvSpPr>
        <p:spPr>
          <a:xfrm>
            <a:off x="457200" y="1600200"/>
            <a:ext cx="8258204" cy="4757758"/>
          </a:xfrm>
        </p:spPr>
        <p:txBody>
          <a:bodyPr>
            <a:normAutofit fontScale="77500" lnSpcReduction="20000"/>
          </a:bodyPr>
          <a:lstStyle/>
          <a:p>
            <a:r>
              <a:rPr lang="en-IN" dirty="0" err="1" smtClean="0"/>
              <a:t>Countercurrent</a:t>
            </a:r>
            <a:r>
              <a:rPr lang="en-IN" dirty="0" smtClean="0"/>
              <a:t> exchange of heat and water during normal tidal respiration allows conditioning of inspired air while thermal energy and water are conserved during expiration.</a:t>
            </a:r>
          </a:p>
          <a:p>
            <a:r>
              <a:rPr lang="en-IN" dirty="0" smtClean="0"/>
              <a:t>Under normal circumstances, tidal respiration results in a net loss of only about 250 </a:t>
            </a:r>
            <a:r>
              <a:rPr lang="en-IN" dirty="0" err="1" smtClean="0"/>
              <a:t>mL</a:t>
            </a:r>
            <a:r>
              <a:rPr lang="en-IN" dirty="0" smtClean="0"/>
              <a:t> of water and 350 kcal of heat from the airways in a 24-hr period.</a:t>
            </a:r>
          </a:p>
          <a:p>
            <a:r>
              <a:rPr lang="en-IN" dirty="0" smtClean="0"/>
              <a:t>Net transfer of heat and water depend on temperature and </a:t>
            </a:r>
            <a:r>
              <a:rPr lang="en-IN" dirty="0" err="1" smtClean="0"/>
              <a:t>vapor</a:t>
            </a:r>
            <a:r>
              <a:rPr lang="en-IN" dirty="0" smtClean="0"/>
              <a:t> pressure gradients between the airway surface and passing air stream. </a:t>
            </a:r>
          </a:p>
          <a:p>
            <a:r>
              <a:rPr lang="en-IN" dirty="0" smtClean="0"/>
              <a:t>Low environmental temperatures increase convective cooling of the airway surface; low humidity enhances evaporative cooling of the airways. </a:t>
            </a:r>
          </a:p>
          <a:p>
            <a:r>
              <a:rPr lang="en-IN" dirty="0" smtClean="0"/>
              <a:t>The additional heat and water required to condition inspired air raise caloric requirements in cold climates.</a:t>
            </a:r>
          </a:p>
          <a:p>
            <a:endParaRPr lang="en-IN" dirty="0" smtClean="0"/>
          </a:p>
          <a:p>
            <a:endParaRPr lang="en-IN" dirty="0" smtClean="0"/>
          </a:p>
          <a:p>
            <a:endParaRPr lang="en-IN" dirty="0" smtClean="0"/>
          </a:p>
          <a:p>
            <a:pPr>
              <a:buNone/>
            </a:pPr>
            <a:endParaRPr lang="en-IN" dirty="0" smtClean="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 AND WATER CONSERVATION</a:t>
            </a:r>
            <a:endParaRPr lang="en-IN" dirty="0"/>
          </a:p>
        </p:txBody>
      </p:sp>
      <p:sp>
        <p:nvSpPr>
          <p:cNvPr id="3" name="Content Placeholder 2"/>
          <p:cNvSpPr>
            <a:spLocks noGrp="1"/>
          </p:cNvSpPr>
          <p:nvPr>
            <p:ph idx="1"/>
          </p:nvPr>
        </p:nvSpPr>
        <p:spPr>
          <a:xfrm>
            <a:off x="457200" y="1357298"/>
            <a:ext cx="8329642" cy="5214974"/>
          </a:xfrm>
        </p:spPr>
        <p:txBody>
          <a:bodyPr>
            <a:noAutofit/>
          </a:bodyPr>
          <a:lstStyle/>
          <a:p>
            <a:r>
              <a:rPr lang="en-IN" sz="2800" dirty="0" smtClean="0"/>
              <a:t>Transfer of heat and water from the mucosal surface to inspired air is also related to linear velocity of air flow. </a:t>
            </a:r>
          </a:p>
          <a:p>
            <a:r>
              <a:rPr lang="en-IN" sz="2800" dirty="0" smtClean="0"/>
              <a:t>Higher flow velocities are associated with lower rates of heat and water transfer to the air stream during inspiration and reduced condensation during expiration.</a:t>
            </a:r>
          </a:p>
          <a:p>
            <a:r>
              <a:rPr lang="en-IN" sz="2800" dirty="0" smtClean="0"/>
              <a:t>Increases in ventilation during physical activity or other stresses thereby augment the net loss of heat and water from the mucosal surface.</a:t>
            </a:r>
          </a:p>
          <a:p>
            <a:pPr>
              <a:buNone/>
            </a:pPr>
            <a:endParaRPr lang="en-IN"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 AND WATER CONSERVATION</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Temperature of the internal milieu can also affect net heat and water transfer.</a:t>
            </a:r>
          </a:p>
          <a:p>
            <a:r>
              <a:rPr lang="en-IN" dirty="0" smtClean="0"/>
              <a:t>The reduction in temperature gradient between air leaving the lungs and the mucosal surface that occurs at elevated body temperatures facilitates water loss.</a:t>
            </a:r>
          </a:p>
          <a:p>
            <a:r>
              <a:rPr lang="en-IN" dirty="0" smtClean="0"/>
              <a:t>Net water loss in the setting of fever or physical exertion may actually serve as a mechanism for temperature regulation. </a:t>
            </a:r>
          </a:p>
          <a:p>
            <a:r>
              <a:rPr lang="en-IN" dirty="0" smtClean="0"/>
              <a:t>The respiratory tract has a major role in temperature control in fur-bearing animals; however, it is not thought to affect core temperature regulation significantly in humans under normal circumstances.</a:t>
            </a:r>
          </a:p>
          <a:p>
            <a:pPr>
              <a:buNone/>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 AND WATER CONSERVATION</a:t>
            </a:r>
            <a:endParaRPr lang="en-IN" dirty="0"/>
          </a:p>
        </p:txBody>
      </p:sp>
      <p:sp>
        <p:nvSpPr>
          <p:cNvPr id="3" name="Content Placeholder 2"/>
          <p:cNvSpPr>
            <a:spLocks noGrp="1"/>
          </p:cNvSpPr>
          <p:nvPr>
            <p:ph idx="1"/>
          </p:nvPr>
        </p:nvSpPr>
        <p:spPr>
          <a:xfrm>
            <a:off x="357158" y="1285860"/>
            <a:ext cx="8429684" cy="5357850"/>
          </a:xfrm>
        </p:spPr>
        <p:txBody>
          <a:bodyPr>
            <a:normAutofit fontScale="85000" lnSpcReduction="20000"/>
          </a:bodyPr>
          <a:lstStyle/>
          <a:p>
            <a:r>
              <a:rPr lang="en-IN" dirty="0" smtClean="0"/>
              <a:t>Airway heat and water exchange may have important clinical implications in asthmatic patients, in whom airway cooling caused by low ambient temperatures or increased minute ventilation may provoke </a:t>
            </a:r>
            <a:r>
              <a:rPr lang="en-IN" dirty="0" err="1" smtClean="0"/>
              <a:t>bronchospasm</a:t>
            </a:r>
            <a:r>
              <a:rPr lang="en-IN" dirty="0" smtClean="0"/>
              <a:t>. </a:t>
            </a:r>
          </a:p>
          <a:p>
            <a:r>
              <a:rPr lang="en-IN" dirty="0" err="1" smtClean="0"/>
              <a:t>Bronchoconstriction</a:t>
            </a:r>
            <a:r>
              <a:rPr lang="en-IN" dirty="0" smtClean="0"/>
              <a:t> in cooler environments may result from acute stimulation of thermally sensitive body surface and mucosal receptors; however, airway constriction in some asthmatic patients may outlast the duration of thermal receptor stimulation. </a:t>
            </a:r>
          </a:p>
          <a:p>
            <a:r>
              <a:rPr lang="en-IN" dirty="0" smtClean="0"/>
              <a:t>In this setting, </a:t>
            </a:r>
            <a:r>
              <a:rPr lang="en-IN" dirty="0" err="1" smtClean="0"/>
              <a:t>bronchoconstriction</a:t>
            </a:r>
            <a:r>
              <a:rPr lang="en-IN" dirty="0" smtClean="0"/>
              <a:t> is thought to relate to enhanced heat and water loss from the mucosal surface. </a:t>
            </a:r>
          </a:p>
          <a:p>
            <a:r>
              <a:rPr lang="en-IN" dirty="0" smtClean="0"/>
              <a:t>Heat and water exchange in the conducting airways also affects the </a:t>
            </a:r>
            <a:r>
              <a:rPr lang="en-IN" dirty="0" err="1" smtClean="0"/>
              <a:t>mucociliary</a:t>
            </a:r>
            <a:r>
              <a:rPr lang="en-IN" dirty="0" smtClean="0"/>
              <a:t> transport mechanism.</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ELECTROLYTE TRANSPORT</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Airway epithelial cells actively transport electrolytes between the airway lumen and the interstitial compartment of the alveolar wall. </a:t>
            </a:r>
          </a:p>
          <a:p>
            <a:r>
              <a:rPr lang="en-IN" dirty="0" smtClean="0"/>
              <a:t>Water absorption passively follows net Na+ transfer from the mucosal surface to the interstitial compartment.</a:t>
            </a:r>
          </a:p>
          <a:p>
            <a:r>
              <a:rPr lang="en-IN" dirty="0" smtClean="0"/>
              <a:t>In contrast, net fluid secretion is a function of active epithelial cell </a:t>
            </a:r>
            <a:r>
              <a:rPr lang="en-IN" dirty="0" err="1" smtClean="0"/>
              <a:t>Cl</a:t>
            </a:r>
            <a:r>
              <a:rPr lang="en-IN" dirty="0" smtClean="0"/>
              <a:t>– transport from the </a:t>
            </a:r>
            <a:r>
              <a:rPr lang="en-IN" dirty="0" err="1" smtClean="0"/>
              <a:t>interstitium</a:t>
            </a:r>
            <a:r>
              <a:rPr lang="en-IN" dirty="0" smtClean="0"/>
              <a:t> to the airway lumen; water passively follows </a:t>
            </a:r>
            <a:r>
              <a:rPr lang="en-IN" dirty="0" err="1" smtClean="0"/>
              <a:t>Cl</a:t>
            </a:r>
            <a:r>
              <a:rPr lang="en-IN" dirty="0" smtClean="0"/>
              <a:t>– movement into the lumen.</a:t>
            </a:r>
          </a:p>
          <a:p>
            <a:r>
              <a:rPr lang="en-IN" dirty="0" smtClean="0"/>
              <a:t>The balance between Na+ absorption and </a:t>
            </a:r>
            <a:r>
              <a:rPr lang="en-IN" dirty="0" err="1" smtClean="0"/>
              <a:t>Cl</a:t>
            </a:r>
            <a:r>
              <a:rPr lang="en-IN" dirty="0" smtClean="0"/>
              <a:t>– secretion, and hence net water movement, depends on airway region, pharmacologic intervention, and </a:t>
            </a:r>
            <a:r>
              <a:rPr lang="en-IN" dirty="0" err="1" smtClean="0"/>
              <a:t>neurohumoral</a:t>
            </a:r>
            <a:r>
              <a:rPr lang="en-IN" dirty="0" smtClean="0"/>
              <a:t> influences.</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ELECTROLYTE TRANSPORT</a:t>
            </a:r>
            <a:endParaRPr lang="en-IN" dirty="0"/>
          </a:p>
        </p:txBody>
      </p:sp>
      <p:sp>
        <p:nvSpPr>
          <p:cNvPr id="3" name="Content Placeholder 2"/>
          <p:cNvSpPr>
            <a:spLocks noGrp="1"/>
          </p:cNvSpPr>
          <p:nvPr>
            <p:ph idx="1"/>
          </p:nvPr>
        </p:nvSpPr>
        <p:spPr>
          <a:xfrm>
            <a:off x="457200" y="1600200"/>
            <a:ext cx="8186766" cy="4829196"/>
          </a:xfrm>
        </p:spPr>
        <p:txBody>
          <a:bodyPr>
            <a:normAutofit fontScale="77500" lnSpcReduction="20000"/>
          </a:bodyPr>
          <a:lstStyle/>
          <a:p>
            <a:r>
              <a:rPr lang="en-IN" dirty="0" smtClean="0"/>
              <a:t>The predominant direction of fluid movement under basal conditions is from airway lumen to </a:t>
            </a:r>
            <a:r>
              <a:rPr lang="en-IN" dirty="0" err="1" smtClean="0"/>
              <a:t>interstitium</a:t>
            </a:r>
            <a:endParaRPr lang="en-IN" dirty="0" smtClean="0"/>
          </a:p>
          <a:p>
            <a:r>
              <a:rPr lang="en-IN" dirty="0" smtClean="0"/>
              <a:t>Fluid accumulates in the proximal airways as secretions converge from distal regions of greater cross-sectional area via </a:t>
            </a:r>
            <a:r>
              <a:rPr lang="en-IN" dirty="0" err="1" smtClean="0"/>
              <a:t>mucociliary</a:t>
            </a:r>
            <a:r>
              <a:rPr lang="en-IN" dirty="0" smtClean="0"/>
              <a:t> transport.</a:t>
            </a:r>
          </a:p>
          <a:p>
            <a:r>
              <a:rPr lang="en-IN" dirty="0" smtClean="0"/>
              <a:t>Fluid homeostasis is maintained primarily by absorption of Na+ from the airway lumen down an electrochemical gradient. </a:t>
            </a:r>
            <a:r>
              <a:rPr lang="en-IN" dirty="0" err="1" smtClean="0"/>
              <a:t>Cl</a:t>
            </a:r>
            <a:r>
              <a:rPr lang="en-IN" dirty="0" smtClean="0"/>
              <a:t>– and water follow Na+ through permeable </a:t>
            </a:r>
            <a:r>
              <a:rPr lang="en-IN" dirty="0" err="1" smtClean="0"/>
              <a:t>paracellular</a:t>
            </a:r>
            <a:r>
              <a:rPr lang="en-IN" dirty="0" smtClean="0"/>
              <a:t> pathways. </a:t>
            </a:r>
          </a:p>
          <a:p>
            <a:r>
              <a:rPr lang="en-IN" dirty="0" smtClean="0"/>
              <a:t>Net </a:t>
            </a:r>
            <a:r>
              <a:rPr lang="en-IN" dirty="0" err="1" smtClean="0"/>
              <a:t>Cl</a:t>
            </a:r>
            <a:r>
              <a:rPr lang="en-IN" dirty="0" smtClean="0"/>
              <a:t>– secretion by epithelial cells is unusual under basal circumstances.</a:t>
            </a:r>
          </a:p>
          <a:p>
            <a:r>
              <a:rPr lang="en-IN" dirty="0" smtClean="0"/>
              <a:t>However, inhibition of Na+ absorption, with </a:t>
            </a:r>
            <a:r>
              <a:rPr lang="en-IN" dirty="0" err="1" smtClean="0"/>
              <a:t>amiloride</a:t>
            </a:r>
            <a:r>
              <a:rPr lang="en-IN" dirty="0" smtClean="0"/>
              <a:t>, for example, may shift the electrochemical gradient in </a:t>
            </a:r>
            <a:r>
              <a:rPr lang="en-IN" dirty="0" err="1" smtClean="0"/>
              <a:t>favor</a:t>
            </a:r>
            <a:r>
              <a:rPr lang="en-IN" dirty="0" smtClean="0"/>
              <a:t> of </a:t>
            </a:r>
            <a:r>
              <a:rPr lang="en-IN" dirty="0" err="1" smtClean="0"/>
              <a:t>Cl</a:t>
            </a:r>
            <a:r>
              <a:rPr lang="en-IN" dirty="0" smtClean="0"/>
              <a:t>– secretion.</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ELECTROLYTE TRANSPORT</a:t>
            </a:r>
            <a:endParaRPr lang="en-IN" dirty="0"/>
          </a:p>
        </p:txBody>
      </p:sp>
      <p:sp>
        <p:nvSpPr>
          <p:cNvPr id="3" name="Content Placeholder 2"/>
          <p:cNvSpPr>
            <a:spLocks noGrp="1"/>
          </p:cNvSpPr>
          <p:nvPr>
            <p:ph idx="1"/>
          </p:nvPr>
        </p:nvSpPr>
        <p:spPr>
          <a:xfrm>
            <a:off x="457200" y="1428736"/>
            <a:ext cx="8258204" cy="5000660"/>
          </a:xfrm>
        </p:spPr>
        <p:txBody>
          <a:bodyPr>
            <a:normAutofit fontScale="77500" lnSpcReduction="20000"/>
          </a:bodyPr>
          <a:lstStyle/>
          <a:p>
            <a:r>
              <a:rPr lang="en-IN" dirty="0" smtClean="0"/>
              <a:t>Furthermore, </a:t>
            </a:r>
            <a:r>
              <a:rPr lang="en-IN" dirty="0" err="1" smtClean="0"/>
              <a:t>Cl</a:t>
            </a:r>
            <a:r>
              <a:rPr lang="en-IN" dirty="0" smtClean="0"/>
              <a:t>– secretion may be stimulated by several </a:t>
            </a:r>
            <a:r>
              <a:rPr lang="en-IN" dirty="0" err="1" smtClean="0"/>
              <a:t>neurohumoral</a:t>
            </a:r>
            <a:r>
              <a:rPr lang="en-IN" dirty="0" smtClean="0"/>
              <a:t> agents.</a:t>
            </a:r>
          </a:p>
          <a:p>
            <a:r>
              <a:rPr lang="en-IN" dirty="0" smtClean="0"/>
              <a:t>Prostaglandins E2 and F2a, b-adrenergic  agents, </a:t>
            </a:r>
            <a:r>
              <a:rPr lang="en-IN" dirty="0" err="1" smtClean="0"/>
              <a:t>leukotrienes</a:t>
            </a:r>
            <a:r>
              <a:rPr lang="en-IN" dirty="0" smtClean="0"/>
              <a:t>, adenosine, </a:t>
            </a:r>
            <a:r>
              <a:rPr lang="en-IN" dirty="0" err="1" smtClean="0"/>
              <a:t>vasoactive</a:t>
            </a:r>
            <a:r>
              <a:rPr lang="en-IN" dirty="0" smtClean="0"/>
              <a:t> intestinal peptide (VIP), and </a:t>
            </a:r>
            <a:r>
              <a:rPr lang="en-IN" dirty="0" err="1" smtClean="0"/>
              <a:t>bradykinin</a:t>
            </a:r>
            <a:r>
              <a:rPr lang="en-IN" dirty="0" smtClean="0"/>
              <a:t> stimulate epithelial </a:t>
            </a:r>
            <a:r>
              <a:rPr lang="en-IN" dirty="0" err="1" smtClean="0"/>
              <a:t>Cl</a:t>
            </a:r>
            <a:r>
              <a:rPr lang="en-IN" dirty="0" smtClean="0"/>
              <a:t>– and water secretion.</a:t>
            </a:r>
          </a:p>
          <a:p>
            <a:r>
              <a:rPr lang="en-IN" dirty="0" smtClean="0"/>
              <a:t>As previously noted, effective </a:t>
            </a:r>
            <a:r>
              <a:rPr lang="en-IN" dirty="0" err="1" smtClean="0"/>
              <a:t>mucociliary</a:t>
            </a:r>
            <a:r>
              <a:rPr lang="en-IN" dirty="0" smtClean="0"/>
              <a:t> clearance depends on mucosal epithelial cell electrolyte and fluid transport. </a:t>
            </a:r>
          </a:p>
          <a:p>
            <a:r>
              <a:rPr lang="en-IN" dirty="0" err="1" smtClean="0"/>
              <a:t>Mucociliary</a:t>
            </a:r>
            <a:r>
              <a:rPr lang="en-IN" dirty="0" smtClean="0"/>
              <a:t> transport forms an important </a:t>
            </a:r>
            <a:r>
              <a:rPr lang="en-IN" dirty="0" err="1" smtClean="0"/>
              <a:t>defense</a:t>
            </a:r>
            <a:r>
              <a:rPr lang="en-IN" dirty="0" smtClean="0"/>
              <a:t> against foreign material that comes in contact with the mucosal surface of the airway. </a:t>
            </a:r>
          </a:p>
          <a:p>
            <a:r>
              <a:rPr lang="en-IN" dirty="0" smtClean="0"/>
              <a:t>The fluid component of the </a:t>
            </a:r>
            <a:r>
              <a:rPr lang="en-IN" dirty="0" err="1" smtClean="0"/>
              <a:t>mucociliary</a:t>
            </a:r>
            <a:r>
              <a:rPr lang="en-IN" dirty="0" smtClean="0"/>
              <a:t> transport system is produced by </a:t>
            </a:r>
            <a:r>
              <a:rPr lang="en-IN" dirty="0" err="1" smtClean="0"/>
              <a:t>secretory</a:t>
            </a:r>
            <a:r>
              <a:rPr lang="en-IN" dirty="0" smtClean="0"/>
              <a:t> epithelial cells and </a:t>
            </a:r>
            <a:r>
              <a:rPr lang="en-IN" dirty="0" err="1" smtClean="0"/>
              <a:t>submucosal</a:t>
            </a:r>
            <a:r>
              <a:rPr lang="en-IN" dirty="0" smtClean="0"/>
              <a:t> glands</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ELECTROLYTE TRANSPORT</a:t>
            </a:r>
            <a:endParaRPr lang="en-IN" dirty="0"/>
          </a:p>
        </p:txBody>
      </p:sp>
      <p:sp>
        <p:nvSpPr>
          <p:cNvPr id="3" name="Content Placeholder 2"/>
          <p:cNvSpPr>
            <a:spLocks noGrp="1"/>
          </p:cNvSpPr>
          <p:nvPr>
            <p:ph idx="1"/>
          </p:nvPr>
        </p:nvSpPr>
        <p:spPr/>
        <p:txBody>
          <a:bodyPr/>
          <a:lstStyle/>
          <a:p>
            <a:r>
              <a:rPr lang="en-IN" dirty="0" smtClean="0"/>
              <a:t>The clinical impact of epithelial </a:t>
            </a:r>
            <a:r>
              <a:rPr lang="en-IN" dirty="0" err="1" smtClean="0"/>
              <a:t>secretory</a:t>
            </a:r>
            <a:r>
              <a:rPr lang="en-IN" dirty="0" smtClean="0"/>
              <a:t> function is demonstrated in cystic fibrosis. </a:t>
            </a:r>
          </a:p>
          <a:p>
            <a:r>
              <a:rPr lang="en-IN" dirty="0" smtClean="0"/>
              <a:t>In cystic fibrosis, abnormally increased epithelial Na+ absorption and decreased </a:t>
            </a:r>
            <a:r>
              <a:rPr lang="en-IN" dirty="0" err="1" smtClean="0"/>
              <a:t>Cl</a:t>
            </a:r>
            <a:r>
              <a:rPr lang="en-IN" dirty="0" smtClean="0"/>
              <a:t>– secretion result in relatively dehydrated mucus and defective </a:t>
            </a:r>
            <a:r>
              <a:rPr lang="en-IN" dirty="0" err="1" smtClean="0"/>
              <a:t>mucociliary</a:t>
            </a:r>
            <a:r>
              <a:rPr lang="en-IN" dirty="0" smtClean="0"/>
              <a:t> transport.</a:t>
            </a:r>
          </a:p>
          <a:p>
            <a:r>
              <a:rPr lang="en-IN" dirty="0" smtClean="0"/>
              <a:t>As a result, individuals with cystic fibrosis frequently have severe respiratory infections.</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DEFENSE</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Every day the lungs are exposed to more than 7000L of air and its fine tissues require protection from the daily bombardment of particles, including dust, pollen and pollutants, and the viruses and bacteria that have the potential, respectively, to cause lung injury or to invade the lung and generate </a:t>
            </a:r>
            <a:r>
              <a:rPr lang="en-IN" dirty="0" err="1" smtClean="0"/>
              <a:t>lifethreatening</a:t>
            </a:r>
            <a:r>
              <a:rPr lang="en-IN" dirty="0" smtClean="0"/>
              <a:t> infections. </a:t>
            </a:r>
          </a:p>
          <a:p>
            <a:r>
              <a:rPr lang="en-IN" dirty="0" smtClean="0"/>
              <a:t>However, these problems rarely occur because the lung possesses very effective local protective mechanisms.</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414366" y="1071546"/>
          <a:ext cx="8443914" cy="5113661"/>
        </p:xfrm>
        <a:graphic>
          <a:graphicData uri="http://schemas.openxmlformats.org/drawingml/2006/table">
            <a:tbl>
              <a:tblPr firstRow="1" bandRow="1">
                <a:tableStyleId>{5C22544A-7EE6-4342-B048-85BDC9FD1C3A}</a:tableStyleId>
              </a:tblPr>
              <a:tblGrid>
                <a:gridCol w="8443914"/>
              </a:tblGrid>
              <a:tr h="404768">
                <a:tc>
                  <a:txBody>
                    <a:bodyPr/>
                    <a:lstStyle/>
                    <a:p>
                      <a:r>
                        <a:rPr lang="en-IN" dirty="0" smtClean="0"/>
                        <a:t>Integrated System for </a:t>
                      </a:r>
                      <a:r>
                        <a:rPr lang="en-IN" dirty="0" err="1" smtClean="0"/>
                        <a:t>Defense</a:t>
                      </a:r>
                      <a:r>
                        <a:rPr lang="en-IN" dirty="0" smtClean="0"/>
                        <a:t> of the Respiratory Tract</a:t>
                      </a:r>
                      <a:endParaRPr lang="en-IN" dirty="0"/>
                    </a:p>
                  </a:txBody>
                  <a:tcPr/>
                </a:tc>
              </a:tr>
              <a:tr h="404768">
                <a:tc>
                  <a:txBody>
                    <a:bodyPr/>
                    <a:lstStyle/>
                    <a:p>
                      <a:pPr algn="l"/>
                      <a:r>
                        <a:rPr lang="en-IN" b="1" dirty="0"/>
                        <a:t>Natural mechanical </a:t>
                      </a:r>
                      <a:r>
                        <a:rPr lang="en-IN" b="1" dirty="0" err="1"/>
                        <a:t>defenses</a:t>
                      </a:r>
                      <a:r>
                        <a:rPr lang="en-IN" dirty="0"/>
                        <a:t> </a:t>
                      </a:r>
                    </a:p>
                  </a:txBody>
                  <a:tcPr marL="28575" marR="28575" marT="28575" marB="28575"/>
                </a:tc>
              </a:tr>
              <a:tr h="404768">
                <a:tc>
                  <a:txBody>
                    <a:bodyPr/>
                    <a:lstStyle/>
                    <a:p>
                      <a:pPr algn="l"/>
                      <a:r>
                        <a:rPr lang="en-IN"/>
                        <a:t>  Filtration and impaction remove particles</a:t>
                      </a:r>
                    </a:p>
                  </a:txBody>
                  <a:tcPr marL="28575" marR="28575" marT="28575" marB="28575"/>
                </a:tc>
              </a:tr>
              <a:tr h="404768">
                <a:tc>
                  <a:txBody>
                    <a:bodyPr/>
                    <a:lstStyle/>
                    <a:p>
                      <a:pPr algn="l"/>
                      <a:r>
                        <a:rPr lang="en-IN"/>
                        <a:t>  Sneeze, cough, and bronchospasm expel particles</a:t>
                      </a:r>
                    </a:p>
                  </a:txBody>
                  <a:tcPr marL="28575" marR="28575" marT="28575" marB="28575"/>
                </a:tc>
              </a:tr>
              <a:tr h="404768">
                <a:tc>
                  <a:txBody>
                    <a:bodyPr/>
                    <a:lstStyle/>
                    <a:p>
                      <a:pPr algn="l"/>
                      <a:r>
                        <a:rPr lang="en-IN"/>
                        <a:t>  Epithelial barriers and mucus limit particle penetration</a:t>
                      </a:r>
                    </a:p>
                  </a:txBody>
                  <a:tcPr marL="28575" marR="28575" marT="28575" marB="28575"/>
                </a:tc>
              </a:tr>
              <a:tr h="404768">
                <a:tc>
                  <a:txBody>
                    <a:bodyPr/>
                    <a:lstStyle/>
                    <a:p>
                      <a:pPr algn="l"/>
                      <a:r>
                        <a:rPr lang="en-IN"/>
                        <a:t>  Mucociliary escalator transports particles cephalad</a:t>
                      </a:r>
                    </a:p>
                  </a:txBody>
                  <a:tcPr marL="28575" marR="28575" marT="28575" marB="28575"/>
                </a:tc>
              </a:tr>
              <a:tr h="404768">
                <a:tc>
                  <a:txBody>
                    <a:bodyPr/>
                    <a:lstStyle/>
                    <a:p>
                      <a:pPr algn="l"/>
                      <a:r>
                        <a:rPr lang="en-IN" b="1" dirty="0"/>
                        <a:t>Natural </a:t>
                      </a:r>
                      <a:r>
                        <a:rPr lang="en-IN" b="1" dirty="0" err="1"/>
                        <a:t>phagocytic</a:t>
                      </a:r>
                      <a:r>
                        <a:rPr lang="en-IN" b="1" dirty="0"/>
                        <a:t> </a:t>
                      </a:r>
                      <a:r>
                        <a:rPr lang="en-IN" b="1" dirty="0" err="1"/>
                        <a:t>defenses</a:t>
                      </a:r>
                      <a:r>
                        <a:rPr lang="en-IN" dirty="0"/>
                        <a:t> </a:t>
                      </a:r>
                    </a:p>
                  </a:txBody>
                  <a:tcPr marL="28575" marR="28575" marT="28575" marB="28575"/>
                </a:tc>
              </a:tr>
              <a:tr h="661213">
                <a:tc>
                  <a:txBody>
                    <a:bodyPr/>
                    <a:lstStyle/>
                    <a:p>
                      <a:pPr algn="l"/>
                      <a:r>
                        <a:rPr lang="en-IN" dirty="0"/>
                        <a:t>  Effected by airway, interstitial, and alveolar macrophages; </a:t>
                      </a:r>
                      <a:r>
                        <a:rPr lang="en-IN" dirty="0" err="1"/>
                        <a:t>polymorphonuclear</a:t>
                      </a:r>
                      <a:r>
                        <a:rPr lang="en-IN" dirty="0"/>
                        <a:t> leukocytes</a:t>
                      </a:r>
                    </a:p>
                  </a:txBody>
                  <a:tcPr marL="28575" marR="28575" marT="28575" marB="28575"/>
                </a:tc>
              </a:tr>
              <a:tr h="404768">
                <a:tc>
                  <a:txBody>
                    <a:bodyPr/>
                    <a:lstStyle/>
                    <a:p>
                      <a:pPr algn="l"/>
                      <a:r>
                        <a:rPr lang="en-IN"/>
                        <a:t>  Phagocytosis of particulates, organisms, and debris</a:t>
                      </a:r>
                    </a:p>
                  </a:txBody>
                  <a:tcPr marL="28575" marR="28575" marT="28575" marB="28575"/>
                </a:tc>
              </a:tr>
              <a:tr h="404768">
                <a:tc>
                  <a:txBody>
                    <a:bodyPr/>
                    <a:lstStyle/>
                    <a:p>
                      <a:pPr algn="l"/>
                      <a:r>
                        <a:rPr lang="en-IN"/>
                        <a:t>  Microbicidal and tumoricidal activities</a:t>
                      </a:r>
                    </a:p>
                  </a:txBody>
                  <a:tcPr marL="28575" marR="28575" marT="28575" marB="28575"/>
                </a:tc>
              </a:tr>
              <a:tr h="404768">
                <a:tc>
                  <a:txBody>
                    <a:bodyPr/>
                    <a:lstStyle/>
                    <a:p>
                      <a:pPr algn="l"/>
                      <a:r>
                        <a:rPr lang="en-IN" dirty="0"/>
                        <a:t>  Degradation of organic particles</a:t>
                      </a:r>
                    </a:p>
                  </a:txBody>
                  <a:tcPr marL="28575" marR="28575" marT="28575" marB="28575"/>
                </a:tc>
              </a:tr>
              <a:tr h="404768">
                <a:tc>
                  <a:txBody>
                    <a:bodyPr/>
                    <a:lstStyle/>
                    <a:p>
                      <a:pPr algn="l"/>
                      <a:endParaRPr lang="en-IN" dirty="0"/>
                    </a:p>
                  </a:txBody>
                  <a:tcPr marL="28575" marR="28575" marT="28575" marB="2857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mtClean="0"/>
              <a:t>INTRODUCTION</a:t>
            </a:r>
            <a:endParaRPr lang="en-IN"/>
          </a:p>
        </p:txBody>
      </p:sp>
      <p:sp>
        <p:nvSpPr>
          <p:cNvPr id="3" name="Content Placeholder 2"/>
          <p:cNvSpPr>
            <a:spLocks noGrp="1"/>
          </p:cNvSpPr>
          <p:nvPr>
            <p:ph idx="1"/>
          </p:nvPr>
        </p:nvSpPr>
        <p:spPr/>
        <p:txBody>
          <a:bodyPr>
            <a:normAutofit fontScale="92500" lnSpcReduction="20000"/>
          </a:bodyPr>
          <a:lstStyle/>
          <a:p>
            <a:r>
              <a:rPr lang="en-IN" dirty="0" smtClean="0"/>
              <a:t>The human respiratory tract is a complex organ system specialized for exchange of gases between environmental air and blood circulating through the pulmonary vascular bed. </a:t>
            </a:r>
          </a:p>
          <a:p>
            <a:r>
              <a:rPr lang="en-IN" dirty="0" smtClean="0"/>
              <a:t>The respiratory system also performs a spectrum of important </a:t>
            </a:r>
            <a:r>
              <a:rPr lang="en-IN" dirty="0" err="1" smtClean="0"/>
              <a:t>nonrespiratory</a:t>
            </a:r>
            <a:r>
              <a:rPr lang="en-IN" dirty="0" smtClean="0"/>
              <a:t> functions . </a:t>
            </a:r>
          </a:p>
          <a:p>
            <a:r>
              <a:rPr lang="en-IN" dirty="0" smtClean="0"/>
              <a:t>Certain of these lung functions, such as speech, heat and water conservation, host </a:t>
            </a:r>
            <a:r>
              <a:rPr lang="en-IN" dirty="0" err="1" smtClean="0"/>
              <a:t>defense</a:t>
            </a:r>
            <a:r>
              <a:rPr lang="en-IN" dirty="0" smtClean="0"/>
              <a:t>, and filtration of systemic blood, are a consequence of unique anatomic features of the respiratory system.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414366" y="857232"/>
          <a:ext cx="8229600" cy="5191760"/>
        </p:xfrm>
        <a:graphic>
          <a:graphicData uri="http://schemas.openxmlformats.org/drawingml/2006/table">
            <a:tbl>
              <a:tblPr firstRow="1" bandRow="1">
                <a:tableStyleId>{5C22544A-7EE6-4342-B048-85BDC9FD1C3A}</a:tableStyleId>
              </a:tblPr>
              <a:tblGrid>
                <a:gridCol w="8229600"/>
              </a:tblGrid>
              <a:tr h="370840">
                <a:tc>
                  <a:txBody>
                    <a:bodyPr/>
                    <a:lstStyle/>
                    <a:p>
                      <a:r>
                        <a:rPr lang="en-IN" dirty="0" smtClean="0"/>
                        <a:t>Integrated System for </a:t>
                      </a:r>
                      <a:r>
                        <a:rPr lang="en-IN" dirty="0" err="1" smtClean="0"/>
                        <a:t>Defense</a:t>
                      </a:r>
                      <a:r>
                        <a:rPr lang="en-IN" dirty="0" smtClean="0"/>
                        <a:t> of the Respiratory Tract</a:t>
                      </a:r>
                      <a:endParaRPr lang="en-IN" dirty="0"/>
                    </a:p>
                  </a:txBody>
                  <a:tcPr/>
                </a:tc>
              </a:tr>
              <a:tr h="370840">
                <a:tc>
                  <a:txBody>
                    <a:bodyPr/>
                    <a:lstStyle/>
                    <a:p>
                      <a:pPr algn="l"/>
                      <a:r>
                        <a:rPr lang="en-IN" b="1" dirty="0"/>
                        <a:t>Acquired specific immune </a:t>
                      </a:r>
                      <a:r>
                        <a:rPr lang="en-IN" b="1" dirty="0" err="1"/>
                        <a:t>defenses</a:t>
                      </a:r>
                      <a:r>
                        <a:rPr lang="en-IN" dirty="0"/>
                        <a:t> </a:t>
                      </a:r>
                    </a:p>
                  </a:txBody>
                  <a:tcPr marL="28575" marR="28575" marT="28575" marB="28575"/>
                </a:tc>
              </a:tr>
              <a:tr h="370840">
                <a:tc>
                  <a:txBody>
                    <a:bodyPr/>
                    <a:lstStyle/>
                    <a:p>
                      <a:pPr algn="l"/>
                      <a:r>
                        <a:rPr lang="en-IN"/>
                        <a:t>  Humoral immunity</a:t>
                      </a:r>
                    </a:p>
                  </a:txBody>
                  <a:tcPr marL="28575" marR="28575" marT="28575" marB="28575"/>
                </a:tc>
              </a:tr>
              <a:tr h="370840">
                <a:tc>
                  <a:txBody>
                    <a:bodyPr/>
                    <a:lstStyle/>
                    <a:p>
                      <a:pPr algn="l"/>
                      <a:r>
                        <a:rPr lang="en-IN"/>
                        <a:t>    Effected by B lymphocytes</a:t>
                      </a:r>
                    </a:p>
                  </a:txBody>
                  <a:tcPr marL="28575" marR="28575" marT="28575" marB="28575"/>
                </a:tc>
              </a:tr>
              <a:tr h="370840">
                <a:tc>
                  <a:txBody>
                    <a:bodyPr/>
                    <a:lstStyle/>
                    <a:p>
                      <a:pPr algn="l"/>
                      <a:r>
                        <a:rPr lang="en-IN"/>
                        <a:t>    Biologic activities mediated by specific antibody</a:t>
                      </a:r>
                    </a:p>
                  </a:txBody>
                  <a:tcPr marL="28575" marR="28575" marT="28575" marB="28575"/>
                </a:tc>
              </a:tr>
              <a:tr h="370840">
                <a:tc>
                  <a:txBody>
                    <a:bodyPr/>
                    <a:lstStyle/>
                    <a:p>
                      <a:pPr algn="l"/>
                      <a:r>
                        <a:rPr lang="en-IN"/>
                        <a:t>    Augments phagocytic and microbicidal defense mechanisms</a:t>
                      </a:r>
                    </a:p>
                  </a:txBody>
                  <a:tcPr marL="28575" marR="28575" marT="28575" marB="28575"/>
                </a:tc>
              </a:tr>
              <a:tr h="370840">
                <a:tc>
                  <a:txBody>
                    <a:bodyPr/>
                    <a:lstStyle/>
                    <a:p>
                      <a:pPr algn="l"/>
                      <a:r>
                        <a:rPr lang="en-IN"/>
                        <a:t>    Initiates acute inflammatory responses</a:t>
                      </a:r>
                    </a:p>
                  </a:txBody>
                  <a:tcPr marL="28575" marR="28575" marT="28575" marB="28575"/>
                </a:tc>
              </a:tr>
              <a:tr h="370840">
                <a:tc>
                  <a:txBody>
                    <a:bodyPr/>
                    <a:lstStyle/>
                    <a:p>
                      <a:pPr algn="l"/>
                      <a:r>
                        <a:rPr lang="en-IN"/>
                        <a:t>  Cell-mediated immunity</a:t>
                      </a:r>
                    </a:p>
                  </a:txBody>
                  <a:tcPr marL="28575" marR="28575" marT="28575" marB="28575"/>
                </a:tc>
              </a:tr>
              <a:tr h="370840">
                <a:tc>
                  <a:txBody>
                    <a:bodyPr/>
                    <a:lstStyle/>
                    <a:p>
                      <a:pPr algn="l"/>
                      <a:r>
                        <a:rPr lang="en-IN"/>
                        <a:t>    Effected by T lymphocytes</a:t>
                      </a:r>
                    </a:p>
                  </a:txBody>
                  <a:tcPr marL="28575" marR="28575" marT="28575" marB="28575"/>
                </a:tc>
              </a:tr>
              <a:tr h="370840">
                <a:tc>
                  <a:txBody>
                    <a:bodyPr/>
                    <a:lstStyle/>
                    <a:p>
                      <a:pPr algn="l"/>
                      <a:r>
                        <a:rPr lang="en-IN"/>
                        <a:t>    Biologic activities mediated by</a:t>
                      </a:r>
                    </a:p>
                  </a:txBody>
                  <a:tcPr marL="28575" marR="28575" marT="28575" marB="28575"/>
                </a:tc>
              </a:tr>
              <a:tr h="370840">
                <a:tc>
                  <a:txBody>
                    <a:bodyPr/>
                    <a:lstStyle/>
                    <a:p>
                      <a:pPr algn="l"/>
                      <a:r>
                        <a:rPr lang="en-IN"/>
                        <a:t>       Delayed-type hypersensitivity reaction</a:t>
                      </a:r>
                    </a:p>
                  </a:txBody>
                  <a:tcPr marL="28575" marR="28575" marT="28575" marB="28575"/>
                </a:tc>
              </a:tr>
              <a:tr h="370840">
                <a:tc>
                  <a:txBody>
                    <a:bodyPr/>
                    <a:lstStyle/>
                    <a:p>
                      <a:pPr algn="l"/>
                      <a:r>
                        <a:rPr lang="en-IN"/>
                        <a:t>       T cell cytotoxicity</a:t>
                      </a:r>
                    </a:p>
                  </a:txBody>
                  <a:tcPr marL="28575" marR="28575" marT="28575" marB="28575"/>
                </a:tc>
              </a:tr>
              <a:tr h="370840">
                <a:tc>
                  <a:txBody>
                    <a:bodyPr/>
                    <a:lstStyle/>
                    <a:p>
                      <a:pPr algn="l"/>
                      <a:r>
                        <a:rPr lang="en-IN"/>
                        <a:t>    Augments microbicidal and cytotoxic activities of macrophages</a:t>
                      </a:r>
                    </a:p>
                  </a:txBody>
                  <a:tcPr marL="28575" marR="28575" marT="28575" marB="28575"/>
                </a:tc>
              </a:tr>
              <a:tr h="370840">
                <a:tc>
                  <a:txBody>
                    <a:bodyPr/>
                    <a:lstStyle/>
                    <a:p>
                      <a:pPr algn="l"/>
                      <a:r>
                        <a:rPr lang="en-IN" dirty="0"/>
                        <a:t>    Mediates </a:t>
                      </a:r>
                      <a:r>
                        <a:rPr lang="en-IN" dirty="0" err="1"/>
                        <a:t>subacute</a:t>
                      </a:r>
                      <a:r>
                        <a:rPr lang="en-IN" dirty="0"/>
                        <a:t>, chronic, and </a:t>
                      </a:r>
                      <a:r>
                        <a:rPr lang="en-IN" dirty="0" err="1"/>
                        <a:t>granulomatous</a:t>
                      </a:r>
                      <a:r>
                        <a:rPr lang="en-IN" dirty="0"/>
                        <a:t> inflammatory responses</a:t>
                      </a:r>
                    </a:p>
                  </a:txBody>
                  <a:tcPr marL="28575" marR="28575" marT="28575" marB="28575"/>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FILTRATION &amp; REMOVAL OF INSPIRED PARTICLES</a:t>
            </a:r>
            <a:br>
              <a:rPr lang="en-IN" dirty="0" smtClean="0"/>
            </a:br>
            <a:endParaRPr lang="en-IN" dirty="0"/>
          </a:p>
        </p:txBody>
      </p:sp>
      <p:sp>
        <p:nvSpPr>
          <p:cNvPr id="3" name="Content Placeholder 2"/>
          <p:cNvSpPr>
            <a:spLocks noGrp="1"/>
          </p:cNvSpPr>
          <p:nvPr>
            <p:ph idx="1"/>
          </p:nvPr>
        </p:nvSpPr>
        <p:spPr>
          <a:xfrm>
            <a:off x="457200" y="1600200"/>
            <a:ext cx="8258204" cy="4757758"/>
          </a:xfrm>
        </p:spPr>
        <p:txBody>
          <a:bodyPr>
            <a:normAutofit fontScale="77500" lnSpcReduction="20000"/>
          </a:bodyPr>
          <a:lstStyle/>
          <a:p>
            <a:r>
              <a:rPr lang="en-IN" b="1" u="sng" dirty="0" smtClean="0"/>
              <a:t>Filtration of Inspired Air</a:t>
            </a:r>
            <a:r>
              <a:rPr lang="en-IN" dirty="0" smtClean="0"/>
              <a:t>:</a:t>
            </a:r>
          </a:p>
          <a:p>
            <a:r>
              <a:rPr lang="en-IN" dirty="0" smtClean="0"/>
              <a:t>Air passing through the nose is first filtered by passing through the nasal hairs, or </a:t>
            </a:r>
            <a:r>
              <a:rPr lang="en-IN" i="1" dirty="0" smtClean="0"/>
              <a:t>vibrissae.</a:t>
            </a:r>
            <a:r>
              <a:rPr lang="en-IN" dirty="0" smtClean="0"/>
              <a:t> </a:t>
            </a:r>
          </a:p>
          <a:p>
            <a:r>
              <a:rPr lang="en-IN" dirty="0" smtClean="0"/>
              <a:t>This removes most particles larger than 10 to 15 m in diameter. Most of the particles greater than 10 m in diameter are removed by impacting in the large surface area of the nasal septum and </a:t>
            </a:r>
            <a:r>
              <a:rPr lang="en-IN" dirty="0" err="1" smtClean="0"/>
              <a:t>turbinates</a:t>
            </a:r>
            <a:r>
              <a:rPr lang="en-IN" dirty="0" smtClean="0"/>
              <a:t> .</a:t>
            </a:r>
          </a:p>
          <a:p>
            <a:r>
              <a:rPr lang="en-IN" dirty="0" smtClean="0"/>
              <a:t>The inspired air stream changes direction abruptly at the </a:t>
            </a:r>
            <a:r>
              <a:rPr lang="en-IN" dirty="0" err="1" smtClean="0"/>
              <a:t>nasopharynx</a:t>
            </a:r>
            <a:r>
              <a:rPr lang="en-IN" dirty="0" smtClean="0"/>
              <a:t> so that many of these larger particles impact on the posterior wall of the pharynx because of their inertia. </a:t>
            </a:r>
          </a:p>
          <a:p>
            <a:r>
              <a:rPr lang="en-IN" dirty="0" smtClean="0"/>
              <a:t>The tonsils and adenoids are located near this impaction site, providing immunologic </a:t>
            </a:r>
            <a:r>
              <a:rPr lang="en-IN" dirty="0" err="1" smtClean="0"/>
              <a:t>defense</a:t>
            </a:r>
            <a:r>
              <a:rPr lang="en-IN" dirty="0" smtClean="0"/>
              <a:t> against biologically active material filtered at this point.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FILTRATION &amp; REMOVAL OF INSPIRED PARTICLES</a:t>
            </a:r>
            <a:br>
              <a:rPr lang="en-IN" dirty="0" smtClean="0"/>
            </a:br>
            <a:endParaRPr lang="en-IN" dirty="0"/>
          </a:p>
        </p:txBody>
      </p:sp>
      <p:sp>
        <p:nvSpPr>
          <p:cNvPr id="3" name="Content Placeholder 2"/>
          <p:cNvSpPr>
            <a:spLocks noGrp="1"/>
          </p:cNvSpPr>
          <p:nvPr>
            <p:ph idx="1"/>
          </p:nvPr>
        </p:nvSpPr>
        <p:spPr>
          <a:xfrm>
            <a:off x="457200" y="1500174"/>
            <a:ext cx="8329642" cy="4829196"/>
          </a:xfrm>
        </p:spPr>
        <p:txBody>
          <a:bodyPr>
            <a:normAutofit fontScale="70000" lnSpcReduction="20000"/>
          </a:bodyPr>
          <a:lstStyle/>
          <a:p>
            <a:r>
              <a:rPr lang="en-IN" dirty="0" smtClean="0"/>
              <a:t>Air entering the trachea contains few particles larger than 10 m, and most of these will impact mainly at the carina or within the bronchi.</a:t>
            </a:r>
          </a:p>
          <a:p>
            <a:r>
              <a:rPr lang="en-IN" dirty="0" smtClean="0"/>
              <a:t>Sedimentation of most particles in the size range of 2 to 5 m occurs by gravity in the smaller airways, where airflow rates are extremely low. </a:t>
            </a:r>
          </a:p>
          <a:p>
            <a:r>
              <a:rPr lang="en-IN" dirty="0" smtClean="0"/>
              <a:t>Thus, most of the particles between 2 to 10 m in diameter are removed by impaction or sedimentation and become trapped in the mucus that lines the upper airways, trachea, bronchi, and bronchioles. </a:t>
            </a:r>
          </a:p>
          <a:p>
            <a:r>
              <a:rPr lang="en-IN" dirty="0" smtClean="0"/>
              <a:t>Smaller particles and all foreign gases reach the alveolar ducts and alveoli. Some smaller particles (0.1 m and smaller) are deposited as a result of Brownian motion due to their bombardment by gas molecules.</a:t>
            </a:r>
          </a:p>
          <a:p>
            <a:r>
              <a:rPr lang="en-IN" dirty="0" smtClean="0"/>
              <a:t>The other particles, between 0.1 and 0.5 m in diameter, mainly stay suspended as aerosols, and about 80% of them are exhaled.</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REMOVAL OF FILTERED MATERIAL</a:t>
            </a:r>
            <a:br>
              <a:rPr lang="en-IN" dirty="0" smtClean="0"/>
            </a:br>
            <a:endParaRPr lang="en-IN" dirty="0"/>
          </a:p>
        </p:txBody>
      </p:sp>
      <p:sp>
        <p:nvSpPr>
          <p:cNvPr id="3" name="Content Placeholder 2"/>
          <p:cNvSpPr>
            <a:spLocks noGrp="1"/>
          </p:cNvSpPr>
          <p:nvPr>
            <p:ph idx="1"/>
          </p:nvPr>
        </p:nvSpPr>
        <p:spPr>
          <a:xfrm>
            <a:off x="457200" y="1600200"/>
            <a:ext cx="8258204" cy="4900634"/>
          </a:xfrm>
        </p:spPr>
        <p:txBody>
          <a:bodyPr>
            <a:normAutofit fontScale="70000" lnSpcReduction="20000"/>
          </a:bodyPr>
          <a:lstStyle/>
          <a:p>
            <a:r>
              <a:rPr lang="en-IN" b="1" u="sng" dirty="0" smtClean="0"/>
              <a:t>Reflexes in the Airways</a:t>
            </a:r>
            <a:r>
              <a:rPr lang="en-IN" dirty="0" smtClean="0"/>
              <a:t>:</a:t>
            </a:r>
          </a:p>
          <a:p>
            <a:r>
              <a:rPr lang="en-IN" dirty="0" smtClean="0"/>
              <a:t>Mechanical or chemical stimulation of receptors in the nose, trachea, larynx, or elsewhere in the respiratory tract may produce </a:t>
            </a:r>
            <a:r>
              <a:rPr lang="en-IN" dirty="0" err="1" smtClean="0"/>
              <a:t>bronchoconstriction</a:t>
            </a:r>
            <a:r>
              <a:rPr lang="en-IN" dirty="0" smtClean="0"/>
              <a:t> to prevent deeper penetration of the irritant into the airways and may also produce a cough or a sneeze. </a:t>
            </a:r>
          </a:p>
          <a:p>
            <a:r>
              <a:rPr lang="en-IN" dirty="0" smtClean="0"/>
              <a:t>A sneeze results from stimulation of receptors in the nose or </a:t>
            </a:r>
            <a:r>
              <a:rPr lang="en-IN" dirty="0" err="1" smtClean="0"/>
              <a:t>nasopharynx</a:t>
            </a:r>
            <a:r>
              <a:rPr lang="en-IN" dirty="0" smtClean="0"/>
              <a:t>; a cough results from stimulation of receptors in the trachea. </a:t>
            </a:r>
          </a:p>
          <a:p>
            <a:r>
              <a:rPr lang="en-IN" dirty="0" smtClean="0"/>
              <a:t>In either case, a deep inspiration, often to near the total lung capacity, is followed by a forced expiration against a closed glottis. </a:t>
            </a:r>
          </a:p>
          <a:p>
            <a:r>
              <a:rPr lang="en-IN" dirty="0" smtClean="0"/>
              <a:t>The glottis opens suddenly, and pressure in the airways falls rapidly, resulting in compression of the airways and an explosive expiration, with linear airflow velocities said to approach the speed of sound. </a:t>
            </a:r>
          </a:p>
          <a:p>
            <a:r>
              <a:rPr lang="en-IN" dirty="0" smtClean="0"/>
              <a:t>Such high airflow rates through the narrowed airways are likely to carry the irritant, along with some mucus, out of the respiratory tract. </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
            </a:r>
            <a:br>
              <a:rPr lang="en-IN" dirty="0" smtClean="0"/>
            </a:br>
            <a:r>
              <a:rPr lang="en-IN" dirty="0" smtClean="0"/>
              <a:t>REMOVAL OF FILTERED MATERIAL</a:t>
            </a:r>
            <a:br>
              <a:rPr lang="en-IN" dirty="0" smtClean="0"/>
            </a:b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85000" lnSpcReduction="20000"/>
          </a:bodyPr>
          <a:lstStyle/>
          <a:p>
            <a:r>
              <a:rPr lang="en-IN" b="1" u="sng" dirty="0" err="1" smtClean="0"/>
              <a:t>Tracheobronchial</a:t>
            </a:r>
            <a:r>
              <a:rPr lang="en-IN" b="1" u="sng" dirty="0" smtClean="0"/>
              <a:t> Secretions and </a:t>
            </a:r>
            <a:r>
              <a:rPr lang="en-IN" b="1" u="sng" dirty="0" err="1" smtClean="0"/>
              <a:t>Mucociliary</a:t>
            </a:r>
            <a:r>
              <a:rPr lang="en-IN" b="1" u="sng" dirty="0" smtClean="0"/>
              <a:t> Transport: The "</a:t>
            </a:r>
            <a:r>
              <a:rPr lang="en-IN" b="1" u="sng" dirty="0" err="1" smtClean="0"/>
              <a:t>Mucociliary</a:t>
            </a:r>
            <a:r>
              <a:rPr lang="en-IN" b="1" u="sng" dirty="0" smtClean="0"/>
              <a:t> Escalator“:</a:t>
            </a:r>
          </a:p>
          <a:p>
            <a:r>
              <a:rPr lang="en-IN" dirty="0" smtClean="0"/>
              <a:t>The entire respiratory tract, from the upper airways down to the terminal bronchioles, is lined by a mucus-covered ciliated epithelium.</a:t>
            </a:r>
          </a:p>
          <a:p>
            <a:r>
              <a:rPr lang="en-IN" dirty="0" smtClean="0"/>
              <a:t>The cilia lining the airways beat in such a way that the mucus covering them is always moved up the airway, away from the alveoli and toward the pharynx.</a:t>
            </a:r>
          </a:p>
          <a:p>
            <a:r>
              <a:rPr lang="en-IN" dirty="0" smtClean="0"/>
              <a:t>The  cilia do not appear to beat synchronously but instead probably produce local waves.</a:t>
            </a:r>
          </a:p>
          <a:p>
            <a:r>
              <a:rPr lang="en-IN" dirty="0" smtClean="0"/>
              <a:t>The cilia beat at frequencies between 600 and 900 beats per minute.</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
            </a:r>
            <a:br>
              <a:rPr lang="en-IN" dirty="0" smtClean="0"/>
            </a:br>
            <a:r>
              <a:rPr lang="en-IN" dirty="0" smtClean="0"/>
              <a:t>REMOVAL OF FILTERED MATERIAL</a:t>
            </a:r>
            <a:br>
              <a:rPr lang="en-IN" dirty="0" smtClean="0"/>
            </a:b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In small airways (1 to 2 mm in diameter), linear velocities range from 0.5 to 1 mm/min; in the trachea and bronchi, linear velocities range from 5 to 20 mm/min.</a:t>
            </a:r>
          </a:p>
          <a:p>
            <a:r>
              <a:rPr lang="en-IN" dirty="0" smtClean="0"/>
              <a:t>The "</a:t>
            </a:r>
            <a:r>
              <a:rPr lang="en-IN" dirty="0" err="1" smtClean="0"/>
              <a:t>mucociliary</a:t>
            </a:r>
            <a:r>
              <a:rPr lang="en-IN" dirty="0" smtClean="0"/>
              <a:t> escalator" is an especially important mechanism for the removal of inhaled particles that come to rest in the airways. Material trapped in the mucus is continuously moved upward toward the pharynx.</a:t>
            </a:r>
          </a:p>
          <a:p>
            <a:r>
              <a:rPr lang="en-IN" dirty="0" smtClean="0"/>
              <a:t>It is important to remember that patients who cannot clear their </a:t>
            </a:r>
            <a:r>
              <a:rPr lang="en-IN" dirty="0" err="1" smtClean="0"/>
              <a:t>tracheobronchial</a:t>
            </a:r>
            <a:r>
              <a:rPr lang="en-IN" dirty="0" smtClean="0"/>
              <a:t> secretions continue to produce secretions.</a:t>
            </a:r>
          </a:p>
          <a:p>
            <a:r>
              <a:rPr lang="en-IN" dirty="0" smtClean="0"/>
              <a:t>If the secretions are not removed from the patient by suction or other means, airway obstruction will develop.</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err="1" smtClean="0"/>
              <a:t>Defense</a:t>
            </a:r>
            <a:r>
              <a:rPr lang="en-IN" dirty="0" smtClean="0"/>
              <a:t> Mechanisms of the Terminal Respiratory Units</a:t>
            </a:r>
            <a:br>
              <a:rPr lang="en-IN" dirty="0" smtClean="0"/>
            </a:br>
            <a:endParaRPr lang="en-IN" dirty="0"/>
          </a:p>
        </p:txBody>
      </p:sp>
      <p:sp>
        <p:nvSpPr>
          <p:cNvPr id="3" name="Content Placeholder 2"/>
          <p:cNvSpPr>
            <a:spLocks noGrp="1"/>
          </p:cNvSpPr>
          <p:nvPr>
            <p:ph idx="1"/>
          </p:nvPr>
        </p:nvSpPr>
        <p:spPr/>
        <p:txBody>
          <a:bodyPr/>
          <a:lstStyle/>
          <a:p>
            <a:r>
              <a:rPr lang="en-IN" dirty="0" smtClean="0"/>
              <a:t>Inspired material that reaches the terminal airways and alveoli may be removed in several ways. These include:</a:t>
            </a:r>
          </a:p>
          <a:p>
            <a:pPr marL="571500" indent="-571500">
              <a:buFont typeface="+mj-lt"/>
              <a:buAutoNum type="romanLcPeriod"/>
            </a:pPr>
            <a:r>
              <a:rPr lang="en-IN" dirty="0" smtClean="0"/>
              <a:t>Ingestion by alveolar macrophages</a:t>
            </a:r>
          </a:p>
          <a:p>
            <a:pPr marL="571500" indent="-571500">
              <a:buFont typeface="+mj-lt"/>
              <a:buAutoNum type="romanLcPeriod"/>
            </a:pPr>
            <a:r>
              <a:rPr lang="en-IN" dirty="0" smtClean="0"/>
              <a:t>Nonspecific  enzymatic destruction.</a:t>
            </a:r>
          </a:p>
          <a:p>
            <a:pPr marL="571500" indent="-571500">
              <a:buFont typeface="+mj-lt"/>
              <a:buAutoNum type="romanLcPeriod"/>
            </a:pPr>
            <a:r>
              <a:rPr lang="en-IN" dirty="0" smtClean="0"/>
              <a:t>Entrance into the </a:t>
            </a:r>
            <a:r>
              <a:rPr lang="en-IN" dirty="0" err="1" smtClean="0"/>
              <a:t>lymphatics</a:t>
            </a:r>
            <a:r>
              <a:rPr lang="en-IN" dirty="0" smtClean="0"/>
              <a:t> and</a:t>
            </a:r>
          </a:p>
          <a:p>
            <a:pPr marL="571500" indent="-571500">
              <a:buFont typeface="+mj-lt"/>
              <a:buAutoNum type="romanLcPeriod"/>
            </a:pPr>
            <a:r>
              <a:rPr lang="en-IN" dirty="0" smtClean="0"/>
              <a:t>Immunologic reactions.</a:t>
            </a:r>
          </a:p>
          <a:p>
            <a:pPr>
              <a:buNone/>
            </a:pP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ALVEOLAR MACROPHAGES</a:t>
            </a:r>
            <a:br>
              <a:rPr lang="en-IN" dirty="0" smtClean="0"/>
            </a:br>
            <a:endParaRPr lang="en-IN" dirty="0"/>
          </a:p>
        </p:txBody>
      </p:sp>
      <p:sp>
        <p:nvSpPr>
          <p:cNvPr id="3" name="Content Placeholder 2"/>
          <p:cNvSpPr>
            <a:spLocks noGrp="1"/>
          </p:cNvSpPr>
          <p:nvPr>
            <p:ph idx="1"/>
          </p:nvPr>
        </p:nvSpPr>
        <p:spPr>
          <a:xfrm>
            <a:off x="457200" y="1500174"/>
            <a:ext cx="8472518" cy="5072098"/>
          </a:xfrm>
        </p:spPr>
        <p:txBody>
          <a:bodyPr>
            <a:normAutofit fontScale="85000" lnSpcReduction="20000"/>
          </a:bodyPr>
          <a:lstStyle/>
          <a:p>
            <a:r>
              <a:rPr lang="en-IN" dirty="0" smtClean="0"/>
              <a:t>Alveolar macrophages are derived from blood-borne </a:t>
            </a:r>
            <a:r>
              <a:rPr lang="en-IN" dirty="0" err="1" smtClean="0"/>
              <a:t>monocytes</a:t>
            </a:r>
            <a:r>
              <a:rPr lang="en-IN" dirty="0" smtClean="0"/>
              <a:t> that originate in the bone marrow.</a:t>
            </a:r>
          </a:p>
          <a:p>
            <a:r>
              <a:rPr lang="en-IN" dirty="0" smtClean="0"/>
              <a:t>They are highly differentiated cells that normally patrol the alveolar lining.</a:t>
            </a:r>
          </a:p>
          <a:p>
            <a:r>
              <a:rPr lang="en-IN" dirty="0" smtClean="0"/>
              <a:t>Alveolar macrophages possess marked </a:t>
            </a:r>
            <a:r>
              <a:rPr lang="en-IN" dirty="0" err="1" smtClean="0"/>
              <a:t>phagocytic</a:t>
            </a:r>
            <a:r>
              <a:rPr lang="en-IN" dirty="0" smtClean="0"/>
              <a:t> ability, being able to ingest and destroy pathogenic bacteria and particles</a:t>
            </a:r>
          </a:p>
          <a:p>
            <a:r>
              <a:rPr lang="en-IN" dirty="0" smtClean="0"/>
              <a:t>They also have the capacity to generate mediators of central importance in the initiation of inflammation and to present antigen in the initiation of immune responses.</a:t>
            </a:r>
          </a:p>
          <a:p>
            <a:r>
              <a:rPr lang="en-IN" dirty="0" smtClean="0"/>
              <a:t>The alveolar macrophage has a vast array of receptors on its surface and can respond to a wide range of external stimuli and subsequently generate a wide range of </a:t>
            </a:r>
            <a:r>
              <a:rPr lang="en-IN" dirty="0" err="1" smtClean="0"/>
              <a:t>secretory</a:t>
            </a:r>
            <a:r>
              <a:rPr lang="en-IN" dirty="0" smtClean="0"/>
              <a:t> products.</a:t>
            </a:r>
          </a:p>
          <a:p>
            <a:endParaRPr lang="en-IN" dirty="0" smtClean="0"/>
          </a:p>
          <a:p>
            <a:endParaRPr lang="en-IN"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ALVEOLAR MACROPHAGES</a:t>
            </a:r>
            <a:br>
              <a:rPr lang="en-IN" dirty="0" smtClean="0"/>
            </a:br>
            <a:endParaRPr lang="en-IN" dirty="0"/>
          </a:p>
        </p:txBody>
      </p:sp>
      <p:sp>
        <p:nvSpPr>
          <p:cNvPr id="3" name="Content Placeholder 2"/>
          <p:cNvSpPr>
            <a:spLocks noGrp="1"/>
          </p:cNvSpPr>
          <p:nvPr>
            <p:ph idx="1"/>
          </p:nvPr>
        </p:nvSpPr>
        <p:spPr>
          <a:xfrm>
            <a:off x="457200" y="1600200"/>
            <a:ext cx="8258204" cy="4900634"/>
          </a:xfrm>
        </p:spPr>
        <p:txBody>
          <a:bodyPr>
            <a:normAutofit fontScale="77500" lnSpcReduction="20000"/>
          </a:bodyPr>
          <a:lstStyle/>
          <a:p>
            <a:r>
              <a:rPr lang="en-IN" dirty="0" smtClean="0"/>
              <a:t>Macrophages can recognize </a:t>
            </a:r>
            <a:r>
              <a:rPr lang="en-IN" dirty="0" err="1" smtClean="0"/>
              <a:t>opsonized</a:t>
            </a:r>
            <a:r>
              <a:rPr lang="en-IN" dirty="0" smtClean="0"/>
              <a:t> or non-</a:t>
            </a:r>
            <a:r>
              <a:rPr lang="en-IN" dirty="0" err="1" smtClean="0"/>
              <a:t>opsonized</a:t>
            </a:r>
            <a:r>
              <a:rPr lang="en-IN" dirty="0" smtClean="0"/>
              <a:t> particles.</a:t>
            </a:r>
          </a:p>
          <a:p>
            <a:r>
              <a:rPr lang="en-IN" dirty="0" smtClean="0"/>
              <a:t>Within the </a:t>
            </a:r>
            <a:r>
              <a:rPr lang="en-IN" dirty="0" err="1" smtClean="0"/>
              <a:t>phagolysosome</a:t>
            </a:r>
            <a:r>
              <a:rPr lang="en-IN" dirty="0" smtClean="0"/>
              <a:t> ingested particles are subjected to the combined destructive forces of both reactive oxygen intermediates generated via the metabolic burst and a wide range of </a:t>
            </a:r>
            <a:r>
              <a:rPr lang="en-IN" dirty="0" err="1" smtClean="0"/>
              <a:t>degradative</a:t>
            </a:r>
            <a:r>
              <a:rPr lang="en-IN" dirty="0" smtClean="0"/>
              <a:t> enzymes that have the capacity to digest proteins, lipids and carbohydrates</a:t>
            </a:r>
          </a:p>
          <a:p>
            <a:r>
              <a:rPr lang="en-IN" dirty="0" smtClean="0"/>
              <a:t>It appears that the local intracellular generation of nitric oxide (NO) is an important defence mechanism against a variety of microorganisms.</a:t>
            </a:r>
          </a:p>
          <a:p>
            <a:r>
              <a:rPr lang="en-IN" dirty="0" smtClean="0"/>
              <a:t>Minerals such as asbestos and quartz and a number of microorganisms, including </a:t>
            </a:r>
            <a:r>
              <a:rPr lang="en-IN" i="1" dirty="0" smtClean="0"/>
              <a:t>Mycobacterium tuberculosis and </a:t>
            </a:r>
            <a:r>
              <a:rPr lang="en-IN" dirty="0" smtClean="0"/>
              <a:t>trypanosomes at various stages of their life cycle, are able to resist destruction within macrophages.</a:t>
            </a:r>
          </a:p>
          <a:p>
            <a:endParaRPr lang="en-IN" dirty="0" smtClean="0"/>
          </a:p>
          <a:p>
            <a:endParaRPr lang="en-IN" dirty="0" smtClean="0"/>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IMMUNOLOGIC RESPONSES</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Immunologic responses can be classified as  innate immune responses (actions of macrophages, </a:t>
            </a:r>
            <a:r>
              <a:rPr lang="en-IN" dirty="0" err="1" smtClean="0"/>
              <a:t>monocytes</a:t>
            </a:r>
            <a:r>
              <a:rPr lang="en-IN" dirty="0" smtClean="0"/>
              <a:t>, lymphocytes, and granulocytes) or agent-specific immune responses (immunologic memory of T and B cells). </a:t>
            </a:r>
          </a:p>
          <a:p>
            <a:r>
              <a:rPr lang="en-IN" dirty="0" smtClean="0"/>
              <a:t>The innate </a:t>
            </a:r>
            <a:r>
              <a:rPr lang="en-IN" dirty="0" err="1" smtClean="0"/>
              <a:t>defense</a:t>
            </a:r>
            <a:r>
              <a:rPr lang="en-IN" dirty="0" smtClean="0"/>
              <a:t> mechanisms include a combination of </a:t>
            </a:r>
            <a:r>
              <a:rPr lang="en-IN" dirty="0" err="1" smtClean="0"/>
              <a:t>phagocytosis</a:t>
            </a:r>
            <a:r>
              <a:rPr lang="en-IN" dirty="0" smtClean="0"/>
              <a:t> and </a:t>
            </a:r>
            <a:r>
              <a:rPr lang="en-IN" dirty="0" err="1" smtClean="0"/>
              <a:t>cytotoxic</a:t>
            </a:r>
            <a:r>
              <a:rPr lang="en-IN" dirty="0" smtClean="0"/>
              <a:t> effects by </a:t>
            </a:r>
            <a:r>
              <a:rPr lang="en-IN" dirty="0" err="1" smtClean="0"/>
              <a:t>effector</a:t>
            </a:r>
            <a:r>
              <a:rPr lang="en-IN" dirty="0" smtClean="0"/>
              <a:t> cells and activation of the complement cascade. </a:t>
            </a:r>
          </a:p>
          <a:p>
            <a:r>
              <a:rPr lang="en-IN" dirty="0" smtClean="0"/>
              <a:t>In the adaptive response, a large population of antigen-specific lymphocytes is produced that results in a potentially greater and prolonged immune system response. </a:t>
            </a:r>
          </a:p>
          <a:p>
            <a:r>
              <a:rPr lang="en-IN" dirty="0" smtClean="0"/>
              <a:t>The adaptive response occurs when an antigen derived from the toxicant exposure is processed and presented by a </a:t>
            </a:r>
            <a:r>
              <a:rPr lang="en-IN" dirty="0" err="1" smtClean="0"/>
              <a:t>dendritic</a:t>
            </a:r>
            <a:r>
              <a:rPr lang="en-IN" dirty="0" smtClean="0"/>
              <a:t> cell, macrophage, or </a:t>
            </a:r>
            <a:r>
              <a:rPr lang="en-IN" dirty="0" err="1" smtClean="0"/>
              <a:t>monocyte</a:t>
            </a:r>
            <a:r>
              <a:rPr lang="en-IN" dirty="0" smtClean="0"/>
              <a:t> to a lymphocyte. </a:t>
            </a:r>
          </a:p>
          <a:p>
            <a:r>
              <a:rPr lang="en-IN" dirty="0" smtClean="0"/>
              <a:t>The lymphocyte then undergoes </a:t>
            </a:r>
            <a:r>
              <a:rPr lang="en-IN" dirty="0" err="1" smtClean="0"/>
              <a:t>clonal</a:t>
            </a:r>
            <a:r>
              <a:rPr lang="en-IN" dirty="0" smtClean="0"/>
              <a:t> expansion to produce large numbers of cells that are specific for the particular toxic agent. .</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Functional diversity of the lungs also arises from a heterogeneous population of constituent cells that participate in water and electrolyte transfer, air space </a:t>
            </a:r>
            <a:r>
              <a:rPr lang="en-IN" dirty="0" err="1" smtClean="0"/>
              <a:t>defense</a:t>
            </a:r>
            <a:r>
              <a:rPr lang="en-IN" dirty="0" smtClean="0"/>
              <a:t>, local </a:t>
            </a:r>
            <a:r>
              <a:rPr lang="en-IN" dirty="0" err="1" smtClean="0"/>
              <a:t>neuroendocrine</a:t>
            </a:r>
            <a:r>
              <a:rPr lang="en-IN" dirty="0" smtClean="0"/>
              <a:t> regulation, </a:t>
            </a:r>
            <a:r>
              <a:rPr lang="en-IN" dirty="0" err="1" smtClean="0"/>
              <a:t>xenobiotic</a:t>
            </a:r>
            <a:r>
              <a:rPr lang="en-IN" dirty="0" smtClean="0"/>
              <a:t> metabolism, and excretion of volatile substances.</a:t>
            </a:r>
          </a:p>
          <a:p>
            <a:r>
              <a:rPr lang="en-IN" dirty="0" smtClean="0"/>
              <a:t>The </a:t>
            </a:r>
            <a:r>
              <a:rPr lang="en-IN" dirty="0" err="1" smtClean="0"/>
              <a:t>nonrespiratory</a:t>
            </a:r>
            <a:r>
              <a:rPr lang="en-IN" dirty="0" smtClean="0"/>
              <a:t> functions of human respiratory tract relate to morphologic organization within functionally distinct compartments, including the conducting airways, alveolar region, and vascular structures.</a:t>
            </a:r>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IMMUNOLOGIC RESPONSES</a:t>
            </a:r>
            <a:endParaRPr lang="en-IN" dirty="0"/>
          </a:p>
        </p:txBody>
      </p:sp>
      <p:sp>
        <p:nvSpPr>
          <p:cNvPr id="3" name="Content Placeholder 2"/>
          <p:cNvSpPr>
            <a:spLocks noGrp="1"/>
          </p:cNvSpPr>
          <p:nvPr>
            <p:ph idx="1"/>
          </p:nvPr>
        </p:nvSpPr>
        <p:spPr>
          <a:xfrm>
            <a:off x="457200" y="1357298"/>
            <a:ext cx="8329642" cy="5286412"/>
          </a:xfrm>
        </p:spPr>
        <p:txBody>
          <a:bodyPr>
            <a:normAutofit fontScale="77500" lnSpcReduction="20000"/>
          </a:bodyPr>
          <a:lstStyle/>
          <a:p>
            <a:r>
              <a:rPr lang="en-IN" dirty="0" err="1" smtClean="0"/>
              <a:t>Cytotoxic</a:t>
            </a:r>
            <a:r>
              <a:rPr lang="en-IN" dirty="0" smtClean="0"/>
              <a:t> T-cell production occurs by this process when major </a:t>
            </a:r>
            <a:r>
              <a:rPr lang="en-IN" dirty="0" err="1" smtClean="0"/>
              <a:t>histocompatibility</a:t>
            </a:r>
            <a:r>
              <a:rPr lang="en-IN" dirty="0" smtClean="0"/>
              <a:t> (MHC) is expressed by the antigen-presenting cells in association with toxicant-derived antigen. </a:t>
            </a:r>
          </a:p>
          <a:p>
            <a:r>
              <a:rPr lang="en-IN" dirty="0" smtClean="0"/>
              <a:t>Activated T cells produce numerous cytokines, such as </a:t>
            </a:r>
            <a:r>
              <a:rPr lang="en-IN" dirty="0" err="1" smtClean="0"/>
              <a:t>tumor</a:t>
            </a:r>
            <a:r>
              <a:rPr lang="en-IN" dirty="0" smtClean="0"/>
              <a:t> necrosis factor, that significantly enhances the immune response and the inflammatory responses of resident lung cells.</a:t>
            </a:r>
          </a:p>
          <a:p>
            <a:r>
              <a:rPr lang="en-IN" dirty="0" smtClean="0"/>
              <a:t>Antibodies specific to the antigen are produced by B cells, which are stimulated by the interleukins to produce memory cells and plasma cells.</a:t>
            </a:r>
          </a:p>
          <a:p>
            <a:r>
              <a:rPr lang="en-IN" dirty="0" smtClean="0"/>
              <a:t>The pulmonary immune system differs from the systemic immune system in its ability to produce localized cell-mediated immune responses on repeated exposure to inhaled antigenic materials. </a:t>
            </a:r>
          </a:p>
          <a:p>
            <a:r>
              <a:rPr lang="en-IN" dirty="0" smtClean="0"/>
              <a:t>Such localized response may play a significant role in hypersensitivity </a:t>
            </a:r>
            <a:r>
              <a:rPr lang="en-IN" dirty="0" err="1" smtClean="0"/>
              <a:t>pneumonitis</a:t>
            </a:r>
            <a:r>
              <a:rPr lang="en-IN" dirty="0" smtClean="0"/>
              <a:t>.</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XENOBIOTIC METABOLISM</a:t>
            </a:r>
            <a:endParaRPr lang="en-IN" dirty="0"/>
          </a:p>
        </p:txBody>
      </p:sp>
      <p:sp>
        <p:nvSpPr>
          <p:cNvPr id="3" name="Content Placeholder 2"/>
          <p:cNvSpPr>
            <a:spLocks noGrp="1"/>
          </p:cNvSpPr>
          <p:nvPr>
            <p:ph idx="1"/>
          </p:nvPr>
        </p:nvSpPr>
        <p:spPr>
          <a:xfrm>
            <a:off x="457200" y="1214422"/>
            <a:ext cx="8258204" cy="5429288"/>
          </a:xfrm>
        </p:spPr>
        <p:txBody>
          <a:bodyPr>
            <a:normAutofit fontScale="85000" lnSpcReduction="20000"/>
          </a:bodyPr>
          <a:lstStyle/>
          <a:p>
            <a:r>
              <a:rPr lang="en-IN" dirty="0" err="1" smtClean="0"/>
              <a:t>Xenobiotic</a:t>
            </a:r>
            <a:r>
              <a:rPr lang="en-IN" dirty="0" smtClean="0"/>
              <a:t> metabolism is largely a function of the liver; however, the presence of </a:t>
            </a:r>
            <a:r>
              <a:rPr lang="en-IN" dirty="0" err="1" smtClean="0"/>
              <a:t>xenobiotic</a:t>
            </a:r>
            <a:r>
              <a:rPr lang="en-IN" dirty="0" smtClean="0"/>
              <a:t> metabolizing enzymes in the human lung is well documented.</a:t>
            </a:r>
          </a:p>
          <a:p>
            <a:r>
              <a:rPr lang="en-IN" dirty="0" smtClean="0"/>
              <a:t>These pathways generally involve both metabolic (phase I) and conjugative (phase II) reactions. </a:t>
            </a:r>
          </a:p>
          <a:p>
            <a:r>
              <a:rPr lang="en-IN" dirty="0" smtClean="0"/>
              <a:t>Phase I reactions include </a:t>
            </a:r>
            <a:r>
              <a:rPr lang="en-IN" dirty="0" smtClean="0"/>
              <a:t>oxidation(CYP 450), </a:t>
            </a:r>
            <a:r>
              <a:rPr lang="en-IN" dirty="0" smtClean="0"/>
              <a:t>reduction, or hydrolysis; they generate metabolites that may or may not retain pharmacologic activity of the original </a:t>
            </a:r>
            <a:r>
              <a:rPr lang="en-IN" dirty="0" err="1" smtClean="0"/>
              <a:t>xenobiotic</a:t>
            </a:r>
            <a:r>
              <a:rPr lang="en-IN" dirty="0" smtClean="0"/>
              <a:t>.</a:t>
            </a:r>
            <a:endParaRPr lang="en-IN" dirty="0" smtClean="0"/>
          </a:p>
          <a:p>
            <a:r>
              <a:rPr lang="en-IN" dirty="0" smtClean="0"/>
              <a:t>Phase II reactions involve </a:t>
            </a:r>
            <a:r>
              <a:rPr lang="en-IN" dirty="0" err="1" smtClean="0"/>
              <a:t>glucuronidation</a:t>
            </a:r>
            <a:r>
              <a:rPr lang="en-IN" dirty="0" smtClean="0"/>
              <a:t>, </a:t>
            </a:r>
            <a:r>
              <a:rPr lang="en-IN" dirty="0" err="1" smtClean="0"/>
              <a:t>sulfation</a:t>
            </a:r>
            <a:r>
              <a:rPr lang="en-IN" dirty="0" smtClean="0"/>
              <a:t>, </a:t>
            </a:r>
            <a:r>
              <a:rPr lang="en-IN" dirty="0" err="1" smtClean="0"/>
              <a:t>acetylation</a:t>
            </a:r>
            <a:r>
              <a:rPr lang="en-IN" dirty="0" smtClean="0"/>
              <a:t>, or conjugation with glutathione or amino acids. </a:t>
            </a:r>
          </a:p>
          <a:p>
            <a:r>
              <a:rPr lang="en-IN" dirty="0" smtClean="0"/>
              <a:t>These reactions render the parent </a:t>
            </a:r>
            <a:r>
              <a:rPr lang="en-IN" dirty="0" err="1" smtClean="0"/>
              <a:t>xenobiotic</a:t>
            </a:r>
            <a:r>
              <a:rPr lang="en-IN" dirty="0" smtClean="0"/>
              <a:t>, or its metabolite, water-soluble and devoid of pharmacologic activity.</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XENOBIOTIC METABOLISM</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Relatively low concentrations of several </a:t>
            </a:r>
            <a:r>
              <a:rPr lang="en-IN" dirty="0" err="1" smtClean="0"/>
              <a:t>xenobiotic</a:t>
            </a:r>
            <a:r>
              <a:rPr lang="en-IN" dirty="0" smtClean="0"/>
              <a:t> deactivating enzymes have been identified in the lung . </a:t>
            </a:r>
          </a:p>
          <a:p>
            <a:r>
              <a:rPr lang="en-IN" dirty="0" smtClean="0"/>
              <a:t>The fact that the distribution of </a:t>
            </a:r>
            <a:r>
              <a:rPr lang="en-IN" dirty="0" err="1" smtClean="0"/>
              <a:t>xenobiotic</a:t>
            </a:r>
            <a:r>
              <a:rPr lang="en-IN" dirty="0" smtClean="0"/>
              <a:t> metabolizing enzymes is limited to Clara cells and type II alveolar epithelial cells may account for the relatively low levels of these enzymes in the lung as a whole.</a:t>
            </a:r>
          </a:p>
          <a:p>
            <a:r>
              <a:rPr lang="en-IN" dirty="0" err="1" smtClean="0"/>
              <a:t>Cytochrome</a:t>
            </a:r>
            <a:r>
              <a:rPr lang="en-IN" dirty="0" smtClean="0"/>
              <a:t> P450 mono-</a:t>
            </a:r>
            <a:r>
              <a:rPr lang="en-IN" dirty="0" err="1" smtClean="0"/>
              <a:t>oxygenase</a:t>
            </a:r>
            <a:r>
              <a:rPr lang="en-IN" dirty="0" smtClean="0"/>
              <a:t> activity has been localized within Clara cells of the conducting airways. </a:t>
            </a:r>
          </a:p>
          <a:p>
            <a:r>
              <a:rPr lang="en-IN" dirty="0" smtClean="0"/>
              <a:t>Other phase I enzymes, including </a:t>
            </a:r>
            <a:r>
              <a:rPr lang="en-IN" dirty="0" err="1" smtClean="0"/>
              <a:t>ethoxycoumarin</a:t>
            </a:r>
            <a:r>
              <a:rPr lang="en-IN" dirty="0" smtClean="0"/>
              <a:t>-O-de-</a:t>
            </a:r>
            <a:r>
              <a:rPr lang="en-IN" dirty="0" err="1" smtClean="0"/>
              <a:t>ethylase</a:t>
            </a:r>
            <a:r>
              <a:rPr lang="en-IN" dirty="0" smtClean="0"/>
              <a:t>, a </a:t>
            </a:r>
            <a:r>
              <a:rPr lang="en-IN" dirty="0" err="1" smtClean="0"/>
              <a:t>microsomal</a:t>
            </a:r>
            <a:r>
              <a:rPr lang="en-IN" dirty="0" smtClean="0"/>
              <a:t> enzyme that catalyzes O-</a:t>
            </a:r>
            <a:r>
              <a:rPr lang="en-IN" dirty="0" err="1" smtClean="0"/>
              <a:t>demethylation</a:t>
            </a:r>
            <a:r>
              <a:rPr lang="en-IN" dirty="0" smtClean="0"/>
              <a:t>, and </a:t>
            </a:r>
            <a:r>
              <a:rPr lang="en-IN" dirty="0" err="1" smtClean="0"/>
              <a:t>epoxide</a:t>
            </a:r>
            <a:r>
              <a:rPr lang="en-IN" dirty="0" smtClean="0"/>
              <a:t> </a:t>
            </a:r>
            <a:r>
              <a:rPr lang="en-IN" dirty="0" err="1" smtClean="0"/>
              <a:t>hydrolase</a:t>
            </a:r>
            <a:r>
              <a:rPr lang="en-IN" dirty="0" smtClean="0"/>
              <a:t>, which catalyzes hydrolysis of </a:t>
            </a:r>
            <a:r>
              <a:rPr lang="en-IN" dirty="0" err="1" smtClean="0"/>
              <a:t>epoxides</a:t>
            </a:r>
            <a:r>
              <a:rPr lang="en-IN" dirty="0" smtClean="0"/>
              <a:t> arising from oxidative metabolism, have been identified in the lung. </a:t>
            </a:r>
          </a:p>
          <a:p>
            <a:r>
              <a:rPr lang="en-IN" dirty="0" smtClean="0"/>
              <a:t>Activity of several conjugative enzymes has also been demonstrated in the lung; these enzymes include glutathione-S-</a:t>
            </a:r>
            <a:r>
              <a:rPr lang="en-IN" dirty="0" err="1" smtClean="0"/>
              <a:t>transferases</a:t>
            </a:r>
            <a:r>
              <a:rPr lang="en-IN" dirty="0" smtClean="0"/>
              <a:t>, </a:t>
            </a:r>
            <a:r>
              <a:rPr lang="en-IN" dirty="0" err="1" smtClean="0"/>
              <a:t>acetyltransferase</a:t>
            </a:r>
            <a:r>
              <a:rPr lang="en-IN" dirty="0" smtClean="0"/>
              <a:t>, and </a:t>
            </a:r>
            <a:r>
              <a:rPr lang="en-IN" dirty="0" err="1" smtClean="0"/>
              <a:t>sulfotransferases</a:t>
            </a:r>
            <a:r>
              <a:rPr lang="en-IN" dirty="0" smtClean="0"/>
              <a:t>.</a:t>
            </a: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XENOBIOTIC METABOLISM</a:t>
            </a:r>
            <a:endParaRPr lang="en-IN" dirty="0"/>
          </a:p>
        </p:txBody>
      </p:sp>
      <p:sp>
        <p:nvSpPr>
          <p:cNvPr id="3" name="Content Placeholder 2"/>
          <p:cNvSpPr>
            <a:spLocks noGrp="1"/>
          </p:cNvSpPr>
          <p:nvPr>
            <p:ph idx="1"/>
          </p:nvPr>
        </p:nvSpPr>
        <p:spPr>
          <a:xfrm>
            <a:off x="457200" y="1600200"/>
            <a:ext cx="8329642" cy="4829196"/>
          </a:xfrm>
        </p:spPr>
        <p:txBody>
          <a:bodyPr>
            <a:normAutofit fontScale="85000" lnSpcReduction="20000"/>
          </a:bodyPr>
          <a:lstStyle/>
          <a:p>
            <a:r>
              <a:rPr lang="en-IN" dirty="0" smtClean="0"/>
              <a:t>Many circulating basic </a:t>
            </a:r>
            <a:r>
              <a:rPr lang="en-IN" dirty="0" err="1" smtClean="0"/>
              <a:t>lipophilic</a:t>
            </a:r>
            <a:r>
              <a:rPr lang="en-IN" dirty="0" smtClean="0"/>
              <a:t> amines undergo first-pass retention in the lung as a result of endothelial metabolism. </a:t>
            </a:r>
          </a:p>
          <a:p>
            <a:r>
              <a:rPr lang="en-IN" dirty="0" smtClean="0"/>
              <a:t>Significant first-pass removal has been demonstrated for </a:t>
            </a:r>
            <a:r>
              <a:rPr lang="en-IN" dirty="0" err="1" smtClean="0"/>
              <a:t>propranolol</a:t>
            </a:r>
            <a:r>
              <a:rPr lang="en-IN" dirty="0" smtClean="0"/>
              <a:t>, </a:t>
            </a:r>
            <a:r>
              <a:rPr lang="en-IN" dirty="0" err="1" smtClean="0"/>
              <a:t>meperidine</a:t>
            </a:r>
            <a:r>
              <a:rPr lang="en-IN" dirty="0" smtClean="0"/>
              <a:t>, </a:t>
            </a:r>
            <a:r>
              <a:rPr lang="en-IN" dirty="0" err="1" smtClean="0"/>
              <a:t>fentanyl</a:t>
            </a:r>
            <a:r>
              <a:rPr lang="en-IN" dirty="0" smtClean="0"/>
              <a:t>, and </a:t>
            </a:r>
            <a:r>
              <a:rPr lang="en-IN" dirty="0" err="1" smtClean="0"/>
              <a:t>sufentanil</a:t>
            </a:r>
            <a:r>
              <a:rPr lang="en-IN" dirty="0" smtClean="0"/>
              <a:t>, as examples.</a:t>
            </a:r>
          </a:p>
          <a:p>
            <a:r>
              <a:rPr lang="en-IN" dirty="0" smtClean="0"/>
              <a:t>Retention and extraction of drugs is a function of diffusion or active transport of the substance into the intracellular compartment, followed by enzymatic modification. </a:t>
            </a:r>
          </a:p>
          <a:p>
            <a:r>
              <a:rPr lang="en-IN" dirty="0" smtClean="0"/>
              <a:t>First-pass retention appears to be a partially </a:t>
            </a:r>
            <a:r>
              <a:rPr lang="en-IN" dirty="0" err="1" smtClean="0"/>
              <a:t>saturable</a:t>
            </a:r>
            <a:r>
              <a:rPr lang="en-IN" dirty="0" smtClean="0"/>
              <a:t> phenomenon, whereas overall extraction occurs independently of substance concentration.</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ANTI-OXIDANT DEFENSE</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By virtue of its large surface area that is continuously exposed to environmental air, the respiratory epithelium is at risk for damage caused by free radical oxygen metabolites. </a:t>
            </a:r>
          </a:p>
          <a:p>
            <a:r>
              <a:rPr lang="en-IN" dirty="0" smtClean="0"/>
              <a:t>Generation of free radicals from exogenous sources may be achieved by direct interaction between inhaled agents and epithelial cells, and indirectly via activation of airway inflammatory cells that generate large quantities of reactive oxygen species.</a:t>
            </a:r>
          </a:p>
          <a:p>
            <a:r>
              <a:rPr lang="en-IN" dirty="0" smtClean="0"/>
              <a:t>Endogenous oxidative metabolism also generates oxygen-derived free radical species that may interact with cell membrane </a:t>
            </a:r>
            <a:r>
              <a:rPr lang="en-IN" dirty="0" err="1" smtClean="0"/>
              <a:t>phospholipid</a:t>
            </a:r>
            <a:r>
              <a:rPr lang="en-IN" dirty="0" smtClean="0"/>
              <a:t> moieties and </a:t>
            </a:r>
            <a:r>
              <a:rPr lang="en-IN" dirty="0" err="1" smtClean="0"/>
              <a:t>glycoproteins</a:t>
            </a:r>
            <a:r>
              <a:rPr lang="en-IN" dirty="0" smtClean="0"/>
              <a:t> and thereby disrupt their structural integrity. </a:t>
            </a:r>
          </a:p>
          <a:p>
            <a:pPr>
              <a:buNone/>
            </a:pP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ANTI-OXIDANT DEFENSE</a:t>
            </a:r>
            <a:endParaRPr lang="en-IN" dirty="0"/>
          </a:p>
        </p:txBody>
      </p:sp>
      <p:sp>
        <p:nvSpPr>
          <p:cNvPr id="3" name="Content Placeholder 2"/>
          <p:cNvSpPr>
            <a:spLocks noGrp="1"/>
          </p:cNvSpPr>
          <p:nvPr>
            <p:ph idx="1"/>
          </p:nvPr>
        </p:nvSpPr>
        <p:spPr>
          <a:xfrm>
            <a:off x="457200" y="1600200"/>
            <a:ext cx="8186766" cy="4757758"/>
          </a:xfrm>
        </p:spPr>
        <p:txBody>
          <a:bodyPr>
            <a:normAutofit fontScale="85000" lnSpcReduction="20000"/>
          </a:bodyPr>
          <a:lstStyle/>
          <a:p>
            <a:r>
              <a:rPr lang="en-IN" dirty="0" smtClean="0"/>
              <a:t>Reaction of oxygen-derived free radicals with cellular components is thought to contribute to the pathogenesis of many disease processes, including </a:t>
            </a:r>
            <a:r>
              <a:rPr lang="en-IN" dirty="0" err="1" smtClean="0"/>
              <a:t>bronchopulmonary</a:t>
            </a:r>
            <a:r>
              <a:rPr lang="en-IN" dirty="0" smtClean="0"/>
              <a:t> dysplasia, asthma, emphysema, pulmonary fibrosis, and ARDS (adult respiratory disease syndrome).</a:t>
            </a:r>
          </a:p>
          <a:p>
            <a:r>
              <a:rPr lang="en-IN" dirty="0" smtClean="0"/>
              <a:t>The most biologically active oxygen species include superoxide, hydrogen peroxide, hydroxyl radical, and nitric oxide, although several other species have been identified</a:t>
            </a:r>
            <a:r>
              <a:rPr lang="en-IN" dirty="0" smtClean="0"/>
              <a:t>.</a:t>
            </a:r>
          </a:p>
          <a:p>
            <a:r>
              <a:rPr lang="en-IN" dirty="0" smtClean="0"/>
              <a:t>Free radicals may be released into the extracellular environment if they are produced in quantities that exceed intracellular scavenging mechanisms</a:t>
            </a:r>
            <a:endParaRPr lang="en-IN" dirty="0" smtClean="0"/>
          </a:p>
          <a:p>
            <a:pPr>
              <a:buNone/>
            </a:pPr>
            <a:endParaRPr lang="en-IN" dirty="0" smtClean="0"/>
          </a:p>
          <a:p>
            <a:pPr>
              <a:buNone/>
            </a:pPr>
            <a:endParaRPr lang="en-IN" dirty="0" smtClean="0"/>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lstStyle/>
          <a:p>
            <a:r>
              <a:rPr lang="en-US" dirty="0" smtClean="0"/>
              <a:t>ANTI-OXIDANT DEFENSE</a:t>
            </a:r>
            <a:endParaRPr lang="en-IN" dirty="0"/>
          </a:p>
        </p:txBody>
      </p:sp>
      <p:sp>
        <p:nvSpPr>
          <p:cNvPr id="3" name="Content Placeholder 2"/>
          <p:cNvSpPr>
            <a:spLocks noGrp="1"/>
          </p:cNvSpPr>
          <p:nvPr>
            <p:ph idx="1"/>
          </p:nvPr>
        </p:nvSpPr>
        <p:spPr>
          <a:xfrm>
            <a:off x="285720" y="1071570"/>
            <a:ext cx="8543956" cy="5643578"/>
          </a:xfrm>
        </p:spPr>
        <p:txBody>
          <a:bodyPr>
            <a:normAutofit fontScale="77500" lnSpcReduction="20000"/>
          </a:bodyPr>
          <a:lstStyle/>
          <a:p>
            <a:r>
              <a:rPr lang="en-IN" dirty="0" smtClean="0"/>
              <a:t>Lung antioxidant </a:t>
            </a:r>
            <a:r>
              <a:rPr lang="en-IN" dirty="0" err="1" smtClean="0"/>
              <a:t>defense</a:t>
            </a:r>
            <a:r>
              <a:rPr lang="en-IN" dirty="0" smtClean="0"/>
              <a:t> mechanisms protect airway epithelial and other cell types from harmful effects of reactive oxygen species generated by endogenous metabolism and inhaled chemicals. </a:t>
            </a:r>
          </a:p>
          <a:p>
            <a:r>
              <a:rPr lang="en-IN" dirty="0" smtClean="0"/>
              <a:t>The major intracellular </a:t>
            </a:r>
            <a:r>
              <a:rPr lang="en-IN" dirty="0" err="1" smtClean="0"/>
              <a:t>defense</a:t>
            </a:r>
            <a:r>
              <a:rPr lang="en-IN" dirty="0" smtClean="0"/>
              <a:t> mechanisms against reactive oxygen species include superoxide dismutase, </a:t>
            </a:r>
            <a:r>
              <a:rPr lang="en-IN" dirty="0" err="1" smtClean="0"/>
              <a:t>catalase</a:t>
            </a:r>
            <a:r>
              <a:rPr lang="en-IN" dirty="0" smtClean="0"/>
              <a:t>, and glutathione </a:t>
            </a:r>
            <a:r>
              <a:rPr lang="en-IN" dirty="0" err="1" smtClean="0"/>
              <a:t>redox</a:t>
            </a:r>
            <a:r>
              <a:rPr lang="en-IN" dirty="0" smtClean="0"/>
              <a:t> enzymes</a:t>
            </a:r>
            <a:r>
              <a:rPr lang="en-IN" dirty="0" smtClean="0"/>
              <a:t>.</a:t>
            </a:r>
            <a:endParaRPr lang="en-IN" dirty="0" smtClean="0"/>
          </a:p>
          <a:p>
            <a:r>
              <a:rPr lang="en-IN" dirty="0" smtClean="0"/>
              <a:t>Although knowledge of antioxidant enzyme distribution in the human respiratory tract is limited, most antioxidant enzymes in the respiratory tract appear to be localized in the airways</a:t>
            </a:r>
            <a:r>
              <a:rPr lang="en-IN" dirty="0" smtClean="0"/>
              <a:t>.</a:t>
            </a:r>
          </a:p>
          <a:p>
            <a:r>
              <a:rPr lang="en-IN" dirty="0" smtClean="0"/>
              <a:t>Lower relative concentrations of mitochondrial superoxide dismutase and </a:t>
            </a:r>
            <a:r>
              <a:rPr lang="en-IN" dirty="0" err="1" smtClean="0"/>
              <a:t>catalase</a:t>
            </a:r>
            <a:r>
              <a:rPr lang="en-IN" dirty="0" smtClean="0"/>
              <a:t> are present in the bronchial epithelium. </a:t>
            </a:r>
          </a:p>
          <a:p>
            <a:r>
              <a:rPr lang="en-IN" dirty="0" smtClean="0"/>
              <a:t>Extracellular superoxide dismutase is found in high concentrations in areas rich in type I collagen, in connective tissues surrounding smooth muscle, and in the junctions between epithelial cells. </a:t>
            </a:r>
          </a:p>
          <a:p>
            <a:pPr>
              <a:buNone/>
            </a:pPr>
            <a:endParaRPr lang="en-IN" dirty="0" smtClean="0"/>
          </a:p>
          <a:p>
            <a:endParaRPr lang="en-IN" dirty="0" smtClean="0"/>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NEUROENDOCRINE FUNCTION</a:t>
            </a:r>
            <a:endParaRPr lang="en-IN" dirty="0"/>
          </a:p>
        </p:txBody>
      </p:sp>
      <p:sp>
        <p:nvSpPr>
          <p:cNvPr id="3" name="Content Placeholder 2"/>
          <p:cNvSpPr>
            <a:spLocks noGrp="1"/>
          </p:cNvSpPr>
          <p:nvPr>
            <p:ph idx="1"/>
          </p:nvPr>
        </p:nvSpPr>
        <p:spPr/>
        <p:txBody>
          <a:bodyPr>
            <a:normAutofit/>
          </a:bodyPr>
          <a:lstStyle/>
          <a:p>
            <a:r>
              <a:rPr lang="en-IN" dirty="0" smtClean="0"/>
              <a:t>Cells with </a:t>
            </a:r>
            <a:r>
              <a:rPr lang="en-IN" dirty="0" err="1" smtClean="0"/>
              <a:t>neuroendocrine</a:t>
            </a:r>
            <a:r>
              <a:rPr lang="en-IN" dirty="0" smtClean="0"/>
              <a:t> characteristics have been identified in the respiratory tract of humans and several other animals.</a:t>
            </a:r>
          </a:p>
          <a:p>
            <a:r>
              <a:rPr lang="en-IN" dirty="0" smtClean="0"/>
              <a:t>Sensitive </a:t>
            </a:r>
            <a:r>
              <a:rPr lang="en-IN" dirty="0" err="1" smtClean="0"/>
              <a:t>immunocytochemical</a:t>
            </a:r>
            <a:r>
              <a:rPr lang="en-IN" dirty="0" smtClean="0"/>
              <a:t> and </a:t>
            </a:r>
            <a:r>
              <a:rPr lang="en-IN" dirty="0" err="1" smtClean="0"/>
              <a:t>radiolabeling</a:t>
            </a:r>
            <a:r>
              <a:rPr lang="en-IN" dirty="0" smtClean="0"/>
              <a:t> techniques have localized a wide variety of peptide mediators in the lung.</a:t>
            </a:r>
          </a:p>
          <a:p>
            <a:pPr>
              <a:buNone/>
            </a:pPr>
            <a:endParaRPr lang="en-IN" dirty="0" smtClean="0"/>
          </a:p>
          <a:p>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NEUROENDOCRINE FUNCTION</a:t>
            </a:r>
            <a:endParaRPr lang="en-IN" dirty="0"/>
          </a:p>
        </p:txBody>
      </p:sp>
      <p:sp>
        <p:nvSpPr>
          <p:cNvPr id="3" name="Content Placeholder 2"/>
          <p:cNvSpPr>
            <a:spLocks noGrp="1"/>
          </p:cNvSpPr>
          <p:nvPr>
            <p:ph idx="1"/>
          </p:nvPr>
        </p:nvSpPr>
        <p:spPr/>
        <p:txBody>
          <a:bodyPr>
            <a:normAutofit fontScale="77500" lnSpcReduction="20000"/>
          </a:bodyPr>
          <a:lstStyle/>
          <a:p>
            <a:r>
              <a:rPr lang="en-IN" dirty="0" err="1" smtClean="0"/>
              <a:t>Neuroendocrine</a:t>
            </a:r>
            <a:r>
              <a:rPr lang="en-IN" dirty="0" smtClean="0"/>
              <a:t> Epithelial Cells:</a:t>
            </a:r>
          </a:p>
          <a:p>
            <a:r>
              <a:rPr lang="en-IN" dirty="0" smtClean="0"/>
              <a:t>Epithelial cells that produce peptide mediators have been identified throughout the </a:t>
            </a:r>
            <a:r>
              <a:rPr lang="en-IN" dirty="0" err="1" smtClean="0"/>
              <a:t>tracheobronchial</a:t>
            </a:r>
            <a:r>
              <a:rPr lang="en-IN" dirty="0" smtClean="0"/>
              <a:t> tree. </a:t>
            </a:r>
          </a:p>
          <a:p>
            <a:r>
              <a:rPr lang="en-IN" dirty="0" smtClean="0"/>
              <a:t>These </a:t>
            </a:r>
            <a:r>
              <a:rPr lang="en-IN" dirty="0" err="1" smtClean="0"/>
              <a:t>neuroendocrine</a:t>
            </a:r>
            <a:r>
              <a:rPr lang="en-IN" dirty="0" smtClean="0"/>
              <a:t> epithelial cells are demonstrated with silver impregnation staining or antibodies to general endocrine markers, such as </a:t>
            </a:r>
            <a:r>
              <a:rPr lang="en-IN" dirty="0" err="1" smtClean="0"/>
              <a:t>chromogranin</a:t>
            </a:r>
            <a:r>
              <a:rPr lang="en-IN" dirty="0" smtClean="0"/>
              <a:t>.</a:t>
            </a:r>
          </a:p>
          <a:p>
            <a:r>
              <a:rPr lang="en-IN" dirty="0" err="1" smtClean="0"/>
              <a:t>Neuroendocrine</a:t>
            </a:r>
            <a:r>
              <a:rPr lang="en-IN" dirty="0" smtClean="0"/>
              <a:t> </a:t>
            </a:r>
            <a:r>
              <a:rPr lang="en-IN" dirty="0" smtClean="0"/>
              <a:t>epithelial cells of the airways share many characteristics with APUD (amine precursor uptake and </a:t>
            </a:r>
            <a:r>
              <a:rPr lang="en-IN" dirty="0" err="1" smtClean="0"/>
              <a:t>decarboxylation</a:t>
            </a:r>
            <a:r>
              <a:rPr lang="en-IN" dirty="0" smtClean="0"/>
              <a:t>) cells of the diffuse </a:t>
            </a:r>
            <a:r>
              <a:rPr lang="en-IN" dirty="0" err="1" smtClean="0"/>
              <a:t>neuroendocrine</a:t>
            </a:r>
            <a:r>
              <a:rPr lang="en-IN" dirty="0" smtClean="0"/>
              <a:t> system.</a:t>
            </a:r>
          </a:p>
          <a:p>
            <a:r>
              <a:rPr lang="en-IN" dirty="0" smtClean="0"/>
              <a:t>In humans, pulmonary </a:t>
            </a:r>
            <a:r>
              <a:rPr lang="en-IN" dirty="0" err="1" smtClean="0"/>
              <a:t>neuroendocrine</a:t>
            </a:r>
            <a:r>
              <a:rPr lang="en-IN" dirty="0" smtClean="0"/>
              <a:t> epithelial cells are identified by expression of peptide mediators, such as </a:t>
            </a:r>
            <a:r>
              <a:rPr lang="en-IN" dirty="0" err="1" smtClean="0"/>
              <a:t>gastrin</a:t>
            </a:r>
            <a:r>
              <a:rPr lang="en-IN" dirty="0" smtClean="0"/>
              <a:t>-releasing peptide (</a:t>
            </a:r>
            <a:r>
              <a:rPr lang="en-IN" dirty="0" err="1" smtClean="0"/>
              <a:t>bombesin</a:t>
            </a:r>
            <a:r>
              <a:rPr lang="en-IN" dirty="0" smtClean="0"/>
              <a:t>) and serotonin.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NEUROENDOCRINE FUNCTION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In human </a:t>
            </a:r>
            <a:r>
              <a:rPr lang="en-IN" dirty="0" err="1" smtClean="0"/>
              <a:t>fetal</a:t>
            </a:r>
            <a:r>
              <a:rPr lang="en-IN" dirty="0" smtClean="0"/>
              <a:t> bronchi, </a:t>
            </a:r>
            <a:r>
              <a:rPr lang="en-IN" dirty="0" err="1" smtClean="0"/>
              <a:t>neuroendocrine</a:t>
            </a:r>
            <a:r>
              <a:rPr lang="en-IN" dirty="0" smtClean="0"/>
              <a:t> epithelial cells appear as early as at 8 weeks' gestation and may be involved in regulation of normal lung development. </a:t>
            </a:r>
          </a:p>
          <a:p>
            <a:r>
              <a:rPr lang="en-IN" dirty="0" smtClean="0"/>
              <a:t>Peptides are expressed in a differential pattern during human airway development. </a:t>
            </a:r>
          </a:p>
          <a:p>
            <a:r>
              <a:rPr lang="en-IN" dirty="0" err="1" smtClean="0"/>
              <a:t>Gastrin</a:t>
            </a:r>
            <a:r>
              <a:rPr lang="en-IN" dirty="0" smtClean="0"/>
              <a:t>-releasing peptide is the primary peptide produced during early human </a:t>
            </a:r>
            <a:r>
              <a:rPr lang="en-IN" dirty="0" err="1" smtClean="0"/>
              <a:t>fetal</a:t>
            </a:r>
            <a:r>
              <a:rPr lang="en-IN" dirty="0" smtClean="0"/>
              <a:t> development, whereas </a:t>
            </a:r>
            <a:r>
              <a:rPr lang="en-IN" dirty="0" err="1" smtClean="0"/>
              <a:t>calcitonin</a:t>
            </a:r>
            <a:r>
              <a:rPr lang="en-IN" dirty="0" smtClean="0"/>
              <a:t> predominates later in development.</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Non-Respiratory Functions Of the Respiratory System</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t>Speech </a:t>
            </a:r>
          </a:p>
          <a:p>
            <a:r>
              <a:rPr lang="en-US" dirty="0" smtClean="0"/>
              <a:t>Heat and water conservation</a:t>
            </a:r>
          </a:p>
          <a:p>
            <a:r>
              <a:rPr lang="en-US" dirty="0" smtClean="0"/>
              <a:t>Electrolyte transport</a:t>
            </a:r>
          </a:p>
          <a:p>
            <a:r>
              <a:rPr lang="en-US" dirty="0" smtClean="0"/>
              <a:t>Host defense</a:t>
            </a:r>
          </a:p>
          <a:p>
            <a:r>
              <a:rPr lang="en-US" dirty="0" err="1" smtClean="0"/>
              <a:t>Neuroendocrine</a:t>
            </a:r>
            <a:r>
              <a:rPr lang="en-US" dirty="0" smtClean="0"/>
              <a:t> secretion</a:t>
            </a:r>
          </a:p>
          <a:p>
            <a:r>
              <a:rPr lang="en-US" dirty="0" err="1" smtClean="0"/>
              <a:t>Xenobiotic</a:t>
            </a:r>
            <a:r>
              <a:rPr lang="en-US" dirty="0" smtClean="0"/>
              <a:t> metabolism</a:t>
            </a:r>
          </a:p>
          <a:p>
            <a:r>
              <a:rPr lang="en-US" dirty="0" smtClean="0"/>
              <a:t>Surfactant synthesis and turnover</a:t>
            </a:r>
          </a:p>
          <a:p>
            <a:r>
              <a:rPr lang="en-US" dirty="0" smtClean="0"/>
              <a:t>Antioxidant defense</a:t>
            </a:r>
          </a:p>
          <a:p>
            <a:r>
              <a:rPr lang="en-US" dirty="0" smtClean="0"/>
              <a:t>Excretion of volatile substances</a:t>
            </a:r>
          </a:p>
          <a:p>
            <a:r>
              <a:rPr lang="en-US" dirty="0" smtClean="0"/>
              <a:t>Filtration </a:t>
            </a:r>
          </a:p>
          <a:p>
            <a:r>
              <a:rPr lang="en-US" dirty="0" err="1" smtClean="0"/>
              <a:t>Hemofluidity</a:t>
            </a:r>
            <a:r>
              <a:rPr lang="en-US" dirty="0" smtClean="0"/>
              <a:t> </a:t>
            </a:r>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NEUROENDOCRINE FUNCTION</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Limited evidence suggests that </a:t>
            </a:r>
            <a:r>
              <a:rPr lang="en-IN" dirty="0" err="1" smtClean="0"/>
              <a:t>tracheobronchial</a:t>
            </a:r>
            <a:r>
              <a:rPr lang="en-IN" dirty="0" smtClean="0"/>
              <a:t> </a:t>
            </a:r>
            <a:r>
              <a:rPr lang="en-IN" dirty="0" err="1" smtClean="0"/>
              <a:t>neuroendocrine</a:t>
            </a:r>
            <a:r>
              <a:rPr lang="en-IN" dirty="0" smtClean="0"/>
              <a:t> epithelial cells communicate with </a:t>
            </a:r>
            <a:r>
              <a:rPr lang="en-IN" dirty="0" err="1" smtClean="0"/>
              <a:t>nonadrenergic</a:t>
            </a:r>
            <a:r>
              <a:rPr lang="en-IN" dirty="0" smtClean="0"/>
              <a:t>, </a:t>
            </a:r>
            <a:r>
              <a:rPr lang="en-IN" dirty="0" err="1" smtClean="0"/>
              <a:t>noncholinergic</a:t>
            </a:r>
            <a:r>
              <a:rPr lang="en-IN" dirty="0" smtClean="0"/>
              <a:t> neurons located within the airways.</a:t>
            </a:r>
          </a:p>
          <a:p>
            <a:r>
              <a:rPr lang="en-IN" dirty="0" smtClean="0"/>
              <a:t>The significance of this communication is unclear. </a:t>
            </a:r>
          </a:p>
          <a:p>
            <a:r>
              <a:rPr lang="en-IN" dirty="0" smtClean="0"/>
              <a:t>Large numbers of </a:t>
            </a:r>
            <a:r>
              <a:rPr lang="en-IN" dirty="0" err="1" smtClean="0"/>
              <a:t>neuroendocrine</a:t>
            </a:r>
            <a:r>
              <a:rPr lang="en-IN" dirty="0" smtClean="0"/>
              <a:t> epithelial cells develop in the airways of animals subjected to experimental hypoxia and in humans who live at high altitudes. </a:t>
            </a:r>
          </a:p>
          <a:p>
            <a:r>
              <a:rPr lang="en-IN" dirty="0" smtClean="0"/>
              <a:t>From these observations, it has been postulated that </a:t>
            </a:r>
            <a:r>
              <a:rPr lang="en-IN" dirty="0" err="1" smtClean="0"/>
              <a:t>neuroendocrine</a:t>
            </a:r>
            <a:r>
              <a:rPr lang="en-IN" dirty="0" smtClean="0"/>
              <a:t> epithelial cells serve a </a:t>
            </a:r>
            <a:r>
              <a:rPr lang="en-IN" dirty="0" err="1" smtClean="0"/>
              <a:t>chemosensitive</a:t>
            </a:r>
            <a:r>
              <a:rPr lang="en-IN" dirty="0" smtClean="0"/>
              <a:t> function and relay information about air oxygen content to the central nervous system.</a:t>
            </a:r>
          </a:p>
          <a:p>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IN" sz="3200" dirty="0" smtClean="0"/>
              <a:t/>
            </a:r>
            <a:br>
              <a:rPr lang="en-IN" sz="3200" dirty="0" smtClean="0"/>
            </a:br>
            <a:r>
              <a:rPr lang="en-IN" sz="3200" dirty="0" smtClean="0"/>
              <a:t>FUNCTIONS RELATED TO THE ALVEOLAR SPACE</a:t>
            </a:r>
            <a:br>
              <a:rPr lang="en-IN" sz="3200" dirty="0" smtClean="0"/>
            </a:br>
            <a:endParaRPr lang="en-IN" sz="3200" dirty="0"/>
          </a:p>
        </p:txBody>
      </p:sp>
      <p:sp>
        <p:nvSpPr>
          <p:cNvPr id="5" name="Subtitle 4"/>
          <p:cNvSpPr>
            <a:spLocks noGrp="1"/>
          </p:cNvSpPr>
          <p:nvPr>
            <p:ph type="subTitle" idx="1"/>
          </p:nvPr>
        </p:nvSpPr>
        <p:spPr/>
        <p:txBody>
          <a:bodyPr/>
          <a:lstStyle/>
          <a:p>
            <a:endParaRPr lang="en-IN"/>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The alveolar surface is lined by two distinct populations of epithelial cells .</a:t>
            </a:r>
          </a:p>
          <a:p>
            <a:r>
              <a:rPr lang="en-IN" dirty="0" smtClean="0"/>
              <a:t>Type I alveolar epithelial cells are thin, flattened cells that cover approximately 95% of the alveolar surface; they are thought to be relatively quiescent metabolically and form the epithelial surface of the gas diffusion barrier. </a:t>
            </a:r>
          </a:p>
          <a:p>
            <a:r>
              <a:rPr lang="en-IN" dirty="0" smtClean="0"/>
              <a:t>Type II alveolar cells, in contrast, are </a:t>
            </a:r>
            <a:r>
              <a:rPr lang="en-IN" dirty="0" err="1" smtClean="0"/>
              <a:t>cuboidal</a:t>
            </a:r>
            <a:r>
              <a:rPr lang="en-IN" dirty="0" smtClean="0"/>
              <a:t>, metabolically active epithelial cells that cover the remainder of the alveolar surface.</a:t>
            </a: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3" name="Content Placeholder 2"/>
          <p:cNvSpPr>
            <a:spLocks noGrp="1"/>
          </p:cNvSpPr>
          <p:nvPr>
            <p:ph idx="1"/>
          </p:nvPr>
        </p:nvSpPr>
        <p:spPr>
          <a:xfrm>
            <a:off x="457200" y="1600200"/>
            <a:ext cx="8329642" cy="5114948"/>
          </a:xfrm>
        </p:spPr>
        <p:txBody>
          <a:bodyPr>
            <a:normAutofit fontScale="77500" lnSpcReduction="20000"/>
          </a:bodyPr>
          <a:lstStyle/>
          <a:p>
            <a:r>
              <a:rPr lang="en-IN" dirty="0" smtClean="0"/>
              <a:t>Type II alveolar epithelial cells are the source of pulmonary surfactant, as discussed below. </a:t>
            </a:r>
          </a:p>
          <a:p>
            <a:r>
              <a:rPr lang="en-IN" dirty="0" smtClean="0"/>
              <a:t>They also demonstrate a capacity for </a:t>
            </a:r>
            <a:r>
              <a:rPr lang="en-IN" dirty="0" err="1" smtClean="0"/>
              <a:t>xenobiotic</a:t>
            </a:r>
            <a:r>
              <a:rPr lang="en-IN" dirty="0" smtClean="0"/>
              <a:t> metabolism, as well as enzyme activities that protect against oxidant stress. </a:t>
            </a:r>
          </a:p>
          <a:p>
            <a:r>
              <a:rPr lang="en-IN" dirty="0" smtClean="0"/>
              <a:t>Type II cells secrete soluble factors that act locally to modulate functions of other lung cells, such as fibroblasts. </a:t>
            </a:r>
          </a:p>
          <a:p>
            <a:r>
              <a:rPr lang="en-IN" dirty="0" smtClean="0"/>
              <a:t>These regulatory mediators may be important in the coordination of normal lung development, as well as in repair of a damaged alveolar region.</a:t>
            </a:r>
          </a:p>
          <a:p>
            <a:r>
              <a:rPr lang="en-IN" dirty="0" smtClean="0"/>
              <a:t>Among soluble factors produced by type II cells are several </a:t>
            </a:r>
            <a:r>
              <a:rPr lang="en-IN" dirty="0" err="1" smtClean="0"/>
              <a:t>eicosanoids</a:t>
            </a:r>
            <a:r>
              <a:rPr lang="en-IN" dirty="0" smtClean="0"/>
              <a:t> (PGI2, PGE2, TXB2, LTB4, and </a:t>
            </a:r>
            <a:r>
              <a:rPr lang="en-IN" dirty="0" smtClean="0"/>
              <a:t>LTC4), which may </a:t>
            </a:r>
            <a:r>
              <a:rPr lang="en-IN" dirty="0" smtClean="0"/>
              <a:t>be important in regulation of regional blood flow and ventilation-perfusion matching.</a:t>
            </a:r>
          </a:p>
          <a:p>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Several investigators have shown that type II alveolar cells synthesize and secrete extracellular matrix components in vitro. </a:t>
            </a:r>
          </a:p>
          <a:p>
            <a:r>
              <a:rPr lang="en-IN" dirty="0" smtClean="0"/>
              <a:t>Moreover, cultured type II cells participate in the turnover of their underlying substratum. </a:t>
            </a:r>
          </a:p>
          <a:p>
            <a:r>
              <a:rPr lang="en-IN" dirty="0" smtClean="0"/>
              <a:t>It has been postulated that type II cell matrix synthesis and turnover may be important in repairing damaged substratum such that it will support restoration of differentiated alveolar epithelial cell function</a:t>
            </a:r>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SURFACTANT SYNTHESIS AND TURNOVER</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Pulmonary surfactant is a complex lipoprotein substance forming a thin fluid film over the alveolar surface.</a:t>
            </a:r>
          </a:p>
          <a:p>
            <a:r>
              <a:rPr lang="en-IN" dirty="0" smtClean="0"/>
              <a:t>Surfactant is a heterogeneous substance composed of lipid (primarily </a:t>
            </a:r>
            <a:r>
              <a:rPr lang="en-IN" dirty="0" err="1" smtClean="0"/>
              <a:t>phospholipid</a:t>
            </a:r>
            <a:r>
              <a:rPr lang="en-IN" dirty="0" smtClean="0"/>
              <a:t>) and specific surfactant-associated proteins (SP-A, SP-B, SP-C, and SP-D).</a:t>
            </a:r>
          </a:p>
          <a:p>
            <a:r>
              <a:rPr lang="en-IN" dirty="0" smtClean="0"/>
              <a:t>Surfactant is best known for its role in lowering surface tension at the alveolar air-liquid interface; more recent evidence suggests that surfactant is also important in host </a:t>
            </a:r>
            <a:r>
              <a:rPr lang="en-IN" dirty="0" err="1" smtClean="0"/>
              <a:t>defense</a:t>
            </a:r>
            <a:r>
              <a:rPr lang="en-IN" dirty="0" smtClean="0"/>
              <a:t> against invading organisms, and that it contains antioxidant enzyme activity.</a:t>
            </a:r>
          </a:p>
          <a:p>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SURFACTANT SYNTHESIS AND TURNOVER</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Type II alveolar epithelial cells synthesize and secrete the lipid and </a:t>
            </a:r>
            <a:r>
              <a:rPr lang="en-IN" dirty="0" err="1" smtClean="0"/>
              <a:t>apoprotein</a:t>
            </a:r>
            <a:r>
              <a:rPr lang="en-IN" dirty="0" smtClean="0"/>
              <a:t> components (SP-A, SP-B, SP-C, and SP-D).</a:t>
            </a:r>
          </a:p>
          <a:p>
            <a:r>
              <a:rPr lang="en-IN" dirty="0" smtClean="0"/>
              <a:t>Surfactant is stored in </a:t>
            </a:r>
            <a:r>
              <a:rPr lang="en-IN" dirty="0" err="1" smtClean="0"/>
              <a:t>cytoplasmic</a:t>
            </a:r>
            <a:r>
              <a:rPr lang="en-IN" dirty="0" smtClean="0"/>
              <a:t> lamellar bodies that fuse with the cell membrane to release surfactant components into the alveolar space by </a:t>
            </a:r>
            <a:r>
              <a:rPr lang="en-IN" dirty="0" err="1" smtClean="0"/>
              <a:t>exocytosis</a:t>
            </a:r>
            <a:r>
              <a:rPr lang="en-IN" dirty="0" smtClean="0"/>
              <a:t>. </a:t>
            </a:r>
          </a:p>
          <a:p>
            <a:r>
              <a:rPr lang="en-IN" dirty="0" smtClean="0"/>
              <a:t>Surfactant secretion is regulated by soluble mediators, such as </a:t>
            </a:r>
            <a:r>
              <a:rPr lang="en-IN" dirty="0" err="1" smtClean="0"/>
              <a:t>glucocorticoids</a:t>
            </a:r>
            <a:r>
              <a:rPr lang="en-IN" dirty="0" smtClean="0"/>
              <a:t> and b-adrenergic agonists, as well as by intracellular second messenger signals generated by mechanical strain in the type II cell.</a:t>
            </a:r>
          </a:p>
          <a:p>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SURFACTANT SYNTHESIS AND TURNOVER</a:t>
            </a:r>
            <a:endParaRPr lang="en-IN" dirty="0"/>
          </a:p>
        </p:txBody>
      </p:sp>
      <p:sp>
        <p:nvSpPr>
          <p:cNvPr id="3" name="Content Placeholder 2"/>
          <p:cNvSpPr>
            <a:spLocks noGrp="1"/>
          </p:cNvSpPr>
          <p:nvPr>
            <p:ph idx="1"/>
          </p:nvPr>
        </p:nvSpPr>
        <p:spPr>
          <a:xfrm>
            <a:off x="457200" y="1500174"/>
            <a:ext cx="8186766" cy="4786346"/>
          </a:xfrm>
        </p:spPr>
        <p:txBody>
          <a:bodyPr>
            <a:normAutofit fontScale="77500" lnSpcReduction="20000"/>
          </a:bodyPr>
          <a:lstStyle/>
          <a:p>
            <a:r>
              <a:rPr lang="en-IN" dirty="0" smtClean="0"/>
              <a:t>Following secretion, surfactant components transform into a three-dimensional, </a:t>
            </a:r>
            <a:r>
              <a:rPr lang="en-IN" dirty="0" err="1" smtClean="0"/>
              <a:t>latticelike</a:t>
            </a:r>
            <a:r>
              <a:rPr lang="en-IN" dirty="0" smtClean="0"/>
              <a:t> structure, tubular myelin. </a:t>
            </a:r>
          </a:p>
          <a:p>
            <a:r>
              <a:rPr lang="en-IN" dirty="0" smtClean="0"/>
              <a:t>Tubular myelin is thought to be a precursor to the surface tension-lowering film of </a:t>
            </a:r>
            <a:r>
              <a:rPr lang="en-IN" dirty="0" err="1" smtClean="0"/>
              <a:t>dipalmitoylphosphatidylcholine</a:t>
            </a:r>
            <a:r>
              <a:rPr lang="en-IN" dirty="0" smtClean="0"/>
              <a:t>.</a:t>
            </a:r>
          </a:p>
          <a:p>
            <a:r>
              <a:rPr lang="en-IN" dirty="0" smtClean="0"/>
              <a:t>Alveolar surfactant is in a constant state of flux; it turns over every 5 to 10 hrs. </a:t>
            </a:r>
          </a:p>
          <a:p>
            <a:r>
              <a:rPr lang="en-IN" dirty="0" smtClean="0"/>
              <a:t>The quantity of surfactant in the alveolar space is adjusted with changes in alveolar volume, so that an adequate reduction in surface tension is provided at all times.</a:t>
            </a:r>
          </a:p>
          <a:p>
            <a:r>
              <a:rPr lang="en-IN" dirty="0" smtClean="0"/>
              <a:t>Adjustments in the surfactant pool occur rapidly; alveolar surfactant can increase by 60% during exercise and quickly return to pre-exercise levels with rest.</a:t>
            </a:r>
          </a:p>
          <a:p>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SURFACTANT SYNTHESIS AND TURNOVER</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Clearance of surfactant from the alveolus may involve uptake and </a:t>
            </a:r>
            <a:r>
              <a:rPr lang="en-IN" dirty="0" err="1" smtClean="0"/>
              <a:t>resecretion</a:t>
            </a:r>
            <a:r>
              <a:rPr lang="en-IN" dirty="0" smtClean="0"/>
              <a:t>, degradation and incorporation into new surfactant, or complete removal from the surfactant pool.</a:t>
            </a:r>
          </a:p>
          <a:p>
            <a:r>
              <a:rPr lang="en-IN" dirty="0" smtClean="0"/>
              <a:t>It is suggested that surfactant is degraded by type II cells, alveolar macrophages, or within the surfactant fluid layer, and its degradation products are incorporated into newly synthesized surfactant components. </a:t>
            </a:r>
          </a:p>
          <a:p>
            <a:r>
              <a:rPr lang="en-IN" dirty="0" smtClean="0"/>
              <a:t>Removal of surfactant from the lung may also occur by movement up the </a:t>
            </a:r>
            <a:r>
              <a:rPr lang="en-IN" dirty="0" err="1" smtClean="0"/>
              <a:t>mucociliary</a:t>
            </a:r>
            <a:r>
              <a:rPr lang="en-IN" dirty="0" smtClean="0"/>
              <a:t> escalator and swallowing, transfer across the alveolar endothelial-epithelial barrier into the lymph and blood, or degradation and transfer of breakdown products to other organs. </a:t>
            </a: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Excretion of Volatile Substances</a:t>
            </a:r>
            <a:br>
              <a:rPr lang="en-IN" dirty="0" smtClean="0"/>
            </a:br>
            <a:endParaRPr lang="en-IN" dirty="0"/>
          </a:p>
        </p:txBody>
      </p:sp>
      <p:sp>
        <p:nvSpPr>
          <p:cNvPr id="3" name="Content Placeholder 2"/>
          <p:cNvSpPr>
            <a:spLocks noGrp="1"/>
          </p:cNvSpPr>
          <p:nvPr>
            <p:ph idx="1"/>
          </p:nvPr>
        </p:nvSpPr>
        <p:spPr>
          <a:xfrm>
            <a:off x="457200" y="1600200"/>
            <a:ext cx="8258204" cy="4829196"/>
          </a:xfrm>
        </p:spPr>
        <p:txBody>
          <a:bodyPr>
            <a:normAutofit fontScale="77500" lnSpcReduction="20000"/>
          </a:bodyPr>
          <a:lstStyle/>
          <a:p>
            <a:r>
              <a:rPr lang="en-IN" dirty="0" smtClean="0"/>
              <a:t>The importance of human lung in excretion is readily demonstrated by its ability to eliminate the equivalent of more than 10,000 </a:t>
            </a:r>
            <a:r>
              <a:rPr lang="en-IN" dirty="0" err="1" smtClean="0"/>
              <a:t>mEq</a:t>
            </a:r>
            <a:r>
              <a:rPr lang="en-IN" dirty="0" smtClean="0"/>
              <a:t> of carbonic acid each day.</a:t>
            </a:r>
          </a:p>
          <a:p>
            <a:r>
              <a:rPr lang="en-IN" dirty="0" smtClean="0"/>
              <a:t>Several </a:t>
            </a:r>
            <a:r>
              <a:rPr lang="en-IN" dirty="0" err="1" smtClean="0"/>
              <a:t>nonrespiratory</a:t>
            </a:r>
            <a:r>
              <a:rPr lang="en-IN" dirty="0" smtClean="0"/>
              <a:t> metabolites that are volatile at body temperature are also excreted from the alveolar surface. </a:t>
            </a:r>
          </a:p>
          <a:p>
            <a:r>
              <a:rPr lang="en-IN" dirty="0" smtClean="0"/>
              <a:t>A large number of volatile compounds arise from normal endogenous metabolism and pathologic metabolic pathways characteristic of certain disease states. </a:t>
            </a:r>
          </a:p>
          <a:p>
            <a:r>
              <a:rPr lang="en-IN" dirty="0" smtClean="0"/>
              <a:t>Measurement of volatile substances in expired air can provide useful diagnostic information relating to abnormal metabolic processes or ingestion of toxic substances.</a:t>
            </a:r>
          </a:p>
          <a:p>
            <a:r>
              <a:rPr lang="en-IN" dirty="0" smtClean="0"/>
              <a:t>Measurement </a:t>
            </a:r>
            <a:r>
              <a:rPr lang="en-IN" dirty="0" smtClean="0"/>
              <a:t>of breath alcohol concentration, for instance, is used commonly to determine the degree of intoxication.</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IN" sz="3200" dirty="0" smtClean="0"/>
              <a:t/>
            </a:r>
            <a:br>
              <a:rPr lang="en-IN" sz="3200" dirty="0" smtClean="0"/>
            </a:br>
            <a:r>
              <a:rPr lang="en-IN" sz="3200" dirty="0" smtClean="0"/>
              <a:t>FUNCTIONS RELATED TO CONDUCTING AIRWAYS</a:t>
            </a:r>
            <a:br>
              <a:rPr lang="en-IN" sz="3200" dirty="0" smtClean="0"/>
            </a:br>
            <a:endParaRPr lang="en-IN" sz="3200" dirty="0"/>
          </a:p>
        </p:txBody>
      </p:sp>
      <p:sp>
        <p:nvSpPr>
          <p:cNvPr id="5" name="Subtitle 4"/>
          <p:cNvSpPr>
            <a:spLocks noGrp="1"/>
          </p:cNvSpPr>
          <p:nvPr>
            <p:ph type="subTitle" idx="1"/>
          </p:nvPr>
        </p:nvSpPr>
        <p:spPr/>
        <p:txBody>
          <a:bodyPr/>
          <a:lstStyle/>
          <a:p>
            <a:endParaRPr lang="en-IN"/>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Excretion of Volatile Substances</a:t>
            </a:r>
            <a:br>
              <a:rPr lang="en-IN" dirty="0" smtClean="0"/>
            </a:br>
            <a:endParaRPr lang="en-IN" dirty="0"/>
          </a:p>
        </p:txBody>
      </p:sp>
      <p:sp>
        <p:nvSpPr>
          <p:cNvPr id="3" name="Content Placeholder 2"/>
          <p:cNvSpPr>
            <a:spLocks noGrp="1"/>
          </p:cNvSpPr>
          <p:nvPr>
            <p:ph idx="1"/>
          </p:nvPr>
        </p:nvSpPr>
        <p:spPr>
          <a:xfrm>
            <a:off x="457200" y="1600200"/>
            <a:ext cx="8186766" cy="5043510"/>
          </a:xfrm>
        </p:spPr>
        <p:txBody>
          <a:bodyPr>
            <a:normAutofit fontScale="85000" lnSpcReduction="10000"/>
          </a:bodyPr>
          <a:lstStyle/>
          <a:p>
            <a:r>
              <a:rPr lang="en-IN" dirty="0" smtClean="0"/>
              <a:t>More than 300 volatile organic compounds have been detected in exhaled </a:t>
            </a:r>
            <a:r>
              <a:rPr lang="en-IN" dirty="0" smtClean="0"/>
              <a:t>air ,mainly </a:t>
            </a:r>
            <a:r>
              <a:rPr lang="en-IN" dirty="0" smtClean="0"/>
              <a:t>hydrocarbons that are either aliphatic (</a:t>
            </a:r>
            <a:r>
              <a:rPr lang="en-IN" dirty="0" err="1" smtClean="0"/>
              <a:t>alkanes</a:t>
            </a:r>
            <a:r>
              <a:rPr lang="en-IN" dirty="0" smtClean="0"/>
              <a:t>, alkenes, alkynes) or aromatic (benzene) in nature. </a:t>
            </a:r>
          </a:p>
          <a:p>
            <a:r>
              <a:rPr lang="en-IN" dirty="0" smtClean="0"/>
              <a:t>Cigarette smoking is a source of hydrocarbons such as </a:t>
            </a:r>
            <a:r>
              <a:rPr lang="en-IN" dirty="0" err="1" smtClean="0"/>
              <a:t>ethene</a:t>
            </a:r>
            <a:r>
              <a:rPr lang="en-IN" dirty="0" smtClean="0"/>
              <a:t>, </a:t>
            </a:r>
            <a:r>
              <a:rPr lang="en-IN" dirty="0" err="1" smtClean="0"/>
              <a:t>propene</a:t>
            </a:r>
            <a:r>
              <a:rPr lang="en-IN" dirty="0" smtClean="0"/>
              <a:t>, and propane. </a:t>
            </a:r>
          </a:p>
          <a:p>
            <a:r>
              <a:rPr lang="en-IN" dirty="0" smtClean="0"/>
              <a:t>Hydrocarbons are primarily eliminated by </a:t>
            </a:r>
            <a:r>
              <a:rPr lang="en-IN" dirty="0" err="1" smtClean="0"/>
              <a:t>cytochrome</a:t>
            </a:r>
            <a:r>
              <a:rPr lang="en-IN" dirty="0" smtClean="0"/>
              <a:t> P450 metabolism in the liver; a smaller number are excreted as volatile gas from the alveolar surface.</a:t>
            </a:r>
          </a:p>
          <a:p>
            <a:r>
              <a:rPr lang="en-IN" dirty="0" smtClean="0"/>
              <a:t>Lung hydrocarbon excretion assumes a more important role in conditions associated with decreased hepatic </a:t>
            </a:r>
            <a:r>
              <a:rPr lang="en-IN" dirty="0" err="1" smtClean="0"/>
              <a:t>cytochrome</a:t>
            </a:r>
            <a:r>
              <a:rPr lang="en-IN" dirty="0" smtClean="0"/>
              <a:t> P450 activity.</a:t>
            </a:r>
          </a:p>
          <a:p>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Excretion of Volatile Substances</a:t>
            </a:r>
            <a:br>
              <a:rPr lang="en-IN" dirty="0" smtClean="0"/>
            </a:b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Certain volatile constituents of exhaled air reflect specific underlying disorders of metabolism.</a:t>
            </a:r>
          </a:p>
          <a:p>
            <a:r>
              <a:rPr lang="en-IN" dirty="0" smtClean="0"/>
              <a:t>For instance, elevated breath levels of isoprene have been reported in hypercholesterolemia. </a:t>
            </a:r>
          </a:p>
          <a:p>
            <a:r>
              <a:rPr lang="en-IN" dirty="0" smtClean="0"/>
              <a:t>Isoprene is a breakdown product of </a:t>
            </a:r>
            <a:r>
              <a:rPr lang="en-IN" dirty="0" err="1" smtClean="0"/>
              <a:t>dimethylallylpyrophosphate</a:t>
            </a:r>
            <a:r>
              <a:rPr lang="en-IN" dirty="0" smtClean="0"/>
              <a:t> and thereby is linked to the synthesis of the cholesterol precursor, </a:t>
            </a:r>
            <a:r>
              <a:rPr lang="en-IN" dirty="0" err="1" smtClean="0"/>
              <a:t>mevalonic</a:t>
            </a:r>
            <a:r>
              <a:rPr lang="en-IN" dirty="0" smtClean="0"/>
              <a:t> acid. </a:t>
            </a:r>
          </a:p>
          <a:p>
            <a:r>
              <a:rPr lang="en-IN" dirty="0" err="1" smtClean="0"/>
              <a:t>Methylmercaptan</a:t>
            </a:r>
            <a:r>
              <a:rPr lang="en-IN" dirty="0" smtClean="0"/>
              <a:t>, a derivative of </a:t>
            </a:r>
            <a:r>
              <a:rPr lang="en-IN" dirty="0" err="1" smtClean="0"/>
              <a:t>methionine</a:t>
            </a:r>
            <a:r>
              <a:rPr lang="en-IN" dirty="0" smtClean="0"/>
              <a:t> metabolism, is excreted from the alveolar surface in hepatic failure and imparts a distinctive </a:t>
            </a:r>
            <a:r>
              <a:rPr lang="en-IN" dirty="0" err="1" smtClean="0"/>
              <a:t>odor</a:t>
            </a:r>
            <a:r>
              <a:rPr lang="en-IN" dirty="0" smtClean="0"/>
              <a:t> (fetor </a:t>
            </a:r>
            <a:r>
              <a:rPr lang="en-IN" dirty="0" err="1" smtClean="0"/>
              <a:t>hepatis</a:t>
            </a:r>
            <a:r>
              <a:rPr lang="en-IN" dirty="0" smtClean="0"/>
              <a:t>) to exhaled air.</a:t>
            </a:r>
          </a:p>
          <a:p>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Excretion of Volatile Substances</a:t>
            </a:r>
            <a:br>
              <a:rPr lang="en-IN" dirty="0" smtClean="0"/>
            </a:b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The presence of acetone in exhaled breath during </a:t>
            </a:r>
            <a:r>
              <a:rPr lang="en-IN" dirty="0" err="1" smtClean="0"/>
              <a:t>ketoacidosis</a:t>
            </a:r>
            <a:r>
              <a:rPr lang="en-IN" dirty="0" smtClean="0"/>
              <a:t> is a well-known phenomenon. </a:t>
            </a:r>
          </a:p>
          <a:p>
            <a:r>
              <a:rPr lang="en-IN" dirty="0" smtClean="0"/>
              <a:t>Limited glucose availability in conditions such as diabetes mellitus and starvation results in increased mobilization and oxidation of fatty acids. </a:t>
            </a:r>
          </a:p>
          <a:p>
            <a:r>
              <a:rPr lang="en-IN" dirty="0" smtClean="0"/>
              <a:t>In turn, the production of </a:t>
            </a:r>
            <a:r>
              <a:rPr lang="en-IN" dirty="0" err="1" smtClean="0"/>
              <a:t>acetoacetate</a:t>
            </a:r>
            <a:r>
              <a:rPr lang="en-IN" dirty="0" smtClean="0"/>
              <a:t>, acetone, and/or b-</a:t>
            </a:r>
            <a:r>
              <a:rPr lang="en-IN" dirty="0" err="1" smtClean="0"/>
              <a:t>hydroxybutyrate</a:t>
            </a:r>
            <a:r>
              <a:rPr lang="en-IN" dirty="0" smtClean="0"/>
              <a:t> increases, and consequently acetone can be detected in urine and exhaled breath</a:t>
            </a:r>
            <a:r>
              <a:rPr lang="en-IN" dirty="0" smtClean="0"/>
              <a:t>.</a:t>
            </a:r>
          </a:p>
          <a:p>
            <a:r>
              <a:rPr lang="en-IN" dirty="0" smtClean="0"/>
              <a:t>Measurement of breath hydrogen concentration has been employed as an indicator of carbohydrate </a:t>
            </a:r>
            <a:r>
              <a:rPr lang="en-IN" dirty="0" err="1" smtClean="0"/>
              <a:t>malabsorption</a:t>
            </a:r>
            <a:r>
              <a:rPr lang="en-IN" dirty="0" smtClean="0"/>
              <a:t>; bacterial breakdown of unabsorbed carbohydrate in the intestine releases hydrogen. </a:t>
            </a:r>
          </a:p>
          <a:p>
            <a:pPr>
              <a:buNone/>
            </a:pPr>
            <a:endParaRPr lang="en-IN" dirty="0" smtClean="0"/>
          </a:p>
          <a:p>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Excretion of Volatile Substances</a:t>
            </a:r>
            <a:br>
              <a:rPr lang="en-IN" dirty="0" smtClean="0"/>
            </a:br>
            <a:endParaRPr lang="en-IN" dirty="0"/>
          </a:p>
        </p:txBody>
      </p:sp>
      <p:sp>
        <p:nvSpPr>
          <p:cNvPr id="3" name="Content Placeholder 2"/>
          <p:cNvSpPr>
            <a:spLocks noGrp="1"/>
          </p:cNvSpPr>
          <p:nvPr>
            <p:ph idx="1"/>
          </p:nvPr>
        </p:nvSpPr>
        <p:spPr>
          <a:xfrm>
            <a:off x="457200" y="1214422"/>
            <a:ext cx="8186766" cy="5286412"/>
          </a:xfrm>
        </p:spPr>
        <p:txBody>
          <a:bodyPr>
            <a:normAutofit fontScale="77500" lnSpcReduction="20000"/>
          </a:bodyPr>
          <a:lstStyle/>
          <a:p>
            <a:r>
              <a:rPr lang="en-IN" dirty="0" smtClean="0"/>
              <a:t>A large group of volatile hydrocarbons is generated by oxygen radical-induced </a:t>
            </a:r>
            <a:r>
              <a:rPr lang="en-IN" dirty="0" err="1" smtClean="0"/>
              <a:t>peroxidation</a:t>
            </a:r>
            <a:r>
              <a:rPr lang="en-IN" dirty="0" smtClean="0"/>
              <a:t> of cellular lipids and proteins. </a:t>
            </a:r>
          </a:p>
          <a:p>
            <a:r>
              <a:rPr lang="en-IN" dirty="0" smtClean="0"/>
              <a:t>The major end products of lipid </a:t>
            </a:r>
            <a:r>
              <a:rPr lang="en-IN" dirty="0" err="1" smtClean="0"/>
              <a:t>peroxidation</a:t>
            </a:r>
            <a:r>
              <a:rPr lang="en-IN" dirty="0" smtClean="0"/>
              <a:t> in humans are ethane and pentane.</a:t>
            </a:r>
          </a:p>
          <a:p>
            <a:r>
              <a:rPr lang="en-IN" dirty="0" smtClean="0"/>
              <a:t>Lipid </a:t>
            </a:r>
            <a:r>
              <a:rPr lang="en-IN" dirty="0" err="1" smtClean="0"/>
              <a:t>peroxidation</a:t>
            </a:r>
            <a:r>
              <a:rPr lang="en-IN" dirty="0" smtClean="0"/>
              <a:t> has been implicated in the </a:t>
            </a:r>
            <a:r>
              <a:rPr lang="en-IN" dirty="0" err="1" smtClean="0"/>
              <a:t>pathobiology</a:t>
            </a:r>
            <a:r>
              <a:rPr lang="en-IN" dirty="0" smtClean="0"/>
              <a:t> of aging and a multitude of other </a:t>
            </a:r>
            <a:r>
              <a:rPr lang="en-IN" dirty="0" err="1" smtClean="0"/>
              <a:t>pathophysiologic</a:t>
            </a:r>
            <a:r>
              <a:rPr lang="en-IN" dirty="0" smtClean="0"/>
              <a:t> processes.</a:t>
            </a:r>
          </a:p>
          <a:p>
            <a:r>
              <a:rPr lang="en-IN" dirty="0" smtClean="0"/>
              <a:t>Measurement of breath hydrocarbon levels may have diagnostic potential in disease processes that involve lipid </a:t>
            </a:r>
            <a:r>
              <a:rPr lang="en-IN" dirty="0" err="1" smtClean="0"/>
              <a:t>peroxidation</a:t>
            </a:r>
            <a:r>
              <a:rPr lang="en-IN" dirty="0" smtClean="0"/>
              <a:t>. </a:t>
            </a:r>
          </a:p>
          <a:p>
            <a:r>
              <a:rPr lang="en-IN" dirty="0" smtClean="0"/>
              <a:t>Elevated breath levels of hydrocarbons have been reported after acute myocardial infarction, in relation to lung malignancy, in cirrhosis, and in neurologic illnesses, including multiple sclerosis and schizophrenia.</a:t>
            </a:r>
          </a:p>
          <a:p>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071670" y="3124200"/>
            <a:ext cx="7000924" cy="2019312"/>
          </a:xfrm>
        </p:spPr>
        <p:txBody>
          <a:bodyPr>
            <a:noAutofit/>
          </a:bodyPr>
          <a:lstStyle/>
          <a:p>
            <a:r>
              <a:rPr lang="en-IN" sz="3200" dirty="0" smtClean="0"/>
              <a:t/>
            </a:r>
            <a:br>
              <a:rPr lang="en-IN" sz="3200" dirty="0" smtClean="0"/>
            </a:br>
            <a:r>
              <a:rPr lang="en-IN" sz="3200" dirty="0" smtClean="0"/>
              <a:t>FUNCTIONS RELATED TO THE VASCULAR COMPARTMENT</a:t>
            </a:r>
            <a:br>
              <a:rPr lang="en-IN" sz="3200" dirty="0" smtClean="0"/>
            </a:br>
            <a:endParaRPr lang="en-IN" sz="3200" dirty="0"/>
          </a:p>
        </p:txBody>
      </p:sp>
      <p:sp>
        <p:nvSpPr>
          <p:cNvPr id="5" name="Subtitle 4"/>
          <p:cNvSpPr>
            <a:spLocks noGrp="1"/>
          </p:cNvSpPr>
          <p:nvPr>
            <p:ph type="subTitle" idx="1"/>
          </p:nvPr>
        </p:nvSpPr>
        <p:spPr/>
        <p:txBody>
          <a:bodyPr/>
          <a:lstStyle/>
          <a:p>
            <a:endParaRPr lang="en-IN"/>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FILTRATION</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The pulmonary capillary bed serves as a filter that detains formed blood elements and particulate matter larger than the average capillary diameter of 8 to 10 µm. </a:t>
            </a:r>
          </a:p>
          <a:p>
            <a:r>
              <a:rPr lang="en-IN" dirty="0" smtClean="0"/>
              <a:t>Pulmonary arterioles may remove larger particles as they taper distally into the capillary network. </a:t>
            </a:r>
          </a:p>
          <a:p>
            <a:r>
              <a:rPr lang="en-IN" dirty="0" smtClean="0"/>
              <a:t>Filtration in the lung protects other, more sensitive organs, such as the brain and heart, from disabling, or even fatal, effects of particulate embolism.</a:t>
            </a:r>
          </a:p>
          <a:p>
            <a:r>
              <a:rPr lang="en-IN" dirty="0" smtClean="0"/>
              <a:t>The lungs commonly remove thrombi that migrate from the peripheral venous circulation.</a:t>
            </a:r>
          </a:p>
          <a:p>
            <a:r>
              <a:rPr lang="en-IN" dirty="0" smtClean="0"/>
              <a:t>Most of these thrombi are small and do not significantly compromise gas exchange function of the lung.</a:t>
            </a:r>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FILTRATION</a:t>
            </a:r>
            <a:endParaRPr lang="en-IN" dirty="0"/>
          </a:p>
        </p:txBody>
      </p:sp>
      <p:sp>
        <p:nvSpPr>
          <p:cNvPr id="3" name="Content Placeholder 2"/>
          <p:cNvSpPr>
            <a:spLocks noGrp="1"/>
          </p:cNvSpPr>
          <p:nvPr>
            <p:ph idx="1"/>
          </p:nvPr>
        </p:nvSpPr>
        <p:spPr>
          <a:xfrm>
            <a:off x="457200" y="1600200"/>
            <a:ext cx="8258204" cy="4900634"/>
          </a:xfrm>
        </p:spPr>
        <p:txBody>
          <a:bodyPr>
            <a:normAutofit fontScale="77500" lnSpcReduction="20000"/>
          </a:bodyPr>
          <a:lstStyle/>
          <a:p>
            <a:r>
              <a:rPr lang="en-IN" dirty="0" smtClean="0"/>
              <a:t>Filtration of cellular elements in the lung may provide a mechanism for modifying the cellular composition of circulating blood. </a:t>
            </a:r>
          </a:p>
          <a:p>
            <a:r>
              <a:rPr lang="en-IN" dirty="0" smtClean="0"/>
              <a:t>Studies of venous and arterial blood demonstrate higher numbers of </a:t>
            </a:r>
            <a:r>
              <a:rPr lang="en-IN" dirty="0" err="1" smtClean="0"/>
              <a:t>megakaryocytes</a:t>
            </a:r>
            <a:r>
              <a:rPr lang="en-IN" dirty="0" smtClean="0"/>
              <a:t> in venous blood and greater numbers of platelets in arterial blood. </a:t>
            </a:r>
          </a:p>
          <a:p>
            <a:r>
              <a:rPr lang="en-IN" dirty="0" smtClean="0"/>
              <a:t>These findings suggest that </a:t>
            </a:r>
            <a:r>
              <a:rPr lang="en-IN" dirty="0" err="1" smtClean="0"/>
              <a:t>megakaryocytes</a:t>
            </a:r>
            <a:r>
              <a:rPr lang="en-IN" dirty="0" smtClean="0"/>
              <a:t> released from the bone marrow are detained and fragmented in the pulmonary circulation.</a:t>
            </a:r>
          </a:p>
          <a:p>
            <a:r>
              <a:rPr lang="en-IN" dirty="0" smtClean="0"/>
              <a:t>Both white and red blood cells are removed from circulating blood as it traverses the lungs. </a:t>
            </a:r>
          </a:p>
          <a:p>
            <a:r>
              <a:rPr lang="en-IN" dirty="0" smtClean="0"/>
              <a:t>Lymphocytes and leukocytes may be detained in the pulmonary vascular bed. </a:t>
            </a:r>
          </a:p>
          <a:p>
            <a:r>
              <a:rPr lang="en-IN" dirty="0" smtClean="0"/>
              <a:t>The lung also removes damaged or </a:t>
            </a:r>
            <a:r>
              <a:rPr lang="en-IN" dirty="0" err="1" smtClean="0"/>
              <a:t>lysed</a:t>
            </a:r>
            <a:r>
              <a:rPr lang="en-IN" dirty="0" smtClean="0"/>
              <a:t> erythrocytes.</a:t>
            </a:r>
          </a:p>
          <a:p>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FILTRATION</a:t>
            </a:r>
            <a:endParaRPr lang="en-IN" dirty="0"/>
          </a:p>
        </p:txBody>
      </p:sp>
      <p:sp>
        <p:nvSpPr>
          <p:cNvPr id="3" name="Content Placeholder 2"/>
          <p:cNvSpPr>
            <a:spLocks noGrp="1"/>
          </p:cNvSpPr>
          <p:nvPr>
            <p:ph idx="1"/>
          </p:nvPr>
        </p:nvSpPr>
        <p:spPr>
          <a:xfrm>
            <a:off x="457200" y="1214422"/>
            <a:ext cx="8258204" cy="5429288"/>
          </a:xfrm>
        </p:spPr>
        <p:txBody>
          <a:bodyPr>
            <a:normAutofit fontScale="77500" lnSpcReduction="20000"/>
          </a:bodyPr>
          <a:lstStyle/>
          <a:p>
            <a:r>
              <a:rPr lang="en-IN" dirty="0" smtClean="0"/>
              <a:t>The lung traps a number of other physiologic emboli, including air, fat, bone marrow, and fragments of placental tissue or amniotic fluid during pregnancy.</a:t>
            </a:r>
          </a:p>
          <a:p>
            <a:r>
              <a:rPr lang="en-IN" dirty="0" smtClean="0"/>
              <a:t>Malignant cells that have migrated from other tissues may be captured by the lung and establish pulmonary metastases. </a:t>
            </a:r>
          </a:p>
          <a:p>
            <a:r>
              <a:rPr lang="en-IN" dirty="0" smtClean="0"/>
              <a:t>Infectious organisms can also migrate from other sites and establish infection in the lung. </a:t>
            </a:r>
          </a:p>
          <a:p>
            <a:r>
              <a:rPr lang="en-IN" dirty="0" smtClean="0"/>
              <a:t>Pulmonary complications of infectious emboli most commonly result from tricuspid or </a:t>
            </a:r>
            <a:r>
              <a:rPr lang="en-IN" dirty="0" err="1" smtClean="0"/>
              <a:t>pulmonic</a:t>
            </a:r>
            <a:r>
              <a:rPr lang="en-IN" dirty="0" smtClean="0"/>
              <a:t> valve </a:t>
            </a:r>
            <a:r>
              <a:rPr lang="en-IN" dirty="0" err="1" smtClean="0"/>
              <a:t>endocarditis</a:t>
            </a:r>
            <a:r>
              <a:rPr lang="en-IN" dirty="0" smtClean="0"/>
              <a:t>. </a:t>
            </a:r>
          </a:p>
          <a:p>
            <a:r>
              <a:rPr lang="en-IN" dirty="0" smtClean="0"/>
              <a:t>Foreign materials, such as talc, may be filtered from the venous circulation in intravenous drug users.</a:t>
            </a:r>
          </a:p>
          <a:p>
            <a:r>
              <a:rPr lang="en-IN" dirty="0" smtClean="0"/>
              <a:t>Enzymatic destruction or </a:t>
            </a:r>
            <a:r>
              <a:rPr lang="en-IN" dirty="0" err="1" smtClean="0"/>
              <a:t>phagocytosis</a:t>
            </a:r>
            <a:r>
              <a:rPr lang="en-IN" dirty="0" smtClean="0"/>
              <a:t> of particulate material in lung may prevent fatal embolic events in more sensitive organs, such as the brain.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3" name="Content Placeholder 2"/>
          <p:cNvSpPr>
            <a:spLocks noGrp="1"/>
          </p:cNvSpPr>
          <p:nvPr>
            <p:ph idx="1"/>
          </p:nvPr>
        </p:nvSpPr>
        <p:spPr>
          <a:xfrm>
            <a:off x="457200" y="1428736"/>
            <a:ext cx="8401080" cy="5214974"/>
          </a:xfrm>
        </p:spPr>
        <p:txBody>
          <a:bodyPr>
            <a:normAutofit fontScale="92500" lnSpcReduction="20000"/>
          </a:bodyPr>
          <a:lstStyle/>
          <a:p>
            <a:r>
              <a:rPr lang="en-IN" dirty="0" smtClean="0"/>
              <a:t>The pulmonary vascular endothelium forms an expansive blood-tissue barrier that is exposed to the entire volume of cardiac output and, thereby, is uniquely positioned for metabolic functions</a:t>
            </a:r>
            <a:r>
              <a:rPr lang="en-IN" dirty="0" smtClean="0"/>
              <a:t>.</a:t>
            </a:r>
            <a:endParaRPr lang="en-IN" dirty="0" smtClean="0"/>
          </a:p>
          <a:p>
            <a:r>
              <a:rPr lang="en-IN" dirty="0" smtClean="0"/>
              <a:t>Several peptide mediators arise from pulmonary vascular structures. </a:t>
            </a:r>
          </a:p>
          <a:p>
            <a:r>
              <a:rPr lang="en-IN" dirty="0" err="1" smtClean="0"/>
              <a:t>Atrial</a:t>
            </a:r>
            <a:r>
              <a:rPr lang="en-IN" dirty="0" smtClean="0"/>
              <a:t> </a:t>
            </a:r>
            <a:r>
              <a:rPr lang="en-IN" dirty="0" err="1" smtClean="0"/>
              <a:t>natriuretic</a:t>
            </a:r>
            <a:r>
              <a:rPr lang="en-IN" dirty="0" smtClean="0"/>
              <a:t> peptide (ANP) is produced, stored, and released from specialized myocardial cells that extend into the pulmonary veins. </a:t>
            </a:r>
          </a:p>
          <a:p>
            <a:r>
              <a:rPr lang="en-IN" dirty="0" smtClean="0"/>
              <a:t>ANP mediates pulmonary blood vessel and airway smooth muscle relaxation. Pulmonary vascular endothelium produces a number of </a:t>
            </a:r>
            <a:r>
              <a:rPr lang="en-IN" dirty="0" err="1" smtClean="0"/>
              <a:t>vasoactive</a:t>
            </a:r>
            <a:r>
              <a:rPr lang="en-IN" dirty="0" smtClean="0"/>
              <a:t> and </a:t>
            </a:r>
            <a:r>
              <a:rPr lang="en-IN" dirty="0" err="1" smtClean="0"/>
              <a:t>bronchoactive</a:t>
            </a:r>
            <a:r>
              <a:rPr lang="en-IN" dirty="0" smtClean="0"/>
              <a:t> mediators. </a:t>
            </a:r>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3" name="Content Placeholder 2"/>
          <p:cNvSpPr>
            <a:spLocks noGrp="1"/>
          </p:cNvSpPr>
          <p:nvPr>
            <p:ph idx="1"/>
          </p:nvPr>
        </p:nvSpPr>
        <p:spPr>
          <a:xfrm>
            <a:off x="457200" y="1428736"/>
            <a:ext cx="8329642" cy="5000660"/>
          </a:xfrm>
        </p:spPr>
        <p:txBody>
          <a:bodyPr>
            <a:normAutofit/>
          </a:bodyPr>
          <a:lstStyle/>
          <a:p>
            <a:r>
              <a:rPr lang="en-IN" dirty="0" err="1" smtClean="0"/>
              <a:t>Prostacyclin</a:t>
            </a:r>
            <a:r>
              <a:rPr lang="en-IN" dirty="0" smtClean="0"/>
              <a:t> and endothelial-derived relaxant factor (EDRF/nitric oxide) have vasodilator properties, whereas </a:t>
            </a:r>
            <a:r>
              <a:rPr lang="en-IN" dirty="0" err="1" smtClean="0"/>
              <a:t>endothelin</a:t>
            </a:r>
            <a:r>
              <a:rPr lang="en-IN" dirty="0" smtClean="0"/>
              <a:t> produces vasoconstriction and </a:t>
            </a:r>
            <a:r>
              <a:rPr lang="en-IN" dirty="0" err="1" smtClean="0"/>
              <a:t>bronchoconstriction</a:t>
            </a:r>
            <a:r>
              <a:rPr lang="en-IN" dirty="0" smtClean="0"/>
              <a:t>. </a:t>
            </a:r>
          </a:p>
          <a:p>
            <a:r>
              <a:rPr lang="en-IN" dirty="0" err="1" smtClean="0"/>
              <a:t>Endothelin</a:t>
            </a:r>
            <a:r>
              <a:rPr lang="en-IN" dirty="0" smtClean="0"/>
              <a:t> has been shown to have </a:t>
            </a:r>
            <a:r>
              <a:rPr lang="en-IN" dirty="0" err="1" smtClean="0"/>
              <a:t>trophic</a:t>
            </a:r>
            <a:r>
              <a:rPr lang="en-IN" dirty="0" smtClean="0"/>
              <a:t> effects on smooth muscle cells and fibroblasts that may be important in repair of damaged lung.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SPEECH</a:t>
            </a:r>
            <a:br>
              <a:rPr lang="en-IN" dirty="0" smtClean="0"/>
            </a:br>
            <a:endParaRPr lang="en-IN" dirty="0"/>
          </a:p>
        </p:txBody>
      </p:sp>
      <p:sp>
        <p:nvSpPr>
          <p:cNvPr id="3" name="Content Placeholder 2"/>
          <p:cNvSpPr>
            <a:spLocks noGrp="1"/>
          </p:cNvSpPr>
          <p:nvPr>
            <p:ph idx="1"/>
          </p:nvPr>
        </p:nvSpPr>
        <p:spPr>
          <a:xfrm>
            <a:off x="457200" y="1600200"/>
            <a:ext cx="8258204" cy="4829196"/>
          </a:xfrm>
        </p:spPr>
        <p:txBody>
          <a:bodyPr>
            <a:normAutofit fontScale="77500" lnSpcReduction="20000"/>
          </a:bodyPr>
          <a:lstStyle/>
          <a:p>
            <a:r>
              <a:rPr lang="en-IN" dirty="0" smtClean="0"/>
              <a:t>Speech and language are uniquely human characteristics generated by coordinated activity of the cerebral cortex, the brain stem respiratory drive </a:t>
            </a:r>
            <a:r>
              <a:rPr lang="en-IN" dirty="0" err="1" smtClean="0"/>
              <a:t>center</a:t>
            </a:r>
            <a:r>
              <a:rPr lang="en-IN" dirty="0" smtClean="0"/>
              <a:t>, and structural components of the upper airway. </a:t>
            </a:r>
          </a:p>
          <a:p>
            <a:r>
              <a:rPr lang="en-IN" dirty="0" smtClean="0"/>
              <a:t>Speech is composed of two mechanical functions: </a:t>
            </a:r>
          </a:p>
          <a:p>
            <a:pPr marL="514350" indent="-514350">
              <a:buAutoNum type="arabicParenBoth"/>
            </a:pPr>
            <a:r>
              <a:rPr lang="en-IN" i="1" dirty="0" smtClean="0"/>
              <a:t>phonation, which is achieved by the </a:t>
            </a:r>
            <a:r>
              <a:rPr lang="en-IN" dirty="0" smtClean="0"/>
              <a:t>larynx, and </a:t>
            </a:r>
          </a:p>
          <a:p>
            <a:pPr marL="514350" indent="-514350">
              <a:buAutoNum type="arabicParenBoth"/>
            </a:pPr>
            <a:r>
              <a:rPr lang="en-IN" i="1" dirty="0" smtClean="0"/>
              <a:t>articulation, which is achieved by the </a:t>
            </a:r>
            <a:r>
              <a:rPr lang="en-IN" dirty="0" smtClean="0"/>
              <a:t>structures of the mouth.</a:t>
            </a:r>
          </a:p>
          <a:p>
            <a:r>
              <a:rPr lang="en-IN" dirty="0" smtClean="0"/>
              <a:t>Phonation, or creation of sound, results from purposeful expiration of air through the vocal cords located within the larynx. </a:t>
            </a:r>
          </a:p>
          <a:p>
            <a:r>
              <a:rPr lang="en-IN" dirty="0" smtClean="0"/>
              <a:t>Changes in the pitch of sound emitted by the larynx are achieved by stretching or relaxing the vocal cords and by altering the shape and mass of vocal cord edges.</a:t>
            </a:r>
          </a:p>
          <a:p>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6" name="Text Placeholder 5"/>
          <p:cNvSpPr>
            <a:spLocks noGrp="1"/>
          </p:cNvSpPr>
          <p:nvPr>
            <p:ph type="body" idx="1"/>
          </p:nvPr>
        </p:nvSpPr>
        <p:spPr/>
        <p:txBody>
          <a:bodyPr>
            <a:noAutofit/>
          </a:bodyPr>
          <a:lstStyle/>
          <a:p>
            <a:r>
              <a:rPr lang="en-US" sz="2300" dirty="0" smtClean="0"/>
              <a:t>SUBSTANCES METABOLISED AFTER ENDOTHELIAL UPTAKE</a:t>
            </a:r>
            <a:endParaRPr lang="en-IN" sz="2300" dirty="0"/>
          </a:p>
        </p:txBody>
      </p:sp>
      <p:sp>
        <p:nvSpPr>
          <p:cNvPr id="7" name="Content Placeholder 6"/>
          <p:cNvSpPr>
            <a:spLocks noGrp="1"/>
          </p:cNvSpPr>
          <p:nvPr>
            <p:ph sz="half" idx="2"/>
          </p:nvPr>
        </p:nvSpPr>
        <p:spPr/>
        <p:txBody>
          <a:bodyPr>
            <a:normAutofit/>
          </a:bodyPr>
          <a:lstStyle/>
          <a:p>
            <a:r>
              <a:rPr lang="en-US" sz="3200" dirty="0" smtClean="0"/>
              <a:t>Serotonin </a:t>
            </a:r>
          </a:p>
          <a:p>
            <a:r>
              <a:rPr lang="en-US" sz="3200" dirty="0" smtClean="0"/>
              <a:t>Prostaglandins  E &amp; F</a:t>
            </a:r>
          </a:p>
          <a:p>
            <a:r>
              <a:rPr lang="en-US" sz="3200" dirty="0" err="1" smtClean="0"/>
              <a:t>Leukotrienes</a:t>
            </a:r>
            <a:endParaRPr lang="en-US" sz="3200" dirty="0" smtClean="0"/>
          </a:p>
          <a:p>
            <a:r>
              <a:rPr lang="en-US" sz="3200" dirty="0" err="1" smtClean="0"/>
              <a:t>Norepinephrine</a:t>
            </a:r>
            <a:endParaRPr lang="en-IN" sz="3200" dirty="0"/>
          </a:p>
        </p:txBody>
      </p:sp>
      <p:sp>
        <p:nvSpPr>
          <p:cNvPr id="8" name="Text Placeholder 7"/>
          <p:cNvSpPr>
            <a:spLocks noGrp="1"/>
          </p:cNvSpPr>
          <p:nvPr>
            <p:ph type="body" sz="quarter" idx="3"/>
          </p:nvPr>
        </p:nvSpPr>
        <p:spPr/>
        <p:txBody>
          <a:bodyPr>
            <a:noAutofit/>
          </a:bodyPr>
          <a:lstStyle/>
          <a:p>
            <a:r>
              <a:rPr lang="en-US" sz="2300" dirty="0" smtClean="0"/>
              <a:t>SUBSTANCES METABOLISED AT THE ENDOTHELIAL SURFACE</a:t>
            </a:r>
            <a:endParaRPr lang="en-IN" sz="2300" dirty="0"/>
          </a:p>
        </p:txBody>
      </p:sp>
      <p:sp>
        <p:nvSpPr>
          <p:cNvPr id="9" name="Content Placeholder 8"/>
          <p:cNvSpPr>
            <a:spLocks noGrp="1"/>
          </p:cNvSpPr>
          <p:nvPr>
            <p:ph sz="quarter" idx="4"/>
          </p:nvPr>
        </p:nvSpPr>
        <p:spPr/>
        <p:txBody>
          <a:bodyPr>
            <a:normAutofit/>
          </a:bodyPr>
          <a:lstStyle/>
          <a:p>
            <a:r>
              <a:rPr lang="en-US" sz="3200" dirty="0" err="1" smtClean="0"/>
              <a:t>Bradykinin</a:t>
            </a:r>
            <a:endParaRPr lang="en-US" sz="3200" dirty="0" smtClean="0"/>
          </a:p>
          <a:p>
            <a:r>
              <a:rPr lang="en-US" sz="3200" dirty="0" err="1" smtClean="0"/>
              <a:t>Angiotensin</a:t>
            </a:r>
            <a:endParaRPr lang="en-US" sz="3200" dirty="0" smtClean="0"/>
          </a:p>
          <a:p>
            <a:r>
              <a:rPr lang="en-US" sz="3200" dirty="0" smtClean="0"/>
              <a:t>Adenine nucleotides.</a:t>
            </a:r>
            <a:endParaRPr lang="en-IN" sz="32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Some circulating substances are processed by lung endothelial cells after being transported from the circulation to the intracellular compartment.</a:t>
            </a:r>
          </a:p>
          <a:p>
            <a:r>
              <a:rPr lang="en-IN" dirty="0" smtClean="0"/>
              <a:t>The best-known example of intracellular metabolism of circulating compounds is serotonin.</a:t>
            </a:r>
          </a:p>
          <a:p>
            <a:r>
              <a:rPr lang="en-IN" dirty="0" smtClean="0"/>
              <a:t>Serotonin, or 5-hydroxytryptamine (5-HT), is primarily synthesized from tryptophan in endocrine cells of the gastrointestinal tract</a:t>
            </a:r>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3" name="Content Placeholder 2"/>
          <p:cNvSpPr>
            <a:spLocks noGrp="1"/>
          </p:cNvSpPr>
          <p:nvPr>
            <p:ph idx="1"/>
          </p:nvPr>
        </p:nvSpPr>
        <p:spPr>
          <a:xfrm>
            <a:off x="500034" y="1643050"/>
            <a:ext cx="8286808" cy="4786346"/>
          </a:xfrm>
        </p:spPr>
        <p:txBody>
          <a:bodyPr>
            <a:normAutofit fontScale="77500" lnSpcReduction="20000"/>
          </a:bodyPr>
          <a:lstStyle/>
          <a:p>
            <a:r>
              <a:rPr lang="en-IN" dirty="0" smtClean="0"/>
              <a:t>5-HT serves as a central nervous system neurotransmitter; its release from circulating platelets promotes platelet aggregation.</a:t>
            </a:r>
          </a:p>
          <a:p>
            <a:r>
              <a:rPr lang="en-IN" dirty="0" smtClean="0"/>
              <a:t>After secretion by the gastrointestinal tract, 5-HT is taken up and stored by nerve endings and platelets, or removed from the circulation by liver and lung.</a:t>
            </a:r>
          </a:p>
          <a:p>
            <a:r>
              <a:rPr lang="en-IN" dirty="0" smtClean="0"/>
              <a:t>After 5-HT is taken up by endothelial cells, it is rapidly metabolized by monoamine </a:t>
            </a:r>
            <a:r>
              <a:rPr lang="en-IN" dirty="0" err="1" smtClean="0"/>
              <a:t>oxidase</a:t>
            </a:r>
            <a:r>
              <a:rPr lang="en-IN" dirty="0" smtClean="0"/>
              <a:t> and </a:t>
            </a:r>
            <a:r>
              <a:rPr lang="en-IN" dirty="0" err="1" smtClean="0"/>
              <a:t>aldehyde</a:t>
            </a:r>
            <a:r>
              <a:rPr lang="en-IN" dirty="0" smtClean="0"/>
              <a:t> </a:t>
            </a:r>
            <a:r>
              <a:rPr lang="en-IN" dirty="0" err="1" smtClean="0"/>
              <a:t>dehydrogenase</a:t>
            </a:r>
            <a:r>
              <a:rPr lang="en-IN" dirty="0" smtClean="0"/>
              <a:t> to physiologically inactive 5-hydroxyindole acetic acid (5-HIAA). </a:t>
            </a:r>
          </a:p>
          <a:p>
            <a:r>
              <a:rPr lang="en-IN" dirty="0" smtClean="0"/>
              <a:t>Elevated urinary excretion of 5-HIAA is noted in patients with </a:t>
            </a:r>
            <a:r>
              <a:rPr lang="en-IN" dirty="0" err="1" smtClean="0"/>
              <a:t>carcinoid</a:t>
            </a:r>
            <a:r>
              <a:rPr lang="en-IN" dirty="0" smtClean="0"/>
              <a:t> syndrome, a neoplasm of endocrine </a:t>
            </a:r>
            <a:r>
              <a:rPr lang="en-IN" dirty="0" err="1" smtClean="0"/>
              <a:t>argentaffin</a:t>
            </a:r>
            <a:r>
              <a:rPr lang="en-IN" dirty="0" smtClean="0"/>
              <a:t> cells (APUD cells) characterized by </a:t>
            </a:r>
            <a:r>
              <a:rPr lang="en-IN" dirty="0" err="1" smtClean="0"/>
              <a:t>oversecretion</a:t>
            </a:r>
            <a:r>
              <a:rPr lang="en-IN" dirty="0" smtClean="0"/>
              <a:t> of 5-HT</a:t>
            </a:r>
          </a:p>
          <a:p>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METABOLISM</a:t>
            </a:r>
            <a:endParaRPr lang="en-IN" dirty="0"/>
          </a:p>
        </p:txBody>
      </p:sp>
      <p:sp>
        <p:nvSpPr>
          <p:cNvPr id="3" name="Content Placeholder 2"/>
          <p:cNvSpPr>
            <a:spLocks noGrp="1"/>
          </p:cNvSpPr>
          <p:nvPr>
            <p:ph idx="1"/>
          </p:nvPr>
        </p:nvSpPr>
        <p:spPr>
          <a:xfrm>
            <a:off x="457200" y="1600200"/>
            <a:ext cx="8258204" cy="4829196"/>
          </a:xfrm>
        </p:spPr>
        <p:txBody>
          <a:bodyPr>
            <a:normAutofit fontScale="85000" lnSpcReduction="20000"/>
          </a:bodyPr>
          <a:lstStyle/>
          <a:p>
            <a:r>
              <a:rPr lang="en-IN" dirty="0" smtClean="0"/>
              <a:t>Metabolic processing of other substances occurs at the cell surface without intracellular uptake. </a:t>
            </a:r>
          </a:p>
          <a:p>
            <a:r>
              <a:rPr lang="en-IN" dirty="0" smtClean="0"/>
              <a:t>Perhaps the best-known example of a substance that undergoes metabolism at the cell surface is </a:t>
            </a:r>
            <a:r>
              <a:rPr lang="en-IN" dirty="0" err="1" smtClean="0"/>
              <a:t>angiotensin</a:t>
            </a:r>
            <a:r>
              <a:rPr lang="en-IN" dirty="0" smtClean="0"/>
              <a:t>. </a:t>
            </a:r>
          </a:p>
          <a:p>
            <a:r>
              <a:rPr lang="en-IN" dirty="0" err="1" smtClean="0"/>
              <a:t>Angiotensin</a:t>
            </a:r>
            <a:r>
              <a:rPr lang="en-IN" dirty="0" smtClean="0"/>
              <a:t>-converting enzyme, a </a:t>
            </a:r>
            <a:r>
              <a:rPr lang="en-IN" dirty="0" err="1" smtClean="0"/>
              <a:t>carboxypeptidase</a:t>
            </a:r>
            <a:r>
              <a:rPr lang="en-IN" dirty="0" smtClean="0"/>
              <a:t>, activates the vasoconstrictor, </a:t>
            </a:r>
            <a:r>
              <a:rPr lang="en-IN" dirty="0" err="1" smtClean="0"/>
              <a:t>angiotensin</a:t>
            </a:r>
            <a:r>
              <a:rPr lang="en-IN" dirty="0" smtClean="0"/>
              <a:t> II, from a </a:t>
            </a:r>
            <a:r>
              <a:rPr lang="en-IN" dirty="0" err="1" smtClean="0"/>
              <a:t>decapeptide</a:t>
            </a:r>
            <a:r>
              <a:rPr lang="en-IN" dirty="0" smtClean="0"/>
              <a:t> precursor molecule, </a:t>
            </a:r>
            <a:r>
              <a:rPr lang="en-IN" dirty="0" err="1" smtClean="0"/>
              <a:t>angiotensin</a:t>
            </a:r>
            <a:r>
              <a:rPr lang="en-IN" dirty="0" smtClean="0"/>
              <a:t> I.</a:t>
            </a:r>
          </a:p>
          <a:p>
            <a:r>
              <a:rPr lang="en-IN" dirty="0" err="1" smtClean="0"/>
              <a:t>Angiotensin</a:t>
            </a:r>
            <a:r>
              <a:rPr lang="en-IN" dirty="0" smtClean="0"/>
              <a:t> I is produced by the enzymatic action of </a:t>
            </a:r>
            <a:r>
              <a:rPr lang="en-IN" dirty="0" err="1" smtClean="0"/>
              <a:t>renin</a:t>
            </a:r>
            <a:r>
              <a:rPr lang="en-IN" dirty="0" smtClean="0"/>
              <a:t> on circulating </a:t>
            </a:r>
            <a:r>
              <a:rPr lang="en-IN" dirty="0" err="1" smtClean="0"/>
              <a:t>angiotensinogen</a:t>
            </a:r>
            <a:r>
              <a:rPr lang="en-IN" dirty="0" smtClean="0"/>
              <a:t> secreted by the liver.</a:t>
            </a:r>
          </a:p>
          <a:p>
            <a:r>
              <a:rPr lang="en-IN" dirty="0" err="1" smtClean="0"/>
              <a:t>Bradykinin</a:t>
            </a:r>
            <a:r>
              <a:rPr lang="en-IN" dirty="0" smtClean="0"/>
              <a:t> and adenine nucleotides also are inactivated at the pulmonary endothelial cell surface.</a:t>
            </a:r>
          </a:p>
          <a:p>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HEMOFLUIDITY</a:t>
            </a:r>
            <a:br>
              <a:rPr lang="en-IN" dirty="0" smtClean="0"/>
            </a:br>
            <a:endParaRPr lang="en-IN" dirty="0"/>
          </a:p>
        </p:txBody>
      </p:sp>
      <p:sp>
        <p:nvSpPr>
          <p:cNvPr id="3" name="Content Placeholder 2"/>
          <p:cNvSpPr>
            <a:spLocks noGrp="1"/>
          </p:cNvSpPr>
          <p:nvPr>
            <p:ph idx="1"/>
          </p:nvPr>
        </p:nvSpPr>
        <p:spPr>
          <a:xfrm>
            <a:off x="457200" y="1285860"/>
            <a:ext cx="8258204" cy="5357850"/>
          </a:xfrm>
        </p:spPr>
        <p:txBody>
          <a:bodyPr>
            <a:normAutofit fontScale="77500" lnSpcReduction="20000"/>
          </a:bodyPr>
          <a:lstStyle/>
          <a:p>
            <a:r>
              <a:rPr lang="en-IN" dirty="0" smtClean="0"/>
              <a:t>Normal respiratory functions of the lung depend on continuous blood flow through the pulmonary vascular bed. </a:t>
            </a:r>
          </a:p>
          <a:p>
            <a:r>
              <a:rPr lang="en-IN" dirty="0" smtClean="0"/>
              <a:t>The entire cardiac output passes through the pulmonary vascular system, making these vessels vulnerable to damage by circulating organisms, toxins, and embolic material.</a:t>
            </a:r>
          </a:p>
          <a:p>
            <a:r>
              <a:rPr lang="en-IN" dirty="0" smtClean="0"/>
              <a:t>Whereas injured pulmonary vessels may provide a </a:t>
            </a:r>
            <a:r>
              <a:rPr lang="en-IN" dirty="0" err="1" smtClean="0"/>
              <a:t>nidus</a:t>
            </a:r>
            <a:r>
              <a:rPr lang="en-IN" dirty="0" smtClean="0"/>
              <a:t> for bleeding or clot formation, intrinsic mechanisms that determine </a:t>
            </a:r>
            <a:r>
              <a:rPr lang="en-IN" dirty="0" err="1" smtClean="0"/>
              <a:t>hemostasis</a:t>
            </a:r>
            <a:r>
              <a:rPr lang="en-IN" dirty="0" smtClean="0"/>
              <a:t> and anticoagulation are modulated by the pulmonary vascular endothelium.</a:t>
            </a:r>
          </a:p>
          <a:p>
            <a:r>
              <a:rPr lang="en-IN" dirty="0" smtClean="0"/>
              <a:t>Generation of thrombin in the lung is also mediated by </a:t>
            </a:r>
            <a:r>
              <a:rPr lang="en-IN" dirty="0" err="1" smtClean="0"/>
              <a:t>thromboplastin</a:t>
            </a:r>
            <a:r>
              <a:rPr lang="en-IN" dirty="0" smtClean="0"/>
              <a:t>.</a:t>
            </a:r>
          </a:p>
          <a:p>
            <a:r>
              <a:rPr lang="en-IN" dirty="0" err="1" smtClean="0"/>
              <a:t>Thromboplastin</a:t>
            </a:r>
            <a:r>
              <a:rPr lang="en-IN" dirty="0" smtClean="0"/>
              <a:t> is a </a:t>
            </a:r>
            <a:r>
              <a:rPr lang="en-IN" dirty="0" err="1" smtClean="0"/>
              <a:t>phosphatide</a:t>
            </a:r>
            <a:r>
              <a:rPr lang="en-IN" dirty="0" smtClean="0"/>
              <a:t>-protein complex, found in abundance in the lung, that augments conversion of </a:t>
            </a:r>
            <a:r>
              <a:rPr lang="en-IN" dirty="0" err="1" smtClean="0"/>
              <a:t>prothrombin</a:t>
            </a:r>
            <a:r>
              <a:rPr lang="en-IN" dirty="0" smtClean="0"/>
              <a:t> to thrombin.</a:t>
            </a:r>
          </a:p>
          <a:p>
            <a:endParaRPr lang="en-IN" dirty="0" smtClean="0"/>
          </a:p>
          <a:p>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HEMOFLUIDITY</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Thrombin is involved in limitation, as well as initiation, of clot formation.</a:t>
            </a:r>
          </a:p>
          <a:p>
            <a:r>
              <a:rPr lang="en-IN" dirty="0" smtClean="0"/>
              <a:t>Thrombin interacts with the endothelium via </a:t>
            </a:r>
            <a:r>
              <a:rPr lang="en-IN" dirty="0" err="1" smtClean="0"/>
              <a:t>thrombomodulin</a:t>
            </a:r>
            <a:r>
              <a:rPr lang="en-IN" dirty="0" smtClean="0"/>
              <a:t> to activate protein C, which inhibits clotting factors V and VIII and activates </a:t>
            </a:r>
            <a:r>
              <a:rPr lang="en-IN" dirty="0" err="1" smtClean="0"/>
              <a:t>fibrinolysis</a:t>
            </a:r>
            <a:r>
              <a:rPr lang="en-IN" dirty="0" smtClean="0"/>
              <a:t>. </a:t>
            </a:r>
          </a:p>
          <a:p>
            <a:r>
              <a:rPr lang="en-IN" dirty="0" smtClean="0"/>
              <a:t>In addition to activating protein C, thrombin also initiates release of </a:t>
            </a:r>
            <a:r>
              <a:rPr lang="en-IN" dirty="0" err="1" smtClean="0"/>
              <a:t>plasminogen</a:t>
            </a:r>
            <a:r>
              <a:rPr lang="en-IN" dirty="0" smtClean="0"/>
              <a:t> activator from endothelial cells.</a:t>
            </a:r>
          </a:p>
          <a:p>
            <a:r>
              <a:rPr lang="en-IN" dirty="0" err="1" smtClean="0"/>
              <a:t>Plasminogen</a:t>
            </a:r>
            <a:r>
              <a:rPr lang="en-IN" dirty="0" smtClean="0"/>
              <a:t> activator in turn cleaves circulating </a:t>
            </a:r>
            <a:r>
              <a:rPr lang="en-IN" dirty="0" err="1" smtClean="0"/>
              <a:t>plasminogen</a:t>
            </a:r>
            <a:r>
              <a:rPr lang="en-IN" dirty="0" smtClean="0"/>
              <a:t> to </a:t>
            </a:r>
            <a:r>
              <a:rPr lang="en-IN" dirty="0" err="1" smtClean="0"/>
              <a:t>plasmin</a:t>
            </a:r>
            <a:r>
              <a:rPr lang="en-IN" dirty="0" smtClean="0"/>
              <a:t>, which digests fibrin. </a:t>
            </a:r>
          </a:p>
          <a:p>
            <a:r>
              <a:rPr lang="en-IN" dirty="0" smtClean="0"/>
              <a:t>The vascular endothelium can also bind and inactivate thrombin; furthermore, it can modify coagulation by releasing the vasodilator </a:t>
            </a:r>
            <a:r>
              <a:rPr lang="en-IN" dirty="0" err="1" smtClean="0"/>
              <a:t>prostacyclin</a:t>
            </a:r>
            <a:r>
              <a:rPr lang="en-IN" dirty="0" smtClean="0"/>
              <a:t> in response to thrombin.</a:t>
            </a:r>
          </a:p>
          <a:p>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8000" spc="600" dirty="0" smtClean="0">
                <a:solidFill>
                  <a:srgbClr val="FE8637"/>
                </a:solidFill>
                <a:effectLst>
                  <a:outerShdw blurRad="38100" dist="38100" dir="2700000" algn="tl">
                    <a:srgbClr val="000000">
                      <a:alpha val="43137"/>
                    </a:srgbClr>
                  </a:outerShdw>
                </a:effectLst>
                <a:latin typeface="Informal Roman" pitchFamily="66" charset="0"/>
              </a:rPr>
              <a:t>THANK YOU</a:t>
            </a:r>
            <a:endParaRPr lang="en-IN" dirty="0"/>
          </a:p>
        </p:txBody>
      </p:sp>
      <p:sp>
        <p:nvSpPr>
          <p:cNvPr id="6" name="Subtitle 5"/>
          <p:cNvSpPr>
            <a:spLocks noGrp="1"/>
          </p:cNvSpPr>
          <p:nvPr>
            <p:ph type="subTitle" idx="1"/>
          </p:nvPr>
        </p:nvSpPr>
        <p:spPr/>
        <p:txBody>
          <a:bodyPr/>
          <a:lstStyle/>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SPEECH</a:t>
            </a:r>
            <a:endParaRPr lang="en-IN" dirty="0"/>
          </a:p>
        </p:txBody>
      </p:sp>
      <p:sp>
        <p:nvSpPr>
          <p:cNvPr id="3" name="Content Placeholder 2"/>
          <p:cNvSpPr>
            <a:spLocks noGrp="1"/>
          </p:cNvSpPr>
          <p:nvPr>
            <p:ph idx="1"/>
          </p:nvPr>
        </p:nvSpPr>
        <p:spPr/>
        <p:txBody>
          <a:bodyPr/>
          <a:lstStyle/>
          <a:p>
            <a:r>
              <a:rPr lang="en-IN" dirty="0" smtClean="0"/>
              <a:t>Resonance is added by several structures, including the mouth, nose and </a:t>
            </a:r>
            <a:r>
              <a:rPr lang="en-IN" dirty="0" err="1" smtClean="0"/>
              <a:t>paranasal</a:t>
            </a:r>
            <a:r>
              <a:rPr lang="en-IN" dirty="0" smtClean="0"/>
              <a:t> sinuses, pharynx, and chest cavity.</a:t>
            </a:r>
          </a:p>
          <a:p>
            <a:r>
              <a:rPr lang="en-IN" dirty="0" smtClean="0"/>
              <a:t>Final articulation of sound into language is accomplished with the lips, tongue, and soft palate.</a:t>
            </a:r>
          </a:p>
          <a:p>
            <a:pPr>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a:srcRect/>
          <a:stretch>
            <a:fillRect/>
          </a:stretch>
        </p:blipFill>
        <p:spPr bwMode="auto">
          <a:xfrm>
            <a:off x="0" y="428604"/>
            <a:ext cx="9144000" cy="4286280"/>
          </a:xfrm>
          <a:prstGeom prst="rect">
            <a:avLst/>
          </a:prstGeom>
          <a:noFill/>
          <a:ln w="9525">
            <a:noFill/>
            <a:miter lim="800000"/>
            <a:headEnd/>
            <a:tailEnd/>
          </a:ln>
          <a:effectLst/>
        </p:spPr>
      </p:pic>
      <p:sp>
        <p:nvSpPr>
          <p:cNvPr id="5" name="TextBox 4"/>
          <p:cNvSpPr txBox="1"/>
          <p:nvPr/>
        </p:nvSpPr>
        <p:spPr>
          <a:xfrm>
            <a:off x="500034" y="5072074"/>
            <a:ext cx="8358246" cy="769441"/>
          </a:xfrm>
          <a:prstGeom prst="rect">
            <a:avLst/>
          </a:prstGeom>
          <a:noFill/>
        </p:spPr>
        <p:txBody>
          <a:bodyPr wrap="square" rtlCol="0">
            <a:spAutoFit/>
          </a:bodyPr>
          <a:lstStyle/>
          <a:p>
            <a:r>
              <a:rPr lang="en-IN" sz="2200" i="1" dirty="0" smtClean="0"/>
              <a:t>A, Anatomy of the larynx. B, Laryngeal function in phonation, </a:t>
            </a:r>
            <a:r>
              <a:rPr lang="en-IN" sz="2200" dirty="0" smtClean="0"/>
              <a:t>showing the positions of the vocal cords during different types of phonation.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 AND WATER CONSERVATION</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During normal spontaneous respiration  incoming ambient air is warmed by conduction and convection as it passes through the </a:t>
            </a:r>
            <a:r>
              <a:rPr lang="en-IN" dirty="0" err="1" smtClean="0"/>
              <a:t>nasopharynx</a:t>
            </a:r>
            <a:r>
              <a:rPr lang="en-IN" dirty="0" smtClean="0"/>
              <a:t> and </a:t>
            </a:r>
            <a:r>
              <a:rPr lang="en-IN" dirty="0" err="1" smtClean="0"/>
              <a:t>tracheobronchial</a:t>
            </a:r>
            <a:r>
              <a:rPr lang="en-IN" dirty="0" smtClean="0"/>
              <a:t> tree.</a:t>
            </a:r>
          </a:p>
          <a:p>
            <a:r>
              <a:rPr lang="en-IN" dirty="0" smtClean="0"/>
              <a:t>As inspired air is warmed, it is also humidified by evaporation of water from the airway lining which transfers thermal energy to the passing air stream and results in net cooling of the airway surface.</a:t>
            </a:r>
            <a:endParaRPr lang="en-IN" dirty="0"/>
          </a:p>
          <a:p>
            <a:r>
              <a:rPr lang="en-IN" dirty="0" smtClean="0"/>
              <a:t>During expiration, temperature and </a:t>
            </a:r>
            <a:r>
              <a:rPr lang="en-IN" dirty="0" err="1" smtClean="0"/>
              <a:t>vapor</a:t>
            </a:r>
            <a:r>
              <a:rPr lang="en-IN" dirty="0" smtClean="0"/>
              <a:t> pressure gradients are reversed, and air loses thermal energy to the cooler airway surface.</a:t>
            </a:r>
          </a:p>
          <a:p>
            <a:r>
              <a:rPr lang="en-IN" dirty="0" smtClean="0"/>
              <a:t>As air cools during expiration, its ability to hold water decreases, and water condenses along the airway surface. </a:t>
            </a: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4101</TotalTime>
  <Words>5413</Words>
  <Application>Microsoft Office PowerPoint</Application>
  <PresentationFormat>On-screen Show (4:3)</PresentationFormat>
  <Paragraphs>349</Paragraphs>
  <Slides>66</Slides>
  <Notes>0</Notes>
  <HiddenSlides>0</HiddenSlides>
  <MMClips>0</MMClips>
  <ScaleCrop>false</ScaleCrop>
  <HeadingPairs>
    <vt:vector size="4" baseType="variant">
      <vt:variant>
        <vt:lpstr>Theme</vt:lpstr>
      </vt:variant>
      <vt:variant>
        <vt:i4>2</vt:i4>
      </vt:variant>
      <vt:variant>
        <vt:lpstr>Slide Titles</vt:lpstr>
      </vt:variant>
      <vt:variant>
        <vt:i4>66</vt:i4>
      </vt:variant>
    </vt:vector>
  </HeadingPairs>
  <TitlesOfParts>
    <vt:vector size="68" baseType="lpstr">
      <vt:lpstr>Office Theme</vt:lpstr>
      <vt:lpstr>Oriel</vt:lpstr>
      <vt:lpstr>Non-Respiratory Functions of The Respiratory System.</vt:lpstr>
      <vt:lpstr>INTRODUCTION</vt:lpstr>
      <vt:lpstr>INTRODUCTION </vt:lpstr>
      <vt:lpstr>Non-Respiratory Functions Of the Respiratory System</vt:lpstr>
      <vt:lpstr> FUNCTIONS RELATED TO CONDUCTING AIRWAYS </vt:lpstr>
      <vt:lpstr> SPEECH </vt:lpstr>
      <vt:lpstr>SPEECH</vt:lpstr>
      <vt:lpstr>Slide 8</vt:lpstr>
      <vt:lpstr>HEAT AND WATER CONSERVATION</vt:lpstr>
      <vt:lpstr>HEAT AND WATER CONSERVATION</vt:lpstr>
      <vt:lpstr>HEAT AND WATER CONSERVATION</vt:lpstr>
      <vt:lpstr>HEAT AND WATER CONSERVATION</vt:lpstr>
      <vt:lpstr>HEAT AND WATER CONSERVATION</vt:lpstr>
      <vt:lpstr>ELECTROLYTE TRANSPORT</vt:lpstr>
      <vt:lpstr>ELECTROLYTE TRANSPORT</vt:lpstr>
      <vt:lpstr>ELECTROLYTE TRANSPORT</vt:lpstr>
      <vt:lpstr>ELECTROLYTE TRANSPORT</vt:lpstr>
      <vt:lpstr>HOST DEFENSE</vt:lpstr>
      <vt:lpstr>Slide 19</vt:lpstr>
      <vt:lpstr>Slide 20</vt:lpstr>
      <vt:lpstr> FILTRATION &amp; REMOVAL OF INSPIRED PARTICLES </vt:lpstr>
      <vt:lpstr> FILTRATION &amp; REMOVAL OF INSPIRED PARTICLES </vt:lpstr>
      <vt:lpstr> REMOVAL OF FILTERED MATERIAL </vt:lpstr>
      <vt:lpstr>  REMOVAL OF FILTERED MATERIAL  </vt:lpstr>
      <vt:lpstr>  REMOVAL OF FILTERED MATERIAL  </vt:lpstr>
      <vt:lpstr> Defense Mechanisms of the Terminal Respiratory Units </vt:lpstr>
      <vt:lpstr> ALVEOLAR MACROPHAGES </vt:lpstr>
      <vt:lpstr> ALVEOLAR MACROPHAGES </vt:lpstr>
      <vt:lpstr>IMMUNOLOGIC RESPONSES</vt:lpstr>
      <vt:lpstr>IMMUNOLOGIC RESPONSES</vt:lpstr>
      <vt:lpstr>XENOBIOTIC METABOLISM</vt:lpstr>
      <vt:lpstr>XENOBIOTIC METABOLISM</vt:lpstr>
      <vt:lpstr>XENOBIOTIC METABOLISM</vt:lpstr>
      <vt:lpstr>ANTI-OXIDANT DEFENSE</vt:lpstr>
      <vt:lpstr>ANTI-OXIDANT DEFENSE</vt:lpstr>
      <vt:lpstr>ANTI-OXIDANT DEFENSE</vt:lpstr>
      <vt:lpstr>NEUROENDOCRINE FUNCTION</vt:lpstr>
      <vt:lpstr>NEUROENDOCRINE FUNCTION</vt:lpstr>
      <vt:lpstr>NEUROENDOCRINE FUNCTION</vt:lpstr>
      <vt:lpstr>NEUROENDOCRINE FUNCTION</vt:lpstr>
      <vt:lpstr> FUNCTIONS RELATED TO THE ALVEOLAR SPACE </vt:lpstr>
      <vt:lpstr>METABOLISM</vt:lpstr>
      <vt:lpstr>METABOLISM</vt:lpstr>
      <vt:lpstr>METABOLISM</vt:lpstr>
      <vt:lpstr>SURFACTANT SYNTHESIS AND TURNOVER</vt:lpstr>
      <vt:lpstr>SURFACTANT SYNTHESIS AND TURNOVER</vt:lpstr>
      <vt:lpstr>SURFACTANT SYNTHESIS AND TURNOVER</vt:lpstr>
      <vt:lpstr>SURFACTANT SYNTHESIS AND TURNOVER</vt:lpstr>
      <vt:lpstr> Excretion of Volatile Substances </vt:lpstr>
      <vt:lpstr> Excretion of Volatile Substances </vt:lpstr>
      <vt:lpstr> Excretion of Volatile Substances </vt:lpstr>
      <vt:lpstr> Excretion of Volatile Substances </vt:lpstr>
      <vt:lpstr> Excretion of Volatile Substances </vt:lpstr>
      <vt:lpstr> FUNCTIONS RELATED TO THE VASCULAR COMPARTMENT </vt:lpstr>
      <vt:lpstr>FILTRATION</vt:lpstr>
      <vt:lpstr>FILTRATION</vt:lpstr>
      <vt:lpstr>FILTRATION</vt:lpstr>
      <vt:lpstr>METABOLISM</vt:lpstr>
      <vt:lpstr>METABOLISM</vt:lpstr>
      <vt:lpstr>METABOLISM</vt:lpstr>
      <vt:lpstr>METABOLISM</vt:lpstr>
      <vt:lpstr>METABOLISM</vt:lpstr>
      <vt:lpstr>METABOLISM</vt:lpstr>
      <vt:lpstr> HEMOFLUIDITY </vt:lpstr>
      <vt:lpstr> HEMOFLUIDITY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Non-Respiratory Functions of The Respiratory System.</dc:title>
  <dc:creator>Windows User</dc:creator>
  <cp:lastModifiedBy>Windows User</cp:lastModifiedBy>
  <cp:revision>76</cp:revision>
  <dcterms:created xsi:type="dcterms:W3CDTF">2009-11-01T11:17:10Z</dcterms:created>
  <dcterms:modified xsi:type="dcterms:W3CDTF">2009-11-11T03:17:43Z</dcterms:modified>
</cp:coreProperties>
</file>