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notesSlides/notesSlide8.xml" ContentType="application/vnd.openxmlformats-officedocument.presentationml.notesSlide+xml"/>
  <Override PartName="/ppt/diagrams/data5.xml" ContentType="application/vnd.openxmlformats-officedocument.drawingml.diagramData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notesSlides/notesSlide6.xml" ContentType="application/vnd.openxmlformats-officedocument.presentationml.notesSlide+xml"/>
  <Override PartName="/ppt/diagrams/data3.xml" ContentType="application/vnd.openxmlformats-officedocument.drawingml.diagramData+xml"/>
  <Override PartName="/ppt/notesSlides/notesSlide7.xml" ContentType="application/vnd.openxmlformats-officedocument.presentationml.notesSlide+xml"/>
  <Override PartName="/ppt/diagrams/colors5.xml" ContentType="application/vnd.openxmlformats-officedocument.drawingml.diagramColors+xml"/>
  <Override PartName="/ppt/diagrams/colors6.xml" ContentType="application/vnd.openxmlformats-officedocument.drawingml.diagramColors+xml"/>
  <Override PartName="/ppt/notesSlides/notesSlide10.xml" ContentType="application/vnd.openxmlformats-officedocument.presentationml.notesSlide+xml"/>
  <Override PartName="/ppt/diagrams/drawing6.xml" ContentType="application/vnd.ms-office.drawingml.diagramDrawing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notesSlides/notesSlide5.xml" ContentType="application/vnd.openxmlformats-officedocument.presentationml.notesSlide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quickStyle6.xml" ContentType="application/vnd.openxmlformats-officedocument.drawingml.diagramStyle+xml"/>
  <Override PartName="/docProps/core.xml" ContentType="application/vnd.openxmlformats-package.core-properties+xml"/>
  <Override PartName="/ppt/diagrams/drawing5.xml" ContentType="application/vnd.ms-office.drawingml.diagramDrawing+xml"/>
  <Override PartName="/ppt/diagrams/drawing4.xml" ContentType="application/vnd.ms-office.drawingml.diagramDrawing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colors2.xml" ContentType="application/vnd.openxmlformats-officedocument.drawingml.diagramColors+xml"/>
  <Override PartName="/ppt/diagrams/quickStyle5.xml" ContentType="application/vnd.openxmlformats-officedocument.drawingml.diagramStyle+xml"/>
  <Override PartName="/ppt/diagrams/drawing3.xml" ContentType="application/vnd.ms-office.drawingml.diagramDrawing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quickStyle3.xml" ContentType="application/vnd.openxmlformats-officedocument.drawingml.diagramStyl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diagrams/layout4.xml" ContentType="application/vnd.openxmlformats-officedocument.drawingml.diagram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67" r:id="rId4"/>
    <p:sldId id="264" r:id="rId5"/>
    <p:sldId id="266" r:id="rId6"/>
    <p:sldId id="259" r:id="rId7"/>
    <p:sldId id="260" r:id="rId8"/>
    <p:sldId id="261" r:id="rId9"/>
    <p:sldId id="262" r:id="rId10"/>
    <p:sldId id="263" r:id="rId11"/>
    <p:sldId id="269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0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77E403A-E05C-4CB0-AF6C-2EBE856F48D0}" type="doc">
      <dgm:prSet loTypeId="urn:microsoft.com/office/officeart/2005/8/layout/vList2" loCatId="list" qsTypeId="urn:microsoft.com/office/officeart/2005/8/quickstyle/3d3" qsCatId="3D" csTypeId="urn:microsoft.com/office/officeart/2005/8/colors/colorful3" csCatId="colorful" phldr="1"/>
      <dgm:spPr/>
      <dgm:t>
        <a:bodyPr/>
        <a:lstStyle/>
        <a:p>
          <a:endParaRPr lang="en-GB"/>
        </a:p>
      </dgm:t>
    </dgm:pt>
    <dgm:pt modelId="{035EBD6D-DB90-442B-90CB-277423ADA89B}">
      <dgm:prSet phldrT="[Text]"/>
      <dgm:spPr/>
      <dgm:t>
        <a:bodyPr/>
        <a:lstStyle/>
        <a:p>
          <a:r>
            <a:rPr lang="en-GB" dirty="0" smtClean="0"/>
            <a:t>Coughing may be initiated either voluntarily or reflexively</a:t>
          </a:r>
          <a:endParaRPr lang="en-GB" dirty="0"/>
        </a:p>
      </dgm:t>
    </dgm:pt>
    <dgm:pt modelId="{1171E8C4-B0D0-468F-A02F-BAE02E77886D}" type="parTrans" cxnId="{104CFE54-1240-4EEF-9C28-342EB5E08867}">
      <dgm:prSet/>
      <dgm:spPr/>
      <dgm:t>
        <a:bodyPr/>
        <a:lstStyle/>
        <a:p>
          <a:endParaRPr lang="en-GB"/>
        </a:p>
      </dgm:t>
    </dgm:pt>
    <dgm:pt modelId="{C0D6CDB8-3B58-4A45-9BBB-6B26D89FB46E}" type="sibTrans" cxnId="{104CFE54-1240-4EEF-9C28-342EB5E08867}">
      <dgm:prSet/>
      <dgm:spPr/>
      <dgm:t>
        <a:bodyPr/>
        <a:lstStyle/>
        <a:p>
          <a:endParaRPr lang="en-GB"/>
        </a:p>
      </dgm:t>
    </dgm:pt>
    <dgm:pt modelId="{643F2045-72F7-48B6-AE87-8B782D8F75C3}">
      <dgm:prSet phldrT="[Text]"/>
      <dgm:spPr/>
      <dgm:t>
        <a:bodyPr/>
        <a:lstStyle/>
        <a:p>
          <a:r>
            <a:rPr lang="en-GB" dirty="0" smtClean="0"/>
            <a:t>As a defensive reflex it has both afferent and </a:t>
          </a:r>
          <a:r>
            <a:rPr lang="en-GB" smtClean="0"/>
            <a:t>efferent pathways</a:t>
          </a:r>
          <a:endParaRPr lang="en-GB" dirty="0"/>
        </a:p>
      </dgm:t>
    </dgm:pt>
    <dgm:pt modelId="{BB91BE5C-7D40-409C-BB39-E3B8376CE519}" type="parTrans" cxnId="{25BAC3E2-6135-4101-9055-458C21F73A57}">
      <dgm:prSet/>
      <dgm:spPr/>
      <dgm:t>
        <a:bodyPr/>
        <a:lstStyle/>
        <a:p>
          <a:endParaRPr lang="en-GB"/>
        </a:p>
      </dgm:t>
    </dgm:pt>
    <dgm:pt modelId="{0BEF176F-6779-4D56-947F-F55D85647E0E}" type="sibTrans" cxnId="{25BAC3E2-6135-4101-9055-458C21F73A57}">
      <dgm:prSet/>
      <dgm:spPr/>
      <dgm:t>
        <a:bodyPr/>
        <a:lstStyle/>
        <a:p>
          <a:endParaRPr lang="en-GB"/>
        </a:p>
      </dgm:t>
    </dgm:pt>
    <dgm:pt modelId="{CA63D5DD-B9E5-402A-BF7A-988C9400457A}" type="pres">
      <dgm:prSet presAssocID="{E77E403A-E05C-4CB0-AF6C-2EBE856F48D0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7917B9E7-2DF2-4E24-83D0-E18512ADEC22}" type="pres">
      <dgm:prSet presAssocID="{035EBD6D-DB90-442B-90CB-277423ADA89B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4DAB4421-CA9C-4D01-97F9-B268CC98DF64}" type="pres">
      <dgm:prSet presAssocID="{C0D6CDB8-3B58-4A45-9BBB-6B26D89FB46E}" presName="spacer" presStyleCnt="0"/>
      <dgm:spPr/>
      <dgm:t>
        <a:bodyPr/>
        <a:lstStyle/>
        <a:p>
          <a:endParaRPr lang="en-GB"/>
        </a:p>
      </dgm:t>
    </dgm:pt>
    <dgm:pt modelId="{A63E9F65-6283-469E-B8EB-43F4FB29F5EB}" type="pres">
      <dgm:prSet presAssocID="{643F2045-72F7-48B6-AE87-8B782D8F75C3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9ACEDF6E-C792-4B06-BB1F-2A1EC8AE37A7}" type="presOf" srcId="{E77E403A-E05C-4CB0-AF6C-2EBE856F48D0}" destId="{CA63D5DD-B9E5-402A-BF7A-988C9400457A}" srcOrd="0" destOrd="0" presId="urn:microsoft.com/office/officeart/2005/8/layout/vList2"/>
    <dgm:cxn modelId="{104CFE54-1240-4EEF-9C28-342EB5E08867}" srcId="{E77E403A-E05C-4CB0-AF6C-2EBE856F48D0}" destId="{035EBD6D-DB90-442B-90CB-277423ADA89B}" srcOrd="0" destOrd="0" parTransId="{1171E8C4-B0D0-468F-A02F-BAE02E77886D}" sibTransId="{C0D6CDB8-3B58-4A45-9BBB-6B26D89FB46E}"/>
    <dgm:cxn modelId="{25BAC3E2-6135-4101-9055-458C21F73A57}" srcId="{E77E403A-E05C-4CB0-AF6C-2EBE856F48D0}" destId="{643F2045-72F7-48B6-AE87-8B782D8F75C3}" srcOrd="1" destOrd="0" parTransId="{BB91BE5C-7D40-409C-BB39-E3B8376CE519}" sibTransId="{0BEF176F-6779-4D56-947F-F55D85647E0E}"/>
    <dgm:cxn modelId="{FF39F3A5-65E0-4A13-9810-DFBD335483F0}" type="presOf" srcId="{643F2045-72F7-48B6-AE87-8B782D8F75C3}" destId="{A63E9F65-6283-469E-B8EB-43F4FB29F5EB}" srcOrd="0" destOrd="0" presId="urn:microsoft.com/office/officeart/2005/8/layout/vList2"/>
    <dgm:cxn modelId="{7D8BF3E3-9B67-4F4E-A765-4863FFC506C3}" type="presOf" srcId="{035EBD6D-DB90-442B-90CB-277423ADA89B}" destId="{7917B9E7-2DF2-4E24-83D0-E18512ADEC22}" srcOrd="0" destOrd="0" presId="urn:microsoft.com/office/officeart/2005/8/layout/vList2"/>
    <dgm:cxn modelId="{737EC0ED-C79C-47C3-911A-0B92878FF607}" type="presParOf" srcId="{CA63D5DD-B9E5-402A-BF7A-988C9400457A}" destId="{7917B9E7-2DF2-4E24-83D0-E18512ADEC22}" srcOrd="0" destOrd="0" presId="urn:microsoft.com/office/officeart/2005/8/layout/vList2"/>
    <dgm:cxn modelId="{2D04738F-B19D-47B2-A37A-DBFB135E2317}" type="presParOf" srcId="{CA63D5DD-B9E5-402A-BF7A-988C9400457A}" destId="{4DAB4421-CA9C-4D01-97F9-B268CC98DF64}" srcOrd="1" destOrd="0" presId="urn:microsoft.com/office/officeart/2005/8/layout/vList2"/>
    <dgm:cxn modelId="{C066C813-E794-498C-BC45-32DBE6238121}" type="presParOf" srcId="{CA63D5DD-B9E5-402A-BF7A-988C9400457A}" destId="{A63E9F65-6283-469E-B8EB-43F4FB29F5EB}" srcOrd="2" destOrd="0" presId="urn:microsoft.com/office/officeart/2005/8/layout/vList2"/>
  </dgm:cxnLst>
  <dgm:bg/>
  <dgm:whole/>
  <dgm:extLst>
    <a:ext uri="http://schemas.microsoft.com/office/drawing/2008/diagram">
      <dsp:dataModelExt xmlns="" xmlns:dsp="http://schemas.microsoft.com/office/drawing/2008/diagram" relId="rId8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8D05DAF-2815-4286-A919-ED1F7A5163FC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GB"/>
        </a:p>
      </dgm:t>
    </dgm:pt>
    <dgm:pt modelId="{B5A4DB20-09F0-43F5-954E-7335AF1313AC}">
      <dgm:prSet phldrT="[Text]"/>
      <dgm:spPr/>
      <dgm:t>
        <a:bodyPr/>
        <a:lstStyle/>
        <a:p>
          <a:r>
            <a:rPr lang="en-GB" dirty="0" smtClean="0"/>
            <a:t>The </a:t>
          </a:r>
          <a:r>
            <a:rPr lang="en-GB" i="1" dirty="0" smtClean="0"/>
            <a:t>afferent limb</a:t>
          </a:r>
          <a:r>
            <a:rPr lang="en-GB" dirty="0" smtClean="0"/>
            <a:t> includes receptors within the sensory distribution of the trigeminal, </a:t>
          </a:r>
          <a:r>
            <a:rPr lang="en-GB" dirty="0" err="1" smtClean="0"/>
            <a:t>glossopharyngeal</a:t>
          </a:r>
          <a:r>
            <a:rPr lang="en-GB" dirty="0" smtClean="0"/>
            <a:t>, superior laryngeal, and </a:t>
          </a:r>
          <a:r>
            <a:rPr lang="en-GB" dirty="0" err="1" smtClean="0"/>
            <a:t>vagus</a:t>
          </a:r>
          <a:r>
            <a:rPr lang="en-GB" dirty="0" smtClean="0"/>
            <a:t> nerves.</a:t>
          </a:r>
          <a:endParaRPr lang="en-GB" dirty="0"/>
        </a:p>
      </dgm:t>
    </dgm:pt>
    <dgm:pt modelId="{A04A3940-B966-45EB-B1EC-58BBD1C0B600}" type="parTrans" cxnId="{E9A05CEE-F439-497E-AE04-D9245A5576DD}">
      <dgm:prSet/>
      <dgm:spPr/>
      <dgm:t>
        <a:bodyPr/>
        <a:lstStyle/>
        <a:p>
          <a:endParaRPr lang="en-GB"/>
        </a:p>
      </dgm:t>
    </dgm:pt>
    <dgm:pt modelId="{22974ACA-DAD0-4114-850C-33B6FA03314E}" type="sibTrans" cxnId="{E9A05CEE-F439-497E-AE04-D9245A5576DD}">
      <dgm:prSet/>
      <dgm:spPr/>
      <dgm:t>
        <a:bodyPr/>
        <a:lstStyle/>
        <a:p>
          <a:endParaRPr lang="en-GB"/>
        </a:p>
      </dgm:t>
    </dgm:pt>
    <dgm:pt modelId="{840731A5-8E25-411D-AE3F-1A81D5803737}">
      <dgm:prSet phldrT="[Text]"/>
      <dgm:spPr/>
      <dgm:t>
        <a:bodyPr/>
        <a:lstStyle/>
        <a:p>
          <a:r>
            <a:rPr lang="en-GB" dirty="0" smtClean="0"/>
            <a:t>The </a:t>
          </a:r>
          <a:r>
            <a:rPr lang="en-GB" i="1" dirty="0" smtClean="0"/>
            <a:t>efferent limb</a:t>
          </a:r>
          <a:r>
            <a:rPr lang="en-GB" dirty="0" smtClean="0"/>
            <a:t> includes the recurrent laryngeal nerve and the spinal nerves. </a:t>
          </a:r>
          <a:endParaRPr lang="en-GB" dirty="0"/>
        </a:p>
      </dgm:t>
    </dgm:pt>
    <dgm:pt modelId="{7E4A46B9-CBEA-41DD-A453-9BEC70B34F31}" type="parTrans" cxnId="{6BE6026A-441B-4DBA-85C2-211DC589E7CB}">
      <dgm:prSet/>
      <dgm:spPr/>
      <dgm:t>
        <a:bodyPr/>
        <a:lstStyle/>
        <a:p>
          <a:endParaRPr lang="en-GB"/>
        </a:p>
      </dgm:t>
    </dgm:pt>
    <dgm:pt modelId="{89B99758-297E-4F88-AC04-E6F999AE102A}" type="sibTrans" cxnId="{6BE6026A-441B-4DBA-85C2-211DC589E7CB}">
      <dgm:prSet/>
      <dgm:spPr/>
      <dgm:t>
        <a:bodyPr/>
        <a:lstStyle/>
        <a:p>
          <a:endParaRPr lang="en-GB"/>
        </a:p>
      </dgm:t>
    </dgm:pt>
    <dgm:pt modelId="{AD9DF35B-1932-4BD1-B620-BEE0AC33AF4B}" type="pres">
      <dgm:prSet presAssocID="{68D05DAF-2815-4286-A919-ED1F7A5163FC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2B664CAB-C2ED-4604-8D44-E31036D5DEBD}" type="pres">
      <dgm:prSet presAssocID="{B5A4DB20-09F0-43F5-954E-7335AF1313AC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B3C35A85-8BFA-4926-B41E-03E7B7C53587}" type="pres">
      <dgm:prSet presAssocID="{22974ACA-DAD0-4114-850C-33B6FA03314E}" presName="spacer" presStyleCnt="0"/>
      <dgm:spPr/>
    </dgm:pt>
    <dgm:pt modelId="{CC1A838A-84B4-47F2-A08F-DF00C55F4D36}" type="pres">
      <dgm:prSet presAssocID="{840731A5-8E25-411D-AE3F-1A81D5803737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458F8B1A-5459-4B32-9CE0-C36264FBF49D}" type="presOf" srcId="{68D05DAF-2815-4286-A919-ED1F7A5163FC}" destId="{AD9DF35B-1932-4BD1-B620-BEE0AC33AF4B}" srcOrd="0" destOrd="0" presId="urn:microsoft.com/office/officeart/2005/8/layout/vList2"/>
    <dgm:cxn modelId="{E017298A-5429-4FEF-A170-A3163469D0D9}" type="presOf" srcId="{840731A5-8E25-411D-AE3F-1A81D5803737}" destId="{CC1A838A-84B4-47F2-A08F-DF00C55F4D36}" srcOrd="0" destOrd="0" presId="urn:microsoft.com/office/officeart/2005/8/layout/vList2"/>
    <dgm:cxn modelId="{6BE6026A-441B-4DBA-85C2-211DC589E7CB}" srcId="{68D05DAF-2815-4286-A919-ED1F7A5163FC}" destId="{840731A5-8E25-411D-AE3F-1A81D5803737}" srcOrd="1" destOrd="0" parTransId="{7E4A46B9-CBEA-41DD-A453-9BEC70B34F31}" sibTransId="{89B99758-297E-4F88-AC04-E6F999AE102A}"/>
    <dgm:cxn modelId="{E9A05CEE-F439-497E-AE04-D9245A5576DD}" srcId="{68D05DAF-2815-4286-A919-ED1F7A5163FC}" destId="{B5A4DB20-09F0-43F5-954E-7335AF1313AC}" srcOrd="0" destOrd="0" parTransId="{A04A3940-B966-45EB-B1EC-58BBD1C0B600}" sibTransId="{22974ACA-DAD0-4114-850C-33B6FA03314E}"/>
    <dgm:cxn modelId="{B9FBF09C-C194-4BC7-AF1C-52DEFCE768D0}" type="presOf" srcId="{B5A4DB20-09F0-43F5-954E-7335AF1313AC}" destId="{2B664CAB-C2ED-4604-8D44-E31036D5DEBD}" srcOrd="0" destOrd="0" presId="urn:microsoft.com/office/officeart/2005/8/layout/vList2"/>
    <dgm:cxn modelId="{1EA08595-B80C-4D36-A14B-79B33A61492B}" type="presParOf" srcId="{AD9DF35B-1932-4BD1-B620-BEE0AC33AF4B}" destId="{2B664CAB-C2ED-4604-8D44-E31036D5DEBD}" srcOrd="0" destOrd="0" presId="urn:microsoft.com/office/officeart/2005/8/layout/vList2"/>
    <dgm:cxn modelId="{E460384F-7A32-4744-8EA5-BF8FBAA35BF3}" type="presParOf" srcId="{AD9DF35B-1932-4BD1-B620-BEE0AC33AF4B}" destId="{B3C35A85-8BFA-4926-B41E-03E7B7C53587}" srcOrd="1" destOrd="0" presId="urn:microsoft.com/office/officeart/2005/8/layout/vList2"/>
    <dgm:cxn modelId="{50259B0F-EAE4-4766-ADD1-1E31B8C77524}" type="presParOf" srcId="{AD9DF35B-1932-4BD1-B620-BEE0AC33AF4B}" destId="{CC1A838A-84B4-47F2-A08F-DF00C55F4D36}" srcOrd="2" destOrd="0" presId="urn:microsoft.com/office/officeart/2005/8/layout/vList2"/>
  </dgm:cxnLst>
  <dgm:bg/>
  <dgm:whole/>
  <dgm:extLst>
    <a:ext uri="http://schemas.microsoft.com/office/drawing/2008/diagram">
      <dsp:dataModelExt xmlns="" xmlns:dsp="http://schemas.microsoft.com/office/drawing/2008/diagram" relId="rId8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5BD2F7D-6AAA-4005-974B-3EDCAE5C4C22}" type="doc">
      <dgm:prSet loTypeId="urn:microsoft.com/office/officeart/2005/8/layout/vProcess5" loCatId="process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n-GB"/>
        </a:p>
      </dgm:t>
    </dgm:pt>
    <dgm:pt modelId="{2BDEC198-2544-4349-A5E5-792C4B1DA91A}">
      <dgm:prSet phldrT="[Text]"/>
      <dgm:spPr/>
      <dgm:t>
        <a:bodyPr/>
        <a:lstStyle/>
        <a:p>
          <a:r>
            <a:rPr lang="en-GB" dirty="0" smtClean="0"/>
            <a:t>About 2.5L of air is inspired</a:t>
          </a:r>
          <a:endParaRPr lang="en-GB" dirty="0"/>
        </a:p>
      </dgm:t>
    </dgm:pt>
    <dgm:pt modelId="{724383B0-7E96-41A4-AEC9-79327802A49B}" type="parTrans" cxnId="{2C819369-0694-40C5-876C-7F2DDEDF2194}">
      <dgm:prSet/>
      <dgm:spPr/>
      <dgm:t>
        <a:bodyPr/>
        <a:lstStyle/>
        <a:p>
          <a:endParaRPr lang="en-GB"/>
        </a:p>
      </dgm:t>
    </dgm:pt>
    <dgm:pt modelId="{8689F6C9-EF14-4D02-B43D-A3E28E37C75D}" type="sibTrans" cxnId="{2C819369-0694-40C5-876C-7F2DDEDF2194}">
      <dgm:prSet/>
      <dgm:spPr/>
      <dgm:t>
        <a:bodyPr/>
        <a:lstStyle/>
        <a:p>
          <a:endParaRPr lang="en-GB"/>
        </a:p>
      </dgm:t>
    </dgm:pt>
    <dgm:pt modelId="{80678B09-C1F8-4E1B-B7D3-55ADCCFF0C75}">
      <dgm:prSet phldrT="[Text]"/>
      <dgm:spPr/>
      <dgm:t>
        <a:bodyPr/>
        <a:lstStyle/>
        <a:p>
          <a:r>
            <a:rPr lang="en-GB" dirty="0" smtClean="0"/>
            <a:t>Epiglottis closes, vocal cords  shut  tightly to entrap the air within the lung</a:t>
          </a:r>
          <a:endParaRPr lang="en-GB" dirty="0"/>
        </a:p>
      </dgm:t>
    </dgm:pt>
    <dgm:pt modelId="{44C39459-78AC-4D5C-A8CA-B1FEAE232F5B}" type="parTrans" cxnId="{206338F1-17B7-4A69-94F9-270A6F54F045}">
      <dgm:prSet/>
      <dgm:spPr/>
      <dgm:t>
        <a:bodyPr/>
        <a:lstStyle/>
        <a:p>
          <a:endParaRPr lang="en-GB"/>
        </a:p>
      </dgm:t>
    </dgm:pt>
    <dgm:pt modelId="{FB4FEB53-56B5-4974-BF96-FA91F4723052}" type="sibTrans" cxnId="{206338F1-17B7-4A69-94F9-270A6F54F045}">
      <dgm:prSet/>
      <dgm:spPr/>
      <dgm:t>
        <a:bodyPr/>
        <a:lstStyle/>
        <a:p>
          <a:endParaRPr lang="en-GB"/>
        </a:p>
      </dgm:t>
    </dgm:pt>
    <dgm:pt modelId="{2104A2B5-91D6-44D7-8F60-97AF107F820D}" type="pres">
      <dgm:prSet presAssocID="{85BD2F7D-6AAA-4005-974B-3EDCAE5C4C22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C11775D1-5E88-4FB2-8511-E7C91C016E36}" type="pres">
      <dgm:prSet presAssocID="{85BD2F7D-6AAA-4005-974B-3EDCAE5C4C22}" presName="dummyMaxCanvas" presStyleCnt="0">
        <dgm:presLayoutVars/>
      </dgm:prSet>
      <dgm:spPr/>
    </dgm:pt>
    <dgm:pt modelId="{D4EC0CDB-A2F6-425B-B05D-6525D1FB3E34}" type="pres">
      <dgm:prSet presAssocID="{85BD2F7D-6AAA-4005-974B-3EDCAE5C4C22}" presName="TwoNodes_1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4F574680-F1DB-434A-8B9D-1B10B9B6B3B1}" type="pres">
      <dgm:prSet presAssocID="{85BD2F7D-6AAA-4005-974B-3EDCAE5C4C22}" presName="TwoNodes_2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55263A6A-17CD-497E-879F-85F44F17D2B5}" type="pres">
      <dgm:prSet presAssocID="{85BD2F7D-6AAA-4005-974B-3EDCAE5C4C22}" presName="TwoConn_1-2" presStyleLbl="fgAccFollowNode1" presStyleIdx="0" presStyleCnt="1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24B2FFF2-4257-4098-88F6-C1CEC2E38326}" type="pres">
      <dgm:prSet presAssocID="{85BD2F7D-6AAA-4005-974B-3EDCAE5C4C22}" presName="TwoNodes_1_text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23E4DA78-C37A-4248-8F8E-BB9E1F30B944}" type="pres">
      <dgm:prSet presAssocID="{85BD2F7D-6AAA-4005-974B-3EDCAE5C4C22}" presName="TwoNodes_2_text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206338F1-17B7-4A69-94F9-270A6F54F045}" srcId="{85BD2F7D-6AAA-4005-974B-3EDCAE5C4C22}" destId="{80678B09-C1F8-4E1B-B7D3-55ADCCFF0C75}" srcOrd="1" destOrd="0" parTransId="{44C39459-78AC-4D5C-A8CA-B1FEAE232F5B}" sibTransId="{FB4FEB53-56B5-4974-BF96-FA91F4723052}"/>
    <dgm:cxn modelId="{927D1169-1663-4A53-915D-B8ED37712741}" type="presOf" srcId="{2BDEC198-2544-4349-A5E5-792C4B1DA91A}" destId="{24B2FFF2-4257-4098-88F6-C1CEC2E38326}" srcOrd="1" destOrd="0" presId="urn:microsoft.com/office/officeart/2005/8/layout/vProcess5"/>
    <dgm:cxn modelId="{C9BE6A2F-7BCE-4F37-9274-81E08AF33B58}" type="presOf" srcId="{8689F6C9-EF14-4D02-B43D-A3E28E37C75D}" destId="{55263A6A-17CD-497E-879F-85F44F17D2B5}" srcOrd="0" destOrd="0" presId="urn:microsoft.com/office/officeart/2005/8/layout/vProcess5"/>
    <dgm:cxn modelId="{EB9E1F51-4635-4BC2-B0E5-5AC40AD3DC54}" type="presOf" srcId="{85BD2F7D-6AAA-4005-974B-3EDCAE5C4C22}" destId="{2104A2B5-91D6-44D7-8F60-97AF107F820D}" srcOrd="0" destOrd="0" presId="urn:microsoft.com/office/officeart/2005/8/layout/vProcess5"/>
    <dgm:cxn modelId="{DF2E87E4-CEDC-472C-86DC-F9B80EF24A89}" type="presOf" srcId="{80678B09-C1F8-4E1B-B7D3-55ADCCFF0C75}" destId="{23E4DA78-C37A-4248-8F8E-BB9E1F30B944}" srcOrd="1" destOrd="0" presId="urn:microsoft.com/office/officeart/2005/8/layout/vProcess5"/>
    <dgm:cxn modelId="{50FC78BD-C13D-4A24-ABAC-DAC29FE45237}" type="presOf" srcId="{80678B09-C1F8-4E1B-B7D3-55ADCCFF0C75}" destId="{4F574680-F1DB-434A-8B9D-1B10B9B6B3B1}" srcOrd="0" destOrd="0" presId="urn:microsoft.com/office/officeart/2005/8/layout/vProcess5"/>
    <dgm:cxn modelId="{2C819369-0694-40C5-876C-7F2DDEDF2194}" srcId="{85BD2F7D-6AAA-4005-974B-3EDCAE5C4C22}" destId="{2BDEC198-2544-4349-A5E5-792C4B1DA91A}" srcOrd="0" destOrd="0" parTransId="{724383B0-7E96-41A4-AEC9-79327802A49B}" sibTransId="{8689F6C9-EF14-4D02-B43D-A3E28E37C75D}"/>
    <dgm:cxn modelId="{D68821A5-94DB-4590-B5C9-5D4866954A1D}" type="presOf" srcId="{2BDEC198-2544-4349-A5E5-792C4B1DA91A}" destId="{D4EC0CDB-A2F6-425B-B05D-6525D1FB3E34}" srcOrd="0" destOrd="0" presId="urn:microsoft.com/office/officeart/2005/8/layout/vProcess5"/>
    <dgm:cxn modelId="{EDDE7AF0-4B67-4ECD-9803-52874DDB563B}" type="presParOf" srcId="{2104A2B5-91D6-44D7-8F60-97AF107F820D}" destId="{C11775D1-5E88-4FB2-8511-E7C91C016E36}" srcOrd="0" destOrd="0" presId="urn:microsoft.com/office/officeart/2005/8/layout/vProcess5"/>
    <dgm:cxn modelId="{F91A8E8E-9C55-4ED4-804A-89A322890C65}" type="presParOf" srcId="{2104A2B5-91D6-44D7-8F60-97AF107F820D}" destId="{D4EC0CDB-A2F6-425B-B05D-6525D1FB3E34}" srcOrd="1" destOrd="0" presId="urn:microsoft.com/office/officeart/2005/8/layout/vProcess5"/>
    <dgm:cxn modelId="{C6123B85-B12E-4C1C-9897-9455FD04A211}" type="presParOf" srcId="{2104A2B5-91D6-44D7-8F60-97AF107F820D}" destId="{4F574680-F1DB-434A-8B9D-1B10B9B6B3B1}" srcOrd="2" destOrd="0" presId="urn:microsoft.com/office/officeart/2005/8/layout/vProcess5"/>
    <dgm:cxn modelId="{D2061B1D-E147-42BC-9EA1-111FF5E87732}" type="presParOf" srcId="{2104A2B5-91D6-44D7-8F60-97AF107F820D}" destId="{55263A6A-17CD-497E-879F-85F44F17D2B5}" srcOrd="3" destOrd="0" presId="urn:microsoft.com/office/officeart/2005/8/layout/vProcess5"/>
    <dgm:cxn modelId="{90776488-5805-4B08-B5B6-87734A1692D1}" type="presParOf" srcId="{2104A2B5-91D6-44D7-8F60-97AF107F820D}" destId="{24B2FFF2-4257-4098-88F6-C1CEC2E38326}" srcOrd="4" destOrd="0" presId="urn:microsoft.com/office/officeart/2005/8/layout/vProcess5"/>
    <dgm:cxn modelId="{35253D87-F320-40CD-9821-1EE51C9A9D18}" type="presParOf" srcId="{2104A2B5-91D6-44D7-8F60-97AF107F820D}" destId="{23E4DA78-C37A-4248-8F8E-BB9E1F30B944}" srcOrd="5" destOrd="0" presId="urn:microsoft.com/office/officeart/2005/8/layout/vProcess5"/>
  </dgm:cxnLst>
  <dgm:bg/>
  <dgm:whole/>
  <dgm:extLst>
    <a:ext uri="http://schemas.microsoft.com/office/drawing/2008/diagram">
      <dsp:dataModelExt xmlns="" xmlns:dsp="http://schemas.microsoft.com/office/drawing/2008/diagram" relId="rId8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E767ABB1-90EE-4B6D-A9F0-B3D370EDC9FF}" type="doc">
      <dgm:prSet loTypeId="urn:microsoft.com/office/officeart/2005/8/layout/vProcess5" loCatId="process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GB"/>
        </a:p>
      </dgm:t>
    </dgm:pt>
    <dgm:pt modelId="{1C7EA6A7-D799-49EE-9A4B-76B67404E646}">
      <dgm:prSet phldrT="[Text]"/>
      <dgm:spPr/>
      <dgm:t>
        <a:bodyPr/>
        <a:lstStyle/>
        <a:p>
          <a:r>
            <a:rPr lang="en-GB" dirty="0" smtClean="0"/>
            <a:t>Abdominal muscles contract  forcefully, pushing against the diaphragm</a:t>
          </a:r>
          <a:endParaRPr lang="en-GB" dirty="0"/>
        </a:p>
      </dgm:t>
    </dgm:pt>
    <dgm:pt modelId="{D0C5FD1D-A3D3-4A32-803F-90F76AE42275}" type="parTrans" cxnId="{E0DF0BDF-40F8-4253-84F4-D529C7772999}">
      <dgm:prSet/>
      <dgm:spPr/>
      <dgm:t>
        <a:bodyPr/>
        <a:lstStyle/>
        <a:p>
          <a:endParaRPr lang="en-GB"/>
        </a:p>
      </dgm:t>
    </dgm:pt>
    <dgm:pt modelId="{1AC6546C-890B-4D41-9D98-EFB44F42E968}" type="sibTrans" cxnId="{E0DF0BDF-40F8-4253-84F4-D529C7772999}">
      <dgm:prSet/>
      <dgm:spPr/>
      <dgm:t>
        <a:bodyPr/>
        <a:lstStyle/>
        <a:p>
          <a:endParaRPr lang="en-GB"/>
        </a:p>
      </dgm:t>
    </dgm:pt>
    <dgm:pt modelId="{EA375BFD-FC7B-4308-9114-958572BAF614}">
      <dgm:prSet phldrT="[Text]"/>
      <dgm:spPr/>
      <dgm:t>
        <a:bodyPr/>
        <a:lstStyle/>
        <a:p>
          <a:r>
            <a:rPr lang="en-GB" dirty="0" smtClean="0"/>
            <a:t>Internal </a:t>
          </a:r>
          <a:r>
            <a:rPr lang="en-GB" dirty="0" err="1" smtClean="0"/>
            <a:t>intercosatal</a:t>
          </a:r>
          <a:r>
            <a:rPr lang="en-GB" dirty="0" smtClean="0"/>
            <a:t> muscles also contract forcefully</a:t>
          </a:r>
          <a:endParaRPr lang="en-GB" dirty="0"/>
        </a:p>
      </dgm:t>
    </dgm:pt>
    <dgm:pt modelId="{E5E5E748-8AFB-4849-AD39-11C7C9EA9381}" type="parTrans" cxnId="{C087F8F5-AE30-4CB4-AEBD-B1B056013617}">
      <dgm:prSet/>
      <dgm:spPr/>
      <dgm:t>
        <a:bodyPr/>
        <a:lstStyle/>
        <a:p>
          <a:endParaRPr lang="en-GB"/>
        </a:p>
      </dgm:t>
    </dgm:pt>
    <dgm:pt modelId="{7621D95B-8460-4BB0-B50B-A7037EA6F0ED}" type="sibTrans" cxnId="{C087F8F5-AE30-4CB4-AEBD-B1B056013617}">
      <dgm:prSet/>
      <dgm:spPr/>
      <dgm:t>
        <a:bodyPr/>
        <a:lstStyle/>
        <a:p>
          <a:endParaRPr lang="en-GB"/>
        </a:p>
      </dgm:t>
    </dgm:pt>
    <dgm:pt modelId="{548F17A7-D661-4594-A1B4-E347E71C8650}">
      <dgm:prSet phldrT="[Text]"/>
      <dgm:spPr/>
      <dgm:t>
        <a:bodyPr/>
        <a:lstStyle/>
        <a:p>
          <a:r>
            <a:rPr lang="en-GB" dirty="0" smtClean="0"/>
            <a:t>Pressure  in the lungs  rises to 100mmHg or </a:t>
          </a:r>
          <a:r>
            <a:rPr lang="en-GB" dirty="0" err="1" smtClean="0"/>
            <a:t>more.Markedly</a:t>
          </a:r>
          <a:r>
            <a:rPr lang="en-GB" dirty="0" smtClean="0"/>
            <a:t> positive </a:t>
          </a:r>
          <a:r>
            <a:rPr lang="en-GB" dirty="0" err="1" smtClean="0"/>
            <a:t>intrathoracic</a:t>
          </a:r>
          <a:r>
            <a:rPr lang="en-GB" dirty="0" smtClean="0"/>
            <a:t> pressure causes narrowing of the trachea.</a:t>
          </a:r>
          <a:endParaRPr lang="en-GB" dirty="0"/>
        </a:p>
      </dgm:t>
    </dgm:pt>
    <dgm:pt modelId="{3BFE02DF-26AF-41FC-A575-11E5ED086327}" type="parTrans" cxnId="{8EB64D5D-0869-4073-837F-6D3A0C281315}">
      <dgm:prSet/>
      <dgm:spPr/>
      <dgm:t>
        <a:bodyPr/>
        <a:lstStyle/>
        <a:p>
          <a:endParaRPr lang="en-GB"/>
        </a:p>
      </dgm:t>
    </dgm:pt>
    <dgm:pt modelId="{A4E676C0-9BCE-4539-8730-E7891EE54409}" type="sibTrans" cxnId="{8EB64D5D-0869-4073-837F-6D3A0C281315}">
      <dgm:prSet/>
      <dgm:spPr/>
      <dgm:t>
        <a:bodyPr/>
        <a:lstStyle/>
        <a:p>
          <a:endParaRPr lang="en-GB"/>
        </a:p>
      </dgm:t>
    </dgm:pt>
    <dgm:pt modelId="{E9DC9B60-F3DF-4B22-AC4C-75751DFAD47A}" type="pres">
      <dgm:prSet presAssocID="{E767ABB1-90EE-4B6D-A9F0-B3D370EDC9FF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37C59134-A911-4E55-B4FF-21CC2C70F54A}" type="pres">
      <dgm:prSet presAssocID="{E767ABB1-90EE-4B6D-A9F0-B3D370EDC9FF}" presName="dummyMaxCanvas" presStyleCnt="0">
        <dgm:presLayoutVars/>
      </dgm:prSet>
      <dgm:spPr/>
    </dgm:pt>
    <dgm:pt modelId="{52D1866D-F95E-44F7-9425-E27E050C98B7}" type="pres">
      <dgm:prSet presAssocID="{E767ABB1-90EE-4B6D-A9F0-B3D370EDC9FF}" presName="ThreeNodes_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34916C71-FD01-44F9-B6E4-AE409A498BCF}" type="pres">
      <dgm:prSet presAssocID="{E767ABB1-90EE-4B6D-A9F0-B3D370EDC9FF}" presName="ThreeNodes_2" presStyleLbl="node1" presStyleIdx="1" presStyleCnt="3" custScaleX="98138" custScaleY="6836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35867415-BF56-4D84-BFC0-2A32776A523F}" type="pres">
      <dgm:prSet presAssocID="{E767ABB1-90EE-4B6D-A9F0-B3D370EDC9FF}" presName="ThreeNodes_3" presStyleLbl="node1" presStyleIdx="2" presStyleCnt="3" custScaleX="114564" custScaleY="117607" custLinFactNeighborY="-14145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A60F042C-F891-49F0-A166-E06DFF93FD72}" type="pres">
      <dgm:prSet presAssocID="{E767ABB1-90EE-4B6D-A9F0-B3D370EDC9FF}" presName="ThreeConn_1-2" presStyleLbl="fg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6A157D69-E029-4F3B-B12E-658B93FBEC7A}" type="pres">
      <dgm:prSet presAssocID="{E767ABB1-90EE-4B6D-A9F0-B3D370EDC9FF}" presName="ThreeConn_2-3" presStyleLbl="fg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82D6F748-5018-4971-B87A-5CB9E88B8B8F}" type="pres">
      <dgm:prSet presAssocID="{E767ABB1-90EE-4B6D-A9F0-B3D370EDC9FF}" presName="ThreeNodes_1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957F6598-F9F2-4063-8613-AC6FA1A5E3B7}" type="pres">
      <dgm:prSet presAssocID="{E767ABB1-90EE-4B6D-A9F0-B3D370EDC9FF}" presName="ThreeNodes_2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449EE1DC-F841-4D2B-8D0C-9F2BF397C0FF}" type="pres">
      <dgm:prSet presAssocID="{E767ABB1-90EE-4B6D-A9F0-B3D370EDC9FF}" presName="ThreeNodes_3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8EB64D5D-0869-4073-837F-6D3A0C281315}" srcId="{E767ABB1-90EE-4B6D-A9F0-B3D370EDC9FF}" destId="{548F17A7-D661-4594-A1B4-E347E71C8650}" srcOrd="2" destOrd="0" parTransId="{3BFE02DF-26AF-41FC-A575-11E5ED086327}" sibTransId="{A4E676C0-9BCE-4539-8730-E7891EE54409}"/>
    <dgm:cxn modelId="{C087F8F5-AE30-4CB4-AEBD-B1B056013617}" srcId="{E767ABB1-90EE-4B6D-A9F0-B3D370EDC9FF}" destId="{EA375BFD-FC7B-4308-9114-958572BAF614}" srcOrd="1" destOrd="0" parTransId="{E5E5E748-8AFB-4849-AD39-11C7C9EA9381}" sibTransId="{7621D95B-8460-4BB0-B50B-A7037EA6F0ED}"/>
    <dgm:cxn modelId="{E0DF0BDF-40F8-4253-84F4-D529C7772999}" srcId="{E767ABB1-90EE-4B6D-A9F0-B3D370EDC9FF}" destId="{1C7EA6A7-D799-49EE-9A4B-76B67404E646}" srcOrd="0" destOrd="0" parTransId="{D0C5FD1D-A3D3-4A32-803F-90F76AE42275}" sibTransId="{1AC6546C-890B-4D41-9D98-EFB44F42E968}"/>
    <dgm:cxn modelId="{8585A807-6364-4739-AA7D-26621B30A9C3}" type="presOf" srcId="{548F17A7-D661-4594-A1B4-E347E71C8650}" destId="{449EE1DC-F841-4D2B-8D0C-9F2BF397C0FF}" srcOrd="1" destOrd="0" presId="urn:microsoft.com/office/officeart/2005/8/layout/vProcess5"/>
    <dgm:cxn modelId="{A4D95798-07F4-4E1F-A2EC-876CF528D043}" type="presOf" srcId="{EA375BFD-FC7B-4308-9114-958572BAF614}" destId="{34916C71-FD01-44F9-B6E4-AE409A498BCF}" srcOrd="0" destOrd="0" presId="urn:microsoft.com/office/officeart/2005/8/layout/vProcess5"/>
    <dgm:cxn modelId="{FF2E4952-1C08-4547-8FA8-2AB13CCBEDD8}" type="presOf" srcId="{EA375BFD-FC7B-4308-9114-958572BAF614}" destId="{957F6598-F9F2-4063-8613-AC6FA1A5E3B7}" srcOrd="1" destOrd="0" presId="urn:microsoft.com/office/officeart/2005/8/layout/vProcess5"/>
    <dgm:cxn modelId="{B118EDA9-0477-4EC7-B7AD-3C49E7EBD652}" type="presOf" srcId="{1AC6546C-890B-4D41-9D98-EFB44F42E968}" destId="{A60F042C-F891-49F0-A166-E06DFF93FD72}" srcOrd="0" destOrd="0" presId="urn:microsoft.com/office/officeart/2005/8/layout/vProcess5"/>
    <dgm:cxn modelId="{729C080E-FF58-4198-BC53-94BF8E5472A4}" type="presOf" srcId="{1C7EA6A7-D799-49EE-9A4B-76B67404E646}" destId="{52D1866D-F95E-44F7-9425-E27E050C98B7}" srcOrd="0" destOrd="0" presId="urn:microsoft.com/office/officeart/2005/8/layout/vProcess5"/>
    <dgm:cxn modelId="{056382B8-9B6F-4EA8-8259-C7A6817B197F}" type="presOf" srcId="{7621D95B-8460-4BB0-B50B-A7037EA6F0ED}" destId="{6A157D69-E029-4F3B-B12E-658B93FBEC7A}" srcOrd="0" destOrd="0" presId="urn:microsoft.com/office/officeart/2005/8/layout/vProcess5"/>
    <dgm:cxn modelId="{D1339121-F9C8-46D0-BFB8-3623B6D9C55F}" type="presOf" srcId="{548F17A7-D661-4594-A1B4-E347E71C8650}" destId="{35867415-BF56-4D84-BFC0-2A32776A523F}" srcOrd="0" destOrd="0" presId="urn:microsoft.com/office/officeart/2005/8/layout/vProcess5"/>
    <dgm:cxn modelId="{026C1AC7-69BC-42DC-84C0-8AAFABD4B799}" type="presOf" srcId="{1C7EA6A7-D799-49EE-9A4B-76B67404E646}" destId="{82D6F748-5018-4971-B87A-5CB9E88B8B8F}" srcOrd="1" destOrd="0" presId="urn:microsoft.com/office/officeart/2005/8/layout/vProcess5"/>
    <dgm:cxn modelId="{4CC8EC0F-745E-40DB-A7B7-460C03C8CFF8}" type="presOf" srcId="{E767ABB1-90EE-4B6D-A9F0-B3D370EDC9FF}" destId="{E9DC9B60-F3DF-4B22-AC4C-75751DFAD47A}" srcOrd="0" destOrd="0" presId="urn:microsoft.com/office/officeart/2005/8/layout/vProcess5"/>
    <dgm:cxn modelId="{5DD7D549-D96D-4B0E-99C1-3E03D30ED19E}" type="presParOf" srcId="{E9DC9B60-F3DF-4B22-AC4C-75751DFAD47A}" destId="{37C59134-A911-4E55-B4FF-21CC2C70F54A}" srcOrd="0" destOrd="0" presId="urn:microsoft.com/office/officeart/2005/8/layout/vProcess5"/>
    <dgm:cxn modelId="{C7BC4B13-F605-46F3-ADAC-CD0AD7C0EFF1}" type="presParOf" srcId="{E9DC9B60-F3DF-4B22-AC4C-75751DFAD47A}" destId="{52D1866D-F95E-44F7-9425-E27E050C98B7}" srcOrd="1" destOrd="0" presId="urn:microsoft.com/office/officeart/2005/8/layout/vProcess5"/>
    <dgm:cxn modelId="{6E232FB8-DC76-4F6D-BD00-95A02472449C}" type="presParOf" srcId="{E9DC9B60-F3DF-4B22-AC4C-75751DFAD47A}" destId="{34916C71-FD01-44F9-B6E4-AE409A498BCF}" srcOrd="2" destOrd="0" presId="urn:microsoft.com/office/officeart/2005/8/layout/vProcess5"/>
    <dgm:cxn modelId="{8EAF9D69-0299-49B4-8C46-E300BCF826F7}" type="presParOf" srcId="{E9DC9B60-F3DF-4B22-AC4C-75751DFAD47A}" destId="{35867415-BF56-4D84-BFC0-2A32776A523F}" srcOrd="3" destOrd="0" presId="urn:microsoft.com/office/officeart/2005/8/layout/vProcess5"/>
    <dgm:cxn modelId="{D7C07398-D229-4E48-93B0-414A6109A2D3}" type="presParOf" srcId="{E9DC9B60-F3DF-4B22-AC4C-75751DFAD47A}" destId="{A60F042C-F891-49F0-A166-E06DFF93FD72}" srcOrd="4" destOrd="0" presId="urn:microsoft.com/office/officeart/2005/8/layout/vProcess5"/>
    <dgm:cxn modelId="{A0F785B6-2155-45D8-B6EC-64AC6DB3AEC0}" type="presParOf" srcId="{E9DC9B60-F3DF-4B22-AC4C-75751DFAD47A}" destId="{6A157D69-E029-4F3B-B12E-658B93FBEC7A}" srcOrd="5" destOrd="0" presId="urn:microsoft.com/office/officeart/2005/8/layout/vProcess5"/>
    <dgm:cxn modelId="{769B83AE-DED5-4374-8135-2C449520D02D}" type="presParOf" srcId="{E9DC9B60-F3DF-4B22-AC4C-75751DFAD47A}" destId="{82D6F748-5018-4971-B87A-5CB9E88B8B8F}" srcOrd="6" destOrd="0" presId="urn:microsoft.com/office/officeart/2005/8/layout/vProcess5"/>
    <dgm:cxn modelId="{604A8DF9-ADFA-40B8-BF79-2210C4A698A4}" type="presParOf" srcId="{E9DC9B60-F3DF-4B22-AC4C-75751DFAD47A}" destId="{957F6598-F9F2-4063-8613-AC6FA1A5E3B7}" srcOrd="7" destOrd="0" presId="urn:microsoft.com/office/officeart/2005/8/layout/vProcess5"/>
    <dgm:cxn modelId="{24C5AADD-3782-4C7D-B2D3-841ACA7D1DF5}" type="presParOf" srcId="{E9DC9B60-F3DF-4B22-AC4C-75751DFAD47A}" destId="{449EE1DC-F841-4D2B-8D0C-9F2BF397C0FF}" srcOrd="8" destOrd="0" presId="urn:microsoft.com/office/officeart/2005/8/layout/vProcess5"/>
  </dgm:cxnLst>
  <dgm:bg/>
  <dgm:whole/>
  <dgm:extLst>
    <a:ext uri="http://schemas.microsoft.com/office/drawing/2008/diagram">
      <dsp:dataModelExt xmlns="" xmlns:dsp="http://schemas.microsoft.com/office/drawing/2008/diagram" relId="rId8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975B3588-DC13-4EC4-B975-CFC56170D0DD}" type="doc">
      <dgm:prSet loTypeId="urn:microsoft.com/office/officeart/2005/8/layout/vProcess5" loCatId="process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GB"/>
        </a:p>
      </dgm:t>
    </dgm:pt>
    <dgm:pt modelId="{26F51265-AAD9-42D7-ADC3-C79AE0E20A3A}">
      <dgm:prSet phldrT="[Text]"/>
      <dgm:spPr/>
      <dgm:t>
        <a:bodyPr/>
        <a:lstStyle/>
        <a:p>
          <a:r>
            <a:rPr lang="en-GB" dirty="0" smtClean="0"/>
            <a:t>Vocal cords and epiglottis  suddenly open widely .</a:t>
          </a:r>
          <a:endParaRPr lang="en-GB" dirty="0"/>
        </a:p>
      </dgm:t>
    </dgm:pt>
    <dgm:pt modelId="{A82AE391-F5EE-452C-A267-1C5270757E8F}" type="parTrans" cxnId="{3325BCFD-DBFF-47D6-BDD7-648F7955C689}">
      <dgm:prSet/>
      <dgm:spPr/>
      <dgm:t>
        <a:bodyPr/>
        <a:lstStyle/>
        <a:p>
          <a:endParaRPr lang="en-GB"/>
        </a:p>
      </dgm:t>
    </dgm:pt>
    <dgm:pt modelId="{F2B213FD-0A90-4A60-9B0C-588B9B5D2EE9}" type="sibTrans" cxnId="{3325BCFD-DBFF-47D6-BDD7-648F7955C689}">
      <dgm:prSet/>
      <dgm:spPr/>
      <dgm:t>
        <a:bodyPr/>
        <a:lstStyle/>
        <a:p>
          <a:endParaRPr lang="en-GB"/>
        </a:p>
      </dgm:t>
    </dgm:pt>
    <dgm:pt modelId="{D659B6DC-1CAF-451B-8B62-ABEB77C528DE}">
      <dgm:prSet phldrT="[Text]"/>
      <dgm:spPr/>
      <dgm:t>
        <a:bodyPr/>
        <a:lstStyle/>
        <a:p>
          <a:r>
            <a:rPr lang="en-GB" dirty="0" smtClean="0"/>
            <a:t>The large pressure differential between the airways and the atmosphere coupled with tracheal narrowing produces rapid flow rates through the trachea.</a:t>
          </a:r>
          <a:endParaRPr lang="en-GB" dirty="0"/>
        </a:p>
      </dgm:t>
    </dgm:pt>
    <dgm:pt modelId="{F21203D1-FC07-44FB-86CE-D4D047F72BA8}" type="parTrans" cxnId="{E7119CEF-BE54-414E-9822-364077C9F67A}">
      <dgm:prSet/>
      <dgm:spPr/>
      <dgm:t>
        <a:bodyPr/>
        <a:lstStyle/>
        <a:p>
          <a:endParaRPr lang="en-GB"/>
        </a:p>
      </dgm:t>
    </dgm:pt>
    <dgm:pt modelId="{BA8F4EF5-DB28-4B6B-93E3-47921E55CB17}" type="sibTrans" cxnId="{E7119CEF-BE54-414E-9822-364077C9F67A}">
      <dgm:prSet/>
      <dgm:spPr/>
      <dgm:t>
        <a:bodyPr/>
        <a:lstStyle/>
        <a:p>
          <a:endParaRPr lang="en-GB"/>
        </a:p>
      </dgm:t>
    </dgm:pt>
    <dgm:pt modelId="{E750ED53-5350-490A-938E-71C4CD7C82D6}">
      <dgm:prSet phldrT="[Text]"/>
      <dgm:spPr/>
      <dgm:t>
        <a:bodyPr/>
        <a:lstStyle/>
        <a:p>
          <a:r>
            <a:rPr lang="en-GB" dirty="0" smtClean="0"/>
            <a:t>Air is expelled at velocities  ranging from  75 to 100 miles/hr.</a:t>
          </a:r>
          <a:endParaRPr lang="en-GB" dirty="0"/>
        </a:p>
      </dgm:t>
    </dgm:pt>
    <dgm:pt modelId="{5DC7D6F1-3016-44A6-9CDC-DECEA87506F4}" type="parTrans" cxnId="{9875077F-C04A-45CD-BED1-11E1F77BC763}">
      <dgm:prSet/>
      <dgm:spPr/>
      <dgm:t>
        <a:bodyPr/>
        <a:lstStyle/>
        <a:p>
          <a:endParaRPr lang="en-GB"/>
        </a:p>
      </dgm:t>
    </dgm:pt>
    <dgm:pt modelId="{C5381C19-6F15-472F-AD21-FFA9BB60AA81}" type="sibTrans" cxnId="{9875077F-C04A-45CD-BED1-11E1F77BC763}">
      <dgm:prSet/>
      <dgm:spPr/>
      <dgm:t>
        <a:bodyPr/>
        <a:lstStyle/>
        <a:p>
          <a:endParaRPr lang="en-GB"/>
        </a:p>
      </dgm:t>
    </dgm:pt>
    <dgm:pt modelId="{08396300-E326-4AF7-8DFD-D04F5B8CE402}" type="pres">
      <dgm:prSet presAssocID="{975B3588-DC13-4EC4-B975-CFC56170D0DD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E50750F6-4D59-4423-8938-C3BFA0F3F328}" type="pres">
      <dgm:prSet presAssocID="{975B3588-DC13-4EC4-B975-CFC56170D0DD}" presName="dummyMaxCanvas" presStyleCnt="0">
        <dgm:presLayoutVars/>
      </dgm:prSet>
      <dgm:spPr/>
    </dgm:pt>
    <dgm:pt modelId="{8A100A05-B115-42E2-9C0E-76E77949DA56}" type="pres">
      <dgm:prSet presAssocID="{975B3588-DC13-4EC4-B975-CFC56170D0DD}" presName="ThreeNodes_1" presStyleLbl="node1" presStyleIdx="0" presStyleCnt="3" custScaleY="60082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FD26271E-1B93-4490-BFD1-21DA31C4868E}" type="pres">
      <dgm:prSet presAssocID="{975B3588-DC13-4EC4-B975-CFC56170D0DD}" presName="ThreeNodes_2" presStyleLbl="node1" presStyleIdx="1" presStyleCnt="3" custScaleY="136869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F5769E26-E491-4E61-8BB2-B3CA8497E6C2}" type="pres">
      <dgm:prSet presAssocID="{975B3588-DC13-4EC4-B975-CFC56170D0DD}" presName="ThreeNodes_3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18C43DAF-323C-4FC5-BCEB-0254838969B8}" type="pres">
      <dgm:prSet presAssocID="{975B3588-DC13-4EC4-B975-CFC56170D0DD}" presName="ThreeConn_1-2" presStyleLbl="fg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DA5C6484-FA31-40B9-BB6C-C461F2A55F47}" type="pres">
      <dgm:prSet presAssocID="{975B3588-DC13-4EC4-B975-CFC56170D0DD}" presName="ThreeConn_2-3" presStyleLbl="fg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A8A79DC7-5E8A-4EF0-AF25-43430D26FF44}" type="pres">
      <dgm:prSet presAssocID="{975B3588-DC13-4EC4-B975-CFC56170D0DD}" presName="ThreeNodes_1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4F4FB530-6BA9-43CA-938C-44B093536240}" type="pres">
      <dgm:prSet presAssocID="{975B3588-DC13-4EC4-B975-CFC56170D0DD}" presName="ThreeNodes_2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B2C2CCEB-CDDC-42FE-8C6E-3AF37B7D129E}" type="pres">
      <dgm:prSet presAssocID="{975B3588-DC13-4EC4-B975-CFC56170D0DD}" presName="ThreeNodes_3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1C01D06A-BCD9-4E1B-8E03-C372CC93DCD5}" type="presOf" srcId="{F2B213FD-0A90-4A60-9B0C-588B9B5D2EE9}" destId="{18C43DAF-323C-4FC5-BCEB-0254838969B8}" srcOrd="0" destOrd="0" presId="urn:microsoft.com/office/officeart/2005/8/layout/vProcess5"/>
    <dgm:cxn modelId="{6FD6129E-0E01-43D8-800E-FEA12AF49632}" type="presOf" srcId="{E750ED53-5350-490A-938E-71C4CD7C82D6}" destId="{F5769E26-E491-4E61-8BB2-B3CA8497E6C2}" srcOrd="0" destOrd="0" presId="urn:microsoft.com/office/officeart/2005/8/layout/vProcess5"/>
    <dgm:cxn modelId="{AE4D4A79-72E0-4B41-95E7-A43DBD9172C6}" type="presOf" srcId="{975B3588-DC13-4EC4-B975-CFC56170D0DD}" destId="{08396300-E326-4AF7-8DFD-D04F5B8CE402}" srcOrd="0" destOrd="0" presId="urn:microsoft.com/office/officeart/2005/8/layout/vProcess5"/>
    <dgm:cxn modelId="{29035500-0992-40D4-BB8F-13401B0509BB}" type="presOf" srcId="{D659B6DC-1CAF-451B-8B62-ABEB77C528DE}" destId="{FD26271E-1B93-4490-BFD1-21DA31C4868E}" srcOrd="0" destOrd="0" presId="urn:microsoft.com/office/officeart/2005/8/layout/vProcess5"/>
    <dgm:cxn modelId="{11F8CCFB-58C1-4CE1-961D-22A4890CDCBB}" type="presOf" srcId="{26F51265-AAD9-42D7-ADC3-C79AE0E20A3A}" destId="{A8A79DC7-5E8A-4EF0-AF25-43430D26FF44}" srcOrd="1" destOrd="0" presId="urn:microsoft.com/office/officeart/2005/8/layout/vProcess5"/>
    <dgm:cxn modelId="{E7119CEF-BE54-414E-9822-364077C9F67A}" srcId="{975B3588-DC13-4EC4-B975-CFC56170D0DD}" destId="{D659B6DC-1CAF-451B-8B62-ABEB77C528DE}" srcOrd="1" destOrd="0" parTransId="{F21203D1-FC07-44FB-86CE-D4D047F72BA8}" sibTransId="{BA8F4EF5-DB28-4B6B-93E3-47921E55CB17}"/>
    <dgm:cxn modelId="{9875077F-C04A-45CD-BED1-11E1F77BC763}" srcId="{975B3588-DC13-4EC4-B975-CFC56170D0DD}" destId="{E750ED53-5350-490A-938E-71C4CD7C82D6}" srcOrd="2" destOrd="0" parTransId="{5DC7D6F1-3016-44A6-9CDC-DECEA87506F4}" sibTransId="{C5381C19-6F15-472F-AD21-FFA9BB60AA81}"/>
    <dgm:cxn modelId="{D88BBB20-A60B-4063-ABF2-0F6D95EE51DB}" type="presOf" srcId="{BA8F4EF5-DB28-4B6B-93E3-47921E55CB17}" destId="{DA5C6484-FA31-40B9-BB6C-C461F2A55F47}" srcOrd="0" destOrd="0" presId="urn:microsoft.com/office/officeart/2005/8/layout/vProcess5"/>
    <dgm:cxn modelId="{C0E7D34F-103F-4A16-ACE8-584261845EBE}" type="presOf" srcId="{E750ED53-5350-490A-938E-71C4CD7C82D6}" destId="{B2C2CCEB-CDDC-42FE-8C6E-3AF37B7D129E}" srcOrd="1" destOrd="0" presId="urn:microsoft.com/office/officeart/2005/8/layout/vProcess5"/>
    <dgm:cxn modelId="{C0EB6C37-F445-484F-8B36-4700B0EDEA06}" type="presOf" srcId="{D659B6DC-1CAF-451B-8B62-ABEB77C528DE}" destId="{4F4FB530-6BA9-43CA-938C-44B093536240}" srcOrd="1" destOrd="0" presId="urn:microsoft.com/office/officeart/2005/8/layout/vProcess5"/>
    <dgm:cxn modelId="{F406EB4F-B654-4CD8-B8EE-651BE521AD89}" type="presOf" srcId="{26F51265-AAD9-42D7-ADC3-C79AE0E20A3A}" destId="{8A100A05-B115-42E2-9C0E-76E77949DA56}" srcOrd="0" destOrd="0" presId="urn:microsoft.com/office/officeart/2005/8/layout/vProcess5"/>
    <dgm:cxn modelId="{3325BCFD-DBFF-47D6-BDD7-648F7955C689}" srcId="{975B3588-DC13-4EC4-B975-CFC56170D0DD}" destId="{26F51265-AAD9-42D7-ADC3-C79AE0E20A3A}" srcOrd="0" destOrd="0" parTransId="{A82AE391-F5EE-452C-A267-1C5270757E8F}" sibTransId="{F2B213FD-0A90-4A60-9B0C-588B9B5D2EE9}"/>
    <dgm:cxn modelId="{1DA95A54-50E9-4336-ABC6-CAECA8C7EAC6}" type="presParOf" srcId="{08396300-E326-4AF7-8DFD-D04F5B8CE402}" destId="{E50750F6-4D59-4423-8938-C3BFA0F3F328}" srcOrd="0" destOrd="0" presId="urn:microsoft.com/office/officeart/2005/8/layout/vProcess5"/>
    <dgm:cxn modelId="{021E3549-9706-4626-AB48-C9A7E79C891B}" type="presParOf" srcId="{08396300-E326-4AF7-8DFD-D04F5B8CE402}" destId="{8A100A05-B115-42E2-9C0E-76E77949DA56}" srcOrd="1" destOrd="0" presId="urn:microsoft.com/office/officeart/2005/8/layout/vProcess5"/>
    <dgm:cxn modelId="{30D24DFA-21EF-4F45-A885-98AE36DC5174}" type="presParOf" srcId="{08396300-E326-4AF7-8DFD-D04F5B8CE402}" destId="{FD26271E-1B93-4490-BFD1-21DA31C4868E}" srcOrd="2" destOrd="0" presId="urn:microsoft.com/office/officeart/2005/8/layout/vProcess5"/>
    <dgm:cxn modelId="{4417AC0D-8414-498C-AB0D-09986711A26D}" type="presParOf" srcId="{08396300-E326-4AF7-8DFD-D04F5B8CE402}" destId="{F5769E26-E491-4E61-8BB2-B3CA8497E6C2}" srcOrd="3" destOrd="0" presId="urn:microsoft.com/office/officeart/2005/8/layout/vProcess5"/>
    <dgm:cxn modelId="{26E847E4-E98D-4B35-AEC4-832479D153C3}" type="presParOf" srcId="{08396300-E326-4AF7-8DFD-D04F5B8CE402}" destId="{18C43DAF-323C-4FC5-BCEB-0254838969B8}" srcOrd="4" destOrd="0" presId="urn:microsoft.com/office/officeart/2005/8/layout/vProcess5"/>
    <dgm:cxn modelId="{5E81CF35-58C4-400A-9B5E-3BF7791E7DE8}" type="presParOf" srcId="{08396300-E326-4AF7-8DFD-D04F5B8CE402}" destId="{DA5C6484-FA31-40B9-BB6C-C461F2A55F47}" srcOrd="5" destOrd="0" presId="urn:microsoft.com/office/officeart/2005/8/layout/vProcess5"/>
    <dgm:cxn modelId="{FF83F29D-7653-461F-B3DF-8C17BDF39A29}" type="presParOf" srcId="{08396300-E326-4AF7-8DFD-D04F5B8CE402}" destId="{A8A79DC7-5E8A-4EF0-AF25-43430D26FF44}" srcOrd="6" destOrd="0" presId="urn:microsoft.com/office/officeart/2005/8/layout/vProcess5"/>
    <dgm:cxn modelId="{2024A7C8-52A7-4738-AEC2-B09E82C1D214}" type="presParOf" srcId="{08396300-E326-4AF7-8DFD-D04F5B8CE402}" destId="{4F4FB530-6BA9-43CA-938C-44B093536240}" srcOrd="7" destOrd="0" presId="urn:microsoft.com/office/officeart/2005/8/layout/vProcess5"/>
    <dgm:cxn modelId="{96076AD0-7205-454C-BF7C-4B8699C0BC7E}" type="presParOf" srcId="{08396300-E326-4AF7-8DFD-D04F5B8CE402}" destId="{B2C2CCEB-CDDC-42FE-8C6E-3AF37B7D129E}" srcOrd="8" destOrd="0" presId="urn:microsoft.com/office/officeart/2005/8/layout/vProcess5"/>
  </dgm:cxnLst>
  <dgm:bg/>
  <dgm:whole/>
  <dgm:extLst>
    <a:ext uri="http://schemas.microsoft.com/office/drawing/2008/diagram">
      <dsp:dataModelExt xmlns="" xmlns:dsp="http://schemas.microsoft.com/office/drawing/2008/diagram" relId="rId8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02B7A167-705F-4CCA-AA04-E8E1F196CE2B}" type="doc">
      <dgm:prSet loTypeId="urn:microsoft.com/office/officeart/2005/8/layout/vProcess5" loCatId="process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GB"/>
        </a:p>
      </dgm:t>
    </dgm:pt>
    <dgm:pt modelId="{06CE8199-E737-44A7-9AD3-C37A156F8F92}">
      <dgm:prSet phldrT="[Text]"/>
      <dgm:spPr/>
      <dgm:t>
        <a:bodyPr/>
        <a:lstStyle/>
        <a:p>
          <a:r>
            <a:rPr lang="en-GB" dirty="0" smtClean="0"/>
            <a:t>The shearing forces that develop aid in the elimination of mucus and foreign materials.</a:t>
          </a:r>
          <a:endParaRPr lang="en-GB" dirty="0"/>
        </a:p>
      </dgm:t>
    </dgm:pt>
    <dgm:pt modelId="{B4049F7A-2003-481E-B9B5-3D0FD740CF91}" type="parTrans" cxnId="{0C61F6FC-7A9C-48A2-BE51-36AFCEFACC97}">
      <dgm:prSet/>
      <dgm:spPr/>
      <dgm:t>
        <a:bodyPr/>
        <a:lstStyle/>
        <a:p>
          <a:endParaRPr lang="en-GB"/>
        </a:p>
      </dgm:t>
    </dgm:pt>
    <dgm:pt modelId="{69E104C1-C17D-42CF-9EC6-91FC66EF8A19}" type="sibTrans" cxnId="{0C61F6FC-7A9C-48A2-BE51-36AFCEFACC97}">
      <dgm:prSet/>
      <dgm:spPr/>
      <dgm:t>
        <a:bodyPr/>
        <a:lstStyle/>
        <a:p>
          <a:endParaRPr lang="en-GB"/>
        </a:p>
      </dgm:t>
    </dgm:pt>
    <dgm:pt modelId="{22B8D6CE-B921-4E32-BE46-5AAFDDC82C82}" type="pres">
      <dgm:prSet presAssocID="{02B7A167-705F-4CCA-AA04-E8E1F196CE2B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B2F8BF0F-F52F-4E1B-926B-7CE4007B0C2C}" type="pres">
      <dgm:prSet presAssocID="{02B7A167-705F-4CCA-AA04-E8E1F196CE2B}" presName="dummyMaxCanvas" presStyleCnt="0">
        <dgm:presLayoutVars/>
      </dgm:prSet>
      <dgm:spPr/>
    </dgm:pt>
    <dgm:pt modelId="{5911F9E5-20E3-4704-A9DE-382A8CC0B3E8}" type="pres">
      <dgm:prSet presAssocID="{02B7A167-705F-4CCA-AA04-E8E1F196CE2B}" presName="OneNode_1" presStyleLbl="node1" presStyleIdx="0" presStyleCnt="1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0C61F6FC-7A9C-48A2-BE51-36AFCEFACC97}" srcId="{02B7A167-705F-4CCA-AA04-E8E1F196CE2B}" destId="{06CE8199-E737-44A7-9AD3-C37A156F8F92}" srcOrd="0" destOrd="0" parTransId="{B4049F7A-2003-481E-B9B5-3D0FD740CF91}" sibTransId="{69E104C1-C17D-42CF-9EC6-91FC66EF8A19}"/>
    <dgm:cxn modelId="{ED5FE032-AF2A-47B1-A3A3-EF0FDC6704D4}" type="presOf" srcId="{06CE8199-E737-44A7-9AD3-C37A156F8F92}" destId="{5911F9E5-20E3-4704-A9DE-382A8CC0B3E8}" srcOrd="0" destOrd="0" presId="urn:microsoft.com/office/officeart/2005/8/layout/vProcess5"/>
    <dgm:cxn modelId="{68C14038-0674-4A1E-BA49-F45FA98B136B}" type="presOf" srcId="{02B7A167-705F-4CCA-AA04-E8E1F196CE2B}" destId="{22B8D6CE-B921-4E32-BE46-5AAFDDC82C82}" srcOrd="0" destOrd="0" presId="urn:microsoft.com/office/officeart/2005/8/layout/vProcess5"/>
    <dgm:cxn modelId="{5D31091A-DEF4-4A2E-B2D0-75637C2B5114}" type="presParOf" srcId="{22B8D6CE-B921-4E32-BE46-5AAFDDC82C82}" destId="{B2F8BF0F-F52F-4E1B-926B-7CE4007B0C2C}" srcOrd="0" destOrd="0" presId="urn:microsoft.com/office/officeart/2005/8/layout/vProcess5"/>
    <dgm:cxn modelId="{EF1CF6BF-0DCF-44EB-AA7E-D5C7E12D23E9}" type="presParOf" srcId="{22B8D6CE-B921-4E32-BE46-5AAFDDC82C82}" destId="{5911F9E5-20E3-4704-A9DE-382A8CC0B3E8}" srcOrd="1" destOrd="0" presId="urn:microsoft.com/office/officeart/2005/8/layout/vProcess5"/>
  </dgm:cxnLst>
  <dgm:bg/>
  <dgm:whole/>
  <dgm:extLst>
    <a:ext uri="http://schemas.microsoft.com/office/drawing/2008/diagram">
      <dsp:dataModelExt xmlns=""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7917B9E7-2DF2-4E24-83D0-E18512ADEC22}">
      <dsp:nvSpPr>
        <dsp:cNvPr id="0" name=""/>
        <dsp:cNvSpPr/>
      </dsp:nvSpPr>
      <dsp:spPr>
        <a:xfrm>
          <a:off x="0" y="25735"/>
          <a:ext cx="9144000" cy="3189420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0980" tIns="220980" rIns="220980" bIns="220980" numCol="1" spcCol="1270" anchor="ctr" anchorCtr="0">
          <a:noAutofit/>
        </a:bodyPr>
        <a:lstStyle/>
        <a:p>
          <a:pPr lvl="0" algn="l" defTabSz="2578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5800" kern="1200" dirty="0" smtClean="0"/>
            <a:t>Coughing may be initiated either voluntarily or reflexively</a:t>
          </a:r>
          <a:endParaRPr lang="en-GB" sz="5800" kern="1200" dirty="0"/>
        </a:p>
      </dsp:txBody>
      <dsp:txXfrm>
        <a:off x="0" y="25735"/>
        <a:ext cx="9144000" cy="3189420"/>
      </dsp:txXfrm>
    </dsp:sp>
    <dsp:sp modelId="{A63E9F65-6283-469E-B8EB-43F4FB29F5EB}">
      <dsp:nvSpPr>
        <dsp:cNvPr id="0" name=""/>
        <dsp:cNvSpPr/>
      </dsp:nvSpPr>
      <dsp:spPr>
        <a:xfrm>
          <a:off x="0" y="3382196"/>
          <a:ext cx="9144000" cy="3189420"/>
        </a:xfrm>
        <a:prstGeom prst="roundRect">
          <a:avLst/>
        </a:prstGeom>
        <a:solidFill>
          <a:schemeClr val="accent3">
            <a:hueOff val="11250264"/>
            <a:satOff val="-16880"/>
            <a:lumOff val="-2745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0980" tIns="220980" rIns="220980" bIns="220980" numCol="1" spcCol="1270" anchor="ctr" anchorCtr="0">
          <a:noAutofit/>
        </a:bodyPr>
        <a:lstStyle/>
        <a:p>
          <a:pPr lvl="0" algn="l" defTabSz="2578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5800" kern="1200" dirty="0" smtClean="0"/>
            <a:t>As a defensive reflex it has both afferent and </a:t>
          </a:r>
          <a:r>
            <a:rPr lang="en-GB" sz="5800" kern="1200" smtClean="0"/>
            <a:t>efferent pathways</a:t>
          </a:r>
          <a:endParaRPr lang="en-GB" sz="5800" kern="1200" dirty="0"/>
        </a:p>
      </dsp:txBody>
      <dsp:txXfrm>
        <a:off x="0" y="3382196"/>
        <a:ext cx="9144000" cy="3189420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2B664CAB-C2ED-4604-8D44-E31036D5DEBD}">
      <dsp:nvSpPr>
        <dsp:cNvPr id="0" name=""/>
        <dsp:cNvSpPr/>
      </dsp:nvSpPr>
      <dsp:spPr>
        <a:xfrm>
          <a:off x="0" y="15020"/>
          <a:ext cx="7440488" cy="2569319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3600" kern="1200" dirty="0" smtClean="0"/>
            <a:t>The </a:t>
          </a:r>
          <a:r>
            <a:rPr lang="en-GB" sz="3600" i="1" kern="1200" dirty="0" smtClean="0"/>
            <a:t>afferent limb</a:t>
          </a:r>
          <a:r>
            <a:rPr lang="en-GB" sz="3600" kern="1200" dirty="0" smtClean="0"/>
            <a:t> includes receptors within the sensory distribution of the trigeminal, </a:t>
          </a:r>
          <a:r>
            <a:rPr lang="en-GB" sz="3600" kern="1200" dirty="0" err="1" smtClean="0"/>
            <a:t>glossopharyngeal</a:t>
          </a:r>
          <a:r>
            <a:rPr lang="en-GB" sz="3600" kern="1200" dirty="0" smtClean="0"/>
            <a:t>, superior laryngeal, and </a:t>
          </a:r>
          <a:r>
            <a:rPr lang="en-GB" sz="3600" kern="1200" dirty="0" err="1" smtClean="0"/>
            <a:t>vagus</a:t>
          </a:r>
          <a:r>
            <a:rPr lang="en-GB" sz="3600" kern="1200" dirty="0" smtClean="0"/>
            <a:t> nerves.</a:t>
          </a:r>
          <a:endParaRPr lang="en-GB" sz="3600" kern="1200" dirty="0"/>
        </a:p>
      </dsp:txBody>
      <dsp:txXfrm>
        <a:off x="0" y="15020"/>
        <a:ext cx="7440488" cy="2569319"/>
      </dsp:txXfrm>
    </dsp:sp>
    <dsp:sp modelId="{CC1A838A-84B4-47F2-A08F-DF00C55F4D36}">
      <dsp:nvSpPr>
        <dsp:cNvPr id="0" name=""/>
        <dsp:cNvSpPr/>
      </dsp:nvSpPr>
      <dsp:spPr>
        <a:xfrm>
          <a:off x="0" y="2688020"/>
          <a:ext cx="7440488" cy="2569319"/>
        </a:xfrm>
        <a:prstGeom prst="roundRect">
          <a:avLst/>
        </a:prstGeom>
        <a:solidFill>
          <a:schemeClr val="accent5">
            <a:hueOff val="-9933876"/>
            <a:satOff val="39811"/>
            <a:lumOff val="862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3600" kern="1200" dirty="0" smtClean="0"/>
            <a:t>The </a:t>
          </a:r>
          <a:r>
            <a:rPr lang="en-GB" sz="3600" i="1" kern="1200" dirty="0" smtClean="0"/>
            <a:t>efferent limb</a:t>
          </a:r>
          <a:r>
            <a:rPr lang="en-GB" sz="3600" kern="1200" dirty="0" smtClean="0"/>
            <a:t> includes the recurrent laryngeal nerve and the spinal nerves. </a:t>
          </a:r>
          <a:endParaRPr lang="en-GB" sz="3600" kern="1200" dirty="0"/>
        </a:p>
      </dsp:txBody>
      <dsp:txXfrm>
        <a:off x="0" y="2688020"/>
        <a:ext cx="7440488" cy="2569319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D4EC0CDB-A2F6-425B-B05D-6525D1FB3E34}">
      <dsp:nvSpPr>
        <dsp:cNvPr id="0" name=""/>
        <dsp:cNvSpPr/>
      </dsp:nvSpPr>
      <dsp:spPr>
        <a:xfrm>
          <a:off x="0" y="0"/>
          <a:ext cx="5181600" cy="1828800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600" kern="1200" dirty="0" smtClean="0"/>
            <a:t>About 2.5L of air is inspired</a:t>
          </a:r>
          <a:endParaRPr lang="en-GB" sz="2600" kern="1200" dirty="0"/>
        </a:p>
      </dsp:txBody>
      <dsp:txXfrm>
        <a:off x="0" y="0"/>
        <a:ext cx="3398520" cy="1828800"/>
      </dsp:txXfrm>
    </dsp:sp>
    <dsp:sp modelId="{4F574680-F1DB-434A-8B9D-1B10B9B6B3B1}">
      <dsp:nvSpPr>
        <dsp:cNvPr id="0" name=""/>
        <dsp:cNvSpPr/>
      </dsp:nvSpPr>
      <dsp:spPr>
        <a:xfrm>
          <a:off x="914399" y="2235200"/>
          <a:ext cx="5181600" cy="1828800"/>
        </a:xfrm>
        <a:prstGeom prst="roundRect">
          <a:avLst>
            <a:gd name="adj" fmla="val 10000"/>
          </a:avLst>
        </a:prstGeom>
        <a:solidFill>
          <a:schemeClr val="accent4">
            <a:hueOff val="-4464770"/>
            <a:satOff val="26899"/>
            <a:lumOff val="215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600" kern="1200" dirty="0" smtClean="0"/>
            <a:t>Epiglottis closes, vocal cords  shut  tightly to entrap the air within the lung</a:t>
          </a:r>
          <a:endParaRPr lang="en-GB" sz="2600" kern="1200" dirty="0"/>
        </a:p>
      </dsp:txBody>
      <dsp:txXfrm>
        <a:off x="914399" y="2235200"/>
        <a:ext cx="3078480" cy="1828800"/>
      </dsp:txXfrm>
    </dsp:sp>
    <dsp:sp modelId="{55263A6A-17CD-497E-879F-85F44F17D2B5}">
      <dsp:nvSpPr>
        <dsp:cNvPr id="0" name=""/>
        <dsp:cNvSpPr/>
      </dsp:nvSpPr>
      <dsp:spPr>
        <a:xfrm>
          <a:off x="3992880" y="1437639"/>
          <a:ext cx="1188720" cy="1188720"/>
        </a:xfrm>
        <a:prstGeom prst="downArrow">
          <a:avLst>
            <a:gd name="adj1" fmla="val 55000"/>
            <a:gd name="adj2" fmla="val 45000"/>
          </a:avLst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3600" kern="1200"/>
        </a:p>
      </dsp:txBody>
      <dsp:txXfrm>
        <a:off x="3992880" y="1437639"/>
        <a:ext cx="1188720" cy="1188720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52D1866D-F95E-44F7-9425-E27E050C98B7}">
      <dsp:nvSpPr>
        <dsp:cNvPr id="0" name=""/>
        <dsp:cNvSpPr/>
      </dsp:nvSpPr>
      <dsp:spPr>
        <a:xfrm>
          <a:off x="-255152" y="-85217"/>
          <a:ext cx="7007746" cy="1936000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3100" kern="1200" dirty="0" smtClean="0"/>
            <a:t>Abdominal muscles contract  forcefully, pushing against the diaphragm</a:t>
          </a:r>
          <a:endParaRPr lang="en-GB" sz="3100" kern="1200" dirty="0"/>
        </a:p>
      </dsp:txBody>
      <dsp:txXfrm>
        <a:off x="-255152" y="-85217"/>
        <a:ext cx="5032057" cy="1936000"/>
      </dsp:txXfrm>
    </dsp:sp>
    <dsp:sp modelId="{34916C71-FD01-44F9-B6E4-AE409A498BCF}">
      <dsp:nvSpPr>
        <dsp:cNvPr id="0" name=""/>
        <dsp:cNvSpPr/>
      </dsp:nvSpPr>
      <dsp:spPr>
        <a:xfrm>
          <a:off x="428420" y="2479686"/>
          <a:ext cx="6877262" cy="1323527"/>
        </a:xfrm>
        <a:prstGeom prst="roundRect">
          <a:avLst>
            <a:gd name="adj" fmla="val 10000"/>
          </a:avLst>
        </a:prstGeom>
        <a:solidFill>
          <a:schemeClr val="accent5">
            <a:hueOff val="-4966938"/>
            <a:satOff val="19906"/>
            <a:lumOff val="4314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3100" kern="1200" dirty="0" smtClean="0"/>
            <a:t>Internal </a:t>
          </a:r>
          <a:r>
            <a:rPr lang="en-GB" sz="3100" kern="1200" dirty="0" err="1" smtClean="0"/>
            <a:t>intercosatal</a:t>
          </a:r>
          <a:r>
            <a:rPr lang="en-GB" sz="3100" kern="1200" dirty="0" smtClean="0"/>
            <a:t> muscles also contract forcefully</a:t>
          </a:r>
          <a:endParaRPr lang="en-GB" sz="3100" kern="1200" dirty="0"/>
        </a:p>
      </dsp:txBody>
      <dsp:txXfrm>
        <a:off x="428420" y="2479686"/>
        <a:ext cx="5035476" cy="1323527"/>
      </dsp:txXfrm>
    </dsp:sp>
    <dsp:sp modelId="{35867415-BF56-4D84-BFC0-2A32776A523F}">
      <dsp:nvSpPr>
        <dsp:cNvPr id="0" name=""/>
        <dsp:cNvSpPr/>
      </dsp:nvSpPr>
      <dsp:spPr>
        <a:xfrm>
          <a:off x="471205" y="3987834"/>
          <a:ext cx="8028355" cy="2276872"/>
        </a:xfrm>
        <a:prstGeom prst="roundRect">
          <a:avLst>
            <a:gd name="adj" fmla="val 10000"/>
          </a:avLst>
        </a:prstGeom>
        <a:solidFill>
          <a:schemeClr val="accent5">
            <a:hueOff val="-9933876"/>
            <a:satOff val="39811"/>
            <a:lumOff val="862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3100" kern="1200" dirty="0" smtClean="0"/>
            <a:t>Pressure  in the lungs  rises to 100mmHg or </a:t>
          </a:r>
          <a:r>
            <a:rPr lang="en-GB" sz="3100" kern="1200" dirty="0" err="1" smtClean="0"/>
            <a:t>more.Markedly</a:t>
          </a:r>
          <a:r>
            <a:rPr lang="en-GB" sz="3100" kern="1200" dirty="0" smtClean="0"/>
            <a:t> positive </a:t>
          </a:r>
          <a:r>
            <a:rPr lang="en-GB" sz="3100" kern="1200" dirty="0" err="1" smtClean="0"/>
            <a:t>intrathoracic</a:t>
          </a:r>
          <a:r>
            <a:rPr lang="en-GB" sz="3100" kern="1200" dirty="0" smtClean="0"/>
            <a:t> pressure causes narrowing of the trachea.</a:t>
          </a:r>
          <a:endParaRPr lang="en-GB" sz="3100" kern="1200" dirty="0"/>
        </a:p>
      </dsp:txBody>
      <dsp:txXfrm>
        <a:off x="471205" y="3987834"/>
        <a:ext cx="5878296" cy="2276872"/>
      </dsp:txXfrm>
    </dsp:sp>
    <dsp:sp modelId="{A60F042C-F891-49F0-A166-E06DFF93FD72}">
      <dsp:nvSpPr>
        <dsp:cNvPr id="0" name=""/>
        <dsp:cNvSpPr/>
      </dsp:nvSpPr>
      <dsp:spPr>
        <a:xfrm>
          <a:off x="5494194" y="1382916"/>
          <a:ext cx="1258400" cy="1258400"/>
        </a:xfrm>
        <a:prstGeom prst="downArrow">
          <a:avLst>
            <a:gd name="adj1" fmla="val 55000"/>
            <a:gd name="adj2" fmla="val 45000"/>
          </a:avLst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3600" kern="1200"/>
        </a:p>
      </dsp:txBody>
      <dsp:txXfrm>
        <a:off x="5494194" y="1382916"/>
        <a:ext cx="1258400" cy="1258400"/>
      </dsp:txXfrm>
    </dsp:sp>
    <dsp:sp modelId="{6A157D69-E029-4F3B-B12E-658B93FBEC7A}">
      <dsp:nvSpPr>
        <dsp:cNvPr id="0" name=""/>
        <dsp:cNvSpPr/>
      </dsp:nvSpPr>
      <dsp:spPr>
        <a:xfrm>
          <a:off x="6112524" y="3628676"/>
          <a:ext cx="1258400" cy="1258400"/>
        </a:xfrm>
        <a:prstGeom prst="downArrow">
          <a:avLst>
            <a:gd name="adj1" fmla="val 55000"/>
            <a:gd name="adj2" fmla="val 45000"/>
          </a:avLst>
        </a:prstGeom>
        <a:solidFill>
          <a:schemeClr val="accent5">
            <a:tint val="40000"/>
            <a:alpha val="90000"/>
            <a:hueOff val="-10740482"/>
            <a:satOff val="48253"/>
            <a:lumOff val="3317"/>
            <a:alphaOff val="0"/>
          </a:schemeClr>
        </a:solidFill>
        <a:ln w="25400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3600" kern="1200"/>
        </a:p>
      </dsp:txBody>
      <dsp:txXfrm>
        <a:off x="6112524" y="3628676"/>
        <a:ext cx="1258400" cy="1258400"/>
      </dsp:txXfrm>
    </dsp:sp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A100A05-B115-42E2-9C0E-76E77949DA56}">
      <dsp:nvSpPr>
        <dsp:cNvPr id="0" name=""/>
        <dsp:cNvSpPr/>
      </dsp:nvSpPr>
      <dsp:spPr>
        <a:xfrm>
          <a:off x="0" y="395029"/>
          <a:ext cx="7558608" cy="1189146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900" kern="1200" dirty="0" smtClean="0"/>
            <a:t>Vocal cords and epiglottis  suddenly open widely .</a:t>
          </a:r>
          <a:endParaRPr lang="en-GB" sz="2900" kern="1200" dirty="0"/>
        </a:p>
      </dsp:txBody>
      <dsp:txXfrm>
        <a:off x="0" y="395029"/>
        <a:ext cx="5538828" cy="1189146"/>
      </dsp:txXfrm>
    </dsp:sp>
    <dsp:sp modelId="{FD26271E-1B93-4490-BFD1-21DA31C4868E}">
      <dsp:nvSpPr>
        <dsp:cNvPr id="0" name=""/>
        <dsp:cNvSpPr/>
      </dsp:nvSpPr>
      <dsp:spPr>
        <a:xfrm>
          <a:off x="666935" y="1944216"/>
          <a:ext cx="7558608" cy="2708918"/>
        </a:xfrm>
        <a:prstGeom prst="roundRect">
          <a:avLst>
            <a:gd name="adj" fmla="val 10000"/>
          </a:avLst>
        </a:prstGeom>
        <a:solidFill>
          <a:schemeClr val="accent5">
            <a:hueOff val="-4966938"/>
            <a:satOff val="19906"/>
            <a:lumOff val="4314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900" kern="1200" dirty="0" smtClean="0"/>
            <a:t>The large pressure differential between the airways and the atmosphere coupled with tracheal narrowing produces rapid flow rates through the trachea.</a:t>
          </a:r>
          <a:endParaRPr lang="en-GB" sz="2900" kern="1200" dirty="0"/>
        </a:p>
      </dsp:txBody>
      <dsp:txXfrm>
        <a:off x="666935" y="1944216"/>
        <a:ext cx="5605188" cy="2708918"/>
      </dsp:txXfrm>
    </dsp:sp>
    <dsp:sp modelId="{F5769E26-E491-4E61-8BB2-B3CA8497E6C2}">
      <dsp:nvSpPr>
        <dsp:cNvPr id="0" name=""/>
        <dsp:cNvSpPr/>
      </dsp:nvSpPr>
      <dsp:spPr>
        <a:xfrm>
          <a:off x="1333871" y="4618146"/>
          <a:ext cx="7558608" cy="1979205"/>
        </a:xfrm>
        <a:prstGeom prst="roundRect">
          <a:avLst>
            <a:gd name="adj" fmla="val 10000"/>
          </a:avLst>
        </a:prstGeom>
        <a:solidFill>
          <a:schemeClr val="accent5">
            <a:hueOff val="-9933876"/>
            <a:satOff val="39811"/>
            <a:lumOff val="862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900" kern="1200" dirty="0" smtClean="0"/>
            <a:t>Air is expelled at velocities  ranging from  75 to 100 miles/hr.</a:t>
          </a:r>
          <a:endParaRPr lang="en-GB" sz="2900" kern="1200" dirty="0"/>
        </a:p>
      </dsp:txBody>
      <dsp:txXfrm>
        <a:off x="1333871" y="4618146"/>
        <a:ext cx="5605188" cy="1979205"/>
      </dsp:txXfrm>
    </dsp:sp>
    <dsp:sp modelId="{18C43DAF-323C-4FC5-BCEB-0254838969B8}">
      <dsp:nvSpPr>
        <dsp:cNvPr id="0" name=""/>
        <dsp:cNvSpPr/>
      </dsp:nvSpPr>
      <dsp:spPr>
        <a:xfrm>
          <a:off x="6272124" y="1500897"/>
          <a:ext cx="1286483" cy="1286483"/>
        </a:xfrm>
        <a:prstGeom prst="downArrow">
          <a:avLst>
            <a:gd name="adj1" fmla="val 55000"/>
            <a:gd name="adj2" fmla="val 45000"/>
          </a:avLst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3600" kern="1200"/>
        </a:p>
      </dsp:txBody>
      <dsp:txXfrm>
        <a:off x="6272124" y="1500897"/>
        <a:ext cx="1286483" cy="1286483"/>
      </dsp:txXfrm>
    </dsp:sp>
    <dsp:sp modelId="{DA5C6484-FA31-40B9-BB6C-C461F2A55F47}">
      <dsp:nvSpPr>
        <dsp:cNvPr id="0" name=""/>
        <dsp:cNvSpPr/>
      </dsp:nvSpPr>
      <dsp:spPr>
        <a:xfrm>
          <a:off x="6939060" y="3796776"/>
          <a:ext cx="1286483" cy="1286483"/>
        </a:xfrm>
        <a:prstGeom prst="downArrow">
          <a:avLst>
            <a:gd name="adj1" fmla="val 55000"/>
            <a:gd name="adj2" fmla="val 45000"/>
          </a:avLst>
        </a:prstGeom>
        <a:solidFill>
          <a:schemeClr val="accent5">
            <a:tint val="40000"/>
            <a:alpha val="90000"/>
            <a:hueOff val="-10740482"/>
            <a:satOff val="48253"/>
            <a:lumOff val="3317"/>
            <a:alphaOff val="0"/>
          </a:schemeClr>
        </a:solidFill>
        <a:ln w="25400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3600" kern="1200"/>
        </a:p>
      </dsp:txBody>
      <dsp:txXfrm>
        <a:off x="6939060" y="3796776"/>
        <a:ext cx="1286483" cy="1286483"/>
      </dsp:txXfrm>
    </dsp:sp>
  </dsp:spTree>
</dsp:drawing>
</file>

<file path=ppt/diagrams/drawing6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E621539-C99F-497F-9C5D-4405724C09A6}" type="datetimeFigureOut">
              <a:rPr lang="en-GB" smtClean="0"/>
              <a:pPr/>
              <a:t>22/08/2012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14B345-62AC-4692-8747-B4B47D8DBB3B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14B345-62AC-4692-8747-B4B47D8DBB3B}" type="slidenum">
              <a:rPr lang="en-GB" smtClean="0"/>
              <a:pPr/>
              <a:t>1</a:t>
            </a:fld>
            <a:endParaRPr lang="en-GB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14B345-62AC-4692-8747-B4B47D8DBB3B}" type="slidenum">
              <a:rPr lang="en-GB" smtClean="0"/>
              <a:pPr/>
              <a:t>10</a:t>
            </a:fld>
            <a:endParaRPr lang="en-GB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14B345-62AC-4692-8747-B4B47D8DBB3B}" type="slidenum">
              <a:rPr lang="en-GB" smtClean="0"/>
              <a:pPr/>
              <a:t>11</a:t>
            </a:fld>
            <a:endParaRPr lang="en-GB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14B345-62AC-4692-8747-B4B47D8DBB3B}" type="slidenum">
              <a:rPr lang="en-GB" smtClean="0"/>
              <a:pPr/>
              <a:t>2</a:t>
            </a:fld>
            <a:endParaRPr lang="en-GB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14B345-62AC-4692-8747-B4B47D8DBB3B}" type="slidenum">
              <a:rPr lang="en-GB" smtClean="0"/>
              <a:pPr/>
              <a:t>3</a:t>
            </a:fld>
            <a:endParaRPr lang="en-GB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14B345-62AC-4692-8747-B4B47D8DBB3B}" type="slidenum">
              <a:rPr lang="en-GB" smtClean="0"/>
              <a:pPr/>
              <a:t>4</a:t>
            </a:fld>
            <a:endParaRPr lang="en-GB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14B345-62AC-4692-8747-B4B47D8DBB3B}" type="slidenum">
              <a:rPr lang="en-GB" smtClean="0"/>
              <a:pPr/>
              <a:t>5</a:t>
            </a:fld>
            <a:endParaRPr lang="en-GB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14B345-62AC-4692-8747-B4B47D8DBB3B}" type="slidenum">
              <a:rPr lang="en-GB" smtClean="0"/>
              <a:pPr/>
              <a:t>6</a:t>
            </a:fld>
            <a:endParaRPr lang="en-GB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14B345-62AC-4692-8747-B4B47D8DBB3B}" type="slidenum">
              <a:rPr lang="en-GB" smtClean="0"/>
              <a:pPr/>
              <a:t>7</a:t>
            </a:fld>
            <a:endParaRPr lang="en-GB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14B345-62AC-4692-8747-B4B47D8DBB3B}" type="slidenum">
              <a:rPr lang="en-GB" smtClean="0"/>
              <a:pPr/>
              <a:t>8</a:t>
            </a:fld>
            <a:endParaRPr lang="en-GB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14B345-62AC-4692-8747-B4B47D8DBB3B}" type="slidenum">
              <a:rPr lang="en-GB" smtClean="0"/>
              <a:pPr/>
              <a:t>9</a:t>
            </a:fld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C3C86-9935-45FB-A04E-42402616F05D}" type="datetimeFigureOut">
              <a:rPr lang="en-GB" smtClean="0"/>
              <a:pPr/>
              <a:t>22/08/2012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9F0BA1-2C5E-4F3D-BF31-55F706D083B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C3C86-9935-45FB-A04E-42402616F05D}" type="datetimeFigureOut">
              <a:rPr lang="en-GB" smtClean="0"/>
              <a:pPr/>
              <a:t>22/08/2012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9F0BA1-2C5E-4F3D-BF31-55F706D083B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C3C86-9935-45FB-A04E-42402616F05D}" type="datetimeFigureOut">
              <a:rPr lang="en-GB" smtClean="0"/>
              <a:pPr/>
              <a:t>22/08/2012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9F0BA1-2C5E-4F3D-BF31-55F706D083B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C3C86-9935-45FB-A04E-42402616F05D}" type="datetimeFigureOut">
              <a:rPr lang="en-GB" smtClean="0"/>
              <a:pPr/>
              <a:t>22/08/2012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9F0BA1-2C5E-4F3D-BF31-55F706D083B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C3C86-9935-45FB-A04E-42402616F05D}" type="datetimeFigureOut">
              <a:rPr lang="en-GB" smtClean="0"/>
              <a:pPr/>
              <a:t>22/08/2012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9F0BA1-2C5E-4F3D-BF31-55F706D083B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C3C86-9935-45FB-A04E-42402616F05D}" type="datetimeFigureOut">
              <a:rPr lang="en-GB" smtClean="0"/>
              <a:pPr/>
              <a:t>22/08/2012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9F0BA1-2C5E-4F3D-BF31-55F706D083B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C3C86-9935-45FB-A04E-42402616F05D}" type="datetimeFigureOut">
              <a:rPr lang="en-GB" smtClean="0"/>
              <a:pPr/>
              <a:t>22/08/2012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9F0BA1-2C5E-4F3D-BF31-55F706D083B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C3C86-9935-45FB-A04E-42402616F05D}" type="datetimeFigureOut">
              <a:rPr lang="en-GB" smtClean="0"/>
              <a:pPr/>
              <a:t>22/08/2012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9F0BA1-2C5E-4F3D-BF31-55F706D083B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C3C86-9935-45FB-A04E-42402616F05D}" type="datetimeFigureOut">
              <a:rPr lang="en-GB" smtClean="0"/>
              <a:pPr/>
              <a:t>22/08/2012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9F0BA1-2C5E-4F3D-BF31-55F706D083B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C3C86-9935-45FB-A04E-42402616F05D}" type="datetimeFigureOut">
              <a:rPr lang="en-GB" smtClean="0"/>
              <a:pPr/>
              <a:t>22/08/2012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9F0BA1-2C5E-4F3D-BF31-55F706D083B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C3C86-9935-45FB-A04E-42402616F05D}" type="datetimeFigureOut">
              <a:rPr lang="en-GB" smtClean="0"/>
              <a:pPr/>
              <a:t>22/08/2012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9F0BA1-2C5E-4F3D-BF31-55F706D083B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7C3C86-9935-45FB-A04E-42402616F05D}" type="datetimeFigureOut">
              <a:rPr lang="en-GB" smtClean="0"/>
              <a:pPr/>
              <a:t>22/08/2012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9F0BA1-2C5E-4F3D-BF31-55F706D083B3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jpeg"/><Relationship Id="rId3" Type="http://schemas.openxmlformats.org/officeDocument/2006/relationships/hyperlink" Target="http://www.google.co.in/imgres?q=cough+reflex&amp;hl=en&amp;sa=G&amp;biw=1366&amp;bih=533&amp;gbv=2&amp;tbm=isch&amp;tbnid=mHMk1Wn79nwiIM:&amp;imgrefurl=http://www.yourheartofillinois.com/2010/09/cough-bronchitis.html&amp;docid=pP_nGxPoZO014M&amp;w=272&amp;h=185&amp;ei=dk0uTpnmAYTQsAOYo-z-Dw&amp;zoom=1" TargetMode="External"/><Relationship Id="rId7" Type="http://schemas.openxmlformats.org/officeDocument/2006/relationships/hyperlink" Target="http://www.google.co.in/imgres?q=cough+reflex&amp;hl=en&amp;sa=G&amp;biw=1366&amp;bih=533&amp;gbv=2&amp;tbm=isch&amp;tbnid=3y3MsjARdkZUyM:&amp;imgrefurl=http://www.thoughts.com/daviddavid/cough-causes-and-symptoms-and-natural-remedies-for-adults-and-children-cough&amp;docid=htYbEsNGlG7L7M&amp;w=187&amp;h=280&amp;ei=G00uTqWbGIi2sAP-oPwT&amp;zoom=1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jpeg"/><Relationship Id="rId5" Type="http://schemas.openxmlformats.org/officeDocument/2006/relationships/hyperlink" Target="http://www.google.co.in/imgres?q=cough+reflex&amp;hl=en&amp;sa=G&amp;biw=1366&amp;bih=533&amp;gbv=2&amp;tbm=isch&amp;tbnid=Qtp-3yhbULhF5M:&amp;imgrefurl=http://toostep.com/insight/a-cure-for-coughing-could-be-in-the-offing&amp;docid=O_Rb1A6NjDvjlM&amp;w=300&amp;h=251&amp;ei=2UsuTvW1J436swOLloH-Dw&amp;zoom=1" TargetMode="External"/><Relationship Id="rId4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jpeg"/><Relationship Id="rId4" Type="http://schemas.openxmlformats.org/officeDocument/2006/relationships/hyperlink" Target="http://www.google.co.in/imgres?q=cough+reflex&amp;hl=en&amp;sa=G&amp;biw=1366&amp;bih=533&amp;gbv=2&amp;tbm=isch&amp;tbnid=_4q9eXqs-JzBwM:&amp;imgrefurl=http://drsaravananr.blogspot.com/2008/01/what-is-it-about-your-cough.html&amp;docid=A5-KB-5YqOTOJM&amp;w=400&amp;h=239&amp;ei=2UsuTvW1J436swOLloH-Dw&amp;zoom=1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hyperlink" Target="http://www.google.co.in/imgres?q=mechanism+of+cough&amp;hl=en&amp;sa=G&amp;biw=1366&amp;bih=533&amp;gbv=2&amp;tbm=isch&amp;tbnid=QqwzLfURVA_RnM:&amp;imgrefurl=http://www.mansemedical.com.au/?p=902&amp;docid=GfKgdCY2tDQqhM&amp;w=225&amp;h=225&amp;ei=YlAuTvmDMo-WsgODrokL&amp;zoom=1&amp;chk=sbg&amp;iact=rc&amp;dur=530&amp;page=26&amp;tbnh=114&amp;tbnw=116&amp;start=628&amp;ndsp=25&amp;ved=1t:429,r:21,s:628&amp;tx=53&amp;ty=79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hyperlink" Target="http://www.google.co.in/imgres?q=cough+reflex&amp;hl=en&amp;sa=G&amp;biw=1366&amp;bih=533&amp;gbv=2&amp;tbm=isch&amp;tbnid=atoq_L--s6JNOM:&amp;imgrefurl=http://www.beltina.org/health-dictionary/aspiration-definition.html&amp;docid=AdF0qO8_8IdrwM&amp;w=397&amp;h=286&amp;ei=00wuTvW_B42-sAPgy4wJ&amp;zoom=1" TargetMode="External"/></Relationships>
</file>

<file path=ppt/slides/_rels/slide4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4.jpeg"/><Relationship Id="rId7" Type="http://schemas.openxmlformats.org/officeDocument/2006/relationships/diagramColors" Target="../diagrams/colors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5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.xml"/><Relationship Id="rId3" Type="http://schemas.openxmlformats.org/officeDocument/2006/relationships/image" Target="../media/image4.jpeg"/><Relationship Id="rId7" Type="http://schemas.openxmlformats.org/officeDocument/2006/relationships/diagramColors" Target="../diagrams/colors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2.xml"/><Relationship Id="rId5" Type="http://schemas.openxmlformats.org/officeDocument/2006/relationships/diagramLayout" Target="../diagrams/layout2.xml"/><Relationship Id="rId4" Type="http://schemas.openxmlformats.org/officeDocument/2006/relationships/diagramData" Target="../diagrams/data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://www.google.co.in/imgres?q=mechanism+of+cough&amp;hl=en&amp;sa=G&amp;biw=1366&amp;bih=533&amp;gbv=2&amp;tbm=isch&amp;tbnid=ypWk9-R_qy4gMM:&amp;imgrefurl=http://takehealthcare.com/category/current-health-articles/page/2/&amp;docid=YQvNYvzwAfpQYM&amp;w=600&amp;h=456&amp;ei=q1AuTuuGO4nCsAPVhDg&amp;zoom=1&amp;chk=sbg" TargetMode="External"/><Relationship Id="rId3" Type="http://schemas.openxmlformats.org/officeDocument/2006/relationships/image" Target="../media/image4.jpeg"/><Relationship Id="rId7" Type="http://schemas.openxmlformats.org/officeDocument/2006/relationships/diagramColors" Target="../diagrams/colors3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3.xml"/><Relationship Id="rId5" Type="http://schemas.openxmlformats.org/officeDocument/2006/relationships/diagramLayout" Target="../diagrams/layout3.xml"/><Relationship Id="rId10" Type="http://schemas.microsoft.com/office/2007/relationships/diagramDrawing" Target="../diagrams/drawing3.xml"/><Relationship Id="rId4" Type="http://schemas.openxmlformats.org/officeDocument/2006/relationships/diagramData" Target="../diagrams/data3.xml"/><Relationship Id="rId9" Type="http://schemas.openxmlformats.org/officeDocument/2006/relationships/image" Target="../media/image7.jpe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http://www.google.co.in/imgres?q=cough+reflex&amp;hl=en&amp;sa=G&amp;biw=1366&amp;bih=533&amp;gbv=2&amp;tbm=isch&amp;tbnid=5R_8kwXAiMCVjM:&amp;imgrefurl=http://hometreatment.net/home-remedies/generalized-problems/home-treatment-for-cough/&amp;docid=SR42Ul_6ybfoAM&amp;w=380&amp;h=356&amp;ei=2UsuTvW1J436swOLloH-Dw&amp;zoom=1" TargetMode="External"/><Relationship Id="rId3" Type="http://schemas.openxmlformats.org/officeDocument/2006/relationships/image" Target="../media/image4.jpeg"/><Relationship Id="rId7" Type="http://schemas.openxmlformats.org/officeDocument/2006/relationships/diagramColors" Target="../diagrams/colors4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4.xml"/><Relationship Id="rId5" Type="http://schemas.openxmlformats.org/officeDocument/2006/relationships/diagramLayout" Target="../diagrams/layout4.xml"/><Relationship Id="rId10" Type="http://schemas.microsoft.com/office/2007/relationships/diagramDrawing" Target="../diagrams/drawing4.xml"/><Relationship Id="rId4" Type="http://schemas.openxmlformats.org/officeDocument/2006/relationships/diagramData" Target="../diagrams/data4.xml"/><Relationship Id="rId9" Type="http://schemas.openxmlformats.org/officeDocument/2006/relationships/image" Target="../media/image8.jpe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hyperlink" Target="http://www.google.co.in/imgres?q=mechanism+of+cough&amp;hl=en&amp;sa=G&amp;biw=1366&amp;bih=533&amp;gbv=2&amp;tbm=isch&amp;tbnid=-dbbk36FRvYbNM:&amp;imgrefurl=http://www.lifehealth-insurance.com/tag/babys-health/&amp;docid=23Qe10Hns0c2AM&amp;w=150&amp;h=150&amp;ei=tk8uTuP5DYn4sAPUlIwf&amp;zoom=1&amp;chk=sbg" TargetMode="External"/><Relationship Id="rId3" Type="http://schemas.openxmlformats.org/officeDocument/2006/relationships/image" Target="../media/image4.jpeg"/><Relationship Id="rId7" Type="http://schemas.openxmlformats.org/officeDocument/2006/relationships/diagramColors" Target="../diagrams/colors5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5.xml"/><Relationship Id="rId5" Type="http://schemas.openxmlformats.org/officeDocument/2006/relationships/diagramLayout" Target="../diagrams/layout5.xml"/><Relationship Id="rId10" Type="http://schemas.microsoft.com/office/2007/relationships/diagramDrawing" Target="../diagrams/drawing5.xml"/><Relationship Id="rId4" Type="http://schemas.openxmlformats.org/officeDocument/2006/relationships/diagramData" Target="../diagrams/data5.xml"/><Relationship Id="rId9" Type="http://schemas.openxmlformats.org/officeDocument/2006/relationships/image" Target="../media/image9.jpe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hyperlink" Target="http://www.google.co.in/imgres?q=cough+reflex&amp;hl=en&amp;sa=G&amp;biw=1366&amp;bih=533&amp;gbv=2&amp;tbm=isch&amp;tbnid=Mf0aGxiaSH56AM:&amp;imgrefurl=http://www.sciencephoto.com/media/311001/enlarge&amp;docid=JvAoBYKsyEBFGM&amp;w=362&amp;h=530&amp;ei=HE0uToqlOIyqsAP_0MgQ&amp;zoom=1" TargetMode="External"/><Relationship Id="rId3" Type="http://schemas.openxmlformats.org/officeDocument/2006/relationships/image" Target="../media/image4.jpeg"/><Relationship Id="rId7" Type="http://schemas.openxmlformats.org/officeDocument/2006/relationships/diagramColors" Target="../diagrams/colors6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6.xml"/><Relationship Id="rId5" Type="http://schemas.openxmlformats.org/officeDocument/2006/relationships/diagramLayout" Target="../diagrams/layout6.xml"/><Relationship Id="rId10" Type="http://schemas.microsoft.com/office/2007/relationships/diagramDrawing" Target="../diagrams/drawing6.xml"/><Relationship Id="rId4" Type="http://schemas.openxmlformats.org/officeDocument/2006/relationships/diagramData" Target="../diagrams/data6.xml"/><Relationship Id="rId9" Type="http://schemas.openxmlformats.org/officeDocument/2006/relationships/image" Target="../media/image10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6" name="Picture 5" descr="http://t0.gstatic.com/images?q=tbn:ANd9GcT4YNL75ZKH_oLgPPCivdLeIFG9x1yVcwch_1zyzA1Hl7dSwqlXcQ">
            <a:hlinkClick r:id="rId3"/>
          </p:cNvPr>
          <p:cNvPicPr/>
          <p:nvPr/>
        </p:nvPicPr>
        <p:blipFill>
          <a:blip r:embed="rId4" cstate="print">
            <a:extLst>
              <a:ext uri="{28A0092B-C50C-407E-A947-70E740481C1C}">
                <a14:useLocalDpi xmlns:lc="http://schemas.openxmlformats.org/drawingml/2006/lockedCanvas" xmlns:pic="http://schemas.openxmlformats.org/drawingml/2006/picture" xmlns:a14="http://schemas.microsoft.com/office/drawing/2010/main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" name="Picture 3" descr="http://t2.gstatic.com/images?q=tbn:ANd9GcSuLqxUaA1pJppwDKmk55smH-TYOvMMFtaqpKSSVhBFH_V9fnh5">
            <a:hlinkClick r:id="rId5"/>
          </p:cNvPr>
          <p:cNvPicPr/>
          <p:nvPr/>
        </p:nvPicPr>
        <p:blipFill>
          <a:blip r:embed="rId6" cstate="print">
            <a:extLst>
              <a:ext uri="{28A0092B-C50C-407E-A947-70E740481C1C}">
                <a14:useLocalDpi xmlns:lc="http://schemas.openxmlformats.org/drawingml/2006/lockedCanvas" xmlns:pic="http://schemas.openxmlformats.org/drawingml/2006/picture" xmlns:a14="http://schemas.microsoft.com/office/drawing/2010/main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xmlns="" val="0"/>
              </a:ext>
            </a:extLst>
          </a:blip>
          <a:srcRect l="45546"/>
          <a:stretch>
            <a:fillRect/>
          </a:stretch>
        </p:blipFill>
        <p:spPr bwMode="auto">
          <a:xfrm>
            <a:off x="-180528" y="0"/>
            <a:ext cx="2232248" cy="3384376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4" descr="http://t0.gstatic.com/images?q=tbn:ANd9GcREm7PTne6-AtqQooYFMNwIydiD2McF0eb7rzANt8JrpPbEXm413A">
            <a:hlinkClick r:id="rId7"/>
          </p:cNvPr>
          <p:cNvPicPr/>
          <p:nvPr/>
        </p:nvPicPr>
        <p:blipFill>
          <a:blip r:embed="rId8" cstate="print">
            <a:extLst>
              <a:ext uri="{28A0092B-C50C-407E-A947-70E740481C1C}">
                <a14:useLocalDpi xmlns:lc="http://schemas.openxmlformats.org/drawingml/2006/lockedCanvas" xmlns:pic="http://schemas.openxmlformats.org/drawingml/2006/picture" xmlns:a14="http://schemas.microsoft.com/office/drawing/2010/main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xmlns="" val="0"/>
              </a:ext>
            </a:extLst>
          </a:blip>
          <a:srcRect/>
          <a:stretch>
            <a:fillRect/>
          </a:stretch>
        </p:blipFill>
        <p:spPr bwMode="auto">
          <a:xfrm>
            <a:off x="7030739" y="-27384"/>
            <a:ext cx="2077765" cy="3127648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Rectangle 6"/>
          <p:cNvSpPr/>
          <p:nvPr/>
        </p:nvSpPr>
        <p:spPr>
          <a:xfrm>
            <a:off x="1926553" y="1700808"/>
            <a:ext cx="4805687" cy="313932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66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MECHANISM </a:t>
            </a:r>
          </a:p>
          <a:p>
            <a:pPr algn="ctr"/>
            <a:r>
              <a:rPr lang="en-US" sz="66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OF</a:t>
            </a:r>
          </a:p>
          <a:p>
            <a:pPr algn="ctr"/>
            <a:r>
              <a:rPr lang="en-US" sz="66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COUGH</a:t>
            </a:r>
            <a:endParaRPr lang="en-US" sz="6600" b="1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347864" y="5103674"/>
            <a:ext cx="18473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en-US" sz="5400" b="1" cap="none" spc="0" dirty="0" smtClean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Content Placeholder 3" descr="Free PowerPoint Templates"/>
          <p:cNvPicPr>
            <a:picLocks noGrp="1"/>
          </p:cNvPicPr>
          <p:nvPr>
            <p:ph idx="1"/>
          </p:nvPr>
        </p:nvPicPr>
        <p:blipFill>
          <a:blip r:embed="rId3" cstate="print">
            <a:lum bright="40000"/>
            <a:extLst>
              <a:ext uri="{28A0092B-C50C-407E-A947-70E740481C1C}">
                <a14:useLocalDpi xmlns:lc="http://schemas.openxmlformats.org/drawingml/2006/lockedCanvas" xmlns:pic="http://schemas.openxmlformats.org/drawingml/2006/picture" xmlns:a14="http://schemas.microsoft.com/office/drawing/2010/main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7999"/>
          </a:xfrm>
          <a:prstGeom prst="rect">
            <a:avLst/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</p:pic>
      <p:pic>
        <p:nvPicPr>
          <p:cNvPr id="5" name="Picture 4" descr="http://t1.gstatic.com/images?q=tbn:ANd9GcQGgzueLCI0MNz9M7P6dcusviy6l-n2LyJEiJA7vkNGyyuDPFP3">
            <a:hlinkClick r:id="rId4"/>
          </p:cNvPr>
          <p:cNvPicPr/>
          <p:nvPr/>
        </p:nvPicPr>
        <p:blipFill>
          <a:blip r:embed="rId5" cstate="print">
            <a:extLst>
              <a:ext uri="{28A0092B-C50C-407E-A947-70E740481C1C}">
                <a14:useLocalDpi xmlns:lc="http://schemas.openxmlformats.org/drawingml/2006/lockedCanvas" xmlns:pic="http://schemas.openxmlformats.org/drawingml/2006/picture" xmlns:a14="http://schemas.microsoft.com/office/drawing/2010/main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xmlns="" val="0"/>
              </a:ext>
            </a:extLst>
          </a:blip>
          <a:srcRect/>
          <a:stretch>
            <a:fillRect/>
          </a:stretch>
        </p:blipFill>
        <p:spPr bwMode="auto">
          <a:xfrm>
            <a:off x="755576" y="260648"/>
            <a:ext cx="7848872" cy="482453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Content Placeholder 3" descr="Free PowerPoint Templates"/>
          <p:cNvPicPr>
            <a:picLocks noGrp="1"/>
          </p:cNvPicPr>
          <p:nvPr>
            <p:ph idx="1"/>
          </p:nvPr>
        </p:nvPicPr>
        <p:blipFill>
          <a:blip r:embed="rId3" cstate="print">
            <a:lum bright="40000"/>
            <a:extLst>
              <a:ext uri="{28A0092B-C50C-407E-A947-70E740481C1C}">
                <a14:useLocalDpi xmlns:lc="http://schemas.openxmlformats.org/drawingml/2006/lockedCanvas" xmlns:pic="http://schemas.openxmlformats.org/drawingml/2006/picture" xmlns:a14="http://schemas.microsoft.com/office/drawing/2010/main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7999"/>
          </a:xfrm>
          <a:prstGeom prst="rect">
            <a:avLst/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</p:pic>
      <p:pic>
        <p:nvPicPr>
          <p:cNvPr id="5" name="Picture 4" descr="chil_doctor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44624"/>
            <a:ext cx="9180512" cy="7516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6"/>
          <p:cNvSpPr/>
          <p:nvPr/>
        </p:nvSpPr>
        <p:spPr>
          <a:xfrm>
            <a:off x="1376949" y="4581128"/>
            <a:ext cx="6795451" cy="15696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fontAlgn="base">
              <a:spcBef>
                <a:spcPts val="500"/>
              </a:spcBef>
              <a:spcAft>
                <a:spcPts val="500"/>
              </a:spcAft>
            </a:pPr>
            <a:r>
              <a:rPr kumimoji="0" lang="en-GB" sz="9600" b="1" i="0" u="none" strike="noStrike" cap="none" normalizeH="0" baseline="0" noProof="1" smtClean="0">
                <a:ln>
                  <a:noFill/>
                </a:ln>
                <a:solidFill>
                  <a:srgbClr val="00B0F0"/>
                </a:solidFill>
                <a:effectLst/>
                <a:latin typeface="Algerian" pitchFamily="82" charset="0"/>
                <a:cs typeface="Arial" pitchFamily="34" charset="0"/>
              </a:rPr>
              <a:t>Thank You</a:t>
            </a:r>
            <a:endParaRPr kumimoji="0" lang="en-US" sz="9600" b="0" i="0" u="none" strike="noStrike" cap="none" normalizeH="0" baseline="0" dirty="0" smtClean="0">
              <a:ln>
                <a:noFill/>
              </a:ln>
              <a:solidFill>
                <a:srgbClr val="00B0F0"/>
              </a:solidFill>
              <a:effectLst/>
              <a:latin typeface="Algerian" pitchFamily="82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Content Placeholder 3" descr="Free PowerPoint Templates"/>
          <p:cNvPicPr>
            <a:picLocks noGrp="1"/>
          </p:cNvPicPr>
          <p:nvPr>
            <p:ph idx="1"/>
          </p:nvPr>
        </p:nvPicPr>
        <p:blipFill>
          <a:blip r:embed="rId3" cstate="print">
            <a:lum bright="40000"/>
            <a:extLst>
              <a:ext uri="{28A0092B-C50C-407E-A947-70E740481C1C}">
                <a14:useLocalDpi xmlns:lc="http://schemas.openxmlformats.org/drawingml/2006/lockedCanvas" xmlns:pic="http://schemas.openxmlformats.org/drawingml/2006/picture" xmlns:a14="http://schemas.microsoft.com/office/drawing/2010/main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7999"/>
          </a:xfrm>
          <a:prstGeom prst="rect">
            <a:avLst/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</p:pic>
      <p:sp>
        <p:nvSpPr>
          <p:cNvPr id="5" name="Rectangle 4"/>
          <p:cNvSpPr/>
          <p:nvPr/>
        </p:nvSpPr>
        <p:spPr>
          <a:xfrm>
            <a:off x="755576" y="1052736"/>
            <a:ext cx="4752528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3600" dirty="0" smtClean="0"/>
              <a:t>Cough is an explosive expiration that provides a normal protective mechanism for clearing the </a:t>
            </a:r>
            <a:r>
              <a:rPr lang="en-GB" sz="3600" dirty="0" err="1" smtClean="0"/>
              <a:t>tracheobronchial</a:t>
            </a:r>
            <a:r>
              <a:rPr lang="en-GB" sz="3600" dirty="0" smtClean="0"/>
              <a:t> tree of secretions and foreign material.</a:t>
            </a:r>
            <a:endParaRPr lang="en-GB" sz="3600" dirty="0"/>
          </a:p>
        </p:txBody>
      </p:sp>
      <p:pic>
        <p:nvPicPr>
          <p:cNvPr id="6" name="Picture 5" descr="http://t3.gstatic.com/images?q=tbn:ANd9GcSUBmKXyZU-SfLWp6IADfmyFru8JNfx-dN7uEOigYoDGxjNpvOM3FVAxx-gCw">
            <a:hlinkClick r:id="rId4"/>
          </p:cNvPr>
          <p:cNvPicPr/>
          <p:nvPr/>
        </p:nvPicPr>
        <p:blipFill>
          <a:blip r:embed="rId5" cstate="print">
            <a:extLst>
              <a:ext uri="{28A0092B-C50C-407E-A947-70E740481C1C}">
                <a14:useLocalDpi xmlns:lc="http://schemas.openxmlformats.org/drawingml/2006/lockedCanvas" xmlns:pic="http://schemas.openxmlformats.org/drawingml/2006/picture" xmlns:a14="http://schemas.microsoft.com/office/drawing/2010/main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xmlns="" val="0"/>
              </a:ext>
            </a:extLst>
          </a:blip>
          <a:srcRect/>
          <a:stretch>
            <a:fillRect/>
          </a:stretch>
        </p:blipFill>
        <p:spPr bwMode="auto">
          <a:xfrm>
            <a:off x="5819750" y="188640"/>
            <a:ext cx="3072730" cy="307273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Content Placeholder 3" descr="Free PowerPoint Templates"/>
          <p:cNvPicPr>
            <a:picLocks noGrp="1"/>
          </p:cNvPicPr>
          <p:nvPr>
            <p:ph idx="1"/>
          </p:nvPr>
        </p:nvPicPr>
        <p:blipFill>
          <a:blip r:embed="rId3" cstate="print">
            <a:lum bright="40000"/>
            <a:extLst>
              <a:ext uri="{28A0092B-C50C-407E-A947-70E740481C1C}">
                <a14:useLocalDpi xmlns:lc="http://schemas.openxmlformats.org/drawingml/2006/lockedCanvas" xmlns:pic="http://schemas.openxmlformats.org/drawingml/2006/picture" xmlns:a14="http://schemas.microsoft.com/office/drawing/2010/main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7999"/>
          </a:xfrm>
          <a:prstGeom prst="rect">
            <a:avLst/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</p:pic>
      <p:sp>
        <p:nvSpPr>
          <p:cNvPr id="5" name="TextBox 4"/>
          <p:cNvSpPr txBox="1"/>
          <p:nvPr/>
        </p:nvSpPr>
        <p:spPr>
          <a:xfrm>
            <a:off x="395536" y="1340768"/>
            <a:ext cx="5688632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b="1" dirty="0" smtClean="0"/>
              <a:t>The  bronchi and  trachea are so sensitive to light touch that excessive amounts  of foreign matter or other causes of irritation initiates the cough reflex.</a:t>
            </a:r>
            <a:endParaRPr lang="en-GB" sz="4000" b="1" dirty="0"/>
          </a:p>
        </p:txBody>
      </p:sp>
      <p:pic>
        <p:nvPicPr>
          <p:cNvPr id="6" name="Picture 5" descr="http://t2.gstatic.com/images?q=tbn:ANd9GcQJojmDHahw8QLoyx8Gb9fB-F7XDkFAgdS0MFUHvtKCgx-3UGjg">
            <a:hlinkClick r:id="rId4"/>
          </p:cNvPr>
          <p:cNvPicPr/>
          <p:nvPr/>
        </p:nvPicPr>
        <p:blipFill>
          <a:blip r:embed="rId5" cstate="print">
            <a:extLst>
              <a:ext uri="{28A0092B-C50C-407E-A947-70E740481C1C}">
                <a14:useLocalDpi xmlns:lc="http://schemas.openxmlformats.org/drawingml/2006/lockedCanvas" xmlns:pic="http://schemas.openxmlformats.org/drawingml/2006/picture" xmlns:a14="http://schemas.microsoft.com/office/drawing/2010/main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xmlns="" val="0"/>
              </a:ext>
            </a:extLst>
          </a:blip>
          <a:srcRect/>
          <a:stretch>
            <a:fillRect/>
          </a:stretch>
        </p:blipFill>
        <p:spPr bwMode="auto">
          <a:xfrm>
            <a:off x="5868145" y="332656"/>
            <a:ext cx="3168352" cy="259228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Content Placeholder 3" descr="Free PowerPoint Templates"/>
          <p:cNvPicPr>
            <a:picLocks noGrp="1"/>
          </p:cNvPicPr>
          <p:nvPr>
            <p:ph idx="1"/>
          </p:nvPr>
        </p:nvPicPr>
        <p:blipFill>
          <a:blip r:embed="rId3" cstate="print">
            <a:lum bright="40000"/>
            <a:extLst>
              <a:ext uri="{28A0092B-C50C-407E-A947-70E740481C1C}">
                <a14:useLocalDpi xmlns:lc="http://schemas.openxmlformats.org/drawingml/2006/lockedCanvas" xmlns:pic="http://schemas.openxmlformats.org/drawingml/2006/picture" xmlns:a14="http://schemas.microsoft.com/office/drawing/2010/main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7999"/>
          </a:xfrm>
          <a:prstGeom prst="rect">
            <a:avLst/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</p:pic>
      <p:graphicFrame>
        <p:nvGraphicFramePr>
          <p:cNvPr id="5" name="Diagram 4"/>
          <p:cNvGraphicFramePr/>
          <p:nvPr/>
        </p:nvGraphicFramePr>
        <p:xfrm>
          <a:off x="0" y="0"/>
          <a:ext cx="9144000" cy="65973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Content Placeholder 3" descr="Free PowerPoint Templates"/>
          <p:cNvPicPr>
            <a:picLocks noGrp="1"/>
          </p:cNvPicPr>
          <p:nvPr>
            <p:ph idx="1"/>
          </p:nvPr>
        </p:nvPicPr>
        <p:blipFill>
          <a:blip r:embed="rId3" cstate="print">
            <a:lum bright="40000"/>
            <a:extLst>
              <a:ext uri="{28A0092B-C50C-407E-A947-70E740481C1C}">
                <a14:useLocalDpi xmlns:lc="http://schemas.openxmlformats.org/drawingml/2006/lockedCanvas" xmlns:pic="http://schemas.openxmlformats.org/drawingml/2006/picture" xmlns:a14="http://schemas.microsoft.com/office/drawing/2010/main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7999"/>
          </a:xfrm>
          <a:prstGeom prst="rect">
            <a:avLst/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</p:pic>
      <p:graphicFrame>
        <p:nvGraphicFramePr>
          <p:cNvPr id="5" name="Diagram 4"/>
          <p:cNvGraphicFramePr/>
          <p:nvPr/>
        </p:nvGraphicFramePr>
        <p:xfrm>
          <a:off x="179512" y="188640"/>
          <a:ext cx="7440488" cy="52723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Content Placeholder 3" descr="Free PowerPoint Templates"/>
          <p:cNvPicPr>
            <a:picLocks noGrp="1"/>
          </p:cNvPicPr>
          <p:nvPr>
            <p:ph idx="1"/>
          </p:nvPr>
        </p:nvPicPr>
        <p:blipFill>
          <a:blip r:embed="rId3" cstate="print">
            <a:lum bright="40000"/>
            <a:extLst>
              <a:ext uri="{28A0092B-C50C-407E-A947-70E740481C1C}">
                <a14:useLocalDpi xmlns:lc="http://schemas.openxmlformats.org/drawingml/2006/lockedCanvas" xmlns:pic="http://schemas.openxmlformats.org/drawingml/2006/picture" xmlns:a14="http://schemas.microsoft.com/office/drawing/2010/main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7999"/>
          </a:xfrm>
          <a:prstGeom prst="rect">
            <a:avLst/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</p:pic>
      <p:sp>
        <p:nvSpPr>
          <p:cNvPr id="5" name="Rectangle 4"/>
          <p:cNvSpPr/>
          <p:nvPr/>
        </p:nvSpPr>
        <p:spPr>
          <a:xfrm>
            <a:off x="3419872" y="620688"/>
            <a:ext cx="345638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4000" b="1" dirty="0" smtClean="0"/>
              <a:t>Mechanism</a:t>
            </a:r>
            <a:endParaRPr lang="en-GB" sz="4000" b="1" dirty="0"/>
          </a:p>
        </p:txBody>
      </p:sp>
      <p:graphicFrame>
        <p:nvGraphicFramePr>
          <p:cNvPr id="6" name="Diagram 5"/>
          <p:cNvGraphicFramePr/>
          <p:nvPr/>
        </p:nvGraphicFramePr>
        <p:xfrm>
          <a:off x="1524000" y="1397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pic>
        <p:nvPicPr>
          <p:cNvPr id="7" name="Picture 6" descr="http://t0.gstatic.com/images?q=tbn:ANd9GcTd76N5eb42wT3wWyfvZL4rblTt_AfsITWVX1-mt41Ygl-gWWQx">
            <a:hlinkClick r:id="rId8"/>
          </p:cNvPr>
          <p:cNvPicPr/>
          <p:nvPr/>
        </p:nvPicPr>
        <p:blipFill>
          <a:blip r:embed="rId9" cstate="print">
            <a:extLst>
              <a:ext uri="{28A0092B-C50C-407E-A947-70E740481C1C}">
                <a14:useLocalDpi xmlns:lc="http://schemas.openxmlformats.org/drawingml/2006/lockedCanvas" xmlns:pic="http://schemas.openxmlformats.org/drawingml/2006/picture" xmlns:a14="http://schemas.microsoft.com/office/drawing/2010/main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xmlns="" val="0"/>
              </a:ext>
            </a:extLst>
          </a:blip>
          <a:srcRect/>
          <a:stretch>
            <a:fillRect/>
          </a:stretch>
        </p:blipFill>
        <p:spPr bwMode="auto">
          <a:xfrm>
            <a:off x="6507038" y="260648"/>
            <a:ext cx="2457450" cy="18669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Content Placeholder 3" descr="Free PowerPoint Templates"/>
          <p:cNvPicPr>
            <a:picLocks noGrp="1"/>
          </p:cNvPicPr>
          <p:nvPr>
            <p:ph idx="1"/>
          </p:nvPr>
        </p:nvPicPr>
        <p:blipFill>
          <a:blip r:embed="rId3" cstate="print">
            <a:lum bright="40000"/>
            <a:extLst>
              <a:ext uri="{28A0092B-C50C-407E-A947-70E740481C1C}">
                <a14:useLocalDpi xmlns:lc="http://schemas.openxmlformats.org/drawingml/2006/lockedCanvas" xmlns:pic="http://schemas.openxmlformats.org/drawingml/2006/picture" xmlns:a14="http://schemas.microsoft.com/office/drawing/2010/main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xmlns="" val="0"/>
              </a:ext>
            </a:extLst>
          </a:blip>
          <a:srcRect/>
          <a:stretch>
            <a:fillRect/>
          </a:stretch>
        </p:blipFill>
        <p:spPr bwMode="auto">
          <a:xfrm>
            <a:off x="-36512" y="0"/>
            <a:ext cx="9144000" cy="6857999"/>
          </a:xfrm>
          <a:prstGeom prst="rect">
            <a:avLst/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</p:pic>
      <p:graphicFrame>
        <p:nvGraphicFramePr>
          <p:cNvPr id="5" name="Diagram 4"/>
          <p:cNvGraphicFramePr/>
          <p:nvPr/>
        </p:nvGraphicFramePr>
        <p:xfrm>
          <a:off x="899592" y="404664"/>
          <a:ext cx="8244408" cy="64533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pic>
        <p:nvPicPr>
          <p:cNvPr id="6" name="Picture 5" descr="http://t0.gstatic.com/images?q=tbn:ANd9GcQ4llj3966Vhciz4_ao43GFhJ8mAbq8BNa2k66dqk3talNLIslo">
            <a:hlinkClick r:id="rId8"/>
          </p:cNvPr>
          <p:cNvPicPr/>
          <p:nvPr/>
        </p:nvPicPr>
        <p:blipFill>
          <a:blip r:embed="rId9" cstate="print">
            <a:extLst>
              <a:ext uri="{28A0092B-C50C-407E-A947-70E740481C1C}">
                <a14:useLocalDpi xmlns:lc="http://schemas.openxmlformats.org/drawingml/2006/lockedCanvas" xmlns:pic="http://schemas.openxmlformats.org/drawingml/2006/picture" xmlns:a14="http://schemas.microsoft.com/office/drawing/2010/main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xmlns="" val="0"/>
              </a:ext>
            </a:extLst>
          </a:blip>
          <a:srcRect/>
          <a:stretch>
            <a:fillRect/>
          </a:stretch>
        </p:blipFill>
        <p:spPr bwMode="auto">
          <a:xfrm>
            <a:off x="6826696" y="44624"/>
            <a:ext cx="2209800" cy="20669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Content Placeholder 3" descr="Free PowerPoint Templates"/>
          <p:cNvPicPr>
            <a:picLocks noGrp="1"/>
          </p:cNvPicPr>
          <p:nvPr>
            <p:ph idx="1"/>
          </p:nvPr>
        </p:nvPicPr>
        <p:blipFill>
          <a:blip r:embed="rId3" cstate="print">
            <a:lum bright="40000"/>
            <a:extLst>
              <a:ext uri="{28A0092B-C50C-407E-A947-70E740481C1C}">
                <a14:useLocalDpi xmlns:lc="http://schemas.openxmlformats.org/drawingml/2006/lockedCanvas" xmlns:pic="http://schemas.openxmlformats.org/drawingml/2006/picture" xmlns:a14="http://schemas.microsoft.com/office/drawing/2010/main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7999"/>
          </a:xfrm>
          <a:prstGeom prst="rect">
            <a:avLst/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</p:pic>
      <p:graphicFrame>
        <p:nvGraphicFramePr>
          <p:cNvPr id="5" name="Diagram 4"/>
          <p:cNvGraphicFramePr/>
          <p:nvPr/>
        </p:nvGraphicFramePr>
        <p:xfrm>
          <a:off x="0" y="260648"/>
          <a:ext cx="8892480" cy="65973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pic>
        <p:nvPicPr>
          <p:cNvPr id="6" name="Picture 5" descr="http://t3.gstatic.com/images?q=tbn:ANd9GcRh-XKk-AQVcDW2xmiH5NPpXPPAX1il8IkIwYqMYG97dJFhzayQ">
            <a:hlinkClick r:id="rId8"/>
          </p:cNvPr>
          <p:cNvPicPr/>
          <p:nvPr/>
        </p:nvPicPr>
        <p:blipFill>
          <a:blip r:embed="rId9" cstate="print">
            <a:extLst>
              <a:ext uri="{28A0092B-C50C-407E-A947-70E740481C1C}">
                <a14:useLocalDpi xmlns:lc="http://schemas.openxmlformats.org/drawingml/2006/lockedCanvas" xmlns:pic="http://schemas.openxmlformats.org/drawingml/2006/picture" xmlns:a14="http://schemas.microsoft.com/office/drawing/2010/main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xmlns="" val="0"/>
              </a:ext>
            </a:extLst>
          </a:blip>
          <a:srcRect/>
          <a:stretch>
            <a:fillRect/>
          </a:stretch>
        </p:blipFill>
        <p:spPr bwMode="auto">
          <a:xfrm>
            <a:off x="6804248" y="44624"/>
            <a:ext cx="2304256" cy="244827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Content Placeholder 3" descr="Free PowerPoint Templates"/>
          <p:cNvPicPr>
            <a:picLocks noGrp="1"/>
          </p:cNvPicPr>
          <p:nvPr>
            <p:ph idx="1"/>
          </p:nvPr>
        </p:nvPicPr>
        <p:blipFill>
          <a:blip r:embed="rId3" cstate="print">
            <a:lum bright="40000"/>
            <a:extLst>
              <a:ext uri="{28A0092B-C50C-407E-A947-70E740481C1C}">
                <a14:useLocalDpi xmlns:lc="http://schemas.openxmlformats.org/drawingml/2006/lockedCanvas" xmlns:pic="http://schemas.openxmlformats.org/drawingml/2006/picture" xmlns:a14="http://schemas.microsoft.com/office/drawing/2010/main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7999"/>
          </a:xfrm>
          <a:prstGeom prst="rect">
            <a:avLst/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</p:pic>
      <p:graphicFrame>
        <p:nvGraphicFramePr>
          <p:cNvPr id="5" name="Diagram 4"/>
          <p:cNvGraphicFramePr/>
          <p:nvPr/>
        </p:nvGraphicFramePr>
        <p:xfrm>
          <a:off x="1475656" y="2636912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pic>
        <p:nvPicPr>
          <p:cNvPr id="6" name="Picture 5" descr="http://t2.gstatic.com/images?q=tbn:ANd9GcSJtP5mNfCboHVI_VgunbDoJmaMwnWdqxKfho7qxbmkgNt1TGmo">
            <a:hlinkClick r:id="rId8"/>
          </p:cNvPr>
          <p:cNvPicPr/>
          <p:nvPr/>
        </p:nvPicPr>
        <p:blipFill>
          <a:blip r:embed="rId9" cstate="print">
            <a:extLst>
              <a:ext uri="{28A0092B-C50C-407E-A947-70E740481C1C}">
                <a14:useLocalDpi xmlns:lc="http://schemas.openxmlformats.org/drawingml/2006/lockedCanvas" xmlns:pic="http://schemas.openxmlformats.org/drawingml/2006/picture" xmlns:a14="http://schemas.microsoft.com/office/drawing/2010/main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xmlns="" val="0"/>
              </a:ext>
            </a:extLst>
          </a:blip>
          <a:srcRect/>
          <a:stretch>
            <a:fillRect/>
          </a:stretch>
        </p:blipFill>
        <p:spPr bwMode="auto">
          <a:xfrm>
            <a:off x="5436096" y="188640"/>
            <a:ext cx="3096344" cy="33843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123</TotalTime>
  <Words>229</Words>
  <Application>Microsoft Office PowerPoint</Application>
  <PresentationFormat>On-screen Show (4:3)</PresentationFormat>
  <Paragraphs>31</Paragraphs>
  <Slides>11</Slides>
  <Notes>11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anju</dc:creator>
  <cp:lastModifiedBy>Toshiba</cp:lastModifiedBy>
  <cp:revision>24</cp:revision>
  <dcterms:created xsi:type="dcterms:W3CDTF">2011-07-26T11:07:23Z</dcterms:created>
  <dcterms:modified xsi:type="dcterms:W3CDTF">2012-08-22T12:30:59Z</dcterms:modified>
</cp:coreProperties>
</file>