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5"/>
  </p:notesMasterIdLst>
  <p:sldIdLst>
    <p:sldId id="256" r:id="rId2"/>
    <p:sldId id="257" r:id="rId3"/>
    <p:sldId id="338" r:id="rId4"/>
    <p:sldId id="312" r:id="rId5"/>
    <p:sldId id="260" r:id="rId6"/>
    <p:sldId id="259" r:id="rId7"/>
    <p:sldId id="269" r:id="rId8"/>
    <p:sldId id="261" r:id="rId9"/>
    <p:sldId id="308" r:id="rId10"/>
    <p:sldId id="262" r:id="rId11"/>
    <p:sldId id="307" r:id="rId12"/>
    <p:sldId id="306" r:id="rId13"/>
    <p:sldId id="263" r:id="rId14"/>
    <p:sldId id="309" r:id="rId15"/>
    <p:sldId id="270" r:id="rId16"/>
    <p:sldId id="264" r:id="rId17"/>
    <p:sldId id="265" r:id="rId18"/>
    <p:sldId id="272" r:id="rId19"/>
    <p:sldId id="313" r:id="rId20"/>
    <p:sldId id="310" r:id="rId21"/>
    <p:sldId id="266" r:id="rId22"/>
    <p:sldId id="314" r:id="rId23"/>
    <p:sldId id="267" r:id="rId24"/>
    <p:sldId id="273" r:id="rId25"/>
    <p:sldId id="268" r:id="rId26"/>
    <p:sldId id="315" r:id="rId27"/>
    <p:sldId id="316" r:id="rId28"/>
    <p:sldId id="275" r:id="rId29"/>
    <p:sldId id="274" r:id="rId30"/>
    <p:sldId id="276" r:id="rId31"/>
    <p:sldId id="279" r:id="rId32"/>
    <p:sldId id="311" r:id="rId33"/>
    <p:sldId id="280" r:id="rId34"/>
    <p:sldId id="330" r:id="rId35"/>
    <p:sldId id="304" r:id="rId36"/>
    <p:sldId id="281" r:id="rId37"/>
    <p:sldId id="282" r:id="rId38"/>
    <p:sldId id="331" r:id="rId39"/>
    <p:sldId id="283" r:id="rId40"/>
    <p:sldId id="333" r:id="rId41"/>
    <p:sldId id="334" r:id="rId42"/>
    <p:sldId id="320" r:id="rId43"/>
    <p:sldId id="337" r:id="rId44"/>
    <p:sldId id="332" r:id="rId45"/>
    <p:sldId id="286" r:id="rId46"/>
    <p:sldId id="336" r:id="rId47"/>
    <p:sldId id="325" r:id="rId48"/>
    <p:sldId id="284" r:id="rId49"/>
    <p:sldId id="305" r:id="rId50"/>
    <p:sldId id="285" r:id="rId51"/>
    <p:sldId id="317" r:id="rId52"/>
    <p:sldId id="287" r:id="rId53"/>
    <p:sldId id="321" r:id="rId54"/>
    <p:sldId id="327" r:id="rId55"/>
    <p:sldId id="288" r:id="rId56"/>
    <p:sldId id="319" r:id="rId57"/>
    <p:sldId id="322" r:id="rId58"/>
    <p:sldId id="328" r:id="rId59"/>
    <p:sldId id="329" r:id="rId60"/>
    <p:sldId id="289" r:id="rId61"/>
    <p:sldId id="290" r:id="rId62"/>
    <p:sldId id="291" r:id="rId63"/>
    <p:sldId id="323" r:id="rId6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94" y="34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36E015-D20B-414A-BF00-99A7772226C0}" type="datetimeFigureOut">
              <a:rPr lang="en-US" smtClean="0"/>
              <a:pPr/>
              <a:t>8/13/2010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97DABF-5A7C-4E02-AC75-DAEFBA2D94F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497DABF-5A7C-4E02-AC75-DAEFBA2D94F8}" type="slidenum">
              <a:rPr lang="en-US" smtClean="0"/>
              <a:pPr/>
              <a:t>34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497DABF-5A7C-4E02-AC75-DAEFBA2D94F8}" type="slidenum">
              <a:rPr lang="en-US" smtClean="0"/>
              <a:pPr/>
              <a:t>51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85D11AF-A54F-4E8F-A1CE-2D011ACF66AF}" type="datetimeFigureOut">
              <a:rPr lang="en-US" smtClean="0"/>
              <a:pPr/>
              <a:t>8/13/2010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01624F4-9ABF-44EF-99AC-04FE195A011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85D11AF-A54F-4E8F-A1CE-2D011ACF66AF}" type="datetimeFigureOut">
              <a:rPr lang="en-US" smtClean="0"/>
              <a:pPr/>
              <a:t>8/13/2010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1624F4-9ABF-44EF-99AC-04FE195A011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85D11AF-A54F-4E8F-A1CE-2D011ACF66AF}" type="datetimeFigureOut">
              <a:rPr lang="en-US" smtClean="0"/>
              <a:pPr/>
              <a:t>8/13/2010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1624F4-9ABF-44EF-99AC-04FE195A011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85D11AF-A54F-4E8F-A1CE-2D011ACF66AF}" type="datetimeFigureOut">
              <a:rPr lang="en-US" smtClean="0"/>
              <a:pPr/>
              <a:t>8/13/2010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1624F4-9ABF-44EF-99AC-04FE195A011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85D11AF-A54F-4E8F-A1CE-2D011ACF66AF}" type="datetimeFigureOut">
              <a:rPr lang="en-US" smtClean="0"/>
              <a:pPr/>
              <a:t>8/13/2010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1624F4-9ABF-44EF-99AC-04FE195A011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85D11AF-A54F-4E8F-A1CE-2D011ACF66AF}" type="datetimeFigureOut">
              <a:rPr lang="en-US" smtClean="0"/>
              <a:pPr/>
              <a:t>8/13/2010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1624F4-9ABF-44EF-99AC-04FE195A011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85D11AF-A54F-4E8F-A1CE-2D011ACF66AF}" type="datetimeFigureOut">
              <a:rPr lang="en-US" smtClean="0"/>
              <a:pPr/>
              <a:t>8/13/2010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1624F4-9ABF-44EF-99AC-04FE195A011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85D11AF-A54F-4E8F-A1CE-2D011ACF66AF}" type="datetimeFigureOut">
              <a:rPr lang="en-US" smtClean="0"/>
              <a:pPr/>
              <a:t>8/13/2010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1624F4-9ABF-44EF-99AC-04FE195A011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5D11AF-A54F-4E8F-A1CE-2D011ACF66AF}" type="datetimeFigureOut">
              <a:rPr lang="en-US" smtClean="0"/>
              <a:pPr/>
              <a:t>8/13/2010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1624F4-9ABF-44EF-99AC-04FE195A011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85D11AF-A54F-4E8F-A1CE-2D011ACF66AF}" type="datetimeFigureOut">
              <a:rPr lang="en-US" smtClean="0"/>
              <a:pPr/>
              <a:t>8/13/2010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1624F4-9ABF-44EF-99AC-04FE195A011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85D11AF-A54F-4E8F-A1CE-2D011ACF66AF}" type="datetimeFigureOut">
              <a:rPr lang="en-US" smtClean="0"/>
              <a:pPr/>
              <a:t>8/13/2010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01624F4-9ABF-44EF-99AC-04FE195A011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85D11AF-A54F-4E8F-A1CE-2D011ACF66AF}" type="datetimeFigureOut">
              <a:rPr lang="en-US" smtClean="0"/>
              <a:pPr/>
              <a:t>8/13/2010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01624F4-9ABF-44EF-99AC-04FE195A011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erm.ersjournals.com/content/erm/ermre/1/SEC9/F10.expansion.html" TargetMode="Externa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hyperlink" Target="http://erm.ersjournals.com/content/erm/ermre/1/SEC9/F13.expansion.html" TargetMode="Externa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erm.ersjournals.com/content/erm/ermre/1/SEC9/F16.expansion.html" TargetMode="Externa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javascript:popWin('/images/embosphere.jpg','embosphere',220,275);" TargetMode="External"/><Relationship Id="rId1" Type="http://schemas.openxmlformats.org/officeDocument/2006/relationships/slideLayout" Target="../slideLayouts/slideLayout7.xml"/><Relationship Id="rId5" Type="http://schemas.openxmlformats.org/officeDocument/2006/relationships/image" Target="../media/image11.jpeg"/><Relationship Id="rId4" Type="http://schemas.openxmlformats.org/officeDocument/2006/relationships/hyperlink" Target="javascript:popWin('/images/pva.jpg','pva',218,260);" TargetMode="External"/></Relationships>
</file>

<file path=ppt/slides/_rels/slide5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javascript:popWin('/images/hydrophilic.jpg','hydrophilic',238,300);" TargetMode="External"/><Relationship Id="rId1" Type="http://schemas.openxmlformats.org/officeDocument/2006/relationships/slideLayout" Target="../slideLayouts/slideLayout7.xml"/><Relationship Id="rId5" Type="http://schemas.openxmlformats.org/officeDocument/2006/relationships/image" Target="../media/image13.jpeg"/><Relationship Id="rId4" Type="http://schemas.openxmlformats.org/officeDocument/2006/relationships/hyperlink" Target="javascript:popWin('/images/compressible.jpg','compressible',238,310);"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90800" y="1371600"/>
            <a:ext cx="4343400" cy="830997"/>
          </a:xfrm>
          <a:prstGeom prst="rect">
            <a:avLst/>
          </a:prstGeom>
          <a:noFill/>
        </p:spPr>
        <p:txBody>
          <a:bodyPr wrap="square" rtlCol="0">
            <a:spAutoFit/>
          </a:bodyPr>
          <a:lstStyle/>
          <a:p>
            <a:pPr algn="ctr"/>
            <a:r>
              <a:rPr lang="en-US" sz="4800" b="1" dirty="0" smtClean="0">
                <a:solidFill>
                  <a:srgbClr val="FFFF00"/>
                </a:solidFill>
                <a:latin typeface="Monotype Corsiva" pitchFamily="66" charset="0"/>
              </a:rPr>
              <a:t>HEMOPTYSIS</a:t>
            </a:r>
            <a:endParaRPr lang="en-US" sz="4800" b="1" dirty="0">
              <a:solidFill>
                <a:srgbClr val="FFFF00"/>
              </a:solidFill>
              <a:latin typeface="Monotype Corsiva" pitchFamily="66" charset="0"/>
            </a:endParaRPr>
          </a:p>
        </p:txBody>
      </p:sp>
      <p:sp>
        <p:nvSpPr>
          <p:cNvPr id="5" name="TextBox 4"/>
          <p:cNvSpPr txBox="1"/>
          <p:nvPr/>
        </p:nvSpPr>
        <p:spPr>
          <a:xfrm>
            <a:off x="2286000" y="4648200"/>
            <a:ext cx="4953000" cy="584775"/>
          </a:xfrm>
          <a:prstGeom prst="rect">
            <a:avLst/>
          </a:prstGeom>
          <a:noFill/>
        </p:spPr>
        <p:txBody>
          <a:bodyPr wrap="square" rtlCol="0">
            <a:spAutoFit/>
          </a:bodyPr>
          <a:lstStyle/>
          <a:p>
            <a:pPr algn="ctr"/>
            <a:r>
              <a:rPr lang="en-US" sz="3200" b="1" dirty="0" smtClean="0">
                <a:solidFill>
                  <a:srgbClr val="FFFFFF"/>
                </a:solidFill>
                <a:latin typeface="Monotype Corsiva" pitchFamily="66" charset="0"/>
              </a:rPr>
              <a:t>Resident of Pulmonary Medicine</a:t>
            </a:r>
            <a:endParaRPr lang="en-US" sz="3200" b="1" dirty="0">
              <a:solidFill>
                <a:srgbClr val="FFFFFF"/>
              </a:solidFill>
              <a:latin typeface="Monotype Corsiva" pitchFamily="66" charset="0"/>
            </a:endParaRPr>
          </a:p>
        </p:txBody>
      </p:sp>
      <p:sp>
        <p:nvSpPr>
          <p:cNvPr id="6" name="TextBox 5"/>
          <p:cNvSpPr txBox="1"/>
          <p:nvPr/>
        </p:nvSpPr>
        <p:spPr>
          <a:xfrm>
            <a:off x="2514600" y="4114800"/>
            <a:ext cx="4343400" cy="584775"/>
          </a:xfrm>
          <a:prstGeom prst="rect">
            <a:avLst/>
          </a:prstGeom>
          <a:noFill/>
        </p:spPr>
        <p:txBody>
          <a:bodyPr wrap="square" rtlCol="0">
            <a:spAutoFit/>
          </a:bodyPr>
          <a:lstStyle/>
          <a:p>
            <a:pPr algn="ctr"/>
            <a:r>
              <a:rPr lang="en-US" sz="3200" b="1" dirty="0" smtClean="0">
                <a:solidFill>
                  <a:srgbClr val="FFFFFF"/>
                </a:solidFill>
                <a:latin typeface="Monotype Corsiva" pitchFamily="66" charset="0"/>
              </a:rPr>
              <a:t>By Dr. Vivian Wilson</a:t>
            </a:r>
            <a:endParaRPr lang="en-US" sz="3200" b="1" dirty="0">
              <a:solidFill>
                <a:srgbClr val="FFFFFF"/>
              </a:solidFill>
              <a:latin typeface="Monotype Corsiva"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990600"/>
            <a:ext cx="8458200" cy="4524315"/>
          </a:xfrm>
          <a:prstGeom prst="rect">
            <a:avLst/>
          </a:prstGeom>
          <a:noFill/>
        </p:spPr>
        <p:txBody>
          <a:bodyPr wrap="square" rtlCol="0">
            <a:spAutoFit/>
          </a:bodyPr>
          <a:lstStyle/>
          <a:p>
            <a:pPr algn="ctr"/>
            <a:r>
              <a:rPr lang="en-US" sz="2400" b="1" u="sng" dirty="0" smtClean="0">
                <a:solidFill>
                  <a:srgbClr val="FFFF00"/>
                </a:solidFill>
                <a:latin typeface="Times New Roman" pitchFamily="18" charset="0"/>
                <a:cs typeface="Times New Roman" pitchFamily="18" charset="0"/>
              </a:rPr>
              <a:t>Pulmonary parenchymal source</a:t>
            </a:r>
          </a:p>
          <a:p>
            <a:pPr algn="just"/>
            <a:endParaRPr lang="en-US" sz="2400" dirty="0">
              <a:solidFill>
                <a:srgbClr val="FFFF00"/>
              </a:solidFill>
              <a:latin typeface="Times New Roman" pitchFamily="18" charset="0"/>
              <a:cs typeface="Times New Roman" pitchFamily="18" charset="0"/>
            </a:endParaRPr>
          </a:p>
          <a:p>
            <a:pPr algn="just"/>
            <a:r>
              <a:rPr lang="en-US" sz="2400" dirty="0" smtClean="0">
                <a:solidFill>
                  <a:srgbClr val="FFFF00"/>
                </a:solidFill>
                <a:latin typeface="Times New Roman" pitchFamily="18" charset="0"/>
                <a:cs typeface="Times New Roman" pitchFamily="18" charset="0"/>
              </a:rPr>
              <a:t>Blood originating from the pulmonary parenchyma can be either from a localized source, such as an infection, or from a process diffusely affecting the parenchyma as with a coagulopathy or with an autoimmune process.</a:t>
            </a:r>
          </a:p>
          <a:p>
            <a:pPr algn="just"/>
            <a:endParaRPr lang="en-US" sz="2400" dirty="0">
              <a:solidFill>
                <a:srgbClr val="FFFF00"/>
              </a:solidFill>
              <a:latin typeface="Times New Roman" pitchFamily="18" charset="0"/>
              <a:cs typeface="Times New Roman" pitchFamily="18" charset="0"/>
            </a:endParaRPr>
          </a:p>
          <a:p>
            <a:pPr algn="just"/>
            <a:r>
              <a:rPr lang="en-US" sz="2400" i="1" u="sng" dirty="0" smtClean="0">
                <a:solidFill>
                  <a:srgbClr val="FFFF00"/>
                </a:solidFill>
                <a:latin typeface="Times New Roman" pitchFamily="18" charset="0"/>
                <a:cs typeface="Times New Roman" pitchFamily="18" charset="0"/>
              </a:rPr>
              <a:t>Causes include:</a:t>
            </a:r>
          </a:p>
          <a:p>
            <a:pPr algn="just">
              <a:buFont typeface="Arial" pitchFamily="34" charset="0"/>
              <a:buChar char="•"/>
            </a:pPr>
            <a:r>
              <a:rPr lang="en-US" sz="2400" dirty="0" smtClean="0">
                <a:solidFill>
                  <a:srgbClr val="FFFF00"/>
                </a:solidFill>
                <a:latin typeface="Times New Roman" pitchFamily="18" charset="0"/>
                <a:cs typeface="Times New Roman" pitchFamily="18" charset="0"/>
              </a:rPr>
              <a:t>Pneumonia  - In pneumococcal pneumonia, sputum is rusty. In </a:t>
            </a:r>
            <a:r>
              <a:rPr lang="en-US" sz="2400" dirty="0" err="1" smtClean="0">
                <a:solidFill>
                  <a:srgbClr val="FFFF00"/>
                </a:solidFill>
                <a:latin typeface="Times New Roman" pitchFamily="18" charset="0"/>
                <a:cs typeface="Times New Roman" pitchFamily="18" charset="0"/>
              </a:rPr>
              <a:t>staohylococcal</a:t>
            </a:r>
            <a:r>
              <a:rPr lang="en-US" sz="2400" dirty="0" smtClean="0">
                <a:solidFill>
                  <a:srgbClr val="FFFF00"/>
                </a:solidFill>
                <a:latin typeface="Times New Roman" pitchFamily="18" charset="0"/>
                <a:cs typeface="Times New Roman" pitchFamily="18" charset="0"/>
              </a:rPr>
              <a:t> it is mixed with pus. In </a:t>
            </a:r>
            <a:r>
              <a:rPr lang="en-US" sz="2400" dirty="0" err="1" smtClean="0">
                <a:solidFill>
                  <a:srgbClr val="FFFF00"/>
                </a:solidFill>
                <a:latin typeface="Times New Roman" pitchFamily="18" charset="0"/>
                <a:cs typeface="Times New Roman" pitchFamily="18" charset="0"/>
              </a:rPr>
              <a:t>Klebsiella</a:t>
            </a:r>
            <a:r>
              <a:rPr lang="en-US" sz="2400" dirty="0" smtClean="0">
                <a:solidFill>
                  <a:srgbClr val="FFFF00"/>
                </a:solidFill>
                <a:latin typeface="Times New Roman" pitchFamily="18" charset="0"/>
                <a:cs typeface="Times New Roman" pitchFamily="18" charset="0"/>
              </a:rPr>
              <a:t>, the bloody sputum resembles </a:t>
            </a:r>
            <a:r>
              <a:rPr lang="en-US" sz="2400" dirty="0" err="1" smtClean="0">
                <a:solidFill>
                  <a:srgbClr val="FFFF00"/>
                </a:solidFill>
                <a:latin typeface="Times New Roman" pitchFamily="18" charset="0"/>
                <a:cs typeface="Times New Roman" pitchFamily="18" charset="0"/>
              </a:rPr>
              <a:t>currrant</a:t>
            </a:r>
            <a:r>
              <a:rPr lang="en-US" sz="2400" dirty="0" smtClean="0">
                <a:solidFill>
                  <a:srgbClr val="FFFF00"/>
                </a:solidFill>
                <a:latin typeface="Times New Roman" pitchFamily="18" charset="0"/>
                <a:cs typeface="Times New Roman" pitchFamily="18" charset="0"/>
              </a:rPr>
              <a:t> jelly.</a:t>
            </a:r>
          </a:p>
          <a:p>
            <a:pPr algn="just">
              <a:buFont typeface="Arial" pitchFamily="34" charset="0"/>
              <a:buChar char="•"/>
            </a:pPr>
            <a:r>
              <a:rPr lang="en-US" sz="2400" dirty="0" smtClean="0">
                <a:solidFill>
                  <a:srgbClr val="FFFF00"/>
                </a:solidFill>
                <a:latin typeface="Times New Roman" pitchFamily="18" charset="0"/>
                <a:cs typeface="Times New Roman" pitchFamily="18" charset="0"/>
              </a:rPr>
              <a:t>Lung abscess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914400"/>
            <a:ext cx="8686800" cy="5262979"/>
          </a:xfrm>
          <a:prstGeom prst="rect">
            <a:avLst/>
          </a:prstGeom>
          <a:noFill/>
        </p:spPr>
        <p:txBody>
          <a:bodyPr wrap="square" rtlCol="0">
            <a:spAutoFit/>
          </a:bodyPr>
          <a:lstStyle/>
          <a:p>
            <a:pPr algn="just">
              <a:buFont typeface="Arial" pitchFamily="34" charset="0"/>
              <a:buChar char="•"/>
            </a:pPr>
            <a:r>
              <a:rPr lang="en-US" sz="2400" dirty="0" smtClean="0">
                <a:solidFill>
                  <a:srgbClr val="FFFF00"/>
                </a:solidFill>
                <a:latin typeface="Times New Roman" pitchFamily="18" charset="0"/>
                <a:cs typeface="Times New Roman" pitchFamily="18" charset="0"/>
              </a:rPr>
              <a:t>Tuberculosis – </a:t>
            </a:r>
          </a:p>
          <a:p>
            <a:pPr algn="just"/>
            <a:r>
              <a:rPr lang="en-US" sz="2400" dirty="0" smtClean="0">
                <a:solidFill>
                  <a:srgbClr val="FFFF00"/>
                </a:solidFill>
                <a:latin typeface="Times New Roman" pitchFamily="18" charset="0"/>
                <a:cs typeface="Times New Roman" pitchFamily="18" charset="0"/>
              </a:rPr>
              <a:t>Tuberculosis can cause </a:t>
            </a:r>
            <a:r>
              <a:rPr lang="en-US" sz="2400" dirty="0" err="1" smtClean="0">
                <a:solidFill>
                  <a:srgbClr val="FFFF00"/>
                </a:solidFill>
                <a:latin typeface="Times New Roman" pitchFamily="18" charset="0"/>
                <a:cs typeface="Times New Roman" pitchFamily="18" charset="0"/>
              </a:rPr>
              <a:t>haemoptysis</a:t>
            </a:r>
            <a:r>
              <a:rPr lang="en-US" sz="2400" dirty="0" smtClean="0">
                <a:solidFill>
                  <a:srgbClr val="FFFF00"/>
                </a:solidFill>
                <a:latin typeface="Times New Roman" pitchFamily="18" charset="0"/>
                <a:cs typeface="Times New Roman" pitchFamily="18" charset="0"/>
              </a:rPr>
              <a:t> </a:t>
            </a:r>
            <a:r>
              <a:rPr lang="en-US" sz="2400" i="1" dirty="0" smtClean="0">
                <a:solidFill>
                  <a:srgbClr val="FFFF00"/>
                </a:solidFill>
                <a:latin typeface="Times New Roman" pitchFamily="18" charset="0"/>
                <a:cs typeface="Times New Roman" pitchFamily="18" charset="0"/>
              </a:rPr>
              <a:t>via</a:t>
            </a:r>
            <a:r>
              <a:rPr lang="en-US" sz="2400" dirty="0" smtClean="0">
                <a:solidFill>
                  <a:srgbClr val="FFFF00"/>
                </a:solidFill>
                <a:latin typeface="Times New Roman" pitchFamily="18" charset="0"/>
                <a:cs typeface="Times New Roman" pitchFamily="18" charset="0"/>
              </a:rPr>
              <a:t> various mechanisms. Active tuberculosis, defined as sputum positivity for acid-fast bacilli and/or culture for </a:t>
            </a:r>
            <a:r>
              <a:rPr lang="en-US" sz="2400" i="1" dirty="0" smtClean="0">
                <a:solidFill>
                  <a:srgbClr val="FFFF00"/>
                </a:solidFill>
                <a:latin typeface="Times New Roman" pitchFamily="18" charset="0"/>
                <a:cs typeface="Times New Roman" pitchFamily="18" charset="0"/>
              </a:rPr>
              <a:t>Mycobacterium tuberculosis</a:t>
            </a:r>
            <a:r>
              <a:rPr lang="en-US" sz="2400" dirty="0" smtClean="0">
                <a:solidFill>
                  <a:srgbClr val="FFFF00"/>
                </a:solidFill>
                <a:latin typeface="Times New Roman" pitchFamily="18" charset="0"/>
                <a:cs typeface="Times New Roman" pitchFamily="18" charset="0"/>
              </a:rPr>
              <a:t>, can cause both minor and massive </a:t>
            </a:r>
            <a:r>
              <a:rPr lang="en-US" sz="2400" dirty="0" err="1" smtClean="0">
                <a:solidFill>
                  <a:srgbClr val="FFFF00"/>
                </a:solidFill>
                <a:latin typeface="Times New Roman" pitchFamily="18" charset="0"/>
                <a:cs typeface="Times New Roman" pitchFamily="18" charset="0"/>
              </a:rPr>
              <a:t>haemoptysis</a:t>
            </a:r>
            <a:r>
              <a:rPr lang="en-US" sz="2400" dirty="0" smtClean="0">
                <a:solidFill>
                  <a:srgbClr val="FFFF00"/>
                </a:solidFill>
                <a:latin typeface="Times New Roman" pitchFamily="18" charset="0"/>
                <a:cs typeface="Times New Roman" pitchFamily="18" charset="0"/>
              </a:rPr>
              <a:t>. </a:t>
            </a:r>
          </a:p>
          <a:p>
            <a:pPr algn="just">
              <a:buFont typeface="Wingdings" pitchFamily="2" charset="2"/>
              <a:buChar char="Ø"/>
            </a:pPr>
            <a:r>
              <a:rPr lang="en-US" sz="2400" dirty="0" smtClean="0">
                <a:solidFill>
                  <a:srgbClr val="FFFF00"/>
                </a:solidFill>
                <a:latin typeface="Times New Roman" pitchFamily="18" charset="0"/>
                <a:cs typeface="Times New Roman" pitchFamily="18" charset="0"/>
              </a:rPr>
              <a:t>Direct extension of </a:t>
            </a:r>
            <a:r>
              <a:rPr lang="en-US" sz="2400" dirty="0" err="1" smtClean="0">
                <a:solidFill>
                  <a:srgbClr val="FFFF00"/>
                </a:solidFill>
                <a:latin typeface="Times New Roman" pitchFamily="18" charset="0"/>
                <a:cs typeface="Times New Roman" pitchFamily="18" charset="0"/>
              </a:rPr>
              <a:t>tuberculous</a:t>
            </a:r>
            <a:r>
              <a:rPr lang="en-US" sz="2400" dirty="0" smtClean="0">
                <a:solidFill>
                  <a:srgbClr val="FFFF00"/>
                </a:solidFill>
                <a:latin typeface="Times New Roman" pitchFamily="18" charset="0"/>
                <a:cs typeface="Times New Roman" pitchFamily="18" charset="0"/>
              </a:rPr>
              <a:t> infection and inflammation into bronchial arterioles.</a:t>
            </a:r>
          </a:p>
          <a:p>
            <a:pPr algn="just">
              <a:buFont typeface="Wingdings" pitchFamily="2" charset="2"/>
              <a:buChar char="Ø"/>
            </a:pPr>
            <a:r>
              <a:rPr lang="en-US" sz="2400" dirty="0" err="1" smtClean="0">
                <a:solidFill>
                  <a:srgbClr val="FFFF00"/>
                </a:solidFill>
                <a:latin typeface="Times New Roman" pitchFamily="18" charset="0"/>
                <a:cs typeface="Times New Roman" pitchFamily="18" charset="0"/>
              </a:rPr>
              <a:t>Bronchiectasis</a:t>
            </a:r>
            <a:r>
              <a:rPr lang="en-US" sz="2400" dirty="0" smtClean="0">
                <a:solidFill>
                  <a:srgbClr val="FFFF00"/>
                </a:solidFill>
                <a:latin typeface="Times New Roman" pitchFamily="18" charset="0"/>
                <a:cs typeface="Times New Roman" pitchFamily="18" charset="0"/>
              </a:rPr>
              <a:t> from chronic infection, obstruction and parenchymal destruction may result in large, tortuous fragile arteries. </a:t>
            </a:r>
          </a:p>
          <a:p>
            <a:pPr algn="just">
              <a:buFont typeface="Wingdings" pitchFamily="2" charset="2"/>
              <a:buChar char="Ø"/>
            </a:pPr>
            <a:r>
              <a:rPr lang="en-US" sz="2400" dirty="0" smtClean="0">
                <a:solidFill>
                  <a:srgbClr val="FFFF00"/>
                </a:solidFill>
                <a:latin typeface="Times New Roman" pitchFamily="18" charset="0"/>
                <a:cs typeface="Times New Roman" pitchFamily="18" charset="0"/>
              </a:rPr>
              <a:t>Large parenchymal cavities may be secondarily infected with </a:t>
            </a:r>
            <a:r>
              <a:rPr lang="en-US" sz="2400" dirty="0" err="1" smtClean="0">
                <a:solidFill>
                  <a:srgbClr val="FFFF00"/>
                </a:solidFill>
                <a:latin typeface="Times New Roman" pitchFamily="18" charset="0"/>
                <a:cs typeface="Times New Roman" pitchFamily="18" charset="0"/>
              </a:rPr>
              <a:t>mycetomas</a:t>
            </a:r>
            <a:r>
              <a:rPr lang="en-US" sz="2400" dirty="0" smtClean="0">
                <a:solidFill>
                  <a:srgbClr val="FFFF00"/>
                </a:solidFill>
                <a:latin typeface="Times New Roman" pitchFamily="18" charset="0"/>
                <a:cs typeface="Times New Roman" pitchFamily="18" charset="0"/>
              </a:rPr>
              <a:t> resulting </a:t>
            </a:r>
            <a:r>
              <a:rPr lang="en-US" sz="2400" dirty="0" err="1" smtClean="0">
                <a:solidFill>
                  <a:srgbClr val="FFFF00"/>
                </a:solidFill>
                <a:latin typeface="Times New Roman" pitchFamily="18" charset="0"/>
                <a:cs typeface="Times New Roman" pitchFamily="18" charset="0"/>
              </a:rPr>
              <a:t>resulting</a:t>
            </a:r>
            <a:r>
              <a:rPr lang="en-US" sz="2400" dirty="0" smtClean="0">
                <a:solidFill>
                  <a:srgbClr val="FFFF00"/>
                </a:solidFill>
                <a:latin typeface="Times New Roman" pitchFamily="18" charset="0"/>
                <a:cs typeface="Times New Roman" pitchFamily="18" charset="0"/>
              </a:rPr>
              <a:t> in friable granulation tissue and </a:t>
            </a:r>
            <a:r>
              <a:rPr lang="en-US" sz="2400" dirty="0" err="1" smtClean="0">
                <a:solidFill>
                  <a:srgbClr val="FFFF00"/>
                </a:solidFill>
                <a:latin typeface="Times New Roman" pitchFamily="18" charset="0"/>
                <a:cs typeface="Times New Roman" pitchFamily="18" charset="0"/>
              </a:rPr>
              <a:t>neovascularisation</a:t>
            </a:r>
            <a:r>
              <a:rPr lang="en-US" sz="2400" dirty="0" smtClean="0">
                <a:solidFill>
                  <a:srgbClr val="FFFF00"/>
                </a:solidFill>
                <a:latin typeface="Times New Roman" pitchFamily="18" charset="0"/>
                <a:cs typeface="Times New Roman" pitchFamily="18" charset="0"/>
              </a:rPr>
              <a:t> </a:t>
            </a:r>
            <a:endParaRPr lang="en-US" sz="2400" dirty="0" smtClean="0">
              <a:solidFill>
                <a:srgbClr val="FFFF00"/>
              </a:solidFill>
              <a:latin typeface="Times New Roman" pitchFamily="18" charset="0"/>
              <a:cs typeface="Times New Roman" pitchFamily="18" charset="0"/>
            </a:endParaRPr>
          </a:p>
          <a:p>
            <a:pPr algn="just">
              <a:buFont typeface="Wingdings" pitchFamily="2" charset="2"/>
              <a:buChar char="Ø"/>
            </a:pPr>
            <a:r>
              <a:rPr lang="en-US" sz="2400" smtClean="0">
                <a:solidFill>
                  <a:srgbClr val="FFFF00"/>
                </a:solidFill>
                <a:latin typeface="Times New Roman" pitchFamily="18" charset="0"/>
                <a:cs typeface="Times New Roman" pitchFamily="18" charset="0"/>
              </a:rPr>
              <a:t>Rasmussen’s aneurysm</a:t>
            </a:r>
            <a:endParaRPr lang="en-US" sz="2400" dirty="0" smtClean="0">
              <a:solidFill>
                <a:srgbClr val="FFFF00"/>
              </a:solidFill>
              <a:latin typeface="Times New Roman" pitchFamily="18" charset="0"/>
              <a:cs typeface="Times New Roman" pitchFamily="18" charset="0"/>
            </a:endParaRPr>
          </a:p>
          <a:p>
            <a:pPr algn="just">
              <a:buFont typeface="Wingdings" pitchFamily="2" charset="2"/>
              <a:buChar char="Ø"/>
            </a:pPr>
            <a:r>
              <a:rPr lang="en-US" sz="2400" dirty="0" smtClean="0">
                <a:solidFill>
                  <a:srgbClr val="FFFF00"/>
                </a:solidFill>
                <a:latin typeface="Times New Roman" pitchFamily="18" charset="0"/>
                <a:cs typeface="Times New Roman" pitchFamily="18" charset="0"/>
              </a:rPr>
              <a:t>Pulmonary artery invasion, dilation and rupture may occur.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143000"/>
            <a:ext cx="8458200" cy="3416320"/>
          </a:xfrm>
          <a:prstGeom prst="rect">
            <a:avLst/>
          </a:prstGeom>
          <a:noFill/>
        </p:spPr>
        <p:txBody>
          <a:bodyPr wrap="square" rtlCol="0">
            <a:spAutoFit/>
          </a:bodyPr>
          <a:lstStyle/>
          <a:p>
            <a:pPr algn="just">
              <a:buFont typeface="Arial" pitchFamily="34" charset="0"/>
              <a:buChar char="•"/>
            </a:pPr>
            <a:r>
              <a:rPr lang="en-US" sz="2400" dirty="0" err="1" smtClean="0">
                <a:solidFill>
                  <a:srgbClr val="FFFF00"/>
                </a:solidFill>
                <a:latin typeface="Times New Roman" pitchFamily="18" charset="0"/>
                <a:cs typeface="Times New Roman" pitchFamily="18" charset="0"/>
              </a:rPr>
              <a:t>Mycetoma</a:t>
            </a:r>
            <a:r>
              <a:rPr lang="en-US" sz="2400" dirty="0" smtClean="0">
                <a:solidFill>
                  <a:srgbClr val="FFFF00"/>
                </a:solidFill>
                <a:latin typeface="Times New Roman" pitchFamily="18" charset="0"/>
                <a:cs typeface="Times New Roman" pitchFamily="18" charset="0"/>
              </a:rPr>
              <a:t> (fungus ball) – resides in healed </a:t>
            </a:r>
            <a:r>
              <a:rPr lang="en-US" sz="2400" dirty="0" err="1" smtClean="0">
                <a:solidFill>
                  <a:srgbClr val="FFFF00"/>
                </a:solidFill>
                <a:latin typeface="Times New Roman" pitchFamily="18" charset="0"/>
                <a:cs typeface="Times New Roman" pitchFamily="18" charset="0"/>
              </a:rPr>
              <a:t>tuberculous</a:t>
            </a:r>
            <a:r>
              <a:rPr lang="en-US" sz="2400" dirty="0" smtClean="0">
                <a:solidFill>
                  <a:srgbClr val="FFFF00"/>
                </a:solidFill>
                <a:latin typeface="Times New Roman" pitchFamily="18" charset="0"/>
                <a:cs typeface="Times New Roman" pitchFamily="18" charset="0"/>
              </a:rPr>
              <a:t> or </a:t>
            </a:r>
            <a:r>
              <a:rPr lang="en-US" sz="2400" dirty="0" err="1" smtClean="0">
                <a:solidFill>
                  <a:srgbClr val="FFFF00"/>
                </a:solidFill>
                <a:latin typeface="Times New Roman" pitchFamily="18" charset="0"/>
                <a:cs typeface="Times New Roman" pitchFamily="18" charset="0"/>
              </a:rPr>
              <a:t>bronchiectatic</a:t>
            </a:r>
            <a:r>
              <a:rPr lang="en-US" sz="2400" dirty="0" smtClean="0">
                <a:solidFill>
                  <a:srgbClr val="FFFF00"/>
                </a:solidFill>
                <a:latin typeface="Times New Roman" pitchFamily="18" charset="0"/>
                <a:cs typeface="Times New Roman" pitchFamily="18" charset="0"/>
              </a:rPr>
              <a:t> area or in a cystic residue of </a:t>
            </a:r>
            <a:r>
              <a:rPr lang="en-US" sz="2400" dirty="0" err="1" smtClean="0">
                <a:solidFill>
                  <a:srgbClr val="FFFF00"/>
                </a:solidFill>
                <a:latin typeface="Times New Roman" pitchFamily="18" charset="0"/>
                <a:cs typeface="Times New Roman" pitchFamily="18" charset="0"/>
              </a:rPr>
              <a:t>sarcoidosis</a:t>
            </a:r>
            <a:r>
              <a:rPr lang="en-US" sz="2400" dirty="0" smtClean="0">
                <a:solidFill>
                  <a:srgbClr val="FFFF00"/>
                </a:solidFill>
                <a:latin typeface="Times New Roman" pitchFamily="18" charset="0"/>
                <a:cs typeface="Times New Roman" pitchFamily="18" charset="0"/>
              </a:rPr>
              <a:t>. </a:t>
            </a:r>
            <a:r>
              <a:rPr lang="en-US" sz="2400" dirty="0" err="1" smtClean="0">
                <a:solidFill>
                  <a:srgbClr val="FFFF00"/>
                </a:solidFill>
                <a:latin typeface="Times New Roman" pitchFamily="18" charset="0"/>
                <a:cs typeface="Times New Roman" pitchFamily="18" charset="0"/>
              </a:rPr>
              <a:t>Aspergillus</a:t>
            </a:r>
            <a:r>
              <a:rPr lang="en-US" sz="2400" dirty="0" smtClean="0">
                <a:solidFill>
                  <a:srgbClr val="FFFF00"/>
                </a:solidFill>
                <a:latin typeface="Times New Roman" pitchFamily="18" charset="0"/>
                <a:cs typeface="Times New Roman" pitchFamily="18" charset="0"/>
              </a:rPr>
              <a:t> is the usual fungal agent; less often </a:t>
            </a:r>
            <a:r>
              <a:rPr lang="en-US" sz="2400" dirty="0" err="1" smtClean="0">
                <a:solidFill>
                  <a:srgbClr val="FFFF00"/>
                </a:solidFill>
                <a:latin typeface="Times New Roman" pitchFamily="18" charset="0"/>
                <a:cs typeface="Times New Roman" pitchFamily="18" charset="0"/>
              </a:rPr>
              <a:t>Mucor</a:t>
            </a:r>
            <a:r>
              <a:rPr lang="en-US" sz="2400" dirty="0" smtClean="0">
                <a:solidFill>
                  <a:srgbClr val="FFFF00"/>
                </a:solidFill>
                <a:latin typeface="Times New Roman" pitchFamily="18" charset="0"/>
                <a:cs typeface="Times New Roman" pitchFamily="18" charset="0"/>
              </a:rPr>
              <a:t> is the cause. They cause large bronchial artery dilation and invade the vascular </a:t>
            </a:r>
            <a:r>
              <a:rPr lang="en-US" sz="2400" dirty="0" err="1" smtClean="0">
                <a:solidFill>
                  <a:srgbClr val="FFFF00"/>
                </a:solidFill>
                <a:latin typeface="Times New Roman" pitchFamily="18" charset="0"/>
                <a:cs typeface="Times New Roman" pitchFamily="18" charset="0"/>
              </a:rPr>
              <a:t>intima</a:t>
            </a:r>
            <a:r>
              <a:rPr lang="en-US" sz="2400" dirty="0" smtClean="0">
                <a:solidFill>
                  <a:srgbClr val="FFFF00"/>
                </a:solidFill>
                <a:latin typeface="Times New Roman" pitchFamily="18" charset="0"/>
                <a:cs typeface="Times New Roman" pitchFamily="18" charset="0"/>
              </a:rPr>
              <a:t>.</a:t>
            </a:r>
          </a:p>
          <a:p>
            <a:pPr algn="just">
              <a:buFont typeface="Arial" pitchFamily="34" charset="0"/>
              <a:buChar char="•"/>
            </a:pPr>
            <a:r>
              <a:rPr lang="en-US" sz="2400" dirty="0" err="1" smtClean="0">
                <a:solidFill>
                  <a:srgbClr val="FFFF00"/>
                </a:solidFill>
                <a:latin typeface="Times New Roman" pitchFamily="18" charset="0"/>
                <a:cs typeface="Times New Roman" pitchFamily="18" charset="0"/>
              </a:rPr>
              <a:t>Goodpasture’s</a:t>
            </a:r>
            <a:r>
              <a:rPr lang="en-US" sz="2400" dirty="0" smtClean="0">
                <a:solidFill>
                  <a:srgbClr val="FFFF00"/>
                </a:solidFill>
                <a:latin typeface="Times New Roman" pitchFamily="18" charset="0"/>
                <a:cs typeface="Times New Roman" pitchFamily="18" charset="0"/>
              </a:rPr>
              <a:t> syndrome</a:t>
            </a:r>
          </a:p>
          <a:p>
            <a:pPr algn="just">
              <a:buFont typeface="Arial" pitchFamily="34" charset="0"/>
              <a:buChar char="•"/>
            </a:pPr>
            <a:r>
              <a:rPr lang="en-US" sz="2400" dirty="0" smtClean="0">
                <a:solidFill>
                  <a:srgbClr val="FFFF00"/>
                </a:solidFill>
                <a:latin typeface="Times New Roman" pitchFamily="18" charset="0"/>
                <a:cs typeface="Times New Roman" pitchFamily="18" charset="0"/>
              </a:rPr>
              <a:t>Wegner’s </a:t>
            </a:r>
            <a:r>
              <a:rPr lang="en-US" sz="2400" dirty="0" err="1" smtClean="0">
                <a:solidFill>
                  <a:srgbClr val="FFFF00"/>
                </a:solidFill>
                <a:latin typeface="Times New Roman" pitchFamily="18" charset="0"/>
                <a:cs typeface="Times New Roman" pitchFamily="18" charset="0"/>
              </a:rPr>
              <a:t>granulomatosis</a:t>
            </a:r>
            <a:endParaRPr lang="en-US" sz="2400" dirty="0" smtClean="0">
              <a:solidFill>
                <a:srgbClr val="FFFF00"/>
              </a:solidFill>
              <a:latin typeface="Times New Roman" pitchFamily="18" charset="0"/>
              <a:cs typeface="Times New Roman" pitchFamily="18" charset="0"/>
            </a:endParaRPr>
          </a:p>
          <a:p>
            <a:pPr algn="just">
              <a:buFont typeface="Arial" pitchFamily="34" charset="0"/>
              <a:buChar char="•"/>
            </a:pPr>
            <a:r>
              <a:rPr lang="en-US" sz="2400" dirty="0" smtClean="0">
                <a:solidFill>
                  <a:srgbClr val="FFFF00"/>
                </a:solidFill>
                <a:latin typeface="Times New Roman" pitchFamily="18" charset="0"/>
                <a:cs typeface="Times New Roman" pitchFamily="18" charset="0"/>
              </a:rPr>
              <a:t>Lupus </a:t>
            </a:r>
            <a:r>
              <a:rPr lang="en-US" sz="2400" dirty="0" err="1" smtClean="0">
                <a:solidFill>
                  <a:srgbClr val="FFFF00"/>
                </a:solidFill>
                <a:latin typeface="Times New Roman" pitchFamily="18" charset="0"/>
                <a:cs typeface="Times New Roman" pitchFamily="18" charset="0"/>
              </a:rPr>
              <a:t>pneumonitis</a:t>
            </a:r>
            <a:endParaRPr lang="en-US" sz="2400" dirty="0" smtClean="0">
              <a:solidFill>
                <a:srgbClr val="FFFF00"/>
              </a:solidFill>
              <a:latin typeface="Times New Roman" pitchFamily="18" charset="0"/>
              <a:cs typeface="Times New Roman" pitchFamily="18" charset="0"/>
            </a:endParaRPr>
          </a:p>
          <a:p>
            <a:pPr algn="just">
              <a:buFont typeface="Arial" pitchFamily="34" charset="0"/>
              <a:buChar char="•"/>
            </a:pPr>
            <a:r>
              <a:rPr lang="en-US" sz="2400" dirty="0" smtClean="0">
                <a:solidFill>
                  <a:srgbClr val="FFFF00"/>
                </a:solidFill>
                <a:latin typeface="Times New Roman" pitchFamily="18" charset="0"/>
                <a:cs typeface="Times New Roman" pitchFamily="18" charset="0"/>
              </a:rPr>
              <a:t>Lung contusion</a:t>
            </a:r>
          </a:p>
          <a:p>
            <a:pPr algn="just">
              <a:buFont typeface="Arial" pitchFamily="34" charset="0"/>
              <a:buChar char="•"/>
            </a:pPr>
            <a:endParaRPr lang="en-US" sz="2400"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143000"/>
            <a:ext cx="8458200" cy="4154984"/>
          </a:xfrm>
          <a:prstGeom prst="rect">
            <a:avLst/>
          </a:prstGeom>
          <a:noFill/>
        </p:spPr>
        <p:txBody>
          <a:bodyPr wrap="square" rtlCol="0">
            <a:spAutoFit/>
          </a:bodyPr>
          <a:lstStyle/>
          <a:p>
            <a:pPr algn="ctr"/>
            <a:r>
              <a:rPr lang="en-US" sz="2400" b="1" u="sng" dirty="0" smtClean="0">
                <a:solidFill>
                  <a:srgbClr val="FFFF00"/>
                </a:solidFill>
                <a:latin typeface="Times New Roman" pitchFamily="18" charset="0"/>
                <a:cs typeface="Times New Roman" pitchFamily="18" charset="0"/>
              </a:rPr>
              <a:t>Primary vascular source</a:t>
            </a:r>
          </a:p>
          <a:p>
            <a:pPr algn="just"/>
            <a:endParaRPr lang="en-US" sz="2400" dirty="0">
              <a:solidFill>
                <a:srgbClr val="FFFF00"/>
              </a:solidFill>
              <a:latin typeface="Times New Roman" pitchFamily="18" charset="0"/>
              <a:cs typeface="Times New Roman" pitchFamily="18" charset="0"/>
            </a:endParaRPr>
          </a:p>
          <a:p>
            <a:pPr algn="just"/>
            <a:r>
              <a:rPr lang="en-US" sz="2400" dirty="0" smtClean="0">
                <a:solidFill>
                  <a:srgbClr val="FFFF00"/>
                </a:solidFill>
                <a:latin typeface="Times New Roman" pitchFamily="18" charset="0"/>
                <a:cs typeface="Times New Roman" pitchFamily="18" charset="0"/>
              </a:rPr>
              <a:t>Disorders primarily affecting the pulmonary vasculature include pulmonary embolic diseases &amp; those conditions associated with elevated pulmonary venous &amp; capillary pressures, such as or LVF.</a:t>
            </a:r>
          </a:p>
          <a:p>
            <a:pPr algn="just"/>
            <a:endParaRPr lang="en-US" sz="2400" dirty="0">
              <a:solidFill>
                <a:srgbClr val="FFFF00"/>
              </a:solidFill>
              <a:latin typeface="Times New Roman" pitchFamily="18" charset="0"/>
              <a:cs typeface="Times New Roman" pitchFamily="18" charset="0"/>
            </a:endParaRPr>
          </a:p>
          <a:p>
            <a:pPr algn="just"/>
            <a:r>
              <a:rPr lang="en-US" sz="2400" i="1" u="sng" dirty="0" smtClean="0">
                <a:solidFill>
                  <a:srgbClr val="FFFF00"/>
                </a:solidFill>
                <a:latin typeface="Times New Roman" pitchFamily="18" charset="0"/>
                <a:cs typeface="Times New Roman" pitchFamily="18" charset="0"/>
              </a:rPr>
              <a:t>Causes include:</a:t>
            </a:r>
          </a:p>
          <a:p>
            <a:pPr algn="just">
              <a:buFont typeface="Arial" pitchFamily="34" charset="0"/>
              <a:buChar char="•"/>
            </a:pPr>
            <a:r>
              <a:rPr lang="en-US" sz="2400" dirty="0" smtClean="0">
                <a:solidFill>
                  <a:srgbClr val="FFFF00"/>
                </a:solidFill>
                <a:latin typeface="Times New Roman" pitchFamily="18" charset="0"/>
                <a:cs typeface="Times New Roman" pitchFamily="18" charset="0"/>
              </a:rPr>
              <a:t>AV Malformation</a:t>
            </a:r>
          </a:p>
          <a:p>
            <a:pPr algn="just">
              <a:buFont typeface="Arial" pitchFamily="34" charset="0"/>
              <a:buChar char="•"/>
            </a:pPr>
            <a:r>
              <a:rPr lang="en-US" sz="2400" dirty="0" smtClean="0">
                <a:solidFill>
                  <a:srgbClr val="FFFF00"/>
                </a:solidFill>
                <a:latin typeface="Times New Roman" pitchFamily="18" charset="0"/>
                <a:cs typeface="Times New Roman" pitchFamily="18" charset="0"/>
              </a:rPr>
              <a:t>Pulmonary embolism</a:t>
            </a:r>
          </a:p>
          <a:p>
            <a:pPr algn="just">
              <a:buFont typeface="Arial" pitchFamily="34" charset="0"/>
              <a:buChar char="•"/>
            </a:pPr>
            <a:r>
              <a:rPr lang="en-US" sz="2400" dirty="0" smtClean="0">
                <a:solidFill>
                  <a:srgbClr val="FFFF00"/>
                </a:solidFill>
                <a:latin typeface="Times New Roman" pitchFamily="18" charset="0"/>
                <a:cs typeface="Times New Roman" pitchFamily="18" charset="0"/>
              </a:rPr>
              <a:t>Elevated pulmonary pressure as in mitral stenosis (in this case the source of </a:t>
            </a:r>
            <a:r>
              <a:rPr lang="en-US" sz="2400" dirty="0" err="1" smtClean="0">
                <a:solidFill>
                  <a:srgbClr val="FFFF00"/>
                </a:solidFill>
                <a:latin typeface="Times New Roman" pitchFamily="18" charset="0"/>
                <a:cs typeface="Times New Roman" pitchFamily="18" charset="0"/>
              </a:rPr>
              <a:t>hemoptysis</a:t>
            </a:r>
            <a:r>
              <a:rPr lang="en-US" sz="2400" dirty="0" smtClean="0">
                <a:solidFill>
                  <a:srgbClr val="FFFF00"/>
                </a:solidFill>
                <a:latin typeface="Times New Roman" pitchFamily="18" charset="0"/>
                <a:cs typeface="Times New Roman" pitchFamily="18" charset="0"/>
              </a:rPr>
              <a:t> is the bronchial veins)</a:t>
            </a:r>
            <a:endParaRPr lang="en-US" sz="2400"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066800"/>
            <a:ext cx="8001000" cy="3785652"/>
          </a:xfrm>
          <a:prstGeom prst="rect">
            <a:avLst/>
          </a:prstGeom>
        </p:spPr>
        <p:txBody>
          <a:bodyPr wrap="square">
            <a:spAutoFit/>
          </a:bodyPr>
          <a:lstStyle/>
          <a:p>
            <a:pPr algn="ctr"/>
            <a:r>
              <a:rPr lang="en-US" sz="2400" b="1" u="sng" dirty="0" smtClean="0">
                <a:solidFill>
                  <a:srgbClr val="FFFF00"/>
                </a:solidFill>
                <a:latin typeface="Times New Roman" pitchFamily="18" charset="0"/>
                <a:cs typeface="Times New Roman" pitchFamily="18" charset="0"/>
              </a:rPr>
              <a:t>Trauma</a:t>
            </a:r>
          </a:p>
          <a:p>
            <a:endParaRPr lang="en-US" sz="2400" dirty="0" smtClean="0">
              <a:solidFill>
                <a:srgbClr val="FFFF00"/>
              </a:solidFill>
              <a:latin typeface="Times New Roman" pitchFamily="18" charset="0"/>
              <a:cs typeface="Times New Roman" pitchFamily="18" charset="0"/>
            </a:endParaRPr>
          </a:p>
          <a:p>
            <a:pPr>
              <a:buFont typeface="Arial" pitchFamily="34" charset="0"/>
              <a:buChar char="•"/>
            </a:pPr>
            <a:r>
              <a:rPr lang="en-US" sz="2400" dirty="0" smtClean="0">
                <a:solidFill>
                  <a:srgbClr val="FFFF00"/>
                </a:solidFill>
                <a:latin typeface="Times New Roman" pitchFamily="18" charset="0"/>
                <a:cs typeface="Times New Roman" pitchFamily="18" charset="0"/>
              </a:rPr>
              <a:t>Puncture of a lung by a fractured rib</a:t>
            </a:r>
          </a:p>
          <a:p>
            <a:pPr>
              <a:buFont typeface="Arial" pitchFamily="34" charset="0"/>
              <a:buChar char="•"/>
            </a:pPr>
            <a:r>
              <a:rPr lang="en-US" sz="2400" dirty="0" smtClean="0">
                <a:solidFill>
                  <a:srgbClr val="FFFF00"/>
                </a:solidFill>
                <a:latin typeface="Times New Roman" pitchFamily="18" charset="0"/>
                <a:cs typeface="Times New Roman" pitchFamily="18" charset="0"/>
              </a:rPr>
              <a:t>Contusions of a lung by severe blunt trauma to chest</a:t>
            </a:r>
          </a:p>
          <a:p>
            <a:pPr>
              <a:buFont typeface="Arial" pitchFamily="34" charset="0"/>
              <a:buChar char="•"/>
            </a:pPr>
            <a:r>
              <a:rPr lang="en-US" sz="2400" dirty="0" smtClean="0">
                <a:solidFill>
                  <a:srgbClr val="FFFF00"/>
                </a:solidFill>
                <a:latin typeface="Times New Roman" pitchFamily="18" charset="0"/>
                <a:cs typeface="Times New Roman" pitchFamily="18" charset="0"/>
              </a:rPr>
              <a:t>Necrosis of lining of the </a:t>
            </a:r>
            <a:r>
              <a:rPr lang="en-US" sz="2400" dirty="0" err="1" smtClean="0">
                <a:solidFill>
                  <a:srgbClr val="FFFF00"/>
                </a:solidFill>
                <a:latin typeface="Times New Roman" pitchFamily="18" charset="0"/>
                <a:cs typeface="Times New Roman" pitchFamily="18" charset="0"/>
              </a:rPr>
              <a:t>tracheobronchial</a:t>
            </a:r>
            <a:r>
              <a:rPr lang="en-US" sz="2400" dirty="0" smtClean="0">
                <a:solidFill>
                  <a:srgbClr val="FFFF00"/>
                </a:solidFill>
                <a:latin typeface="Times New Roman" pitchFamily="18" charset="0"/>
                <a:cs typeface="Times New Roman" pitchFamily="18" charset="0"/>
              </a:rPr>
              <a:t> tree by inhaled fumes or smoke</a:t>
            </a:r>
          </a:p>
          <a:p>
            <a:pPr>
              <a:buFont typeface="Arial" pitchFamily="34" charset="0"/>
              <a:buChar char="•"/>
            </a:pPr>
            <a:r>
              <a:rPr lang="en-US" sz="2400" dirty="0" smtClean="0">
                <a:solidFill>
                  <a:srgbClr val="FFFF00"/>
                </a:solidFill>
                <a:latin typeface="Times New Roman" pitchFamily="18" charset="0"/>
                <a:cs typeface="Times New Roman" pitchFamily="18" charset="0"/>
              </a:rPr>
              <a:t>Laceration or fracture of the </a:t>
            </a:r>
            <a:r>
              <a:rPr lang="en-US" sz="2400" dirty="0" err="1" smtClean="0">
                <a:solidFill>
                  <a:srgbClr val="FFFF00"/>
                </a:solidFill>
                <a:latin typeface="Times New Roman" pitchFamily="18" charset="0"/>
                <a:cs typeface="Times New Roman" pitchFamily="18" charset="0"/>
              </a:rPr>
              <a:t>tracheobronchial</a:t>
            </a:r>
            <a:r>
              <a:rPr lang="en-US" sz="2400" dirty="0" smtClean="0">
                <a:solidFill>
                  <a:srgbClr val="FFFF00"/>
                </a:solidFill>
                <a:latin typeface="Times New Roman" pitchFamily="18" charset="0"/>
                <a:cs typeface="Times New Roman" pitchFamily="18" charset="0"/>
              </a:rPr>
              <a:t> tree</a:t>
            </a:r>
          </a:p>
          <a:p>
            <a:pPr>
              <a:buFont typeface="Arial" pitchFamily="34" charset="0"/>
              <a:buChar char="•"/>
            </a:pPr>
            <a:r>
              <a:rPr lang="en-US" sz="2400" dirty="0" smtClean="0">
                <a:solidFill>
                  <a:srgbClr val="FFFF00"/>
                </a:solidFill>
                <a:latin typeface="Times New Roman" pitchFamily="18" charset="0"/>
                <a:cs typeface="Times New Roman" pitchFamily="18" charset="0"/>
              </a:rPr>
              <a:t>Stab or gunshot wounds</a:t>
            </a:r>
          </a:p>
          <a:p>
            <a:pPr>
              <a:buFont typeface="Arial" pitchFamily="34" charset="0"/>
              <a:buChar char="•"/>
            </a:pPr>
            <a:r>
              <a:rPr lang="en-US" sz="2400" dirty="0" smtClean="0">
                <a:solidFill>
                  <a:srgbClr val="FFFF00"/>
                </a:solidFill>
                <a:latin typeface="Times New Roman" pitchFamily="18" charset="0"/>
                <a:cs typeface="Times New Roman" pitchFamily="18" charset="0"/>
              </a:rPr>
              <a:t>Mucosal lacerations following severe coughing</a:t>
            </a:r>
          </a:p>
          <a:p>
            <a:pPr>
              <a:buFont typeface="Arial" pitchFamily="34" charset="0"/>
              <a:buChar char="•"/>
            </a:pPr>
            <a:r>
              <a:rPr lang="en-US" sz="2400" dirty="0" smtClean="0">
                <a:solidFill>
                  <a:srgbClr val="FFFF00"/>
                </a:solidFill>
                <a:latin typeface="Times New Roman" pitchFamily="18" charset="0"/>
                <a:cs typeface="Times New Roman" pitchFamily="18" charset="0"/>
              </a:rPr>
              <a:t>Post </a:t>
            </a:r>
            <a:r>
              <a:rPr lang="en-US" sz="2400" dirty="0" err="1" smtClean="0">
                <a:solidFill>
                  <a:srgbClr val="FFFF00"/>
                </a:solidFill>
                <a:latin typeface="Times New Roman" pitchFamily="18" charset="0"/>
                <a:cs typeface="Times New Roman" pitchFamily="18" charset="0"/>
              </a:rPr>
              <a:t>bronchoscopy</a:t>
            </a:r>
            <a:r>
              <a:rPr lang="en-US" sz="2400" dirty="0" smtClean="0">
                <a:solidFill>
                  <a:srgbClr val="FFFF00"/>
                </a:solidFill>
                <a:latin typeface="Times New Roman" pitchFamily="18" charset="0"/>
                <a:cs typeface="Times New Roman" pitchFamily="18" charset="0"/>
              </a:rPr>
              <a:t>, </a:t>
            </a:r>
            <a:r>
              <a:rPr lang="en-US" sz="2400" dirty="0" err="1" smtClean="0">
                <a:solidFill>
                  <a:srgbClr val="FFFF00"/>
                </a:solidFill>
                <a:latin typeface="Times New Roman" pitchFamily="18" charset="0"/>
                <a:cs typeface="Times New Roman" pitchFamily="18" charset="0"/>
              </a:rPr>
              <a:t>pneumectomy</a:t>
            </a:r>
            <a:r>
              <a:rPr lang="en-US" sz="2400" dirty="0" smtClean="0">
                <a:solidFill>
                  <a:srgbClr val="FFFF00"/>
                </a:solidFill>
                <a:latin typeface="Times New Roman" pitchFamily="18" charset="0"/>
                <a:cs typeface="Times New Roman" pitchFamily="18" charset="0"/>
              </a:rPr>
              <a:t> or </a:t>
            </a:r>
            <a:r>
              <a:rPr lang="en-US" sz="2400" dirty="0" err="1" smtClean="0">
                <a:solidFill>
                  <a:srgbClr val="FFFF00"/>
                </a:solidFill>
                <a:latin typeface="Times New Roman" pitchFamily="18" charset="0"/>
                <a:cs typeface="Times New Roman" pitchFamily="18" charset="0"/>
              </a:rPr>
              <a:t>lobectomy</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066800"/>
            <a:ext cx="8001000" cy="3416320"/>
          </a:xfrm>
          <a:prstGeom prst="rect">
            <a:avLst/>
          </a:prstGeom>
        </p:spPr>
        <p:txBody>
          <a:bodyPr wrap="square">
            <a:spAutoFit/>
          </a:bodyPr>
          <a:lstStyle/>
          <a:p>
            <a:pPr algn="ctr"/>
            <a:r>
              <a:rPr lang="en-US" sz="2400" b="1" u="sng" dirty="0" smtClean="0">
                <a:solidFill>
                  <a:srgbClr val="FFFF00"/>
                </a:solidFill>
                <a:latin typeface="Times New Roman" pitchFamily="18" charset="0"/>
                <a:cs typeface="Times New Roman" pitchFamily="18" charset="0"/>
              </a:rPr>
              <a:t>Miscellaneous  causes</a:t>
            </a:r>
          </a:p>
          <a:p>
            <a:endParaRPr lang="en-US" sz="2400" dirty="0">
              <a:solidFill>
                <a:srgbClr val="FFFF00"/>
              </a:solidFill>
              <a:latin typeface="Times New Roman" pitchFamily="18" charset="0"/>
              <a:cs typeface="Times New Roman" pitchFamily="18" charset="0"/>
            </a:endParaRPr>
          </a:p>
          <a:p>
            <a:pPr>
              <a:buFont typeface="Arial" pitchFamily="34" charset="0"/>
              <a:buChar char="•"/>
            </a:pPr>
            <a:r>
              <a:rPr lang="en-US" sz="2400" dirty="0" smtClean="0">
                <a:solidFill>
                  <a:srgbClr val="FFFF00"/>
                </a:solidFill>
                <a:latin typeface="Times New Roman" pitchFamily="18" charset="0"/>
                <a:cs typeface="Times New Roman" pitchFamily="18" charset="0"/>
              </a:rPr>
              <a:t>Blood disorders (leukemia, hemophilia, thrombocytopenic </a:t>
            </a:r>
            <a:r>
              <a:rPr lang="en-US" sz="2400" dirty="0" err="1" smtClean="0">
                <a:solidFill>
                  <a:srgbClr val="FFFF00"/>
                </a:solidFill>
                <a:latin typeface="Times New Roman" pitchFamily="18" charset="0"/>
                <a:cs typeface="Times New Roman" pitchFamily="18" charset="0"/>
              </a:rPr>
              <a:t>purpuras</a:t>
            </a:r>
            <a:r>
              <a:rPr lang="en-US" sz="2400" dirty="0" smtClean="0">
                <a:solidFill>
                  <a:srgbClr val="FFFF00"/>
                </a:solidFill>
                <a:latin typeface="Times New Roman" pitchFamily="18" charset="0"/>
                <a:cs typeface="Times New Roman" pitchFamily="18" charset="0"/>
              </a:rPr>
              <a:t>)</a:t>
            </a:r>
          </a:p>
          <a:p>
            <a:pPr>
              <a:buFont typeface="Arial" pitchFamily="34" charset="0"/>
              <a:buChar char="•"/>
            </a:pPr>
            <a:r>
              <a:rPr lang="en-US" sz="2400" dirty="0" smtClean="0">
                <a:solidFill>
                  <a:srgbClr val="FFFF00"/>
                </a:solidFill>
                <a:latin typeface="Times New Roman" pitchFamily="18" charset="0"/>
                <a:cs typeface="Times New Roman" pitchFamily="18" charset="0"/>
              </a:rPr>
              <a:t>Pulmonary endometriosis</a:t>
            </a:r>
          </a:p>
          <a:p>
            <a:pPr>
              <a:buFont typeface="Arial" pitchFamily="34" charset="0"/>
              <a:buChar char="•"/>
            </a:pPr>
            <a:r>
              <a:rPr lang="en-US" sz="2400" dirty="0" smtClean="0">
                <a:solidFill>
                  <a:srgbClr val="FFFF00"/>
                </a:solidFill>
                <a:latin typeface="Times New Roman" pitchFamily="18" charset="0"/>
                <a:cs typeface="Times New Roman" pitchFamily="18" charset="0"/>
              </a:rPr>
              <a:t>Use of </a:t>
            </a:r>
            <a:r>
              <a:rPr lang="en-US" sz="2400" dirty="0" err="1" smtClean="0">
                <a:solidFill>
                  <a:srgbClr val="FFFF00"/>
                </a:solidFill>
                <a:latin typeface="Times New Roman" pitchFamily="18" charset="0"/>
                <a:cs typeface="Times New Roman" pitchFamily="18" charset="0"/>
              </a:rPr>
              <a:t>anricoagulants</a:t>
            </a:r>
            <a:endParaRPr lang="en-US" sz="2400" dirty="0" smtClean="0">
              <a:solidFill>
                <a:srgbClr val="FFFF00"/>
              </a:solidFill>
              <a:latin typeface="Times New Roman" pitchFamily="18" charset="0"/>
              <a:cs typeface="Times New Roman" pitchFamily="18" charset="0"/>
            </a:endParaRPr>
          </a:p>
          <a:p>
            <a:pPr>
              <a:buFont typeface="Arial" pitchFamily="34" charset="0"/>
              <a:buChar char="•"/>
            </a:pPr>
            <a:r>
              <a:rPr lang="en-US" sz="2400" dirty="0" err="1" smtClean="0">
                <a:solidFill>
                  <a:srgbClr val="FFFF00"/>
                </a:solidFill>
                <a:latin typeface="Times New Roman" pitchFamily="18" charset="0"/>
                <a:cs typeface="Times New Roman" pitchFamily="18" charset="0"/>
              </a:rPr>
              <a:t>Catamenial</a:t>
            </a:r>
            <a:r>
              <a:rPr lang="en-US" sz="2400" dirty="0" smtClean="0">
                <a:solidFill>
                  <a:srgbClr val="FFFF00"/>
                </a:solidFill>
                <a:latin typeface="Times New Roman" pitchFamily="18" charset="0"/>
                <a:cs typeface="Times New Roman" pitchFamily="18" charset="0"/>
              </a:rPr>
              <a:t> </a:t>
            </a:r>
            <a:r>
              <a:rPr lang="en-US" sz="2400" dirty="0" err="1" smtClean="0">
                <a:solidFill>
                  <a:srgbClr val="FFFF00"/>
                </a:solidFill>
                <a:latin typeface="Times New Roman" pitchFamily="18" charset="0"/>
                <a:cs typeface="Times New Roman" pitchFamily="18" charset="0"/>
              </a:rPr>
              <a:t>hemopytsis</a:t>
            </a:r>
            <a:r>
              <a:rPr lang="en-US" sz="2400" dirty="0" smtClean="0">
                <a:solidFill>
                  <a:srgbClr val="FFFF00"/>
                </a:solidFill>
                <a:latin typeface="Times New Roman" pitchFamily="18" charset="0"/>
                <a:cs typeface="Times New Roman" pitchFamily="18" charset="0"/>
              </a:rPr>
              <a:t> (accompanying menstruation).</a:t>
            </a:r>
          </a:p>
          <a:p>
            <a:pPr>
              <a:buFont typeface="Arial" pitchFamily="34" charset="0"/>
              <a:buChar char="•"/>
            </a:pPr>
            <a:r>
              <a:rPr lang="en-US" sz="2400" dirty="0" smtClean="0">
                <a:solidFill>
                  <a:srgbClr val="FFFF00"/>
                </a:solidFill>
                <a:latin typeface="Times New Roman" pitchFamily="18" charset="0"/>
                <a:cs typeface="Times New Roman" pitchFamily="18" charset="0"/>
              </a:rPr>
              <a:t>Vitamin C deficiency.</a:t>
            </a:r>
          </a:p>
          <a:p>
            <a:pPr>
              <a:buFont typeface="Arial" pitchFamily="34" charset="0"/>
              <a:buChar char="•"/>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447800"/>
            <a:ext cx="8458200" cy="1938992"/>
          </a:xfrm>
          <a:prstGeom prst="rect">
            <a:avLst/>
          </a:prstGeom>
          <a:noFill/>
        </p:spPr>
        <p:txBody>
          <a:bodyPr wrap="square" rtlCol="0">
            <a:spAutoFit/>
          </a:bodyPr>
          <a:lstStyle/>
          <a:p>
            <a:pPr algn="just"/>
            <a:r>
              <a:rPr lang="en-US" sz="2400" dirty="0" smtClean="0">
                <a:solidFill>
                  <a:srgbClr val="FFFF00"/>
                </a:solidFill>
                <a:latin typeface="Times New Roman" pitchFamily="18" charset="0"/>
                <a:cs typeface="Times New Roman" pitchFamily="18" charset="0"/>
              </a:rPr>
              <a:t>Studies indicate that bronchitis and </a:t>
            </a:r>
            <a:r>
              <a:rPr lang="en-US" sz="2400" dirty="0" err="1" smtClean="0">
                <a:solidFill>
                  <a:srgbClr val="FFFF00"/>
                </a:solidFill>
                <a:latin typeface="Times New Roman" pitchFamily="18" charset="0"/>
                <a:cs typeface="Times New Roman" pitchFamily="18" charset="0"/>
              </a:rPr>
              <a:t>bronchogenic</a:t>
            </a:r>
            <a:r>
              <a:rPr lang="en-US" sz="2400" dirty="0" smtClean="0">
                <a:solidFill>
                  <a:srgbClr val="FFFF00"/>
                </a:solidFill>
                <a:latin typeface="Times New Roman" pitchFamily="18" charset="0"/>
                <a:cs typeface="Times New Roman" pitchFamily="18" charset="0"/>
              </a:rPr>
              <a:t> carcinoma are the two most common causes. Despite the lower frequency of tuberculosis and </a:t>
            </a:r>
            <a:r>
              <a:rPr lang="en-US" sz="2400" dirty="0" err="1" smtClean="0">
                <a:solidFill>
                  <a:srgbClr val="FFFF00"/>
                </a:solidFill>
                <a:latin typeface="Times New Roman" pitchFamily="18" charset="0"/>
                <a:cs typeface="Times New Roman" pitchFamily="18" charset="0"/>
              </a:rPr>
              <a:t>bronchiectasis</a:t>
            </a:r>
            <a:r>
              <a:rPr lang="en-US" sz="2400" dirty="0" smtClean="0">
                <a:solidFill>
                  <a:srgbClr val="FFFF00"/>
                </a:solidFill>
                <a:latin typeface="Times New Roman" pitchFamily="18" charset="0"/>
                <a:cs typeface="Times New Roman" pitchFamily="18" charset="0"/>
              </a:rPr>
              <a:t> seen in recent series, these two still remain the most common causes of massive </a:t>
            </a:r>
            <a:r>
              <a:rPr lang="en-US" sz="2400" dirty="0" err="1" smtClean="0">
                <a:solidFill>
                  <a:srgbClr val="FFFF00"/>
                </a:solidFill>
                <a:latin typeface="Times New Roman" pitchFamily="18" charset="0"/>
                <a:cs typeface="Times New Roman" pitchFamily="18" charset="0"/>
              </a:rPr>
              <a:t>hemopytsis</a:t>
            </a:r>
            <a:r>
              <a:rPr lang="en-US" sz="2400" dirty="0" smtClean="0">
                <a:solidFill>
                  <a:srgbClr val="FFFF00"/>
                </a:solidFill>
                <a:latin typeface="Times New Roman" pitchFamily="18" charset="0"/>
                <a:cs typeface="Times New Roman" pitchFamily="18" charset="0"/>
              </a:rPr>
              <a:t> in several series. </a:t>
            </a:r>
            <a:endParaRPr lang="en-US" sz="2400"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143000"/>
            <a:ext cx="8458200" cy="1938992"/>
          </a:xfrm>
          <a:prstGeom prst="rect">
            <a:avLst/>
          </a:prstGeom>
          <a:noFill/>
        </p:spPr>
        <p:txBody>
          <a:bodyPr wrap="square" rtlCol="0">
            <a:spAutoFit/>
          </a:bodyPr>
          <a:lstStyle/>
          <a:p>
            <a:pPr algn="just"/>
            <a:r>
              <a:rPr lang="en-US" sz="2400" dirty="0" smtClean="0">
                <a:solidFill>
                  <a:srgbClr val="FFFF00"/>
                </a:solidFill>
                <a:latin typeface="Times New Roman" pitchFamily="18" charset="0"/>
                <a:cs typeface="Times New Roman" pitchFamily="18" charset="0"/>
              </a:rPr>
              <a:t>Up to 30% of patients have no identifiable cause for their </a:t>
            </a:r>
            <a:r>
              <a:rPr lang="en-US" sz="2400" dirty="0" err="1" smtClean="0">
                <a:solidFill>
                  <a:srgbClr val="FFFF00"/>
                </a:solidFill>
                <a:latin typeface="Times New Roman" pitchFamily="18" charset="0"/>
                <a:cs typeface="Times New Roman" pitchFamily="18" charset="0"/>
              </a:rPr>
              <a:t>hemopytsis</a:t>
            </a:r>
            <a:r>
              <a:rPr lang="en-US" sz="2400" dirty="0" smtClean="0">
                <a:solidFill>
                  <a:srgbClr val="FFFF00"/>
                </a:solidFill>
                <a:latin typeface="Times New Roman" pitchFamily="18" charset="0"/>
                <a:cs typeface="Times New Roman" pitchFamily="18" charset="0"/>
              </a:rPr>
              <a:t>. These patients are classified as having cryptogenic </a:t>
            </a:r>
            <a:r>
              <a:rPr lang="en-US" sz="2400" dirty="0" err="1" smtClean="0">
                <a:solidFill>
                  <a:srgbClr val="FFFF00"/>
                </a:solidFill>
                <a:latin typeface="Times New Roman" pitchFamily="18" charset="0"/>
                <a:cs typeface="Times New Roman" pitchFamily="18" charset="0"/>
              </a:rPr>
              <a:t>hemoptysis</a:t>
            </a:r>
            <a:r>
              <a:rPr lang="en-US" sz="2400" dirty="0" smtClean="0">
                <a:solidFill>
                  <a:srgbClr val="FFFF00"/>
                </a:solidFill>
                <a:latin typeface="Times New Roman" pitchFamily="18" charset="0"/>
                <a:cs typeface="Times New Roman" pitchFamily="18" charset="0"/>
              </a:rPr>
              <a:t>.</a:t>
            </a:r>
          </a:p>
          <a:p>
            <a:pPr algn="just"/>
            <a:endParaRPr lang="en-US" sz="2400" dirty="0" smtClean="0">
              <a:solidFill>
                <a:srgbClr val="FFFF00"/>
              </a:solidFill>
              <a:latin typeface="Times New Roman" pitchFamily="18" charset="0"/>
              <a:cs typeface="Times New Roman" pitchFamily="18" charset="0"/>
            </a:endParaRPr>
          </a:p>
          <a:p>
            <a:pPr algn="just"/>
            <a:r>
              <a:rPr lang="en-US" sz="2400" dirty="0" smtClean="0">
                <a:solidFill>
                  <a:srgbClr val="FFFF00"/>
                </a:solidFill>
                <a:latin typeface="Times New Roman" pitchFamily="18" charset="0"/>
                <a:cs typeface="Times New Roman" pitchFamily="18" charset="0"/>
              </a:rPr>
              <a:t>Subtle airway or parenchymal disease is presumably the cause.</a:t>
            </a:r>
            <a:endParaRPr lang="en-US" sz="2400"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1143000"/>
            <a:ext cx="8458200" cy="646331"/>
          </a:xfrm>
          <a:prstGeom prst="rect">
            <a:avLst/>
          </a:prstGeom>
          <a:noFill/>
        </p:spPr>
        <p:txBody>
          <a:bodyPr wrap="square" rtlCol="0">
            <a:spAutoFit/>
          </a:bodyPr>
          <a:lstStyle/>
          <a:p>
            <a:pPr algn="ctr"/>
            <a:r>
              <a:rPr lang="en-US" sz="3600" b="1" dirty="0" smtClean="0">
                <a:solidFill>
                  <a:srgbClr val="FFFF00"/>
                </a:solidFill>
                <a:latin typeface="Monotype Corsiva" pitchFamily="66" charset="0"/>
              </a:rPr>
              <a:t>Clinical evaluation</a:t>
            </a:r>
            <a:endParaRPr lang="en-US" sz="3600" b="1" dirty="0">
              <a:solidFill>
                <a:srgbClr val="FFFF00"/>
              </a:solidFill>
              <a:latin typeface="Monotype Corsiva" pitchFamily="66"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143000"/>
            <a:ext cx="8458200" cy="4154984"/>
          </a:xfrm>
          <a:prstGeom prst="rect">
            <a:avLst/>
          </a:prstGeom>
          <a:noFill/>
        </p:spPr>
        <p:txBody>
          <a:bodyPr wrap="square" rtlCol="0">
            <a:spAutoFit/>
          </a:bodyPr>
          <a:lstStyle/>
          <a:p>
            <a:pPr algn="ctr"/>
            <a:r>
              <a:rPr lang="en-US" sz="2400" b="1" u="sng" dirty="0" smtClean="0">
                <a:solidFill>
                  <a:srgbClr val="FFFF00"/>
                </a:solidFill>
                <a:latin typeface="Times New Roman" pitchFamily="18" charset="0"/>
                <a:cs typeface="Times New Roman" pitchFamily="18" charset="0"/>
              </a:rPr>
              <a:t>History taking:</a:t>
            </a:r>
          </a:p>
          <a:p>
            <a:pPr algn="just"/>
            <a:endParaRPr lang="en-US" sz="2400" dirty="0" smtClean="0">
              <a:solidFill>
                <a:srgbClr val="FFFF00"/>
              </a:solidFill>
              <a:latin typeface="Times New Roman" pitchFamily="18" charset="0"/>
              <a:cs typeface="Times New Roman" pitchFamily="18" charset="0"/>
            </a:endParaRPr>
          </a:p>
          <a:p>
            <a:pPr algn="just">
              <a:buFont typeface="Arial" pitchFamily="34" charset="0"/>
              <a:buChar char="•"/>
            </a:pPr>
            <a:r>
              <a:rPr lang="en-US" sz="2400" dirty="0" smtClean="0">
                <a:solidFill>
                  <a:srgbClr val="FFFF00"/>
                </a:solidFill>
                <a:latin typeface="Times New Roman" pitchFamily="18" charset="0"/>
                <a:cs typeface="Times New Roman" pitchFamily="18" charset="0"/>
              </a:rPr>
              <a:t>The patient’s age is important in narrowing the differential diagnosis. </a:t>
            </a:r>
          </a:p>
          <a:p>
            <a:pPr algn="just">
              <a:buFont typeface="Arial" pitchFamily="34" charset="0"/>
              <a:buChar char="•"/>
            </a:pPr>
            <a:endParaRPr lang="en-US" sz="2400" dirty="0" smtClean="0">
              <a:solidFill>
                <a:srgbClr val="FFFF00"/>
              </a:solidFill>
              <a:latin typeface="Times New Roman" pitchFamily="18" charset="0"/>
              <a:cs typeface="Times New Roman" pitchFamily="18" charset="0"/>
            </a:endParaRPr>
          </a:p>
          <a:p>
            <a:pPr algn="just">
              <a:buFont typeface="Arial" pitchFamily="34" charset="0"/>
              <a:buChar char="•"/>
            </a:pPr>
            <a:r>
              <a:rPr lang="en-US" sz="2400" dirty="0" err="1" smtClean="0">
                <a:solidFill>
                  <a:srgbClr val="FFFF00"/>
                </a:solidFill>
                <a:latin typeface="Times New Roman" pitchFamily="18" charset="0"/>
                <a:cs typeface="Times New Roman" pitchFamily="18" charset="0"/>
              </a:rPr>
              <a:t>Bronchiectasis</a:t>
            </a:r>
            <a:r>
              <a:rPr lang="en-US" sz="2400" dirty="0" smtClean="0">
                <a:solidFill>
                  <a:srgbClr val="FFFF00"/>
                </a:solidFill>
                <a:latin typeface="Times New Roman" pitchFamily="18" charset="0"/>
                <a:cs typeface="Times New Roman" pitchFamily="18" charset="0"/>
              </a:rPr>
              <a:t> or </a:t>
            </a:r>
            <a:r>
              <a:rPr lang="en-US" sz="2400" dirty="0" err="1" smtClean="0">
                <a:solidFill>
                  <a:srgbClr val="FFFF00"/>
                </a:solidFill>
                <a:latin typeface="Times New Roman" pitchFamily="18" charset="0"/>
                <a:cs typeface="Times New Roman" pitchFamily="18" charset="0"/>
              </a:rPr>
              <a:t>valvular</a:t>
            </a:r>
            <a:r>
              <a:rPr lang="en-US" sz="2400" dirty="0" smtClean="0">
                <a:solidFill>
                  <a:srgbClr val="FFFF00"/>
                </a:solidFill>
                <a:latin typeface="Times New Roman" pitchFamily="18" charset="0"/>
                <a:cs typeface="Times New Roman" pitchFamily="18" charset="0"/>
              </a:rPr>
              <a:t> lesions typically cause </a:t>
            </a:r>
            <a:r>
              <a:rPr lang="en-US" sz="2400" dirty="0" err="1" smtClean="0">
                <a:solidFill>
                  <a:srgbClr val="FFFF00"/>
                </a:solidFill>
                <a:latin typeface="Times New Roman" pitchFamily="18" charset="0"/>
                <a:cs typeface="Times New Roman" pitchFamily="18" charset="0"/>
              </a:rPr>
              <a:t>hemoptysis</a:t>
            </a:r>
            <a:r>
              <a:rPr lang="en-US" sz="2400" dirty="0" smtClean="0">
                <a:solidFill>
                  <a:srgbClr val="FFFF00"/>
                </a:solidFill>
                <a:latin typeface="Times New Roman" pitchFamily="18" charset="0"/>
                <a:cs typeface="Times New Roman" pitchFamily="18" charset="0"/>
              </a:rPr>
              <a:t> in patients less than 40yrs of age. </a:t>
            </a:r>
          </a:p>
          <a:p>
            <a:pPr algn="just">
              <a:buFont typeface="Arial" pitchFamily="34" charset="0"/>
              <a:buChar char="•"/>
            </a:pPr>
            <a:endParaRPr lang="en-US" sz="2400" dirty="0" smtClean="0">
              <a:solidFill>
                <a:srgbClr val="FFFF00"/>
              </a:solidFill>
              <a:latin typeface="Times New Roman" pitchFamily="18" charset="0"/>
              <a:cs typeface="Times New Roman" pitchFamily="18" charset="0"/>
            </a:endParaRPr>
          </a:p>
          <a:p>
            <a:pPr algn="just">
              <a:buFont typeface="Arial" pitchFamily="34" charset="0"/>
              <a:buChar char="•"/>
            </a:pPr>
            <a:r>
              <a:rPr lang="en-US" sz="2400" dirty="0" smtClean="0">
                <a:solidFill>
                  <a:srgbClr val="FFFF00"/>
                </a:solidFill>
                <a:latin typeface="Times New Roman" pitchFamily="18" charset="0"/>
                <a:cs typeface="Times New Roman" pitchFamily="18" charset="0"/>
              </a:rPr>
              <a:t>In those patients over 40yrs with a history of cigarette smoking, the etiology of the </a:t>
            </a:r>
            <a:r>
              <a:rPr lang="en-US" sz="2400" dirty="0" err="1" smtClean="0">
                <a:solidFill>
                  <a:srgbClr val="FFFF00"/>
                </a:solidFill>
                <a:latin typeface="Times New Roman" pitchFamily="18" charset="0"/>
                <a:cs typeface="Times New Roman" pitchFamily="18" charset="0"/>
              </a:rPr>
              <a:t>hemoptysis</a:t>
            </a:r>
            <a:r>
              <a:rPr lang="en-US" sz="2400" dirty="0" smtClean="0">
                <a:solidFill>
                  <a:srgbClr val="FFFF00"/>
                </a:solidFill>
                <a:latin typeface="Times New Roman" pitchFamily="18" charset="0"/>
                <a:cs typeface="Times New Roman" pitchFamily="18" charset="0"/>
              </a:rPr>
              <a:t> is more likely to be caused by </a:t>
            </a:r>
            <a:r>
              <a:rPr lang="en-US" sz="2400" dirty="0" err="1" smtClean="0">
                <a:solidFill>
                  <a:srgbClr val="FFFF00"/>
                </a:solidFill>
                <a:latin typeface="Times New Roman" pitchFamily="18" charset="0"/>
                <a:cs typeface="Times New Roman" pitchFamily="18" charset="0"/>
              </a:rPr>
              <a:t>bronchogenic</a:t>
            </a:r>
            <a:r>
              <a:rPr lang="en-US" sz="2400" dirty="0" smtClean="0">
                <a:solidFill>
                  <a:srgbClr val="FFFF00"/>
                </a:solidFill>
                <a:latin typeface="Times New Roman" pitchFamily="18" charset="0"/>
                <a:cs typeface="Times New Roman" pitchFamily="18" charset="0"/>
              </a:rPr>
              <a:t> </a:t>
            </a:r>
            <a:r>
              <a:rPr lang="en-US" sz="2400" dirty="0" err="1" smtClean="0">
                <a:solidFill>
                  <a:srgbClr val="FFFF00"/>
                </a:solidFill>
                <a:latin typeface="Times New Roman" pitchFamily="18" charset="0"/>
                <a:cs typeface="Times New Roman" pitchFamily="18" charset="0"/>
              </a:rPr>
              <a:t>neoplasms</a:t>
            </a:r>
            <a:r>
              <a:rPr lang="en-US" sz="2400" dirty="0" smtClean="0">
                <a:solidFill>
                  <a:srgbClr val="FFFF00"/>
                </a:solidFill>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458200" cy="5262979"/>
          </a:xfrm>
          <a:prstGeom prst="rect">
            <a:avLst/>
          </a:prstGeom>
          <a:noFill/>
        </p:spPr>
        <p:txBody>
          <a:bodyPr wrap="square" rtlCol="0">
            <a:spAutoFit/>
          </a:bodyPr>
          <a:lstStyle/>
          <a:p>
            <a:pPr algn="ctr"/>
            <a:r>
              <a:rPr lang="en-US" sz="2400" b="1" u="sng" dirty="0" smtClean="0">
                <a:solidFill>
                  <a:srgbClr val="FFFF00"/>
                </a:solidFill>
                <a:latin typeface="Times New Roman" pitchFamily="18" charset="0"/>
                <a:cs typeface="Times New Roman" pitchFamily="18" charset="0"/>
              </a:rPr>
              <a:t>Hemoptysis</a:t>
            </a:r>
          </a:p>
          <a:p>
            <a:pPr algn="just"/>
            <a:endParaRPr lang="en-US" sz="2400" dirty="0" smtClean="0">
              <a:solidFill>
                <a:srgbClr val="FFFF00"/>
              </a:solidFill>
              <a:latin typeface="Times New Roman" pitchFamily="18" charset="0"/>
              <a:cs typeface="Times New Roman" pitchFamily="18" charset="0"/>
            </a:endParaRPr>
          </a:p>
          <a:p>
            <a:pPr algn="just"/>
            <a:r>
              <a:rPr lang="en-US" sz="2400" dirty="0" smtClean="0">
                <a:solidFill>
                  <a:srgbClr val="FFFF00"/>
                </a:solidFill>
                <a:latin typeface="Times New Roman" pitchFamily="18" charset="0"/>
                <a:cs typeface="Times New Roman" pitchFamily="18" charset="0"/>
              </a:rPr>
              <a:t>Hemoptysis represents 6.8% of chest clinic visits and 11% of thoracic surgery admissions. A survey done at American College of Chest Physicians, reveals that </a:t>
            </a:r>
            <a:r>
              <a:rPr lang="en-US" sz="2400" dirty="0" err="1" smtClean="0">
                <a:solidFill>
                  <a:srgbClr val="FFFF00"/>
                </a:solidFill>
                <a:latin typeface="Times New Roman" pitchFamily="18" charset="0"/>
                <a:cs typeface="Times New Roman" pitchFamily="18" charset="0"/>
              </a:rPr>
              <a:t>hemoptysis</a:t>
            </a:r>
            <a:r>
              <a:rPr lang="en-US" sz="2400" dirty="0" smtClean="0">
                <a:solidFill>
                  <a:srgbClr val="FFFF00"/>
                </a:solidFill>
                <a:latin typeface="Times New Roman" pitchFamily="18" charset="0"/>
                <a:cs typeface="Times New Roman" pitchFamily="18" charset="0"/>
              </a:rPr>
              <a:t> was the second most common indication for </a:t>
            </a:r>
            <a:r>
              <a:rPr lang="en-US" sz="2400" dirty="0" err="1" smtClean="0">
                <a:solidFill>
                  <a:srgbClr val="FFFF00"/>
                </a:solidFill>
                <a:latin typeface="Times New Roman" pitchFamily="18" charset="0"/>
                <a:cs typeface="Times New Roman" pitchFamily="18" charset="0"/>
              </a:rPr>
              <a:t>bronchoscopy</a:t>
            </a:r>
            <a:r>
              <a:rPr lang="en-US" sz="2400" dirty="0" smtClean="0">
                <a:solidFill>
                  <a:srgbClr val="FFFF00"/>
                </a:solidFill>
                <a:latin typeface="Times New Roman" pitchFamily="18" charset="0"/>
                <a:cs typeface="Times New Roman" pitchFamily="18" charset="0"/>
              </a:rPr>
              <a:t>. </a:t>
            </a:r>
          </a:p>
          <a:p>
            <a:pPr algn="just"/>
            <a:endParaRPr lang="en-US" sz="2400" dirty="0" smtClean="0">
              <a:solidFill>
                <a:srgbClr val="FFFF00"/>
              </a:solidFill>
              <a:latin typeface="Times New Roman" pitchFamily="18" charset="0"/>
              <a:cs typeface="Times New Roman" pitchFamily="18" charset="0"/>
            </a:endParaRPr>
          </a:p>
          <a:p>
            <a:pPr algn="just"/>
            <a:r>
              <a:rPr lang="en-US" sz="2400" dirty="0" smtClean="0">
                <a:solidFill>
                  <a:srgbClr val="FFFF00"/>
                </a:solidFill>
                <a:latin typeface="Times New Roman" pitchFamily="18" charset="0"/>
                <a:cs typeface="Times New Roman" pitchFamily="18" charset="0"/>
              </a:rPr>
              <a:t>It is defined as the expectoration of blood from the respiratory tract, a spectrum that varies from blood-streaking of sputum to coughing up large amounts of pure blood. </a:t>
            </a:r>
          </a:p>
          <a:p>
            <a:pPr algn="just"/>
            <a:endParaRPr lang="en-US" sz="2400" dirty="0">
              <a:solidFill>
                <a:srgbClr val="FFFF00"/>
              </a:solidFill>
              <a:latin typeface="Times New Roman" pitchFamily="18" charset="0"/>
              <a:cs typeface="Times New Roman" pitchFamily="18" charset="0"/>
            </a:endParaRPr>
          </a:p>
          <a:p>
            <a:pPr algn="just"/>
            <a:r>
              <a:rPr lang="en-US" sz="2400" dirty="0" smtClean="0">
                <a:solidFill>
                  <a:srgbClr val="FFFF00"/>
                </a:solidFill>
                <a:latin typeface="Times New Roman" pitchFamily="18" charset="0"/>
                <a:cs typeface="Times New Roman" pitchFamily="18" charset="0"/>
              </a:rPr>
              <a:t>Massive </a:t>
            </a:r>
            <a:r>
              <a:rPr lang="en-US" sz="2400" dirty="0" err="1" smtClean="0">
                <a:solidFill>
                  <a:srgbClr val="FFFF00"/>
                </a:solidFill>
                <a:latin typeface="Times New Roman" pitchFamily="18" charset="0"/>
                <a:cs typeface="Times New Roman" pitchFamily="18" charset="0"/>
              </a:rPr>
              <a:t>hemoptysis</a:t>
            </a:r>
            <a:r>
              <a:rPr lang="en-US" sz="2400" dirty="0" smtClean="0">
                <a:solidFill>
                  <a:srgbClr val="FFFF00"/>
                </a:solidFill>
                <a:latin typeface="Times New Roman" pitchFamily="18" charset="0"/>
                <a:cs typeface="Times New Roman" pitchFamily="18" charset="0"/>
              </a:rPr>
              <a:t> is variably defined as the expectoration of &gt;100 to &gt;600mL over a 24-hr period. (Harrison’s). </a:t>
            </a:r>
          </a:p>
          <a:p>
            <a:pPr algn="just"/>
            <a:endParaRPr lang="en-US" sz="2400" dirty="0" smtClean="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914400"/>
            <a:ext cx="8458200" cy="4154984"/>
          </a:xfrm>
          <a:prstGeom prst="rect">
            <a:avLst/>
          </a:prstGeom>
          <a:noFill/>
        </p:spPr>
        <p:txBody>
          <a:bodyPr wrap="square" rtlCol="0">
            <a:spAutoFit/>
          </a:bodyPr>
          <a:lstStyle/>
          <a:p>
            <a:pPr algn="ctr"/>
            <a:r>
              <a:rPr lang="en-US" sz="2400" b="1" u="sng" dirty="0" smtClean="0">
                <a:solidFill>
                  <a:srgbClr val="FFFF00"/>
                </a:solidFill>
                <a:latin typeface="Times New Roman" pitchFamily="18" charset="0"/>
                <a:cs typeface="Times New Roman" pitchFamily="18" charset="0"/>
              </a:rPr>
              <a:t>History taking:</a:t>
            </a:r>
          </a:p>
          <a:p>
            <a:pPr algn="ctr"/>
            <a:endParaRPr lang="en-US" sz="2400" b="1" u="sng" dirty="0" smtClean="0">
              <a:solidFill>
                <a:srgbClr val="FFFF00"/>
              </a:solidFill>
              <a:latin typeface="Times New Roman" pitchFamily="18" charset="0"/>
              <a:cs typeface="Times New Roman" pitchFamily="18" charset="0"/>
            </a:endParaRPr>
          </a:p>
          <a:p>
            <a:pPr algn="just">
              <a:buFont typeface="Arial" pitchFamily="34" charset="0"/>
              <a:buChar char="•"/>
            </a:pPr>
            <a:r>
              <a:rPr lang="en-US" sz="2400" dirty="0" smtClean="0">
                <a:solidFill>
                  <a:srgbClr val="FFFF00"/>
                </a:solidFill>
                <a:latin typeface="Times New Roman" pitchFamily="18" charset="0"/>
                <a:cs typeface="Times New Roman" pitchFamily="18" charset="0"/>
              </a:rPr>
              <a:t>Blood streaking of </a:t>
            </a:r>
            <a:r>
              <a:rPr lang="en-US" sz="2400" dirty="0" err="1" smtClean="0">
                <a:solidFill>
                  <a:srgbClr val="FFFF00"/>
                </a:solidFill>
                <a:latin typeface="Times New Roman" pitchFamily="18" charset="0"/>
                <a:cs typeface="Times New Roman" pitchFamily="18" charset="0"/>
              </a:rPr>
              <a:t>mucopurulent</a:t>
            </a:r>
            <a:r>
              <a:rPr lang="en-US" sz="2400" dirty="0" smtClean="0">
                <a:solidFill>
                  <a:srgbClr val="FFFF00"/>
                </a:solidFill>
                <a:latin typeface="Times New Roman" pitchFamily="18" charset="0"/>
                <a:cs typeface="Times New Roman" pitchFamily="18" charset="0"/>
              </a:rPr>
              <a:t>  or purulent sputum often suggests bronchitis. </a:t>
            </a:r>
          </a:p>
          <a:p>
            <a:pPr algn="just">
              <a:buFont typeface="Arial" pitchFamily="34" charset="0"/>
              <a:buChar char="•"/>
            </a:pPr>
            <a:r>
              <a:rPr lang="en-US" sz="2400" dirty="0" smtClean="0">
                <a:solidFill>
                  <a:srgbClr val="FFFF00"/>
                </a:solidFill>
                <a:latin typeface="Times New Roman" pitchFamily="18" charset="0"/>
                <a:cs typeface="Times New Roman" pitchFamily="18" charset="0"/>
              </a:rPr>
              <a:t>Fever or chills accompanying blood streaked purulent sputum suggests pneumonia, whereas a putrid smell to the sputum the possibility of lung abscess. </a:t>
            </a:r>
          </a:p>
          <a:p>
            <a:pPr algn="just">
              <a:buFont typeface="Arial" pitchFamily="34" charset="0"/>
              <a:buChar char="•"/>
            </a:pPr>
            <a:r>
              <a:rPr lang="en-US" sz="2400" dirty="0" smtClean="0">
                <a:solidFill>
                  <a:srgbClr val="FFFF00"/>
                </a:solidFill>
                <a:latin typeface="Times New Roman" pitchFamily="18" charset="0"/>
                <a:cs typeface="Times New Roman" pitchFamily="18" charset="0"/>
              </a:rPr>
              <a:t>When sputum production has been chronic and copious, the diagnosis of </a:t>
            </a:r>
            <a:r>
              <a:rPr lang="en-US" sz="2400" dirty="0" err="1" smtClean="0">
                <a:solidFill>
                  <a:srgbClr val="FFFF00"/>
                </a:solidFill>
                <a:latin typeface="Times New Roman" pitchFamily="18" charset="0"/>
                <a:cs typeface="Times New Roman" pitchFamily="18" charset="0"/>
              </a:rPr>
              <a:t>bronchiectasis</a:t>
            </a:r>
            <a:r>
              <a:rPr lang="en-US" sz="2400" dirty="0" smtClean="0">
                <a:solidFill>
                  <a:srgbClr val="FFFF00"/>
                </a:solidFill>
                <a:latin typeface="Times New Roman" pitchFamily="18" charset="0"/>
                <a:cs typeface="Times New Roman" pitchFamily="18" charset="0"/>
              </a:rPr>
              <a:t> should be considered. </a:t>
            </a:r>
          </a:p>
          <a:p>
            <a:pPr algn="just">
              <a:buFont typeface="Arial" pitchFamily="34" charset="0"/>
              <a:buChar char="•"/>
            </a:pPr>
            <a:r>
              <a:rPr lang="en-US" sz="2400" dirty="0" err="1" smtClean="0">
                <a:solidFill>
                  <a:srgbClr val="FFFF00"/>
                </a:solidFill>
                <a:latin typeface="Times New Roman" pitchFamily="18" charset="0"/>
                <a:cs typeface="Times New Roman" pitchFamily="18" charset="0"/>
              </a:rPr>
              <a:t>Hemopytsis</a:t>
            </a:r>
            <a:r>
              <a:rPr lang="en-US" sz="2400" dirty="0" smtClean="0">
                <a:solidFill>
                  <a:srgbClr val="FFFF00"/>
                </a:solidFill>
                <a:latin typeface="Times New Roman" pitchFamily="18" charset="0"/>
                <a:cs typeface="Times New Roman" pitchFamily="18" charset="0"/>
              </a:rPr>
              <a:t> following the acute onset of </a:t>
            </a:r>
            <a:r>
              <a:rPr lang="en-US" sz="2400" dirty="0" err="1" smtClean="0">
                <a:solidFill>
                  <a:srgbClr val="FFFF00"/>
                </a:solidFill>
                <a:latin typeface="Times New Roman" pitchFamily="18" charset="0"/>
                <a:cs typeface="Times New Roman" pitchFamily="18" charset="0"/>
              </a:rPr>
              <a:t>pleuritic</a:t>
            </a:r>
            <a:r>
              <a:rPr lang="en-US" sz="2400" dirty="0" smtClean="0">
                <a:solidFill>
                  <a:srgbClr val="FFFF00"/>
                </a:solidFill>
                <a:latin typeface="Times New Roman" pitchFamily="18" charset="0"/>
                <a:cs typeface="Times New Roman" pitchFamily="18" charset="0"/>
              </a:rPr>
              <a:t> chest pain and </a:t>
            </a:r>
            <a:r>
              <a:rPr lang="en-US" sz="2400" dirty="0" err="1" smtClean="0">
                <a:solidFill>
                  <a:srgbClr val="FFFF00"/>
                </a:solidFill>
                <a:latin typeface="Times New Roman" pitchFamily="18" charset="0"/>
                <a:cs typeface="Times New Roman" pitchFamily="18" charset="0"/>
              </a:rPr>
              <a:t>dyspnea</a:t>
            </a:r>
            <a:r>
              <a:rPr lang="en-US" sz="2400" dirty="0" smtClean="0">
                <a:solidFill>
                  <a:srgbClr val="FFFF00"/>
                </a:solidFill>
                <a:latin typeface="Times New Roman" pitchFamily="18" charset="0"/>
                <a:cs typeface="Times New Roman" pitchFamily="18" charset="0"/>
              </a:rPr>
              <a:t> is suggestive of pulmonary embolism</a:t>
            </a:r>
            <a:r>
              <a:rPr lang="en-US" dirty="0" smtClean="0">
                <a:solidFill>
                  <a:srgbClr val="FFFF00"/>
                </a:solidFill>
              </a:rPr>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295400"/>
            <a:ext cx="8610600" cy="4154984"/>
          </a:xfrm>
          <a:prstGeom prst="rect">
            <a:avLst/>
          </a:prstGeom>
          <a:noFill/>
        </p:spPr>
        <p:txBody>
          <a:bodyPr wrap="square" rtlCol="0">
            <a:spAutoFit/>
          </a:bodyPr>
          <a:lstStyle/>
          <a:p>
            <a:pPr algn="just">
              <a:buFont typeface="Arial" pitchFamily="34" charset="0"/>
              <a:buChar char="•"/>
            </a:pPr>
            <a:r>
              <a:rPr lang="en-US" sz="2400" dirty="0" smtClean="0">
                <a:solidFill>
                  <a:srgbClr val="FFFF00"/>
                </a:solidFill>
                <a:latin typeface="Times New Roman" pitchFamily="18" charset="0"/>
                <a:cs typeface="Times New Roman" pitchFamily="18" charset="0"/>
              </a:rPr>
              <a:t>Previous disorders such as renal disease (</a:t>
            </a:r>
            <a:r>
              <a:rPr lang="en-US" sz="2400" dirty="0" err="1" smtClean="0">
                <a:solidFill>
                  <a:srgbClr val="FFFF00"/>
                </a:solidFill>
                <a:latin typeface="Times New Roman" pitchFamily="18" charset="0"/>
                <a:cs typeface="Times New Roman" pitchFamily="18" charset="0"/>
              </a:rPr>
              <a:t>Goodpasture’s</a:t>
            </a:r>
            <a:r>
              <a:rPr lang="en-US" sz="2400" dirty="0" smtClean="0">
                <a:solidFill>
                  <a:srgbClr val="FFFF00"/>
                </a:solidFill>
                <a:latin typeface="Times New Roman" pitchFamily="18" charset="0"/>
                <a:cs typeface="Times New Roman" pitchFamily="18" charset="0"/>
              </a:rPr>
              <a:t> syndrome or Wegner’s </a:t>
            </a:r>
            <a:r>
              <a:rPr lang="en-US" sz="2400" dirty="0" err="1" smtClean="0">
                <a:solidFill>
                  <a:srgbClr val="FFFF00"/>
                </a:solidFill>
                <a:latin typeface="Times New Roman" pitchFamily="18" charset="0"/>
                <a:cs typeface="Times New Roman" pitchFamily="18" charset="0"/>
              </a:rPr>
              <a:t>granulomatosis</a:t>
            </a:r>
            <a:r>
              <a:rPr lang="en-US" sz="2400" dirty="0" smtClean="0">
                <a:solidFill>
                  <a:srgbClr val="FFFF00"/>
                </a:solidFill>
                <a:latin typeface="Times New Roman" pitchFamily="18" charset="0"/>
                <a:cs typeface="Times New Roman" pitchFamily="18" charset="0"/>
              </a:rPr>
              <a:t>), lupus </a:t>
            </a:r>
            <a:r>
              <a:rPr lang="en-US" sz="2400" dirty="0" err="1" smtClean="0">
                <a:solidFill>
                  <a:srgbClr val="FFFF00"/>
                </a:solidFill>
                <a:latin typeface="Times New Roman" pitchFamily="18" charset="0"/>
                <a:cs typeface="Times New Roman" pitchFamily="18" charset="0"/>
              </a:rPr>
              <a:t>erythematosus</a:t>
            </a:r>
            <a:r>
              <a:rPr lang="en-US" sz="2400" dirty="0" smtClean="0">
                <a:solidFill>
                  <a:srgbClr val="FFFF00"/>
                </a:solidFill>
                <a:latin typeface="Times New Roman" pitchFamily="18" charset="0"/>
                <a:cs typeface="Times New Roman" pitchFamily="18" charset="0"/>
              </a:rPr>
              <a:t> (associated with pulmonary hemorrhage from lupus </a:t>
            </a:r>
            <a:r>
              <a:rPr lang="en-US" sz="2400" dirty="0" err="1" smtClean="0">
                <a:solidFill>
                  <a:srgbClr val="FFFF00"/>
                </a:solidFill>
                <a:latin typeface="Times New Roman" pitchFamily="18" charset="0"/>
                <a:cs typeface="Times New Roman" pitchFamily="18" charset="0"/>
              </a:rPr>
              <a:t>pneumonitis</a:t>
            </a:r>
            <a:r>
              <a:rPr lang="en-US" sz="2400" dirty="0" smtClean="0">
                <a:solidFill>
                  <a:srgbClr val="FFFF00"/>
                </a:solidFill>
                <a:latin typeface="Times New Roman" pitchFamily="18" charset="0"/>
                <a:cs typeface="Times New Roman" pitchFamily="18" charset="0"/>
              </a:rPr>
              <a:t>), or previous malignancy (either recurrent lung cancer or </a:t>
            </a:r>
            <a:r>
              <a:rPr lang="en-US" sz="2400" dirty="0" err="1" smtClean="0">
                <a:solidFill>
                  <a:srgbClr val="FFFF00"/>
                </a:solidFill>
                <a:latin typeface="Times New Roman" pitchFamily="18" charset="0"/>
                <a:cs typeface="Times New Roman" pitchFamily="18" charset="0"/>
              </a:rPr>
              <a:t>endobronchial</a:t>
            </a:r>
            <a:r>
              <a:rPr lang="en-US" sz="2400" dirty="0" smtClean="0">
                <a:solidFill>
                  <a:srgbClr val="FFFF00"/>
                </a:solidFill>
                <a:latin typeface="Times New Roman" pitchFamily="18" charset="0"/>
                <a:cs typeface="Times New Roman" pitchFamily="18" charset="0"/>
              </a:rPr>
              <a:t> metastasis from a non pulmonary primary tumor).</a:t>
            </a:r>
          </a:p>
          <a:p>
            <a:pPr algn="just">
              <a:buFont typeface="Arial" pitchFamily="34" charset="0"/>
              <a:buChar char="•"/>
            </a:pPr>
            <a:r>
              <a:rPr lang="en-US" sz="2400" dirty="0" smtClean="0">
                <a:solidFill>
                  <a:srgbClr val="FFFF00"/>
                </a:solidFill>
                <a:latin typeface="Times New Roman" pitchFamily="18" charset="0"/>
                <a:cs typeface="Times New Roman" pitchFamily="18" charset="0"/>
              </a:rPr>
              <a:t>In a patient with AIDS, </a:t>
            </a:r>
            <a:r>
              <a:rPr lang="en-US" sz="2400" dirty="0" err="1" smtClean="0">
                <a:solidFill>
                  <a:srgbClr val="FFFF00"/>
                </a:solidFill>
                <a:latin typeface="Times New Roman" pitchFamily="18" charset="0"/>
                <a:cs typeface="Times New Roman" pitchFamily="18" charset="0"/>
              </a:rPr>
              <a:t>endobronchial</a:t>
            </a:r>
            <a:r>
              <a:rPr lang="en-US" sz="2400" dirty="0" smtClean="0">
                <a:solidFill>
                  <a:srgbClr val="FFFF00"/>
                </a:solidFill>
                <a:latin typeface="Times New Roman" pitchFamily="18" charset="0"/>
                <a:cs typeface="Times New Roman" pitchFamily="18" charset="0"/>
              </a:rPr>
              <a:t> or pulmonary parenchymal Kaposi’s sarcoma should be considered. </a:t>
            </a:r>
          </a:p>
          <a:p>
            <a:pPr algn="just">
              <a:buFont typeface="Arial" pitchFamily="34" charset="0"/>
              <a:buChar char="•"/>
            </a:pPr>
            <a:r>
              <a:rPr lang="en-US" sz="2400" dirty="0" smtClean="0">
                <a:solidFill>
                  <a:srgbClr val="FFFF00"/>
                </a:solidFill>
                <a:latin typeface="Times New Roman" pitchFamily="18" charset="0"/>
                <a:cs typeface="Times New Roman" pitchFamily="18" charset="0"/>
              </a:rPr>
              <a:t>History of smoking or asbestos exposure are risk factors for </a:t>
            </a:r>
            <a:r>
              <a:rPr lang="en-US" sz="2400" dirty="0" err="1" smtClean="0">
                <a:solidFill>
                  <a:srgbClr val="FFFF00"/>
                </a:solidFill>
                <a:latin typeface="Times New Roman" pitchFamily="18" charset="0"/>
                <a:cs typeface="Times New Roman" pitchFamily="18" charset="0"/>
              </a:rPr>
              <a:t>bronchogenic</a:t>
            </a:r>
            <a:r>
              <a:rPr lang="en-US" sz="2400" dirty="0" smtClean="0">
                <a:solidFill>
                  <a:srgbClr val="FFFF00"/>
                </a:solidFill>
                <a:latin typeface="Times New Roman" pitchFamily="18" charset="0"/>
                <a:cs typeface="Times New Roman" pitchFamily="18" charset="0"/>
              </a:rPr>
              <a:t> carcinoma</a:t>
            </a:r>
          </a:p>
          <a:p>
            <a:pPr algn="just">
              <a:buFont typeface="Arial" pitchFamily="34" charset="0"/>
              <a:buChar char="•"/>
            </a:pPr>
            <a:r>
              <a:rPr lang="en-US" sz="2400" dirty="0" smtClean="0">
                <a:solidFill>
                  <a:srgbClr val="FFFF00"/>
                </a:solidFill>
                <a:latin typeface="Times New Roman" pitchFamily="18" charset="0"/>
                <a:cs typeface="Times New Roman" pitchFamily="18" charset="0"/>
              </a:rPr>
              <a:t>A complete drug history </a:t>
            </a:r>
          </a:p>
          <a:p>
            <a:pPr algn="just">
              <a:buFont typeface="Arial" pitchFamily="34" charset="0"/>
              <a:buChar char="•"/>
            </a:pPr>
            <a:r>
              <a:rPr lang="en-US" sz="2400" dirty="0" smtClean="0">
                <a:solidFill>
                  <a:srgbClr val="FFFF00"/>
                </a:solidFill>
                <a:latin typeface="Times New Roman" pitchFamily="18" charset="0"/>
                <a:cs typeface="Times New Roman" pitchFamily="18" charset="0"/>
              </a:rPr>
              <a:t>Occupational history</a:t>
            </a:r>
            <a:endParaRPr lang="en-US" sz="2400"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066800"/>
            <a:ext cx="8458200" cy="3046988"/>
          </a:xfrm>
          <a:prstGeom prst="rect">
            <a:avLst/>
          </a:prstGeom>
          <a:noFill/>
        </p:spPr>
        <p:txBody>
          <a:bodyPr wrap="square" rtlCol="0">
            <a:spAutoFit/>
          </a:bodyPr>
          <a:lstStyle/>
          <a:p>
            <a:pPr algn="ctr"/>
            <a:r>
              <a:rPr lang="en-US" sz="2400" b="1" u="sng" dirty="0" smtClean="0">
                <a:solidFill>
                  <a:srgbClr val="FFFF00"/>
                </a:solidFill>
                <a:latin typeface="Times New Roman" pitchFamily="18" charset="0"/>
                <a:cs typeface="Times New Roman" pitchFamily="18" charset="0"/>
              </a:rPr>
              <a:t>Examination:</a:t>
            </a:r>
          </a:p>
          <a:p>
            <a:pPr algn="just">
              <a:buFont typeface="Arial" pitchFamily="34" charset="0"/>
              <a:buChar char="•"/>
            </a:pPr>
            <a:r>
              <a:rPr lang="en-US" sz="2400" dirty="0" smtClean="0">
                <a:solidFill>
                  <a:srgbClr val="FFFF00"/>
                </a:solidFill>
                <a:latin typeface="Times New Roman" pitchFamily="18" charset="0"/>
                <a:cs typeface="Times New Roman" pitchFamily="18" charset="0"/>
              </a:rPr>
              <a:t>Clubbing </a:t>
            </a:r>
          </a:p>
          <a:p>
            <a:pPr algn="just">
              <a:buFont typeface="Arial" pitchFamily="34" charset="0"/>
              <a:buChar char="•"/>
            </a:pPr>
            <a:r>
              <a:rPr lang="en-US" sz="2400" dirty="0" err="1" smtClean="0">
                <a:solidFill>
                  <a:srgbClr val="FFFF00"/>
                </a:solidFill>
                <a:latin typeface="Times New Roman" pitchFamily="18" charset="0"/>
                <a:cs typeface="Times New Roman" pitchFamily="18" charset="0"/>
              </a:rPr>
              <a:t>Lymphadenopathy</a:t>
            </a:r>
            <a:endParaRPr lang="en-US" sz="2400" dirty="0" smtClean="0">
              <a:solidFill>
                <a:srgbClr val="FFFF00"/>
              </a:solidFill>
              <a:latin typeface="Times New Roman" pitchFamily="18" charset="0"/>
              <a:cs typeface="Times New Roman" pitchFamily="18" charset="0"/>
            </a:endParaRPr>
          </a:p>
          <a:p>
            <a:pPr algn="just">
              <a:buFont typeface="Arial" pitchFamily="34" charset="0"/>
              <a:buChar char="•"/>
            </a:pPr>
            <a:r>
              <a:rPr lang="en-US" sz="2400" dirty="0" smtClean="0">
                <a:solidFill>
                  <a:srgbClr val="FFFF00"/>
                </a:solidFill>
                <a:latin typeface="Times New Roman" pitchFamily="18" charset="0"/>
                <a:cs typeface="Times New Roman" pitchFamily="18" charset="0"/>
              </a:rPr>
              <a:t>Nasal </a:t>
            </a:r>
            <a:r>
              <a:rPr lang="en-US" sz="2400" dirty="0" err="1" smtClean="0">
                <a:solidFill>
                  <a:srgbClr val="FFFF00"/>
                </a:solidFill>
                <a:latin typeface="Times New Roman" pitchFamily="18" charset="0"/>
                <a:cs typeface="Times New Roman" pitchFamily="18" charset="0"/>
              </a:rPr>
              <a:t>septal</a:t>
            </a:r>
            <a:r>
              <a:rPr lang="en-US" sz="2400" dirty="0" smtClean="0">
                <a:solidFill>
                  <a:srgbClr val="FFFF00"/>
                </a:solidFill>
                <a:latin typeface="Times New Roman" pitchFamily="18" charset="0"/>
                <a:cs typeface="Times New Roman" pitchFamily="18" charset="0"/>
              </a:rPr>
              <a:t> ulcerations or cartilaginous deformity may suggest Wegner’s </a:t>
            </a:r>
            <a:r>
              <a:rPr lang="en-US" sz="2400" dirty="0" err="1" smtClean="0">
                <a:solidFill>
                  <a:srgbClr val="FFFF00"/>
                </a:solidFill>
                <a:latin typeface="Times New Roman" pitchFamily="18" charset="0"/>
                <a:cs typeface="Times New Roman" pitchFamily="18" charset="0"/>
              </a:rPr>
              <a:t>granulomatosis</a:t>
            </a:r>
            <a:r>
              <a:rPr lang="en-US" sz="2400" dirty="0" smtClean="0">
                <a:solidFill>
                  <a:srgbClr val="FFFF00"/>
                </a:solidFill>
                <a:latin typeface="Times New Roman" pitchFamily="18" charset="0"/>
                <a:cs typeface="Times New Roman" pitchFamily="18" charset="0"/>
              </a:rPr>
              <a:t>. </a:t>
            </a:r>
          </a:p>
          <a:p>
            <a:pPr algn="just">
              <a:buFont typeface="Arial" pitchFamily="34" charset="0"/>
              <a:buChar char="•"/>
            </a:pPr>
            <a:r>
              <a:rPr lang="en-US" sz="2400" dirty="0" err="1" smtClean="0">
                <a:solidFill>
                  <a:srgbClr val="FFFF00"/>
                </a:solidFill>
                <a:latin typeface="Times New Roman" pitchFamily="18" charset="0"/>
                <a:cs typeface="Times New Roman" pitchFamily="18" charset="0"/>
              </a:rPr>
              <a:t>Petechia</a:t>
            </a:r>
            <a:r>
              <a:rPr lang="en-US" sz="2400" dirty="0" smtClean="0">
                <a:solidFill>
                  <a:srgbClr val="FFFF00"/>
                </a:solidFill>
                <a:latin typeface="Times New Roman" pitchFamily="18" charset="0"/>
                <a:cs typeface="Times New Roman" pitchFamily="18" charset="0"/>
              </a:rPr>
              <a:t> suggests underlying coagulopathy.</a:t>
            </a:r>
          </a:p>
          <a:p>
            <a:pPr algn="just"/>
            <a:endParaRPr lang="en-US" sz="2400" dirty="0">
              <a:solidFill>
                <a:srgbClr val="FFFF00"/>
              </a:solidFill>
              <a:latin typeface="Times New Roman" pitchFamily="18" charset="0"/>
              <a:cs typeface="Times New Roman" pitchFamily="18" charset="0"/>
            </a:endParaRPr>
          </a:p>
          <a:p>
            <a:pPr algn="just">
              <a:buFont typeface="Arial" pitchFamily="34" charset="0"/>
              <a:buChar char="•"/>
            </a:pPr>
            <a:endParaRPr lang="en-US" sz="2400"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09600"/>
            <a:ext cx="8458200" cy="5632311"/>
          </a:xfrm>
          <a:prstGeom prst="rect">
            <a:avLst/>
          </a:prstGeom>
          <a:noFill/>
        </p:spPr>
        <p:txBody>
          <a:bodyPr wrap="square" rtlCol="0">
            <a:spAutoFit/>
          </a:bodyPr>
          <a:lstStyle/>
          <a:p>
            <a:pPr algn="ctr"/>
            <a:r>
              <a:rPr lang="en-US" sz="2400" b="1" u="sng" dirty="0" smtClean="0">
                <a:solidFill>
                  <a:srgbClr val="FFFF00"/>
                </a:solidFill>
                <a:latin typeface="Times New Roman" pitchFamily="18" charset="0"/>
                <a:cs typeface="Times New Roman" pitchFamily="18" charset="0"/>
              </a:rPr>
              <a:t>Systemic Examination:</a:t>
            </a:r>
          </a:p>
          <a:p>
            <a:pPr algn="ctr"/>
            <a:endParaRPr lang="en-US" sz="2400" b="1" u="sng" dirty="0" smtClean="0">
              <a:solidFill>
                <a:srgbClr val="FFFF00"/>
              </a:solidFill>
              <a:latin typeface="Times New Roman" pitchFamily="18" charset="0"/>
              <a:cs typeface="Times New Roman" pitchFamily="18" charset="0"/>
            </a:endParaRPr>
          </a:p>
          <a:p>
            <a:pPr algn="just"/>
            <a:r>
              <a:rPr lang="en-US" sz="2400" i="1" u="sng" dirty="0" smtClean="0">
                <a:solidFill>
                  <a:srgbClr val="FFFF00"/>
                </a:solidFill>
                <a:latin typeface="Times New Roman" pitchFamily="18" charset="0"/>
                <a:cs typeface="Times New Roman" pitchFamily="18" charset="0"/>
              </a:rPr>
              <a:t>Respiratory system:</a:t>
            </a:r>
          </a:p>
          <a:p>
            <a:pPr algn="just">
              <a:buFont typeface="Arial" pitchFamily="34" charset="0"/>
              <a:buChar char="•"/>
            </a:pPr>
            <a:r>
              <a:rPr lang="en-US" sz="2400" dirty="0" smtClean="0">
                <a:solidFill>
                  <a:srgbClr val="FFFF00"/>
                </a:solidFill>
                <a:latin typeface="Times New Roman" pitchFamily="18" charset="0"/>
                <a:cs typeface="Times New Roman" pitchFamily="18" charset="0"/>
              </a:rPr>
              <a:t>Pleural friction rub (pulmonary embolism).</a:t>
            </a:r>
          </a:p>
          <a:p>
            <a:pPr algn="just">
              <a:buFont typeface="Arial" pitchFamily="34" charset="0"/>
              <a:buChar char="•"/>
            </a:pPr>
            <a:r>
              <a:rPr lang="en-US" sz="2400" dirty="0" smtClean="0">
                <a:solidFill>
                  <a:srgbClr val="FFFF00"/>
                </a:solidFill>
                <a:latin typeface="Times New Roman" pitchFamily="18" charset="0"/>
                <a:cs typeface="Times New Roman" pitchFamily="18" charset="0"/>
              </a:rPr>
              <a:t>Localized or diffuse crackles (parenchymal bleeding or an underlying parenchymal process associated with bleeding)</a:t>
            </a:r>
          </a:p>
          <a:p>
            <a:pPr algn="just">
              <a:buFont typeface="Arial" pitchFamily="34" charset="0"/>
              <a:buChar char="•"/>
            </a:pPr>
            <a:r>
              <a:rPr lang="en-US" sz="2400" dirty="0" smtClean="0">
                <a:solidFill>
                  <a:srgbClr val="FFFF00"/>
                </a:solidFill>
                <a:latin typeface="Times New Roman" pitchFamily="18" charset="0"/>
                <a:cs typeface="Times New Roman" pitchFamily="18" charset="0"/>
              </a:rPr>
              <a:t>Evidence of airflow obstruction (chronic bronchitis)</a:t>
            </a:r>
          </a:p>
          <a:p>
            <a:pPr algn="just">
              <a:buFont typeface="Arial" pitchFamily="34" charset="0"/>
              <a:buChar char="•"/>
            </a:pPr>
            <a:r>
              <a:rPr lang="en-US" sz="2400" dirty="0" smtClean="0">
                <a:solidFill>
                  <a:srgbClr val="FFFF00"/>
                </a:solidFill>
                <a:latin typeface="Times New Roman" pitchFamily="18" charset="0"/>
                <a:cs typeface="Times New Roman" pitchFamily="18" charset="0"/>
              </a:rPr>
              <a:t>Prominent </a:t>
            </a:r>
            <a:r>
              <a:rPr lang="en-US" sz="2400" dirty="0" err="1" smtClean="0">
                <a:solidFill>
                  <a:srgbClr val="FFFF00"/>
                </a:solidFill>
                <a:latin typeface="Times New Roman" pitchFamily="18" charset="0"/>
                <a:cs typeface="Times New Roman" pitchFamily="18" charset="0"/>
              </a:rPr>
              <a:t>rhonchi</a:t>
            </a:r>
            <a:r>
              <a:rPr lang="en-US" sz="2400" dirty="0" smtClean="0">
                <a:solidFill>
                  <a:srgbClr val="FFFF00"/>
                </a:solidFill>
                <a:latin typeface="Times New Roman" pitchFamily="18" charset="0"/>
                <a:cs typeface="Times New Roman" pitchFamily="18" charset="0"/>
              </a:rPr>
              <a:t> (</a:t>
            </a:r>
            <a:r>
              <a:rPr lang="en-US" sz="2400" dirty="0" err="1" smtClean="0">
                <a:solidFill>
                  <a:srgbClr val="FFFF00"/>
                </a:solidFill>
                <a:latin typeface="Times New Roman" pitchFamily="18" charset="0"/>
                <a:cs typeface="Times New Roman" pitchFamily="18" charset="0"/>
              </a:rPr>
              <a:t>bronchiectasis</a:t>
            </a:r>
            <a:r>
              <a:rPr lang="en-US" sz="2400" dirty="0" smtClean="0">
                <a:solidFill>
                  <a:srgbClr val="FFFF00"/>
                </a:solidFill>
                <a:latin typeface="Times New Roman" pitchFamily="18" charset="0"/>
                <a:cs typeface="Times New Roman" pitchFamily="18" charset="0"/>
              </a:rPr>
              <a:t>)</a:t>
            </a:r>
          </a:p>
          <a:p>
            <a:pPr algn="just"/>
            <a:r>
              <a:rPr lang="en-US" sz="2400" i="1" u="sng" dirty="0" smtClean="0">
                <a:solidFill>
                  <a:srgbClr val="FFFF00"/>
                </a:solidFill>
                <a:latin typeface="Times New Roman" pitchFamily="18" charset="0"/>
                <a:cs typeface="Times New Roman" pitchFamily="18" charset="0"/>
              </a:rPr>
              <a:t>Cardiovascular system:</a:t>
            </a:r>
          </a:p>
          <a:p>
            <a:pPr algn="just">
              <a:buFont typeface="Arial" pitchFamily="34" charset="0"/>
              <a:buChar char="•"/>
            </a:pPr>
            <a:r>
              <a:rPr lang="en-US" sz="2400" dirty="0" smtClean="0">
                <a:solidFill>
                  <a:srgbClr val="FFFF00"/>
                </a:solidFill>
                <a:latin typeface="Times New Roman" pitchFamily="18" charset="0"/>
                <a:cs typeface="Times New Roman" pitchFamily="18" charset="0"/>
              </a:rPr>
              <a:t>Pulmonary artery hypertension</a:t>
            </a:r>
          </a:p>
          <a:p>
            <a:pPr algn="just">
              <a:buFont typeface="Arial" pitchFamily="34" charset="0"/>
              <a:buChar char="•"/>
            </a:pPr>
            <a:r>
              <a:rPr lang="en-US" sz="2400" dirty="0" smtClean="0">
                <a:solidFill>
                  <a:srgbClr val="FFFF00"/>
                </a:solidFill>
                <a:latin typeface="Times New Roman" pitchFamily="18" charset="0"/>
                <a:cs typeface="Times New Roman" pitchFamily="18" charset="0"/>
              </a:rPr>
              <a:t>Mitral stenosis</a:t>
            </a:r>
          </a:p>
          <a:p>
            <a:pPr algn="just">
              <a:buFont typeface="Arial" pitchFamily="34" charset="0"/>
              <a:buChar char="•"/>
            </a:pPr>
            <a:r>
              <a:rPr lang="en-US" sz="2400" dirty="0" smtClean="0">
                <a:solidFill>
                  <a:srgbClr val="FFFF00"/>
                </a:solidFill>
                <a:latin typeface="Times New Roman" pitchFamily="18" charset="0"/>
                <a:cs typeface="Times New Roman" pitchFamily="18" charset="0"/>
              </a:rPr>
              <a:t>Heart failure</a:t>
            </a:r>
          </a:p>
          <a:p>
            <a:pPr algn="just"/>
            <a:r>
              <a:rPr lang="en-US" sz="2400" i="1" u="sng" dirty="0" smtClean="0">
                <a:solidFill>
                  <a:srgbClr val="FFFF00"/>
                </a:solidFill>
                <a:latin typeface="Times New Roman" pitchFamily="18" charset="0"/>
                <a:cs typeface="Times New Roman" pitchFamily="18" charset="0"/>
              </a:rPr>
              <a:t>Skin examination</a:t>
            </a:r>
            <a:r>
              <a:rPr lang="en-US" sz="2400" dirty="0" smtClean="0">
                <a:solidFill>
                  <a:srgbClr val="FFFF00"/>
                </a:solidFill>
                <a:latin typeface="Times New Roman" pitchFamily="18" charset="0"/>
                <a:cs typeface="Times New Roman" pitchFamily="18" charset="0"/>
              </a:rPr>
              <a:t>:</a:t>
            </a:r>
          </a:p>
          <a:p>
            <a:pPr algn="just">
              <a:buFont typeface="Arial" pitchFamily="34" charset="0"/>
              <a:buChar char="•"/>
            </a:pPr>
            <a:r>
              <a:rPr lang="en-US" sz="2400" dirty="0" smtClean="0">
                <a:solidFill>
                  <a:srgbClr val="FFFF00"/>
                </a:solidFill>
                <a:latin typeface="Times New Roman" pitchFamily="18" charset="0"/>
                <a:cs typeface="Times New Roman" pitchFamily="18" charset="0"/>
              </a:rPr>
              <a:t>Kaposi’s sarcoma</a:t>
            </a:r>
          </a:p>
          <a:p>
            <a:pPr algn="just">
              <a:buFont typeface="Arial" pitchFamily="34" charset="0"/>
              <a:buChar char="•"/>
            </a:pPr>
            <a:r>
              <a:rPr lang="en-US" sz="2400" dirty="0" smtClean="0">
                <a:solidFill>
                  <a:srgbClr val="FFFF00"/>
                </a:solidFill>
                <a:latin typeface="Times New Roman" pitchFamily="18" charset="0"/>
                <a:cs typeface="Times New Roman" pitchFamily="18" charset="0"/>
              </a:rPr>
              <a:t>SLE</a:t>
            </a:r>
            <a:endParaRPr lang="en-US" sz="2400"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1143000"/>
            <a:ext cx="8458200" cy="584775"/>
          </a:xfrm>
          <a:prstGeom prst="rect">
            <a:avLst/>
          </a:prstGeom>
          <a:noFill/>
        </p:spPr>
        <p:txBody>
          <a:bodyPr wrap="square" rtlCol="0">
            <a:spAutoFit/>
          </a:bodyPr>
          <a:lstStyle/>
          <a:p>
            <a:pPr algn="ctr"/>
            <a:r>
              <a:rPr lang="en-US" sz="3200" b="1" dirty="0" smtClean="0">
                <a:solidFill>
                  <a:srgbClr val="FFFF00"/>
                </a:solidFill>
                <a:latin typeface="Monotype Corsiva" pitchFamily="66" charset="0"/>
              </a:rPr>
              <a:t>Investigations </a:t>
            </a:r>
            <a:endParaRPr lang="en-US" sz="3200" b="1" dirty="0">
              <a:solidFill>
                <a:srgbClr val="FFFF00"/>
              </a:solidFill>
              <a:latin typeface="Monotype Corsiva" pitchFamily="66"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838200"/>
            <a:ext cx="8458200" cy="4893647"/>
          </a:xfrm>
          <a:prstGeom prst="rect">
            <a:avLst/>
          </a:prstGeom>
          <a:noFill/>
        </p:spPr>
        <p:txBody>
          <a:bodyPr wrap="square" rtlCol="0">
            <a:spAutoFit/>
          </a:bodyPr>
          <a:lstStyle/>
          <a:p>
            <a:pPr algn="ctr"/>
            <a:r>
              <a:rPr lang="en-US" sz="2400" b="1" u="sng" dirty="0" smtClean="0">
                <a:solidFill>
                  <a:srgbClr val="FFFF00"/>
                </a:solidFill>
                <a:latin typeface="Times New Roman" pitchFamily="18" charset="0"/>
                <a:cs typeface="Times New Roman" pitchFamily="18" charset="0"/>
              </a:rPr>
              <a:t>Initial evaluation</a:t>
            </a:r>
          </a:p>
          <a:p>
            <a:endParaRPr lang="en-US" sz="2400" i="1" u="sng" dirty="0" smtClean="0">
              <a:solidFill>
                <a:srgbClr val="FFFF00"/>
              </a:solidFill>
              <a:latin typeface="Times New Roman" pitchFamily="18" charset="0"/>
              <a:cs typeface="Times New Roman" pitchFamily="18" charset="0"/>
            </a:endParaRPr>
          </a:p>
          <a:p>
            <a:r>
              <a:rPr lang="en-US" sz="2400" i="1" u="sng" dirty="0" smtClean="0">
                <a:solidFill>
                  <a:srgbClr val="FFFF00"/>
                </a:solidFill>
                <a:latin typeface="Times New Roman" pitchFamily="18" charset="0"/>
                <a:cs typeface="Times New Roman" pitchFamily="18" charset="0"/>
              </a:rPr>
              <a:t>Blood tests</a:t>
            </a:r>
          </a:p>
          <a:p>
            <a:pPr>
              <a:buFont typeface="Arial" pitchFamily="34" charset="0"/>
              <a:buChar char="•"/>
            </a:pPr>
            <a:r>
              <a:rPr lang="en-US" sz="2400" dirty="0" smtClean="0">
                <a:solidFill>
                  <a:srgbClr val="FFFF00"/>
                </a:solidFill>
                <a:latin typeface="Times New Roman" pitchFamily="18" charset="0"/>
                <a:cs typeface="Times New Roman" pitchFamily="18" charset="0"/>
              </a:rPr>
              <a:t>A venous blood sample should be taken to evaluate the platelet count, </a:t>
            </a:r>
            <a:r>
              <a:rPr lang="en-US" sz="2400" dirty="0" err="1" smtClean="0">
                <a:solidFill>
                  <a:srgbClr val="FFFF00"/>
                </a:solidFill>
                <a:latin typeface="Times New Roman" pitchFamily="18" charset="0"/>
                <a:cs typeface="Times New Roman" pitchFamily="18" charset="0"/>
              </a:rPr>
              <a:t>haemoglobin</a:t>
            </a:r>
            <a:r>
              <a:rPr lang="en-US" sz="2400" dirty="0" smtClean="0">
                <a:solidFill>
                  <a:srgbClr val="FFFF00"/>
                </a:solidFill>
                <a:latin typeface="Times New Roman" pitchFamily="18" charset="0"/>
                <a:cs typeface="Times New Roman" pitchFamily="18" charset="0"/>
              </a:rPr>
              <a:t> and the clotting profile as well. </a:t>
            </a:r>
          </a:p>
          <a:p>
            <a:pPr>
              <a:buFont typeface="Arial" pitchFamily="34" charset="0"/>
              <a:buChar char="•"/>
            </a:pPr>
            <a:r>
              <a:rPr lang="en-US" sz="2400" dirty="0" err="1" smtClean="0">
                <a:solidFill>
                  <a:srgbClr val="FFFF00"/>
                </a:solidFill>
                <a:latin typeface="Times New Roman" pitchFamily="18" charset="0"/>
                <a:cs typeface="Times New Roman" pitchFamily="18" charset="0"/>
              </a:rPr>
              <a:t>Haemoglobin</a:t>
            </a:r>
            <a:r>
              <a:rPr lang="en-US" sz="2400" dirty="0" smtClean="0">
                <a:solidFill>
                  <a:srgbClr val="FFFF00"/>
                </a:solidFill>
                <a:latin typeface="Times New Roman" pitchFamily="18" charset="0"/>
                <a:cs typeface="Times New Roman" pitchFamily="18" charset="0"/>
              </a:rPr>
              <a:t> should be kept at &gt;10 g·dL</a:t>
            </a:r>
            <a:r>
              <a:rPr lang="en-US" sz="2400" baseline="30000" dirty="0" smtClean="0">
                <a:solidFill>
                  <a:srgbClr val="FFFF00"/>
                </a:solidFill>
                <a:latin typeface="Times New Roman" pitchFamily="18" charset="0"/>
                <a:cs typeface="Times New Roman" pitchFamily="18" charset="0"/>
              </a:rPr>
              <a:t>−1</a:t>
            </a:r>
            <a:r>
              <a:rPr lang="en-US" sz="2400" dirty="0" smtClean="0">
                <a:solidFill>
                  <a:srgbClr val="FFFF00"/>
                </a:solidFill>
                <a:latin typeface="Times New Roman" pitchFamily="18" charset="0"/>
                <a:cs typeface="Times New Roman" pitchFamily="18" charset="0"/>
              </a:rPr>
              <a:t>. Repeat </a:t>
            </a:r>
            <a:r>
              <a:rPr lang="en-US" sz="2400" dirty="0" err="1" smtClean="0">
                <a:solidFill>
                  <a:srgbClr val="FFFF00"/>
                </a:solidFill>
                <a:latin typeface="Times New Roman" pitchFamily="18" charset="0"/>
                <a:cs typeface="Times New Roman" pitchFamily="18" charset="0"/>
              </a:rPr>
              <a:t>haemoglobin</a:t>
            </a:r>
            <a:r>
              <a:rPr lang="en-US" sz="2400" dirty="0" smtClean="0">
                <a:solidFill>
                  <a:srgbClr val="FFFF00"/>
                </a:solidFill>
                <a:latin typeface="Times New Roman" pitchFamily="18" charset="0"/>
                <a:cs typeface="Times New Roman" pitchFamily="18" charset="0"/>
              </a:rPr>
              <a:t> measurement helps to better quantify the significance of the blood loss. Initial readings may be higher than subsequent values due to </a:t>
            </a:r>
            <a:r>
              <a:rPr lang="en-US" sz="2400" dirty="0" err="1" smtClean="0">
                <a:solidFill>
                  <a:srgbClr val="FFFF00"/>
                </a:solidFill>
                <a:latin typeface="Times New Roman" pitchFamily="18" charset="0"/>
                <a:cs typeface="Times New Roman" pitchFamily="18" charset="0"/>
              </a:rPr>
              <a:t>haemodilution</a:t>
            </a:r>
            <a:r>
              <a:rPr lang="en-US" sz="2400" dirty="0" smtClean="0">
                <a:solidFill>
                  <a:srgbClr val="FFFF00"/>
                </a:solidFill>
                <a:latin typeface="Times New Roman" pitchFamily="18" charset="0"/>
                <a:cs typeface="Times New Roman" pitchFamily="18" charset="0"/>
              </a:rPr>
              <a:t> across compartments and infusion of intravenous fluids. </a:t>
            </a:r>
          </a:p>
          <a:p>
            <a:pPr>
              <a:buFont typeface="Arial" pitchFamily="34" charset="0"/>
              <a:buChar char="•"/>
            </a:pPr>
            <a:r>
              <a:rPr lang="en-US" sz="2400" dirty="0" smtClean="0">
                <a:solidFill>
                  <a:srgbClr val="FFFF00"/>
                </a:solidFill>
                <a:latin typeface="Times New Roman" pitchFamily="18" charset="0"/>
                <a:cs typeface="Times New Roman" pitchFamily="18" charset="0"/>
              </a:rPr>
              <a:t>It is essential to send blood for typing and </a:t>
            </a:r>
            <a:r>
              <a:rPr lang="en-US" sz="2400" dirty="0" err="1" smtClean="0">
                <a:solidFill>
                  <a:srgbClr val="FFFF00"/>
                </a:solidFill>
                <a:latin typeface="Times New Roman" pitchFamily="18" charset="0"/>
                <a:cs typeface="Times New Roman" pitchFamily="18" charset="0"/>
              </a:rPr>
              <a:t>crossmatching</a:t>
            </a:r>
            <a:r>
              <a:rPr lang="en-US" sz="2400" dirty="0" smtClean="0">
                <a:solidFill>
                  <a:srgbClr val="FFFF00"/>
                </a:solidFill>
                <a:latin typeface="Times New Roman" pitchFamily="18" charset="0"/>
                <a:cs typeface="Times New Roman" pitchFamily="18" charset="0"/>
              </a:rPr>
              <a:t>, and to order an adequate number of packed cells.</a:t>
            </a:r>
          </a:p>
          <a:p>
            <a:pPr>
              <a:buFont typeface="Arial" pitchFamily="34" charset="0"/>
              <a:buChar char="•"/>
            </a:pPr>
            <a:endParaRPr lang="en-US" sz="2400" dirty="0" smtClean="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371600"/>
            <a:ext cx="8458200" cy="1569660"/>
          </a:xfrm>
          <a:prstGeom prst="rect">
            <a:avLst/>
          </a:prstGeom>
          <a:noFill/>
        </p:spPr>
        <p:txBody>
          <a:bodyPr wrap="square" rtlCol="0">
            <a:spAutoFit/>
          </a:bodyPr>
          <a:lstStyle/>
          <a:p>
            <a:pPr>
              <a:buFont typeface="Arial" pitchFamily="34" charset="0"/>
              <a:buChar char="•"/>
            </a:pPr>
            <a:r>
              <a:rPr lang="en-US" sz="2400" dirty="0" smtClean="0">
                <a:solidFill>
                  <a:srgbClr val="FFFF00"/>
                </a:solidFill>
                <a:latin typeface="Times New Roman" pitchFamily="18" charset="0"/>
                <a:cs typeface="Times New Roman" pitchFamily="18" charset="0"/>
              </a:rPr>
              <a:t>Arterial blood gases assess the patient's respiratory compromise.</a:t>
            </a:r>
          </a:p>
          <a:p>
            <a:pPr>
              <a:buFont typeface="Arial" pitchFamily="34" charset="0"/>
              <a:buChar char="•"/>
            </a:pPr>
            <a:r>
              <a:rPr lang="en-US" sz="2400" dirty="0" smtClean="0">
                <a:solidFill>
                  <a:srgbClr val="FFFF00"/>
                </a:solidFill>
                <a:latin typeface="Times New Roman" pitchFamily="18" charset="0"/>
                <a:cs typeface="Times New Roman" pitchFamily="18" charset="0"/>
              </a:rPr>
              <a:t>Renal and liver function tests may be of use in pulmonary–renal syndromes and liver failure. </a:t>
            </a:r>
          </a:p>
          <a:p>
            <a:pPr>
              <a:buFont typeface="Arial" pitchFamily="34" charset="0"/>
              <a:buChar char="•"/>
            </a:pPr>
            <a:r>
              <a:rPr lang="en-US" sz="2400" dirty="0" smtClean="0">
                <a:solidFill>
                  <a:srgbClr val="FFFF00"/>
                </a:solidFill>
                <a:latin typeface="Times New Roman" pitchFamily="18" charset="0"/>
                <a:cs typeface="Times New Roman" pitchFamily="18" charset="0"/>
              </a:rPr>
              <a:t>Serological markers, including ANCA, RF and anti-GBM</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066800"/>
            <a:ext cx="8153400" cy="1569660"/>
          </a:xfrm>
          <a:prstGeom prst="rect">
            <a:avLst/>
          </a:prstGeom>
          <a:noFill/>
        </p:spPr>
        <p:txBody>
          <a:bodyPr wrap="square" rtlCol="0">
            <a:spAutoFit/>
          </a:bodyPr>
          <a:lstStyle/>
          <a:p>
            <a:r>
              <a:rPr lang="en-US" sz="2400" dirty="0" smtClean="0">
                <a:solidFill>
                  <a:srgbClr val="FFFF00"/>
                </a:solidFill>
                <a:latin typeface="Times New Roman" pitchFamily="18" charset="0"/>
                <a:cs typeface="Times New Roman" pitchFamily="18" charset="0"/>
              </a:rPr>
              <a:t>Simple urinalysis may be useful in diagnosing a pulmonary-renal syndrome by detection of an active urinary sediment containing red cell casts.</a:t>
            </a:r>
          </a:p>
          <a:p>
            <a:endParaRPr lang="en-US" sz="2400"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1219200"/>
            <a:ext cx="8610600" cy="4154984"/>
          </a:xfrm>
          <a:prstGeom prst="rect">
            <a:avLst/>
          </a:prstGeom>
          <a:noFill/>
        </p:spPr>
        <p:txBody>
          <a:bodyPr wrap="square" rtlCol="0">
            <a:spAutoFit/>
          </a:bodyPr>
          <a:lstStyle/>
          <a:p>
            <a:r>
              <a:rPr lang="en-US" sz="2400" i="1" u="sng" dirty="0" smtClean="0">
                <a:solidFill>
                  <a:srgbClr val="FFFF00"/>
                </a:solidFill>
                <a:latin typeface="Times New Roman" pitchFamily="18" charset="0"/>
                <a:cs typeface="Times New Roman" pitchFamily="18" charset="0"/>
              </a:rPr>
              <a:t>Sputum examination</a:t>
            </a:r>
          </a:p>
          <a:p>
            <a:pPr>
              <a:buFont typeface="Arial" pitchFamily="34" charset="0"/>
              <a:buChar char="•"/>
            </a:pPr>
            <a:r>
              <a:rPr lang="en-US" sz="2400" dirty="0" smtClean="0">
                <a:solidFill>
                  <a:srgbClr val="FFFF00"/>
                </a:solidFill>
                <a:latin typeface="Times New Roman" pitchFamily="18" charset="0"/>
                <a:cs typeface="Times New Roman" pitchFamily="18" charset="0"/>
              </a:rPr>
              <a:t>Sputum should be examined for organisms. </a:t>
            </a:r>
          </a:p>
          <a:p>
            <a:pPr>
              <a:buFont typeface="Arial" pitchFamily="34" charset="0"/>
              <a:buChar char="•"/>
            </a:pPr>
            <a:r>
              <a:rPr lang="en-US" sz="2400" dirty="0" smtClean="0">
                <a:solidFill>
                  <a:srgbClr val="FFFF00"/>
                </a:solidFill>
                <a:latin typeface="Times New Roman" pitchFamily="18" charset="0"/>
                <a:cs typeface="Times New Roman" pitchFamily="18" charset="0"/>
              </a:rPr>
              <a:t>A Gram stain and a stain for acid-fast bacilli should be performed and sputum sent for culture, especially for </a:t>
            </a:r>
            <a:r>
              <a:rPr lang="en-US" sz="2400" dirty="0" err="1" smtClean="0">
                <a:solidFill>
                  <a:srgbClr val="FFFF00"/>
                </a:solidFill>
                <a:latin typeface="Times New Roman" pitchFamily="18" charset="0"/>
                <a:cs typeface="Times New Roman" pitchFamily="18" charset="0"/>
              </a:rPr>
              <a:t>mycobacteria</a:t>
            </a:r>
            <a:r>
              <a:rPr lang="en-US" sz="2400" dirty="0" smtClean="0">
                <a:solidFill>
                  <a:srgbClr val="FFFF00"/>
                </a:solidFill>
                <a:latin typeface="Times New Roman" pitchFamily="18" charset="0"/>
                <a:cs typeface="Times New Roman" pitchFamily="18" charset="0"/>
              </a:rPr>
              <a:t> and fungi.</a:t>
            </a:r>
          </a:p>
          <a:p>
            <a:pPr>
              <a:buFont typeface="Arial" pitchFamily="34" charset="0"/>
              <a:buChar char="•"/>
            </a:pPr>
            <a:r>
              <a:rPr lang="en-US" sz="2400" dirty="0" smtClean="0">
                <a:solidFill>
                  <a:srgbClr val="FFFF00"/>
                </a:solidFill>
                <a:latin typeface="Times New Roman" pitchFamily="18" charset="0"/>
                <a:cs typeface="Times New Roman" pitchFamily="18" charset="0"/>
              </a:rPr>
              <a:t>In contrast to a common belief, acid-fast bacilli can often be found in the expectorated blood or bloody sputum of patients with active tuberculosis. </a:t>
            </a:r>
          </a:p>
          <a:p>
            <a:pPr>
              <a:buFont typeface="Arial" pitchFamily="34" charset="0"/>
              <a:buChar char="•"/>
            </a:pPr>
            <a:r>
              <a:rPr lang="en-US" sz="2400" dirty="0" smtClean="0">
                <a:solidFill>
                  <a:srgbClr val="FFFF00"/>
                </a:solidFill>
                <a:latin typeface="Times New Roman" pitchFamily="18" charset="0"/>
                <a:cs typeface="Times New Roman" pitchFamily="18" charset="0"/>
              </a:rPr>
              <a:t>Sputum should also be sent for cytological examination, especially in patients at risk for lung cancer (aged &gt;40 yrs with a smoking history). </a:t>
            </a:r>
          </a:p>
          <a:p>
            <a:pPr>
              <a:buFont typeface="Arial" pitchFamily="34" charset="0"/>
              <a:buChar char="•"/>
            </a:pPr>
            <a:endParaRPr lang="en-US" sz="2400"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066800"/>
            <a:ext cx="8153400" cy="2677656"/>
          </a:xfrm>
          <a:prstGeom prst="rect">
            <a:avLst/>
          </a:prstGeom>
          <a:noFill/>
        </p:spPr>
        <p:txBody>
          <a:bodyPr wrap="square" rtlCol="0">
            <a:spAutoFit/>
          </a:bodyPr>
          <a:lstStyle/>
          <a:p>
            <a:r>
              <a:rPr lang="en-US" sz="2400" i="1" u="sng" dirty="0" smtClean="0">
                <a:solidFill>
                  <a:srgbClr val="FFFF00"/>
                </a:solidFill>
                <a:latin typeface="Times New Roman" pitchFamily="18" charset="0"/>
                <a:cs typeface="Times New Roman" pitchFamily="18" charset="0"/>
              </a:rPr>
              <a:t>Chest radiograph</a:t>
            </a:r>
          </a:p>
          <a:p>
            <a:r>
              <a:rPr lang="en-US" sz="2400" dirty="0" smtClean="0">
                <a:solidFill>
                  <a:srgbClr val="FFFF00"/>
                </a:solidFill>
                <a:latin typeface="Times New Roman" pitchFamily="18" charset="0"/>
                <a:cs typeface="Times New Roman" pitchFamily="18" charset="0"/>
              </a:rPr>
              <a:t>Chest radiographs are readily available and may help to </a:t>
            </a:r>
            <a:r>
              <a:rPr lang="en-US" sz="2400" dirty="0" err="1" smtClean="0">
                <a:solidFill>
                  <a:srgbClr val="FFFF00"/>
                </a:solidFill>
                <a:latin typeface="Times New Roman" pitchFamily="18" charset="0"/>
                <a:cs typeface="Times New Roman" pitchFamily="18" charset="0"/>
              </a:rPr>
              <a:t>localise</a:t>
            </a:r>
            <a:r>
              <a:rPr lang="en-US" sz="2400" dirty="0" smtClean="0">
                <a:solidFill>
                  <a:srgbClr val="FFFF00"/>
                </a:solidFill>
                <a:latin typeface="Times New Roman" pitchFamily="18" charset="0"/>
                <a:cs typeface="Times New Roman" pitchFamily="18" charset="0"/>
              </a:rPr>
              <a:t> the bleeding site, as well as give clues to underlying disease. In 20–46% of patients with </a:t>
            </a:r>
            <a:r>
              <a:rPr lang="en-US" sz="2400" dirty="0" err="1" smtClean="0">
                <a:solidFill>
                  <a:srgbClr val="FFFF00"/>
                </a:solidFill>
                <a:latin typeface="Times New Roman" pitchFamily="18" charset="0"/>
                <a:cs typeface="Times New Roman" pitchFamily="18" charset="0"/>
              </a:rPr>
              <a:t>haemoptysis</a:t>
            </a:r>
            <a:r>
              <a:rPr lang="en-US" sz="2400" dirty="0" smtClean="0">
                <a:solidFill>
                  <a:srgbClr val="FFFF00"/>
                </a:solidFill>
                <a:latin typeface="Times New Roman" pitchFamily="18" charset="0"/>
                <a:cs typeface="Times New Roman" pitchFamily="18" charset="0"/>
              </a:rPr>
              <a:t>, the chest radiograph fails to </a:t>
            </a:r>
            <a:r>
              <a:rPr lang="en-US" sz="2400" dirty="0" err="1" smtClean="0">
                <a:solidFill>
                  <a:srgbClr val="FFFF00"/>
                </a:solidFill>
                <a:latin typeface="Times New Roman" pitchFamily="18" charset="0"/>
                <a:cs typeface="Times New Roman" pitchFamily="18" charset="0"/>
              </a:rPr>
              <a:t>localise</a:t>
            </a:r>
            <a:r>
              <a:rPr lang="en-US" sz="2400" dirty="0" smtClean="0">
                <a:solidFill>
                  <a:srgbClr val="FFFF00"/>
                </a:solidFill>
                <a:latin typeface="Times New Roman" pitchFamily="18" charset="0"/>
                <a:cs typeface="Times New Roman" pitchFamily="18" charset="0"/>
              </a:rPr>
              <a:t> a lesion because the chest radiograph is either normal or shows bilateral disease. </a:t>
            </a:r>
          </a:p>
          <a:p>
            <a:endParaRPr lang="en-US" sz="2400"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295400"/>
            <a:ext cx="8458200" cy="2677656"/>
          </a:xfrm>
          <a:prstGeom prst="rect">
            <a:avLst/>
          </a:prstGeom>
          <a:noFill/>
        </p:spPr>
        <p:txBody>
          <a:bodyPr wrap="square" rtlCol="0">
            <a:spAutoFit/>
          </a:bodyPr>
          <a:lstStyle/>
          <a:p>
            <a:pPr algn="just"/>
            <a:endParaRPr lang="en-US" sz="2400" dirty="0" smtClean="0">
              <a:solidFill>
                <a:srgbClr val="FFFF00"/>
              </a:solidFill>
              <a:latin typeface="Times New Roman" pitchFamily="18" charset="0"/>
              <a:cs typeface="Times New Roman" pitchFamily="18" charset="0"/>
            </a:endParaRPr>
          </a:p>
          <a:p>
            <a:pPr algn="just"/>
            <a:r>
              <a:rPr lang="en-US" sz="2400" dirty="0" smtClean="0">
                <a:solidFill>
                  <a:srgbClr val="FFFF00"/>
                </a:solidFill>
                <a:latin typeface="Times New Roman" pitchFamily="18" charset="0"/>
                <a:cs typeface="Times New Roman" pitchFamily="18" charset="0"/>
              </a:rPr>
              <a:t>The mortality ranges 7–30% for non-massive </a:t>
            </a:r>
            <a:r>
              <a:rPr lang="en-US" sz="2400" dirty="0" err="1" smtClean="0">
                <a:solidFill>
                  <a:srgbClr val="FFFF00"/>
                </a:solidFill>
                <a:latin typeface="Times New Roman" pitchFamily="18" charset="0"/>
                <a:cs typeface="Times New Roman" pitchFamily="18" charset="0"/>
              </a:rPr>
              <a:t>hemoptysis</a:t>
            </a:r>
            <a:r>
              <a:rPr lang="en-US" sz="2400" dirty="0" smtClean="0">
                <a:solidFill>
                  <a:srgbClr val="FFFF00"/>
                </a:solidFill>
                <a:latin typeface="Times New Roman" pitchFamily="18" charset="0"/>
                <a:cs typeface="Times New Roman" pitchFamily="18" charset="0"/>
              </a:rPr>
              <a:t>, and up to 80% for massive </a:t>
            </a:r>
            <a:r>
              <a:rPr lang="en-US" sz="2400" dirty="0" err="1" smtClean="0">
                <a:solidFill>
                  <a:srgbClr val="FFFF00"/>
                </a:solidFill>
                <a:latin typeface="Times New Roman" pitchFamily="18" charset="0"/>
                <a:cs typeface="Times New Roman" pitchFamily="18" charset="0"/>
              </a:rPr>
              <a:t>hemoptysis</a:t>
            </a:r>
            <a:r>
              <a:rPr lang="en-US" sz="2400" dirty="0" smtClean="0">
                <a:solidFill>
                  <a:srgbClr val="FFFF00"/>
                </a:solidFill>
                <a:latin typeface="Times New Roman" pitchFamily="18" charset="0"/>
                <a:cs typeface="Times New Roman" pitchFamily="18" charset="0"/>
              </a:rPr>
              <a:t>. </a:t>
            </a:r>
          </a:p>
          <a:p>
            <a:pPr algn="just"/>
            <a:endParaRPr lang="en-US" sz="2400" dirty="0" smtClean="0">
              <a:solidFill>
                <a:srgbClr val="FFFF00"/>
              </a:solidFill>
              <a:latin typeface="Times New Roman" pitchFamily="18" charset="0"/>
              <a:cs typeface="Times New Roman" pitchFamily="18" charset="0"/>
            </a:endParaRPr>
          </a:p>
          <a:p>
            <a:pPr algn="just"/>
            <a:r>
              <a:rPr lang="en-US" sz="2400" dirty="0" smtClean="0">
                <a:solidFill>
                  <a:srgbClr val="FFFF00"/>
                </a:solidFill>
                <a:latin typeface="Times New Roman" pitchFamily="18" charset="0"/>
                <a:cs typeface="Times New Roman" pitchFamily="18" charset="0"/>
              </a:rPr>
              <a:t>The definition for asphyxiating </a:t>
            </a:r>
            <a:r>
              <a:rPr lang="en-US" sz="2400" dirty="0" err="1" smtClean="0">
                <a:solidFill>
                  <a:srgbClr val="FFFF00"/>
                </a:solidFill>
                <a:latin typeface="Times New Roman" pitchFamily="18" charset="0"/>
                <a:cs typeface="Times New Roman" pitchFamily="18" charset="0"/>
              </a:rPr>
              <a:t>hemoptysis</a:t>
            </a:r>
            <a:r>
              <a:rPr lang="en-US" sz="2400" dirty="0" smtClean="0">
                <a:solidFill>
                  <a:srgbClr val="FFFF00"/>
                </a:solidFill>
                <a:latin typeface="Times New Roman" pitchFamily="18" charset="0"/>
                <a:cs typeface="Times New Roman" pitchFamily="18" charset="0"/>
              </a:rPr>
              <a:t> requires bleeding rates in excess of 150mL/hr, potentially causing airway occlusion &amp; hypotension from volume loss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990600"/>
            <a:ext cx="8153400" cy="3416320"/>
          </a:xfrm>
          <a:prstGeom prst="rect">
            <a:avLst/>
          </a:prstGeom>
          <a:noFill/>
        </p:spPr>
        <p:txBody>
          <a:bodyPr wrap="square" rtlCol="0">
            <a:spAutoFit/>
          </a:bodyPr>
          <a:lstStyle/>
          <a:p>
            <a:pPr algn="ctr"/>
            <a:r>
              <a:rPr lang="en-US" sz="2400" b="1" u="sng" dirty="0" smtClean="0">
                <a:solidFill>
                  <a:srgbClr val="FFFF00"/>
                </a:solidFill>
                <a:latin typeface="Times New Roman" pitchFamily="18" charset="0"/>
                <a:cs typeface="Times New Roman" pitchFamily="18" charset="0"/>
              </a:rPr>
              <a:t>Subsequent evaluation</a:t>
            </a:r>
          </a:p>
          <a:p>
            <a:endParaRPr lang="en-US" sz="2400" dirty="0" smtClean="0">
              <a:solidFill>
                <a:srgbClr val="FFFF00"/>
              </a:solidFill>
              <a:latin typeface="Times New Roman" pitchFamily="18" charset="0"/>
              <a:cs typeface="Times New Roman" pitchFamily="18" charset="0"/>
            </a:endParaRPr>
          </a:p>
          <a:p>
            <a:r>
              <a:rPr lang="en-US" sz="2400" i="1" u="sng" dirty="0" smtClean="0">
                <a:solidFill>
                  <a:srgbClr val="FFFF00"/>
                </a:solidFill>
                <a:latin typeface="Times New Roman" pitchFamily="18" charset="0"/>
                <a:cs typeface="Times New Roman" pitchFamily="18" charset="0"/>
              </a:rPr>
              <a:t>Computed tomography</a:t>
            </a:r>
          </a:p>
          <a:p>
            <a:pPr algn="just"/>
            <a:r>
              <a:rPr lang="en-US" sz="2400" dirty="0" smtClean="0">
                <a:solidFill>
                  <a:srgbClr val="FFFF00"/>
                </a:solidFill>
                <a:latin typeface="Times New Roman" pitchFamily="18" charset="0"/>
                <a:cs typeface="Times New Roman" pitchFamily="18" charset="0"/>
              </a:rPr>
              <a:t>Computed tomography (CT) is especially useful in the identification of small bronchial carcinomas and </a:t>
            </a:r>
            <a:r>
              <a:rPr lang="en-US" sz="2400" dirty="0" err="1" smtClean="0">
                <a:solidFill>
                  <a:srgbClr val="FFFF00"/>
                </a:solidFill>
                <a:latin typeface="Times New Roman" pitchFamily="18" charset="0"/>
                <a:cs typeface="Times New Roman" pitchFamily="18" charset="0"/>
              </a:rPr>
              <a:t>bronchiectasis</a:t>
            </a:r>
            <a:r>
              <a:rPr lang="en-US" sz="2400" dirty="0" smtClean="0">
                <a:solidFill>
                  <a:srgbClr val="FFFF00"/>
                </a:solidFill>
                <a:latin typeface="Times New Roman" pitchFamily="18" charset="0"/>
                <a:cs typeface="Times New Roman" pitchFamily="18" charset="0"/>
              </a:rPr>
              <a:t>. Contrasted CT scan may help in the identification of vascular lesions, such as aneurysms and </a:t>
            </a:r>
            <a:r>
              <a:rPr lang="en-US" sz="2400" dirty="0" err="1" smtClean="0">
                <a:solidFill>
                  <a:srgbClr val="FFFF00"/>
                </a:solidFill>
                <a:latin typeface="Times New Roman" pitchFamily="18" charset="0"/>
                <a:cs typeface="Times New Roman" pitchFamily="18" charset="0"/>
              </a:rPr>
              <a:t>arteriovenous</a:t>
            </a:r>
            <a:r>
              <a:rPr lang="en-US" sz="2400" dirty="0" smtClean="0">
                <a:solidFill>
                  <a:srgbClr val="FFFF00"/>
                </a:solidFill>
                <a:latin typeface="Times New Roman" pitchFamily="18" charset="0"/>
                <a:cs typeface="Times New Roman" pitchFamily="18" charset="0"/>
              </a:rPr>
              <a:t> malformations.</a:t>
            </a:r>
          </a:p>
          <a:p>
            <a:pPr algn="just"/>
            <a:r>
              <a:rPr lang="en-US" sz="2400" dirty="0" smtClean="0">
                <a:solidFill>
                  <a:srgbClr val="FFFF00"/>
                </a:solidFill>
                <a:latin typeface="Times New Roman" pitchFamily="18" charset="0"/>
                <a:cs typeface="Times New Roman" pitchFamily="18" charset="0"/>
              </a:rPr>
              <a:t>However CT was insensitive for demonstrating mucosal abnormalities such as bronchitis, </a:t>
            </a:r>
            <a:r>
              <a:rPr lang="en-US" sz="2400" dirty="0" err="1" smtClean="0">
                <a:solidFill>
                  <a:srgbClr val="FFFF00"/>
                </a:solidFill>
                <a:latin typeface="Times New Roman" pitchFamily="18" charset="0"/>
                <a:cs typeface="Times New Roman" pitchFamily="18" charset="0"/>
              </a:rPr>
              <a:t>metaplasia</a:t>
            </a:r>
            <a:r>
              <a:rPr lang="en-US" sz="2400" dirty="0" smtClean="0">
                <a:solidFill>
                  <a:srgbClr val="FFFF00"/>
                </a:solidFill>
                <a:latin typeface="Times New Roman" pitchFamily="18" charset="0"/>
                <a:cs typeface="Times New Roman" pitchFamily="18" charset="0"/>
              </a:rPr>
              <a:t> and </a:t>
            </a:r>
            <a:r>
              <a:rPr lang="en-US" sz="2400" dirty="0" err="1" smtClean="0">
                <a:solidFill>
                  <a:srgbClr val="FFFF00"/>
                </a:solidFill>
                <a:latin typeface="Times New Roman" pitchFamily="18" charset="0"/>
                <a:cs typeface="Times New Roman" pitchFamily="18" charset="0"/>
              </a:rPr>
              <a:t>papillomas</a:t>
            </a:r>
            <a:r>
              <a:rPr lang="en-US" sz="2400" dirty="0" smtClean="0">
                <a:solidFill>
                  <a:srgbClr val="FFFF00"/>
                </a:solidFill>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066800"/>
            <a:ext cx="8153400" cy="3046988"/>
          </a:xfrm>
          <a:prstGeom prst="rect">
            <a:avLst/>
          </a:prstGeom>
          <a:noFill/>
        </p:spPr>
        <p:txBody>
          <a:bodyPr wrap="square" rtlCol="0">
            <a:spAutoFit/>
          </a:bodyPr>
          <a:lstStyle/>
          <a:p>
            <a:r>
              <a:rPr lang="en-US" sz="2400" i="1" u="sng" dirty="0" err="1" smtClean="0">
                <a:solidFill>
                  <a:srgbClr val="FFFF00"/>
                </a:solidFill>
                <a:latin typeface="Times New Roman" pitchFamily="18" charset="0"/>
                <a:cs typeface="Times New Roman" pitchFamily="18" charset="0"/>
              </a:rPr>
              <a:t>Bronchoscopy</a:t>
            </a:r>
            <a:endParaRPr lang="en-US" sz="2400" i="1" u="sng" dirty="0" smtClean="0">
              <a:solidFill>
                <a:srgbClr val="FFFF00"/>
              </a:solidFill>
              <a:latin typeface="Times New Roman" pitchFamily="18" charset="0"/>
              <a:cs typeface="Times New Roman" pitchFamily="18" charset="0"/>
            </a:endParaRPr>
          </a:p>
          <a:p>
            <a:pPr algn="just"/>
            <a:r>
              <a:rPr lang="en-US" sz="2400" dirty="0" err="1" smtClean="0">
                <a:solidFill>
                  <a:srgbClr val="FFFF00"/>
                </a:solidFill>
                <a:latin typeface="Times New Roman" pitchFamily="18" charset="0"/>
                <a:cs typeface="Times New Roman" pitchFamily="18" charset="0"/>
              </a:rPr>
              <a:t>Bronchoscopy</a:t>
            </a:r>
            <a:r>
              <a:rPr lang="en-US" sz="2400" dirty="0" smtClean="0">
                <a:solidFill>
                  <a:srgbClr val="FFFF00"/>
                </a:solidFill>
                <a:latin typeface="Times New Roman" pitchFamily="18" charset="0"/>
                <a:cs typeface="Times New Roman" pitchFamily="18" charset="0"/>
              </a:rPr>
              <a:t> is useful in both the diagnostic work-up as well as a therapeutic modality. The timing of performing </a:t>
            </a:r>
            <a:r>
              <a:rPr lang="en-US" sz="2400" dirty="0" err="1" smtClean="0">
                <a:solidFill>
                  <a:srgbClr val="FFFF00"/>
                </a:solidFill>
                <a:latin typeface="Times New Roman" pitchFamily="18" charset="0"/>
                <a:cs typeface="Times New Roman" pitchFamily="18" charset="0"/>
              </a:rPr>
              <a:t>bronchoscopy</a:t>
            </a:r>
            <a:r>
              <a:rPr lang="en-US" sz="2400" dirty="0" smtClean="0">
                <a:solidFill>
                  <a:srgbClr val="FFFF00"/>
                </a:solidFill>
                <a:latin typeface="Times New Roman" pitchFamily="18" charset="0"/>
                <a:cs typeface="Times New Roman" pitchFamily="18" charset="0"/>
              </a:rPr>
              <a:t> is controversial. One suggestion is to perform urgent </a:t>
            </a:r>
            <a:r>
              <a:rPr lang="en-US" sz="2400" dirty="0" err="1" smtClean="0">
                <a:solidFill>
                  <a:srgbClr val="FFFF00"/>
                </a:solidFill>
                <a:latin typeface="Times New Roman" pitchFamily="18" charset="0"/>
                <a:cs typeface="Times New Roman" pitchFamily="18" charset="0"/>
              </a:rPr>
              <a:t>bronchoscopy</a:t>
            </a:r>
            <a:r>
              <a:rPr lang="en-US" sz="2400" dirty="0" smtClean="0">
                <a:solidFill>
                  <a:srgbClr val="FFFF00"/>
                </a:solidFill>
                <a:latin typeface="Times New Roman" pitchFamily="18" charset="0"/>
                <a:cs typeface="Times New Roman" pitchFamily="18" charset="0"/>
              </a:rPr>
              <a:t> when there is rapid deterioration and elective </a:t>
            </a:r>
            <a:r>
              <a:rPr lang="en-US" sz="2400" dirty="0" err="1" smtClean="0">
                <a:solidFill>
                  <a:srgbClr val="FFFF00"/>
                </a:solidFill>
                <a:latin typeface="Times New Roman" pitchFamily="18" charset="0"/>
                <a:cs typeface="Times New Roman" pitchFamily="18" charset="0"/>
              </a:rPr>
              <a:t>bronchoscopy</a:t>
            </a:r>
            <a:r>
              <a:rPr lang="en-US" sz="2400" dirty="0" smtClean="0">
                <a:solidFill>
                  <a:srgbClr val="FFFF00"/>
                </a:solidFill>
                <a:latin typeface="Times New Roman" pitchFamily="18" charset="0"/>
                <a:cs typeface="Times New Roman" pitchFamily="18" charset="0"/>
              </a:rPr>
              <a:t> within 24–48 h in stable patients [5]. </a:t>
            </a:r>
          </a:p>
          <a:p>
            <a:pPr algn="just"/>
            <a:r>
              <a:rPr lang="en-US" sz="2400" dirty="0" smtClean="0">
                <a:solidFill>
                  <a:srgbClr val="FFFF00"/>
                </a:solidFill>
                <a:latin typeface="Times New Roman" pitchFamily="18" charset="0"/>
                <a:cs typeface="Times New Roman" pitchFamily="18" charset="0"/>
              </a:rPr>
              <a:t>In patients with massive </a:t>
            </a:r>
            <a:r>
              <a:rPr lang="en-US" sz="2400" dirty="0" err="1" smtClean="0">
                <a:solidFill>
                  <a:srgbClr val="FFFF00"/>
                </a:solidFill>
                <a:latin typeface="Times New Roman" pitchFamily="18" charset="0"/>
                <a:cs typeface="Times New Roman" pitchFamily="18" charset="0"/>
              </a:rPr>
              <a:t>haemoptysis</a:t>
            </a:r>
            <a:r>
              <a:rPr lang="en-US" sz="2400" dirty="0" smtClean="0">
                <a:solidFill>
                  <a:srgbClr val="FFFF00"/>
                </a:solidFill>
                <a:latin typeface="Times New Roman" pitchFamily="18" charset="0"/>
                <a:cs typeface="Times New Roman" pitchFamily="18" charset="0"/>
              </a:rPr>
              <a:t>, rigid </a:t>
            </a:r>
            <a:r>
              <a:rPr lang="en-US" sz="2400" dirty="0" err="1" smtClean="0">
                <a:solidFill>
                  <a:srgbClr val="FFFF00"/>
                </a:solidFill>
                <a:latin typeface="Times New Roman" pitchFamily="18" charset="0"/>
                <a:cs typeface="Times New Roman" pitchFamily="18" charset="0"/>
              </a:rPr>
              <a:t>bronchoscopy</a:t>
            </a:r>
            <a:r>
              <a:rPr lang="en-US" sz="2400" dirty="0" smtClean="0">
                <a:solidFill>
                  <a:srgbClr val="FFFF00"/>
                </a:solidFill>
                <a:latin typeface="Times New Roman" pitchFamily="18" charset="0"/>
                <a:cs typeface="Times New Roman" pitchFamily="18" charset="0"/>
              </a:rPr>
              <a:t> is the method of choice due to its better suction ability.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066800"/>
            <a:ext cx="8153400" cy="3416320"/>
          </a:xfrm>
          <a:prstGeom prst="rect">
            <a:avLst/>
          </a:prstGeom>
          <a:noFill/>
        </p:spPr>
        <p:txBody>
          <a:bodyPr wrap="square" rtlCol="0">
            <a:spAutoFit/>
          </a:bodyPr>
          <a:lstStyle/>
          <a:p>
            <a:pPr algn="just">
              <a:buFont typeface="Arial" pitchFamily="34" charset="0"/>
              <a:buChar char="•"/>
            </a:pPr>
            <a:r>
              <a:rPr lang="en-US" sz="2400" dirty="0" smtClean="0">
                <a:solidFill>
                  <a:srgbClr val="FFFF00"/>
                </a:solidFill>
                <a:latin typeface="Times New Roman" pitchFamily="18" charset="0"/>
                <a:cs typeface="Times New Roman" pitchFamily="18" charset="0"/>
              </a:rPr>
              <a:t>The major limitation of rigid </a:t>
            </a:r>
            <a:r>
              <a:rPr lang="en-US" sz="2400" dirty="0" err="1" smtClean="0">
                <a:solidFill>
                  <a:srgbClr val="FFFF00"/>
                </a:solidFill>
                <a:latin typeface="Times New Roman" pitchFamily="18" charset="0"/>
                <a:cs typeface="Times New Roman" pitchFamily="18" charset="0"/>
              </a:rPr>
              <a:t>bronchoscopy</a:t>
            </a:r>
            <a:r>
              <a:rPr lang="en-US" sz="2400" dirty="0" smtClean="0">
                <a:solidFill>
                  <a:srgbClr val="FFFF00"/>
                </a:solidFill>
                <a:latin typeface="Times New Roman" pitchFamily="18" charset="0"/>
                <a:cs typeface="Times New Roman" pitchFamily="18" charset="0"/>
              </a:rPr>
              <a:t> is that it is difficult or even impossible to </a:t>
            </a:r>
            <a:r>
              <a:rPr lang="en-US" sz="2400" dirty="0" err="1" smtClean="0">
                <a:solidFill>
                  <a:srgbClr val="FFFF00"/>
                </a:solidFill>
                <a:latin typeface="Times New Roman" pitchFamily="18" charset="0"/>
                <a:cs typeface="Times New Roman" pitchFamily="18" charset="0"/>
              </a:rPr>
              <a:t>visualise</a:t>
            </a:r>
            <a:r>
              <a:rPr lang="en-US" sz="2400" dirty="0" smtClean="0">
                <a:solidFill>
                  <a:srgbClr val="FFFF00"/>
                </a:solidFill>
                <a:latin typeface="Times New Roman" pitchFamily="18" charset="0"/>
                <a:cs typeface="Times New Roman" pitchFamily="18" charset="0"/>
              </a:rPr>
              <a:t> the upper lobes or peripheral lesions. </a:t>
            </a:r>
          </a:p>
          <a:p>
            <a:pPr algn="just">
              <a:buFont typeface="Arial" pitchFamily="34" charset="0"/>
              <a:buChar char="•"/>
            </a:pPr>
            <a:r>
              <a:rPr lang="en-US" sz="2400" dirty="0" smtClean="0">
                <a:solidFill>
                  <a:srgbClr val="FFFF00"/>
                </a:solidFill>
                <a:latin typeface="Times New Roman" pitchFamily="18" charset="0"/>
                <a:cs typeface="Times New Roman" pitchFamily="18" charset="0"/>
              </a:rPr>
              <a:t>The current authors perform flexible </a:t>
            </a:r>
            <a:r>
              <a:rPr lang="en-US" sz="2400" dirty="0" err="1" smtClean="0">
                <a:solidFill>
                  <a:srgbClr val="FFFF00"/>
                </a:solidFill>
                <a:latin typeface="Times New Roman" pitchFamily="18" charset="0"/>
                <a:cs typeface="Times New Roman" pitchFamily="18" charset="0"/>
              </a:rPr>
              <a:t>bronchoscopy</a:t>
            </a:r>
            <a:r>
              <a:rPr lang="en-US" sz="2400" dirty="0" smtClean="0">
                <a:solidFill>
                  <a:srgbClr val="FFFF00"/>
                </a:solidFill>
                <a:latin typeface="Times New Roman" pitchFamily="18" charset="0"/>
                <a:cs typeface="Times New Roman" pitchFamily="18" charset="0"/>
              </a:rPr>
              <a:t> via the bevel of the rigid bronchoscope and thus overcome the above-mentioned problem. </a:t>
            </a:r>
          </a:p>
          <a:p>
            <a:pPr algn="just">
              <a:buFont typeface="Arial" pitchFamily="34" charset="0"/>
              <a:buChar char="•"/>
            </a:pPr>
            <a:r>
              <a:rPr lang="en-US" sz="2400" dirty="0" smtClean="0">
                <a:solidFill>
                  <a:srgbClr val="FFFF00"/>
                </a:solidFill>
                <a:latin typeface="Times New Roman" pitchFamily="18" charset="0"/>
                <a:cs typeface="Times New Roman" pitchFamily="18" charset="0"/>
              </a:rPr>
              <a:t>Rigid </a:t>
            </a:r>
            <a:r>
              <a:rPr lang="en-US" sz="2400" dirty="0" err="1" smtClean="0">
                <a:solidFill>
                  <a:srgbClr val="FFFF00"/>
                </a:solidFill>
                <a:latin typeface="Times New Roman" pitchFamily="18" charset="0"/>
                <a:cs typeface="Times New Roman" pitchFamily="18" charset="0"/>
              </a:rPr>
              <a:t>bronchoscopy</a:t>
            </a:r>
            <a:r>
              <a:rPr lang="en-US" sz="2400" dirty="0" smtClean="0">
                <a:solidFill>
                  <a:srgbClr val="FFFF00"/>
                </a:solidFill>
                <a:latin typeface="Times New Roman" pitchFamily="18" charset="0"/>
                <a:cs typeface="Times New Roman" pitchFamily="18" charset="0"/>
              </a:rPr>
              <a:t> is usually performed under general </a:t>
            </a:r>
            <a:r>
              <a:rPr lang="en-US" sz="2400" dirty="0" err="1" smtClean="0">
                <a:solidFill>
                  <a:srgbClr val="FFFF00"/>
                </a:solidFill>
                <a:latin typeface="Times New Roman" pitchFamily="18" charset="0"/>
                <a:cs typeface="Times New Roman" pitchFamily="18" charset="0"/>
              </a:rPr>
              <a:t>anaesthesia</a:t>
            </a:r>
            <a:r>
              <a:rPr lang="en-US" sz="2400" dirty="0" smtClean="0">
                <a:solidFill>
                  <a:srgbClr val="FFFF00"/>
                </a:solidFill>
                <a:latin typeface="Times New Roman" pitchFamily="18" charset="0"/>
                <a:cs typeface="Times New Roman" pitchFamily="18" charset="0"/>
              </a:rPr>
              <a:t>, but in experienced hands it can also be attempted under local </a:t>
            </a:r>
            <a:r>
              <a:rPr lang="en-US" sz="2400" dirty="0" err="1" smtClean="0">
                <a:solidFill>
                  <a:srgbClr val="FFFF00"/>
                </a:solidFill>
                <a:latin typeface="Times New Roman" pitchFamily="18" charset="0"/>
                <a:cs typeface="Times New Roman" pitchFamily="18" charset="0"/>
              </a:rPr>
              <a:t>anaesthesia</a:t>
            </a:r>
            <a:r>
              <a:rPr lang="en-US" sz="2400" dirty="0" smtClean="0">
                <a:solidFill>
                  <a:srgbClr val="FFFF00"/>
                </a:solidFill>
                <a:latin typeface="Times New Roman" pitchFamily="18" charset="0"/>
                <a:cs typeface="Times New Roman" pitchFamily="18" charset="0"/>
              </a:rPr>
              <a:t> and conscious sedation.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533400"/>
            <a:ext cx="8153400" cy="1938992"/>
          </a:xfrm>
          <a:prstGeom prst="rect">
            <a:avLst/>
          </a:prstGeom>
          <a:noFill/>
        </p:spPr>
        <p:txBody>
          <a:bodyPr wrap="square" rtlCol="0">
            <a:spAutoFit/>
          </a:bodyPr>
          <a:lstStyle/>
          <a:p>
            <a:r>
              <a:rPr lang="en-US" sz="2400" i="1" u="sng" dirty="0" smtClean="0">
                <a:solidFill>
                  <a:srgbClr val="FFFF00"/>
                </a:solidFill>
                <a:latin typeface="Times New Roman" pitchFamily="18" charset="0"/>
                <a:cs typeface="Times New Roman" pitchFamily="18" charset="0"/>
              </a:rPr>
              <a:t>Angiography</a:t>
            </a:r>
          </a:p>
          <a:p>
            <a:pPr algn="just"/>
            <a:r>
              <a:rPr lang="en-US" sz="2400" dirty="0" smtClean="0">
                <a:solidFill>
                  <a:srgbClr val="FFFF00"/>
                </a:solidFill>
                <a:latin typeface="Times New Roman" pitchFamily="18" charset="0"/>
                <a:cs typeface="Times New Roman" pitchFamily="18" charset="0"/>
              </a:rPr>
              <a:t>Angiography helps to </a:t>
            </a:r>
            <a:r>
              <a:rPr lang="en-US" sz="2400" dirty="0" err="1" smtClean="0">
                <a:solidFill>
                  <a:srgbClr val="FFFF00"/>
                </a:solidFill>
                <a:latin typeface="Times New Roman" pitchFamily="18" charset="0"/>
                <a:cs typeface="Times New Roman" pitchFamily="18" charset="0"/>
              </a:rPr>
              <a:t>visualise</a:t>
            </a:r>
            <a:r>
              <a:rPr lang="en-US" sz="2400" dirty="0" smtClean="0">
                <a:solidFill>
                  <a:srgbClr val="FFFF00"/>
                </a:solidFill>
                <a:latin typeface="Times New Roman" pitchFamily="18" charset="0"/>
                <a:cs typeface="Times New Roman" pitchFamily="18" charset="0"/>
              </a:rPr>
              <a:t> bronchial and non-bronchial arterial anatomy. It is especially helpful as the physician can immediately proceed to bronchial artery </a:t>
            </a:r>
            <a:r>
              <a:rPr lang="en-US" sz="2400" dirty="0" err="1" smtClean="0">
                <a:solidFill>
                  <a:srgbClr val="FFFF00"/>
                </a:solidFill>
                <a:latin typeface="Times New Roman" pitchFamily="18" charset="0"/>
                <a:cs typeface="Times New Roman" pitchFamily="18" charset="0"/>
              </a:rPr>
              <a:t>embolisation</a:t>
            </a:r>
            <a:r>
              <a:rPr lang="en-US" sz="2400" dirty="0" smtClean="0">
                <a:solidFill>
                  <a:srgbClr val="FFFF00"/>
                </a:solidFill>
                <a:latin typeface="Times New Roman" pitchFamily="18" charset="0"/>
                <a:cs typeface="Times New Roman" pitchFamily="18" charset="0"/>
              </a:rPr>
              <a:t> (BAE) as a therapeutic option. </a:t>
            </a:r>
            <a:endParaRPr lang="en-US" sz="2400" dirty="0">
              <a:solidFill>
                <a:srgbClr val="FFFF00"/>
              </a:solidFill>
              <a:latin typeface="Times New Roman" pitchFamily="18" charset="0"/>
              <a:cs typeface="Times New Roman" pitchFamily="18" charset="0"/>
            </a:endParaRPr>
          </a:p>
        </p:txBody>
      </p:sp>
      <p:pic>
        <p:nvPicPr>
          <p:cNvPr id="3" name="Picture 2" descr="http://erm.ersjournals.com/content/erm/ermre/1/SEC9/F10.small.gif">
            <a:hlinkClick r:id="rId2"/>
          </p:cNvPr>
          <p:cNvPicPr/>
          <p:nvPr/>
        </p:nvPicPr>
        <p:blipFill>
          <a:blip r:embed="rId3" cstate="print"/>
          <a:srcRect/>
          <a:stretch>
            <a:fillRect/>
          </a:stretch>
        </p:blipFill>
        <p:spPr bwMode="auto">
          <a:xfrm>
            <a:off x="2895600" y="2667000"/>
            <a:ext cx="3048000" cy="2743200"/>
          </a:xfrm>
          <a:prstGeom prst="rect">
            <a:avLst/>
          </a:prstGeom>
          <a:noFill/>
          <a:ln w="9525">
            <a:noFill/>
            <a:miter lim="800000"/>
            <a:headEnd/>
            <a:tailEnd/>
          </a:ln>
        </p:spPr>
      </p:pic>
      <p:sp>
        <p:nvSpPr>
          <p:cNvPr id="4" name="TextBox 3"/>
          <p:cNvSpPr txBox="1"/>
          <p:nvPr/>
        </p:nvSpPr>
        <p:spPr>
          <a:xfrm>
            <a:off x="152400" y="5486400"/>
            <a:ext cx="8839200" cy="923330"/>
          </a:xfrm>
          <a:prstGeom prst="rect">
            <a:avLst/>
          </a:prstGeom>
          <a:noFill/>
        </p:spPr>
        <p:txBody>
          <a:bodyPr wrap="square" rtlCol="0">
            <a:spAutoFit/>
          </a:bodyPr>
          <a:lstStyle/>
          <a:p>
            <a:pPr algn="ctr"/>
            <a:r>
              <a:rPr lang="en-US" dirty="0" smtClean="0">
                <a:solidFill>
                  <a:srgbClr val="FFFFFF"/>
                </a:solidFill>
              </a:rPr>
              <a:t>Multi-detector row helical computed tomography angiogram (3-dimensional reconstruction). Arrows demonstrate bronchial arteries arising from descending aorta. </a:t>
            </a:r>
          </a:p>
          <a:p>
            <a:pPr algn="ctr"/>
            <a:endParaRPr lang="en-US" dirty="0">
              <a:solidFill>
                <a:srgbClr val="FFFFFF"/>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76800" y="1828800"/>
            <a:ext cx="914400" cy="307777"/>
          </a:xfrm>
          <a:prstGeom prst="rect">
            <a:avLst/>
          </a:prstGeom>
          <a:solidFill>
            <a:srgbClr val="FFFFFF"/>
          </a:solidFill>
          <a:ln w="19050">
            <a:solidFill>
              <a:srgbClr val="FF0000"/>
            </a:solidFill>
          </a:ln>
        </p:spPr>
        <p:txBody>
          <a:bodyPr wrap="square" rtlCol="0">
            <a:spAutoFit/>
          </a:bodyPr>
          <a:lstStyle/>
          <a:p>
            <a:pPr algn="ctr"/>
            <a:r>
              <a:rPr lang="en-US" sz="1400" b="1" dirty="0" smtClean="0">
                <a:solidFill>
                  <a:schemeClr val="bg1"/>
                </a:solidFill>
                <a:latin typeface="Times New Roman" pitchFamily="18" charset="0"/>
                <a:cs typeface="Times New Roman" pitchFamily="18" charset="0"/>
              </a:rPr>
              <a:t>Mass </a:t>
            </a:r>
            <a:endParaRPr lang="en-US" sz="1400" b="1" dirty="0">
              <a:solidFill>
                <a:schemeClr val="bg1"/>
              </a:solidFill>
              <a:latin typeface="Times New Roman" pitchFamily="18" charset="0"/>
              <a:cs typeface="Times New Roman" pitchFamily="18" charset="0"/>
            </a:endParaRPr>
          </a:p>
        </p:txBody>
      </p:sp>
      <p:sp>
        <p:nvSpPr>
          <p:cNvPr id="3" name="TextBox 2"/>
          <p:cNvSpPr txBox="1"/>
          <p:nvPr/>
        </p:nvSpPr>
        <p:spPr>
          <a:xfrm>
            <a:off x="228600" y="838200"/>
            <a:ext cx="3429000" cy="307777"/>
          </a:xfrm>
          <a:prstGeom prst="rect">
            <a:avLst/>
          </a:prstGeom>
          <a:solidFill>
            <a:srgbClr val="FFFFFF"/>
          </a:solidFill>
          <a:ln w="19050">
            <a:solidFill>
              <a:srgbClr val="FF0000"/>
            </a:solidFill>
          </a:ln>
        </p:spPr>
        <p:txBody>
          <a:bodyPr wrap="square" rtlCol="0">
            <a:spAutoFit/>
          </a:bodyPr>
          <a:lstStyle/>
          <a:p>
            <a:pPr algn="ctr"/>
            <a:r>
              <a:rPr lang="en-US" sz="1400" b="1" dirty="0" smtClean="0">
                <a:solidFill>
                  <a:schemeClr val="bg1"/>
                </a:solidFill>
                <a:latin typeface="Times New Roman" pitchFamily="18" charset="0"/>
                <a:cs typeface="Times New Roman" pitchFamily="18" charset="0"/>
              </a:rPr>
              <a:t>Suggestive of upper airway or GIT source </a:t>
            </a:r>
            <a:endParaRPr lang="en-US" sz="1400" b="1" dirty="0">
              <a:solidFill>
                <a:schemeClr val="bg1"/>
              </a:solidFill>
              <a:latin typeface="Times New Roman" pitchFamily="18" charset="0"/>
              <a:cs typeface="Times New Roman" pitchFamily="18" charset="0"/>
            </a:endParaRPr>
          </a:p>
        </p:txBody>
      </p:sp>
      <p:sp>
        <p:nvSpPr>
          <p:cNvPr id="4" name="TextBox 3"/>
          <p:cNvSpPr txBox="1"/>
          <p:nvPr/>
        </p:nvSpPr>
        <p:spPr>
          <a:xfrm>
            <a:off x="3886200" y="304800"/>
            <a:ext cx="3581400" cy="307777"/>
          </a:xfrm>
          <a:prstGeom prst="rect">
            <a:avLst/>
          </a:prstGeom>
          <a:solidFill>
            <a:srgbClr val="FFFFFF"/>
          </a:solidFill>
          <a:ln w="19050">
            <a:solidFill>
              <a:srgbClr val="FF0000"/>
            </a:solidFill>
          </a:ln>
        </p:spPr>
        <p:txBody>
          <a:bodyPr wrap="square" rtlCol="0">
            <a:spAutoFit/>
          </a:bodyPr>
          <a:lstStyle/>
          <a:p>
            <a:pPr algn="ctr"/>
            <a:r>
              <a:rPr lang="en-US" sz="1400" b="1" dirty="0" smtClean="0">
                <a:solidFill>
                  <a:schemeClr val="bg1"/>
                </a:solidFill>
                <a:latin typeface="Times New Roman" pitchFamily="18" charset="0"/>
                <a:cs typeface="Times New Roman" pitchFamily="18" charset="0"/>
              </a:rPr>
              <a:t>Suggestive of lower respiratory tract source</a:t>
            </a:r>
            <a:endParaRPr lang="en-US" sz="1400" b="1" dirty="0">
              <a:solidFill>
                <a:schemeClr val="bg1"/>
              </a:solidFill>
              <a:latin typeface="Times New Roman" pitchFamily="18" charset="0"/>
              <a:cs typeface="Times New Roman" pitchFamily="18" charset="0"/>
            </a:endParaRPr>
          </a:p>
        </p:txBody>
      </p:sp>
      <p:sp>
        <p:nvSpPr>
          <p:cNvPr id="5" name="TextBox 4"/>
          <p:cNvSpPr txBox="1"/>
          <p:nvPr/>
        </p:nvSpPr>
        <p:spPr>
          <a:xfrm>
            <a:off x="4038600" y="1066800"/>
            <a:ext cx="2514600" cy="338554"/>
          </a:xfrm>
          <a:prstGeom prst="rect">
            <a:avLst/>
          </a:prstGeom>
          <a:solidFill>
            <a:schemeClr val="bg1"/>
          </a:solidFill>
          <a:ln w="19050">
            <a:solidFill>
              <a:srgbClr val="FFFF00"/>
            </a:solidFill>
          </a:ln>
        </p:spPr>
        <p:txBody>
          <a:bodyPr wrap="square" rtlCol="0">
            <a:spAutoFit/>
          </a:bodyPr>
          <a:lstStyle/>
          <a:p>
            <a:pPr algn="ctr"/>
            <a:r>
              <a:rPr lang="en-US" sz="1600" b="1" dirty="0" smtClean="0">
                <a:solidFill>
                  <a:srgbClr val="FFFFFF"/>
                </a:solidFill>
                <a:latin typeface="Times New Roman" pitchFamily="18" charset="0"/>
                <a:cs typeface="Times New Roman" pitchFamily="18" charset="0"/>
              </a:rPr>
              <a:t>Chest radiograph</a:t>
            </a:r>
            <a:endParaRPr lang="en-US" sz="1600" b="1" dirty="0">
              <a:solidFill>
                <a:srgbClr val="FFFFFF"/>
              </a:solidFill>
              <a:latin typeface="Times New Roman" pitchFamily="18" charset="0"/>
              <a:cs typeface="Times New Roman" pitchFamily="18" charset="0"/>
            </a:endParaRPr>
          </a:p>
        </p:txBody>
      </p:sp>
      <p:sp>
        <p:nvSpPr>
          <p:cNvPr id="6" name="TextBox 5"/>
          <p:cNvSpPr txBox="1"/>
          <p:nvPr/>
        </p:nvSpPr>
        <p:spPr>
          <a:xfrm>
            <a:off x="2514600" y="1828800"/>
            <a:ext cx="1143000" cy="307777"/>
          </a:xfrm>
          <a:prstGeom prst="rect">
            <a:avLst/>
          </a:prstGeom>
          <a:solidFill>
            <a:srgbClr val="FFFFFF"/>
          </a:solidFill>
          <a:ln w="19050">
            <a:solidFill>
              <a:srgbClr val="FF0000"/>
            </a:solidFill>
          </a:ln>
        </p:spPr>
        <p:txBody>
          <a:bodyPr wrap="square" rtlCol="0">
            <a:spAutoFit/>
          </a:bodyPr>
          <a:lstStyle/>
          <a:p>
            <a:pPr algn="ctr"/>
            <a:r>
              <a:rPr lang="en-US" sz="1400" b="1" dirty="0" smtClean="0">
                <a:solidFill>
                  <a:schemeClr val="bg1"/>
                </a:solidFill>
                <a:latin typeface="Times New Roman" pitchFamily="18" charset="0"/>
                <a:cs typeface="Times New Roman" pitchFamily="18" charset="0"/>
              </a:rPr>
              <a:t>Normal </a:t>
            </a:r>
            <a:endParaRPr lang="en-US" sz="1400" b="1" dirty="0">
              <a:solidFill>
                <a:schemeClr val="bg1"/>
              </a:solidFill>
              <a:latin typeface="Times New Roman" pitchFamily="18" charset="0"/>
              <a:cs typeface="Times New Roman" pitchFamily="18" charset="0"/>
            </a:endParaRPr>
          </a:p>
        </p:txBody>
      </p:sp>
      <p:sp>
        <p:nvSpPr>
          <p:cNvPr id="7" name="TextBox 6"/>
          <p:cNvSpPr txBox="1"/>
          <p:nvPr/>
        </p:nvSpPr>
        <p:spPr>
          <a:xfrm>
            <a:off x="228600" y="228600"/>
            <a:ext cx="3276600" cy="338554"/>
          </a:xfrm>
          <a:prstGeom prst="rect">
            <a:avLst/>
          </a:prstGeom>
          <a:solidFill>
            <a:schemeClr val="bg1"/>
          </a:solidFill>
          <a:ln w="19050">
            <a:solidFill>
              <a:srgbClr val="FFFF00"/>
            </a:solidFill>
          </a:ln>
        </p:spPr>
        <p:txBody>
          <a:bodyPr wrap="square" rtlCol="0">
            <a:spAutoFit/>
          </a:bodyPr>
          <a:lstStyle/>
          <a:p>
            <a:pPr algn="ctr"/>
            <a:r>
              <a:rPr lang="en-US" sz="1600" b="1" dirty="0" smtClean="0">
                <a:solidFill>
                  <a:srgbClr val="FFFFFF"/>
                </a:solidFill>
                <a:latin typeface="Times New Roman" pitchFamily="18" charset="0"/>
                <a:cs typeface="Times New Roman" pitchFamily="18" charset="0"/>
              </a:rPr>
              <a:t>History &amp; physical examination</a:t>
            </a:r>
            <a:endParaRPr lang="en-US" sz="1600" b="1" dirty="0">
              <a:solidFill>
                <a:srgbClr val="FFFFFF"/>
              </a:solidFill>
              <a:latin typeface="Times New Roman" pitchFamily="18" charset="0"/>
              <a:cs typeface="Times New Roman" pitchFamily="18" charset="0"/>
            </a:endParaRPr>
          </a:p>
        </p:txBody>
      </p:sp>
      <p:sp>
        <p:nvSpPr>
          <p:cNvPr id="8" name="TextBox 7"/>
          <p:cNvSpPr txBox="1"/>
          <p:nvPr/>
        </p:nvSpPr>
        <p:spPr>
          <a:xfrm>
            <a:off x="6629400" y="1828800"/>
            <a:ext cx="2514600" cy="307777"/>
          </a:xfrm>
          <a:prstGeom prst="rect">
            <a:avLst/>
          </a:prstGeom>
          <a:solidFill>
            <a:srgbClr val="FFFFFF"/>
          </a:solidFill>
          <a:ln w="19050">
            <a:solidFill>
              <a:srgbClr val="FF0000"/>
            </a:solidFill>
          </a:ln>
        </p:spPr>
        <p:txBody>
          <a:bodyPr wrap="square" rtlCol="0">
            <a:spAutoFit/>
          </a:bodyPr>
          <a:lstStyle/>
          <a:p>
            <a:pPr algn="ctr"/>
            <a:r>
              <a:rPr lang="en-US" sz="1400" b="1" dirty="0" smtClean="0">
                <a:solidFill>
                  <a:schemeClr val="bg1"/>
                </a:solidFill>
                <a:latin typeface="Times New Roman" pitchFamily="18" charset="0"/>
                <a:cs typeface="Times New Roman" pitchFamily="18" charset="0"/>
              </a:rPr>
              <a:t>Other parenchymal diseases</a:t>
            </a:r>
            <a:endParaRPr lang="en-US" sz="1400" b="1" dirty="0">
              <a:solidFill>
                <a:schemeClr val="bg1"/>
              </a:solidFill>
              <a:latin typeface="Times New Roman" pitchFamily="18" charset="0"/>
              <a:cs typeface="Times New Roman" pitchFamily="18" charset="0"/>
            </a:endParaRPr>
          </a:p>
        </p:txBody>
      </p:sp>
      <p:sp>
        <p:nvSpPr>
          <p:cNvPr id="9" name="TextBox 8"/>
          <p:cNvSpPr txBox="1"/>
          <p:nvPr/>
        </p:nvSpPr>
        <p:spPr>
          <a:xfrm>
            <a:off x="8153400" y="2667000"/>
            <a:ext cx="838200" cy="307777"/>
          </a:xfrm>
          <a:prstGeom prst="rect">
            <a:avLst/>
          </a:prstGeom>
          <a:solidFill>
            <a:srgbClr val="FFFFFF"/>
          </a:solidFill>
          <a:ln w="19050">
            <a:solidFill>
              <a:srgbClr val="FF0000"/>
            </a:solidFill>
          </a:ln>
        </p:spPr>
        <p:txBody>
          <a:bodyPr wrap="square" rtlCol="0">
            <a:spAutoFit/>
          </a:bodyPr>
          <a:lstStyle/>
          <a:p>
            <a:pPr algn="ctr"/>
            <a:r>
              <a:rPr lang="en-US" sz="1400" b="1" dirty="0" smtClean="0">
                <a:solidFill>
                  <a:schemeClr val="bg1"/>
                </a:solidFill>
                <a:latin typeface="Times New Roman" pitchFamily="18" charset="0"/>
                <a:cs typeface="Times New Roman" pitchFamily="18" charset="0"/>
              </a:rPr>
              <a:t>CT</a:t>
            </a:r>
            <a:endParaRPr lang="en-US" sz="1400" b="1" dirty="0">
              <a:solidFill>
                <a:schemeClr val="bg1"/>
              </a:solidFill>
              <a:latin typeface="Times New Roman" pitchFamily="18" charset="0"/>
              <a:cs typeface="Times New Roman" pitchFamily="18" charset="0"/>
            </a:endParaRPr>
          </a:p>
        </p:txBody>
      </p:sp>
      <p:sp>
        <p:nvSpPr>
          <p:cNvPr id="10" name="TextBox 9"/>
          <p:cNvSpPr txBox="1"/>
          <p:nvPr/>
        </p:nvSpPr>
        <p:spPr>
          <a:xfrm>
            <a:off x="6477000" y="2667000"/>
            <a:ext cx="1143000" cy="738664"/>
          </a:xfrm>
          <a:prstGeom prst="rect">
            <a:avLst/>
          </a:prstGeom>
          <a:solidFill>
            <a:srgbClr val="FFFFFF"/>
          </a:solidFill>
          <a:ln w="19050">
            <a:solidFill>
              <a:srgbClr val="FF0000"/>
            </a:solidFill>
          </a:ln>
        </p:spPr>
        <p:txBody>
          <a:bodyPr wrap="square" rtlCol="0">
            <a:spAutoFit/>
          </a:bodyPr>
          <a:lstStyle/>
          <a:p>
            <a:pPr algn="ctr"/>
            <a:r>
              <a:rPr lang="en-US" sz="1400" b="1" dirty="0" smtClean="0">
                <a:solidFill>
                  <a:schemeClr val="bg1"/>
                </a:solidFill>
                <a:latin typeface="Times New Roman" pitchFamily="18" charset="0"/>
                <a:cs typeface="Times New Roman" pitchFamily="18" charset="0"/>
              </a:rPr>
              <a:t>Suggests a particular diagnosis</a:t>
            </a:r>
            <a:endParaRPr lang="en-US" sz="1400" b="1" dirty="0">
              <a:solidFill>
                <a:schemeClr val="bg1"/>
              </a:solidFill>
              <a:latin typeface="Times New Roman" pitchFamily="18" charset="0"/>
              <a:cs typeface="Times New Roman" pitchFamily="18" charset="0"/>
            </a:endParaRPr>
          </a:p>
        </p:txBody>
      </p:sp>
      <p:sp>
        <p:nvSpPr>
          <p:cNvPr id="11" name="TextBox 10"/>
          <p:cNvSpPr txBox="1"/>
          <p:nvPr/>
        </p:nvSpPr>
        <p:spPr>
          <a:xfrm>
            <a:off x="6477000" y="3810000"/>
            <a:ext cx="1143000" cy="523220"/>
          </a:xfrm>
          <a:prstGeom prst="rect">
            <a:avLst/>
          </a:prstGeom>
          <a:solidFill>
            <a:srgbClr val="FFFFFF"/>
          </a:solidFill>
          <a:ln w="19050">
            <a:solidFill>
              <a:srgbClr val="FF0000"/>
            </a:solidFill>
          </a:ln>
        </p:spPr>
        <p:txBody>
          <a:bodyPr wrap="square" rtlCol="0">
            <a:spAutoFit/>
          </a:bodyPr>
          <a:lstStyle/>
          <a:p>
            <a:pPr algn="ctr"/>
            <a:r>
              <a:rPr lang="en-US" sz="1400" b="1" dirty="0" smtClean="0">
                <a:solidFill>
                  <a:schemeClr val="bg1"/>
                </a:solidFill>
                <a:latin typeface="Times New Roman" pitchFamily="18" charset="0"/>
                <a:cs typeface="Times New Roman" pitchFamily="18" charset="0"/>
              </a:rPr>
              <a:t>Evaluation focused</a:t>
            </a:r>
            <a:endParaRPr lang="en-US" sz="1400" b="1" dirty="0">
              <a:solidFill>
                <a:schemeClr val="bg1"/>
              </a:solidFill>
              <a:latin typeface="Times New Roman" pitchFamily="18" charset="0"/>
              <a:cs typeface="Times New Roman" pitchFamily="18" charset="0"/>
            </a:endParaRPr>
          </a:p>
        </p:txBody>
      </p:sp>
      <p:sp>
        <p:nvSpPr>
          <p:cNvPr id="12" name="TextBox 11"/>
          <p:cNvSpPr txBox="1"/>
          <p:nvPr/>
        </p:nvSpPr>
        <p:spPr>
          <a:xfrm>
            <a:off x="152400" y="6248400"/>
            <a:ext cx="1447800" cy="369332"/>
          </a:xfrm>
          <a:prstGeom prst="rect">
            <a:avLst/>
          </a:prstGeom>
          <a:solidFill>
            <a:srgbClr val="FFFFFF"/>
          </a:solidFill>
          <a:ln w="19050">
            <a:solidFill>
              <a:srgbClr val="FFFF00"/>
            </a:solidFill>
          </a:ln>
        </p:spPr>
        <p:txBody>
          <a:bodyPr wrap="square" rtlCol="0">
            <a:spAutoFit/>
          </a:bodyPr>
          <a:lstStyle/>
          <a:p>
            <a:r>
              <a:rPr lang="en-US" dirty="0" smtClean="0">
                <a:solidFill>
                  <a:schemeClr val="bg1"/>
                </a:solidFill>
              </a:rPr>
              <a:t>Non specific</a:t>
            </a:r>
            <a:endParaRPr lang="en-US" dirty="0">
              <a:solidFill>
                <a:schemeClr val="bg1"/>
              </a:solidFill>
            </a:endParaRPr>
          </a:p>
        </p:txBody>
      </p:sp>
      <p:sp>
        <p:nvSpPr>
          <p:cNvPr id="13" name="TextBox 12"/>
          <p:cNvSpPr txBox="1"/>
          <p:nvPr/>
        </p:nvSpPr>
        <p:spPr>
          <a:xfrm>
            <a:off x="7315200" y="4876800"/>
            <a:ext cx="1600200" cy="338554"/>
          </a:xfrm>
          <a:prstGeom prst="rect">
            <a:avLst/>
          </a:prstGeom>
          <a:solidFill>
            <a:schemeClr val="bg1"/>
          </a:solidFill>
          <a:ln w="19050">
            <a:solidFill>
              <a:srgbClr val="FFFF00"/>
            </a:solidFill>
          </a:ln>
        </p:spPr>
        <p:txBody>
          <a:bodyPr wrap="square" rtlCol="0">
            <a:spAutoFit/>
          </a:bodyPr>
          <a:lstStyle/>
          <a:p>
            <a:pPr algn="ctr"/>
            <a:r>
              <a:rPr lang="en-US" sz="1600" b="1" dirty="0" err="1" smtClean="0">
                <a:solidFill>
                  <a:srgbClr val="FFFFFF"/>
                </a:solidFill>
                <a:latin typeface="Times New Roman" pitchFamily="18" charset="0"/>
                <a:cs typeface="Times New Roman" pitchFamily="18" charset="0"/>
              </a:rPr>
              <a:t>Bronchoscopy</a:t>
            </a:r>
            <a:r>
              <a:rPr lang="en-US" sz="1600" b="1" dirty="0" smtClean="0">
                <a:solidFill>
                  <a:srgbClr val="FFFFFF"/>
                </a:solidFill>
                <a:latin typeface="Times New Roman" pitchFamily="18" charset="0"/>
                <a:cs typeface="Times New Roman" pitchFamily="18" charset="0"/>
              </a:rPr>
              <a:t> </a:t>
            </a:r>
            <a:endParaRPr lang="en-US" sz="1600" b="1" dirty="0">
              <a:solidFill>
                <a:srgbClr val="FFFFFF"/>
              </a:solidFill>
              <a:latin typeface="Times New Roman" pitchFamily="18" charset="0"/>
              <a:cs typeface="Times New Roman" pitchFamily="18" charset="0"/>
            </a:endParaRPr>
          </a:p>
        </p:txBody>
      </p:sp>
      <p:sp>
        <p:nvSpPr>
          <p:cNvPr id="14" name="TextBox 13"/>
          <p:cNvSpPr txBox="1"/>
          <p:nvPr/>
        </p:nvSpPr>
        <p:spPr>
          <a:xfrm>
            <a:off x="228600" y="2819400"/>
            <a:ext cx="1219200" cy="738664"/>
          </a:xfrm>
          <a:prstGeom prst="rect">
            <a:avLst/>
          </a:prstGeom>
          <a:solidFill>
            <a:srgbClr val="FFFFFF"/>
          </a:solidFill>
          <a:ln w="19050">
            <a:solidFill>
              <a:srgbClr val="FF0000"/>
            </a:solidFill>
          </a:ln>
        </p:spPr>
        <p:txBody>
          <a:bodyPr wrap="square" rtlCol="0">
            <a:spAutoFit/>
          </a:bodyPr>
          <a:lstStyle/>
          <a:p>
            <a:pPr algn="ctr"/>
            <a:r>
              <a:rPr lang="en-US" sz="1400" b="1" dirty="0" smtClean="0">
                <a:solidFill>
                  <a:schemeClr val="bg1"/>
                </a:solidFill>
                <a:latin typeface="Times New Roman" pitchFamily="18" charset="0"/>
                <a:cs typeface="Times New Roman" pitchFamily="18" charset="0"/>
              </a:rPr>
              <a:t>No risk factors. No s/o bronchitis</a:t>
            </a:r>
            <a:endParaRPr lang="en-US" sz="1400" b="1" dirty="0">
              <a:solidFill>
                <a:schemeClr val="bg1"/>
              </a:solidFill>
              <a:latin typeface="Times New Roman" pitchFamily="18" charset="0"/>
              <a:cs typeface="Times New Roman" pitchFamily="18" charset="0"/>
            </a:endParaRPr>
          </a:p>
        </p:txBody>
      </p:sp>
      <p:sp>
        <p:nvSpPr>
          <p:cNvPr id="15" name="TextBox 14"/>
          <p:cNvSpPr txBox="1"/>
          <p:nvPr/>
        </p:nvSpPr>
        <p:spPr>
          <a:xfrm>
            <a:off x="1676400" y="2819400"/>
            <a:ext cx="1447800" cy="738664"/>
          </a:xfrm>
          <a:prstGeom prst="rect">
            <a:avLst/>
          </a:prstGeom>
          <a:solidFill>
            <a:srgbClr val="FFFFFF"/>
          </a:solidFill>
          <a:ln w="19050">
            <a:solidFill>
              <a:srgbClr val="FF0000"/>
            </a:solidFill>
          </a:ln>
        </p:spPr>
        <p:txBody>
          <a:bodyPr wrap="square" rtlCol="0">
            <a:spAutoFit/>
          </a:bodyPr>
          <a:lstStyle/>
          <a:p>
            <a:pPr algn="ctr"/>
            <a:r>
              <a:rPr lang="en-US" sz="1400" b="1" dirty="0" smtClean="0">
                <a:solidFill>
                  <a:schemeClr val="bg1"/>
                </a:solidFill>
                <a:latin typeface="Times New Roman" pitchFamily="18" charset="0"/>
                <a:cs typeface="Times New Roman" pitchFamily="18" charset="0"/>
              </a:rPr>
              <a:t>History of bronchitis &amp; no risk of cancer</a:t>
            </a:r>
            <a:endParaRPr lang="en-US" sz="1400" b="1" dirty="0">
              <a:solidFill>
                <a:schemeClr val="bg1"/>
              </a:solidFill>
              <a:latin typeface="Times New Roman" pitchFamily="18" charset="0"/>
              <a:cs typeface="Times New Roman" pitchFamily="18" charset="0"/>
            </a:endParaRPr>
          </a:p>
        </p:txBody>
      </p:sp>
      <p:sp>
        <p:nvSpPr>
          <p:cNvPr id="16" name="TextBox 15"/>
          <p:cNvSpPr txBox="1"/>
          <p:nvPr/>
        </p:nvSpPr>
        <p:spPr>
          <a:xfrm>
            <a:off x="228600" y="3886200"/>
            <a:ext cx="1371600" cy="738664"/>
          </a:xfrm>
          <a:prstGeom prst="rect">
            <a:avLst/>
          </a:prstGeom>
          <a:solidFill>
            <a:srgbClr val="FFFFFF"/>
          </a:solidFill>
          <a:ln w="19050">
            <a:solidFill>
              <a:srgbClr val="FF0000"/>
            </a:solidFill>
          </a:ln>
        </p:spPr>
        <p:txBody>
          <a:bodyPr wrap="square" rtlCol="0">
            <a:spAutoFit/>
          </a:bodyPr>
          <a:lstStyle/>
          <a:p>
            <a:pPr algn="ctr"/>
            <a:r>
              <a:rPr lang="en-US" sz="1400" b="1" dirty="0" smtClean="0">
                <a:solidFill>
                  <a:schemeClr val="bg1"/>
                </a:solidFill>
                <a:latin typeface="Times New Roman" pitchFamily="18" charset="0"/>
                <a:cs typeface="Times New Roman" pitchFamily="18" charset="0"/>
              </a:rPr>
              <a:t>Consider </a:t>
            </a:r>
            <a:r>
              <a:rPr lang="en-US" sz="1400" b="1" dirty="0" err="1" smtClean="0">
                <a:solidFill>
                  <a:schemeClr val="bg1"/>
                </a:solidFill>
                <a:latin typeface="Times New Roman" pitchFamily="18" charset="0"/>
                <a:cs typeface="Times New Roman" pitchFamily="18" charset="0"/>
              </a:rPr>
              <a:t>bronchoscopy</a:t>
            </a:r>
            <a:r>
              <a:rPr lang="en-US" sz="1400" b="1" dirty="0" smtClean="0">
                <a:solidFill>
                  <a:schemeClr val="bg1"/>
                </a:solidFill>
                <a:latin typeface="Times New Roman" pitchFamily="18" charset="0"/>
                <a:cs typeface="Times New Roman" pitchFamily="18" charset="0"/>
              </a:rPr>
              <a:t> &amp;/ CT</a:t>
            </a:r>
            <a:endParaRPr lang="en-US" sz="1400" b="1" dirty="0">
              <a:solidFill>
                <a:schemeClr val="bg1"/>
              </a:solidFill>
              <a:latin typeface="Times New Roman" pitchFamily="18" charset="0"/>
              <a:cs typeface="Times New Roman" pitchFamily="18" charset="0"/>
            </a:endParaRPr>
          </a:p>
        </p:txBody>
      </p:sp>
      <p:sp>
        <p:nvSpPr>
          <p:cNvPr id="17" name="TextBox 16"/>
          <p:cNvSpPr txBox="1"/>
          <p:nvPr/>
        </p:nvSpPr>
        <p:spPr>
          <a:xfrm>
            <a:off x="2057400" y="3886200"/>
            <a:ext cx="838200" cy="307777"/>
          </a:xfrm>
          <a:prstGeom prst="rect">
            <a:avLst/>
          </a:prstGeom>
          <a:solidFill>
            <a:srgbClr val="FFFFFF"/>
          </a:solidFill>
          <a:ln w="19050">
            <a:solidFill>
              <a:srgbClr val="FF0000"/>
            </a:solidFill>
          </a:ln>
        </p:spPr>
        <p:txBody>
          <a:bodyPr wrap="square" rtlCol="0">
            <a:spAutoFit/>
          </a:bodyPr>
          <a:lstStyle/>
          <a:p>
            <a:pPr algn="ctr"/>
            <a:r>
              <a:rPr lang="en-US" sz="1400" b="1" dirty="0" smtClean="0">
                <a:solidFill>
                  <a:schemeClr val="bg1"/>
                </a:solidFill>
                <a:latin typeface="Times New Roman" pitchFamily="18" charset="0"/>
                <a:cs typeface="Times New Roman" pitchFamily="18" charset="0"/>
              </a:rPr>
              <a:t>Observe </a:t>
            </a:r>
            <a:endParaRPr lang="en-US" sz="1400" b="1" dirty="0">
              <a:solidFill>
                <a:schemeClr val="bg1"/>
              </a:solidFill>
              <a:latin typeface="Times New Roman" pitchFamily="18" charset="0"/>
              <a:cs typeface="Times New Roman" pitchFamily="18" charset="0"/>
            </a:endParaRPr>
          </a:p>
        </p:txBody>
      </p:sp>
      <p:sp>
        <p:nvSpPr>
          <p:cNvPr id="18" name="TextBox 17"/>
          <p:cNvSpPr txBox="1"/>
          <p:nvPr/>
        </p:nvSpPr>
        <p:spPr>
          <a:xfrm>
            <a:off x="1676400" y="4724400"/>
            <a:ext cx="1447800" cy="523220"/>
          </a:xfrm>
          <a:prstGeom prst="rect">
            <a:avLst/>
          </a:prstGeom>
          <a:solidFill>
            <a:srgbClr val="FFFFFF"/>
          </a:solidFill>
          <a:ln w="19050">
            <a:solidFill>
              <a:srgbClr val="FF0000"/>
            </a:solidFill>
          </a:ln>
        </p:spPr>
        <p:txBody>
          <a:bodyPr wrap="square" rtlCol="0">
            <a:spAutoFit/>
          </a:bodyPr>
          <a:lstStyle/>
          <a:p>
            <a:pPr algn="ctr"/>
            <a:r>
              <a:rPr lang="en-US" sz="1400" b="1" dirty="0" smtClean="0">
                <a:solidFill>
                  <a:schemeClr val="bg1"/>
                </a:solidFill>
                <a:latin typeface="Times New Roman" pitchFamily="18" charset="0"/>
                <a:cs typeface="Times New Roman" pitchFamily="18" charset="0"/>
              </a:rPr>
              <a:t>Cessation of bleeding</a:t>
            </a:r>
            <a:endParaRPr lang="en-US" sz="1400" b="1" dirty="0">
              <a:solidFill>
                <a:schemeClr val="bg1"/>
              </a:solidFill>
              <a:latin typeface="Times New Roman" pitchFamily="18" charset="0"/>
              <a:cs typeface="Times New Roman" pitchFamily="18" charset="0"/>
            </a:endParaRPr>
          </a:p>
        </p:txBody>
      </p:sp>
      <p:sp>
        <p:nvSpPr>
          <p:cNvPr id="19" name="TextBox 18"/>
          <p:cNvSpPr txBox="1"/>
          <p:nvPr/>
        </p:nvSpPr>
        <p:spPr>
          <a:xfrm>
            <a:off x="1524000" y="5562600"/>
            <a:ext cx="1905000" cy="307777"/>
          </a:xfrm>
          <a:prstGeom prst="rect">
            <a:avLst/>
          </a:prstGeom>
          <a:solidFill>
            <a:srgbClr val="FFFFFF"/>
          </a:solidFill>
          <a:ln w="19050">
            <a:solidFill>
              <a:srgbClr val="FF0000"/>
            </a:solidFill>
          </a:ln>
        </p:spPr>
        <p:txBody>
          <a:bodyPr wrap="square" rtlCol="0">
            <a:spAutoFit/>
          </a:bodyPr>
          <a:lstStyle/>
          <a:p>
            <a:pPr algn="ctr"/>
            <a:r>
              <a:rPr lang="en-US" sz="1400" b="1" dirty="0" smtClean="0">
                <a:solidFill>
                  <a:schemeClr val="bg1"/>
                </a:solidFill>
                <a:latin typeface="Times New Roman" pitchFamily="18" charset="0"/>
                <a:cs typeface="Times New Roman" pitchFamily="18" charset="0"/>
              </a:rPr>
              <a:t>No further evaluation</a:t>
            </a:r>
            <a:endParaRPr lang="en-US" sz="1400" b="1" dirty="0">
              <a:solidFill>
                <a:schemeClr val="bg1"/>
              </a:solidFill>
              <a:latin typeface="Times New Roman" pitchFamily="18" charset="0"/>
              <a:cs typeface="Times New Roman" pitchFamily="18" charset="0"/>
            </a:endParaRPr>
          </a:p>
        </p:txBody>
      </p:sp>
      <p:sp>
        <p:nvSpPr>
          <p:cNvPr id="20" name="TextBox 19"/>
          <p:cNvSpPr txBox="1"/>
          <p:nvPr/>
        </p:nvSpPr>
        <p:spPr>
          <a:xfrm>
            <a:off x="3429000" y="3733800"/>
            <a:ext cx="1371600" cy="523220"/>
          </a:xfrm>
          <a:prstGeom prst="rect">
            <a:avLst/>
          </a:prstGeom>
          <a:solidFill>
            <a:srgbClr val="FFFFFF"/>
          </a:solidFill>
          <a:ln w="19050">
            <a:solidFill>
              <a:srgbClr val="FF0000"/>
            </a:solidFill>
          </a:ln>
        </p:spPr>
        <p:txBody>
          <a:bodyPr wrap="square" rtlCol="0">
            <a:spAutoFit/>
          </a:bodyPr>
          <a:lstStyle/>
          <a:p>
            <a:pPr algn="ctr"/>
            <a:r>
              <a:rPr lang="en-US" sz="1400" b="1" dirty="0" smtClean="0">
                <a:solidFill>
                  <a:schemeClr val="bg1"/>
                </a:solidFill>
                <a:latin typeface="Times New Roman" pitchFamily="18" charset="0"/>
                <a:cs typeface="Times New Roman" pitchFamily="18" charset="0"/>
              </a:rPr>
              <a:t>Recurrence of </a:t>
            </a:r>
            <a:r>
              <a:rPr lang="en-US" sz="1400" b="1" dirty="0" err="1" smtClean="0">
                <a:solidFill>
                  <a:schemeClr val="bg1"/>
                </a:solidFill>
                <a:latin typeface="Times New Roman" pitchFamily="18" charset="0"/>
                <a:cs typeface="Times New Roman" pitchFamily="18" charset="0"/>
              </a:rPr>
              <a:t>hemoptysis</a:t>
            </a:r>
            <a:endParaRPr lang="en-US" sz="1400" b="1" dirty="0">
              <a:solidFill>
                <a:schemeClr val="bg1"/>
              </a:solidFill>
              <a:latin typeface="Times New Roman" pitchFamily="18" charset="0"/>
              <a:cs typeface="Times New Roman" pitchFamily="18" charset="0"/>
            </a:endParaRPr>
          </a:p>
        </p:txBody>
      </p:sp>
      <p:sp>
        <p:nvSpPr>
          <p:cNvPr id="21" name="TextBox 20"/>
          <p:cNvSpPr txBox="1"/>
          <p:nvPr/>
        </p:nvSpPr>
        <p:spPr>
          <a:xfrm>
            <a:off x="3276600" y="2819400"/>
            <a:ext cx="1219200" cy="523220"/>
          </a:xfrm>
          <a:prstGeom prst="rect">
            <a:avLst/>
          </a:prstGeom>
          <a:solidFill>
            <a:srgbClr val="FFFFFF"/>
          </a:solidFill>
          <a:ln w="19050">
            <a:solidFill>
              <a:srgbClr val="FF0000"/>
            </a:solidFill>
          </a:ln>
        </p:spPr>
        <p:txBody>
          <a:bodyPr wrap="square" rtlCol="0">
            <a:spAutoFit/>
          </a:bodyPr>
          <a:lstStyle/>
          <a:p>
            <a:pPr algn="ctr"/>
            <a:r>
              <a:rPr lang="en-US" sz="1400" b="1" dirty="0" smtClean="0">
                <a:solidFill>
                  <a:schemeClr val="bg1"/>
                </a:solidFill>
                <a:latin typeface="Times New Roman" pitchFamily="18" charset="0"/>
                <a:cs typeface="Times New Roman" pitchFamily="18" charset="0"/>
              </a:rPr>
              <a:t>Risk factors for cancer</a:t>
            </a:r>
            <a:endParaRPr lang="en-US" sz="1400" b="1" dirty="0">
              <a:solidFill>
                <a:schemeClr val="bg1"/>
              </a:solidFill>
              <a:latin typeface="Times New Roman" pitchFamily="18" charset="0"/>
              <a:cs typeface="Times New Roman" pitchFamily="18" charset="0"/>
            </a:endParaRPr>
          </a:p>
        </p:txBody>
      </p:sp>
      <p:sp>
        <p:nvSpPr>
          <p:cNvPr id="22" name="TextBox 21"/>
          <p:cNvSpPr txBox="1"/>
          <p:nvPr/>
        </p:nvSpPr>
        <p:spPr>
          <a:xfrm>
            <a:off x="4800600" y="2971800"/>
            <a:ext cx="1524000" cy="584775"/>
          </a:xfrm>
          <a:prstGeom prst="rect">
            <a:avLst/>
          </a:prstGeom>
          <a:solidFill>
            <a:schemeClr val="bg1"/>
          </a:solidFill>
          <a:ln w="19050">
            <a:solidFill>
              <a:srgbClr val="FFFF00"/>
            </a:solidFill>
          </a:ln>
        </p:spPr>
        <p:txBody>
          <a:bodyPr wrap="square" rtlCol="0">
            <a:spAutoFit/>
          </a:bodyPr>
          <a:lstStyle/>
          <a:p>
            <a:pPr algn="ctr"/>
            <a:r>
              <a:rPr lang="en-US" sz="1600" b="1" dirty="0" err="1" smtClean="0">
                <a:solidFill>
                  <a:srgbClr val="FFFFFF"/>
                </a:solidFill>
                <a:latin typeface="Times New Roman" pitchFamily="18" charset="0"/>
                <a:cs typeface="Times New Roman" pitchFamily="18" charset="0"/>
              </a:rPr>
              <a:t>Bronchoscopy</a:t>
            </a:r>
            <a:r>
              <a:rPr lang="en-US" sz="1600" b="1" dirty="0" smtClean="0">
                <a:solidFill>
                  <a:srgbClr val="FFFFFF"/>
                </a:solidFill>
                <a:latin typeface="Times New Roman" pitchFamily="18" charset="0"/>
                <a:cs typeface="Times New Roman" pitchFamily="18" charset="0"/>
              </a:rPr>
              <a:t> &amp; CT</a:t>
            </a:r>
            <a:endParaRPr lang="en-US" sz="1600" b="1" dirty="0">
              <a:solidFill>
                <a:srgbClr val="FFFFFF"/>
              </a:solidFill>
              <a:latin typeface="Times New Roman" pitchFamily="18" charset="0"/>
              <a:cs typeface="Times New Roman" pitchFamily="18" charset="0"/>
            </a:endParaRPr>
          </a:p>
        </p:txBody>
      </p:sp>
      <p:sp>
        <p:nvSpPr>
          <p:cNvPr id="23" name="TextBox 22"/>
          <p:cNvSpPr txBox="1"/>
          <p:nvPr/>
        </p:nvSpPr>
        <p:spPr>
          <a:xfrm>
            <a:off x="228600" y="1371600"/>
            <a:ext cx="1752600" cy="307777"/>
          </a:xfrm>
          <a:prstGeom prst="rect">
            <a:avLst/>
          </a:prstGeom>
          <a:solidFill>
            <a:srgbClr val="FFFFFF"/>
          </a:solidFill>
          <a:ln w="19050">
            <a:solidFill>
              <a:srgbClr val="FF0000"/>
            </a:solidFill>
          </a:ln>
        </p:spPr>
        <p:txBody>
          <a:bodyPr wrap="square" rtlCol="0">
            <a:spAutoFit/>
          </a:bodyPr>
          <a:lstStyle/>
          <a:p>
            <a:pPr algn="ctr"/>
            <a:r>
              <a:rPr lang="en-US" sz="1400" b="1" dirty="0" smtClean="0">
                <a:solidFill>
                  <a:schemeClr val="bg1"/>
                </a:solidFill>
                <a:latin typeface="Times New Roman" pitchFamily="18" charset="0"/>
                <a:cs typeface="Times New Roman" pitchFamily="18" charset="0"/>
              </a:rPr>
              <a:t>ENT, GI evaluation</a:t>
            </a:r>
            <a:endParaRPr lang="en-US" sz="1400" b="1" dirty="0">
              <a:solidFill>
                <a:schemeClr val="bg1"/>
              </a:solidFill>
              <a:latin typeface="Times New Roman" pitchFamily="18" charset="0"/>
              <a:cs typeface="Times New Roman" pitchFamily="18" charset="0"/>
            </a:endParaRPr>
          </a:p>
        </p:txBody>
      </p:sp>
      <p:sp>
        <p:nvSpPr>
          <p:cNvPr id="26" name="TextBox 25"/>
          <p:cNvSpPr txBox="1"/>
          <p:nvPr/>
        </p:nvSpPr>
        <p:spPr>
          <a:xfrm>
            <a:off x="7924800" y="3810000"/>
            <a:ext cx="1143000" cy="307777"/>
          </a:xfrm>
          <a:prstGeom prst="rect">
            <a:avLst/>
          </a:prstGeom>
          <a:solidFill>
            <a:srgbClr val="FFFFFF"/>
          </a:solidFill>
          <a:ln w="19050">
            <a:solidFill>
              <a:srgbClr val="FF0000"/>
            </a:solidFill>
          </a:ln>
        </p:spPr>
        <p:txBody>
          <a:bodyPr wrap="square" rtlCol="0">
            <a:spAutoFit/>
          </a:bodyPr>
          <a:lstStyle/>
          <a:p>
            <a:pPr algn="ctr"/>
            <a:r>
              <a:rPr lang="en-US" sz="1400" b="1" dirty="0" smtClean="0">
                <a:solidFill>
                  <a:schemeClr val="bg1"/>
                </a:solidFill>
                <a:latin typeface="Times New Roman" pitchFamily="18" charset="0"/>
                <a:cs typeface="Times New Roman" pitchFamily="18" charset="0"/>
              </a:rPr>
              <a:t>Non specific</a:t>
            </a:r>
            <a:endParaRPr lang="en-US" sz="1400" b="1" dirty="0">
              <a:solidFill>
                <a:schemeClr val="bg1"/>
              </a:solidFill>
              <a:latin typeface="Times New Roman" pitchFamily="18" charset="0"/>
              <a:cs typeface="Times New Roman" pitchFamily="18" charset="0"/>
            </a:endParaRPr>
          </a:p>
        </p:txBody>
      </p:sp>
      <p:cxnSp>
        <p:nvCxnSpPr>
          <p:cNvPr id="28" name="Straight Arrow Connector 27"/>
          <p:cNvCxnSpPr/>
          <p:nvPr/>
        </p:nvCxnSpPr>
        <p:spPr>
          <a:xfrm rot="5400000">
            <a:off x="1677194" y="685006"/>
            <a:ext cx="304800" cy="1588"/>
          </a:xfrm>
          <a:prstGeom prst="straightConnector1">
            <a:avLst/>
          </a:prstGeom>
          <a:ln w="38100">
            <a:solidFill>
              <a:schemeClr val="bg1">
                <a:lumMod val="25000"/>
                <a:lumOff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5400000">
            <a:off x="1716782" y="1255018"/>
            <a:ext cx="225623" cy="1588"/>
          </a:xfrm>
          <a:prstGeom prst="straightConnector1">
            <a:avLst/>
          </a:prstGeom>
          <a:ln w="38100">
            <a:solidFill>
              <a:schemeClr val="bg1">
                <a:lumMod val="25000"/>
                <a:lumOff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endCxn id="4" idx="1"/>
          </p:cNvCxnSpPr>
          <p:nvPr/>
        </p:nvCxnSpPr>
        <p:spPr>
          <a:xfrm>
            <a:off x="3505200" y="457200"/>
            <a:ext cx="381000" cy="1489"/>
          </a:xfrm>
          <a:prstGeom prst="straightConnector1">
            <a:avLst/>
          </a:prstGeom>
          <a:ln w="38100">
            <a:solidFill>
              <a:schemeClr val="bg1">
                <a:lumMod val="25000"/>
                <a:lumOff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5400000">
            <a:off x="5220495" y="875506"/>
            <a:ext cx="381001" cy="1590"/>
          </a:xfrm>
          <a:prstGeom prst="straightConnector1">
            <a:avLst/>
          </a:prstGeom>
          <a:ln w="38100">
            <a:solidFill>
              <a:schemeClr val="bg1">
                <a:lumMod val="25000"/>
                <a:lumOff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5400000">
            <a:off x="5219700" y="1638300"/>
            <a:ext cx="381000" cy="1588"/>
          </a:xfrm>
          <a:prstGeom prst="straightConnector1">
            <a:avLst/>
          </a:prstGeom>
          <a:ln w="38100">
            <a:solidFill>
              <a:schemeClr val="bg1">
                <a:lumMod val="25000"/>
                <a:lumOff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5400000">
            <a:off x="7353300" y="1562099"/>
            <a:ext cx="533401" cy="1588"/>
          </a:xfrm>
          <a:prstGeom prst="straightConnector1">
            <a:avLst/>
          </a:prstGeom>
          <a:ln w="38100">
            <a:solidFill>
              <a:schemeClr val="bg1">
                <a:lumMod val="25000"/>
                <a:lumOff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rot="5400000">
            <a:off x="2705893" y="1562099"/>
            <a:ext cx="532608" cy="794"/>
          </a:xfrm>
          <a:prstGeom prst="straightConnector1">
            <a:avLst/>
          </a:prstGeom>
          <a:ln w="38100">
            <a:solidFill>
              <a:schemeClr val="bg1">
                <a:lumMod val="25000"/>
                <a:lumOff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16200000" flipH="1">
            <a:off x="533401" y="2590798"/>
            <a:ext cx="457199" cy="1"/>
          </a:xfrm>
          <a:prstGeom prst="straightConnector1">
            <a:avLst/>
          </a:prstGeom>
          <a:ln w="38100">
            <a:solidFill>
              <a:schemeClr val="bg1">
                <a:lumMod val="25000"/>
                <a:lumOff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rot="16200000" flipH="1">
            <a:off x="2209801" y="2590799"/>
            <a:ext cx="457199" cy="1"/>
          </a:xfrm>
          <a:prstGeom prst="straightConnector1">
            <a:avLst/>
          </a:prstGeom>
          <a:ln w="38100">
            <a:solidFill>
              <a:schemeClr val="bg1">
                <a:lumMod val="25000"/>
                <a:lumOff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rot="16200000" flipH="1">
            <a:off x="3657601" y="2590799"/>
            <a:ext cx="457199" cy="1"/>
          </a:xfrm>
          <a:prstGeom prst="straightConnector1">
            <a:avLst/>
          </a:prstGeom>
          <a:ln w="38100">
            <a:solidFill>
              <a:schemeClr val="bg1">
                <a:lumMod val="25000"/>
                <a:lumOff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rot="16200000" flipH="1">
            <a:off x="4991101" y="2552699"/>
            <a:ext cx="838199" cy="1"/>
          </a:xfrm>
          <a:prstGeom prst="straightConnector1">
            <a:avLst/>
          </a:prstGeom>
          <a:ln w="38100">
            <a:solidFill>
              <a:schemeClr val="bg1">
                <a:lumMod val="25000"/>
                <a:lumOff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rot="16200000" flipH="1">
            <a:off x="6743701" y="2400298"/>
            <a:ext cx="533399" cy="1"/>
          </a:xfrm>
          <a:prstGeom prst="straightConnector1">
            <a:avLst/>
          </a:prstGeom>
          <a:ln w="38100">
            <a:solidFill>
              <a:schemeClr val="bg1">
                <a:lumMod val="25000"/>
                <a:lumOff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rot="16200000" flipH="1">
            <a:off x="8343901" y="2400298"/>
            <a:ext cx="533399" cy="1"/>
          </a:xfrm>
          <a:prstGeom prst="straightConnector1">
            <a:avLst/>
          </a:prstGeom>
          <a:ln w="38100">
            <a:solidFill>
              <a:schemeClr val="bg1">
                <a:lumMod val="25000"/>
                <a:lumOff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rot="5400000">
            <a:off x="598726" y="3744674"/>
            <a:ext cx="328136" cy="1588"/>
          </a:xfrm>
          <a:prstGeom prst="straightConnector1">
            <a:avLst/>
          </a:prstGeom>
          <a:ln w="38100">
            <a:solidFill>
              <a:schemeClr val="bg1">
                <a:lumMod val="25000"/>
                <a:lumOff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rot="5400000">
            <a:off x="2275126" y="3744674"/>
            <a:ext cx="328136" cy="1588"/>
          </a:xfrm>
          <a:prstGeom prst="straightConnector1">
            <a:avLst/>
          </a:prstGeom>
          <a:ln w="38100">
            <a:solidFill>
              <a:schemeClr val="bg1">
                <a:lumMod val="25000"/>
                <a:lumOff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rot="5400000">
            <a:off x="3696494" y="3542506"/>
            <a:ext cx="381000" cy="1588"/>
          </a:xfrm>
          <a:prstGeom prst="straightConnector1">
            <a:avLst/>
          </a:prstGeom>
          <a:ln w="38100">
            <a:solidFill>
              <a:schemeClr val="bg1">
                <a:lumMod val="25000"/>
                <a:lumOff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rot="5400000">
            <a:off x="2173982" y="4455418"/>
            <a:ext cx="530423" cy="1588"/>
          </a:xfrm>
          <a:prstGeom prst="straightConnector1">
            <a:avLst/>
          </a:prstGeom>
          <a:ln w="38100">
            <a:solidFill>
              <a:schemeClr val="bg1">
                <a:lumMod val="25000"/>
                <a:lumOff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rot="5400000">
            <a:off x="2275126" y="5421074"/>
            <a:ext cx="328136" cy="1588"/>
          </a:xfrm>
          <a:prstGeom prst="straightConnector1">
            <a:avLst/>
          </a:prstGeom>
          <a:ln w="38100">
            <a:solidFill>
              <a:schemeClr val="bg1">
                <a:lumMod val="25000"/>
                <a:lumOff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rot="5400000">
            <a:off x="6809026" y="3630374"/>
            <a:ext cx="404336" cy="1588"/>
          </a:xfrm>
          <a:prstGeom prst="straightConnector1">
            <a:avLst/>
          </a:prstGeom>
          <a:ln w="38100">
            <a:solidFill>
              <a:schemeClr val="bg1">
                <a:lumMod val="25000"/>
                <a:lumOff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rot="5400000">
            <a:off x="8192294" y="3390106"/>
            <a:ext cx="838200" cy="1588"/>
          </a:xfrm>
          <a:prstGeom prst="straightConnector1">
            <a:avLst/>
          </a:prstGeom>
          <a:ln w="38100">
            <a:solidFill>
              <a:schemeClr val="bg1">
                <a:lumMod val="25000"/>
                <a:lumOff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rot="5400000">
            <a:off x="8268494" y="4456906"/>
            <a:ext cx="685800" cy="1588"/>
          </a:xfrm>
          <a:prstGeom prst="straightConnector1">
            <a:avLst/>
          </a:prstGeom>
          <a:ln w="38100">
            <a:solidFill>
              <a:schemeClr val="bg1">
                <a:lumMod val="25000"/>
                <a:lumOff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rot="5400000" flipH="1" flipV="1">
            <a:off x="5106194" y="3885406"/>
            <a:ext cx="609600" cy="1588"/>
          </a:xfrm>
          <a:prstGeom prst="straightConnector1">
            <a:avLst/>
          </a:prstGeom>
          <a:ln w="38100">
            <a:solidFill>
              <a:schemeClr val="bg1">
                <a:lumMod val="25000"/>
                <a:lumOff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2971800" y="1295400"/>
            <a:ext cx="1066800" cy="1588"/>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6553200" y="1295400"/>
            <a:ext cx="1066800" cy="1588"/>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762000" y="2362200"/>
            <a:ext cx="3124200" cy="1588"/>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5400000">
            <a:off x="3010694" y="2247106"/>
            <a:ext cx="228600" cy="1588"/>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4800600" y="4191000"/>
            <a:ext cx="609600" cy="1588"/>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a:off x="2895600" y="4114800"/>
            <a:ext cx="609600" cy="1588"/>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1143000"/>
            <a:ext cx="8458200" cy="646331"/>
          </a:xfrm>
          <a:prstGeom prst="rect">
            <a:avLst/>
          </a:prstGeom>
          <a:noFill/>
        </p:spPr>
        <p:txBody>
          <a:bodyPr wrap="square" rtlCol="0">
            <a:spAutoFit/>
          </a:bodyPr>
          <a:lstStyle/>
          <a:p>
            <a:pPr algn="ctr"/>
            <a:r>
              <a:rPr lang="en-US" sz="3600" b="1" dirty="0" smtClean="0">
                <a:solidFill>
                  <a:srgbClr val="FFFF00"/>
                </a:solidFill>
                <a:latin typeface="Monotype Corsiva" pitchFamily="66" charset="0"/>
              </a:rPr>
              <a:t>Management </a:t>
            </a:r>
            <a:endParaRPr lang="en-US" sz="3600" b="1" dirty="0">
              <a:solidFill>
                <a:srgbClr val="FFFF00"/>
              </a:solidFill>
              <a:latin typeface="Monotype Corsiva" pitchFamily="66"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066800"/>
            <a:ext cx="8153400" cy="3046988"/>
          </a:xfrm>
          <a:prstGeom prst="rect">
            <a:avLst/>
          </a:prstGeom>
          <a:noFill/>
        </p:spPr>
        <p:txBody>
          <a:bodyPr wrap="square" rtlCol="0">
            <a:spAutoFit/>
          </a:bodyPr>
          <a:lstStyle/>
          <a:p>
            <a:pPr algn="just"/>
            <a:r>
              <a:rPr lang="en-US" sz="2400" dirty="0" smtClean="0">
                <a:solidFill>
                  <a:srgbClr val="FFFF00"/>
                </a:solidFill>
                <a:latin typeface="Times New Roman" pitchFamily="18" charset="0"/>
                <a:cs typeface="Times New Roman" pitchFamily="18" charset="0"/>
              </a:rPr>
              <a:t>There are three important steps in the management of patients with massive </a:t>
            </a:r>
            <a:r>
              <a:rPr lang="en-US" sz="2400" dirty="0" err="1" smtClean="0">
                <a:solidFill>
                  <a:srgbClr val="FFFF00"/>
                </a:solidFill>
                <a:latin typeface="Times New Roman" pitchFamily="18" charset="0"/>
                <a:cs typeface="Times New Roman" pitchFamily="18" charset="0"/>
              </a:rPr>
              <a:t>haemoptysis</a:t>
            </a:r>
            <a:r>
              <a:rPr lang="en-US" sz="2400" dirty="0" smtClean="0">
                <a:solidFill>
                  <a:srgbClr val="FFFF00"/>
                </a:solidFill>
                <a:latin typeface="Times New Roman" pitchFamily="18" charset="0"/>
                <a:cs typeface="Times New Roman" pitchFamily="18" charset="0"/>
              </a:rPr>
              <a:t>:</a:t>
            </a:r>
          </a:p>
          <a:p>
            <a:pPr algn="just"/>
            <a:endParaRPr lang="en-US" sz="2400" dirty="0" smtClean="0">
              <a:solidFill>
                <a:srgbClr val="FFFF00"/>
              </a:solidFill>
              <a:latin typeface="Times New Roman" pitchFamily="18" charset="0"/>
              <a:cs typeface="Times New Roman" pitchFamily="18" charset="0"/>
            </a:endParaRPr>
          </a:p>
          <a:p>
            <a:pPr marL="342900" indent="-342900" algn="just">
              <a:buAutoNum type="arabicParenR"/>
            </a:pPr>
            <a:r>
              <a:rPr lang="en-US" sz="2400" dirty="0" smtClean="0">
                <a:solidFill>
                  <a:srgbClr val="FFFF00"/>
                </a:solidFill>
                <a:latin typeface="Times New Roman" pitchFamily="18" charset="0"/>
                <a:cs typeface="Times New Roman" pitchFamily="18" charset="0"/>
              </a:rPr>
              <a:t>Resuscitation and airway protection are the first priority.</a:t>
            </a:r>
          </a:p>
          <a:p>
            <a:pPr marL="342900" indent="-342900" algn="just">
              <a:buAutoNum type="arabicParenR"/>
            </a:pPr>
            <a:r>
              <a:rPr lang="en-US" sz="2400" dirty="0" err="1" smtClean="0">
                <a:solidFill>
                  <a:srgbClr val="FFFF00"/>
                </a:solidFill>
                <a:latin typeface="Times New Roman" pitchFamily="18" charset="0"/>
                <a:cs typeface="Times New Roman" pitchFamily="18" charset="0"/>
              </a:rPr>
              <a:t>Localisation</a:t>
            </a:r>
            <a:r>
              <a:rPr lang="en-US" sz="2400" dirty="0" smtClean="0">
                <a:solidFill>
                  <a:srgbClr val="FFFF00"/>
                </a:solidFill>
                <a:latin typeface="Times New Roman" pitchFamily="18" charset="0"/>
                <a:cs typeface="Times New Roman" pitchFamily="18" charset="0"/>
              </a:rPr>
              <a:t> of the site and establishing the cause of bleeding is the next step. </a:t>
            </a:r>
          </a:p>
          <a:p>
            <a:pPr marL="342900" indent="-342900" algn="just">
              <a:buAutoNum type="arabicParenR"/>
            </a:pPr>
            <a:r>
              <a:rPr lang="en-US" sz="2400" dirty="0" smtClean="0">
                <a:solidFill>
                  <a:srgbClr val="FFFF00"/>
                </a:solidFill>
                <a:latin typeface="Times New Roman" pitchFamily="18" charset="0"/>
                <a:cs typeface="Times New Roman" pitchFamily="18" charset="0"/>
              </a:rPr>
              <a:t>The final step is directed at specific and definitive treatments to stop the </a:t>
            </a:r>
            <a:r>
              <a:rPr lang="en-US" sz="2400" dirty="0" err="1" smtClean="0">
                <a:solidFill>
                  <a:srgbClr val="FFFF00"/>
                </a:solidFill>
                <a:latin typeface="Times New Roman" pitchFamily="18" charset="0"/>
                <a:cs typeface="Times New Roman" pitchFamily="18" charset="0"/>
              </a:rPr>
              <a:t>haemoptysis</a:t>
            </a:r>
            <a:r>
              <a:rPr lang="en-US" sz="2400" dirty="0" smtClean="0">
                <a:solidFill>
                  <a:srgbClr val="FFFF00"/>
                </a:solidFill>
                <a:latin typeface="Times New Roman" pitchFamily="18" charset="0"/>
                <a:cs typeface="Times New Roman" pitchFamily="18" charset="0"/>
              </a:rPr>
              <a:t> and to prevent re-bleeding </a:t>
            </a:r>
            <a:endParaRPr lang="en-US" sz="2400" dirty="0">
              <a:solidFill>
                <a:srgbClr val="FFFF00"/>
              </a:solidFill>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762000"/>
            <a:ext cx="8458200" cy="5632311"/>
          </a:xfrm>
          <a:prstGeom prst="rect">
            <a:avLst/>
          </a:prstGeom>
          <a:noFill/>
        </p:spPr>
        <p:txBody>
          <a:bodyPr wrap="square" rtlCol="0">
            <a:spAutoFit/>
          </a:bodyPr>
          <a:lstStyle/>
          <a:p>
            <a:pPr algn="ctr"/>
            <a:r>
              <a:rPr lang="en-US" sz="2400" i="1" u="sng" dirty="0" smtClean="0">
                <a:solidFill>
                  <a:srgbClr val="FFFF00"/>
                </a:solidFill>
                <a:latin typeface="Times New Roman" pitchFamily="18" charset="0"/>
                <a:cs typeface="Times New Roman" pitchFamily="18" charset="0"/>
              </a:rPr>
              <a:t>Airway protection and resuscitation</a:t>
            </a:r>
          </a:p>
          <a:p>
            <a:endParaRPr lang="en-US" sz="2400" dirty="0" smtClean="0">
              <a:solidFill>
                <a:srgbClr val="FFFF00"/>
              </a:solidFill>
              <a:latin typeface="Times New Roman" pitchFamily="18" charset="0"/>
              <a:cs typeface="Times New Roman" pitchFamily="18" charset="0"/>
            </a:endParaRPr>
          </a:p>
          <a:p>
            <a:pPr algn="just"/>
            <a:r>
              <a:rPr lang="en-US" sz="2400" dirty="0" smtClean="0">
                <a:solidFill>
                  <a:srgbClr val="FFFF00"/>
                </a:solidFill>
                <a:latin typeface="Times New Roman" pitchFamily="18" charset="0"/>
                <a:cs typeface="Times New Roman" pitchFamily="18" charset="0"/>
              </a:rPr>
              <a:t>Basic resuscitation should be performed and the necessary baseline tests ordered. Patients with massive </a:t>
            </a:r>
            <a:r>
              <a:rPr lang="en-US" sz="2400" dirty="0" err="1" smtClean="0">
                <a:solidFill>
                  <a:srgbClr val="FFFF00"/>
                </a:solidFill>
                <a:latin typeface="Times New Roman" pitchFamily="18" charset="0"/>
                <a:cs typeface="Times New Roman" pitchFamily="18" charset="0"/>
              </a:rPr>
              <a:t>haemoptysis</a:t>
            </a:r>
            <a:r>
              <a:rPr lang="en-US" sz="2400" dirty="0" smtClean="0">
                <a:solidFill>
                  <a:srgbClr val="FFFF00"/>
                </a:solidFill>
                <a:latin typeface="Times New Roman" pitchFamily="18" charset="0"/>
                <a:cs typeface="Times New Roman" pitchFamily="18" charset="0"/>
              </a:rPr>
              <a:t> should be admitted to either high care or intensive care units. If the site of bleeding can be </a:t>
            </a:r>
            <a:r>
              <a:rPr lang="en-US" sz="2400" dirty="0" err="1" smtClean="0">
                <a:solidFill>
                  <a:srgbClr val="FFFF00"/>
                </a:solidFill>
                <a:latin typeface="Times New Roman" pitchFamily="18" charset="0"/>
                <a:cs typeface="Times New Roman" pitchFamily="18" charset="0"/>
              </a:rPr>
              <a:t>localised</a:t>
            </a:r>
            <a:r>
              <a:rPr lang="en-US" sz="2400" dirty="0" smtClean="0">
                <a:solidFill>
                  <a:srgbClr val="FFFF00"/>
                </a:solidFill>
                <a:latin typeface="Times New Roman" pitchFamily="18" charset="0"/>
                <a:cs typeface="Times New Roman" pitchFamily="18" charset="0"/>
              </a:rPr>
              <a:t>, the patient should be positioned with the bleeding side down to protect the unaffected lung. </a:t>
            </a:r>
          </a:p>
          <a:p>
            <a:pPr algn="just"/>
            <a:endParaRPr lang="en-US" sz="2400" dirty="0" smtClean="0">
              <a:solidFill>
                <a:srgbClr val="FFFF00"/>
              </a:solidFill>
              <a:latin typeface="Times New Roman" pitchFamily="18" charset="0"/>
              <a:cs typeface="Times New Roman" pitchFamily="18" charset="0"/>
            </a:endParaRPr>
          </a:p>
          <a:p>
            <a:pPr algn="just"/>
            <a:r>
              <a:rPr lang="en-US" sz="2400" dirty="0" smtClean="0">
                <a:solidFill>
                  <a:srgbClr val="FFFF00"/>
                </a:solidFill>
                <a:latin typeface="Times New Roman" pitchFamily="18" charset="0"/>
                <a:cs typeface="Times New Roman" pitchFamily="18" charset="0"/>
              </a:rPr>
              <a:t>Cough suppressants can be used but present a hazard of </a:t>
            </a:r>
            <a:r>
              <a:rPr lang="en-US" sz="2400" dirty="0" err="1" smtClean="0">
                <a:solidFill>
                  <a:srgbClr val="FFFF00"/>
                </a:solidFill>
                <a:latin typeface="Times New Roman" pitchFamily="18" charset="0"/>
                <a:cs typeface="Times New Roman" pitchFamily="18" charset="0"/>
              </a:rPr>
              <a:t>favouring</a:t>
            </a:r>
            <a:r>
              <a:rPr lang="en-US" sz="2400" dirty="0" smtClean="0">
                <a:solidFill>
                  <a:srgbClr val="FFFF00"/>
                </a:solidFill>
                <a:latin typeface="Times New Roman" pitchFamily="18" charset="0"/>
                <a:cs typeface="Times New Roman" pitchFamily="18" charset="0"/>
              </a:rPr>
              <a:t> the retention of blood in the lungs. </a:t>
            </a:r>
          </a:p>
          <a:p>
            <a:pPr algn="just"/>
            <a:endParaRPr lang="en-US" sz="2400" dirty="0" smtClean="0">
              <a:solidFill>
                <a:srgbClr val="FFFF00"/>
              </a:solidFill>
              <a:latin typeface="Times New Roman" pitchFamily="18" charset="0"/>
              <a:cs typeface="Times New Roman" pitchFamily="18" charset="0"/>
            </a:endParaRPr>
          </a:p>
          <a:p>
            <a:pPr algn="just"/>
            <a:r>
              <a:rPr lang="en-US" sz="2400" dirty="0" smtClean="0">
                <a:solidFill>
                  <a:srgbClr val="FFFF00"/>
                </a:solidFill>
                <a:latin typeface="Times New Roman" pitchFamily="18" charset="0"/>
                <a:cs typeface="Times New Roman" pitchFamily="18" charset="0"/>
              </a:rPr>
              <a:t>Patients with ongoing massive </a:t>
            </a:r>
            <a:r>
              <a:rPr lang="en-US" sz="2400" dirty="0" err="1" smtClean="0">
                <a:solidFill>
                  <a:srgbClr val="FFFF00"/>
                </a:solidFill>
                <a:latin typeface="Times New Roman" pitchFamily="18" charset="0"/>
                <a:cs typeface="Times New Roman" pitchFamily="18" charset="0"/>
              </a:rPr>
              <a:t>haemoptysis</a:t>
            </a:r>
            <a:r>
              <a:rPr lang="en-US" sz="2400" dirty="0" smtClean="0">
                <a:solidFill>
                  <a:srgbClr val="FFFF00"/>
                </a:solidFill>
                <a:latin typeface="Times New Roman" pitchFamily="18" charset="0"/>
                <a:cs typeface="Times New Roman" pitchFamily="18" charset="0"/>
              </a:rPr>
              <a:t> should always be </a:t>
            </a:r>
            <a:r>
              <a:rPr lang="en-US" sz="2400" dirty="0" err="1" smtClean="0">
                <a:solidFill>
                  <a:srgbClr val="FFFF00"/>
                </a:solidFill>
                <a:latin typeface="Times New Roman" pitchFamily="18" charset="0"/>
                <a:cs typeface="Times New Roman" pitchFamily="18" charset="0"/>
              </a:rPr>
              <a:t>intubated</a:t>
            </a:r>
            <a:r>
              <a:rPr lang="en-US" sz="2400" dirty="0" smtClean="0">
                <a:solidFill>
                  <a:srgbClr val="FFFF00"/>
                </a:solidFill>
                <a:latin typeface="Times New Roman" pitchFamily="18" charset="0"/>
                <a:cs typeface="Times New Roman" pitchFamily="18" charset="0"/>
              </a:rPr>
              <a:t> with the largest possible </a:t>
            </a:r>
            <a:r>
              <a:rPr lang="en-US" sz="2400" dirty="0" err="1" smtClean="0">
                <a:solidFill>
                  <a:srgbClr val="FFFF00"/>
                </a:solidFill>
                <a:latin typeface="Times New Roman" pitchFamily="18" charset="0"/>
                <a:cs typeface="Times New Roman" pitchFamily="18" charset="0"/>
              </a:rPr>
              <a:t>endotracheal</a:t>
            </a:r>
            <a:r>
              <a:rPr lang="en-US" sz="2400" dirty="0" smtClean="0">
                <a:solidFill>
                  <a:srgbClr val="FFFF00"/>
                </a:solidFill>
                <a:latin typeface="Times New Roman" pitchFamily="18" charset="0"/>
                <a:cs typeface="Times New Roman" pitchFamily="18" charset="0"/>
              </a:rPr>
              <a:t> tube to allow both flexible </a:t>
            </a:r>
            <a:r>
              <a:rPr lang="en-US" sz="2400" dirty="0" err="1" smtClean="0">
                <a:solidFill>
                  <a:srgbClr val="FFFF00"/>
                </a:solidFill>
                <a:latin typeface="Times New Roman" pitchFamily="18" charset="0"/>
                <a:cs typeface="Times New Roman" pitchFamily="18" charset="0"/>
              </a:rPr>
              <a:t>bronchoscopy</a:t>
            </a:r>
            <a:r>
              <a:rPr lang="en-US" sz="2400" dirty="0" smtClean="0">
                <a:solidFill>
                  <a:srgbClr val="FFFF00"/>
                </a:solidFill>
                <a:latin typeface="Times New Roman" pitchFamily="18" charset="0"/>
                <a:cs typeface="Times New Roman" pitchFamily="18" charset="0"/>
              </a:rPr>
              <a:t> and suction. </a:t>
            </a:r>
          </a:p>
          <a:p>
            <a:pPr algn="just"/>
            <a:endParaRPr lang="en-US" sz="2400" dirty="0" smtClean="0">
              <a:solidFill>
                <a:srgbClr val="FFFF00"/>
              </a:solidFill>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143000"/>
            <a:ext cx="8153400" cy="2308324"/>
          </a:xfrm>
          <a:prstGeom prst="rect">
            <a:avLst/>
          </a:prstGeom>
          <a:noFill/>
        </p:spPr>
        <p:txBody>
          <a:bodyPr wrap="square" rtlCol="0">
            <a:spAutoFit/>
          </a:bodyPr>
          <a:lstStyle/>
          <a:p>
            <a:pPr algn="just"/>
            <a:r>
              <a:rPr lang="en-US" sz="2400" dirty="0" smtClean="0">
                <a:solidFill>
                  <a:srgbClr val="FFFF00"/>
                </a:solidFill>
                <a:latin typeface="Times New Roman" pitchFamily="18" charset="0"/>
                <a:cs typeface="Times New Roman" pitchFamily="18" charset="0"/>
              </a:rPr>
              <a:t>The airway techniques can be grouped into four major strategies:</a:t>
            </a:r>
          </a:p>
          <a:p>
            <a:pPr marL="457200" indent="-457200" algn="just">
              <a:buFont typeface="+mj-lt"/>
              <a:buAutoNum type="arabicPeriod"/>
            </a:pPr>
            <a:r>
              <a:rPr lang="en-US" sz="2400" dirty="0" smtClean="0">
                <a:solidFill>
                  <a:srgbClr val="FFFF00"/>
                </a:solidFill>
                <a:latin typeface="Times New Roman" pitchFamily="18" charset="0"/>
                <a:cs typeface="Times New Roman" pitchFamily="18" charset="0"/>
              </a:rPr>
              <a:t>A single lumen </a:t>
            </a:r>
            <a:r>
              <a:rPr lang="en-US" sz="2400" dirty="0" err="1" smtClean="0">
                <a:solidFill>
                  <a:srgbClr val="FFFF00"/>
                </a:solidFill>
                <a:latin typeface="Times New Roman" pitchFamily="18" charset="0"/>
                <a:cs typeface="Times New Roman" pitchFamily="18" charset="0"/>
              </a:rPr>
              <a:t>endotracheal</a:t>
            </a:r>
            <a:r>
              <a:rPr lang="en-US" sz="2400" dirty="0" smtClean="0">
                <a:solidFill>
                  <a:srgbClr val="FFFF00"/>
                </a:solidFill>
                <a:latin typeface="Times New Roman" pitchFamily="18" charset="0"/>
                <a:cs typeface="Times New Roman" pitchFamily="18" charset="0"/>
              </a:rPr>
              <a:t> tube directed into the good lung.</a:t>
            </a:r>
          </a:p>
          <a:p>
            <a:pPr marL="457200" indent="-457200" algn="just">
              <a:buFont typeface="+mj-lt"/>
              <a:buAutoNum type="arabicPeriod"/>
            </a:pPr>
            <a:r>
              <a:rPr lang="en-US" sz="2400" dirty="0" smtClean="0">
                <a:solidFill>
                  <a:srgbClr val="FFFF00"/>
                </a:solidFill>
                <a:latin typeface="Times New Roman" pitchFamily="18" charset="0"/>
                <a:cs typeface="Times New Roman" pitchFamily="18" charset="0"/>
              </a:rPr>
              <a:t>A single lumen tube with a balloon blocker.</a:t>
            </a:r>
          </a:p>
          <a:p>
            <a:pPr marL="457200" indent="-457200" algn="just">
              <a:buFont typeface="+mj-lt"/>
              <a:buAutoNum type="arabicPeriod"/>
            </a:pPr>
            <a:r>
              <a:rPr lang="en-US" sz="2400" dirty="0" smtClean="0">
                <a:solidFill>
                  <a:srgbClr val="FFFF00"/>
                </a:solidFill>
                <a:latin typeface="Times New Roman" pitchFamily="18" charset="0"/>
                <a:cs typeface="Times New Roman" pitchFamily="18" charset="0"/>
              </a:rPr>
              <a:t>A single lumen tube and then a </a:t>
            </a:r>
            <a:r>
              <a:rPr lang="en-US" sz="2400" dirty="0" err="1" smtClean="0">
                <a:solidFill>
                  <a:srgbClr val="FFFF00"/>
                </a:solidFill>
                <a:latin typeface="Times New Roman" pitchFamily="18" charset="0"/>
                <a:cs typeface="Times New Roman" pitchFamily="18" charset="0"/>
              </a:rPr>
              <a:t>bronchoscopically</a:t>
            </a:r>
            <a:r>
              <a:rPr lang="en-US" sz="2400" dirty="0" smtClean="0">
                <a:solidFill>
                  <a:srgbClr val="FFFF00"/>
                </a:solidFill>
                <a:latin typeface="Times New Roman" pitchFamily="18" charset="0"/>
                <a:cs typeface="Times New Roman" pitchFamily="18" charset="0"/>
              </a:rPr>
              <a:t> placed balloon catheter.</a:t>
            </a:r>
          </a:p>
          <a:p>
            <a:pPr marL="457200" indent="-457200" algn="just">
              <a:buFont typeface="+mj-lt"/>
              <a:buAutoNum type="arabicPeriod"/>
            </a:pPr>
            <a:r>
              <a:rPr lang="en-US" sz="2400" dirty="0" smtClean="0">
                <a:solidFill>
                  <a:srgbClr val="FFFF00"/>
                </a:solidFill>
                <a:latin typeface="Times New Roman" pitchFamily="18" charset="0"/>
                <a:cs typeface="Times New Roman" pitchFamily="18" charset="0"/>
              </a:rPr>
              <a:t>A double lumen </a:t>
            </a:r>
            <a:r>
              <a:rPr lang="en-US" sz="2400" dirty="0" err="1" smtClean="0">
                <a:solidFill>
                  <a:srgbClr val="FFFF00"/>
                </a:solidFill>
                <a:latin typeface="Times New Roman" pitchFamily="18" charset="0"/>
                <a:cs typeface="Times New Roman" pitchFamily="18" charset="0"/>
              </a:rPr>
              <a:t>endotracheal</a:t>
            </a:r>
            <a:r>
              <a:rPr lang="en-US" sz="2400" dirty="0" smtClean="0">
                <a:solidFill>
                  <a:srgbClr val="FFFF00"/>
                </a:solidFill>
                <a:latin typeface="Times New Roman" pitchFamily="18" charset="0"/>
                <a:cs typeface="Times New Roman" pitchFamily="18" charset="0"/>
              </a:rPr>
              <a:t> tube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609600"/>
            <a:ext cx="8686800" cy="3046988"/>
          </a:xfrm>
          <a:prstGeom prst="rect">
            <a:avLst/>
          </a:prstGeom>
          <a:noFill/>
        </p:spPr>
        <p:txBody>
          <a:bodyPr wrap="square" rtlCol="0">
            <a:spAutoFit/>
          </a:bodyPr>
          <a:lstStyle/>
          <a:p>
            <a:pPr algn="ctr"/>
            <a:r>
              <a:rPr lang="en-US" sz="2400" i="1" u="sng" dirty="0" smtClean="0">
                <a:solidFill>
                  <a:srgbClr val="FFFF00"/>
                </a:solidFill>
                <a:latin typeface="Times New Roman" pitchFamily="18" charset="0"/>
                <a:cs typeface="Times New Roman" pitchFamily="18" charset="0"/>
              </a:rPr>
              <a:t>Single lumen </a:t>
            </a:r>
            <a:r>
              <a:rPr lang="en-US" sz="2400" i="1" u="sng" dirty="0" err="1" smtClean="0">
                <a:solidFill>
                  <a:srgbClr val="FFFF00"/>
                </a:solidFill>
                <a:latin typeface="Times New Roman" pitchFamily="18" charset="0"/>
                <a:cs typeface="Times New Roman" pitchFamily="18" charset="0"/>
              </a:rPr>
              <a:t>endotracheal</a:t>
            </a:r>
            <a:r>
              <a:rPr lang="en-US" sz="2400" i="1" u="sng" dirty="0" smtClean="0">
                <a:solidFill>
                  <a:srgbClr val="FFFF00"/>
                </a:solidFill>
                <a:latin typeface="Times New Roman" pitchFamily="18" charset="0"/>
                <a:cs typeface="Times New Roman" pitchFamily="18" charset="0"/>
              </a:rPr>
              <a:t> tube </a:t>
            </a:r>
          </a:p>
          <a:p>
            <a:pPr algn="ctr"/>
            <a:endParaRPr lang="en-US" sz="2400" i="1" u="sng" dirty="0" smtClean="0">
              <a:solidFill>
                <a:srgbClr val="FFFF00"/>
              </a:solidFill>
              <a:latin typeface="Times New Roman" pitchFamily="18" charset="0"/>
              <a:cs typeface="Times New Roman" pitchFamily="18" charset="0"/>
            </a:endParaRPr>
          </a:p>
          <a:p>
            <a:pPr algn="just"/>
            <a:r>
              <a:rPr lang="en-US" sz="2400" dirty="0" smtClean="0">
                <a:solidFill>
                  <a:srgbClr val="FFFF00"/>
                </a:solidFill>
                <a:latin typeface="Times New Roman" pitchFamily="18" charset="0"/>
                <a:cs typeface="Times New Roman" pitchFamily="18" charset="0"/>
              </a:rPr>
              <a:t>Selective intubation of one lung can be performed by a rotational technique. After </a:t>
            </a:r>
            <a:r>
              <a:rPr lang="en-US" sz="2400" dirty="0" err="1" smtClean="0">
                <a:solidFill>
                  <a:srgbClr val="FFFF00"/>
                </a:solidFill>
                <a:latin typeface="Times New Roman" pitchFamily="18" charset="0"/>
                <a:cs typeface="Times New Roman" pitchFamily="18" charset="0"/>
              </a:rPr>
              <a:t>intubating</a:t>
            </a:r>
            <a:r>
              <a:rPr lang="en-US" sz="2400" dirty="0" smtClean="0">
                <a:solidFill>
                  <a:srgbClr val="FFFF00"/>
                </a:solidFill>
                <a:latin typeface="Times New Roman" pitchFamily="18" charset="0"/>
                <a:cs typeface="Times New Roman" pitchFamily="18" charset="0"/>
              </a:rPr>
              <a:t> the trachea, the tube is rotated through 90° in the direction of the desired placement until resistance is felt. The tube placement should be confirmed both clinically and </a:t>
            </a:r>
            <a:r>
              <a:rPr lang="en-US" sz="2400" dirty="0" err="1" smtClean="0">
                <a:solidFill>
                  <a:srgbClr val="FFFF00"/>
                </a:solidFill>
                <a:latin typeface="Times New Roman" pitchFamily="18" charset="0"/>
                <a:cs typeface="Times New Roman" pitchFamily="18" charset="0"/>
              </a:rPr>
              <a:t>radiologically</a:t>
            </a:r>
            <a:r>
              <a:rPr lang="en-US" sz="2400" dirty="0" smtClean="0">
                <a:solidFill>
                  <a:srgbClr val="FFFF00"/>
                </a:solidFill>
                <a:latin typeface="Times New Roman" pitchFamily="18" charset="0"/>
                <a:cs typeface="Times New Roman" pitchFamily="18" charset="0"/>
              </a:rPr>
              <a:t>.</a:t>
            </a:r>
          </a:p>
          <a:p>
            <a:pPr algn="just"/>
            <a:endParaRPr lang="en-US" sz="2400" dirty="0" smtClean="0">
              <a:solidFill>
                <a:srgbClr val="FFFF00"/>
              </a:solidFill>
              <a:latin typeface="Times New Roman" pitchFamily="18" charset="0"/>
              <a:cs typeface="Times New Roman" pitchFamily="18" charset="0"/>
            </a:endParaRPr>
          </a:p>
        </p:txBody>
      </p:sp>
      <p:pic>
        <p:nvPicPr>
          <p:cNvPr id="1027" name="Picture 3" descr="H:\vivi hemoptysis\broncho.jpg"/>
          <p:cNvPicPr>
            <a:picLocks noChangeAspect="1" noChangeArrowheads="1"/>
          </p:cNvPicPr>
          <p:nvPr/>
        </p:nvPicPr>
        <p:blipFill>
          <a:blip r:embed="rId2" cstate="print"/>
          <a:srcRect b="11449"/>
          <a:stretch>
            <a:fillRect/>
          </a:stretch>
        </p:blipFill>
        <p:spPr bwMode="auto">
          <a:xfrm>
            <a:off x="1066800" y="3352800"/>
            <a:ext cx="7343588" cy="3048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295400"/>
            <a:ext cx="8458200" cy="2677656"/>
          </a:xfrm>
          <a:prstGeom prst="rect">
            <a:avLst/>
          </a:prstGeom>
          <a:noFill/>
        </p:spPr>
        <p:txBody>
          <a:bodyPr wrap="square" rtlCol="0">
            <a:spAutoFit/>
          </a:bodyPr>
          <a:lstStyle/>
          <a:p>
            <a:pPr algn="just"/>
            <a:r>
              <a:rPr lang="en-US" sz="2400" dirty="0" smtClean="0">
                <a:solidFill>
                  <a:srgbClr val="FFFF00"/>
                </a:solidFill>
                <a:latin typeface="Times New Roman" pitchFamily="18" charset="0"/>
                <a:cs typeface="Times New Roman" pitchFamily="18" charset="0"/>
              </a:rPr>
              <a:t>Most causes of </a:t>
            </a:r>
            <a:r>
              <a:rPr lang="en-US" sz="2400" dirty="0" err="1" smtClean="0">
                <a:solidFill>
                  <a:srgbClr val="FFFF00"/>
                </a:solidFill>
                <a:latin typeface="Times New Roman" pitchFamily="18" charset="0"/>
                <a:cs typeface="Times New Roman" pitchFamily="18" charset="0"/>
              </a:rPr>
              <a:t>hemoptysis</a:t>
            </a:r>
            <a:r>
              <a:rPr lang="en-US" sz="2400" dirty="0" smtClean="0">
                <a:solidFill>
                  <a:srgbClr val="FFFF00"/>
                </a:solidFill>
                <a:latin typeface="Times New Roman" pitchFamily="18" charset="0"/>
                <a:cs typeface="Times New Roman" pitchFamily="18" charset="0"/>
              </a:rPr>
              <a:t> originate from bronchial systemic circulation. Bronchial arteries are branches or aorta or its tributaries and supply up to terminal bronchioles. They also supply </a:t>
            </a:r>
            <a:r>
              <a:rPr lang="en-US" sz="2400" dirty="0" err="1" smtClean="0">
                <a:solidFill>
                  <a:srgbClr val="FFFF00"/>
                </a:solidFill>
                <a:latin typeface="Times New Roman" pitchFamily="18" charset="0"/>
                <a:cs typeface="Times New Roman" pitchFamily="18" charset="0"/>
              </a:rPr>
              <a:t>mediastinal</a:t>
            </a:r>
            <a:r>
              <a:rPr lang="en-US" sz="2400" dirty="0" smtClean="0">
                <a:solidFill>
                  <a:srgbClr val="FFFF00"/>
                </a:solidFill>
                <a:latin typeface="Times New Roman" pitchFamily="18" charset="0"/>
                <a:cs typeface="Times New Roman" pitchFamily="18" charset="0"/>
              </a:rPr>
              <a:t>, </a:t>
            </a:r>
            <a:r>
              <a:rPr lang="en-US" sz="2400" dirty="0" err="1" smtClean="0">
                <a:solidFill>
                  <a:srgbClr val="FFFF00"/>
                </a:solidFill>
                <a:latin typeface="Times New Roman" pitchFamily="18" charset="0"/>
                <a:cs typeface="Times New Roman" pitchFamily="18" charset="0"/>
              </a:rPr>
              <a:t>hilar</a:t>
            </a:r>
            <a:r>
              <a:rPr lang="en-US" sz="2400" dirty="0" smtClean="0">
                <a:solidFill>
                  <a:srgbClr val="FFFF00"/>
                </a:solidFill>
                <a:latin typeface="Times New Roman" pitchFamily="18" charset="0"/>
                <a:cs typeface="Times New Roman" pitchFamily="18" charset="0"/>
              </a:rPr>
              <a:t> &amp; visceral pleural structures.</a:t>
            </a:r>
          </a:p>
          <a:p>
            <a:pPr algn="just"/>
            <a:endParaRPr lang="en-US" sz="2400" dirty="0" smtClean="0">
              <a:solidFill>
                <a:srgbClr val="FFFF00"/>
              </a:solidFill>
              <a:latin typeface="Times New Roman" pitchFamily="18" charset="0"/>
              <a:cs typeface="Times New Roman" pitchFamily="18" charset="0"/>
            </a:endParaRPr>
          </a:p>
          <a:p>
            <a:pPr algn="just"/>
            <a:r>
              <a:rPr lang="en-US" sz="2400" dirty="0" smtClean="0">
                <a:solidFill>
                  <a:srgbClr val="FFFF00"/>
                </a:solidFill>
                <a:latin typeface="Times New Roman" pitchFamily="18" charset="0"/>
                <a:cs typeface="Times New Roman" pitchFamily="18" charset="0"/>
              </a:rPr>
              <a:t>Distal supply to alveolar sacs and ducts is accomplished via diffusion gradient through pulmonary circulation and capillary bed.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914400"/>
            <a:ext cx="8686800" cy="830997"/>
          </a:xfrm>
          <a:prstGeom prst="rect">
            <a:avLst/>
          </a:prstGeom>
          <a:noFill/>
        </p:spPr>
        <p:txBody>
          <a:bodyPr wrap="square" rtlCol="0">
            <a:spAutoFit/>
          </a:bodyPr>
          <a:lstStyle/>
          <a:p>
            <a:pPr algn="ctr"/>
            <a:r>
              <a:rPr lang="en-US" sz="2400" i="1" u="sng" dirty="0" smtClean="0">
                <a:solidFill>
                  <a:srgbClr val="FFFF00"/>
                </a:solidFill>
                <a:latin typeface="Times New Roman" pitchFamily="18" charset="0"/>
                <a:cs typeface="Times New Roman" pitchFamily="18" charset="0"/>
              </a:rPr>
              <a:t>Single lumen tube with a balloon blocker</a:t>
            </a:r>
          </a:p>
          <a:p>
            <a:pPr algn="just"/>
            <a:endParaRPr lang="en-US" sz="2400" dirty="0" smtClean="0">
              <a:solidFill>
                <a:srgbClr val="FFFF00"/>
              </a:solidFill>
              <a:latin typeface="Times New Roman" pitchFamily="18" charset="0"/>
              <a:cs typeface="Times New Roman" pitchFamily="18" charset="0"/>
            </a:endParaRPr>
          </a:p>
        </p:txBody>
      </p:sp>
      <p:pic>
        <p:nvPicPr>
          <p:cNvPr id="2050" name="Picture 2" descr="H:\vivi hemoptysis\broncho 001.jpg"/>
          <p:cNvPicPr>
            <a:picLocks noChangeAspect="1" noChangeArrowheads="1"/>
          </p:cNvPicPr>
          <p:nvPr/>
        </p:nvPicPr>
        <p:blipFill>
          <a:blip r:embed="rId2" cstate="print"/>
          <a:srcRect/>
          <a:stretch>
            <a:fillRect/>
          </a:stretch>
        </p:blipFill>
        <p:spPr bwMode="auto">
          <a:xfrm>
            <a:off x="685800" y="1524000"/>
            <a:ext cx="7887498" cy="3200400"/>
          </a:xfrm>
          <a:prstGeom prst="rect">
            <a:avLst/>
          </a:prstGeo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981200"/>
            <a:ext cx="2895600" cy="1938992"/>
          </a:xfrm>
          <a:prstGeom prst="rect">
            <a:avLst/>
          </a:prstGeom>
          <a:noFill/>
        </p:spPr>
        <p:txBody>
          <a:bodyPr wrap="square" rtlCol="0">
            <a:spAutoFit/>
          </a:bodyPr>
          <a:lstStyle/>
          <a:p>
            <a:pPr algn="ctr"/>
            <a:r>
              <a:rPr lang="en-US" sz="2400" i="1" u="sng" dirty="0" smtClean="0">
                <a:solidFill>
                  <a:srgbClr val="FFFF00"/>
                </a:solidFill>
                <a:latin typeface="Times New Roman" pitchFamily="18" charset="0"/>
                <a:cs typeface="Times New Roman" pitchFamily="18" charset="0"/>
              </a:rPr>
              <a:t>Single lumen tube and then a </a:t>
            </a:r>
            <a:r>
              <a:rPr lang="en-US" sz="2400" i="1" u="sng" dirty="0" err="1" smtClean="0">
                <a:solidFill>
                  <a:srgbClr val="FFFF00"/>
                </a:solidFill>
                <a:latin typeface="Times New Roman" pitchFamily="18" charset="0"/>
                <a:cs typeface="Times New Roman" pitchFamily="18" charset="0"/>
              </a:rPr>
              <a:t>bronchoscopically</a:t>
            </a:r>
            <a:r>
              <a:rPr lang="en-US" sz="2400" i="1" u="sng" dirty="0" smtClean="0">
                <a:solidFill>
                  <a:srgbClr val="FFFF00"/>
                </a:solidFill>
                <a:latin typeface="Times New Roman" pitchFamily="18" charset="0"/>
                <a:cs typeface="Times New Roman" pitchFamily="18" charset="0"/>
              </a:rPr>
              <a:t> placed balloon catheter</a:t>
            </a:r>
            <a:endParaRPr lang="en-US" sz="2400" dirty="0" smtClean="0">
              <a:solidFill>
                <a:srgbClr val="FFFF00"/>
              </a:solidFill>
              <a:latin typeface="Times New Roman" pitchFamily="18" charset="0"/>
              <a:cs typeface="Times New Roman" pitchFamily="18" charset="0"/>
            </a:endParaRPr>
          </a:p>
        </p:txBody>
      </p:sp>
      <p:pic>
        <p:nvPicPr>
          <p:cNvPr id="3074" name="Picture 2" descr="H:\vivi hemoptysis\broncho 002.jpg"/>
          <p:cNvPicPr>
            <a:picLocks noChangeAspect="1" noChangeArrowheads="1"/>
          </p:cNvPicPr>
          <p:nvPr/>
        </p:nvPicPr>
        <p:blipFill>
          <a:blip r:embed="rId2" cstate="print"/>
          <a:srcRect l="8163" t="4464" r="5539" b="4022"/>
          <a:stretch>
            <a:fillRect/>
          </a:stretch>
        </p:blipFill>
        <p:spPr bwMode="auto">
          <a:xfrm>
            <a:off x="3048000" y="304800"/>
            <a:ext cx="5867400" cy="6248400"/>
          </a:xfrm>
          <a:prstGeom prst="rect">
            <a:avLst/>
          </a:prstGeom>
          <a:noFill/>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85800"/>
            <a:ext cx="8534400" cy="4801314"/>
          </a:xfrm>
          <a:prstGeom prst="rect">
            <a:avLst/>
          </a:prstGeom>
          <a:noFill/>
        </p:spPr>
        <p:txBody>
          <a:bodyPr wrap="square" rtlCol="0">
            <a:spAutoFit/>
          </a:bodyPr>
          <a:lstStyle/>
          <a:p>
            <a:endParaRPr lang="en-US" dirty="0" smtClean="0">
              <a:solidFill>
                <a:srgbClr val="FFFF00"/>
              </a:solidFill>
            </a:endParaRPr>
          </a:p>
          <a:p>
            <a:pPr algn="just">
              <a:buFont typeface="Arial" pitchFamily="34" charset="0"/>
              <a:buChar char="•"/>
            </a:pPr>
            <a:r>
              <a:rPr lang="en-US" sz="2400" dirty="0" smtClean="0">
                <a:solidFill>
                  <a:srgbClr val="FFFF00"/>
                </a:solidFill>
                <a:latin typeface="Times New Roman" pitchFamily="18" charset="0"/>
                <a:cs typeface="Times New Roman" pitchFamily="18" charset="0"/>
              </a:rPr>
              <a:t>In massive </a:t>
            </a:r>
            <a:r>
              <a:rPr lang="en-US" sz="2400" dirty="0" err="1" smtClean="0">
                <a:solidFill>
                  <a:srgbClr val="FFFF00"/>
                </a:solidFill>
                <a:latin typeface="Times New Roman" pitchFamily="18" charset="0"/>
                <a:cs typeface="Times New Roman" pitchFamily="18" charset="0"/>
              </a:rPr>
              <a:t>haemoptysis</a:t>
            </a:r>
            <a:r>
              <a:rPr lang="en-US" sz="2400" dirty="0" smtClean="0">
                <a:solidFill>
                  <a:srgbClr val="FFFF00"/>
                </a:solidFill>
                <a:latin typeface="Times New Roman" pitchFamily="18" charset="0"/>
                <a:cs typeface="Times New Roman" pitchFamily="18" charset="0"/>
              </a:rPr>
              <a:t> </a:t>
            </a:r>
            <a:r>
              <a:rPr lang="en-US" sz="2400" dirty="0" err="1" smtClean="0">
                <a:solidFill>
                  <a:srgbClr val="FFFF00"/>
                </a:solidFill>
                <a:latin typeface="Times New Roman" pitchFamily="18" charset="0"/>
                <a:cs typeface="Times New Roman" pitchFamily="18" charset="0"/>
              </a:rPr>
              <a:t>endobronchial</a:t>
            </a:r>
            <a:r>
              <a:rPr lang="en-US" sz="2400" dirty="0" smtClean="0">
                <a:solidFill>
                  <a:srgbClr val="FFFF00"/>
                </a:solidFill>
                <a:latin typeface="Times New Roman" pitchFamily="18" charset="0"/>
                <a:cs typeface="Times New Roman" pitchFamily="18" charset="0"/>
              </a:rPr>
              <a:t> </a:t>
            </a:r>
            <a:r>
              <a:rPr lang="en-US" sz="2400" dirty="0" err="1" smtClean="0">
                <a:solidFill>
                  <a:srgbClr val="FFFF00"/>
                </a:solidFill>
                <a:latin typeface="Times New Roman" pitchFamily="18" charset="0"/>
                <a:cs typeface="Times New Roman" pitchFamily="18" charset="0"/>
              </a:rPr>
              <a:t>tamponade</a:t>
            </a:r>
            <a:r>
              <a:rPr lang="en-US" sz="2400" dirty="0" smtClean="0">
                <a:solidFill>
                  <a:srgbClr val="FFFF00"/>
                </a:solidFill>
                <a:latin typeface="Times New Roman" pitchFamily="18" charset="0"/>
                <a:cs typeface="Times New Roman" pitchFamily="18" charset="0"/>
              </a:rPr>
              <a:t> with a balloon catheter is widely used as a temporary measure to control bleeding. </a:t>
            </a:r>
          </a:p>
          <a:p>
            <a:pPr algn="just">
              <a:buFont typeface="Arial" pitchFamily="34" charset="0"/>
              <a:buChar char="•"/>
            </a:pPr>
            <a:r>
              <a:rPr lang="en-US" sz="2400" dirty="0" smtClean="0">
                <a:solidFill>
                  <a:srgbClr val="FFFF00"/>
                </a:solidFill>
                <a:latin typeface="Times New Roman" pitchFamily="18" charset="0"/>
                <a:cs typeface="Times New Roman" pitchFamily="18" charset="0"/>
              </a:rPr>
              <a:t>A size 4–7 Fr 200-cm-long balloon catheter can be passed through the working channel of a flexible bronchoscope and inflated in the bleeding segment, thus isolating the bleeding site. The 4 Fr 80-cm-long Fogarty catheter can also be passed through a flexible bronchoscope. </a:t>
            </a:r>
          </a:p>
          <a:p>
            <a:pPr algn="just">
              <a:buFont typeface="Arial" pitchFamily="34" charset="0"/>
              <a:buChar char="•"/>
            </a:pPr>
            <a:r>
              <a:rPr lang="en-US" sz="2400" dirty="0" smtClean="0">
                <a:solidFill>
                  <a:srgbClr val="FFFF00"/>
                </a:solidFill>
                <a:latin typeface="Times New Roman" pitchFamily="18" charset="0"/>
                <a:cs typeface="Times New Roman" pitchFamily="18" charset="0"/>
              </a:rPr>
              <a:t>The proximal hub needs to be cut off to allow for the removal of the bronchoscope by sliding it over the catheter. The pressure in the balloon is secured by inserting a pin into the proximal end of the catheter.</a:t>
            </a:r>
          </a:p>
          <a:p>
            <a:pPr algn="just">
              <a:buFont typeface="Arial" pitchFamily="34" charset="0"/>
              <a:buChar char="•"/>
            </a:pPr>
            <a:endParaRPr lang="en-US" sz="2400" dirty="0">
              <a:solidFill>
                <a:srgbClr val="FFFF00"/>
              </a:solidFill>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981200"/>
            <a:ext cx="2895600" cy="1938992"/>
          </a:xfrm>
          <a:prstGeom prst="rect">
            <a:avLst/>
          </a:prstGeom>
          <a:noFill/>
        </p:spPr>
        <p:txBody>
          <a:bodyPr wrap="square" rtlCol="0">
            <a:spAutoFit/>
          </a:bodyPr>
          <a:lstStyle/>
          <a:p>
            <a:pPr algn="ctr"/>
            <a:r>
              <a:rPr lang="en-US" sz="2400" i="1" u="sng" dirty="0" smtClean="0">
                <a:solidFill>
                  <a:srgbClr val="FFFF00"/>
                </a:solidFill>
                <a:latin typeface="Times New Roman" pitchFamily="18" charset="0"/>
                <a:cs typeface="Times New Roman" pitchFamily="18" charset="0"/>
              </a:rPr>
              <a:t>Single lumen tube and then a </a:t>
            </a:r>
            <a:r>
              <a:rPr lang="en-US" sz="2400" i="1" u="sng" dirty="0" err="1" smtClean="0">
                <a:solidFill>
                  <a:srgbClr val="FFFF00"/>
                </a:solidFill>
                <a:latin typeface="Times New Roman" pitchFamily="18" charset="0"/>
                <a:cs typeface="Times New Roman" pitchFamily="18" charset="0"/>
              </a:rPr>
              <a:t>bronchoscopically</a:t>
            </a:r>
            <a:r>
              <a:rPr lang="en-US" sz="2400" i="1" u="sng" dirty="0" smtClean="0">
                <a:solidFill>
                  <a:srgbClr val="FFFF00"/>
                </a:solidFill>
                <a:latin typeface="Times New Roman" pitchFamily="18" charset="0"/>
                <a:cs typeface="Times New Roman" pitchFamily="18" charset="0"/>
              </a:rPr>
              <a:t> placed balloon catheter</a:t>
            </a:r>
            <a:endParaRPr lang="en-US" sz="2400" dirty="0" smtClean="0">
              <a:solidFill>
                <a:srgbClr val="FFFF00"/>
              </a:solidFill>
              <a:latin typeface="Times New Roman" pitchFamily="18" charset="0"/>
              <a:cs typeface="Times New Roman" pitchFamily="18" charset="0"/>
            </a:endParaRPr>
          </a:p>
        </p:txBody>
      </p:sp>
      <p:pic>
        <p:nvPicPr>
          <p:cNvPr id="4098" name="Picture 2" descr="H:\vivi hemoptysis\broncho 003.jpg"/>
          <p:cNvPicPr>
            <a:picLocks noChangeAspect="1" noChangeArrowheads="1"/>
          </p:cNvPicPr>
          <p:nvPr/>
        </p:nvPicPr>
        <p:blipFill>
          <a:blip r:embed="rId2" cstate="print"/>
          <a:srcRect l="10385" t="4596" r="3783" b="2507"/>
          <a:stretch>
            <a:fillRect/>
          </a:stretch>
        </p:blipFill>
        <p:spPr bwMode="auto">
          <a:xfrm>
            <a:off x="3352800" y="228600"/>
            <a:ext cx="5470813" cy="6172200"/>
          </a:xfrm>
          <a:prstGeom prst="rect">
            <a:avLst/>
          </a:prstGeom>
          <a:noFill/>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143000"/>
            <a:ext cx="8153400" cy="3785652"/>
          </a:xfrm>
          <a:prstGeom prst="rect">
            <a:avLst/>
          </a:prstGeom>
          <a:noFill/>
        </p:spPr>
        <p:txBody>
          <a:bodyPr wrap="square" rtlCol="0">
            <a:spAutoFit/>
          </a:bodyPr>
          <a:lstStyle/>
          <a:p>
            <a:pPr algn="just"/>
            <a:endParaRPr lang="en-US" sz="2400" dirty="0" smtClean="0">
              <a:solidFill>
                <a:srgbClr val="FFFF00"/>
              </a:solidFill>
              <a:latin typeface="Times New Roman" pitchFamily="18" charset="0"/>
              <a:cs typeface="Times New Roman" pitchFamily="18" charset="0"/>
            </a:endParaRPr>
          </a:p>
          <a:p>
            <a:pPr algn="just"/>
            <a:r>
              <a:rPr lang="en-US" sz="2400" dirty="0" smtClean="0">
                <a:solidFill>
                  <a:srgbClr val="FFFF00"/>
                </a:solidFill>
                <a:latin typeface="Times New Roman" pitchFamily="18" charset="0"/>
                <a:cs typeface="Times New Roman" pitchFamily="18" charset="0"/>
              </a:rPr>
              <a:t>Alternatively, a double-lumen </a:t>
            </a:r>
            <a:r>
              <a:rPr lang="en-US" sz="2400" dirty="0" err="1" smtClean="0">
                <a:solidFill>
                  <a:srgbClr val="FFFF00"/>
                </a:solidFill>
                <a:latin typeface="Times New Roman" pitchFamily="18" charset="0"/>
                <a:cs typeface="Times New Roman" pitchFamily="18" charset="0"/>
              </a:rPr>
              <a:t>endotracheal</a:t>
            </a:r>
            <a:r>
              <a:rPr lang="en-US" sz="2400" dirty="0" smtClean="0">
                <a:solidFill>
                  <a:srgbClr val="FFFF00"/>
                </a:solidFill>
                <a:latin typeface="Times New Roman" pitchFamily="18" charset="0"/>
                <a:cs typeface="Times New Roman" pitchFamily="18" charset="0"/>
              </a:rPr>
              <a:t> tube can be passed to protect the unaffected lung. This requires experienced operators and positioning should be checked with the assistance of a bronchoscope.</a:t>
            </a:r>
          </a:p>
          <a:p>
            <a:pPr algn="just"/>
            <a:r>
              <a:rPr lang="en-US" sz="2400" dirty="0" smtClean="0">
                <a:solidFill>
                  <a:srgbClr val="FFFF00"/>
                </a:solidFill>
                <a:latin typeface="Times New Roman" pitchFamily="18" charset="0"/>
                <a:cs typeface="Times New Roman" pitchFamily="18" charset="0"/>
              </a:rPr>
              <a:t>There are two types of double lumen tubes:</a:t>
            </a:r>
          </a:p>
          <a:p>
            <a:pPr marL="457200" indent="-457200" algn="just">
              <a:buFont typeface="+mj-lt"/>
              <a:buAutoNum type="arabicPeriod"/>
            </a:pPr>
            <a:r>
              <a:rPr lang="en-US" sz="2400" dirty="0" err="1" smtClean="0">
                <a:solidFill>
                  <a:srgbClr val="FFFF00"/>
                </a:solidFill>
                <a:latin typeface="Times New Roman" pitchFamily="18" charset="0"/>
                <a:cs typeface="Times New Roman" pitchFamily="18" charset="0"/>
              </a:rPr>
              <a:t>Carlens</a:t>
            </a:r>
            <a:r>
              <a:rPr lang="en-US" sz="2400" dirty="0" smtClean="0">
                <a:solidFill>
                  <a:srgbClr val="FFFF00"/>
                </a:solidFill>
                <a:latin typeface="Times New Roman" pitchFamily="18" charset="0"/>
                <a:cs typeface="Times New Roman" pitchFamily="18" charset="0"/>
              </a:rPr>
              <a:t> tube – the original tube which sits on the carina and has a tracheal and left </a:t>
            </a:r>
            <a:r>
              <a:rPr lang="en-US" sz="2400" dirty="0" err="1" smtClean="0">
                <a:solidFill>
                  <a:srgbClr val="FFFF00"/>
                </a:solidFill>
                <a:latin typeface="Times New Roman" pitchFamily="18" charset="0"/>
                <a:cs typeface="Times New Roman" pitchFamily="18" charset="0"/>
              </a:rPr>
              <a:t>mainstem</a:t>
            </a:r>
            <a:r>
              <a:rPr lang="en-US" sz="2400" dirty="0" smtClean="0">
                <a:solidFill>
                  <a:srgbClr val="FFFF00"/>
                </a:solidFill>
                <a:latin typeface="Times New Roman" pitchFamily="18" charset="0"/>
                <a:cs typeface="Times New Roman" pitchFamily="18" charset="0"/>
              </a:rPr>
              <a:t> balloon.</a:t>
            </a:r>
          </a:p>
          <a:p>
            <a:pPr marL="457200" indent="-457200" algn="just">
              <a:buFont typeface="+mj-lt"/>
              <a:buAutoNum type="arabicPeriod"/>
            </a:pPr>
            <a:r>
              <a:rPr lang="en-US" sz="2400" dirty="0" err="1" smtClean="0">
                <a:solidFill>
                  <a:srgbClr val="FFFF00"/>
                </a:solidFill>
                <a:latin typeface="Times New Roman" pitchFamily="18" charset="0"/>
                <a:cs typeface="Times New Roman" pitchFamily="18" charset="0"/>
              </a:rPr>
              <a:t>Robertshaw’s</a:t>
            </a:r>
            <a:r>
              <a:rPr lang="en-US" sz="2400" dirty="0" smtClean="0">
                <a:solidFill>
                  <a:srgbClr val="FFFF00"/>
                </a:solidFill>
                <a:latin typeface="Times New Roman" pitchFamily="18" charset="0"/>
                <a:cs typeface="Times New Roman" pitchFamily="18" charset="0"/>
              </a:rPr>
              <a:t> tube – the modified tube lacking the </a:t>
            </a:r>
            <a:r>
              <a:rPr lang="en-US" sz="2400" dirty="0" err="1" smtClean="0">
                <a:solidFill>
                  <a:srgbClr val="FFFF00"/>
                </a:solidFill>
                <a:latin typeface="Times New Roman" pitchFamily="18" charset="0"/>
                <a:cs typeface="Times New Roman" pitchFamily="18" charset="0"/>
              </a:rPr>
              <a:t>carinal</a:t>
            </a:r>
            <a:r>
              <a:rPr lang="en-US" sz="2400" dirty="0" smtClean="0">
                <a:solidFill>
                  <a:srgbClr val="FFFF00"/>
                </a:solidFill>
                <a:latin typeface="Times New Roman" pitchFamily="18" charset="0"/>
                <a:cs typeface="Times New Roman" pitchFamily="18" charset="0"/>
              </a:rPr>
              <a:t> hook and has a larger lumen. </a:t>
            </a:r>
            <a:endParaRPr lang="en-US" sz="2400" dirty="0">
              <a:solidFill>
                <a:srgbClr val="FFFF00"/>
              </a:solidFill>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066800"/>
            <a:ext cx="8153400" cy="1938992"/>
          </a:xfrm>
          <a:prstGeom prst="rect">
            <a:avLst/>
          </a:prstGeom>
          <a:noFill/>
        </p:spPr>
        <p:txBody>
          <a:bodyPr wrap="square" rtlCol="0">
            <a:spAutoFit/>
          </a:bodyPr>
          <a:lstStyle/>
          <a:p>
            <a:pPr algn="just"/>
            <a:r>
              <a:rPr lang="en-US" sz="2400" dirty="0" smtClean="0">
                <a:solidFill>
                  <a:srgbClr val="FFFF00"/>
                </a:solidFill>
                <a:latin typeface="Times New Roman" pitchFamily="18" charset="0"/>
                <a:cs typeface="Times New Roman" pitchFamily="18" charset="0"/>
              </a:rPr>
              <a:t>These balloons have a detachable valve at the proximal end facilitating easy removal of the bronchoscope with minimal risk of dislodging the catheter. The balloons were inserted for up to 7 days while definitive therapy could be administered. The various balloon catheters can also be inserted via a rigid bronchoscope</a:t>
            </a:r>
            <a:r>
              <a:rPr lang="en-US" sz="2400" b="1" dirty="0" smtClean="0">
                <a:solidFill>
                  <a:srgbClr val="FFFF00"/>
                </a:solidFill>
                <a:latin typeface="Times New Roman" pitchFamily="18" charset="0"/>
                <a:cs typeface="Times New Roman" pitchFamily="18" charset="0"/>
              </a:rPr>
              <a:t>. </a:t>
            </a:r>
            <a:endParaRPr lang="en-US" sz="2400" dirty="0">
              <a:solidFill>
                <a:srgbClr val="FFFF00"/>
              </a:solidFill>
              <a:latin typeface="Times New Roman" pitchFamily="18" charset="0"/>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914400"/>
            <a:ext cx="8686800" cy="461665"/>
          </a:xfrm>
          <a:prstGeom prst="rect">
            <a:avLst/>
          </a:prstGeom>
          <a:noFill/>
        </p:spPr>
        <p:txBody>
          <a:bodyPr wrap="square" rtlCol="0">
            <a:spAutoFit/>
          </a:bodyPr>
          <a:lstStyle/>
          <a:p>
            <a:pPr algn="ctr"/>
            <a:r>
              <a:rPr lang="en-US" sz="2400" i="1" u="sng" dirty="0" smtClean="0">
                <a:solidFill>
                  <a:srgbClr val="FFFF00"/>
                </a:solidFill>
                <a:latin typeface="Times New Roman" pitchFamily="18" charset="0"/>
                <a:cs typeface="Times New Roman" pitchFamily="18" charset="0"/>
              </a:rPr>
              <a:t>Double lumen </a:t>
            </a:r>
            <a:r>
              <a:rPr lang="en-US" sz="2400" i="1" u="sng" dirty="0" err="1" smtClean="0">
                <a:solidFill>
                  <a:srgbClr val="FFFF00"/>
                </a:solidFill>
                <a:latin typeface="Times New Roman" pitchFamily="18" charset="0"/>
                <a:cs typeface="Times New Roman" pitchFamily="18" charset="0"/>
              </a:rPr>
              <a:t>endotracheal</a:t>
            </a:r>
            <a:r>
              <a:rPr lang="en-US" sz="2400" i="1" u="sng" dirty="0" smtClean="0">
                <a:solidFill>
                  <a:srgbClr val="FFFF00"/>
                </a:solidFill>
                <a:latin typeface="Times New Roman" pitchFamily="18" charset="0"/>
                <a:cs typeface="Times New Roman" pitchFamily="18" charset="0"/>
              </a:rPr>
              <a:t> tube</a:t>
            </a:r>
            <a:endParaRPr lang="en-US" sz="2400" dirty="0" smtClean="0">
              <a:solidFill>
                <a:srgbClr val="FFFF00"/>
              </a:solidFill>
              <a:latin typeface="Times New Roman" pitchFamily="18" charset="0"/>
              <a:cs typeface="Times New Roman" pitchFamily="18" charset="0"/>
            </a:endParaRPr>
          </a:p>
        </p:txBody>
      </p:sp>
      <p:pic>
        <p:nvPicPr>
          <p:cNvPr id="5122" name="Picture 2" descr="H:\vivi hemoptysis\broncho 004.jpg"/>
          <p:cNvPicPr>
            <a:picLocks noChangeAspect="1" noChangeArrowheads="1"/>
          </p:cNvPicPr>
          <p:nvPr/>
        </p:nvPicPr>
        <p:blipFill>
          <a:blip r:embed="rId2" cstate="print"/>
          <a:srcRect t="6667" b="4444"/>
          <a:stretch>
            <a:fillRect/>
          </a:stretch>
        </p:blipFill>
        <p:spPr bwMode="auto">
          <a:xfrm>
            <a:off x="457200" y="1676400"/>
            <a:ext cx="8453966" cy="3352800"/>
          </a:xfrm>
          <a:prstGeom prst="rect">
            <a:avLst/>
          </a:prstGeom>
          <a:noFill/>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38200" y="4343400"/>
            <a:ext cx="7848600" cy="646331"/>
          </a:xfrm>
          <a:prstGeom prst="rect">
            <a:avLst/>
          </a:prstGeom>
          <a:noFill/>
        </p:spPr>
        <p:txBody>
          <a:bodyPr wrap="square" rtlCol="0">
            <a:spAutoFit/>
          </a:bodyPr>
          <a:lstStyle/>
          <a:p>
            <a:pPr algn="ctr"/>
            <a:r>
              <a:rPr lang="en-US" dirty="0" smtClean="0">
                <a:solidFill>
                  <a:srgbClr val="FFFFFF"/>
                </a:solidFill>
              </a:rPr>
              <a:t>Left-sided, double-lumen </a:t>
            </a:r>
            <a:r>
              <a:rPr lang="en-US" dirty="0" err="1" smtClean="0">
                <a:solidFill>
                  <a:srgbClr val="FFFFFF"/>
                </a:solidFill>
              </a:rPr>
              <a:t>endotracheal</a:t>
            </a:r>
            <a:r>
              <a:rPr lang="en-US" dirty="0" smtClean="0">
                <a:solidFill>
                  <a:srgbClr val="FFFFFF"/>
                </a:solidFill>
              </a:rPr>
              <a:t> tube. </a:t>
            </a:r>
          </a:p>
          <a:p>
            <a:pPr algn="ctr"/>
            <a:endParaRPr lang="en-US" dirty="0">
              <a:solidFill>
                <a:srgbClr val="FFFFFF"/>
              </a:solidFill>
            </a:endParaRPr>
          </a:p>
        </p:txBody>
      </p:sp>
      <p:pic>
        <p:nvPicPr>
          <p:cNvPr id="4" name="Picture 3" descr="http://erm.ersjournals.com/content/erm/ermre/1/SEC9/F13.small.gif">
            <a:hlinkClick r:id="rId2"/>
          </p:cNvPr>
          <p:cNvPicPr/>
          <p:nvPr/>
        </p:nvPicPr>
        <p:blipFill>
          <a:blip r:embed="rId3" cstate="print"/>
          <a:srcRect/>
          <a:stretch>
            <a:fillRect/>
          </a:stretch>
        </p:blipFill>
        <p:spPr bwMode="auto">
          <a:xfrm>
            <a:off x="3200400" y="990600"/>
            <a:ext cx="3200400" cy="3276600"/>
          </a:xfrm>
          <a:prstGeom prst="rect">
            <a:avLst/>
          </a:prstGeom>
          <a:noFill/>
          <a:ln w="9525">
            <a:noFill/>
            <a:miter lim="800000"/>
            <a:headEnd/>
            <a:tailEnd/>
          </a:ln>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066800"/>
            <a:ext cx="8153400" cy="1938992"/>
          </a:xfrm>
          <a:prstGeom prst="rect">
            <a:avLst/>
          </a:prstGeom>
          <a:noFill/>
        </p:spPr>
        <p:txBody>
          <a:bodyPr wrap="square" rtlCol="0">
            <a:spAutoFit/>
          </a:bodyPr>
          <a:lstStyle/>
          <a:p>
            <a:pPr algn="ctr"/>
            <a:r>
              <a:rPr lang="en-US" sz="2400" i="1" u="sng" dirty="0" err="1" smtClean="0">
                <a:solidFill>
                  <a:srgbClr val="FFFF00"/>
                </a:solidFill>
                <a:latin typeface="Times New Roman" pitchFamily="18" charset="0"/>
                <a:cs typeface="Times New Roman" pitchFamily="18" charset="0"/>
              </a:rPr>
              <a:t>Localisation</a:t>
            </a:r>
            <a:r>
              <a:rPr lang="en-US" sz="2400" i="1" u="sng" dirty="0" smtClean="0">
                <a:solidFill>
                  <a:srgbClr val="FFFF00"/>
                </a:solidFill>
                <a:latin typeface="Times New Roman" pitchFamily="18" charset="0"/>
                <a:cs typeface="Times New Roman" pitchFamily="18" charset="0"/>
              </a:rPr>
              <a:t> of site and cause of bleeding</a:t>
            </a:r>
          </a:p>
          <a:p>
            <a:endParaRPr lang="en-US" sz="2400" dirty="0" smtClean="0">
              <a:solidFill>
                <a:srgbClr val="FFFF00"/>
              </a:solidFill>
              <a:latin typeface="Times New Roman" pitchFamily="18" charset="0"/>
              <a:cs typeface="Times New Roman" pitchFamily="18" charset="0"/>
            </a:endParaRPr>
          </a:p>
          <a:p>
            <a:pPr algn="just"/>
            <a:r>
              <a:rPr lang="en-US" sz="2400" dirty="0" err="1" smtClean="0">
                <a:solidFill>
                  <a:srgbClr val="FFFF00"/>
                </a:solidFill>
                <a:latin typeface="Times New Roman" pitchFamily="18" charset="0"/>
                <a:cs typeface="Times New Roman" pitchFamily="18" charset="0"/>
              </a:rPr>
              <a:t>Localisation</a:t>
            </a:r>
            <a:r>
              <a:rPr lang="en-US" sz="2400" dirty="0" smtClean="0">
                <a:solidFill>
                  <a:srgbClr val="FFFF00"/>
                </a:solidFill>
                <a:latin typeface="Times New Roman" pitchFamily="18" charset="0"/>
                <a:cs typeface="Times New Roman" pitchFamily="18" charset="0"/>
              </a:rPr>
              <a:t> of the bleeding site directs definitive treatment. This can be achieved by combining the various imaging techniques with </a:t>
            </a:r>
            <a:r>
              <a:rPr lang="en-US" sz="2400" dirty="0" err="1" smtClean="0">
                <a:solidFill>
                  <a:srgbClr val="FFFF00"/>
                </a:solidFill>
                <a:latin typeface="Times New Roman" pitchFamily="18" charset="0"/>
                <a:cs typeface="Times New Roman" pitchFamily="18" charset="0"/>
              </a:rPr>
              <a:t>bronchoscopy</a:t>
            </a:r>
            <a:r>
              <a:rPr lang="en-US" sz="2400" dirty="0" smtClean="0">
                <a:solidFill>
                  <a:srgbClr val="FFFF00"/>
                </a:solidFill>
                <a:latin typeface="Times New Roman" pitchFamily="18" charset="0"/>
                <a:cs typeface="Times New Roman" pitchFamily="18" charset="0"/>
              </a:rPr>
              <a:t>.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1143000"/>
            <a:ext cx="8458200" cy="646331"/>
          </a:xfrm>
          <a:prstGeom prst="rect">
            <a:avLst/>
          </a:prstGeom>
          <a:noFill/>
        </p:spPr>
        <p:txBody>
          <a:bodyPr wrap="square" rtlCol="0">
            <a:spAutoFit/>
          </a:bodyPr>
          <a:lstStyle/>
          <a:p>
            <a:pPr algn="ctr"/>
            <a:r>
              <a:rPr lang="en-US" sz="3600" b="1" dirty="0" smtClean="0">
                <a:solidFill>
                  <a:srgbClr val="FFFF00"/>
                </a:solidFill>
                <a:latin typeface="Monotype Corsiva" pitchFamily="66" charset="0"/>
              </a:rPr>
              <a:t>Treatment </a:t>
            </a:r>
            <a:endParaRPr lang="en-US" sz="3600" b="1" dirty="0">
              <a:solidFill>
                <a:srgbClr val="FFFF00"/>
              </a:solidFill>
              <a:latin typeface="Monotype Corsiva"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143000"/>
            <a:ext cx="8458200" cy="1754326"/>
          </a:xfrm>
          <a:prstGeom prst="rect">
            <a:avLst/>
          </a:prstGeom>
          <a:noFill/>
        </p:spPr>
        <p:txBody>
          <a:bodyPr wrap="square" rtlCol="0">
            <a:spAutoFit/>
          </a:bodyPr>
          <a:lstStyle/>
          <a:p>
            <a:pPr algn="ctr"/>
            <a:r>
              <a:rPr lang="en-US" sz="3600" dirty="0" smtClean="0">
                <a:solidFill>
                  <a:srgbClr val="FFFF00"/>
                </a:solidFill>
                <a:latin typeface="Monotype Corsiva" pitchFamily="66" charset="0"/>
              </a:rPr>
              <a:t>WHAT ARE WE DEALING WITH?</a:t>
            </a:r>
          </a:p>
          <a:p>
            <a:pPr algn="ctr"/>
            <a:endParaRPr lang="en-US" sz="3600" dirty="0">
              <a:solidFill>
                <a:srgbClr val="FFFF00"/>
              </a:solidFill>
            </a:endParaRPr>
          </a:p>
          <a:p>
            <a:pPr algn="ctr"/>
            <a:r>
              <a:rPr lang="en-US" sz="3600" dirty="0" smtClean="0">
                <a:solidFill>
                  <a:srgbClr val="FFFF00"/>
                </a:solidFill>
                <a:latin typeface="Monotype Corsiva" pitchFamily="66" charset="0"/>
              </a:rPr>
              <a:t>Hemoptysis or </a:t>
            </a:r>
            <a:r>
              <a:rPr lang="en-US" sz="3600" dirty="0" err="1" smtClean="0">
                <a:solidFill>
                  <a:srgbClr val="FFFF00"/>
                </a:solidFill>
                <a:latin typeface="Monotype Corsiva" pitchFamily="66" charset="0"/>
              </a:rPr>
              <a:t>Hematamesis</a:t>
            </a:r>
            <a:r>
              <a:rPr lang="en-US" sz="3600" dirty="0" smtClean="0">
                <a:solidFill>
                  <a:srgbClr val="FFFF00"/>
                </a:solidFill>
                <a:latin typeface="Monotype Corsiva" pitchFamily="66" charset="0"/>
              </a:rPr>
              <a:t>?</a:t>
            </a:r>
            <a:endParaRPr lang="en-US" sz="3600" dirty="0">
              <a:solidFill>
                <a:srgbClr val="FFFF00"/>
              </a:solidFill>
              <a:latin typeface="Monotype Corsiva" pitchFamily="66"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066800"/>
            <a:ext cx="8458200" cy="4154984"/>
          </a:xfrm>
          <a:prstGeom prst="rect">
            <a:avLst/>
          </a:prstGeom>
          <a:noFill/>
        </p:spPr>
        <p:txBody>
          <a:bodyPr wrap="square" rtlCol="0">
            <a:spAutoFit/>
          </a:bodyPr>
          <a:lstStyle/>
          <a:p>
            <a:pPr algn="ctr"/>
            <a:r>
              <a:rPr lang="en-US" sz="2400" i="1" u="sng" dirty="0" err="1" smtClean="0">
                <a:solidFill>
                  <a:srgbClr val="FFFF00"/>
                </a:solidFill>
                <a:latin typeface="Times New Roman" pitchFamily="18" charset="0"/>
                <a:cs typeface="Times New Roman" pitchFamily="18" charset="0"/>
              </a:rPr>
              <a:t>Bronchoscopic</a:t>
            </a:r>
            <a:r>
              <a:rPr lang="en-US" sz="2400" i="1" u="sng" dirty="0" smtClean="0">
                <a:solidFill>
                  <a:srgbClr val="FFFF00"/>
                </a:solidFill>
                <a:latin typeface="Times New Roman" pitchFamily="18" charset="0"/>
                <a:cs typeface="Times New Roman" pitchFamily="18" charset="0"/>
              </a:rPr>
              <a:t> treatment</a:t>
            </a:r>
          </a:p>
          <a:p>
            <a:pPr algn="just"/>
            <a:endParaRPr lang="en-US" sz="2400" dirty="0" smtClean="0">
              <a:solidFill>
                <a:srgbClr val="FFFF00"/>
              </a:solidFill>
              <a:latin typeface="Times New Roman" pitchFamily="18" charset="0"/>
              <a:cs typeface="Times New Roman" pitchFamily="18" charset="0"/>
            </a:endParaRPr>
          </a:p>
          <a:p>
            <a:pPr algn="just">
              <a:buFont typeface="Arial" pitchFamily="34" charset="0"/>
              <a:buChar char="•"/>
            </a:pPr>
            <a:r>
              <a:rPr lang="en-US" sz="2400" dirty="0" smtClean="0">
                <a:solidFill>
                  <a:srgbClr val="FFFF00"/>
                </a:solidFill>
                <a:latin typeface="Times New Roman" pitchFamily="18" charset="0"/>
                <a:cs typeface="Times New Roman" pitchFamily="18" charset="0"/>
              </a:rPr>
              <a:t>Instillation of numerous substances has been used in the treatment of massive </a:t>
            </a:r>
            <a:r>
              <a:rPr lang="en-US" sz="2400" dirty="0" err="1" smtClean="0">
                <a:solidFill>
                  <a:srgbClr val="FFFF00"/>
                </a:solidFill>
                <a:latin typeface="Times New Roman" pitchFamily="18" charset="0"/>
                <a:cs typeface="Times New Roman" pitchFamily="18" charset="0"/>
              </a:rPr>
              <a:t>haemoptysis</a:t>
            </a:r>
            <a:r>
              <a:rPr lang="en-US" sz="2400" dirty="0" smtClean="0">
                <a:solidFill>
                  <a:srgbClr val="FFFF00"/>
                </a:solidFill>
                <a:latin typeface="Times New Roman" pitchFamily="18" charset="0"/>
                <a:cs typeface="Times New Roman" pitchFamily="18" charset="0"/>
              </a:rPr>
              <a:t>. </a:t>
            </a:r>
          </a:p>
          <a:p>
            <a:pPr algn="just">
              <a:buFont typeface="Arial" pitchFamily="34" charset="0"/>
              <a:buChar char="•"/>
            </a:pPr>
            <a:r>
              <a:rPr lang="en-US" sz="2400" dirty="0" smtClean="0">
                <a:solidFill>
                  <a:srgbClr val="FFFF00"/>
                </a:solidFill>
                <a:latin typeface="Times New Roman" pitchFamily="18" charset="0"/>
                <a:cs typeface="Times New Roman" pitchFamily="18" charset="0"/>
              </a:rPr>
              <a:t>The instillation of adrenaline (1:20,000) is advocated but the efficacy in massive </a:t>
            </a:r>
            <a:r>
              <a:rPr lang="en-US" sz="2400" dirty="0" err="1" smtClean="0">
                <a:solidFill>
                  <a:srgbClr val="FFFF00"/>
                </a:solidFill>
                <a:latin typeface="Times New Roman" pitchFamily="18" charset="0"/>
                <a:cs typeface="Times New Roman" pitchFamily="18" charset="0"/>
              </a:rPr>
              <a:t>haemoptysis</a:t>
            </a:r>
            <a:r>
              <a:rPr lang="en-US" sz="2400" dirty="0" smtClean="0">
                <a:solidFill>
                  <a:srgbClr val="FFFF00"/>
                </a:solidFill>
                <a:latin typeface="Times New Roman" pitchFamily="18" charset="0"/>
                <a:cs typeface="Times New Roman" pitchFamily="18" charset="0"/>
              </a:rPr>
              <a:t> is uncertain. </a:t>
            </a:r>
          </a:p>
          <a:p>
            <a:pPr algn="just">
              <a:buFont typeface="Arial" pitchFamily="34" charset="0"/>
              <a:buChar char="•"/>
            </a:pPr>
            <a:r>
              <a:rPr lang="en-US" sz="2400" dirty="0" err="1" smtClean="0">
                <a:solidFill>
                  <a:srgbClr val="FFFF00"/>
                </a:solidFill>
                <a:latin typeface="Times New Roman" pitchFamily="18" charset="0"/>
                <a:cs typeface="Times New Roman" pitchFamily="18" charset="0"/>
              </a:rPr>
              <a:t>Ornipressin</a:t>
            </a:r>
            <a:r>
              <a:rPr lang="en-US" sz="2400" dirty="0" smtClean="0">
                <a:solidFill>
                  <a:srgbClr val="FFFF00"/>
                </a:solidFill>
                <a:latin typeface="Times New Roman" pitchFamily="18" charset="0"/>
                <a:cs typeface="Times New Roman" pitchFamily="18" charset="0"/>
              </a:rPr>
              <a:t> (5 IU) or </a:t>
            </a:r>
            <a:r>
              <a:rPr lang="en-US" sz="2400" dirty="0" err="1" smtClean="0">
                <a:solidFill>
                  <a:srgbClr val="FFFF00"/>
                </a:solidFill>
                <a:latin typeface="Times New Roman" pitchFamily="18" charset="0"/>
                <a:cs typeface="Times New Roman" pitchFamily="18" charset="0"/>
              </a:rPr>
              <a:t>terlipressin</a:t>
            </a:r>
            <a:r>
              <a:rPr lang="en-US" sz="2400" dirty="0" smtClean="0">
                <a:solidFill>
                  <a:srgbClr val="FFFF00"/>
                </a:solidFill>
                <a:latin typeface="Times New Roman" pitchFamily="18" charset="0"/>
                <a:cs typeface="Times New Roman" pitchFamily="18" charset="0"/>
              </a:rPr>
              <a:t> (0.5 mg) are both recommended for procedure-related bleeding during </a:t>
            </a:r>
            <a:r>
              <a:rPr lang="en-US" sz="2400" dirty="0" err="1" smtClean="0">
                <a:solidFill>
                  <a:srgbClr val="FFFF00"/>
                </a:solidFill>
                <a:latin typeface="Times New Roman" pitchFamily="18" charset="0"/>
                <a:cs typeface="Times New Roman" pitchFamily="18" charset="0"/>
              </a:rPr>
              <a:t>bronchoscopy</a:t>
            </a:r>
            <a:r>
              <a:rPr lang="en-US" sz="2400" dirty="0" smtClean="0">
                <a:solidFill>
                  <a:srgbClr val="FFFF00"/>
                </a:solidFill>
                <a:latin typeface="Times New Roman" pitchFamily="18" charset="0"/>
                <a:cs typeface="Times New Roman" pitchFamily="18" charset="0"/>
              </a:rPr>
              <a:t>, but their efficacy has not been validated in patients with massive </a:t>
            </a:r>
            <a:r>
              <a:rPr lang="en-US" sz="2400" dirty="0" err="1" smtClean="0">
                <a:solidFill>
                  <a:srgbClr val="FFFF00"/>
                </a:solidFill>
                <a:latin typeface="Times New Roman" pitchFamily="18" charset="0"/>
                <a:cs typeface="Times New Roman" pitchFamily="18" charset="0"/>
              </a:rPr>
              <a:t>haemoptysis</a:t>
            </a:r>
            <a:r>
              <a:rPr lang="en-US" sz="2400" dirty="0" smtClean="0">
                <a:solidFill>
                  <a:srgbClr val="FFFF00"/>
                </a:solidFill>
                <a:latin typeface="Times New Roman" pitchFamily="18" charset="0"/>
                <a:cs typeface="Times New Roman" pitchFamily="18" charset="0"/>
              </a:rPr>
              <a:t> . </a:t>
            </a:r>
          </a:p>
          <a:p>
            <a:pPr algn="just">
              <a:buFont typeface="Arial" pitchFamily="34" charset="0"/>
              <a:buChar char="•"/>
            </a:pPr>
            <a:endParaRPr lang="en-US" sz="2400" dirty="0" smtClean="0">
              <a:solidFill>
                <a:srgbClr val="FFFF00"/>
              </a:solidFill>
              <a:latin typeface="Times New Roman" pitchFamily="18" charset="0"/>
              <a:cs typeface="Times New Roman"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066800"/>
            <a:ext cx="8153400" cy="4154984"/>
          </a:xfrm>
          <a:prstGeom prst="rect">
            <a:avLst/>
          </a:prstGeom>
          <a:noFill/>
        </p:spPr>
        <p:txBody>
          <a:bodyPr wrap="square" rtlCol="0">
            <a:spAutoFit/>
          </a:bodyPr>
          <a:lstStyle/>
          <a:p>
            <a:pPr algn="just"/>
            <a:r>
              <a:rPr lang="en-US" sz="2400" i="1" dirty="0" smtClean="0">
                <a:solidFill>
                  <a:srgbClr val="FFFF00"/>
                </a:solidFill>
                <a:latin typeface="Times New Roman" pitchFamily="18" charset="0"/>
                <a:cs typeface="Times New Roman" pitchFamily="18" charset="0"/>
              </a:rPr>
              <a:t>Laser </a:t>
            </a:r>
            <a:r>
              <a:rPr lang="en-US" sz="2400" i="1" dirty="0" err="1" smtClean="0">
                <a:solidFill>
                  <a:srgbClr val="FFFF00"/>
                </a:solidFill>
                <a:latin typeface="Times New Roman" pitchFamily="18" charset="0"/>
                <a:cs typeface="Times New Roman" pitchFamily="18" charset="0"/>
              </a:rPr>
              <a:t>bronchoscopy</a:t>
            </a:r>
            <a:endParaRPr lang="en-US" sz="2400" i="1" dirty="0" smtClean="0">
              <a:solidFill>
                <a:srgbClr val="FFFF00"/>
              </a:solidFill>
              <a:latin typeface="Times New Roman" pitchFamily="18" charset="0"/>
              <a:cs typeface="Times New Roman" pitchFamily="18" charset="0"/>
            </a:endParaRPr>
          </a:p>
          <a:p>
            <a:pPr algn="just">
              <a:buFont typeface="Arial" pitchFamily="34" charset="0"/>
              <a:buChar char="•"/>
            </a:pPr>
            <a:r>
              <a:rPr lang="en-US" sz="2400" dirty="0" smtClean="0">
                <a:solidFill>
                  <a:srgbClr val="FFFF00"/>
                </a:solidFill>
                <a:latin typeface="Times New Roman" pitchFamily="18" charset="0"/>
                <a:cs typeface="Times New Roman" pitchFamily="18" charset="0"/>
              </a:rPr>
              <a:t> For this the CO</a:t>
            </a:r>
            <a:r>
              <a:rPr lang="en-US" sz="2000" dirty="0" smtClean="0">
                <a:solidFill>
                  <a:srgbClr val="FFFF00"/>
                </a:solidFill>
                <a:latin typeface="Times New Roman" pitchFamily="18" charset="0"/>
                <a:cs typeface="Times New Roman" pitchFamily="18" charset="0"/>
              </a:rPr>
              <a:t>2</a:t>
            </a:r>
            <a:r>
              <a:rPr lang="en-US" sz="2400" dirty="0" smtClean="0">
                <a:solidFill>
                  <a:srgbClr val="FFFF00"/>
                </a:solidFill>
                <a:latin typeface="Times New Roman" pitchFamily="18" charset="0"/>
                <a:cs typeface="Times New Roman" pitchFamily="18" charset="0"/>
              </a:rPr>
              <a:t> laser and </a:t>
            </a:r>
            <a:r>
              <a:rPr lang="en-US" sz="2400" dirty="0" err="1" smtClean="0">
                <a:solidFill>
                  <a:srgbClr val="FFFF00"/>
                </a:solidFill>
                <a:latin typeface="Times New Roman" pitchFamily="18" charset="0"/>
                <a:cs typeface="Times New Roman" pitchFamily="18" charset="0"/>
              </a:rPr>
              <a:t>Nd</a:t>
            </a:r>
            <a:r>
              <a:rPr lang="en-US" sz="2400" dirty="0" smtClean="0">
                <a:solidFill>
                  <a:srgbClr val="FFFF00"/>
                </a:solidFill>
                <a:latin typeface="Times New Roman" pitchFamily="18" charset="0"/>
                <a:cs typeface="Times New Roman" pitchFamily="18" charset="0"/>
              </a:rPr>
              <a:t>: YAG laser are used</a:t>
            </a:r>
          </a:p>
          <a:p>
            <a:pPr algn="just">
              <a:buFont typeface="Arial" pitchFamily="34" charset="0"/>
              <a:buChar char="•"/>
            </a:pPr>
            <a:r>
              <a:rPr lang="en-US" sz="2400" dirty="0" smtClean="0">
                <a:solidFill>
                  <a:srgbClr val="FFFF00"/>
                </a:solidFill>
                <a:latin typeface="Times New Roman" pitchFamily="18" charset="0"/>
                <a:cs typeface="Times New Roman" pitchFamily="18" charset="0"/>
              </a:rPr>
              <a:t>The lesion should be proximal with an </a:t>
            </a:r>
            <a:r>
              <a:rPr lang="en-US" sz="2400" dirty="0" err="1" smtClean="0">
                <a:solidFill>
                  <a:srgbClr val="FFFF00"/>
                </a:solidFill>
                <a:latin typeface="Times New Roman" pitchFamily="18" charset="0"/>
                <a:cs typeface="Times New Roman" pitchFamily="18" charset="0"/>
              </a:rPr>
              <a:t>endoluminal</a:t>
            </a:r>
            <a:r>
              <a:rPr lang="en-US" sz="2400" dirty="0" smtClean="0">
                <a:solidFill>
                  <a:srgbClr val="FFFF00"/>
                </a:solidFill>
                <a:latin typeface="Times New Roman" pitchFamily="18" charset="0"/>
                <a:cs typeface="Times New Roman" pitchFamily="18" charset="0"/>
              </a:rPr>
              <a:t> component. A flexible or rigid bronchoscope is inserted. The probe is advanced 5mm proximal to the lesion, but distal to the bronchoscope. Low wattage is initially used in a pulsed fashion. After the tissue has been adequately coagulated it may be </a:t>
            </a:r>
            <a:r>
              <a:rPr lang="en-US" sz="2400" dirty="0" err="1" smtClean="0">
                <a:solidFill>
                  <a:srgbClr val="FFFF00"/>
                </a:solidFill>
                <a:latin typeface="Times New Roman" pitchFamily="18" charset="0"/>
                <a:cs typeface="Times New Roman" pitchFamily="18" charset="0"/>
              </a:rPr>
              <a:t>debulked</a:t>
            </a:r>
            <a:r>
              <a:rPr lang="en-US" sz="2400" dirty="0" smtClean="0">
                <a:solidFill>
                  <a:srgbClr val="FFFF00"/>
                </a:solidFill>
                <a:latin typeface="Times New Roman" pitchFamily="18" charset="0"/>
                <a:cs typeface="Times New Roman" pitchFamily="18" charset="0"/>
              </a:rPr>
              <a:t> with a </a:t>
            </a:r>
            <a:r>
              <a:rPr lang="en-US" sz="2400" dirty="0" err="1" smtClean="0">
                <a:solidFill>
                  <a:srgbClr val="FFFF00"/>
                </a:solidFill>
                <a:latin typeface="Times New Roman" pitchFamily="18" charset="0"/>
                <a:cs typeface="Times New Roman" pitchFamily="18" charset="0"/>
              </a:rPr>
              <a:t>cryotherapy</a:t>
            </a:r>
            <a:r>
              <a:rPr lang="en-US" sz="2400" dirty="0" smtClean="0">
                <a:solidFill>
                  <a:srgbClr val="FFFF00"/>
                </a:solidFill>
                <a:latin typeface="Times New Roman" pitchFamily="18" charset="0"/>
                <a:cs typeface="Times New Roman" pitchFamily="18" charset="0"/>
              </a:rPr>
              <a:t> probe, biopsy forceps or the barrel of the rigid bronchoscope. </a:t>
            </a:r>
          </a:p>
          <a:p>
            <a:pPr algn="just">
              <a:buFont typeface="Arial" pitchFamily="34" charset="0"/>
              <a:buChar char="•"/>
            </a:pPr>
            <a:r>
              <a:rPr lang="en-US" sz="2400" i="1" dirty="0" smtClean="0">
                <a:solidFill>
                  <a:srgbClr val="FFFF00"/>
                </a:solidFill>
                <a:latin typeface="Times New Roman" pitchFamily="18" charset="0"/>
                <a:cs typeface="Times New Roman" pitchFamily="18" charset="0"/>
              </a:rPr>
              <a:t>Electrocautery</a:t>
            </a:r>
            <a:r>
              <a:rPr lang="en-US" sz="2400" dirty="0" smtClean="0">
                <a:solidFill>
                  <a:srgbClr val="FFFF00"/>
                </a:solidFill>
                <a:latin typeface="Times New Roman" pitchFamily="18" charset="0"/>
                <a:cs typeface="Times New Roman" pitchFamily="18" charset="0"/>
              </a:rPr>
              <a:t> has also been used successfully in the airway to coagulate bleeding foci. </a:t>
            </a:r>
            <a:endParaRPr lang="en-US" sz="2400" dirty="0">
              <a:solidFill>
                <a:srgbClr val="FFFF00"/>
              </a:solidFill>
              <a:latin typeface="Times New Roman" pitchFamily="18" charset="0"/>
              <a:cs typeface="Times New Roman"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762000"/>
            <a:ext cx="8153400" cy="4524315"/>
          </a:xfrm>
          <a:prstGeom prst="rect">
            <a:avLst/>
          </a:prstGeom>
          <a:noFill/>
        </p:spPr>
        <p:txBody>
          <a:bodyPr wrap="square" rtlCol="0">
            <a:spAutoFit/>
          </a:bodyPr>
          <a:lstStyle/>
          <a:p>
            <a:pPr algn="ctr"/>
            <a:r>
              <a:rPr lang="en-US" sz="2400" i="1" u="sng" dirty="0" smtClean="0">
                <a:solidFill>
                  <a:srgbClr val="FFFF00"/>
                </a:solidFill>
                <a:latin typeface="Times New Roman" pitchFamily="18" charset="0"/>
                <a:cs typeface="Times New Roman" pitchFamily="18" charset="0"/>
              </a:rPr>
              <a:t>Bronchial artery </a:t>
            </a:r>
            <a:r>
              <a:rPr lang="en-US" sz="2400" i="1" u="sng" dirty="0" err="1" smtClean="0">
                <a:solidFill>
                  <a:srgbClr val="FFFF00"/>
                </a:solidFill>
                <a:latin typeface="Times New Roman" pitchFamily="18" charset="0"/>
                <a:cs typeface="Times New Roman" pitchFamily="18" charset="0"/>
              </a:rPr>
              <a:t>embolisation</a:t>
            </a:r>
            <a:endParaRPr lang="en-US" sz="2400" i="1" u="sng" dirty="0" smtClean="0">
              <a:solidFill>
                <a:srgbClr val="FFFF00"/>
              </a:solidFill>
              <a:latin typeface="Times New Roman" pitchFamily="18" charset="0"/>
              <a:cs typeface="Times New Roman" pitchFamily="18" charset="0"/>
            </a:endParaRPr>
          </a:p>
          <a:p>
            <a:pPr algn="just"/>
            <a:endParaRPr lang="en-US" sz="2400" dirty="0" smtClean="0">
              <a:solidFill>
                <a:srgbClr val="FFFF00"/>
              </a:solidFill>
              <a:latin typeface="Times New Roman" pitchFamily="18" charset="0"/>
              <a:cs typeface="Times New Roman" pitchFamily="18" charset="0"/>
            </a:endParaRPr>
          </a:p>
          <a:p>
            <a:pPr algn="just"/>
            <a:r>
              <a:rPr lang="en-US" sz="2400" dirty="0" smtClean="0">
                <a:solidFill>
                  <a:srgbClr val="FFFF00"/>
                </a:solidFill>
                <a:latin typeface="Times New Roman" pitchFamily="18" charset="0"/>
                <a:cs typeface="Times New Roman" pitchFamily="18" charset="0"/>
              </a:rPr>
              <a:t>Currently, it is the most effective non-surgical treatment for massive </a:t>
            </a:r>
            <a:r>
              <a:rPr lang="en-US" sz="2400" dirty="0" err="1" smtClean="0">
                <a:solidFill>
                  <a:srgbClr val="FFFF00"/>
                </a:solidFill>
                <a:latin typeface="Times New Roman" pitchFamily="18" charset="0"/>
                <a:cs typeface="Times New Roman" pitchFamily="18" charset="0"/>
              </a:rPr>
              <a:t>haemoptysis</a:t>
            </a:r>
            <a:r>
              <a:rPr lang="en-US" sz="2400" dirty="0" smtClean="0">
                <a:solidFill>
                  <a:srgbClr val="FFFF00"/>
                </a:solidFill>
                <a:latin typeface="Times New Roman" pitchFamily="18" charset="0"/>
                <a:cs typeface="Times New Roman" pitchFamily="18" charset="0"/>
              </a:rPr>
              <a:t>. BAE is a technically demanding procedure and should always be performed by skilled interventional radiologists. </a:t>
            </a:r>
          </a:p>
          <a:p>
            <a:pPr algn="just"/>
            <a:endParaRPr lang="en-US" sz="2400" dirty="0" smtClean="0">
              <a:solidFill>
                <a:srgbClr val="FFFF00"/>
              </a:solidFill>
              <a:latin typeface="Times New Roman" pitchFamily="18" charset="0"/>
              <a:cs typeface="Times New Roman" pitchFamily="18" charset="0"/>
            </a:endParaRPr>
          </a:p>
          <a:p>
            <a:pPr algn="just"/>
            <a:r>
              <a:rPr lang="en-US" sz="2400" dirty="0" err="1" smtClean="0">
                <a:solidFill>
                  <a:srgbClr val="FFFF00"/>
                </a:solidFill>
                <a:latin typeface="Times New Roman" pitchFamily="18" charset="0"/>
                <a:cs typeface="Times New Roman" pitchFamily="18" charset="0"/>
              </a:rPr>
              <a:t>Arteriography</a:t>
            </a:r>
            <a:r>
              <a:rPr lang="en-US" sz="2400" dirty="0" smtClean="0">
                <a:solidFill>
                  <a:srgbClr val="FFFF00"/>
                </a:solidFill>
                <a:latin typeface="Times New Roman" pitchFamily="18" charset="0"/>
                <a:cs typeface="Times New Roman" pitchFamily="18" charset="0"/>
              </a:rPr>
              <a:t> is performed initially to locate the bleeding bronchial artery. Various signs can be used to determine the site of bleeding such as vessel size, vascular blush, the degree of </a:t>
            </a:r>
            <a:r>
              <a:rPr lang="en-US" sz="2400" dirty="0" err="1" smtClean="0">
                <a:solidFill>
                  <a:srgbClr val="FFFF00"/>
                </a:solidFill>
                <a:latin typeface="Times New Roman" pitchFamily="18" charset="0"/>
                <a:cs typeface="Times New Roman" pitchFamily="18" charset="0"/>
              </a:rPr>
              <a:t>hypervascularity</a:t>
            </a:r>
            <a:r>
              <a:rPr lang="en-US" sz="2400" dirty="0" smtClean="0">
                <a:solidFill>
                  <a:srgbClr val="FFFF00"/>
                </a:solidFill>
                <a:latin typeface="Times New Roman" pitchFamily="18" charset="0"/>
                <a:cs typeface="Times New Roman" pitchFamily="18" charset="0"/>
              </a:rPr>
              <a:t>, as well as evidence of vascular shunting. </a:t>
            </a:r>
          </a:p>
          <a:p>
            <a:pPr algn="just"/>
            <a:endParaRPr lang="en-US" sz="2400" dirty="0" smtClean="0">
              <a:solidFill>
                <a:srgbClr val="FFFF00"/>
              </a:solidFill>
              <a:latin typeface="Times New Roman" pitchFamily="18" charset="0"/>
              <a:cs typeface="Times New Roman"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066800"/>
            <a:ext cx="8153400" cy="2215991"/>
          </a:xfrm>
          <a:prstGeom prst="rect">
            <a:avLst/>
          </a:prstGeom>
          <a:noFill/>
        </p:spPr>
        <p:txBody>
          <a:bodyPr wrap="square" rtlCol="0">
            <a:spAutoFit/>
          </a:bodyPr>
          <a:lstStyle/>
          <a:p>
            <a:endParaRPr lang="en-US" dirty="0" smtClean="0">
              <a:solidFill>
                <a:srgbClr val="FFFF00"/>
              </a:solidFill>
              <a:latin typeface="Times New Roman" pitchFamily="18" charset="0"/>
              <a:cs typeface="Times New Roman" pitchFamily="18" charset="0"/>
            </a:endParaRPr>
          </a:p>
          <a:p>
            <a:pPr algn="just"/>
            <a:r>
              <a:rPr lang="en-US" sz="2400" dirty="0" smtClean="0">
                <a:solidFill>
                  <a:srgbClr val="FFFF00"/>
                </a:solidFill>
                <a:latin typeface="Times New Roman" pitchFamily="18" charset="0"/>
                <a:cs typeface="Times New Roman" pitchFamily="18" charset="0"/>
              </a:rPr>
              <a:t>As alluded to earlier, multi-detector row helical CT angiography could be used as a road map guiding the interventional radiologist. This is particularly useful in </a:t>
            </a:r>
            <a:r>
              <a:rPr lang="en-US" sz="2400" dirty="0" err="1" smtClean="0">
                <a:solidFill>
                  <a:srgbClr val="FFFF00"/>
                </a:solidFill>
                <a:latin typeface="Times New Roman" pitchFamily="18" charset="0"/>
                <a:cs typeface="Times New Roman" pitchFamily="18" charset="0"/>
              </a:rPr>
              <a:t>centres</a:t>
            </a:r>
            <a:r>
              <a:rPr lang="en-US" sz="2400" dirty="0" smtClean="0">
                <a:solidFill>
                  <a:srgbClr val="FFFF00"/>
                </a:solidFill>
                <a:latin typeface="Times New Roman" pitchFamily="18" charset="0"/>
                <a:cs typeface="Times New Roman" pitchFamily="18" charset="0"/>
              </a:rPr>
              <a:t> where BAE is not regularly performed. </a:t>
            </a:r>
          </a:p>
          <a:p>
            <a:pPr algn="just"/>
            <a:endParaRPr lang="en-US" sz="2400" dirty="0" smtClean="0">
              <a:solidFill>
                <a:srgbClr val="FFFF00"/>
              </a:solidFill>
              <a:latin typeface="Times New Roman" pitchFamily="18" charset="0"/>
              <a:cs typeface="Times New Roman"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52600" y="4572000"/>
            <a:ext cx="5486400" cy="923330"/>
          </a:xfrm>
          <a:prstGeom prst="rect">
            <a:avLst/>
          </a:prstGeom>
          <a:noFill/>
        </p:spPr>
        <p:txBody>
          <a:bodyPr wrap="square" rtlCol="0">
            <a:spAutoFit/>
          </a:bodyPr>
          <a:lstStyle/>
          <a:p>
            <a:pPr algn="ctr"/>
            <a:r>
              <a:rPr lang="en-US" dirty="0" smtClean="0">
                <a:solidFill>
                  <a:srgbClr val="FFFFFF"/>
                </a:solidFill>
              </a:rPr>
              <a:t>a) Tortuous right-sided </a:t>
            </a:r>
            <a:r>
              <a:rPr lang="en-US" dirty="0" err="1" smtClean="0">
                <a:solidFill>
                  <a:srgbClr val="FFFFFF"/>
                </a:solidFill>
              </a:rPr>
              <a:t>intercostal</a:t>
            </a:r>
            <a:r>
              <a:rPr lang="en-US" dirty="0" smtClean="0">
                <a:solidFill>
                  <a:srgbClr val="FFFFFF"/>
                </a:solidFill>
              </a:rPr>
              <a:t> artery: pre-</a:t>
            </a:r>
            <a:r>
              <a:rPr lang="en-US" dirty="0" err="1" smtClean="0">
                <a:solidFill>
                  <a:srgbClr val="FFFFFF"/>
                </a:solidFill>
              </a:rPr>
              <a:t>embolisation</a:t>
            </a:r>
            <a:r>
              <a:rPr lang="en-US" dirty="0" smtClean="0">
                <a:solidFill>
                  <a:srgbClr val="FFFFFF"/>
                </a:solidFill>
              </a:rPr>
              <a:t>. b) Right-sided </a:t>
            </a:r>
            <a:r>
              <a:rPr lang="en-US" dirty="0" err="1" smtClean="0">
                <a:solidFill>
                  <a:srgbClr val="FFFFFF"/>
                </a:solidFill>
              </a:rPr>
              <a:t>intercostal</a:t>
            </a:r>
            <a:r>
              <a:rPr lang="en-US" dirty="0" smtClean="0">
                <a:solidFill>
                  <a:srgbClr val="FFFFFF"/>
                </a:solidFill>
              </a:rPr>
              <a:t> artery: post-</a:t>
            </a:r>
            <a:r>
              <a:rPr lang="en-US" dirty="0" err="1" smtClean="0">
                <a:solidFill>
                  <a:srgbClr val="FFFFFF"/>
                </a:solidFill>
              </a:rPr>
              <a:t>embolisation</a:t>
            </a:r>
            <a:r>
              <a:rPr lang="en-US" dirty="0" smtClean="0">
                <a:solidFill>
                  <a:srgbClr val="FFFFFF"/>
                </a:solidFill>
              </a:rPr>
              <a:t>. </a:t>
            </a:r>
          </a:p>
        </p:txBody>
      </p:sp>
      <p:pic>
        <p:nvPicPr>
          <p:cNvPr id="4" name="Picture 3" descr="http://erm.ersjournals.com/content/erm/ermre/1/SEC9/F16.small.gif">
            <a:hlinkClick r:id="rId2"/>
          </p:cNvPr>
          <p:cNvPicPr/>
          <p:nvPr/>
        </p:nvPicPr>
        <p:blipFill>
          <a:blip r:embed="rId3" cstate="print"/>
          <a:srcRect/>
          <a:stretch>
            <a:fillRect/>
          </a:stretch>
        </p:blipFill>
        <p:spPr bwMode="auto">
          <a:xfrm>
            <a:off x="2362200" y="1600200"/>
            <a:ext cx="4572000" cy="2438400"/>
          </a:xfrm>
          <a:prstGeom prst="rect">
            <a:avLst/>
          </a:prstGeom>
          <a:noFill/>
          <a:ln w="9525">
            <a:noFill/>
            <a:miter lim="800000"/>
            <a:headEnd/>
            <a:tailEnd/>
          </a:ln>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8153400" cy="4524315"/>
          </a:xfrm>
          <a:prstGeom prst="rect">
            <a:avLst/>
          </a:prstGeom>
          <a:noFill/>
        </p:spPr>
        <p:txBody>
          <a:bodyPr wrap="square" rtlCol="0">
            <a:spAutoFit/>
          </a:bodyPr>
          <a:lstStyle/>
          <a:p>
            <a:pPr algn="just"/>
            <a:r>
              <a:rPr lang="en-US" sz="2400" dirty="0" smtClean="0">
                <a:solidFill>
                  <a:srgbClr val="FFFF00"/>
                </a:solidFill>
                <a:latin typeface="Times New Roman" pitchFamily="18" charset="0"/>
                <a:cs typeface="Times New Roman" pitchFamily="18" charset="0"/>
              </a:rPr>
              <a:t>Subsequent to </a:t>
            </a:r>
            <a:r>
              <a:rPr lang="en-US" sz="2400" dirty="0" err="1" smtClean="0">
                <a:solidFill>
                  <a:srgbClr val="FFFF00"/>
                </a:solidFill>
                <a:latin typeface="Times New Roman" pitchFamily="18" charset="0"/>
                <a:cs typeface="Times New Roman" pitchFamily="18" charset="0"/>
              </a:rPr>
              <a:t>localisation</a:t>
            </a:r>
            <a:r>
              <a:rPr lang="en-US" sz="2400" dirty="0" smtClean="0">
                <a:solidFill>
                  <a:srgbClr val="FFFF00"/>
                </a:solidFill>
                <a:latin typeface="Times New Roman" pitchFamily="18" charset="0"/>
                <a:cs typeface="Times New Roman" pitchFamily="18" charset="0"/>
              </a:rPr>
              <a:t> of the bleeding, vessel </a:t>
            </a:r>
            <a:r>
              <a:rPr lang="en-US" sz="2400" dirty="0" err="1" smtClean="0">
                <a:solidFill>
                  <a:srgbClr val="FFFF00"/>
                </a:solidFill>
                <a:latin typeface="Times New Roman" pitchFamily="18" charset="0"/>
                <a:cs typeface="Times New Roman" pitchFamily="18" charset="0"/>
              </a:rPr>
              <a:t>embolisation</a:t>
            </a:r>
            <a:r>
              <a:rPr lang="en-US" sz="2400" dirty="0" smtClean="0">
                <a:solidFill>
                  <a:srgbClr val="FFFF00"/>
                </a:solidFill>
                <a:latin typeface="Times New Roman" pitchFamily="18" charset="0"/>
                <a:cs typeface="Times New Roman" pitchFamily="18" charset="0"/>
              </a:rPr>
              <a:t> is performed. First, the bronchial arteries are </a:t>
            </a:r>
            <a:r>
              <a:rPr lang="en-US" sz="2400" dirty="0" err="1" smtClean="0">
                <a:solidFill>
                  <a:srgbClr val="FFFF00"/>
                </a:solidFill>
                <a:latin typeface="Times New Roman" pitchFamily="18" charset="0"/>
                <a:cs typeface="Times New Roman" pitchFamily="18" charset="0"/>
              </a:rPr>
              <a:t>embolised</a:t>
            </a:r>
            <a:r>
              <a:rPr lang="en-US" sz="2400" dirty="0" smtClean="0">
                <a:solidFill>
                  <a:srgbClr val="FFFF00"/>
                </a:solidFill>
                <a:latin typeface="Times New Roman" pitchFamily="18" charset="0"/>
                <a:cs typeface="Times New Roman" pitchFamily="18" charset="0"/>
              </a:rPr>
              <a:t>. Initial </a:t>
            </a:r>
            <a:r>
              <a:rPr lang="en-US" sz="2400" dirty="0" err="1" smtClean="0">
                <a:solidFill>
                  <a:srgbClr val="FFFF00"/>
                </a:solidFill>
                <a:latin typeface="Times New Roman" pitchFamily="18" charset="0"/>
                <a:cs typeface="Times New Roman" pitchFamily="18" charset="0"/>
              </a:rPr>
              <a:t>embolisation</a:t>
            </a:r>
            <a:r>
              <a:rPr lang="en-US" sz="2400" dirty="0" smtClean="0">
                <a:solidFill>
                  <a:srgbClr val="FFFF00"/>
                </a:solidFill>
                <a:latin typeface="Times New Roman" pitchFamily="18" charset="0"/>
                <a:cs typeface="Times New Roman" pitchFamily="18" charset="0"/>
              </a:rPr>
              <a:t> of the bronchial arteries facilitates </a:t>
            </a:r>
            <a:r>
              <a:rPr lang="en-US" sz="2400" dirty="0" err="1" smtClean="0">
                <a:solidFill>
                  <a:srgbClr val="FFFF00"/>
                </a:solidFill>
                <a:latin typeface="Times New Roman" pitchFamily="18" charset="0"/>
                <a:cs typeface="Times New Roman" pitchFamily="18" charset="0"/>
              </a:rPr>
              <a:t>visualisation</a:t>
            </a:r>
            <a:r>
              <a:rPr lang="en-US" sz="2400" dirty="0" smtClean="0">
                <a:solidFill>
                  <a:srgbClr val="FFFF00"/>
                </a:solidFill>
                <a:latin typeface="Times New Roman" pitchFamily="18" charset="0"/>
                <a:cs typeface="Times New Roman" pitchFamily="18" charset="0"/>
              </a:rPr>
              <a:t> of the non-bronchial collaterals, which might have to be </a:t>
            </a:r>
            <a:r>
              <a:rPr lang="en-US" sz="2400" dirty="0" err="1" smtClean="0">
                <a:solidFill>
                  <a:srgbClr val="FFFF00"/>
                </a:solidFill>
                <a:latin typeface="Times New Roman" pitchFamily="18" charset="0"/>
                <a:cs typeface="Times New Roman" pitchFamily="18" charset="0"/>
              </a:rPr>
              <a:t>embolised</a:t>
            </a:r>
            <a:r>
              <a:rPr lang="en-US" sz="2400" dirty="0" smtClean="0">
                <a:solidFill>
                  <a:srgbClr val="FFFF00"/>
                </a:solidFill>
                <a:latin typeface="Times New Roman" pitchFamily="18" charset="0"/>
                <a:cs typeface="Times New Roman" pitchFamily="18" charset="0"/>
              </a:rPr>
              <a:t> as well. </a:t>
            </a:r>
          </a:p>
          <a:p>
            <a:pPr algn="just"/>
            <a:endParaRPr lang="en-US" sz="2400" dirty="0" smtClean="0">
              <a:solidFill>
                <a:srgbClr val="FFFF00"/>
              </a:solidFill>
              <a:latin typeface="Times New Roman" pitchFamily="18" charset="0"/>
              <a:cs typeface="Times New Roman" pitchFamily="18" charset="0"/>
            </a:endParaRPr>
          </a:p>
          <a:p>
            <a:pPr algn="just"/>
            <a:r>
              <a:rPr lang="en-US" sz="2400" dirty="0" smtClean="0">
                <a:solidFill>
                  <a:srgbClr val="FFFF00"/>
                </a:solidFill>
                <a:latin typeface="Times New Roman" pitchFamily="18" charset="0"/>
                <a:cs typeface="Times New Roman" pitchFamily="18" charset="0"/>
              </a:rPr>
              <a:t>Various materials are used to perform BAE. The most commonly used agent is polyvinyl alcohol (PVA) with particles sized 350–500 </a:t>
            </a:r>
            <a:r>
              <a:rPr lang="en-US" sz="2400" dirty="0" err="1" smtClean="0">
                <a:solidFill>
                  <a:srgbClr val="FFFF00"/>
                </a:solidFill>
                <a:latin typeface="Times New Roman" pitchFamily="18" charset="0"/>
                <a:cs typeface="Times New Roman" pitchFamily="18" charset="0"/>
              </a:rPr>
              <a:t>μm</a:t>
            </a:r>
            <a:r>
              <a:rPr lang="en-US" sz="2400" dirty="0" smtClean="0">
                <a:solidFill>
                  <a:srgbClr val="FFFF00"/>
                </a:solidFill>
                <a:latin typeface="Times New Roman" pitchFamily="18" charset="0"/>
                <a:cs typeface="Times New Roman" pitchFamily="18" charset="0"/>
              </a:rPr>
              <a:t> in diameter. These particles are suspended in x-ray contrast medium. As they are not absorbable, they prevent </a:t>
            </a:r>
            <a:r>
              <a:rPr lang="en-US" sz="2400" dirty="0" err="1" smtClean="0">
                <a:solidFill>
                  <a:srgbClr val="FFFF00"/>
                </a:solidFill>
                <a:latin typeface="Times New Roman" pitchFamily="18" charset="0"/>
                <a:cs typeface="Times New Roman" pitchFamily="18" charset="0"/>
              </a:rPr>
              <a:t>recanalisation</a:t>
            </a:r>
            <a:r>
              <a:rPr lang="en-US" sz="2400" dirty="0" smtClean="0">
                <a:solidFill>
                  <a:srgbClr val="FFFF00"/>
                </a:solidFill>
                <a:latin typeface="Times New Roman" pitchFamily="18" charset="0"/>
                <a:cs typeface="Times New Roman" pitchFamily="18" charset="0"/>
              </a:rPr>
              <a:t>. </a:t>
            </a:r>
          </a:p>
          <a:p>
            <a:pPr algn="just"/>
            <a:endParaRPr lang="en-US" sz="2400" dirty="0" smtClean="0">
              <a:solidFill>
                <a:srgbClr val="FFFF00"/>
              </a:solidFill>
              <a:latin typeface="Times New Roman" pitchFamily="18" charset="0"/>
              <a:cs typeface="Times New Roman" pitchFamily="18"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143000"/>
            <a:ext cx="8153400" cy="3323987"/>
          </a:xfrm>
          <a:prstGeom prst="rect">
            <a:avLst/>
          </a:prstGeom>
          <a:noFill/>
        </p:spPr>
        <p:txBody>
          <a:bodyPr wrap="square" rtlCol="0">
            <a:spAutoFit/>
          </a:bodyPr>
          <a:lstStyle/>
          <a:p>
            <a:pPr algn="just"/>
            <a:endParaRPr lang="en-US" dirty="0" smtClean="0">
              <a:solidFill>
                <a:srgbClr val="FFFF00"/>
              </a:solidFill>
            </a:endParaRPr>
          </a:p>
          <a:p>
            <a:pPr algn="just"/>
            <a:r>
              <a:rPr lang="en-US" sz="2400" dirty="0" smtClean="0">
                <a:solidFill>
                  <a:srgbClr val="FFFF00"/>
                </a:solidFill>
                <a:latin typeface="Times New Roman" pitchFamily="18" charset="0"/>
                <a:cs typeface="Times New Roman" pitchFamily="18" charset="0"/>
              </a:rPr>
              <a:t>Another agent, absorbable gelatin sponge, is unfortunately fraught with a high degree of </a:t>
            </a:r>
            <a:r>
              <a:rPr lang="en-US" sz="2400" dirty="0" err="1" smtClean="0">
                <a:solidFill>
                  <a:srgbClr val="FFFF00"/>
                </a:solidFill>
                <a:latin typeface="Times New Roman" pitchFamily="18" charset="0"/>
                <a:cs typeface="Times New Roman" pitchFamily="18" charset="0"/>
              </a:rPr>
              <a:t>recanalisation</a:t>
            </a:r>
            <a:r>
              <a:rPr lang="en-US" sz="2400" dirty="0" smtClean="0">
                <a:solidFill>
                  <a:srgbClr val="FFFF00"/>
                </a:solidFill>
                <a:latin typeface="Times New Roman" pitchFamily="18" charset="0"/>
                <a:cs typeface="Times New Roman" pitchFamily="18" charset="0"/>
              </a:rPr>
              <a:t> and is, therefore, used as a supplement to PVA particles only. </a:t>
            </a:r>
          </a:p>
          <a:p>
            <a:pPr algn="just"/>
            <a:endParaRPr lang="en-US" sz="2400" dirty="0" smtClean="0">
              <a:solidFill>
                <a:srgbClr val="FFFF00"/>
              </a:solidFill>
              <a:latin typeface="Times New Roman" pitchFamily="18" charset="0"/>
              <a:cs typeface="Times New Roman" pitchFamily="18" charset="0"/>
            </a:endParaRPr>
          </a:p>
          <a:p>
            <a:pPr algn="just"/>
            <a:r>
              <a:rPr lang="en-US" sz="2400" dirty="0" smtClean="0">
                <a:solidFill>
                  <a:srgbClr val="FFFF00"/>
                </a:solidFill>
                <a:latin typeface="Times New Roman" pitchFamily="18" charset="0"/>
                <a:cs typeface="Times New Roman" pitchFamily="18" charset="0"/>
              </a:rPr>
              <a:t>These are microspheres that are precisely calibrated, spherical, hydrophilic, micro-porous beads made of an acrylic co-polymer (</a:t>
            </a:r>
            <a:r>
              <a:rPr lang="en-US" sz="2400" dirty="0" err="1" smtClean="0">
                <a:solidFill>
                  <a:srgbClr val="FFFF00"/>
                </a:solidFill>
                <a:latin typeface="Times New Roman" pitchFamily="18" charset="0"/>
                <a:cs typeface="Times New Roman" pitchFamily="18" charset="0"/>
              </a:rPr>
              <a:t>trisacryl</a:t>
            </a:r>
            <a:r>
              <a:rPr lang="en-US" sz="2400" dirty="0" smtClean="0">
                <a:solidFill>
                  <a:srgbClr val="FFFF00"/>
                </a:solidFill>
                <a:latin typeface="Times New Roman" pitchFamily="18" charset="0"/>
                <a:cs typeface="Times New Roman" pitchFamily="18" charset="0"/>
              </a:rPr>
              <a:t>) which is then cross-linked with gelatin. </a:t>
            </a:r>
          </a:p>
          <a:p>
            <a:pPr algn="just"/>
            <a:endParaRPr lang="en-US" sz="2400" dirty="0" smtClean="0">
              <a:solidFill>
                <a:srgbClr val="FFFF00"/>
              </a:solidFill>
              <a:latin typeface="Times New Roman" pitchFamily="18" charset="0"/>
              <a:cs typeface="Times New Roman"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609600"/>
            <a:ext cx="8153400" cy="4339650"/>
          </a:xfrm>
          <a:prstGeom prst="rect">
            <a:avLst/>
          </a:prstGeom>
          <a:noFill/>
        </p:spPr>
        <p:txBody>
          <a:bodyPr wrap="square" rtlCol="0">
            <a:spAutoFit/>
          </a:bodyPr>
          <a:lstStyle/>
          <a:p>
            <a:endParaRPr lang="en-US" dirty="0" smtClean="0">
              <a:solidFill>
                <a:srgbClr val="FFFF00"/>
              </a:solidFill>
            </a:endParaRPr>
          </a:p>
          <a:p>
            <a:endParaRPr lang="en-US" dirty="0" smtClean="0">
              <a:solidFill>
                <a:srgbClr val="FFFF00"/>
              </a:solidFill>
            </a:endParaRPr>
          </a:p>
          <a:p>
            <a:pPr algn="just"/>
            <a:r>
              <a:rPr lang="en-US" sz="2400" dirty="0" smtClean="0">
                <a:solidFill>
                  <a:srgbClr val="FFFF00"/>
                </a:solidFill>
                <a:latin typeface="Times New Roman" pitchFamily="18" charset="0"/>
                <a:cs typeface="Times New Roman" pitchFamily="18" charset="0"/>
              </a:rPr>
              <a:t>This proprietary and patented design allows a more complete and targeted occlusion of the blood vessels feeding a </a:t>
            </a:r>
            <a:r>
              <a:rPr lang="en-US" sz="2400" dirty="0" err="1" smtClean="0">
                <a:solidFill>
                  <a:srgbClr val="FFFF00"/>
                </a:solidFill>
                <a:latin typeface="Times New Roman" pitchFamily="18" charset="0"/>
                <a:cs typeface="Times New Roman" pitchFamily="18" charset="0"/>
              </a:rPr>
              <a:t>hypervascularized</a:t>
            </a:r>
            <a:r>
              <a:rPr lang="en-US" sz="2400" dirty="0" smtClean="0">
                <a:solidFill>
                  <a:srgbClr val="FFFF00"/>
                </a:solidFill>
                <a:latin typeface="Times New Roman" pitchFamily="18" charset="0"/>
                <a:cs typeface="Times New Roman" pitchFamily="18" charset="0"/>
              </a:rPr>
              <a:t> tumor or </a:t>
            </a:r>
            <a:r>
              <a:rPr lang="en-US" sz="2400" dirty="0" err="1" smtClean="0">
                <a:solidFill>
                  <a:srgbClr val="FFFF00"/>
                </a:solidFill>
                <a:latin typeface="Times New Roman" pitchFamily="18" charset="0"/>
                <a:cs typeface="Times New Roman" pitchFamily="18" charset="0"/>
              </a:rPr>
              <a:t>arteriovenous</a:t>
            </a:r>
            <a:r>
              <a:rPr lang="en-US" sz="2400" dirty="0" smtClean="0">
                <a:solidFill>
                  <a:srgbClr val="FFFF00"/>
                </a:solidFill>
                <a:latin typeface="Times New Roman" pitchFamily="18" charset="0"/>
                <a:cs typeface="Times New Roman" pitchFamily="18" charset="0"/>
              </a:rPr>
              <a:t> malformation. </a:t>
            </a:r>
          </a:p>
          <a:p>
            <a:pPr algn="just"/>
            <a:endParaRPr lang="en-US" sz="2400" dirty="0" smtClean="0">
              <a:solidFill>
                <a:srgbClr val="FFFF00"/>
              </a:solidFill>
              <a:latin typeface="Times New Roman" pitchFamily="18" charset="0"/>
              <a:cs typeface="Times New Roman" pitchFamily="18" charset="0"/>
            </a:endParaRPr>
          </a:p>
          <a:p>
            <a:pPr algn="just"/>
            <a:r>
              <a:rPr lang="en-US" sz="2400" dirty="0" smtClean="0">
                <a:solidFill>
                  <a:srgbClr val="FFFF00"/>
                </a:solidFill>
                <a:latin typeface="Times New Roman" pitchFamily="18" charset="0"/>
                <a:cs typeface="Times New Roman" pitchFamily="18" charset="0"/>
              </a:rPr>
              <a:t>Furthermore, the hydrophilic surface and spherical shape prevent aggregation within the catheter lumen and in the vasculature, promoting ease and accuracy of delivery. Finally, the elastic properties of the microspheres also allow the temporary deformation of the sphere, which facilitates the passage through small delivery systems.</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http://www.biospheremed.com/images/embospheresm.jpg">
            <a:hlinkClick r:id="rId2"/>
          </p:cNvPr>
          <p:cNvPicPr/>
          <p:nvPr/>
        </p:nvPicPr>
        <p:blipFill>
          <a:blip r:embed="rId3" cstate="print"/>
          <a:srcRect/>
          <a:stretch>
            <a:fillRect/>
          </a:stretch>
        </p:blipFill>
        <p:spPr bwMode="auto">
          <a:xfrm>
            <a:off x="1752600" y="1600200"/>
            <a:ext cx="2590800" cy="2133600"/>
          </a:xfrm>
          <a:prstGeom prst="rect">
            <a:avLst/>
          </a:prstGeom>
          <a:noFill/>
          <a:ln w="9525">
            <a:noFill/>
            <a:miter lim="800000"/>
            <a:headEnd/>
            <a:tailEnd/>
          </a:ln>
        </p:spPr>
      </p:pic>
      <p:pic>
        <p:nvPicPr>
          <p:cNvPr id="9" name="Picture 8" descr="http://www.biospheremed.com/images/pvasm.jpg">
            <a:hlinkClick r:id="rId4"/>
          </p:cNvPr>
          <p:cNvPicPr/>
          <p:nvPr/>
        </p:nvPicPr>
        <p:blipFill>
          <a:blip r:embed="rId5" cstate="print"/>
          <a:srcRect/>
          <a:stretch>
            <a:fillRect/>
          </a:stretch>
        </p:blipFill>
        <p:spPr bwMode="auto">
          <a:xfrm>
            <a:off x="4495800" y="1600200"/>
            <a:ext cx="2590800" cy="2133600"/>
          </a:xfrm>
          <a:prstGeom prst="rect">
            <a:avLst/>
          </a:prstGeom>
          <a:noFill/>
          <a:ln w="9525">
            <a:noFill/>
            <a:miter lim="800000"/>
            <a:headEnd/>
            <a:tailEnd/>
          </a:ln>
        </p:spPr>
      </p:pic>
      <p:sp>
        <p:nvSpPr>
          <p:cNvPr id="10" name="TextBox 9"/>
          <p:cNvSpPr txBox="1"/>
          <p:nvPr/>
        </p:nvSpPr>
        <p:spPr>
          <a:xfrm>
            <a:off x="1752600" y="3886200"/>
            <a:ext cx="2667000" cy="2308324"/>
          </a:xfrm>
          <a:prstGeom prst="rect">
            <a:avLst/>
          </a:prstGeom>
          <a:noFill/>
        </p:spPr>
        <p:txBody>
          <a:bodyPr wrap="square" rtlCol="0">
            <a:spAutoFit/>
          </a:bodyPr>
          <a:lstStyle/>
          <a:p>
            <a:pPr algn="ctr"/>
            <a:r>
              <a:rPr lang="en-US" dirty="0" err="1" smtClean="0">
                <a:solidFill>
                  <a:srgbClr val="FFFFFF"/>
                </a:solidFill>
              </a:rPr>
              <a:t>Embosheres</a:t>
            </a:r>
            <a:r>
              <a:rPr lang="en-US" dirty="0" smtClean="0">
                <a:solidFill>
                  <a:srgbClr val="FFFFFF"/>
                </a:solidFill>
              </a:rPr>
              <a:t>: </a:t>
            </a:r>
          </a:p>
          <a:p>
            <a:pPr algn="ctr"/>
            <a:r>
              <a:rPr lang="en-US" dirty="0" smtClean="0">
                <a:solidFill>
                  <a:srgbClr val="FFFFFF"/>
                </a:solidFill>
              </a:rPr>
              <a:t>·  Flexible spheres </a:t>
            </a:r>
          </a:p>
          <a:p>
            <a:pPr algn="ctr"/>
            <a:r>
              <a:rPr lang="en-US" dirty="0" smtClean="0">
                <a:solidFill>
                  <a:srgbClr val="FFFFFF"/>
                </a:solidFill>
              </a:rPr>
              <a:t>·  Non Aggregating </a:t>
            </a:r>
          </a:p>
          <a:p>
            <a:pPr algn="ctr"/>
            <a:r>
              <a:rPr lang="en-US" dirty="0" smtClean="0">
                <a:solidFill>
                  <a:srgbClr val="FFFFFF"/>
                </a:solidFill>
              </a:rPr>
              <a:t>·  Uniform occlusion </a:t>
            </a:r>
          </a:p>
          <a:p>
            <a:pPr algn="ctr"/>
            <a:r>
              <a:rPr lang="en-US" dirty="0" smtClean="0">
                <a:solidFill>
                  <a:srgbClr val="FFFFFF"/>
                </a:solidFill>
              </a:rPr>
              <a:t>·  Predictable penetration</a:t>
            </a:r>
          </a:p>
          <a:p>
            <a:pPr algn="ctr"/>
            <a:endParaRPr lang="en-US" dirty="0" smtClean="0">
              <a:solidFill>
                <a:srgbClr val="FFFFFF"/>
              </a:solidFill>
            </a:endParaRPr>
          </a:p>
          <a:p>
            <a:pPr algn="ctr"/>
            <a:endParaRPr lang="en-US" dirty="0">
              <a:solidFill>
                <a:srgbClr val="FFFFFF"/>
              </a:solidFill>
            </a:endParaRPr>
          </a:p>
        </p:txBody>
      </p:sp>
      <p:sp>
        <p:nvSpPr>
          <p:cNvPr id="11" name="TextBox 10"/>
          <p:cNvSpPr txBox="1"/>
          <p:nvPr/>
        </p:nvSpPr>
        <p:spPr>
          <a:xfrm>
            <a:off x="4495800" y="3886200"/>
            <a:ext cx="2667000" cy="1754326"/>
          </a:xfrm>
          <a:prstGeom prst="rect">
            <a:avLst/>
          </a:prstGeom>
          <a:noFill/>
        </p:spPr>
        <p:txBody>
          <a:bodyPr wrap="square" rtlCol="0">
            <a:spAutoFit/>
          </a:bodyPr>
          <a:lstStyle/>
          <a:p>
            <a:pPr algn="ctr"/>
            <a:r>
              <a:rPr lang="en-US" dirty="0" smtClean="0">
                <a:solidFill>
                  <a:srgbClr val="FFFFFF"/>
                </a:solidFill>
              </a:rPr>
              <a:t>PVA: </a:t>
            </a:r>
          </a:p>
          <a:p>
            <a:pPr algn="ctr"/>
            <a:r>
              <a:rPr lang="en-US" dirty="0" smtClean="0">
                <a:solidFill>
                  <a:srgbClr val="FFFFFF"/>
                </a:solidFill>
              </a:rPr>
              <a:t>·  Irregular shape </a:t>
            </a:r>
          </a:p>
          <a:p>
            <a:pPr algn="ctr"/>
            <a:r>
              <a:rPr lang="en-US" dirty="0" smtClean="0">
                <a:solidFill>
                  <a:srgbClr val="FFFFFF"/>
                </a:solidFill>
              </a:rPr>
              <a:t>·  Clumping </a:t>
            </a:r>
          </a:p>
          <a:p>
            <a:pPr algn="ctr"/>
            <a:r>
              <a:rPr lang="en-US" dirty="0" smtClean="0">
                <a:solidFill>
                  <a:srgbClr val="FFFFFF"/>
                </a:solidFill>
              </a:rPr>
              <a:t>·  Non-uniform occlusion </a:t>
            </a:r>
          </a:p>
          <a:p>
            <a:pPr algn="ctr"/>
            <a:r>
              <a:rPr lang="en-US" dirty="0" smtClean="0">
                <a:solidFill>
                  <a:srgbClr val="FFFFFF"/>
                </a:solidFill>
              </a:rPr>
              <a:t>·  More proximal occlusion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752600" y="3657600"/>
            <a:ext cx="5486400" cy="1477328"/>
          </a:xfrm>
          <a:prstGeom prst="rect">
            <a:avLst/>
          </a:prstGeom>
          <a:noFill/>
        </p:spPr>
        <p:txBody>
          <a:bodyPr wrap="square" rtlCol="0">
            <a:spAutoFit/>
          </a:bodyPr>
          <a:lstStyle/>
          <a:p>
            <a:pPr algn="ctr"/>
            <a:r>
              <a:rPr lang="en-US" dirty="0" smtClean="0">
                <a:solidFill>
                  <a:srgbClr val="FFFFFF"/>
                </a:solidFill>
              </a:rPr>
              <a:t>Compressible and Hydrophilic:</a:t>
            </a:r>
            <a:br>
              <a:rPr lang="en-US" dirty="0" smtClean="0">
                <a:solidFill>
                  <a:srgbClr val="FFFFFF"/>
                </a:solidFill>
              </a:rPr>
            </a:br>
            <a:r>
              <a:rPr lang="en-US" dirty="0" smtClean="0">
                <a:solidFill>
                  <a:srgbClr val="FFFFFF"/>
                </a:solidFill>
              </a:rPr>
              <a:t>Elastic shape and hydrophilic surface prevent aggregation within the catheter, simplifying handling and promoting accurate delivery to the target </a:t>
            </a:r>
            <a:r>
              <a:rPr lang="en-US" dirty="0" err="1" smtClean="0">
                <a:solidFill>
                  <a:srgbClr val="FFFFFF"/>
                </a:solidFill>
              </a:rPr>
              <a:t>vesse</a:t>
            </a:r>
            <a:endParaRPr lang="en-US" dirty="0" smtClean="0">
              <a:solidFill>
                <a:srgbClr val="FFFFFF"/>
              </a:solidFill>
            </a:endParaRPr>
          </a:p>
          <a:p>
            <a:pPr algn="ctr"/>
            <a:r>
              <a:rPr lang="en-US" dirty="0" smtClean="0">
                <a:solidFill>
                  <a:srgbClr val="FFFFFF"/>
                </a:solidFill>
              </a:rPr>
              <a:t> </a:t>
            </a:r>
          </a:p>
        </p:txBody>
      </p:sp>
      <p:pic>
        <p:nvPicPr>
          <p:cNvPr id="6" name="Picture 5" descr="http://www.biospheremed.com/images/hydrophilicsm.jpg">
            <a:hlinkClick r:id="rId2"/>
          </p:cNvPr>
          <p:cNvPicPr/>
          <p:nvPr/>
        </p:nvPicPr>
        <p:blipFill>
          <a:blip r:embed="rId3" cstate="print"/>
          <a:srcRect/>
          <a:stretch>
            <a:fillRect/>
          </a:stretch>
        </p:blipFill>
        <p:spPr bwMode="auto">
          <a:xfrm>
            <a:off x="1905000" y="1752600"/>
            <a:ext cx="2667000" cy="1676400"/>
          </a:xfrm>
          <a:prstGeom prst="rect">
            <a:avLst/>
          </a:prstGeom>
          <a:noFill/>
          <a:ln w="9525">
            <a:noFill/>
            <a:miter lim="800000"/>
            <a:headEnd/>
            <a:tailEnd/>
          </a:ln>
        </p:spPr>
      </p:pic>
      <p:pic>
        <p:nvPicPr>
          <p:cNvPr id="7" name="Picture 6" descr="http://www.biospheremed.com/images/compressiblesm.jpg">
            <a:hlinkClick r:id="rId4"/>
          </p:cNvPr>
          <p:cNvPicPr/>
          <p:nvPr/>
        </p:nvPicPr>
        <p:blipFill>
          <a:blip r:embed="rId5" cstate="print"/>
          <a:srcRect/>
          <a:stretch>
            <a:fillRect/>
          </a:stretch>
        </p:blipFill>
        <p:spPr bwMode="auto">
          <a:xfrm>
            <a:off x="4724400" y="1752600"/>
            <a:ext cx="2438400" cy="16764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533400"/>
          <a:ext cx="8686800" cy="5745480"/>
        </p:xfrm>
        <a:graphic>
          <a:graphicData uri="http://schemas.openxmlformats.org/drawingml/2006/table">
            <a:tbl>
              <a:tblPr firstRow="1" bandRow="1">
                <a:tableStyleId>{5C22544A-7EE6-4342-B048-85BDC9FD1C3A}</a:tableStyleId>
              </a:tblPr>
              <a:tblGrid>
                <a:gridCol w="2286000"/>
                <a:gridCol w="3403600"/>
                <a:gridCol w="2997200"/>
              </a:tblGrid>
              <a:tr h="481730">
                <a:tc>
                  <a:txBody>
                    <a:bodyPr/>
                    <a:lstStyle/>
                    <a:p>
                      <a:endParaRPr lang="en-US" dirty="0">
                        <a:latin typeface="Times New Roman" pitchFamily="18" charset="0"/>
                        <a:cs typeface="Times New Roman" pitchFamily="18" charset="0"/>
                      </a:endParaRPr>
                    </a:p>
                  </a:txBody>
                  <a:tcPr>
                    <a:solidFill>
                      <a:schemeClr val="bg2">
                        <a:lumMod val="75000"/>
                      </a:schemeClr>
                    </a:solidFill>
                  </a:tcPr>
                </a:tc>
                <a:tc>
                  <a:txBody>
                    <a:bodyPr/>
                    <a:lstStyle/>
                    <a:p>
                      <a:pPr algn="ctr"/>
                      <a:r>
                        <a:rPr lang="en-US" dirty="0" smtClean="0">
                          <a:latin typeface="Times New Roman" pitchFamily="18" charset="0"/>
                          <a:cs typeface="Times New Roman" pitchFamily="18" charset="0"/>
                        </a:rPr>
                        <a:t>Hemoptysis</a:t>
                      </a:r>
                      <a:endParaRPr lang="en-US" dirty="0">
                        <a:latin typeface="Times New Roman" pitchFamily="18" charset="0"/>
                        <a:cs typeface="Times New Roman" pitchFamily="18" charset="0"/>
                      </a:endParaRPr>
                    </a:p>
                  </a:txBody>
                  <a:tcPr>
                    <a:solidFill>
                      <a:schemeClr val="bg2">
                        <a:lumMod val="75000"/>
                      </a:schemeClr>
                    </a:solidFill>
                  </a:tcPr>
                </a:tc>
                <a:tc>
                  <a:txBody>
                    <a:bodyPr/>
                    <a:lstStyle/>
                    <a:p>
                      <a:pPr algn="ctr"/>
                      <a:r>
                        <a:rPr lang="en-US" dirty="0" smtClean="0">
                          <a:latin typeface="Times New Roman" pitchFamily="18" charset="0"/>
                          <a:cs typeface="Times New Roman" pitchFamily="18" charset="0"/>
                        </a:rPr>
                        <a:t>Hematemesis</a:t>
                      </a:r>
                      <a:endParaRPr lang="en-US" dirty="0">
                        <a:latin typeface="Times New Roman" pitchFamily="18" charset="0"/>
                        <a:cs typeface="Times New Roman" pitchFamily="18" charset="0"/>
                      </a:endParaRPr>
                    </a:p>
                  </a:txBody>
                  <a:tcPr>
                    <a:solidFill>
                      <a:schemeClr val="bg2">
                        <a:lumMod val="75000"/>
                      </a:schemeClr>
                    </a:solidFill>
                  </a:tcPr>
                </a:tc>
              </a:tr>
              <a:tr h="481730">
                <a:tc>
                  <a:txBody>
                    <a:bodyPr/>
                    <a:lstStyle/>
                    <a:p>
                      <a:pPr algn="ctr"/>
                      <a:r>
                        <a:rPr lang="en-US" dirty="0" smtClean="0">
                          <a:latin typeface="Times New Roman" pitchFamily="18" charset="0"/>
                          <a:cs typeface="Times New Roman" pitchFamily="18" charset="0"/>
                        </a:rPr>
                        <a:t>Definition</a:t>
                      </a:r>
                      <a:endParaRPr lang="en-US" dirty="0">
                        <a:latin typeface="Times New Roman" pitchFamily="18" charset="0"/>
                        <a:cs typeface="Times New Roman" pitchFamily="18" charset="0"/>
                      </a:endParaRPr>
                    </a:p>
                  </a:txBody>
                  <a:tcPr>
                    <a:solidFill>
                      <a:schemeClr val="bg2">
                        <a:lumMod val="75000"/>
                      </a:schemeClr>
                    </a:solidFill>
                  </a:tcPr>
                </a:tc>
                <a:tc>
                  <a:txBody>
                    <a:bodyPr/>
                    <a:lstStyle/>
                    <a:p>
                      <a:r>
                        <a:rPr lang="en-US" dirty="0" smtClean="0">
                          <a:latin typeface="Times New Roman" pitchFamily="18" charset="0"/>
                          <a:cs typeface="Times New Roman" pitchFamily="18" charset="0"/>
                        </a:rPr>
                        <a:t>Coughing out of blood</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Vomiting out of blood</a:t>
                      </a:r>
                      <a:endParaRPr lang="en-US" dirty="0">
                        <a:latin typeface="Times New Roman" pitchFamily="18" charset="0"/>
                        <a:cs typeface="Times New Roman" pitchFamily="18" charset="0"/>
                      </a:endParaRPr>
                    </a:p>
                  </a:txBody>
                  <a:tcPr/>
                </a:tc>
              </a:tr>
              <a:tr h="481730">
                <a:tc>
                  <a:txBody>
                    <a:bodyPr/>
                    <a:lstStyle/>
                    <a:p>
                      <a:pPr algn="ctr"/>
                      <a:r>
                        <a:rPr lang="en-US" dirty="0" smtClean="0">
                          <a:latin typeface="Times New Roman" pitchFamily="18" charset="0"/>
                          <a:cs typeface="Times New Roman" pitchFamily="18" charset="0"/>
                        </a:rPr>
                        <a:t>Symptoms</a:t>
                      </a:r>
                      <a:endParaRPr lang="en-US" dirty="0">
                        <a:latin typeface="Times New Roman" pitchFamily="18" charset="0"/>
                        <a:cs typeface="Times New Roman" pitchFamily="18" charset="0"/>
                      </a:endParaRPr>
                    </a:p>
                  </a:txBody>
                  <a:tcPr>
                    <a:solidFill>
                      <a:schemeClr val="bg2">
                        <a:lumMod val="75000"/>
                      </a:schemeClr>
                    </a:solidFill>
                  </a:tcPr>
                </a:tc>
                <a:tc>
                  <a:txBody>
                    <a:bodyPr/>
                    <a:lstStyle/>
                    <a:p>
                      <a:r>
                        <a:rPr lang="en-US" dirty="0" smtClean="0">
                          <a:latin typeface="Times New Roman" pitchFamily="18" charset="0"/>
                          <a:cs typeface="Times New Roman" pitchFamily="18" charset="0"/>
                        </a:rPr>
                        <a:t>Pulmonary</a:t>
                      </a:r>
                      <a:r>
                        <a:rPr lang="en-US" baseline="0" dirty="0" smtClean="0">
                          <a:latin typeface="Times New Roman" pitchFamily="18" charset="0"/>
                          <a:cs typeface="Times New Roman" pitchFamily="18" charset="0"/>
                        </a:rPr>
                        <a:t> &amp; CVS diseases</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Upper GIT diseases</a:t>
                      </a:r>
                      <a:endParaRPr lang="en-US" dirty="0">
                        <a:latin typeface="Times New Roman" pitchFamily="18" charset="0"/>
                        <a:cs typeface="Times New Roman" pitchFamily="18" charset="0"/>
                      </a:endParaRPr>
                    </a:p>
                  </a:txBody>
                  <a:tcPr/>
                </a:tc>
              </a:tr>
              <a:tr h="993210">
                <a:tc>
                  <a:txBody>
                    <a:bodyPr/>
                    <a:lstStyle/>
                    <a:p>
                      <a:pPr algn="ctr"/>
                      <a:r>
                        <a:rPr lang="en-US" dirty="0" smtClean="0">
                          <a:latin typeface="Times New Roman" pitchFamily="18" charset="0"/>
                          <a:cs typeface="Times New Roman" pitchFamily="18" charset="0"/>
                        </a:rPr>
                        <a:t>Content &amp; Color</a:t>
                      </a:r>
                      <a:endParaRPr lang="en-US" dirty="0">
                        <a:latin typeface="Times New Roman" pitchFamily="18" charset="0"/>
                        <a:cs typeface="Times New Roman" pitchFamily="18" charset="0"/>
                      </a:endParaRPr>
                    </a:p>
                  </a:txBody>
                  <a:tcPr>
                    <a:solidFill>
                      <a:schemeClr val="bg2">
                        <a:lumMod val="75000"/>
                      </a:schemeClr>
                    </a:solidFill>
                  </a:tcPr>
                </a:tc>
                <a:tc>
                  <a:txBody>
                    <a:bodyPr/>
                    <a:lstStyle/>
                    <a:p>
                      <a:r>
                        <a:rPr lang="en-US" dirty="0" smtClean="0">
                          <a:latin typeface="Times New Roman" pitchFamily="18" charset="0"/>
                          <a:cs typeface="Times New Roman" pitchFamily="18" charset="0"/>
                        </a:rPr>
                        <a:t>Blood is mixed with sputum. Bright red &amp; frothy due to mixture of air.</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Blood mixed with food</a:t>
                      </a:r>
                      <a:r>
                        <a:rPr lang="en-US" baseline="0" dirty="0" smtClean="0">
                          <a:latin typeface="Times New Roman" pitchFamily="18" charset="0"/>
                          <a:cs typeface="Times New Roman" pitchFamily="18" charset="0"/>
                        </a:rPr>
                        <a:t> particles. Coffee ground in color.</a:t>
                      </a:r>
                      <a:endParaRPr lang="en-US" dirty="0">
                        <a:latin typeface="Times New Roman" pitchFamily="18" charset="0"/>
                        <a:cs typeface="Times New Roman" pitchFamily="18" charset="0"/>
                      </a:endParaRPr>
                    </a:p>
                  </a:txBody>
                  <a:tcPr/>
                </a:tc>
              </a:tr>
              <a:tr h="914400">
                <a:tc>
                  <a:txBody>
                    <a:bodyPr/>
                    <a:lstStyle/>
                    <a:p>
                      <a:pPr algn="ctr"/>
                      <a:r>
                        <a:rPr lang="en-US" dirty="0" smtClean="0">
                          <a:latin typeface="Times New Roman" pitchFamily="18" charset="0"/>
                          <a:cs typeface="Times New Roman" pitchFamily="18" charset="0"/>
                        </a:rPr>
                        <a:t>Preceding symptoms</a:t>
                      </a:r>
                      <a:endParaRPr lang="en-US" dirty="0">
                        <a:latin typeface="Times New Roman" pitchFamily="18" charset="0"/>
                        <a:cs typeface="Times New Roman" pitchFamily="18" charset="0"/>
                      </a:endParaRPr>
                    </a:p>
                  </a:txBody>
                  <a:tcPr>
                    <a:solidFill>
                      <a:schemeClr val="bg2">
                        <a:lumMod val="75000"/>
                      </a:schemeClr>
                    </a:solidFill>
                  </a:tcPr>
                </a:tc>
                <a:tc>
                  <a:txBody>
                    <a:bodyPr/>
                    <a:lstStyle/>
                    <a:p>
                      <a:r>
                        <a:rPr lang="en-US" dirty="0" smtClean="0">
                          <a:latin typeface="Times New Roman" pitchFamily="18" charset="0"/>
                          <a:cs typeface="Times New Roman" pitchFamily="18" charset="0"/>
                        </a:rPr>
                        <a:t>Cough,</a:t>
                      </a:r>
                      <a:r>
                        <a:rPr lang="en-US" baseline="0" dirty="0" smtClean="0">
                          <a:latin typeface="Times New Roman" pitchFamily="18" charset="0"/>
                          <a:cs typeface="Times New Roman" pitchFamily="18" charset="0"/>
                        </a:rPr>
                        <a:t> trickling sensation in throat</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Nausea, vomiting, retching, abdominal discomfort</a:t>
                      </a:r>
                      <a:endParaRPr lang="en-US" dirty="0">
                        <a:latin typeface="Times New Roman" pitchFamily="18" charset="0"/>
                        <a:cs typeface="Times New Roman" pitchFamily="18" charset="0"/>
                      </a:endParaRPr>
                    </a:p>
                  </a:txBody>
                  <a:tcPr/>
                </a:tc>
              </a:tr>
              <a:tr h="609600">
                <a:tc>
                  <a:txBody>
                    <a:bodyPr/>
                    <a:lstStyle/>
                    <a:p>
                      <a:pPr algn="ctr"/>
                      <a:r>
                        <a:rPr lang="en-US" dirty="0" err="1" smtClean="0">
                          <a:latin typeface="Times New Roman" pitchFamily="18" charset="0"/>
                          <a:cs typeface="Times New Roman" pitchFamily="18" charset="0"/>
                        </a:rPr>
                        <a:t>Melena</a:t>
                      </a:r>
                      <a:endParaRPr lang="en-US" dirty="0">
                        <a:latin typeface="Times New Roman" pitchFamily="18" charset="0"/>
                        <a:cs typeface="Times New Roman" pitchFamily="18" charset="0"/>
                      </a:endParaRPr>
                    </a:p>
                  </a:txBody>
                  <a:tcPr>
                    <a:solidFill>
                      <a:schemeClr val="bg2">
                        <a:lumMod val="75000"/>
                      </a:schemeClr>
                    </a:solidFill>
                  </a:tcPr>
                </a:tc>
                <a:tc>
                  <a:txBody>
                    <a:bodyPr/>
                    <a:lstStyle/>
                    <a:p>
                      <a:r>
                        <a:rPr lang="en-US" dirty="0" smtClean="0">
                          <a:latin typeface="Times New Roman" pitchFamily="18" charset="0"/>
                          <a:cs typeface="Times New Roman" pitchFamily="18" charset="0"/>
                        </a:rPr>
                        <a:t>Does</a:t>
                      </a:r>
                      <a:r>
                        <a:rPr lang="en-US" baseline="0" dirty="0" smtClean="0">
                          <a:latin typeface="Times New Roman" pitchFamily="18" charset="0"/>
                          <a:cs typeface="Times New Roman" pitchFamily="18" charset="0"/>
                        </a:rPr>
                        <a:t> not occur</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Usually followed by it the</a:t>
                      </a:r>
                      <a:r>
                        <a:rPr lang="en-US" baseline="0" dirty="0" smtClean="0">
                          <a:latin typeface="Times New Roman" pitchFamily="18" charset="0"/>
                          <a:cs typeface="Times New Roman" pitchFamily="18" charset="0"/>
                        </a:rPr>
                        <a:t> next day</a:t>
                      </a:r>
                      <a:endParaRPr lang="en-US" dirty="0">
                        <a:latin typeface="Times New Roman" pitchFamily="18" charset="0"/>
                        <a:cs typeface="Times New Roman" pitchFamily="18" charset="0"/>
                      </a:endParaRPr>
                    </a:p>
                  </a:txBody>
                  <a:tcPr/>
                </a:tc>
              </a:tr>
              <a:tr h="655320">
                <a:tc>
                  <a:txBody>
                    <a:bodyPr/>
                    <a:lstStyle/>
                    <a:p>
                      <a:pPr algn="ctr"/>
                      <a:r>
                        <a:rPr lang="en-US" dirty="0" smtClean="0">
                          <a:latin typeface="Times New Roman" pitchFamily="18" charset="0"/>
                          <a:cs typeface="Times New Roman" pitchFamily="18" charset="0"/>
                        </a:rPr>
                        <a:t>Amount</a:t>
                      </a:r>
                      <a:endParaRPr lang="en-US" dirty="0">
                        <a:latin typeface="Times New Roman" pitchFamily="18" charset="0"/>
                        <a:cs typeface="Times New Roman" pitchFamily="18" charset="0"/>
                      </a:endParaRPr>
                    </a:p>
                  </a:txBody>
                  <a:tcPr>
                    <a:solidFill>
                      <a:schemeClr val="bg2">
                        <a:lumMod val="75000"/>
                      </a:schemeClr>
                    </a:solidFill>
                  </a:tcPr>
                </a:tc>
                <a:tc>
                  <a:txBody>
                    <a:bodyPr/>
                    <a:lstStyle/>
                    <a:p>
                      <a:r>
                        <a:rPr lang="en-US" dirty="0" smtClean="0">
                          <a:latin typeface="Times New Roman" pitchFamily="18" charset="0"/>
                          <a:cs typeface="Times New Roman" pitchFamily="18" charset="0"/>
                        </a:rPr>
                        <a:t>Relatively</a:t>
                      </a:r>
                      <a:r>
                        <a:rPr lang="en-US" baseline="0" dirty="0" smtClean="0">
                          <a:latin typeface="Times New Roman" pitchFamily="18" charset="0"/>
                          <a:cs typeface="Times New Roman" pitchFamily="18" charset="0"/>
                        </a:rPr>
                        <a:t> less: shock rare</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Can be in</a:t>
                      </a:r>
                      <a:r>
                        <a:rPr lang="en-US" baseline="0" dirty="0" smtClean="0">
                          <a:latin typeface="Times New Roman" pitchFamily="18" charset="0"/>
                          <a:cs typeface="Times New Roman" pitchFamily="18" charset="0"/>
                        </a:rPr>
                        <a:t> impending shock</a:t>
                      </a:r>
                      <a:endParaRPr lang="en-US" dirty="0">
                        <a:latin typeface="Times New Roman" pitchFamily="18" charset="0"/>
                        <a:cs typeface="Times New Roman" pitchFamily="18" charset="0"/>
                      </a:endParaRPr>
                    </a:p>
                  </a:txBody>
                  <a:tcPr/>
                </a:tc>
              </a:tr>
              <a:tr h="457200">
                <a:tc>
                  <a:txBody>
                    <a:bodyPr/>
                    <a:lstStyle/>
                    <a:p>
                      <a:pPr algn="ctr"/>
                      <a:r>
                        <a:rPr lang="en-US" dirty="0" smtClean="0">
                          <a:latin typeface="Times New Roman" pitchFamily="18" charset="0"/>
                          <a:cs typeface="Times New Roman" pitchFamily="18" charset="0"/>
                        </a:rPr>
                        <a:t>Chemical reaction</a:t>
                      </a:r>
                      <a:endParaRPr lang="en-US" dirty="0">
                        <a:latin typeface="Times New Roman" pitchFamily="18" charset="0"/>
                        <a:cs typeface="Times New Roman" pitchFamily="18" charset="0"/>
                      </a:endParaRPr>
                    </a:p>
                  </a:txBody>
                  <a:tcPr>
                    <a:solidFill>
                      <a:schemeClr val="bg2">
                        <a:lumMod val="75000"/>
                      </a:schemeClr>
                    </a:solidFill>
                  </a:tcPr>
                </a:tc>
                <a:tc>
                  <a:txBody>
                    <a:bodyPr/>
                    <a:lstStyle/>
                    <a:p>
                      <a:r>
                        <a:rPr lang="en-US" dirty="0" smtClean="0">
                          <a:latin typeface="Times New Roman" pitchFamily="18" charset="0"/>
                          <a:cs typeface="Times New Roman" pitchFamily="18" charset="0"/>
                        </a:rPr>
                        <a:t>Alkaline</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Acidic</a:t>
                      </a:r>
                      <a:endParaRPr lang="en-US" dirty="0">
                        <a:latin typeface="Times New Roman" pitchFamily="18" charset="0"/>
                        <a:cs typeface="Times New Roman" pitchFamily="18" charset="0"/>
                      </a:endParaRPr>
                    </a:p>
                  </a:txBody>
                  <a:tcPr/>
                </a:tc>
              </a:tr>
              <a:tr h="592728">
                <a:tc>
                  <a:txBody>
                    <a:bodyPr/>
                    <a:lstStyle/>
                    <a:p>
                      <a:pPr algn="ctr"/>
                      <a:r>
                        <a:rPr lang="en-US" dirty="0" smtClean="0">
                          <a:latin typeface="Times New Roman" pitchFamily="18" charset="0"/>
                          <a:cs typeface="Times New Roman" pitchFamily="18" charset="0"/>
                        </a:rPr>
                        <a:t>Cells involved</a:t>
                      </a:r>
                      <a:endParaRPr lang="en-US" dirty="0">
                        <a:latin typeface="Times New Roman" pitchFamily="18" charset="0"/>
                        <a:cs typeface="Times New Roman" pitchFamily="18" charset="0"/>
                      </a:endParaRPr>
                    </a:p>
                  </a:txBody>
                  <a:tcPr>
                    <a:solidFill>
                      <a:schemeClr val="bg2">
                        <a:lumMod val="75000"/>
                      </a:schemeClr>
                    </a:solidFill>
                  </a:tcPr>
                </a:tc>
                <a:tc>
                  <a:txBody>
                    <a:bodyPr/>
                    <a:lstStyle/>
                    <a:p>
                      <a:r>
                        <a:rPr lang="en-US" dirty="0" smtClean="0">
                          <a:latin typeface="Times New Roman" pitchFamily="18" charset="0"/>
                          <a:cs typeface="Times New Roman" pitchFamily="18" charset="0"/>
                        </a:rPr>
                        <a:t>Alveolar macrophages laden with </a:t>
                      </a:r>
                      <a:r>
                        <a:rPr lang="en-US" dirty="0" err="1" smtClean="0">
                          <a:latin typeface="Times New Roman" pitchFamily="18" charset="0"/>
                          <a:cs typeface="Times New Roman" pitchFamily="18" charset="0"/>
                        </a:rPr>
                        <a:t>hemosiderin</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Nil</a:t>
                      </a:r>
                      <a:endParaRPr lang="en-US"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914400"/>
            <a:ext cx="8610600" cy="4893647"/>
          </a:xfrm>
          <a:prstGeom prst="rect">
            <a:avLst/>
          </a:prstGeom>
          <a:noFill/>
        </p:spPr>
        <p:txBody>
          <a:bodyPr wrap="square" rtlCol="0">
            <a:spAutoFit/>
          </a:bodyPr>
          <a:lstStyle/>
          <a:p>
            <a:pPr algn="just"/>
            <a:r>
              <a:rPr lang="en-US" sz="2400" dirty="0" smtClean="0">
                <a:solidFill>
                  <a:srgbClr val="FFFF00"/>
                </a:solidFill>
                <a:latin typeface="Times New Roman" pitchFamily="18" charset="0"/>
                <a:cs typeface="Times New Roman" pitchFamily="18" charset="0"/>
              </a:rPr>
              <a:t>Isobutyl–2 </a:t>
            </a:r>
            <a:r>
              <a:rPr lang="en-US" sz="2400" dirty="0" err="1" smtClean="0">
                <a:solidFill>
                  <a:srgbClr val="FFFF00"/>
                </a:solidFill>
                <a:latin typeface="Times New Roman" pitchFamily="18" charset="0"/>
                <a:cs typeface="Times New Roman" pitchFamily="18" charset="0"/>
              </a:rPr>
              <a:t>cyanoacrylate</a:t>
            </a:r>
            <a:r>
              <a:rPr lang="en-US" sz="2400" dirty="0" smtClean="0">
                <a:solidFill>
                  <a:srgbClr val="FFFF00"/>
                </a:solidFill>
                <a:latin typeface="Times New Roman" pitchFamily="18" charset="0"/>
                <a:cs typeface="Times New Roman" pitchFamily="18" charset="0"/>
              </a:rPr>
              <a:t>, as well as absolute ethanol, is not recommended because of the high risk of developing tissue necrosis [34, 38–40]. </a:t>
            </a:r>
          </a:p>
          <a:p>
            <a:pPr algn="just"/>
            <a:endParaRPr lang="en-US" sz="2400" dirty="0" smtClean="0">
              <a:solidFill>
                <a:srgbClr val="FFFF00"/>
              </a:solidFill>
              <a:latin typeface="Times New Roman" pitchFamily="18" charset="0"/>
              <a:cs typeface="Times New Roman" pitchFamily="18" charset="0"/>
            </a:endParaRPr>
          </a:p>
          <a:p>
            <a:pPr algn="just"/>
            <a:r>
              <a:rPr lang="en-US" sz="2400" dirty="0" smtClean="0">
                <a:solidFill>
                  <a:srgbClr val="FFFF00"/>
                </a:solidFill>
                <a:latin typeface="Times New Roman" pitchFamily="18" charset="0"/>
                <a:cs typeface="Times New Roman" pitchFamily="18" charset="0"/>
              </a:rPr>
              <a:t>Immediate response rates after BAE range 73–98% [38, 41–48]. </a:t>
            </a:r>
          </a:p>
          <a:p>
            <a:pPr algn="just"/>
            <a:endParaRPr lang="en-US" sz="2400" dirty="0" smtClean="0">
              <a:solidFill>
                <a:srgbClr val="FFFF00"/>
              </a:solidFill>
              <a:latin typeface="Times New Roman" pitchFamily="18" charset="0"/>
              <a:cs typeface="Times New Roman" pitchFamily="18" charset="0"/>
            </a:endParaRPr>
          </a:p>
          <a:p>
            <a:pPr algn="just"/>
            <a:r>
              <a:rPr lang="en-US" sz="2400" dirty="0" smtClean="0">
                <a:solidFill>
                  <a:srgbClr val="FFFF00"/>
                </a:solidFill>
                <a:latin typeface="Times New Roman" pitchFamily="18" charset="0"/>
                <a:cs typeface="Times New Roman" pitchFamily="18" charset="0"/>
              </a:rPr>
              <a:t>Numerous complications have been described of which chest pain is the most common. Chest pain is most likely </a:t>
            </a:r>
            <a:r>
              <a:rPr lang="en-US" sz="2400" dirty="0" err="1" smtClean="0">
                <a:solidFill>
                  <a:srgbClr val="FFFF00"/>
                </a:solidFill>
                <a:latin typeface="Times New Roman" pitchFamily="18" charset="0"/>
                <a:cs typeface="Times New Roman" pitchFamily="18" charset="0"/>
              </a:rPr>
              <a:t>ischaemic</a:t>
            </a:r>
            <a:r>
              <a:rPr lang="en-US" sz="2400" dirty="0" smtClean="0">
                <a:solidFill>
                  <a:srgbClr val="FFFF00"/>
                </a:solidFill>
                <a:latin typeface="Times New Roman" pitchFamily="18" charset="0"/>
                <a:cs typeface="Times New Roman" pitchFamily="18" charset="0"/>
              </a:rPr>
              <a:t> in origin and usually transient. The most feared complication is spinal cord </a:t>
            </a:r>
            <a:r>
              <a:rPr lang="en-US" sz="2400" dirty="0" err="1" smtClean="0">
                <a:solidFill>
                  <a:srgbClr val="FFFF00"/>
                </a:solidFill>
                <a:latin typeface="Times New Roman" pitchFamily="18" charset="0"/>
                <a:cs typeface="Times New Roman" pitchFamily="18" charset="0"/>
              </a:rPr>
              <a:t>ischaemia</a:t>
            </a:r>
            <a:r>
              <a:rPr lang="en-US" sz="2400" dirty="0" smtClean="0">
                <a:solidFill>
                  <a:srgbClr val="FFFF00"/>
                </a:solidFill>
                <a:latin typeface="Times New Roman" pitchFamily="18" charset="0"/>
                <a:cs typeface="Times New Roman" pitchFamily="18" charset="0"/>
              </a:rPr>
              <a:t> with a prevalence of 1% [5, 39]. This complication has been reduced from as high as 6.5% due to the invention of coaxial </a:t>
            </a:r>
            <a:r>
              <a:rPr lang="en-US" sz="2400" dirty="0" err="1" smtClean="0">
                <a:solidFill>
                  <a:srgbClr val="FFFF00"/>
                </a:solidFill>
                <a:latin typeface="Times New Roman" pitchFamily="18" charset="0"/>
                <a:cs typeface="Times New Roman" pitchFamily="18" charset="0"/>
              </a:rPr>
              <a:t>microcatheter</a:t>
            </a:r>
            <a:r>
              <a:rPr lang="en-US" sz="2400" dirty="0" smtClean="0">
                <a:solidFill>
                  <a:srgbClr val="FFFF00"/>
                </a:solidFill>
                <a:latin typeface="Times New Roman" pitchFamily="18" charset="0"/>
                <a:cs typeface="Times New Roman" pitchFamily="18" charset="0"/>
              </a:rPr>
              <a:t> systems that can be used for more selective, so-called supra-selective </a:t>
            </a:r>
            <a:r>
              <a:rPr lang="en-US" sz="2400" dirty="0" err="1" smtClean="0">
                <a:solidFill>
                  <a:srgbClr val="FFFF00"/>
                </a:solidFill>
                <a:latin typeface="Times New Roman" pitchFamily="18" charset="0"/>
                <a:cs typeface="Times New Roman" pitchFamily="18" charset="0"/>
              </a:rPr>
              <a:t>embolisation</a:t>
            </a:r>
            <a:endParaRPr lang="en-US" sz="2400" dirty="0">
              <a:solidFill>
                <a:srgbClr val="FFFF00"/>
              </a:solidFill>
              <a:latin typeface="Times New Roman" pitchFamily="18" charset="0"/>
              <a:cs typeface="Times New Roman" pitchFamily="18"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09600"/>
            <a:ext cx="8686800" cy="5632311"/>
          </a:xfrm>
          <a:prstGeom prst="rect">
            <a:avLst/>
          </a:prstGeom>
          <a:noFill/>
        </p:spPr>
        <p:txBody>
          <a:bodyPr wrap="square" rtlCol="0">
            <a:spAutoFit/>
          </a:bodyPr>
          <a:lstStyle/>
          <a:p>
            <a:pPr algn="ctr"/>
            <a:r>
              <a:rPr lang="en-US" sz="2400" i="1" u="sng" dirty="0" smtClean="0">
                <a:solidFill>
                  <a:srgbClr val="FFFF00"/>
                </a:solidFill>
                <a:latin typeface="Times New Roman" pitchFamily="18" charset="0"/>
                <a:cs typeface="Times New Roman" pitchFamily="18" charset="0"/>
              </a:rPr>
              <a:t>Surgery</a:t>
            </a:r>
          </a:p>
          <a:p>
            <a:endParaRPr lang="en-US" sz="2400" dirty="0" smtClean="0">
              <a:solidFill>
                <a:srgbClr val="FFFF00"/>
              </a:solidFill>
              <a:latin typeface="Times New Roman" pitchFamily="18" charset="0"/>
              <a:cs typeface="Times New Roman" pitchFamily="18" charset="0"/>
            </a:endParaRPr>
          </a:p>
          <a:p>
            <a:pPr algn="just"/>
            <a:r>
              <a:rPr lang="en-US" sz="2400" dirty="0" smtClean="0">
                <a:solidFill>
                  <a:srgbClr val="FFFF00"/>
                </a:solidFill>
                <a:latin typeface="Times New Roman" pitchFamily="18" charset="0"/>
                <a:cs typeface="Times New Roman" pitchFamily="18" charset="0"/>
              </a:rPr>
              <a:t>Up to two decades ago, surgery was seen as the treatment modality of choice in patients with massive </a:t>
            </a:r>
            <a:r>
              <a:rPr lang="en-US" sz="2400" dirty="0" err="1" smtClean="0">
                <a:solidFill>
                  <a:srgbClr val="FFFF00"/>
                </a:solidFill>
                <a:latin typeface="Times New Roman" pitchFamily="18" charset="0"/>
                <a:cs typeface="Times New Roman" pitchFamily="18" charset="0"/>
              </a:rPr>
              <a:t>haemoptysis</a:t>
            </a:r>
            <a:r>
              <a:rPr lang="en-US" sz="2400" dirty="0" smtClean="0">
                <a:solidFill>
                  <a:srgbClr val="FFFF00"/>
                </a:solidFill>
                <a:latin typeface="Times New Roman" pitchFamily="18" charset="0"/>
                <a:cs typeface="Times New Roman" pitchFamily="18" charset="0"/>
              </a:rPr>
              <a:t>, in whom the site of bleeding could be </a:t>
            </a:r>
            <a:r>
              <a:rPr lang="en-US" sz="2400" dirty="0" err="1" smtClean="0">
                <a:solidFill>
                  <a:srgbClr val="FFFF00"/>
                </a:solidFill>
                <a:latin typeface="Times New Roman" pitchFamily="18" charset="0"/>
                <a:cs typeface="Times New Roman" pitchFamily="18" charset="0"/>
              </a:rPr>
              <a:t>localised</a:t>
            </a:r>
            <a:r>
              <a:rPr lang="en-US" sz="2400" dirty="0" smtClean="0">
                <a:solidFill>
                  <a:srgbClr val="FFFF00"/>
                </a:solidFill>
                <a:latin typeface="Times New Roman" pitchFamily="18" charset="0"/>
                <a:cs typeface="Times New Roman" pitchFamily="18" charset="0"/>
              </a:rPr>
              <a:t>, provided the patient had sufficient cardiopulmonary reserves. </a:t>
            </a:r>
          </a:p>
          <a:p>
            <a:pPr algn="just"/>
            <a:endParaRPr lang="en-US" sz="2400" dirty="0" smtClean="0">
              <a:solidFill>
                <a:srgbClr val="FFFF00"/>
              </a:solidFill>
              <a:latin typeface="Times New Roman" pitchFamily="18" charset="0"/>
              <a:cs typeface="Times New Roman" pitchFamily="18" charset="0"/>
            </a:endParaRPr>
          </a:p>
          <a:p>
            <a:pPr algn="just"/>
            <a:r>
              <a:rPr lang="en-US" sz="2400" dirty="0" smtClean="0">
                <a:solidFill>
                  <a:srgbClr val="FFFF00"/>
                </a:solidFill>
                <a:latin typeface="Times New Roman" pitchFamily="18" charset="0"/>
                <a:cs typeface="Times New Roman" pitchFamily="18" charset="0"/>
              </a:rPr>
              <a:t>Currently, surgery represents one of a few treatment options, but still represents the only definitive one. </a:t>
            </a:r>
          </a:p>
          <a:p>
            <a:pPr algn="just"/>
            <a:endParaRPr lang="en-US" sz="2400" dirty="0" smtClean="0">
              <a:solidFill>
                <a:srgbClr val="FFFF00"/>
              </a:solidFill>
              <a:latin typeface="Times New Roman" pitchFamily="18" charset="0"/>
              <a:cs typeface="Times New Roman" pitchFamily="18" charset="0"/>
            </a:endParaRPr>
          </a:p>
          <a:p>
            <a:pPr algn="just"/>
            <a:r>
              <a:rPr lang="en-US" sz="2400" dirty="0" smtClean="0">
                <a:solidFill>
                  <a:srgbClr val="FFFF00"/>
                </a:solidFill>
                <a:latin typeface="Times New Roman" pitchFamily="18" charset="0"/>
                <a:cs typeface="Times New Roman" pitchFamily="18" charset="0"/>
              </a:rPr>
              <a:t>Surgery remains the procedure of choice in </a:t>
            </a:r>
            <a:r>
              <a:rPr lang="en-US" sz="2400" dirty="0" err="1" smtClean="0">
                <a:solidFill>
                  <a:srgbClr val="FFFF00"/>
                </a:solidFill>
                <a:latin typeface="Times New Roman" pitchFamily="18" charset="0"/>
                <a:cs typeface="Times New Roman" pitchFamily="18" charset="0"/>
              </a:rPr>
              <a:t>patientswith</a:t>
            </a:r>
            <a:r>
              <a:rPr lang="en-US" sz="2400" dirty="0" smtClean="0">
                <a:solidFill>
                  <a:srgbClr val="FFFF00"/>
                </a:solidFill>
                <a:latin typeface="Times New Roman" pitchFamily="18" charset="0"/>
                <a:cs typeface="Times New Roman" pitchFamily="18" charset="0"/>
              </a:rPr>
              <a:t> </a:t>
            </a:r>
            <a:r>
              <a:rPr lang="en-US" sz="2400" dirty="0" err="1" smtClean="0">
                <a:solidFill>
                  <a:srgbClr val="FFFF00"/>
                </a:solidFill>
                <a:latin typeface="Times New Roman" pitchFamily="18" charset="0"/>
                <a:cs typeface="Times New Roman" pitchFamily="18" charset="0"/>
              </a:rPr>
              <a:t>localised</a:t>
            </a:r>
            <a:r>
              <a:rPr lang="en-US" sz="2400" dirty="0" smtClean="0">
                <a:solidFill>
                  <a:srgbClr val="FFFF00"/>
                </a:solidFill>
                <a:latin typeface="Times New Roman" pitchFamily="18" charset="0"/>
                <a:cs typeface="Times New Roman" pitchFamily="18" charset="0"/>
              </a:rPr>
              <a:t> </a:t>
            </a:r>
            <a:r>
              <a:rPr lang="en-US" sz="2400" dirty="0" err="1" smtClean="0">
                <a:solidFill>
                  <a:srgbClr val="FFFF00"/>
                </a:solidFill>
                <a:latin typeface="Times New Roman" pitchFamily="18" charset="0"/>
                <a:cs typeface="Times New Roman" pitchFamily="18" charset="0"/>
              </a:rPr>
              <a:t>bronchiectasis</a:t>
            </a:r>
            <a:r>
              <a:rPr lang="en-US" sz="2400" dirty="0" smtClean="0">
                <a:solidFill>
                  <a:srgbClr val="FFFF00"/>
                </a:solidFill>
                <a:latin typeface="Times New Roman" pitchFamily="18" charset="0"/>
                <a:cs typeface="Times New Roman" pitchFamily="18" charset="0"/>
              </a:rPr>
              <a:t>, trauma, </a:t>
            </a:r>
            <a:r>
              <a:rPr lang="en-US" sz="2400" dirty="0" err="1" smtClean="0">
                <a:solidFill>
                  <a:srgbClr val="FFFF00"/>
                </a:solidFill>
                <a:latin typeface="Times New Roman" pitchFamily="18" charset="0"/>
                <a:cs typeface="Times New Roman" pitchFamily="18" charset="0"/>
              </a:rPr>
              <a:t>hydatid</a:t>
            </a:r>
            <a:r>
              <a:rPr lang="en-US" sz="2400" dirty="0" smtClean="0">
                <a:solidFill>
                  <a:srgbClr val="FFFF00"/>
                </a:solidFill>
                <a:latin typeface="Times New Roman" pitchFamily="18" charset="0"/>
                <a:cs typeface="Times New Roman" pitchFamily="18" charset="0"/>
              </a:rPr>
              <a:t> cyst, </a:t>
            </a:r>
            <a:r>
              <a:rPr lang="en-US" sz="2400" dirty="0" err="1" smtClean="0">
                <a:solidFill>
                  <a:srgbClr val="FFFF00"/>
                </a:solidFill>
                <a:latin typeface="Times New Roman" pitchFamily="18" charset="0"/>
                <a:cs typeface="Times New Roman" pitchFamily="18" charset="0"/>
              </a:rPr>
              <a:t>arteriovenous</a:t>
            </a:r>
            <a:r>
              <a:rPr lang="en-US" sz="2400" dirty="0" smtClean="0">
                <a:solidFill>
                  <a:srgbClr val="FFFF00"/>
                </a:solidFill>
                <a:latin typeface="Times New Roman" pitchFamily="18" charset="0"/>
                <a:cs typeface="Times New Roman" pitchFamily="18" charset="0"/>
              </a:rPr>
              <a:t> malformations, thoracic aneurysm and </a:t>
            </a:r>
            <a:r>
              <a:rPr lang="en-US" sz="2400" dirty="0" err="1" smtClean="0">
                <a:solidFill>
                  <a:srgbClr val="FFFF00"/>
                </a:solidFill>
                <a:latin typeface="Times New Roman" pitchFamily="18" charset="0"/>
                <a:cs typeface="Times New Roman" pitchFamily="18" charset="0"/>
              </a:rPr>
              <a:t>aspergilloma</a:t>
            </a:r>
            <a:r>
              <a:rPr lang="en-US" sz="2400" dirty="0" smtClean="0">
                <a:solidFill>
                  <a:srgbClr val="FFFF00"/>
                </a:solidFill>
                <a:latin typeface="Times New Roman" pitchFamily="18" charset="0"/>
                <a:cs typeface="Times New Roman" pitchFamily="18" charset="0"/>
              </a:rPr>
              <a:t>, because it is curative for these underlying diseases. </a:t>
            </a:r>
          </a:p>
          <a:p>
            <a:pPr algn="just"/>
            <a:endParaRPr lang="en-US" sz="2400" dirty="0">
              <a:solidFill>
                <a:srgbClr val="FFFF00"/>
              </a:solidFill>
              <a:latin typeface="Times New Roman" pitchFamily="18" charset="0"/>
              <a:cs typeface="Times New Roman" pitchFamily="18"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914400"/>
            <a:ext cx="8458200" cy="5262979"/>
          </a:xfrm>
          <a:prstGeom prst="rect">
            <a:avLst/>
          </a:prstGeom>
          <a:noFill/>
        </p:spPr>
        <p:txBody>
          <a:bodyPr wrap="square" rtlCol="0">
            <a:spAutoFit/>
          </a:bodyPr>
          <a:lstStyle/>
          <a:p>
            <a:pPr algn="just"/>
            <a:r>
              <a:rPr lang="en-US" sz="2400" dirty="0" smtClean="0">
                <a:solidFill>
                  <a:srgbClr val="FFFF00"/>
                </a:solidFill>
                <a:latin typeface="Times New Roman" pitchFamily="18" charset="0"/>
                <a:cs typeface="Times New Roman" pitchFamily="18" charset="0"/>
              </a:rPr>
              <a:t>After </a:t>
            </a:r>
            <a:r>
              <a:rPr lang="en-US" sz="2400" dirty="0" err="1" smtClean="0">
                <a:solidFill>
                  <a:srgbClr val="FFFF00"/>
                </a:solidFill>
                <a:latin typeface="Times New Roman" pitchFamily="18" charset="0"/>
                <a:cs typeface="Times New Roman" pitchFamily="18" charset="0"/>
              </a:rPr>
              <a:t>stabilisation</a:t>
            </a:r>
            <a:r>
              <a:rPr lang="en-US" sz="2400" dirty="0" smtClean="0">
                <a:solidFill>
                  <a:srgbClr val="FFFF00"/>
                </a:solidFill>
                <a:latin typeface="Times New Roman" pitchFamily="18" charset="0"/>
                <a:cs typeface="Times New Roman" pitchFamily="18" charset="0"/>
              </a:rPr>
              <a:t> and investigation, the initial response is assessed. </a:t>
            </a:r>
          </a:p>
          <a:p>
            <a:pPr algn="just"/>
            <a:endParaRPr lang="en-US" sz="2400" dirty="0" smtClean="0">
              <a:solidFill>
                <a:srgbClr val="FFFF00"/>
              </a:solidFill>
              <a:latin typeface="Times New Roman" pitchFamily="18" charset="0"/>
              <a:cs typeface="Times New Roman" pitchFamily="18" charset="0"/>
            </a:endParaRPr>
          </a:p>
          <a:p>
            <a:pPr algn="just"/>
            <a:r>
              <a:rPr lang="en-US" sz="2400" dirty="0" smtClean="0">
                <a:solidFill>
                  <a:srgbClr val="FFFF00"/>
                </a:solidFill>
                <a:latin typeface="Times New Roman" pitchFamily="18" charset="0"/>
                <a:cs typeface="Times New Roman" pitchFamily="18" charset="0"/>
              </a:rPr>
              <a:t>In patients with a good response, defined by no more </a:t>
            </a:r>
            <a:r>
              <a:rPr lang="en-US" sz="2400" dirty="0" err="1" smtClean="0">
                <a:solidFill>
                  <a:srgbClr val="FFFF00"/>
                </a:solidFill>
                <a:latin typeface="Times New Roman" pitchFamily="18" charset="0"/>
                <a:cs typeface="Times New Roman" pitchFamily="18" charset="0"/>
              </a:rPr>
              <a:t>haemoptysis</a:t>
            </a:r>
            <a:r>
              <a:rPr lang="en-US" sz="2400" dirty="0" smtClean="0">
                <a:solidFill>
                  <a:srgbClr val="FFFF00"/>
                </a:solidFill>
                <a:latin typeface="Times New Roman" pitchFamily="18" charset="0"/>
                <a:cs typeface="Times New Roman" pitchFamily="18" charset="0"/>
              </a:rPr>
              <a:t> or expectoration of minimal amounts of mainly blood clots, a watchful waiting attitude can be adopted. </a:t>
            </a:r>
          </a:p>
          <a:p>
            <a:pPr algn="just"/>
            <a:endParaRPr lang="en-US" sz="2400" dirty="0" smtClean="0">
              <a:solidFill>
                <a:srgbClr val="FFFF00"/>
              </a:solidFill>
              <a:latin typeface="Times New Roman" pitchFamily="18" charset="0"/>
              <a:cs typeface="Times New Roman" pitchFamily="18" charset="0"/>
            </a:endParaRPr>
          </a:p>
          <a:p>
            <a:pPr algn="just"/>
            <a:r>
              <a:rPr lang="en-US" sz="2400" dirty="0" smtClean="0">
                <a:solidFill>
                  <a:srgbClr val="FFFF00"/>
                </a:solidFill>
                <a:latin typeface="Times New Roman" pitchFamily="18" charset="0"/>
                <a:cs typeface="Times New Roman" pitchFamily="18" charset="0"/>
              </a:rPr>
              <a:t>Patients with a poor response, defined as ongoing </a:t>
            </a:r>
            <a:r>
              <a:rPr lang="en-US" sz="2400" dirty="0" err="1" smtClean="0">
                <a:solidFill>
                  <a:srgbClr val="FFFF00"/>
                </a:solidFill>
                <a:latin typeface="Times New Roman" pitchFamily="18" charset="0"/>
                <a:cs typeface="Times New Roman" pitchFamily="18" charset="0"/>
              </a:rPr>
              <a:t>haemoptysis</a:t>
            </a:r>
            <a:r>
              <a:rPr lang="en-US" sz="2400" dirty="0" smtClean="0">
                <a:solidFill>
                  <a:srgbClr val="FFFF00"/>
                </a:solidFill>
                <a:latin typeface="Times New Roman" pitchFamily="18" charset="0"/>
                <a:cs typeface="Times New Roman" pitchFamily="18" charset="0"/>
              </a:rPr>
              <a:t>, undergo bronchial </a:t>
            </a:r>
            <a:r>
              <a:rPr lang="en-US" sz="2400" dirty="0" err="1" smtClean="0">
                <a:solidFill>
                  <a:srgbClr val="FFFF00"/>
                </a:solidFill>
                <a:latin typeface="Times New Roman" pitchFamily="18" charset="0"/>
                <a:cs typeface="Times New Roman" pitchFamily="18" charset="0"/>
              </a:rPr>
              <a:t>arteriography</a:t>
            </a:r>
            <a:r>
              <a:rPr lang="en-US" sz="2400" dirty="0" smtClean="0">
                <a:solidFill>
                  <a:srgbClr val="FFFF00"/>
                </a:solidFill>
                <a:latin typeface="Times New Roman" pitchFamily="18" charset="0"/>
                <a:cs typeface="Times New Roman" pitchFamily="18" charset="0"/>
              </a:rPr>
              <a:t> and, if suitable, a BAE is performed. </a:t>
            </a:r>
          </a:p>
          <a:p>
            <a:pPr algn="just"/>
            <a:endParaRPr lang="en-US" sz="2400" dirty="0" smtClean="0">
              <a:solidFill>
                <a:srgbClr val="FFFF00"/>
              </a:solidFill>
              <a:latin typeface="Times New Roman" pitchFamily="18" charset="0"/>
              <a:cs typeface="Times New Roman" pitchFamily="18" charset="0"/>
            </a:endParaRPr>
          </a:p>
          <a:p>
            <a:pPr algn="just"/>
            <a:r>
              <a:rPr lang="en-US" sz="2400" dirty="0" smtClean="0">
                <a:solidFill>
                  <a:srgbClr val="FFFF00"/>
                </a:solidFill>
                <a:latin typeface="Times New Roman" pitchFamily="18" charset="0"/>
                <a:cs typeface="Times New Roman" pitchFamily="18" charset="0"/>
              </a:rPr>
              <a:t>BAE is not regarded as definitive therapy in massive </a:t>
            </a:r>
            <a:r>
              <a:rPr lang="en-US" sz="2400" dirty="0" err="1" smtClean="0">
                <a:solidFill>
                  <a:srgbClr val="FFFF00"/>
                </a:solidFill>
                <a:latin typeface="Times New Roman" pitchFamily="18" charset="0"/>
                <a:cs typeface="Times New Roman" pitchFamily="18" charset="0"/>
              </a:rPr>
              <a:t>heamoptysis</a:t>
            </a:r>
            <a:r>
              <a:rPr lang="en-US" sz="2400" dirty="0" smtClean="0">
                <a:solidFill>
                  <a:srgbClr val="FFFF00"/>
                </a:solidFill>
                <a:latin typeface="Times New Roman" pitchFamily="18" charset="0"/>
                <a:cs typeface="Times New Roman" pitchFamily="18" charset="0"/>
              </a:rPr>
              <a:t>, surgical resection is therefore indicated. To determine operability, a functional assessment is performed to determine adequate cardiopulmonary reser</a:t>
            </a:r>
            <a:r>
              <a:rPr lang="en-US" dirty="0" smtClean="0">
                <a:solidFill>
                  <a:srgbClr val="FFFF00"/>
                </a:solidFill>
              </a:rPr>
              <a:t>ve; </a:t>
            </a:r>
            <a:endParaRPr lang="en-US" dirty="0">
              <a:solidFill>
                <a:srgbClr val="FFFF00"/>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800600"/>
            <a:ext cx="8458200" cy="707886"/>
          </a:xfrm>
          <a:prstGeom prst="rect">
            <a:avLst/>
          </a:prstGeom>
          <a:noFill/>
        </p:spPr>
        <p:txBody>
          <a:bodyPr wrap="square" rtlCol="0">
            <a:spAutoFit/>
          </a:bodyPr>
          <a:lstStyle/>
          <a:p>
            <a:pPr algn="r"/>
            <a:r>
              <a:rPr lang="en-US" sz="4000" b="1" dirty="0" smtClean="0">
                <a:solidFill>
                  <a:srgbClr val="FFFF00"/>
                </a:solidFill>
                <a:latin typeface="Monotype Corsiva" pitchFamily="66" charset="0"/>
                <a:cs typeface="Times New Roman" pitchFamily="18" charset="0"/>
              </a:rPr>
              <a:t>Thank you…</a:t>
            </a:r>
            <a:endParaRPr lang="en-US" sz="4000" b="1" dirty="0">
              <a:solidFill>
                <a:srgbClr val="FFFF00"/>
              </a:solidFill>
              <a:latin typeface="Monotype Corsiva" pitchFamily="66"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143000"/>
            <a:ext cx="8458200" cy="4154984"/>
          </a:xfrm>
          <a:prstGeom prst="rect">
            <a:avLst/>
          </a:prstGeom>
          <a:noFill/>
        </p:spPr>
        <p:txBody>
          <a:bodyPr wrap="square" rtlCol="0">
            <a:spAutoFit/>
          </a:bodyPr>
          <a:lstStyle/>
          <a:p>
            <a:pPr algn="ctr"/>
            <a:r>
              <a:rPr lang="en-US" sz="2400" i="1" u="sng" dirty="0" smtClean="0">
                <a:solidFill>
                  <a:srgbClr val="FFFF00"/>
                </a:solidFill>
              </a:rPr>
              <a:t>Source of bleeding:</a:t>
            </a:r>
          </a:p>
          <a:p>
            <a:pPr algn="ctr"/>
            <a:endParaRPr lang="en-US" sz="2400" dirty="0">
              <a:solidFill>
                <a:srgbClr val="FFFF00"/>
              </a:solidFill>
            </a:endParaRPr>
          </a:p>
          <a:p>
            <a:pPr algn="ctr">
              <a:buClr>
                <a:srgbClr val="FF0000"/>
              </a:buClr>
              <a:buFont typeface="Wingdings" pitchFamily="2" charset="2"/>
              <a:buChar char="v"/>
            </a:pPr>
            <a:r>
              <a:rPr lang="en-US" sz="2400" dirty="0" smtClean="0">
                <a:solidFill>
                  <a:srgbClr val="FFFF00"/>
                </a:solidFill>
              </a:rPr>
              <a:t>Upper airway</a:t>
            </a:r>
          </a:p>
          <a:p>
            <a:pPr algn="ctr">
              <a:buClr>
                <a:srgbClr val="FF0000"/>
              </a:buClr>
              <a:buFont typeface="Wingdings" pitchFamily="2" charset="2"/>
              <a:buChar char="v"/>
            </a:pPr>
            <a:endParaRPr lang="en-US" sz="2400" dirty="0" smtClean="0">
              <a:solidFill>
                <a:srgbClr val="FFFF00"/>
              </a:solidFill>
            </a:endParaRPr>
          </a:p>
          <a:p>
            <a:pPr algn="ctr">
              <a:buClr>
                <a:srgbClr val="FF0000"/>
              </a:buClr>
              <a:buFont typeface="Wingdings" pitchFamily="2" charset="2"/>
              <a:buChar char="v"/>
            </a:pPr>
            <a:r>
              <a:rPr lang="en-US" sz="2400" dirty="0" err="1" smtClean="0">
                <a:solidFill>
                  <a:srgbClr val="FFFF00"/>
                </a:solidFill>
              </a:rPr>
              <a:t>Tracheobronchial</a:t>
            </a:r>
            <a:r>
              <a:rPr lang="en-US" sz="2400" dirty="0" smtClean="0">
                <a:solidFill>
                  <a:srgbClr val="FFFF00"/>
                </a:solidFill>
              </a:rPr>
              <a:t> </a:t>
            </a:r>
          </a:p>
          <a:p>
            <a:pPr algn="ctr">
              <a:buClr>
                <a:srgbClr val="FF0000"/>
              </a:buClr>
              <a:buFont typeface="Wingdings" pitchFamily="2" charset="2"/>
              <a:buChar char="v"/>
            </a:pPr>
            <a:endParaRPr lang="en-US" sz="2400" dirty="0" smtClean="0">
              <a:solidFill>
                <a:srgbClr val="FFFF00"/>
              </a:solidFill>
            </a:endParaRPr>
          </a:p>
          <a:p>
            <a:pPr algn="ctr">
              <a:buClr>
                <a:srgbClr val="FF0000"/>
              </a:buClr>
              <a:buFont typeface="Wingdings" pitchFamily="2" charset="2"/>
              <a:buChar char="v"/>
            </a:pPr>
            <a:r>
              <a:rPr lang="en-US" sz="2400" dirty="0" smtClean="0">
                <a:solidFill>
                  <a:srgbClr val="FFFF00"/>
                </a:solidFill>
              </a:rPr>
              <a:t>Pulmonary parenchymal</a:t>
            </a:r>
          </a:p>
          <a:p>
            <a:pPr algn="ctr">
              <a:buClr>
                <a:srgbClr val="FF0000"/>
              </a:buClr>
              <a:buFont typeface="Wingdings" pitchFamily="2" charset="2"/>
              <a:buChar char="v"/>
            </a:pPr>
            <a:endParaRPr lang="en-US" sz="2400" dirty="0" smtClean="0">
              <a:solidFill>
                <a:srgbClr val="FFFF00"/>
              </a:solidFill>
            </a:endParaRPr>
          </a:p>
          <a:p>
            <a:pPr algn="ctr">
              <a:buClr>
                <a:srgbClr val="FF0000"/>
              </a:buClr>
              <a:buFont typeface="Wingdings" pitchFamily="2" charset="2"/>
              <a:buChar char="v"/>
            </a:pPr>
            <a:r>
              <a:rPr lang="en-US" sz="2400" dirty="0" smtClean="0">
                <a:solidFill>
                  <a:srgbClr val="FFFF00"/>
                </a:solidFill>
              </a:rPr>
              <a:t>Primary </a:t>
            </a:r>
            <a:r>
              <a:rPr lang="en-US" sz="2400" dirty="0" err="1" smtClean="0">
                <a:solidFill>
                  <a:srgbClr val="FFFF00"/>
                </a:solidFill>
              </a:rPr>
              <a:t>vascukar</a:t>
            </a:r>
            <a:endParaRPr lang="en-US" sz="2400" dirty="0" smtClean="0">
              <a:solidFill>
                <a:srgbClr val="FFFF00"/>
              </a:solidFill>
            </a:endParaRPr>
          </a:p>
          <a:p>
            <a:pPr algn="ctr">
              <a:buClr>
                <a:srgbClr val="FF0000"/>
              </a:buClr>
              <a:buFont typeface="Wingdings" pitchFamily="2" charset="2"/>
              <a:buChar char="v"/>
            </a:pPr>
            <a:endParaRPr lang="en-US" sz="2400" dirty="0" smtClean="0">
              <a:solidFill>
                <a:srgbClr val="FFFF00"/>
              </a:solidFill>
            </a:endParaRPr>
          </a:p>
          <a:p>
            <a:pPr algn="ctr">
              <a:buClr>
                <a:srgbClr val="FF0000"/>
              </a:buClr>
              <a:buFont typeface="Wingdings" pitchFamily="2" charset="2"/>
              <a:buChar char="v"/>
            </a:pPr>
            <a:r>
              <a:rPr lang="en-US" sz="2400" dirty="0" smtClean="0">
                <a:solidFill>
                  <a:srgbClr val="FFFF00"/>
                </a:solidFill>
              </a:rPr>
              <a:t>Miscellaneous </a:t>
            </a:r>
            <a:endParaRPr lang="en-US" sz="2400" dirty="0">
              <a:solidFill>
                <a:srgbClr val="FFFF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762000"/>
            <a:ext cx="8458200" cy="5262979"/>
          </a:xfrm>
          <a:prstGeom prst="rect">
            <a:avLst/>
          </a:prstGeom>
          <a:noFill/>
        </p:spPr>
        <p:txBody>
          <a:bodyPr wrap="square" rtlCol="0">
            <a:spAutoFit/>
          </a:bodyPr>
          <a:lstStyle/>
          <a:p>
            <a:pPr algn="ctr"/>
            <a:r>
              <a:rPr lang="en-US" sz="2400" b="1" u="sng" dirty="0" err="1" smtClean="0">
                <a:solidFill>
                  <a:srgbClr val="FFFF00"/>
                </a:solidFill>
                <a:latin typeface="Times New Roman" pitchFamily="18" charset="0"/>
                <a:cs typeface="Times New Roman" pitchFamily="18" charset="0"/>
              </a:rPr>
              <a:t>Tracheobronchial</a:t>
            </a:r>
            <a:r>
              <a:rPr lang="en-US" sz="2400" b="1" u="sng" dirty="0" smtClean="0">
                <a:solidFill>
                  <a:srgbClr val="FFFF00"/>
                </a:solidFill>
                <a:latin typeface="Times New Roman" pitchFamily="18" charset="0"/>
                <a:cs typeface="Times New Roman" pitchFamily="18" charset="0"/>
              </a:rPr>
              <a:t> source</a:t>
            </a:r>
          </a:p>
          <a:p>
            <a:pPr algn="just"/>
            <a:endParaRPr lang="en-US" sz="2400" dirty="0">
              <a:solidFill>
                <a:srgbClr val="FFFF00"/>
              </a:solidFill>
              <a:latin typeface="Times New Roman" pitchFamily="18" charset="0"/>
              <a:cs typeface="Times New Roman" pitchFamily="18" charset="0"/>
            </a:endParaRPr>
          </a:p>
          <a:p>
            <a:pPr algn="just">
              <a:buFont typeface="Arial" pitchFamily="34" charset="0"/>
              <a:buChar char="•"/>
            </a:pPr>
            <a:r>
              <a:rPr lang="en-US" sz="2400" dirty="0" smtClean="0">
                <a:solidFill>
                  <a:srgbClr val="FFFF00"/>
                </a:solidFill>
                <a:latin typeface="Times New Roman" pitchFamily="18" charset="0"/>
                <a:cs typeface="Times New Roman" pitchFamily="18" charset="0"/>
              </a:rPr>
              <a:t>The most common site of bleeding is the airways </a:t>
            </a:r>
            <a:r>
              <a:rPr lang="en-US" sz="2400" dirty="0" err="1" smtClean="0">
                <a:solidFill>
                  <a:srgbClr val="FFFF00"/>
                </a:solidFill>
                <a:latin typeface="Times New Roman" pitchFamily="18" charset="0"/>
                <a:cs typeface="Times New Roman" pitchFamily="18" charset="0"/>
              </a:rPr>
              <a:t>i.e</a:t>
            </a:r>
            <a:r>
              <a:rPr lang="en-US" sz="2400" dirty="0" smtClean="0">
                <a:solidFill>
                  <a:srgbClr val="FFFF00"/>
                </a:solidFill>
                <a:latin typeface="Times New Roman" pitchFamily="18" charset="0"/>
                <a:cs typeface="Times New Roman" pitchFamily="18" charset="0"/>
              </a:rPr>
              <a:t> the </a:t>
            </a:r>
            <a:r>
              <a:rPr lang="en-US" sz="2400" dirty="0" err="1" smtClean="0">
                <a:solidFill>
                  <a:srgbClr val="FFFF00"/>
                </a:solidFill>
                <a:latin typeface="Times New Roman" pitchFamily="18" charset="0"/>
                <a:cs typeface="Times New Roman" pitchFamily="18" charset="0"/>
              </a:rPr>
              <a:t>tracheobronchial</a:t>
            </a:r>
            <a:r>
              <a:rPr lang="en-US" sz="2400" dirty="0" smtClean="0">
                <a:solidFill>
                  <a:srgbClr val="FFFF00"/>
                </a:solidFill>
                <a:latin typeface="Times New Roman" pitchFamily="18" charset="0"/>
                <a:cs typeface="Times New Roman" pitchFamily="18" charset="0"/>
              </a:rPr>
              <a:t> tree, which can be affected by inflammation or by a neoplasm. </a:t>
            </a:r>
          </a:p>
          <a:p>
            <a:pPr algn="just">
              <a:buFont typeface="Arial" pitchFamily="34" charset="0"/>
              <a:buChar char="•"/>
            </a:pPr>
            <a:endParaRPr lang="en-US" sz="2400" dirty="0" smtClean="0">
              <a:solidFill>
                <a:srgbClr val="FFFF00"/>
              </a:solidFill>
              <a:latin typeface="Times New Roman" pitchFamily="18" charset="0"/>
              <a:cs typeface="Times New Roman" pitchFamily="18" charset="0"/>
            </a:endParaRPr>
          </a:p>
          <a:p>
            <a:pPr algn="just">
              <a:buFont typeface="Arial" pitchFamily="34" charset="0"/>
              <a:buChar char="•"/>
            </a:pPr>
            <a:r>
              <a:rPr lang="en-US" sz="2400" dirty="0" smtClean="0">
                <a:solidFill>
                  <a:srgbClr val="FFFF00"/>
                </a:solidFill>
                <a:latin typeface="Times New Roman" pitchFamily="18" charset="0"/>
                <a:cs typeface="Times New Roman" pitchFamily="18" charset="0"/>
              </a:rPr>
              <a:t>The bronchial arteries, which originate either from aorta or from </a:t>
            </a:r>
            <a:r>
              <a:rPr lang="en-US" sz="2400" dirty="0" err="1" smtClean="0">
                <a:solidFill>
                  <a:srgbClr val="FFFF00"/>
                </a:solidFill>
                <a:latin typeface="Times New Roman" pitchFamily="18" charset="0"/>
                <a:cs typeface="Times New Roman" pitchFamily="18" charset="0"/>
              </a:rPr>
              <a:t>intercostal</a:t>
            </a:r>
            <a:r>
              <a:rPr lang="en-US" sz="2400" dirty="0" smtClean="0">
                <a:solidFill>
                  <a:srgbClr val="FFFF00"/>
                </a:solidFill>
                <a:latin typeface="Times New Roman" pitchFamily="18" charset="0"/>
                <a:cs typeface="Times New Roman" pitchFamily="18" charset="0"/>
              </a:rPr>
              <a:t> arteries and are therefore part of a high pressure systemic circulation, are the source of bleeding. </a:t>
            </a:r>
          </a:p>
          <a:p>
            <a:pPr algn="just">
              <a:buFont typeface="Arial" pitchFamily="34" charset="0"/>
              <a:buChar char="•"/>
            </a:pPr>
            <a:endParaRPr lang="en-US" sz="2400" dirty="0" smtClean="0">
              <a:solidFill>
                <a:srgbClr val="FFFF00"/>
              </a:solidFill>
              <a:latin typeface="Times New Roman" pitchFamily="18" charset="0"/>
              <a:cs typeface="Times New Roman" pitchFamily="18" charset="0"/>
            </a:endParaRPr>
          </a:p>
          <a:p>
            <a:pPr algn="just">
              <a:buFont typeface="Arial" pitchFamily="34" charset="0"/>
              <a:buChar char="•"/>
            </a:pPr>
            <a:r>
              <a:rPr lang="en-US" sz="2400" dirty="0" smtClean="0">
                <a:solidFill>
                  <a:srgbClr val="FFFF00"/>
                </a:solidFill>
                <a:latin typeface="Times New Roman" pitchFamily="18" charset="0"/>
                <a:cs typeface="Times New Roman" pitchFamily="18" charset="0"/>
              </a:rPr>
              <a:t>For </a:t>
            </a:r>
            <a:r>
              <a:rPr lang="en-US" sz="2400" dirty="0" err="1" smtClean="0">
                <a:solidFill>
                  <a:srgbClr val="FFFF00"/>
                </a:solidFill>
                <a:latin typeface="Times New Roman" pitchFamily="18" charset="0"/>
                <a:cs typeface="Times New Roman" pitchFamily="18" charset="0"/>
              </a:rPr>
              <a:t>neoplasms</a:t>
            </a:r>
            <a:r>
              <a:rPr lang="en-US" sz="2400" dirty="0" smtClean="0">
                <a:solidFill>
                  <a:srgbClr val="FFFF00"/>
                </a:solidFill>
                <a:latin typeface="Times New Roman" pitchFamily="18" charset="0"/>
                <a:cs typeface="Times New Roman" pitchFamily="18" charset="0"/>
              </a:rPr>
              <a:t>, the lesion should communicate with the airway for </a:t>
            </a:r>
            <a:r>
              <a:rPr lang="en-US" sz="2400" dirty="0" err="1" smtClean="0">
                <a:solidFill>
                  <a:srgbClr val="FFFF00"/>
                </a:solidFill>
                <a:latin typeface="Times New Roman" pitchFamily="18" charset="0"/>
                <a:cs typeface="Times New Roman" pitchFamily="18" charset="0"/>
              </a:rPr>
              <a:t>hemoptysis</a:t>
            </a:r>
            <a:r>
              <a:rPr lang="en-US" sz="2400" dirty="0" smtClean="0">
                <a:solidFill>
                  <a:srgbClr val="FFFF00"/>
                </a:solidFill>
                <a:latin typeface="Times New Roman" pitchFamily="18" charset="0"/>
                <a:cs typeface="Times New Roman" pitchFamily="18" charset="0"/>
              </a:rPr>
              <a:t> to occur. It is a consequence  of ulceration caused by expanding tumor.</a:t>
            </a:r>
          </a:p>
          <a:p>
            <a:pPr algn="just">
              <a:buFont typeface="Arial" pitchFamily="34" charset="0"/>
              <a:buChar char="•"/>
            </a:pPr>
            <a:endParaRPr lang="en-US" sz="2400"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219200"/>
            <a:ext cx="8458200" cy="4893647"/>
          </a:xfrm>
          <a:prstGeom prst="rect">
            <a:avLst/>
          </a:prstGeom>
          <a:noFill/>
        </p:spPr>
        <p:txBody>
          <a:bodyPr wrap="square" rtlCol="0">
            <a:spAutoFit/>
          </a:bodyPr>
          <a:lstStyle/>
          <a:p>
            <a:pPr algn="just"/>
            <a:r>
              <a:rPr lang="en-US" sz="2400" i="1" u="sng" dirty="0" smtClean="0">
                <a:solidFill>
                  <a:srgbClr val="FFFF00"/>
                </a:solidFill>
                <a:latin typeface="Times New Roman" pitchFamily="18" charset="0"/>
                <a:cs typeface="Times New Roman" pitchFamily="18" charset="0"/>
              </a:rPr>
              <a:t>Causes include:</a:t>
            </a:r>
          </a:p>
          <a:p>
            <a:pPr algn="just">
              <a:buFont typeface="Arial" pitchFamily="34" charset="0"/>
              <a:buChar char="•"/>
            </a:pPr>
            <a:r>
              <a:rPr lang="en-US" sz="2400" dirty="0" smtClean="0">
                <a:solidFill>
                  <a:srgbClr val="FFFF00"/>
                </a:solidFill>
                <a:latin typeface="Times New Roman" pitchFamily="18" charset="0"/>
                <a:cs typeface="Times New Roman" pitchFamily="18" charset="0"/>
              </a:rPr>
              <a:t>Acute or chronic bronchitis</a:t>
            </a:r>
          </a:p>
          <a:p>
            <a:pPr algn="just">
              <a:buFont typeface="Arial" pitchFamily="34" charset="0"/>
              <a:buChar char="•"/>
            </a:pPr>
            <a:r>
              <a:rPr lang="en-US" sz="2400" dirty="0" err="1" smtClean="0">
                <a:solidFill>
                  <a:srgbClr val="FFFF00"/>
                </a:solidFill>
                <a:latin typeface="Times New Roman" pitchFamily="18" charset="0"/>
                <a:cs typeface="Times New Roman" pitchFamily="18" charset="0"/>
              </a:rPr>
              <a:t>Bronchiectasis</a:t>
            </a:r>
            <a:r>
              <a:rPr lang="en-US" sz="2400" dirty="0" smtClean="0">
                <a:solidFill>
                  <a:srgbClr val="FFFF00"/>
                </a:solidFill>
                <a:latin typeface="Times New Roman" pitchFamily="18" charset="0"/>
                <a:cs typeface="Times New Roman" pitchFamily="18" charset="0"/>
              </a:rPr>
              <a:t> - In </a:t>
            </a:r>
            <a:r>
              <a:rPr lang="en-US" sz="2400" dirty="0" err="1" smtClean="0">
                <a:solidFill>
                  <a:srgbClr val="FFFF00"/>
                </a:solidFill>
                <a:latin typeface="Times New Roman" pitchFamily="18" charset="0"/>
                <a:cs typeface="Times New Roman" pitchFamily="18" charset="0"/>
              </a:rPr>
              <a:t>bronchiectasis</a:t>
            </a:r>
            <a:r>
              <a:rPr lang="en-US" sz="2400" dirty="0" smtClean="0">
                <a:solidFill>
                  <a:srgbClr val="FFFF00"/>
                </a:solidFill>
                <a:latin typeface="Times New Roman" pitchFamily="18" charset="0"/>
                <a:cs typeface="Times New Roman" pitchFamily="18" charset="0"/>
              </a:rPr>
              <a:t>, the development of tortuous, </a:t>
            </a:r>
            <a:r>
              <a:rPr lang="en-US" sz="2400" dirty="0" err="1" smtClean="0">
                <a:solidFill>
                  <a:srgbClr val="FFFF00"/>
                </a:solidFill>
                <a:latin typeface="Times New Roman" pitchFamily="18" charset="0"/>
                <a:cs typeface="Times New Roman" pitchFamily="18" charset="0"/>
              </a:rPr>
              <a:t>ectatic</a:t>
            </a:r>
            <a:r>
              <a:rPr lang="en-US" sz="2400" dirty="0" smtClean="0">
                <a:solidFill>
                  <a:srgbClr val="FFFF00"/>
                </a:solidFill>
                <a:latin typeface="Times New Roman" pitchFamily="18" charset="0"/>
                <a:cs typeface="Times New Roman" pitchFamily="18" charset="0"/>
              </a:rPr>
              <a:t> and hypertrophied bronchial arteries, which are subjected to systemic blood pressure, can lead to massive bleeding. The most common causes for </a:t>
            </a:r>
            <a:r>
              <a:rPr lang="en-US" sz="2400" dirty="0" err="1" smtClean="0">
                <a:solidFill>
                  <a:srgbClr val="FFFF00"/>
                </a:solidFill>
                <a:latin typeface="Times New Roman" pitchFamily="18" charset="0"/>
                <a:cs typeface="Times New Roman" pitchFamily="18" charset="0"/>
              </a:rPr>
              <a:t>bronchiectasis</a:t>
            </a:r>
            <a:r>
              <a:rPr lang="en-US" sz="2400" dirty="0" smtClean="0">
                <a:solidFill>
                  <a:srgbClr val="FFFF00"/>
                </a:solidFill>
                <a:latin typeface="Times New Roman" pitchFamily="18" charset="0"/>
                <a:cs typeface="Times New Roman" pitchFamily="18" charset="0"/>
              </a:rPr>
              <a:t> are post-</a:t>
            </a:r>
            <a:r>
              <a:rPr lang="en-US" sz="2400" dirty="0" err="1" smtClean="0">
                <a:solidFill>
                  <a:srgbClr val="FFFF00"/>
                </a:solidFill>
                <a:latin typeface="Times New Roman" pitchFamily="18" charset="0"/>
                <a:cs typeface="Times New Roman" pitchFamily="18" charset="0"/>
              </a:rPr>
              <a:t>tuberculous</a:t>
            </a:r>
            <a:r>
              <a:rPr lang="en-US" sz="2400" dirty="0" smtClean="0">
                <a:solidFill>
                  <a:srgbClr val="FFFF00"/>
                </a:solidFill>
                <a:latin typeface="Times New Roman" pitchFamily="18" charset="0"/>
                <a:cs typeface="Times New Roman" pitchFamily="18" charset="0"/>
              </a:rPr>
              <a:t> changes (not active), other previous lung infections, cystic fibrosis, immune defects or </a:t>
            </a:r>
            <a:r>
              <a:rPr lang="en-US" sz="2400" dirty="0" err="1" smtClean="0">
                <a:solidFill>
                  <a:srgbClr val="FFFF00"/>
                </a:solidFill>
                <a:latin typeface="Times New Roman" pitchFamily="18" charset="0"/>
                <a:cs typeface="Times New Roman" pitchFamily="18" charset="0"/>
              </a:rPr>
              <a:t>Kartagener's</a:t>
            </a:r>
            <a:r>
              <a:rPr lang="en-US" sz="2400" dirty="0" smtClean="0">
                <a:solidFill>
                  <a:srgbClr val="FFFF00"/>
                </a:solidFill>
                <a:latin typeface="Times New Roman" pitchFamily="18" charset="0"/>
                <a:cs typeface="Times New Roman" pitchFamily="18" charset="0"/>
              </a:rPr>
              <a:t> syndrome. </a:t>
            </a:r>
          </a:p>
          <a:p>
            <a:pPr algn="just">
              <a:buFont typeface="Arial" pitchFamily="34" charset="0"/>
              <a:buChar char="•"/>
            </a:pPr>
            <a:r>
              <a:rPr lang="en-US" sz="2400" dirty="0" err="1" smtClean="0">
                <a:solidFill>
                  <a:srgbClr val="FFFF00"/>
                </a:solidFill>
                <a:latin typeface="Times New Roman" pitchFamily="18" charset="0"/>
                <a:cs typeface="Times New Roman" pitchFamily="18" charset="0"/>
              </a:rPr>
              <a:t>Broncholithiasis</a:t>
            </a:r>
            <a:r>
              <a:rPr lang="en-US" sz="2400" dirty="0" smtClean="0">
                <a:solidFill>
                  <a:srgbClr val="FFFF00"/>
                </a:solidFill>
                <a:latin typeface="Times New Roman" pitchFamily="18" charset="0"/>
                <a:cs typeface="Times New Roman" pitchFamily="18" charset="0"/>
              </a:rPr>
              <a:t> </a:t>
            </a:r>
          </a:p>
          <a:p>
            <a:pPr algn="just">
              <a:buFont typeface="Arial" pitchFamily="34" charset="0"/>
              <a:buChar char="•"/>
            </a:pPr>
            <a:r>
              <a:rPr lang="en-US" sz="2400" dirty="0" err="1" smtClean="0">
                <a:solidFill>
                  <a:srgbClr val="FFFF00"/>
                </a:solidFill>
                <a:latin typeface="Times New Roman" pitchFamily="18" charset="0"/>
                <a:cs typeface="Times New Roman" pitchFamily="18" charset="0"/>
              </a:rPr>
              <a:t>Neoplasms</a:t>
            </a:r>
            <a:r>
              <a:rPr lang="en-US" sz="2400" dirty="0" smtClean="0">
                <a:solidFill>
                  <a:srgbClr val="FFFF00"/>
                </a:solidFill>
                <a:latin typeface="Times New Roman" pitchFamily="18" charset="0"/>
                <a:cs typeface="Times New Roman" pitchFamily="18" charset="0"/>
              </a:rPr>
              <a:t> (</a:t>
            </a:r>
            <a:r>
              <a:rPr lang="en-US" sz="2400" dirty="0" err="1" smtClean="0">
                <a:solidFill>
                  <a:srgbClr val="FFFF00"/>
                </a:solidFill>
                <a:latin typeface="Times New Roman" pitchFamily="18" charset="0"/>
                <a:cs typeface="Times New Roman" pitchFamily="18" charset="0"/>
              </a:rPr>
              <a:t>bronchogenic</a:t>
            </a:r>
            <a:r>
              <a:rPr lang="en-US" sz="2400" dirty="0" smtClean="0">
                <a:solidFill>
                  <a:srgbClr val="FFFF00"/>
                </a:solidFill>
                <a:latin typeface="Times New Roman" pitchFamily="18" charset="0"/>
                <a:cs typeface="Times New Roman" pitchFamily="18" charset="0"/>
              </a:rPr>
              <a:t> carcinoma, </a:t>
            </a:r>
            <a:r>
              <a:rPr lang="en-US" sz="2400" dirty="0" err="1" smtClean="0">
                <a:solidFill>
                  <a:srgbClr val="FFFF00"/>
                </a:solidFill>
                <a:latin typeface="Times New Roman" pitchFamily="18" charset="0"/>
                <a:cs typeface="Times New Roman" pitchFamily="18" charset="0"/>
              </a:rPr>
              <a:t>endobronchial</a:t>
            </a:r>
            <a:r>
              <a:rPr lang="en-US" sz="2400" dirty="0" smtClean="0">
                <a:solidFill>
                  <a:srgbClr val="FFFF00"/>
                </a:solidFill>
                <a:latin typeface="Times New Roman" pitchFamily="18" charset="0"/>
                <a:cs typeface="Times New Roman" pitchFamily="18" charset="0"/>
              </a:rPr>
              <a:t> metastatic carcinoma or bronchial </a:t>
            </a:r>
            <a:r>
              <a:rPr lang="en-US" sz="2400" dirty="0" err="1" smtClean="0">
                <a:solidFill>
                  <a:srgbClr val="FFFF00"/>
                </a:solidFill>
                <a:latin typeface="Times New Roman" pitchFamily="18" charset="0"/>
                <a:cs typeface="Times New Roman" pitchFamily="18" charset="0"/>
              </a:rPr>
              <a:t>carcinoid</a:t>
            </a:r>
            <a:r>
              <a:rPr lang="en-US" sz="2400" dirty="0" smtClean="0">
                <a:solidFill>
                  <a:srgbClr val="FFFF00"/>
                </a:solidFill>
                <a:latin typeface="Times New Roman" pitchFamily="18" charset="0"/>
                <a:cs typeface="Times New Roman" pitchFamily="18" charset="0"/>
              </a:rPr>
              <a:t> tumor or Kaposi’s sarcoma). These lesions are typically vascular.</a:t>
            </a:r>
          </a:p>
          <a:p>
            <a:pPr algn="just">
              <a:buFont typeface="Arial" pitchFamily="34" charset="0"/>
              <a:buChar char="•"/>
            </a:pPr>
            <a:r>
              <a:rPr lang="en-US" sz="2400" dirty="0" smtClean="0">
                <a:solidFill>
                  <a:srgbClr val="FFFF00"/>
                </a:solidFill>
                <a:latin typeface="Times New Roman" pitchFamily="18" charset="0"/>
                <a:cs typeface="Times New Roman" pitchFamily="18" charset="0"/>
              </a:rPr>
              <a:t>Foreign body.</a:t>
            </a:r>
            <a:endParaRPr lang="en-US" sz="2400"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13">
      <a:dk1>
        <a:sysClr val="windowText" lastClr="000000"/>
      </a:dk1>
      <a:lt1>
        <a:srgbClr val="002060"/>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538</TotalTime>
  <Words>3086</Words>
  <Application>Microsoft Office PowerPoint</Application>
  <PresentationFormat>On-screen Show (4:3)</PresentationFormat>
  <Paragraphs>313</Paragraphs>
  <Slides>63</Slides>
  <Notes>2</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Flow</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stanley</dc:creator>
  <cp:lastModifiedBy>rock</cp:lastModifiedBy>
  <cp:revision>154</cp:revision>
  <dcterms:created xsi:type="dcterms:W3CDTF">2010-08-11T17:05:52Z</dcterms:created>
  <dcterms:modified xsi:type="dcterms:W3CDTF">2010-08-13T04:49:03Z</dcterms:modified>
</cp:coreProperties>
</file>