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 id="2147483960" r:id="rId3"/>
    <p:sldMasterId id="2147483972" r:id="rId4"/>
    <p:sldMasterId id="2147483984" r:id="rId5"/>
    <p:sldMasterId id="2147483996" r:id="rId6"/>
    <p:sldMasterId id="2147484008" r:id="rId7"/>
    <p:sldMasterId id="2147484020" r:id="rId8"/>
    <p:sldMasterId id="2147484032" r:id="rId9"/>
  </p:sldMasterIdLst>
  <p:sldIdLst>
    <p:sldId id="302" r:id="rId10"/>
    <p:sldId id="298" r:id="rId11"/>
    <p:sldId id="258" r:id="rId12"/>
    <p:sldId id="259" r:id="rId13"/>
    <p:sldId id="292" r:id="rId14"/>
    <p:sldId id="279" r:id="rId15"/>
    <p:sldId id="293" r:id="rId16"/>
    <p:sldId id="285" r:id="rId17"/>
    <p:sldId id="286" r:id="rId18"/>
    <p:sldId id="288" r:id="rId19"/>
    <p:sldId id="289" r:id="rId20"/>
    <p:sldId id="260" r:id="rId21"/>
    <p:sldId id="261" r:id="rId22"/>
    <p:sldId id="262" r:id="rId23"/>
    <p:sldId id="294" r:id="rId24"/>
    <p:sldId id="263" r:id="rId25"/>
    <p:sldId id="264" r:id="rId26"/>
    <p:sldId id="265" r:id="rId27"/>
    <p:sldId id="266" r:id="rId28"/>
    <p:sldId id="267" r:id="rId29"/>
    <p:sldId id="296" r:id="rId30"/>
    <p:sldId id="297" r:id="rId31"/>
    <p:sldId id="268" r:id="rId32"/>
    <p:sldId id="269" r:id="rId33"/>
    <p:sldId id="270" r:id="rId34"/>
    <p:sldId id="271" r:id="rId35"/>
    <p:sldId id="299" r:id="rId36"/>
    <p:sldId id="300"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24" autoAdjust="0"/>
  </p:normalViewPr>
  <p:slideViewPr>
    <p:cSldViewPr>
      <p:cViewPr>
        <p:scale>
          <a:sx n="75" d="100"/>
          <a:sy n="75" d="100"/>
        </p:scale>
        <p:origin x="-1236" y="-186"/>
      </p:cViewPr>
      <p:guideLst>
        <p:guide orient="horz" pos="2160"/>
        <p:guide pos="2880"/>
      </p:guideLst>
    </p:cSldViewPr>
  </p:slideViewPr>
  <p:outlineViewPr>
    <p:cViewPr>
      <p:scale>
        <a:sx n="33" d="100"/>
        <a:sy n="33" d="100"/>
      </p:scale>
      <p:origin x="54" y="219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9C7F4B-42DD-40C4-A857-AE2137B0278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9C7F4B-42DD-40C4-A857-AE2137B0278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75CD671-38B1-4A56-841C-1A4CCE69C901}" type="datetimeFigureOut">
              <a:rPr lang="en-US" smtClean="0"/>
              <a:pPr/>
              <a:t>10/15/2012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69C7F4B-42DD-40C4-A857-AE2137B0278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69C7F4B-42DD-40C4-A857-AE2137B02784}"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69C7F4B-42DD-40C4-A857-AE2137B0278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69C7F4B-42DD-40C4-A857-AE2137B027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69C7F4B-42DD-40C4-A857-AE2137B0278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69C7F4B-42DD-40C4-A857-AE2137B027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69C7F4B-42DD-40C4-A857-AE2137B0278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69C7F4B-42DD-40C4-A857-AE2137B027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9C7F4B-42DD-40C4-A857-AE2137B0278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69C7F4B-42DD-40C4-A857-AE2137B0278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69C7F4B-42DD-40C4-A857-AE2137B027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9C7F4B-42DD-40C4-A857-AE2137B0278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16" name="Slide Number Placeholder 15"/>
          <p:cNvSpPr>
            <a:spLocks noGrp="1"/>
          </p:cNvSpPr>
          <p:nvPr>
            <p:ph type="sldNum" sz="quarter" idx="11"/>
          </p:nvPr>
        </p:nvSpPr>
        <p:spPr/>
        <p:txBody>
          <a:bodyPr/>
          <a:lstStyle/>
          <a:p>
            <a:fld id="{869C7F4B-42DD-40C4-A857-AE2137B0278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75CD671-38B1-4A56-841C-1A4CCE69C901}" type="datetimeFigureOut">
              <a:rPr lang="en-US" smtClean="0"/>
              <a:pPr/>
              <a:t>10/15/2012</a:t>
            </a:fld>
            <a:endParaRPr lang="en-US"/>
          </a:p>
        </p:txBody>
      </p:sp>
      <p:sp>
        <p:nvSpPr>
          <p:cNvPr id="15" name="Slide Number Placeholder 14"/>
          <p:cNvSpPr>
            <a:spLocks noGrp="1"/>
          </p:cNvSpPr>
          <p:nvPr>
            <p:ph type="sldNum" sz="quarter" idx="15"/>
          </p:nvPr>
        </p:nvSpPr>
        <p:spPr/>
        <p:txBody>
          <a:bodyPr/>
          <a:lstStyle>
            <a:lvl1pPr algn="ctr">
              <a:defRPr/>
            </a:lvl1pPr>
          </a:lstStyle>
          <a:p>
            <a:fld id="{869C7F4B-42DD-40C4-A857-AE2137B0278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69C7F4B-42DD-40C4-A857-AE2137B0278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69C7F4B-42DD-40C4-A857-AE2137B0278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C7F4B-42DD-40C4-A857-AE2137B0278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75CD671-38B1-4A56-841C-1A4CCE69C901}" type="datetimeFigureOut">
              <a:rPr lang="en-US" smtClean="0"/>
              <a:pPr/>
              <a:t>10/15/2012</a:t>
            </a:fld>
            <a:endParaRPr lang="en-US"/>
          </a:p>
        </p:txBody>
      </p:sp>
      <p:sp>
        <p:nvSpPr>
          <p:cNvPr id="9" name="Slide Number Placeholder 8"/>
          <p:cNvSpPr>
            <a:spLocks noGrp="1"/>
          </p:cNvSpPr>
          <p:nvPr>
            <p:ph type="sldNum" sz="quarter" idx="15"/>
          </p:nvPr>
        </p:nvSpPr>
        <p:spPr/>
        <p:txBody>
          <a:bodyPr/>
          <a:lstStyle/>
          <a:p>
            <a:fld id="{869C7F4B-42DD-40C4-A857-AE2137B0278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9" name="Slide Number Placeholder 8"/>
          <p:cNvSpPr>
            <a:spLocks noGrp="1"/>
          </p:cNvSpPr>
          <p:nvPr>
            <p:ph type="sldNum" sz="quarter" idx="11"/>
          </p:nvPr>
        </p:nvSpPr>
        <p:spPr/>
        <p:txBody>
          <a:bodyPr/>
          <a:lstStyle/>
          <a:p>
            <a:fld id="{869C7F4B-42DD-40C4-A857-AE2137B0278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75CD671-38B1-4A56-841C-1A4CCE69C901}" type="datetimeFigureOut">
              <a:rPr lang="en-US" smtClean="0"/>
              <a:pPr/>
              <a:t>10/15/2012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9C7F4B-42DD-40C4-A857-AE2137B027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75CD671-38B1-4A56-841C-1A4CCE69C901}" type="datetimeFigureOut">
              <a:rPr lang="en-US" smtClean="0"/>
              <a:pPr/>
              <a:t>10/15/2012</a:t>
            </a:fld>
            <a:endParaRPr lang="en-US"/>
          </a:p>
        </p:txBody>
      </p:sp>
      <p:sp>
        <p:nvSpPr>
          <p:cNvPr id="9" name="Slide Number Placeholder 8"/>
          <p:cNvSpPr>
            <a:spLocks noGrp="1"/>
          </p:cNvSpPr>
          <p:nvPr>
            <p:ph type="sldNum" sz="quarter" idx="15"/>
          </p:nvPr>
        </p:nvSpPr>
        <p:spPr/>
        <p:txBody>
          <a:bodyPr rtlCol="0"/>
          <a:lstStyle/>
          <a:p>
            <a:fld id="{869C7F4B-42DD-40C4-A857-AE2137B0278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9C7F4B-42DD-40C4-A857-AE2137B027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9C7F4B-42DD-40C4-A857-AE2137B02784}"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C7F4B-42DD-40C4-A857-AE2137B0278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75CD671-38B1-4A56-841C-1A4CCE69C901}" type="datetimeFigureOut">
              <a:rPr lang="en-US" smtClean="0"/>
              <a:pPr/>
              <a:t>10/15/2012</a:t>
            </a:fld>
            <a:endParaRPr lang="en-US"/>
          </a:p>
        </p:txBody>
      </p:sp>
      <p:sp>
        <p:nvSpPr>
          <p:cNvPr id="7" name="Slide Number Placeholder 6"/>
          <p:cNvSpPr>
            <a:spLocks noGrp="1"/>
          </p:cNvSpPr>
          <p:nvPr>
            <p:ph type="sldNum" sz="quarter" idx="11"/>
          </p:nvPr>
        </p:nvSpPr>
        <p:spPr/>
        <p:txBody>
          <a:bodyPr rtlCol="0"/>
          <a:lstStyle/>
          <a:p>
            <a:fld id="{869C7F4B-42DD-40C4-A857-AE2137B0278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75CD671-38B1-4A56-841C-1A4CCE69C901}" type="datetimeFigureOut">
              <a:rPr lang="en-US" smtClean="0"/>
              <a:pPr/>
              <a:t>10/15/2012</a:t>
            </a:fld>
            <a:endParaRPr lang="en-US"/>
          </a:p>
        </p:txBody>
      </p:sp>
      <p:sp>
        <p:nvSpPr>
          <p:cNvPr id="22" name="Slide Number Placeholder 21"/>
          <p:cNvSpPr>
            <a:spLocks noGrp="1"/>
          </p:cNvSpPr>
          <p:nvPr>
            <p:ph type="sldNum" sz="quarter" idx="15"/>
          </p:nvPr>
        </p:nvSpPr>
        <p:spPr/>
        <p:txBody>
          <a:bodyPr rtlCol="0"/>
          <a:lstStyle/>
          <a:p>
            <a:fld id="{869C7F4B-42DD-40C4-A857-AE2137B0278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75CD671-38B1-4A56-841C-1A4CCE69C901}" type="datetimeFigureOut">
              <a:rPr lang="en-US" smtClean="0"/>
              <a:pPr/>
              <a:t>10/15/2012</a:t>
            </a:fld>
            <a:endParaRPr lang="en-US"/>
          </a:p>
        </p:txBody>
      </p:sp>
      <p:sp>
        <p:nvSpPr>
          <p:cNvPr id="18" name="Slide Number Placeholder 17"/>
          <p:cNvSpPr>
            <a:spLocks noGrp="1"/>
          </p:cNvSpPr>
          <p:nvPr>
            <p:ph type="sldNum" sz="quarter" idx="11"/>
          </p:nvPr>
        </p:nvSpPr>
        <p:spPr/>
        <p:txBody>
          <a:bodyPr rtlCol="0"/>
          <a:lstStyle/>
          <a:p>
            <a:fld id="{869C7F4B-42DD-40C4-A857-AE2137B0278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5CD671-38B1-4A56-841C-1A4CCE69C901}" type="datetimeFigureOut">
              <a:rPr lang="en-US" smtClean="0"/>
              <a:pPr/>
              <a:t>10/15/2012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9C7F4B-42DD-40C4-A857-AE2137B02784}"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9C7F4B-42DD-40C4-A857-AE2137B0278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9C7F4B-42DD-40C4-A857-AE2137B0278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9C7F4B-42DD-40C4-A857-AE2137B0278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9C7F4B-42DD-40C4-A857-AE2137B02784}"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9C7F4B-42DD-40C4-A857-AE2137B0278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CD671-38B1-4A56-841C-1A4CCE69C901}"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C7F4B-42DD-40C4-A857-AE2137B027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5CD671-38B1-4A56-841C-1A4CCE69C901}" type="datetimeFigureOut">
              <a:rPr lang="en-US" smtClean="0"/>
              <a:pPr/>
              <a:t>10/15/2012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7F4B-42DD-40C4-A857-AE2137B0278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75CD671-38B1-4A56-841C-1A4CCE69C901}" type="datetimeFigureOut">
              <a:rPr lang="en-US" smtClean="0"/>
              <a:pPr/>
              <a:t>10/15/2012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69C7F4B-42DD-40C4-A857-AE2137B027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75CD671-38B1-4A56-841C-1A4CCE69C901}" type="datetimeFigureOut">
              <a:rPr lang="en-US" smtClean="0"/>
              <a:pPr/>
              <a:t>10/15/2012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69C7F4B-42DD-40C4-A857-AE2137B027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75CD671-38B1-4A56-841C-1A4CCE69C901}" type="datetimeFigureOut">
              <a:rPr lang="en-US" smtClean="0"/>
              <a:pPr/>
              <a:t>10/15/2012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69C7F4B-42DD-40C4-A857-AE2137B027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75CD671-38B1-4A56-841C-1A4CCE69C901}" type="datetimeFigureOut">
              <a:rPr lang="en-US" smtClean="0"/>
              <a:pPr/>
              <a:t>10/15/2012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69C7F4B-42DD-40C4-A857-AE2137B027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5CD671-38B1-4A56-841C-1A4CCE69C901}" type="datetimeFigureOut">
              <a:rPr lang="en-US" smtClean="0"/>
              <a:pPr/>
              <a:t>10/15/2012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69C7F4B-42DD-40C4-A857-AE2137B0278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75CD671-38B1-4A56-841C-1A4CCE69C901}" type="datetimeFigureOut">
              <a:rPr lang="en-US" smtClean="0"/>
              <a:pPr/>
              <a:t>10/15/2012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9C7F4B-42DD-40C4-A857-AE2137B027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5CD671-38B1-4A56-841C-1A4CCE69C901}" type="datetimeFigureOut">
              <a:rPr lang="en-US" smtClean="0"/>
              <a:pPr/>
              <a:t>10/15/2012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9C7F4B-42DD-40C4-A857-AE2137B027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CD671-38B1-4A56-841C-1A4CCE69C901}" type="datetimeFigureOut">
              <a:rPr lang="en-US" smtClean="0"/>
              <a:pPr/>
              <a:t>10/15/2012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C7F4B-42DD-40C4-A857-AE2137B027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PT THEME\powerpoint-presentation-design.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Rectangle 2"/>
          <p:cNvSpPr/>
          <p:nvPr/>
        </p:nvSpPr>
        <p:spPr>
          <a:xfrm>
            <a:off x="0" y="762000"/>
            <a:ext cx="8882560" cy="101566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6000" b="1" dirty="0" smtClean="0">
                <a:solidFill>
                  <a:srgbClr val="FF0000"/>
                </a:solidFill>
                <a:latin typeface="Monotype Corsiva" pitchFamily="66" charset="0"/>
              </a:rPr>
              <a:t>Pulmonary drug delivery System</a:t>
            </a:r>
            <a:endParaRPr lang="en-US" sz="6000" b="1" dirty="0">
              <a:solidFill>
                <a:srgbClr val="FF0000"/>
              </a:solidFill>
              <a:latin typeface="Monotype Corsiva" pitchFamily="66" charset="0"/>
            </a:endParaRPr>
          </a:p>
        </p:txBody>
      </p:sp>
      <p:sp>
        <p:nvSpPr>
          <p:cNvPr id="5" name="Subtitle 2"/>
          <p:cNvSpPr txBox="1">
            <a:spLocks/>
          </p:cNvSpPr>
          <p:nvPr/>
        </p:nvSpPr>
        <p:spPr>
          <a:xfrm>
            <a:off x="2286000" y="3200400"/>
            <a:ext cx="5715000" cy="1371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latin typeface="Arial" pitchFamily="34" charset="0"/>
                <a:cs typeface="Arial" pitchFamily="34" charset="0"/>
              </a:rPr>
              <a:t>                              </a:t>
            </a:r>
            <a:r>
              <a:rPr lang="en-US" sz="2000" dirty="0" smtClean="0">
                <a:latin typeface="Arial" pitchFamily="34" charset="0"/>
                <a:cs typeface="Arial" pitchFamily="34" charset="0"/>
              </a:rPr>
              <a:t> 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T.SHIVA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latin typeface="Arial" pitchFamily="34" charset="0"/>
                <a:cs typeface="Arial" pitchFamily="34" charset="0"/>
              </a:rPr>
              <a:t>SHIVA.PHARMACIST@GMAIL.COM</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09600"/>
            <a:ext cx="7467600" cy="5864352"/>
          </a:xfrm>
        </p:spPr>
        <p:txBody>
          <a:bodyPr>
            <a:normAutofit/>
          </a:bodyPr>
          <a:lstStyle/>
          <a:p>
            <a:pPr eaLnBrk="1" hangingPunct="1"/>
            <a:r>
              <a:rPr lang="en-US" sz="2000" dirty="0" smtClean="0">
                <a:latin typeface="Arial" pitchFamily="34" charset="0"/>
                <a:cs typeface="Arial" pitchFamily="34" charset="0"/>
              </a:rPr>
              <a:t>Drugs are delivered to the lungs by means of generating an aerosol.</a:t>
            </a:r>
          </a:p>
          <a:p>
            <a:pPr eaLnBrk="1" hangingPunct="1">
              <a:buFont typeface="Wingdings 2" pitchFamily="18" charset="2"/>
              <a:buNone/>
            </a:pPr>
            <a:endParaRPr lang="en-GB" sz="2000" dirty="0" smtClean="0">
              <a:latin typeface="Arial" pitchFamily="34" charset="0"/>
              <a:cs typeface="Arial" pitchFamily="34" charset="0"/>
            </a:endParaRPr>
          </a:p>
          <a:p>
            <a:pPr eaLnBrk="1" hangingPunct="1"/>
            <a:r>
              <a:rPr lang="en-US" sz="2000" b="1" u="sng" dirty="0" smtClean="0">
                <a:latin typeface="Arial" pitchFamily="34" charset="0"/>
                <a:cs typeface="Arial" pitchFamily="34" charset="0"/>
              </a:rPr>
              <a:t>Aerosol:</a:t>
            </a:r>
            <a:r>
              <a:rPr lang="en-US" sz="2000" dirty="0" smtClean="0">
                <a:latin typeface="Arial" pitchFamily="34" charset="0"/>
                <a:cs typeface="Arial" pitchFamily="34" charset="0"/>
              </a:rPr>
              <a:t> a colloidal, relatively stable two-phase system, consisting of solid or liquid particles dispersed in air or other gaseous phase having sufficiently small size to display considerable stability as a suspension.</a:t>
            </a:r>
          </a:p>
          <a:p>
            <a:pPr eaLnBrk="1" hangingPunct="1">
              <a:buFont typeface="Wingdings 2" pitchFamily="18" charset="2"/>
              <a:buNone/>
            </a:pPr>
            <a:endParaRPr lang="en-GB" sz="2000" dirty="0" smtClean="0">
              <a:latin typeface="Arial" pitchFamily="34" charset="0"/>
              <a:cs typeface="Arial" pitchFamily="34" charset="0"/>
            </a:endParaRPr>
          </a:p>
          <a:p>
            <a:pPr eaLnBrk="1" hangingPunct="1"/>
            <a:r>
              <a:rPr lang="en-US" sz="2000" b="1" u="sng" dirty="0" smtClean="0">
                <a:latin typeface="Arial" pitchFamily="34" charset="0"/>
                <a:cs typeface="Arial" pitchFamily="34" charset="0"/>
              </a:rPr>
              <a:t>Atomization:</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process by which a liquid is converted into aerosolized particles which can be electrically, pneumatically or mechanically powered.</a:t>
            </a:r>
            <a:endParaRPr lang="en-GB" sz="2000" dirty="0" smtClean="0">
              <a:latin typeface="Arial" pitchFamily="34" charset="0"/>
              <a:cs typeface="Arial" pitchFamily="34" charset="0"/>
            </a:endParaRPr>
          </a:p>
          <a:p>
            <a:pPr eaLnBrk="1" hangingPunct="1">
              <a:buFont typeface="Wingdings 2" pitchFamily="18" charset="2"/>
              <a:buNone/>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Arial" pitchFamily="34" charset="0"/>
                <a:cs typeface="Arial" pitchFamily="34" charset="0"/>
              </a:rPr>
              <a:t>Formulating and delivering therapeutic inhalation aerosols</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a:buNone/>
            </a:pPr>
            <a:endParaRPr lang="en-US" dirty="0" smtClean="0"/>
          </a:p>
          <a:p>
            <a:pPr>
              <a:buNone/>
            </a:pPr>
            <a:r>
              <a:rPr lang="en-US" sz="2000" dirty="0" smtClean="0">
                <a:latin typeface="Arial" pitchFamily="34" charset="0"/>
                <a:cs typeface="Arial" pitchFamily="34" charset="0"/>
              </a:rPr>
              <a:t>1.Pressurized Metered Dose Inhalers.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2.Dry Powder Inhalers.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3.Nebulisers.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Metered Dose Inhalers (MDI)</a:t>
            </a:r>
          </a:p>
        </p:txBody>
      </p:sp>
      <p:sp>
        <p:nvSpPr>
          <p:cNvPr id="6" name="Content Placeholder 5"/>
          <p:cNvSpPr>
            <a:spLocks noGrp="1"/>
          </p:cNvSpPr>
          <p:nvPr>
            <p:ph idx="1"/>
          </p:nvPr>
        </p:nvSpPr>
        <p:spPr/>
        <p:txBody>
          <a:bodyPr>
            <a:normAutofit/>
          </a:bodyPr>
          <a:lstStyle/>
          <a:p>
            <a:endParaRPr lang="en-US" sz="2000" dirty="0" smtClean="0">
              <a:latin typeface="Arial" pitchFamily="34" charset="0"/>
              <a:ea typeface="Verdana" pitchFamily="34" charset="0"/>
              <a:cs typeface="Arial" pitchFamily="34" charset="0"/>
            </a:endParaRPr>
          </a:p>
          <a:p>
            <a:endParaRPr lang="en-US" sz="2000" dirty="0" smtClean="0">
              <a:latin typeface="Arial" pitchFamily="34" charset="0"/>
              <a:ea typeface="Verdana" pitchFamily="34" charset="0"/>
              <a:cs typeface="Arial" pitchFamily="34" charset="0"/>
            </a:endParaRPr>
          </a:p>
          <a:p>
            <a:r>
              <a:rPr lang="en-US" sz="2000" dirty="0" smtClean="0">
                <a:latin typeface="Arial" pitchFamily="34" charset="0"/>
                <a:ea typeface="Verdana" pitchFamily="34" charset="0"/>
                <a:cs typeface="Arial" pitchFamily="34" charset="0"/>
              </a:rPr>
              <a:t>Metered-dose inhalers (MDIs), introduced in the mid 1950. </a:t>
            </a:r>
          </a:p>
          <a:p>
            <a:endParaRPr lang="en-US" sz="2000" dirty="0" smtClean="0">
              <a:latin typeface="Arial" pitchFamily="34" charset="0"/>
              <a:ea typeface="Verdana" pitchFamily="34" charset="0"/>
              <a:cs typeface="Arial" pitchFamily="34" charset="0"/>
            </a:endParaRPr>
          </a:p>
          <a:p>
            <a:pPr>
              <a:buFontTx/>
              <a:buChar char="-"/>
            </a:pPr>
            <a:r>
              <a:rPr lang="en-US" sz="2000" dirty="0" smtClean="0">
                <a:latin typeface="Arial" pitchFamily="34" charset="0"/>
                <a:ea typeface="Verdana" pitchFamily="34" charset="0"/>
                <a:cs typeface="Arial" pitchFamily="34" charset="0"/>
              </a:rPr>
              <a:t>In MDIs, drug is either dissolved or suspended in a liquid propellant mixture together with other excipients, including surfactants, and presented in a pressurized canister fitted with a metering valve. </a:t>
            </a:r>
          </a:p>
          <a:p>
            <a:pPr>
              <a:buFontTx/>
              <a:buChar char="-"/>
            </a:pPr>
            <a:endParaRPr lang="en-US" sz="2000" dirty="0" smtClean="0">
              <a:latin typeface="Arial" pitchFamily="34" charset="0"/>
              <a:ea typeface="Verdana" pitchFamily="34" charset="0"/>
              <a:cs typeface="Arial" pitchFamily="34" charset="0"/>
            </a:endParaRPr>
          </a:p>
          <a:p>
            <a:r>
              <a:rPr lang="en-US" sz="2000" dirty="0" smtClean="0">
                <a:latin typeface="Arial" pitchFamily="34" charset="0"/>
                <a:ea typeface="Verdana" pitchFamily="34" charset="0"/>
                <a:cs typeface="Arial" pitchFamily="34" charset="0"/>
              </a:rPr>
              <a:t>- A Predetermined dose is release when up on actuation. </a:t>
            </a:r>
            <a:endParaRPr lang="en-US" sz="2000" dirty="0">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idx="1"/>
          </p:nvPr>
        </p:nvSpPr>
        <p:spPr>
          <a:xfrm>
            <a:off x="457200" y="609600"/>
            <a:ext cx="7467600" cy="586435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Used for treatment of respiratory diseases such as asthma.</a:t>
            </a:r>
          </a:p>
          <a:p>
            <a:pPr marL="342900" marR="0" lvl="0" indent="-342900" algn="l" defTabSz="914400" rtl="0" eaLnBrk="1" fontAlgn="auto" latinLnBrk="0" hangingPunct="1">
              <a:lnSpc>
                <a:spcPct val="100000"/>
              </a:lnSpc>
              <a:spcBef>
                <a:spcPct val="20000"/>
              </a:spcBef>
              <a:spcAft>
                <a:spcPts val="0"/>
              </a:spcAft>
              <a:buClrTx/>
              <a:buSzTx/>
              <a:buNone/>
              <a:tabLst/>
              <a:defRPr/>
            </a:pP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They can be given in the form of suspension or solution.</a:t>
            </a:r>
          </a:p>
          <a:p>
            <a:pPr marL="342900" marR="0" lvl="0" indent="-342900" algn="l" defTabSz="914400" rtl="0" eaLnBrk="1" fontAlgn="auto" latinLnBrk="0" hangingPunct="1">
              <a:lnSpc>
                <a:spcPct val="100000"/>
              </a:lnSpc>
              <a:spcBef>
                <a:spcPct val="20000"/>
              </a:spcBef>
              <a:spcAft>
                <a:spcPts val="0"/>
              </a:spcAft>
              <a:buClrTx/>
              <a:buSzTx/>
              <a:buNone/>
              <a:tabLst/>
              <a:defRPr/>
            </a:pP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Particle size of less than 5 microns.</a:t>
            </a:r>
          </a:p>
          <a:p>
            <a:pPr marL="342900" marR="0" lvl="0" indent="-342900" algn="l" defTabSz="914400" rtl="0" eaLnBrk="1" fontAlgn="auto" latinLnBrk="0" hangingPunct="1">
              <a:lnSpc>
                <a:spcPct val="100000"/>
              </a:lnSpc>
              <a:spcBef>
                <a:spcPct val="20000"/>
              </a:spcBef>
              <a:spcAft>
                <a:spcPts val="0"/>
              </a:spcAft>
              <a:buClrTx/>
              <a:buSzTx/>
              <a:buNone/>
              <a:tabLst/>
              <a:defRPr/>
            </a:pP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Used to minimize the number of administrations errors. </a:t>
            </a:r>
          </a:p>
          <a:p>
            <a:pPr marL="342900" marR="0" lvl="0" indent="-342900" algn="l" defTabSz="914400" rtl="0" eaLnBrk="1" fontAlgn="auto" latinLnBrk="0" hangingPunct="1">
              <a:lnSpc>
                <a:spcPct val="100000"/>
              </a:lnSpc>
              <a:spcBef>
                <a:spcPct val="20000"/>
              </a:spcBef>
              <a:spcAft>
                <a:spcPts val="0"/>
              </a:spcAft>
              <a:buClrTx/>
              <a:buSzTx/>
              <a:buNone/>
              <a:tabLst/>
              <a:defRPr/>
            </a:pP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It can be deliver measure amount of medicament   </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    accurately.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idx="1"/>
          </p:nvPr>
        </p:nvSpPr>
        <p:spPr>
          <a:xfrm>
            <a:off x="457200" y="533400"/>
            <a:ext cx="7467600" cy="5940552"/>
          </a:xfrm>
          <a:prstGeom prst="rect">
            <a:avLst/>
          </a:prstGeom>
        </p:spPr>
        <p:txBody>
          <a:bodyPr>
            <a:normAutofit/>
          </a:bodyPr>
          <a:lstStyle/>
          <a:p>
            <a:pPr marL="342900" marR="0" lvl="0" indent="-342900" algn="l" defTabSz="914400" rtl="0" eaLnBrk="1" fontAlgn="auto" latinLnBrk="0" hangingPunct="1">
              <a:lnSpc>
                <a:spcPct val="15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Arial" pitchFamily="34" charset="0"/>
                <a:cs typeface="Arial" pitchFamily="34" charset="0"/>
              </a:rPr>
              <a:t>Advantages of MDI</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It delivers specified amount of dose. </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Small size and convenience. </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Usually inexpensive as compare to dry powder inhalers and nebulizers.</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Quick to use. </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Multi dose capability more than 100 doses available. </a:t>
            </a:r>
          </a:p>
          <a:p>
            <a:pPr marL="342900" marR="0" lvl="0" indent="-342900" algn="l" defTabSz="914400" rtl="0" eaLnBrk="1" fontAlgn="auto" latinLnBrk="0" hangingPunct="1">
              <a:lnSpc>
                <a:spcPct val="15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Arial" pitchFamily="34" charset="0"/>
                <a:cs typeface="Arial" pitchFamily="34" charset="0"/>
              </a:rPr>
              <a:t>Disadvantages of MDI</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effectLst/>
                <a:uLnTx/>
                <a:uFillTx/>
                <a:latin typeface="Arial" pitchFamily="34" charset="0"/>
                <a:cs typeface="Arial" pitchFamily="34" charset="0"/>
              </a:rPr>
              <a:t>Difficult to deliver high doses.  </a:t>
            </a:r>
          </a:p>
          <a:p>
            <a:pPr marL="342900" marR="0" lvl="0" indent="-342900" algn="l" defTabSz="914400" rtl="0" eaLnBrk="1" fontAlgn="auto" latinLnBrk="0" hangingPunct="1">
              <a:lnSpc>
                <a:spcPct val="150000"/>
              </a:lnSpc>
              <a:spcBef>
                <a:spcPct val="0"/>
              </a:spcBef>
              <a:spcAft>
                <a:spcPts val="0"/>
              </a:spcAft>
              <a:buClrTx/>
              <a:buSzTx/>
              <a:buFont typeface="Arial" pitchFamily="34" charset="0"/>
              <a:buChar char="•"/>
              <a:tabLst/>
              <a:defRPr/>
            </a:pPr>
            <a:r>
              <a:rPr kumimoji="0" lang="nl-NL" sz="2000" b="1" i="0" u="none" strike="noStrike" kern="1200" cap="none" spc="0" normalizeH="0" baseline="0" noProof="0" dirty="0" smtClean="0">
                <a:ln>
                  <a:noFill/>
                </a:ln>
                <a:effectLst/>
                <a:uLnTx/>
                <a:uFillTx/>
                <a:latin typeface="Arial" pitchFamily="34" charset="0"/>
                <a:cs typeface="Arial" pitchFamily="34" charset="0"/>
              </a:rPr>
              <a:t>There is no information about the number of doses left in the MDI.</a:t>
            </a: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1" i="0" u="none" strike="noStrike" kern="1200" cap="none" spc="0" normalizeH="0" baseline="0" noProof="0" dirty="0" smtClean="0">
                <a:ln>
                  <a:noFill/>
                </a:ln>
                <a:effectLst/>
                <a:uLnTx/>
                <a:uFillTx/>
                <a:latin typeface="Arial" pitchFamily="34" charset="0"/>
                <a:cs typeface="Arial" pitchFamily="34" charset="0"/>
              </a:rPr>
              <a:t>Accurate co-ordination between actuation of a dose and inhalation is essential.</a:t>
            </a: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normAutofit/>
          </a:bodyPr>
          <a:lstStyle/>
          <a:p>
            <a:pPr>
              <a:buNone/>
            </a:pPr>
            <a:r>
              <a:rPr lang="en-US" sz="2000" dirty="0" smtClean="0">
                <a:solidFill>
                  <a:srgbClr val="FF0000"/>
                </a:solidFill>
                <a:latin typeface="Arial" pitchFamily="34" charset="0"/>
                <a:cs typeface="Arial" pitchFamily="34" charset="0"/>
              </a:rPr>
              <a:t>Container:</a:t>
            </a:r>
          </a:p>
          <a:p>
            <a:pPr>
              <a:buNone/>
            </a:pPr>
            <a:r>
              <a:rPr lang="en-US" sz="2000" dirty="0" smtClean="0">
                <a:latin typeface="Arial" pitchFamily="34" charset="0"/>
                <a:cs typeface="Arial" pitchFamily="34" charset="0"/>
              </a:rPr>
              <a:t>    Tin-plated steel, plastic coated glass or aluminum canisters.</a:t>
            </a:r>
          </a:p>
          <a:p>
            <a:pPr>
              <a:buNone/>
            </a:pPr>
            <a:r>
              <a:rPr lang="en-US" sz="2000" dirty="0" smtClean="0">
                <a:solidFill>
                  <a:srgbClr val="FF0000"/>
                </a:solidFill>
                <a:latin typeface="Arial" pitchFamily="34" charset="0"/>
                <a:cs typeface="Arial" pitchFamily="34" charset="0"/>
              </a:rPr>
              <a:t>Propellants:</a:t>
            </a:r>
          </a:p>
          <a:p>
            <a:pPr>
              <a:buNone/>
            </a:pPr>
            <a:r>
              <a:rPr lang="en-US" sz="2000" dirty="0" smtClean="0">
                <a:latin typeface="Arial" pitchFamily="34" charset="0"/>
                <a:cs typeface="Arial" pitchFamily="34" charset="0"/>
              </a:rPr>
              <a:t>    1.Chloroflurocarbons.</a:t>
            </a:r>
          </a:p>
          <a:p>
            <a:pPr>
              <a:buNone/>
            </a:pPr>
            <a:r>
              <a:rPr lang="en-US" sz="2000" dirty="0" smtClean="0">
                <a:latin typeface="Arial" pitchFamily="34" charset="0"/>
                <a:cs typeface="Arial" pitchFamily="34" charset="0"/>
              </a:rPr>
              <a:t>    2.Hydroflouroalkanes.</a:t>
            </a:r>
          </a:p>
          <a:p>
            <a:pPr>
              <a:buNone/>
            </a:pPr>
            <a:r>
              <a:rPr lang="en-US" sz="2000" dirty="0" smtClean="0">
                <a:solidFill>
                  <a:srgbClr val="FF0000"/>
                </a:solidFill>
                <a:latin typeface="Arial" pitchFamily="34" charset="0"/>
                <a:cs typeface="Arial" pitchFamily="34" charset="0"/>
              </a:rPr>
              <a:t>Metering Valve:</a:t>
            </a:r>
          </a:p>
          <a:p>
            <a:pPr>
              <a:buNone/>
            </a:pPr>
            <a:r>
              <a:rPr lang="en-US" sz="2000" dirty="0" smtClean="0">
                <a:latin typeface="Arial" pitchFamily="34" charset="0"/>
                <a:cs typeface="Arial" pitchFamily="34" charset="0"/>
              </a:rPr>
              <a:t>     It permits the reproducible delivery of small volumes. It is generally present in inverted position.</a:t>
            </a:r>
          </a:p>
        </p:txBody>
      </p:sp>
      <p:sp>
        <p:nvSpPr>
          <p:cNvPr id="4" name="Content Placeholder 2"/>
          <p:cNvSpPr txBox="1">
            <a:spLocks/>
          </p:cNvSpPr>
          <p:nvPr/>
        </p:nvSpPr>
        <p:spPr>
          <a:xfrm>
            <a:off x="457200" y="3810000"/>
            <a:ext cx="7467600" cy="28956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Formulation Metered Dose Inhalers: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1.Solution system.</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2.Suspension system.</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Filling Metered Dose Inhalers: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1.Cold Filling.</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2.Pressure Filling.</a:t>
            </a: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914400" y="990600"/>
            <a:ext cx="72390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60198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en-US" sz="2800" b="1" kern="10" dirty="0" smtClean="0">
                <a:ln w="9525">
                  <a:noFill/>
                  <a:round/>
                  <a:headEnd/>
                  <a:tailEnd/>
                </a:ln>
                <a:solidFill>
                  <a:srgbClr val="FF0000"/>
                </a:solidFill>
                <a:effectLst>
                  <a:outerShdw dist="45791" dir="2021404" algn="ctr" rotWithShape="0">
                    <a:srgbClr val="B2B2B2">
                      <a:alpha val="79999"/>
                    </a:srgbClr>
                  </a:outerShdw>
                </a:effectLst>
                <a:latin typeface="Arial" pitchFamily="34" charset="0"/>
                <a:ea typeface="Verdana" pitchFamily="34" charset="0"/>
                <a:cs typeface="Arial" pitchFamily="34" charset="0"/>
              </a:rPr>
              <a:t>DRY</a:t>
            </a:r>
            <a:r>
              <a:rPr lang="en-US" sz="3200" b="1" kern="10" dirty="0" smtClean="0">
                <a:ln w="9525">
                  <a:noFill/>
                  <a:round/>
                  <a:headEnd/>
                  <a:tailEnd/>
                </a:ln>
                <a:solidFill>
                  <a:srgbClr val="FF0000"/>
                </a:solidFill>
                <a:effectLst>
                  <a:outerShdw dist="45791" dir="2021404" algn="ctr" rotWithShape="0">
                    <a:srgbClr val="B2B2B2">
                      <a:alpha val="79999"/>
                    </a:srgbClr>
                  </a:outerShdw>
                </a:effectLst>
                <a:latin typeface="Verdana" pitchFamily="34" charset="0"/>
                <a:ea typeface="Verdana" pitchFamily="34" charset="0"/>
                <a:cs typeface="Verdana" pitchFamily="34" charset="0"/>
              </a:rPr>
              <a:t> POWDER INHALERS</a:t>
            </a:r>
            <a:endParaRPr lang="en-US" sz="3200" b="1" kern="10" dirty="0">
              <a:ln w="9525">
                <a:noFill/>
                <a:round/>
                <a:headEnd/>
                <a:tailEnd/>
              </a:ln>
              <a:solidFill>
                <a:srgbClr val="FF0000"/>
              </a:solidFill>
              <a:effectLst>
                <a:outerShdw dist="45791" dir="2021404" algn="ctr" rotWithShape="0">
                  <a:srgbClr val="B2B2B2">
                    <a:alpha val="79999"/>
                  </a:srgbClr>
                </a:outerShdw>
              </a:effectLst>
              <a:latin typeface="Verdana" pitchFamily="34" charset="0"/>
              <a:ea typeface="Verdana" pitchFamily="34" charset="0"/>
              <a:cs typeface="Verdana" pitchFamily="34" charset="0"/>
            </a:endParaRPr>
          </a:p>
        </p:txBody>
      </p:sp>
      <p:sp>
        <p:nvSpPr>
          <p:cNvPr id="6" name="Content Placeholder 2"/>
          <p:cNvSpPr>
            <a:spLocks noGrp="1"/>
          </p:cNvSpPr>
          <p:nvPr>
            <p:ph idx="1"/>
          </p:nvPr>
        </p:nvSpPr>
        <p:spPr>
          <a:xfrm>
            <a:off x="457200" y="1066800"/>
            <a:ext cx="7467600" cy="5486400"/>
          </a:xfrm>
        </p:spPr>
        <p:txBody>
          <a:bodyPr>
            <a:normAutofit/>
          </a:bodyPr>
          <a:lstStyle/>
          <a:p>
            <a:pPr>
              <a:buNone/>
            </a:pPr>
            <a:r>
              <a:rPr lang="en-US" dirty="0" smtClean="0">
                <a:latin typeface="Arial" pitchFamily="34" charset="0"/>
                <a:cs typeface="Arial" pitchFamily="34" charset="0"/>
              </a:rPr>
              <a:t>   </a:t>
            </a:r>
            <a:r>
              <a:rPr lang="en-US" sz="2000" dirty="0" smtClean="0">
                <a:latin typeface="Arial" pitchFamily="34" charset="0"/>
                <a:cs typeface="Arial" pitchFamily="34" charset="0"/>
              </a:rPr>
              <a:t>In this drug is inhaled as cloud of fine particles. The drug is either preloaded in a inhalation device or into hard gelatin capsules or foil blister discs.They are propellant free and do not contain any excipient other than carrier like lactose.</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Advantages:</a:t>
            </a:r>
          </a:p>
          <a:p>
            <a:pPr>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1. It is useful for young children.</a:t>
            </a:r>
          </a:p>
          <a:p>
            <a:pPr>
              <a:buNone/>
            </a:pPr>
            <a:r>
              <a:rPr lang="en-US" sz="2000" dirty="0" smtClean="0">
                <a:latin typeface="Arial" pitchFamily="34" charset="0"/>
                <a:cs typeface="Arial" pitchFamily="34" charset="0"/>
              </a:rPr>
              <a:t>          2.It delivers larger drug doses than MDIs.</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Disavantages:</a:t>
            </a:r>
          </a:p>
          <a:p>
            <a:pPr>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1.Liberation of powders from the device.</a:t>
            </a:r>
          </a:p>
          <a:p>
            <a:pPr>
              <a:buNone/>
            </a:pPr>
            <a:r>
              <a:rPr lang="en-US" sz="2000" dirty="0" smtClean="0">
                <a:latin typeface="Arial" pitchFamily="34" charset="0"/>
                <a:cs typeface="Arial" pitchFamily="34" charset="0"/>
              </a:rPr>
              <a:t>          2.Less efficient.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457200" y="685800"/>
            <a:ext cx="327660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buFont typeface="Wingdings" pitchFamily="2" charset="2"/>
              <a:buNone/>
              <a:defRPr/>
            </a:pPr>
            <a:r>
              <a:rPr lang="en-US" sz="2400" b="1" dirty="0">
                <a:solidFill>
                  <a:srgbClr val="FF0000"/>
                </a:solidFill>
                <a:effectLst>
                  <a:outerShdw blurRad="38100" dist="38100" dir="2700000" algn="tl">
                    <a:srgbClr val="FFFFFF"/>
                  </a:outerShdw>
                </a:effectLst>
                <a:latin typeface="Verdana" pitchFamily="34" charset="0"/>
                <a:ea typeface="Verdana" pitchFamily="34" charset="0"/>
                <a:cs typeface="Verdana" pitchFamily="34" charset="0"/>
              </a:rPr>
              <a:t>CLASSIFICATION</a:t>
            </a:r>
          </a:p>
        </p:txBody>
      </p:sp>
      <p:sp>
        <p:nvSpPr>
          <p:cNvPr id="6" name="Content Placeholder 2"/>
          <p:cNvSpPr>
            <a:spLocks noGrp="1"/>
          </p:cNvSpPr>
          <p:nvPr>
            <p:ph idx="1"/>
          </p:nvPr>
        </p:nvSpPr>
        <p:spPr>
          <a:xfrm>
            <a:off x="457200" y="1524000"/>
            <a:ext cx="7467600" cy="4949825"/>
          </a:xfrm>
        </p:spPr>
        <p:txBody>
          <a:bodyPr/>
          <a:lstStyle/>
          <a:p>
            <a:pPr marL="514350" indent="-514350">
              <a:buNone/>
            </a:pPr>
            <a:r>
              <a:rPr lang="en-US" sz="2000" dirty="0" smtClean="0">
                <a:latin typeface="Arial" pitchFamily="34" charset="0"/>
                <a:cs typeface="Arial" pitchFamily="34" charset="0"/>
              </a:rPr>
              <a:t>1.Unit dose. </a:t>
            </a:r>
          </a:p>
          <a:p>
            <a:pPr marL="514350" indent="-514350">
              <a:buFont typeface="Arial" pitchFamily="34" charset="0"/>
              <a:buChar char="•"/>
            </a:pPr>
            <a:r>
              <a:rPr lang="en-US" sz="2000" dirty="0" smtClean="0">
                <a:latin typeface="Arial" pitchFamily="34" charset="0"/>
                <a:cs typeface="Arial" pitchFamily="34" charset="0"/>
              </a:rPr>
              <a:t>Spinhaler.</a:t>
            </a:r>
          </a:p>
          <a:p>
            <a:pPr marL="514350" indent="-514350">
              <a:buFont typeface="Arial" pitchFamily="34" charset="0"/>
              <a:buChar char="•"/>
            </a:pPr>
            <a:r>
              <a:rPr lang="en-US" sz="2000" dirty="0" smtClean="0">
                <a:latin typeface="Arial" pitchFamily="34" charset="0"/>
                <a:cs typeface="Arial" pitchFamily="34" charset="0"/>
              </a:rPr>
              <a:t>Rotahaler.</a:t>
            </a:r>
          </a:p>
          <a:p>
            <a:pPr marL="514350" indent="-514350">
              <a:buFont typeface="Arial" pitchFamily="34" charset="0"/>
              <a:buChar char="•"/>
            </a:pPr>
            <a:endParaRPr lang="en-US" sz="2000" dirty="0" smtClean="0">
              <a:latin typeface="Arial" pitchFamily="34" charset="0"/>
              <a:cs typeface="Arial" pitchFamily="34" charset="0"/>
            </a:endParaRPr>
          </a:p>
          <a:p>
            <a:pPr marL="514350" indent="-514350">
              <a:buNone/>
            </a:pPr>
            <a:r>
              <a:rPr lang="en-US" sz="2000" dirty="0" smtClean="0">
                <a:latin typeface="Arial" pitchFamily="34" charset="0"/>
                <a:cs typeface="Arial" pitchFamily="34" charset="0"/>
              </a:rPr>
              <a:t>2.Multi dose.</a:t>
            </a:r>
          </a:p>
          <a:p>
            <a:pPr marL="514350" indent="-514350">
              <a:buFont typeface="Arial" pitchFamily="34" charset="0"/>
              <a:buChar char="•"/>
            </a:pPr>
            <a:r>
              <a:rPr lang="en-US" sz="2000" dirty="0" smtClean="0">
                <a:latin typeface="Arial" pitchFamily="34" charset="0"/>
                <a:cs typeface="Arial" pitchFamily="34" charset="0"/>
              </a:rPr>
              <a:t>Turbhaler.</a:t>
            </a:r>
          </a:p>
          <a:p>
            <a:pPr marL="514350" indent="-514350">
              <a:buFont typeface="Arial" pitchFamily="34" charset="0"/>
              <a:buChar char="•"/>
            </a:pPr>
            <a:r>
              <a:rPr lang="en-US" sz="2000" dirty="0" smtClean="0">
                <a:latin typeface="Arial" pitchFamily="34" charset="0"/>
                <a:cs typeface="Arial" pitchFamily="34" charset="0"/>
              </a:rPr>
              <a:t>Dischaler</a:t>
            </a:r>
            <a:r>
              <a:rPr lang="en-US" dirty="0" smtClean="0"/>
              <a:t>.</a:t>
            </a:r>
          </a:p>
          <a:p>
            <a:pPr marL="514350" indent="-514350">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7467600" cy="5635752"/>
          </a:xfrm>
        </p:spPr>
        <p:txBody>
          <a:bodyPr>
            <a:normAutofit/>
          </a:bodyPr>
          <a:lstStyle/>
          <a:p>
            <a:pPr>
              <a:buNone/>
            </a:pPr>
            <a:r>
              <a:rPr lang="en-US" sz="2000" dirty="0" smtClean="0">
                <a:solidFill>
                  <a:schemeClr val="accent3"/>
                </a:solidFill>
                <a:latin typeface="Arial" pitchFamily="34" charset="0"/>
                <a:cs typeface="Arial" pitchFamily="34" charset="0"/>
              </a:rPr>
              <a:t>Spinhaler</a:t>
            </a:r>
            <a:r>
              <a:rPr lang="en-US" sz="2000" dirty="0" smtClean="0">
                <a:latin typeface="Arial" pitchFamily="34" charset="0"/>
                <a:cs typeface="Arial" pitchFamily="34" charset="0"/>
              </a:rPr>
              <a:t>:The capsule is placed in a loose-fitting rotar is pierced through 2 needles.Inhaled air flow through the device causes rotation of rotar resulting in the powder being dispersed to the capsule walls and out through the perforations into the air.</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a:t>
            </a:r>
          </a:p>
          <a:p>
            <a:pPr>
              <a:buNone/>
            </a:pPr>
            <a:r>
              <a:rPr lang="en-US" sz="2000" dirty="0" smtClean="0">
                <a:solidFill>
                  <a:schemeClr val="accent3"/>
                </a:solidFill>
                <a:latin typeface="Arial" pitchFamily="34" charset="0"/>
                <a:cs typeface="Arial" pitchFamily="34" charset="0"/>
              </a:rPr>
              <a:t>Rota haler</a:t>
            </a:r>
            <a:r>
              <a:rPr lang="en-US" sz="2000" dirty="0" smtClean="0">
                <a:latin typeface="Arial" pitchFamily="34" charset="0"/>
                <a:cs typeface="Arial" pitchFamily="34" charset="0"/>
              </a:rPr>
              <a:t>: The capsule is inserted into an orifice at rear of the device and when the two sections are rotated a fin on the inhaler barrel pulls the two halves of the capsule spins,dispersing its contents,which are inhaled through the mouthpiece.</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contents</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000" dirty="0" smtClean="0">
                <a:latin typeface="Arial" pitchFamily="34" charset="0"/>
                <a:cs typeface="Arial" pitchFamily="34" charset="0"/>
              </a:rPr>
              <a:t>INTRODUCTION.</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ADVANTAGES.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DISADVANTAGES.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FACTORS AFFECTING PARTICLE DISTRIBUTION IN AIR.</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FORMULATING AND DELEVERING THERAPEUTIC INHALATION AEROSOLS.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REFENCERENCE.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85800"/>
            <a:ext cx="7467600" cy="5788025"/>
          </a:xfrm>
        </p:spPr>
        <p:txBody>
          <a:bodyPr>
            <a:normAutofit/>
          </a:bodyPr>
          <a:lstStyle/>
          <a:p>
            <a:pPr>
              <a:buNone/>
            </a:pPr>
            <a:r>
              <a:rPr lang="en-US" sz="2000" dirty="0" smtClean="0">
                <a:solidFill>
                  <a:schemeClr val="accent3"/>
                </a:solidFill>
                <a:latin typeface="Arial" pitchFamily="34" charset="0"/>
                <a:cs typeface="Arial" pitchFamily="34" charset="0"/>
              </a:rPr>
              <a:t>Diskhaler</a:t>
            </a:r>
            <a:r>
              <a:rPr lang="en-US" sz="2000" dirty="0" smtClean="0">
                <a:latin typeface="Arial" pitchFamily="34" charset="0"/>
                <a:cs typeface="Arial" pitchFamily="34" charset="0"/>
              </a:rPr>
              <a:t>:Here aluminium foil blisters are placed in disc.Needle will pierce the blisters as air flows the blisters causes the powder to disperse as the patient will inhales through the mouthpiece.</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a:t>
            </a:r>
          </a:p>
          <a:p>
            <a:pPr>
              <a:buNone/>
            </a:pPr>
            <a:r>
              <a:rPr lang="en-US" sz="2000" dirty="0" smtClean="0">
                <a:solidFill>
                  <a:schemeClr val="accent3"/>
                </a:solidFill>
                <a:latin typeface="Arial" pitchFamily="34" charset="0"/>
                <a:cs typeface="Arial" pitchFamily="34" charset="0"/>
              </a:rPr>
              <a:t>Turbohaler</a:t>
            </a:r>
            <a:r>
              <a:rPr lang="en-US" sz="2000" dirty="0" smtClean="0">
                <a:latin typeface="Arial" pitchFamily="34" charset="0"/>
                <a:cs typeface="Arial" pitchFamily="34" charset="0"/>
              </a:rPr>
              <a:t>:Here drug is present in reservoir from which it flows to disc.The disc is rotated by moving the turning grip back and forth thus drug is released which is inhaled by patient.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Arial" pitchFamily="34" charset="0"/>
                <a:cs typeface="Arial" pitchFamily="34" charset="0"/>
              </a:rPr>
              <a:t>Spin haler and turbo haler</a:t>
            </a:r>
            <a:endParaRPr lang="en-US" sz="2800" dirty="0">
              <a:solidFill>
                <a:srgbClr val="FF0000"/>
              </a:solidFill>
              <a:latin typeface="Arial" pitchFamily="34" charset="0"/>
              <a:cs typeface="Arial" pitchFamily="34" charset="0"/>
            </a:endParaRPr>
          </a:p>
        </p:txBody>
      </p:sp>
      <p:pic>
        <p:nvPicPr>
          <p:cNvPr id="4" name="Content Placeholder 3" descr="C:\Users\gorakhya\Desktop\DPI\spinhaler.jpg"/>
          <p:cNvPicPr>
            <a:picLocks noGrp="1" noChangeAspect="1" noChangeArrowheads="1"/>
          </p:cNvPicPr>
          <p:nvPr>
            <p:ph idx="1"/>
          </p:nvPr>
        </p:nvPicPr>
        <p:blipFill>
          <a:blip r:embed="rId2"/>
          <a:srcRect/>
          <a:stretch>
            <a:fillRect/>
          </a:stretch>
        </p:blipFill>
        <p:spPr bwMode="auto">
          <a:xfrm>
            <a:off x="304800" y="1828800"/>
            <a:ext cx="3200400" cy="3124200"/>
          </a:xfrm>
          <a:prstGeom prst="rect">
            <a:avLst/>
          </a:prstGeom>
          <a:noFill/>
          <a:ln w="9525">
            <a:noFill/>
            <a:miter lim="800000"/>
            <a:headEnd/>
            <a:tailEnd/>
          </a:ln>
        </p:spPr>
      </p:pic>
      <p:pic>
        <p:nvPicPr>
          <p:cNvPr id="6" name="Picture 5" descr="C:\Users\gorakhya\Desktop\DPI\turbuhaler pic.jpg"/>
          <p:cNvPicPr>
            <a:picLocks noChangeAspect="1" noChangeArrowheads="1"/>
          </p:cNvPicPr>
          <p:nvPr/>
        </p:nvPicPr>
        <p:blipFill>
          <a:blip r:embed="rId3"/>
          <a:srcRect/>
          <a:stretch>
            <a:fillRect/>
          </a:stretch>
        </p:blipFill>
        <p:spPr bwMode="auto">
          <a:xfrm>
            <a:off x="4419600" y="1752600"/>
            <a:ext cx="3505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orakhya\Desktop\DPI\diskhaler.gif"/>
          <p:cNvPicPr>
            <a:picLocks noGrp="1" noChangeAspect="1" noChangeArrowheads="1"/>
          </p:cNvPicPr>
          <p:nvPr>
            <p:ph idx="1"/>
          </p:nvPr>
        </p:nvPicPr>
        <p:blipFill>
          <a:blip r:embed="rId2"/>
          <a:srcRect/>
          <a:stretch>
            <a:fillRect/>
          </a:stretch>
        </p:blipFill>
        <p:spPr bwMode="auto">
          <a:xfrm>
            <a:off x="609600" y="1447800"/>
            <a:ext cx="7696200" cy="487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disk haler</a:t>
            </a:r>
            <a:endParaRPr lang="en-US"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200" dirty="0" smtClean="0">
                <a:solidFill>
                  <a:srgbClr val="C00000"/>
                </a:solidFill>
                <a:latin typeface="Arial" pitchFamily="34" charset="0"/>
                <a:cs typeface="Arial" pitchFamily="34" charset="0"/>
              </a:rPr>
              <a:t>Nebulizers:</a:t>
            </a:r>
            <a:endParaRPr lang="en-US" sz="32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990600"/>
            <a:ext cx="7467600" cy="5483352"/>
          </a:xfrm>
        </p:spPr>
        <p:txBody>
          <a:bodyPr>
            <a:normAutofit/>
          </a:bodyPr>
          <a:lstStyle/>
          <a:p>
            <a:pPr>
              <a:buNone/>
            </a:pPr>
            <a:endParaRPr lang="en-US" sz="2000" dirty="0" smtClean="0">
              <a:latin typeface="Arial" pitchFamily="34" charset="0"/>
              <a:cs typeface="Arial" pitchFamily="34" charset="0"/>
            </a:endParaRPr>
          </a:p>
          <a:p>
            <a:r>
              <a:rPr lang="en-GB" sz="2000" dirty="0" smtClean="0">
                <a:latin typeface="Arial" pitchFamily="34" charset="0"/>
                <a:cs typeface="Arial" pitchFamily="34" charset="0"/>
              </a:rPr>
              <a:t>Nebulizers deliver relatively large volumes of drug solutions and suspensions and are frequently used for drugs that cannot be conveniently formulated into MDIs or DPIs, or where the therapeutic dose is too large for delivery with these alternative systems.</a:t>
            </a:r>
          </a:p>
          <a:p>
            <a:r>
              <a:rPr lang="en-GB" sz="2000" dirty="0" smtClean="0">
                <a:latin typeface="Arial" pitchFamily="34" charset="0"/>
                <a:cs typeface="Arial" pitchFamily="34" charset="0"/>
              </a:rPr>
              <a:t> Nebulizers also have the advantage over metered-dose and dry powder systems in that drug may be inhaled during normal tidal breathing through a mouthpiece or face-mask, and thus they are useful for patients such as children, the elderly and patients with arthritis, who experience difficulties with MDIs. </a:t>
            </a:r>
          </a:p>
          <a:p>
            <a:r>
              <a:rPr lang="en-GB" sz="2000" dirty="0" smtClean="0">
                <a:latin typeface="Arial" pitchFamily="34" charset="0"/>
                <a:cs typeface="Arial" pitchFamily="34" charset="0"/>
              </a:rPr>
              <a:t>There are two categories of commercially available nebulizer: jet and ultrasonic</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dirty="0" smtClean="0">
                <a:solidFill>
                  <a:srgbClr val="FF0000"/>
                </a:solidFill>
                <a:latin typeface="Arial" pitchFamily="34" charset="0"/>
                <a:cs typeface="Arial" pitchFamily="34" charset="0"/>
              </a:rPr>
              <a:t>Jet nebulizers:</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066800"/>
            <a:ext cx="7467600" cy="5407152"/>
          </a:xfrm>
        </p:spPr>
        <p:txBody>
          <a:bodyPr>
            <a:normAutofit/>
          </a:bodyPr>
          <a:lstStyle/>
          <a:p>
            <a:pPr>
              <a:buNone/>
            </a:pPr>
            <a:endParaRPr lang="en-US" sz="2000" dirty="0" smtClean="0">
              <a:latin typeface="Arial" pitchFamily="34" charset="0"/>
              <a:cs typeface="Arial" pitchFamily="34" charset="0"/>
            </a:endParaRPr>
          </a:p>
          <a:p>
            <a:r>
              <a:rPr lang="en-GB" sz="2000" dirty="0" smtClean="0">
                <a:latin typeface="Arial" pitchFamily="34" charset="0"/>
                <a:cs typeface="Arial" pitchFamily="34" charset="0"/>
              </a:rPr>
              <a:t>Jet nebulizers (also called air-jet or air-blast nebulizers) use compressed gas (air or oxygen) from a compressed gas cylinder, hospital air-line or electrical compressor to convert a liquid (usually an aqueous solution) into a spray.</a:t>
            </a:r>
          </a:p>
          <a:p>
            <a:pPr>
              <a:buNone/>
            </a:pPr>
            <a:r>
              <a:rPr lang="en-GB" sz="2000" dirty="0" smtClean="0">
                <a:latin typeface="Arial" pitchFamily="34" charset="0"/>
                <a:cs typeface="Arial" pitchFamily="34" charset="0"/>
              </a:rPr>
              <a:t> </a:t>
            </a:r>
          </a:p>
          <a:p>
            <a:r>
              <a:rPr lang="en-GB" sz="2000" dirty="0" smtClean="0">
                <a:latin typeface="Arial" pitchFamily="34" charset="0"/>
                <a:cs typeface="Arial" pitchFamily="34" charset="0"/>
              </a:rPr>
              <a:t>The jet of high-velocity gas is passed either tangentially or coaxially through a narrow Venturi nozzle, typically 0.3-0.7 mm in diameter. An area of negative pressure, where the air jet emerges, causes liquid to be drawn up a feed tube from a fluid reservoir by the Bernoulli effect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tretch>
            <a:fillRect/>
          </a:stretch>
        </p:blipFill>
        <p:spPr>
          <a:xfrm>
            <a:off x="2574195" y="1181671"/>
            <a:ext cx="4041648" cy="288493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38200"/>
          </a:xfrm>
        </p:spPr>
        <p:txBody>
          <a:bodyPr>
            <a:normAutofit/>
          </a:bodyPr>
          <a:lstStyle/>
          <a:p>
            <a:r>
              <a:rPr lang="en-US" sz="2800" dirty="0" smtClean="0">
                <a:solidFill>
                  <a:srgbClr val="FF0000"/>
                </a:solidFill>
                <a:latin typeface="Arial" pitchFamily="34" charset="0"/>
                <a:cs typeface="Arial" pitchFamily="34" charset="0"/>
              </a:rPr>
              <a:t>Ultrasonic nebulizer:</a:t>
            </a:r>
            <a:endParaRPr lang="en-US" sz="2800" dirty="0">
              <a:solidFill>
                <a:srgbClr val="FF0000"/>
              </a:solidFill>
            </a:endParaRPr>
          </a:p>
        </p:txBody>
      </p:sp>
      <p:sp>
        <p:nvSpPr>
          <p:cNvPr id="3" name="Content Placeholder 2"/>
          <p:cNvSpPr>
            <a:spLocks noGrp="1"/>
          </p:cNvSpPr>
          <p:nvPr>
            <p:ph idx="1"/>
          </p:nvPr>
        </p:nvSpPr>
        <p:spPr>
          <a:xfrm>
            <a:off x="457200" y="1219200"/>
            <a:ext cx="7467600" cy="5254752"/>
          </a:xfrm>
        </p:spPr>
        <p:txBody>
          <a:bodyPr>
            <a:normAutofit/>
          </a:bodyPr>
          <a:lstStyle/>
          <a:p>
            <a:pPr>
              <a:buNone/>
            </a:pPr>
            <a:endParaRPr lang="en-US" sz="2000" dirty="0" smtClean="0">
              <a:latin typeface="Arial" pitchFamily="34" charset="0"/>
              <a:cs typeface="Arial" pitchFamily="34" charset="0"/>
            </a:endParaRPr>
          </a:p>
          <a:p>
            <a:r>
              <a:rPr lang="en-GB" sz="2000" dirty="0" smtClean="0">
                <a:latin typeface="Arial" pitchFamily="34" charset="0"/>
                <a:cs typeface="Arial" pitchFamily="34" charset="0"/>
              </a:rPr>
              <a:t>Unlike the jet nebulizer, these devices do not require a supply of compressed air and so are more portable; however, they still require a source of electricity for power. In ultrasonic nebulizers the energy necessary to atomize liquids comes from a piezoelectric crystal vibrating at high frequency.</a:t>
            </a:r>
          </a:p>
          <a:p>
            <a:pPr>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 At sufficiently high ultrasonic intensities a fountain of liquid is formed in the nebulizer chamber. Large droplets are emitted from the apex and a 'fog' of small droplets is emitted from the lower part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REFERENCES</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1600" dirty="0" err="1" smtClean="0"/>
              <a:t>Atkins,pj,barker</a:t>
            </a:r>
            <a:r>
              <a:rPr lang="en-US" sz="1600" dirty="0" smtClean="0"/>
              <a:t>. </a:t>
            </a:r>
            <a:r>
              <a:rPr lang="en-US" sz="1600" dirty="0" err="1" smtClean="0"/>
              <a:t>N.P.mathisen</a:t>
            </a:r>
            <a:r>
              <a:rPr lang="en-US" sz="1600" dirty="0" smtClean="0"/>
              <a:t>, D.(1992) The design and development of inhalation drug delivery systems in Hickey ASJ (</a:t>
            </a:r>
            <a:r>
              <a:rPr lang="en-US" sz="1600" dirty="0" err="1" smtClean="0"/>
              <a:t>ed</a:t>
            </a:r>
            <a:r>
              <a:rPr lang="en-US" sz="1600" dirty="0" smtClean="0"/>
              <a:t>). Pharmaceutical inhalation </a:t>
            </a:r>
            <a:r>
              <a:rPr lang="en-US" sz="1600" dirty="0" err="1" smtClean="0"/>
              <a:t>aerosal</a:t>
            </a:r>
            <a:r>
              <a:rPr lang="en-US" sz="1600" dirty="0" smtClean="0"/>
              <a:t> technology </a:t>
            </a:r>
            <a:r>
              <a:rPr lang="en-US" sz="1600" dirty="0" err="1" smtClean="0"/>
              <a:t>marcel</a:t>
            </a:r>
            <a:r>
              <a:rPr lang="en-US" sz="1600" dirty="0" smtClean="0"/>
              <a:t> </a:t>
            </a:r>
            <a:r>
              <a:rPr lang="en-US" sz="1600" dirty="0" err="1" smtClean="0"/>
              <a:t>dekker</a:t>
            </a:r>
            <a:r>
              <a:rPr lang="en-US" sz="1600" dirty="0" smtClean="0"/>
              <a:t>. New </a:t>
            </a:r>
            <a:r>
              <a:rPr lang="en-US" sz="1600" dirty="0" err="1" smtClean="0"/>
              <a:t>york</a:t>
            </a:r>
            <a:r>
              <a:rPr lang="en-US" sz="1600" dirty="0" smtClean="0"/>
              <a:t>.</a:t>
            </a:r>
          </a:p>
          <a:p>
            <a:pPr>
              <a:buNone/>
            </a:pPr>
            <a:r>
              <a:rPr lang="en-US" sz="1600" dirty="0" smtClean="0"/>
              <a:t>Ben, J.H </a:t>
            </a:r>
            <a:r>
              <a:rPr lang="en-US" sz="1600" dirty="0" err="1" smtClean="0"/>
              <a:t>Hartly</a:t>
            </a:r>
            <a:r>
              <a:rPr lang="en-US" sz="1600" dirty="0" smtClean="0"/>
              <a:t> </a:t>
            </a:r>
            <a:r>
              <a:rPr lang="en-US" sz="1600" dirty="0" err="1" smtClean="0"/>
              <a:t>P.s,cox</a:t>
            </a:r>
            <a:r>
              <a:rPr lang="en-US" sz="1600" dirty="0" smtClean="0"/>
              <a:t> J.S.G(1971)Dry powder </a:t>
            </a:r>
            <a:r>
              <a:rPr lang="en-US" sz="1600" dirty="0" err="1" smtClean="0"/>
              <a:t>aerosals</a:t>
            </a:r>
            <a:r>
              <a:rPr lang="en-US" sz="1600" dirty="0" smtClean="0"/>
              <a:t> A new powder inhalation devices .Journal of pharmaceutical science,60, 1359-1564</a:t>
            </a:r>
          </a:p>
          <a:p>
            <a:pPr>
              <a:buNone/>
            </a:pPr>
            <a:r>
              <a:rPr lang="en-US" sz="1600" dirty="0" err="1" smtClean="0"/>
              <a:t>Brindly,A.sumby,B.S</a:t>
            </a:r>
            <a:r>
              <a:rPr lang="en-US" sz="1600" dirty="0" smtClean="0"/>
              <a:t> </a:t>
            </a:r>
            <a:r>
              <a:rPr lang="en-US" sz="1600" dirty="0" err="1" smtClean="0"/>
              <a:t>smith,I.J</a:t>
            </a:r>
            <a:r>
              <a:rPr lang="en-US" sz="1600" dirty="0" smtClean="0"/>
              <a:t>.(1994) THE </a:t>
            </a:r>
            <a:r>
              <a:rPr lang="en-US" sz="1600" dirty="0" err="1" smtClean="0"/>
              <a:t>Charecteraisation</a:t>
            </a:r>
            <a:r>
              <a:rPr lang="en-US" sz="1600" dirty="0" smtClean="0"/>
              <a:t> of inhalation device by an inhalation simulator. The electronic lung .journal of </a:t>
            </a:r>
            <a:r>
              <a:rPr lang="en-US" sz="1600" dirty="0" err="1" smtClean="0"/>
              <a:t>aerosal</a:t>
            </a:r>
            <a:r>
              <a:rPr lang="en-US" sz="1600" dirty="0" smtClean="0"/>
              <a:t> medicine,7,197-200</a:t>
            </a:r>
          </a:p>
          <a:p>
            <a:pPr>
              <a:buNone/>
            </a:pPr>
            <a:r>
              <a:rPr lang="en-US" sz="1600" dirty="0" err="1" smtClean="0"/>
              <a:t>Moren,F</a:t>
            </a:r>
            <a:r>
              <a:rPr lang="en-US" sz="1600" dirty="0" smtClean="0"/>
              <a:t>.(1981)</a:t>
            </a:r>
            <a:r>
              <a:rPr lang="en-US" sz="1600" dirty="0" err="1" smtClean="0"/>
              <a:t>Prenurised</a:t>
            </a:r>
            <a:r>
              <a:rPr lang="en-US" sz="1600" dirty="0" smtClean="0"/>
              <a:t> </a:t>
            </a:r>
            <a:r>
              <a:rPr lang="en-US" sz="1600" dirty="0" err="1" smtClean="0"/>
              <a:t>aerosal</a:t>
            </a:r>
            <a:r>
              <a:rPr lang="en-US" sz="1600" dirty="0" smtClean="0"/>
              <a:t> for oral inhalation International journal of pharmaceutics,8.1-10</a:t>
            </a:r>
          </a:p>
          <a:p>
            <a:pPr>
              <a:buNone/>
            </a:pPr>
            <a:r>
              <a:rPr lang="en-US" sz="1600" dirty="0" smtClean="0"/>
              <a:t>Newman S.P(1989)</a:t>
            </a:r>
            <a:r>
              <a:rPr lang="en-US" sz="1600" dirty="0" err="1" smtClean="0"/>
              <a:t>Nebulisen</a:t>
            </a:r>
            <a:r>
              <a:rPr lang="en-US" sz="1600" dirty="0" smtClean="0"/>
              <a:t> therapy </a:t>
            </a:r>
            <a:r>
              <a:rPr lang="en-US" sz="1600" dirty="0" err="1" smtClean="0"/>
              <a:t>scintific</a:t>
            </a:r>
            <a:r>
              <a:rPr lang="en-US" sz="1600" dirty="0" smtClean="0"/>
              <a:t> and technical aspects, AB </a:t>
            </a:r>
            <a:r>
              <a:rPr lang="en-US" sz="1600" dirty="0" err="1" smtClean="0"/>
              <a:t>Draco,und</a:t>
            </a:r>
            <a:endParaRPr lang="en-US" sz="1600" dirty="0" smtClean="0"/>
          </a:p>
          <a:p>
            <a:pPr>
              <a:buNone/>
            </a:pPr>
            <a:r>
              <a:rPr lang="en-US" sz="1600" dirty="0" err="1" smtClean="0"/>
              <a:t>Pharmatics</a:t>
            </a:r>
            <a:r>
              <a:rPr lang="en-US" sz="1600" dirty="0" smtClean="0"/>
              <a:t>: biological barriers drug </a:t>
            </a:r>
            <a:r>
              <a:rPr lang="en-US" sz="1600" dirty="0" err="1" smtClean="0"/>
              <a:t>absortion</a:t>
            </a:r>
            <a:r>
              <a:rPr lang="en-US" sz="1600" dirty="0" smtClean="0"/>
              <a:t> </a:t>
            </a:r>
            <a:r>
              <a:rPr lang="en-US" sz="1600" dirty="0" err="1" smtClean="0"/>
              <a:t>ellis</a:t>
            </a:r>
            <a:r>
              <a:rPr lang="en-US" sz="1600" dirty="0" smtClean="0"/>
              <a:t>  </a:t>
            </a:r>
            <a:r>
              <a:rPr lang="en-US" sz="1600" dirty="0" err="1" smtClean="0"/>
              <a:t>horwood</a:t>
            </a:r>
            <a:r>
              <a:rPr lang="en-US" sz="1600" dirty="0" smtClean="0"/>
              <a:t> </a:t>
            </a:r>
            <a:r>
              <a:rPr lang="en-US" sz="1600" dirty="0" err="1" smtClean="0"/>
              <a:t>chichester</a:t>
            </a:r>
            <a:r>
              <a:rPr lang="en-US" sz="1600" dirty="0" smtClean="0"/>
              <a:t>.</a:t>
            </a:r>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BIBLOGRAPHY</a:t>
            </a:r>
            <a:endParaRPr lang="en-US" dirty="0">
              <a:solidFill>
                <a:schemeClr val="accent1">
                  <a:lumMod val="75000"/>
                </a:schemeClr>
              </a:solidFill>
            </a:endParaRPr>
          </a:p>
        </p:txBody>
      </p:sp>
      <p:sp>
        <p:nvSpPr>
          <p:cNvPr id="4" name="Content Placeholder 3"/>
          <p:cNvSpPr>
            <a:spLocks noGrp="1"/>
          </p:cNvSpPr>
          <p:nvPr>
            <p:ph idx="1"/>
          </p:nvPr>
        </p:nvSpPr>
        <p:spPr/>
        <p:txBody>
          <a:bodyPr>
            <a:normAutofit/>
          </a:bodyPr>
          <a:lstStyle/>
          <a:p>
            <a:pPr>
              <a:buNone/>
            </a:pPr>
            <a:r>
              <a:rPr lang="en-US" sz="1600" dirty="0" err="1" smtClean="0"/>
              <a:t>Campen</a:t>
            </a:r>
            <a:r>
              <a:rPr lang="en-US" sz="1600" dirty="0" smtClean="0"/>
              <a:t> L.V </a:t>
            </a:r>
            <a:r>
              <a:rPr lang="en-US" sz="1600" dirty="0" err="1" smtClean="0"/>
              <a:t>venthoye</a:t>
            </a:r>
            <a:r>
              <a:rPr lang="en-US" sz="1600" dirty="0" smtClean="0"/>
              <a:t> . G.(2002) inhalation, Dry powder in </a:t>
            </a:r>
            <a:r>
              <a:rPr lang="en-US" sz="1600" dirty="0" err="1" smtClean="0"/>
              <a:t>Swarbrick,J.boylan</a:t>
            </a:r>
            <a:r>
              <a:rPr lang="en-US" sz="1600" dirty="0" smtClean="0"/>
              <a:t> J.C (EDS)Encyclopedia of pharmaceutical </a:t>
            </a:r>
            <a:r>
              <a:rPr lang="en-US" sz="1600" dirty="0" err="1" smtClean="0"/>
              <a:t>technlogy</a:t>
            </a:r>
            <a:r>
              <a:rPr lang="en-US" sz="1600" dirty="0" smtClean="0"/>
              <a:t> , 2</a:t>
            </a:r>
            <a:r>
              <a:rPr lang="en-US" sz="1600" baseline="30000" dirty="0" smtClean="0"/>
              <a:t>nd</a:t>
            </a:r>
            <a:r>
              <a:rPr lang="en-US" sz="1600" dirty="0" smtClean="0"/>
              <a:t>,edn </a:t>
            </a:r>
            <a:r>
              <a:rPr lang="en-US" sz="1600" dirty="0" err="1" smtClean="0"/>
              <a:t>marcel</a:t>
            </a:r>
            <a:r>
              <a:rPr lang="en-US" sz="1600" dirty="0" smtClean="0"/>
              <a:t> </a:t>
            </a:r>
            <a:r>
              <a:rPr lang="en-US" sz="1600" dirty="0" err="1" smtClean="0"/>
              <a:t>botter</a:t>
            </a:r>
            <a:r>
              <a:rPr lang="en-US" sz="1600" dirty="0" smtClean="0"/>
              <a:t>, New </a:t>
            </a:r>
            <a:r>
              <a:rPr lang="en-US" sz="1600" dirty="0" err="1" smtClean="0"/>
              <a:t>york</a:t>
            </a:r>
            <a:r>
              <a:rPr lang="en-US" sz="1600" dirty="0" smtClean="0"/>
              <a:t>.</a:t>
            </a:r>
          </a:p>
          <a:p>
            <a:pPr>
              <a:buNone/>
            </a:pPr>
            <a:r>
              <a:rPr lang="en-US" sz="1600" dirty="0" smtClean="0"/>
              <a:t>Hickey A,S.T.(ED)(2003) Pharmaceutical inhalation Aerosol technology (2</a:t>
            </a:r>
            <a:r>
              <a:rPr lang="en-US" sz="1600" baseline="30000" dirty="0" smtClean="0"/>
              <a:t>nd</a:t>
            </a:r>
            <a:r>
              <a:rPr lang="en-US" sz="1600" dirty="0" smtClean="0"/>
              <a:t> </a:t>
            </a:r>
            <a:r>
              <a:rPr lang="en-US" sz="1600" dirty="0" err="1" smtClean="0"/>
              <a:t>edn</a:t>
            </a:r>
            <a:r>
              <a:rPr lang="en-US" sz="1600" dirty="0" smtClean="0"/>
              <a:t> </a:t>
            </a:r>
            <a:r>
              <a:rPr lang="en-US" sz="1600" dirty="0" err="1" smtClean="0"/>
              <a:t>marce</a:t>
            </a:r>
            <a:r>
              <a:rPr lang="en-US" sz="1600" dirty="0" smtClean="0"/>
              <a:t>) Dekker ,New </a:t>
            </a:r>
            <a:r>
              <a:rPr lang="en-US" sz="1600" dirty="0" err="1" smtClean="0"/>
              <a:t>york</a:t>
            </a:r>
            <a:endParaRPr lang="en-US" sz="1600" dirty="0" smtClean="0"/>
          </a:p>
          <a:p>
            <a:pPr>
              <a:buNone/>
            </a:pPr>
            <a:r>
              <a:rPr lang="en-US" sz="1600" dirty="0" err="1" smtClean="0"/>
              <a:t>Munro,S.J.Mcripps</a:t>
            </a:r>
            <a:r>
              <a:rPr lang="en-US" sz="1600" dirty="0" smtClean="0"/>
              <a:t>, A.L(2002)Maternal dose inhalers in </a:t>
            </a:r>
            <a:r>
              <a:rPr lang="en-US" sz="1600" dirty="0" err="1" smtClean="0"/>
              <a:t>swarbrick,J</a:t>
            </a:r>
            <a:r>
              <a:rPr lang="en-US" sz="1600" dirty="0" smtClean="0"/>
              <a:t>. </a:t>
            </a:r>
            <a:r>
              <a:rPr lang="en-US" sz="1600" dirty="0" err="1" smtClean="0"/>
              <a:t>Boylan</a:t>
            </a:r>
            <a:r>
              <a:rPr lang="en-US" sz="1600" dirty="0" smtClean="0"/>
              <a:t>. J.C(EDS)Encyclopedia of pharmaceutical technology; 2</a:t>
            </a:r>
            <a:r>
              <a:rPr lang="en-US" sz="1600" baseline="30000" dirty="0" smtClean="0"/>
              <a:t>nd</a:t>
            </a:r>
            <a:r>
              <a:rPr lang="en-US" sz="1600" dirty="0" smtClean="0"/>
              <a:t> edition Marcel </a:t>
            </a:r>
            <a:r>
              <a:rPr lang="en-US" sz="1600" dirty="0" err="1" smtClean="0"/>
              <a:t>Deker</a:t>
            </a:r>
            <a:r>
              <a:rPr lang="en-US" sz="1600" dirty="0" smtClean="0"/>
              <a:t>, New </a:t>
            </a:r>
            <a:r>
              <a:rPr lang="en-US" sz="1600" dirty="0" err="1" smtClean="0"/>
              <a:t>york</a:t>
            </a:r>
            <a:r>
              <a:rPr lang="en-US" sz="1600" dirty="0" smtClean="0"/>
              <a:t>. . ..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6090" y="2362200"/>
            <a:ext cx="4807726"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THANK YOU</a:t>
            </a:r>
          </a:p>
          <a:p>
            <a:pPr algn="ctr"/>
            <a:endParaRPr lang="en-US"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85800"/>
          </a:xfrm>
        </p:spPr>
        <p:txBody>
          <a:bodyPr>
            <a:normAutofit/>
          </a:bodyPr>
          <a:lstStyle/>
          <a:p>
            <a:r>
              <a:rPr lang="en-US" dirty="0" smtClean="0">
                <a:solidFill>
                  <a:srgbClr val="FF0000"/>
                </a:solidFill>
                <a:latin typeface="Arial" pitchFamily="34" charset="0"/>
                <a:cs typeface="Arial" pitchFamily="34" charset="0"/>
              </a:rPr>
              <a:t>INTRODUCTION</a:t>
            </a:r>
            <a:endParaRPr lang="en-US" dirty="0">
              <a:solidFill>
                <a:srgbClr val="FF0000"/>
              </a:solidFill>
              <a:latin typeface="Arial" pitchFamily="34" charset="0"/>
              <a:cs typeface="Arial" pitchFamily="34" charset="0"/>
            </a:endParaRPr>
          </a:p>
        </p:txBody>
      </p:sp>
      <p:sp>
        <p:nvSpPr>
          <p:cNvPr id="4" name="Content Placeholder 2"/>
          <p:cNvSpPr>
            <a:spLocks noGrp="1"/>
          </p:cNvSpPr>
          <p:nvPr>
            <p:ph sz="quarter" idx="1"/>
          </p:nvPr>
        </p:nvSpPr>
        <p:spPr>
          <a:xfrm>
            <a:off x="457200" y="1371600"/>
            <a:ext cx="7467600" cy="5102352"/>
          </a:xfrm>
        </p:spPr>
        <p:txBody>
          <a:bodyPr>
            <a:normAutofit/>
          </a:bodyPr>
          <a:lstStyle/>
          <a:p>
            <a:pPr>
              <a:buNone/>
            </a:pPr>
            <a:r>
              <a:rPr lang="en-GB" sz="2000" dirty="0" smtClean="0">
                <a:latin typeface="Arial" pitchFamily="34" charset="0"/>
                <a:cs typeface="Arial" pitchFamily="34" charset="0"/>
              </a:rPr>
              <a:t>   </a:t>
            </a:r>
          </a:p>
          <a:p>
            <a:pPr>
              <a:buNone/>
            </a:pPr>
            <a:r>
              <a:rPr lang="en-GB" sz="2000" dirty="0" smtClean="0">
                <a:latin typeface="Arial" pitchFamily="34" charset="0"/>
                <a:cs typeface="Arial" pitchFamily="34" charset="0"/>
              </a:rPr>
              <a:t>           The human respiratory system is a complicated organ system of very close structure–function relationships. The system consisted of two regions: the conducting airway and the respiratory region.</a:t>
            </a:r>
          </a:p>
          <a:p>
            <a:pPr>
              <a:buNone/>
            </a:pP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The airway is further divided into many folds: nasal cavity and the associated sinuses, and the nasopharynx, oropharynx, larynx, trachea, bronchi, and bronchioles. The respiratory region consists of respiratory bronchioles, alveolar ducts, and alveolar sacs.</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467600" cy="5559552"/>
          </a:xfrm>
        </p:spPr>
        <p:txBody>
          <a:bodyPr>
            <a:normAutofit lnSpcReduction="10000"/>
          </a:bodyPr>
          <a:lstStyle/>
          <a:p>
            <a:pPr lvl="0"/>
            <a:r>
              <a:rPr lang="en-GB" sz="2000" dirty="0" smtClean="0">
                <a:latin typeface="Arial" pitchFamily="34" charset="0"/>
                <a:cs typeface="Arial" pitchFamily="34" charset="0"/>
              </a:rPr>
              <a:t>Rapid absorption and fast onset of action due to relatively large absorption surface.</a:t>
            </a:r>
          </a:p>
          <a:p>
            <a:pPr lvl="0">
              <a:buNone/>
            </a:pPr>
            <a:endParaRPr lang="en-US" sz="2000" dirty="0" smtClean="0">
              <a:latin typeface="Arial" pitchFamily="34" charset="0"/>
              <a:cs typeface="Arial" pitchFamily="34" charset="0"/>
            </a:endParaRPr>
          </a:p>
          <a:p>
            <a:pPr lvl="0"/>
            <a:r>
              <a:rPr lang="en-GB" sz="2000" dirty="0" smtClean="0">
                <a:latin typeface="Arial" pitchFamily="34" charset="0"/>
                <a:cs typeface="Arial" pitchFamily="34" charset="0"/>
              </a:rPr>
              <a:t>Avoidance of the harsh environmental conditions in the gastrointestinal tract (chemical and enzymatic degradation of drugs). </a:t>
            </a:r>
          </a:p>
          <a:p>
            <a:pPr lvl="0">
              <a:buNone/>
            </a:pPr>
            <a:endParaRPr lang="en-US" sz="2000" dirty="0" smtClean="0">
              <a:latin typeface="Arial" pitchFamily="34" charset="0"/>
              <a:cs typeface="Arial" pitchFamily="34" charset="0"/>
            </a:endParaRPr>
          </a:p>
          <a:p>
            <a:pPr lvl="0"/>
            <a:r>
              <a:rPr lang="en-GB" sz="2000" dirty="0" smtClean="0">
                <a:latin typeface="Arial" pitchFamily="34" charset="0"/>
                <a:cs typeface="Arial" pitchFamily="34" charset="0"/>
              </a:rPr>
              <a:t>Avoidance of hepatic first pass metabolism and thus potential for dose reduction compared to oral delivery. </a:t>
            </a:r>
          </a:p>
          <a:p>
            <a:pPr lvl="0">
              <a:buNone/>
            </a:pPr>
            <a:endParaRPr lang="en-US" sz="2000" dirty="0" smtClean="0">
              <a:latin typeface="Arial" pitchFamily="34" charset="0"/>
              <a:cs typeface="Arial" pitchFamily="34" charset="0"/>
            </a:endParaRPr>
          </a:p>
          <a:p>
            <a:pPr lvl="0"/>
            <a:r>
              <a:rPr lang="en-GB" sz="2000" dirty="0" smtClean="0">
                <a:latin typeface="Arial" pitchFamily="34" charset="0"/>
                <a:cs typeface="Arial" pitchFamily="34" charset="0"/>
              </a:rPr>
              <a:t>Potential for direct delivery of drug to the central nervous system via the olfactory region, thus by-passing the blood brain barrier. </a:t>
            </a:r>
          </a:p>
          <a:p>
            <a:pPr lvl="0">
              <a:buNone/>
            </a:pPr>
            <a:endParaRPr lang="en-US" sz="2000" dirty="0" smtClean="0">
              <a:latin typeface="Arial" pitchFamily="34" charset="0"/>
              <a:cs typeface="Arial" pitchFamily="34" charset="0"/>
            </a:endParaRPr>
          </a:p>
          <a:p>
            <a:pPr lvl="0"/>
            <a:r>
              <a:rPr lang="en-GB" sz="2000" dirty="0" smtClean="0">
                <a:latin typeface="Arial" pitchFamily="34" charset="0"/>
                <a:cs typeface="Arial" pitchFamily="34" charset="0"/>
              </a:rPr>
              <a:t>Direct delivery of vaccine to lymphatic tissue and induction of a secretory immune response at distant mucosal site.</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2" name="Title 1"/>
          <p:cNvSpPr>
            <a:spLocks noGrp="1"/>
          </p:cNvSpPr>
          <p:nvPr>
            <p:ph type="title"/>
          </p:nvPr>
        </p:nvSpPr>
        <p:spPr>
          <a:xfrm>
            <a:off x="457200" y="228600"/>
            <a:ext cx="7467600" cy="533400"/>
          </a:xfrm>
        </p:spPr>
        <p:txBody>
          <a:bodyPr>
            <a:normAutofit/>
          </a:bodyPr>
          <a:lstStyle/>
          <a:p>
            <a:r>
              <a:rPr lang="en-US" sz="2800" dirty="0" smtClean="0">
                <a:solidFill>
                  <a:srgbClr val="FF0000"/>
                </a:solidFill>
                <a:latin typeface="Arial" pitchFamily="34" charset="0"/>
                <a:cs typeface="Arial" pitchFamily="34" charset="0"/>
              </a:rPr>
              <a:t>ADVANTAGES:</a:t>
            </a:r>
            <a:endParaRPr lang="en-US"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latin typeface="Arial" pitchFamily="34" charset="0"/>
                <a:cs typeface="Arial" pitchFamily="34" charset="0"/>
              </a:rPr>
              <a:t>1.Difficulty in using aerosol devices.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2.Low reproducibility of devices which is unacceptable in cases of drugs with therapeutic index.</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3.Absorption limited by the mucous layer.</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4.Mucociliary clearance reduces the retention of drugs in the lungs [this is not good in poorly soluble or slow absorbed]</a:t>
            </a:r>
          </a:p>
        </p:txBody>
      </p:sp>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Disadvantages</a:t>
            </a:r>
            <a:endParaRPr lang="en-US"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gn="ctr" eaLnBrk="1" fontAlgn="auto" hangingPunct="1">
              <a:spcAft>
                <a:spcPts val="0"/>
              </a:spcAft>
              <a:defRPr/>
            </a:pPr>
            <a:r>
              <a:rPr lang="en-GB" b="1" dirty="0" smtClean="0">
                <a:solidFill>
                  <a:srgbClr val="FF0000"/>
                </a:solidFill>
                <a:latin typeface="Arial" pitchFamily="34" charset="0"/>
                <a:cs typeface="Arial" pitchFamily="34" charset="0"/>
              </a:rPr>
              <a:t>Regions of Drug absorption in the Pulmonary Epithelium</a:t>
            </a:r>
            <a:endParaRPr lang="en-GB" b="1" dirty="0">
              <a:solidFill>
                <a:srgbClr val="FF0000"/>
              </a:solidFill>
              <a:latin typeface="Arial" pitchFamily="34" charset="0"/>
              <a:cs typeface="Arial" pitchFamily="34" charset="0"/>
            </a:endParaRPr>
          </a:p>
        </p:txBody>
      </p:sp>
      <p:pic>
        <p:nvPicPr>
          <p:cNvPr id="4" name="Content Placeholder 3" descr="LowerRespiratoryTract_cIvyRose.jpg"/>
          <p:cNvPicPr>
            <a:picLocks noGrp="1" noChangeAspect="1"/>
          </p:cNvPicPr>
          <p:nvPr>
            <p:ph idx="1"/>
          </p:nvPr>
        </p:nvPicPr>
        <p:blipFill>
          <a:blip r:embed="rId2"/>
          <a:stretch>
            <a:fillRect/>
          </a:stretch>
        </p:blipFill>
        <p:spPr>
          <a:xfrm>
            <a:off x="1874809" y="1600200"/>
            <a:ext cx="5394382" cy="4708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0000"/>
                </a:solidFill>
                <a:latin typeface="Arial" pitchFamily="34" charset="0"/>
                <a:cs typeface="Arial" pitchFamily="34" charset="0"/>
              </a:rPr>
              <a:t>Factors effecting particle deposition in air</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r>
              <a:rPr lang="en-US" sz="2000" dirty="0" smtClean="0">
                <a:latin typeface="Arial" pitchFamily="34" charset="0"/>
                <a:cs typeface="Arial" pitchFamily="34" charset="0"/>
              </a:rPr>
              <a:t>1.Physiological Factors.</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2.Pharmaceutical Factors.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Physiological factors</a:t>
            </a:r>
            <a:endParaRPr lang="en-US" dirty="0">
              <a:solidFill>
                <a:srgbClr val="FF0000"/>
              </a:solidFill>
              <a:latin typeface="Arial" pitchFamily="34" charset="0"/>
              <a:cs typeface="Arial" pitchFamily="34" charset="0"/>
            </a:endParaRPr>
          </a:p>
        </p:txBody>
      </p:sp>
      <p:sp>
        <p:nvSpPr>
          <p:cNvPr id="5" name="Content Placeholder 2"/>
          <p:cNvSpPr>
            <a:spLocks noGrp="1"/>
          </p:cNvSpPr>
          <p:nvPr>
            <p:ph idx="1"/>
          </p:nvPr>
        </p:nvSpPr>
        <p:spPr/>
        <p:txBody>
          <a:bodyPr>
            <a:noAutofit/>
          </a:bodyPr>
          <a:lstStyle/>
          <a:p>
            <a:pPr marL="457200" indent="-457200" eaLnBrk="1" fontAlgn="auto" hangingPunct="1">
              <a:spcAft>
                <a:spcPts val="0"/>
              </a:spcAft>
              <a:buClr>
                <a:schemeClr val="accent3"/>
              </a:buClr>
              <a:buNone/>
              <a:defRPr/>
            </a:pPr>
            <a:r>
              <a:rPr lang="en-GB" sz="2000" dirty="0" smtClean="0">
                <a:latin typeface="Arial" pitchFamily="34" charset="0"/>
                <a:cs typeface="Arial" pitchFamily="34" charset="0"/>
              </a:rPr>
              <a:t>1)lung morphology.</a:t>
            </a:r>
          </a:p>
          <a:p>
            <a:pPr marL="457200" indent="-457200" eaLnBrk="1" fontAlgn="auto" hangingPunct="1">
              <a:spcAft>
                <a:spcPts val="0"/>
              </a:spcAft>
              <a:buClr>
                <a:schemeClr val="accent3"/>
              </a:buClr>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2)Oral  </a:t>
            </a:r>
            <a:r>
              <a:rPr lang="en-GB" sz="2000" dirty="0" err="1" smtClean="0">
                <a:latin typeface="Arial" pitchFamily="34" charset="0"/>
                <a:cs typeface="Arial" pitchFamily="34" charset="0"/>
              </a:rPr>
              <a:t>vs</a:t>
            </a:r>
            <a:r>
              <a:rPr lang="en-GB" sz="2000" dirty="0" smtClean="0">
                <a:latin typeface="Arial" pitchFamily="34" charset="0"/>
                <a:cs typeface="Arial" pitchFamily="34" charset="0"/>
              </a:rPr>
              <a:t> Nasal breathing.</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3)</a:t>
            </a:r>
            <a:r>
              <a:rPr lang="en-GB" sz="2000" dirty="0" err="1" smtClean="0">
                <a:latin typeface="Arial" pitchFamily="34" charset="0"/>
                <a:cs typeface="Arial" pitchFamily="34" charset="0"/>
              </a:rPr>
              <a:t>Inspiratory</a:t>
            </a:r>
            <a:r>
              <a:rPr lang="en-GB" sz="2000" dirty="0" smtClean="0">
                <a:latin typeface="Arial" pitchFamily="34" charset="0"/>
                <a:cs typeface="Arial" pitchFamily="34" charset="0"/>
              </a:rPr>
              <a:t> flow rate(IFR)-of importance in devices (</a:t>
            </a:r>
            <a:r>
              <a:rPr lang="en-GB" sz="2000" dirty="0" err="1" smtClean="0">
                <a:latin typeface="Arial" pitchFamily="34" charset="0"/>
                <a:cs typeface="Arial" pitchFamily="34" charset="0"/>
              </a:rPr>
              <a:t>e.g.DPIs</a:t>
            </a:r>
            <a:r>
              <a:rPr lang="en-GB" sz="2000" dirty="0" smtClean="0">
                <a:latin typeface="Arial" pitchFamily="34" charset="0"/>
                <a:cs typeface="Arial" pitchFamily="34" charset="0"/>
              </a:rPr>
              <a:t>), energy of inspiration is used to generate the aerosol where increasing the IFR will lead to production of small particle size.</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4)Co-ordination of aerosol generation with inspiration.</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5)Tidal Volume.</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6)Breath Holding.</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Pharmaceutical factors</a:t>
            </a:r>
            <a:endParaRPr lang="en-US" dirty="0">
              <a:solidFill>
                <a:srgbClr val="FF0000"/>
              </a:solidFill>
              <a:latin typeface="Arial" pitchFamily="34" charset="0"/>
              <a:cs typeface="Arial" pitchFamily="34" charset="0"/>
            </a:endParaRPr>
          </a:p>
        </p:txBody>
      </p:sp>
      <p:sp>
        <p:nvSpPr>
          <p:cNvPr id="4"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GB" b="1" dirty="0" smtClean="0"/>
              <a:t> </a:t>
            </a:r>
            <a:r>
              <a:rPr lang="en-GB" sz="2000" b="1" dirty="0" smtClean="0">
                <a:latin typeface="Arial" pitchFamily="34" charset="0"/>
                <a:cs typeface="Arial" pitchFamily="34" charset="0"/>
              </a:rPr>
              <a:t>1) Aerosol velocity:</a:t>
            </a:r>
          </a:p>
          <a:p>
            <a:pPr marL="274320" indent="-274320" eaLnBrk="1" fontAlgn="auto" hangingPunct="1">
              <a:spcAft>
                <a:spcPts val="0"/>
              </a:spcAft>
              <a:buClr>
                <a:schemeClr val="accent3"/>
              </a:buClr>
              <a:buFont typeface="Wingdings 2"/>
              <a:buChar char=""/>
              <a:defRPr/>
            </a:pPr>
            <a:r>
              <a:rPr lang="en-GB" sz="2000" dirty="0" smtClean="0">
                <a:latin typeface="Arial" pitchFamily="34" charset="0"/>
                <a:cs typeface="Arial" pitchFamily="34" charset="0"/>
              </a:rPr>
              <a:t>-DPIs, nebulizers depend on inspired air (IFR) i.e. Droplets carried by the effect of inspired only.</a:t>
            </a:r>
          </a:p>
          <a:p>
            <a:pPr marL="274320" indent="-274320" eaLnBrk="1" fontAlgn="auto" hangingPunct="1">
              <a:spcAft>
                <a:spcPts val="0"/>
              </a:spcAft>
              <a:buClr>
                <a:schemeClr val="accent3"/>
              </a:buClr>
              <a:buFont typeface="Wingdings 2"/>
              <a:buChar char=""/>
              <a:defRPr/>
            </a:pPr>
            <a:r>
              <a:rPr lang="en-GB" sz="2000" dirty="0" smtClean="0">
                <a:latin typeface="Arial" pitchFamily="34" charset="0"/>
                <a:cs typeface="Arial" pitchFamily="34" charset="0"/>
              </a:rPr>
              <a:t>-PMDI’s generate droplets with velocities &gt;IFR     </a:t>
            </a: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   :. greater   tendency to impact on the or pharyngeal region.</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2)Shape.</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3)Density.</a:t>
            </a:r>
          </a:p>
          <a:p>
            <a:pPr marL="274320" indent="-274320" eaLnBrk="1" fontAlgn="auto" hangingPunct="1">
              <a:spcAft>
                <a:spcPts val="0"/>
              </a:spcAft>
              <a:buClr>
                <a:schemeClr val="accent3"/>
              </a:buClr>
              <a:buFont typeface="Wingdings 2"/>
              <a:buNone/>
              <a:defRPr/>
            </a:pPr>
            <a:endParaRPr lang="en-GB" sz="2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r>
              <a:rPr lang="en-GB" sz="2000" dirty="0" smtClean="0">
                <a:latin typeface="Arial" pitchFamily="34" charset="0"/>
                <a:cs typeface="Arial" pitchFamily="34" charset="0"/>
              </a:rPr>
              <a:t>4)Size of particles.</a:t>
            </a:r>
          </a:p>
          <a:p>
            <a:pPr marL="274320" indent="-274320" eaLnBrk="1" fontAlgn="auto" hangingPunct="1">
              <a:spcAft>
                <a:spcPts val="0"/>
              </a:spcAft>
              <a:buClr>
                <a:schemeClr val="accent3"/>
              </a:buClr>
              <a:buFont typeface="Wingdings 2"/>
              <a:buNone/>
              <a:defRPr/>
            </a:pPr>
            <a:endParaRPr lang="en-GB" dirty="0" smtClean="0"/>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293</TotalTime>
  <Words>1423</Words>
  <Application>Microsoft Office PowerPoint</Application>
  <PresentationFormat>On-screen Show (4:3)</PresentationFormat>
  <Paragraphs>181</Paragraphs>
  <Slides>29</Slides>
  <Notes>0</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Civic</vt:lpstr>
      <vt:lpstr>Verve</vt:lpstr>
      <vt:lpstr>Metro</vt:lpstr>
      <vt:lpstr>Aspect</vt:lpstr>
      <vt:lpstr>Apex</vt:lpstr>
      <vt:lpstr>Paper</vt:lpstr>
      <vt:lpstr>Oriel</vt:lpstr>
      <vt:lpstr>Concourse</vt:lpstr>
      <vt:lpstr>Office Theme</vt:lpstr>
      <vt:lpstr>Slide 1</vt:lpstr>
      <vt:lpstr>contents</vt:lpstr>
      <vt:lpstr>INTRODUCTION</vt:lpstr>
      <vt:lpstr>ADVANTAGES:</vt:lpstr>
      <vt:lpstr>Disadvantages</vt:lpstr>
      <vt:lpstr>Regions of Drug absorption in the Pulmonary Epithelium</vt:lpstr>
      <vt:lpstr>Factors effecting particle deposition in air</vt:lpstr>
      <vt:lpstr>Physiological factors</vt:lpstr>
      <vt:lpstr>Pharmaceutical factors</vt:lpstr>
      <vt:lpstr>Slide 10</vt:lpstr>
      <vt:lpstr>Formulating and delivering therapeutic inhalation aerosols</vt:lpstr>
      <vt:lpstr>Metered Dose Inhalers (MDI)</vt:lpstr>
      <vt:lpstr>Slide 13</vt:lpstr>
      <vt:lpstr>Slide 14</vt:lpstr>
      <vt:lpstr>Slide 15</vt:lpstr>
      <vt:lpstr>Slide 16</vt:lpstr>
      <vt:lpstr>DRY POWDER INHALERS</vt:lpstr>
      <vt:lpstr>CLASSIFICATION</vt:lpstr>
      <vt:lpstr>Slide 19</vt:lpstr>
      <vt:lpstr>Slide 20</vt:lpstr>
      <vt:lpstr>Spin haler and turbo haler</vt:lpstr>
      <vt:lpstr>disk haler</vt:lpstr>
      <vt:lpstr>Nebulizers:</vt:lpstr>
      <vt:lpstr>Jet nebulizers:</vt:lpstr>
      <vt:lpstr>Slide 25</vt:lpstr>
      <vt:lpstr>Ultrasonic nebulizer:</vt:lpstr>
      <vt:lpstr>REFERENCES</vt:lpstr>
      <vt:lpstr>BIBLOGRAPHY</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delivery to respiratory systems</dc:title>
  <dc:creator>ADMIN</dc:creator>
  <cp:lastModifiedBy>shivasaibrothers</cp:lastModifiedBy>
  <cp:revision>79</cp:revision>
  <dcterms:created xsi:type="dcterms:W3CDTF">2011-08-19T13:30:05Z</dcterms:created>
  <dcterms:modified xsi:type="dcterms:W3CDTF">2012-10-15T15:11:43Z</dcterms:modified>
</cp:coreProperties>
</file>