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33"/>
  </p:notesMasterIdLst>
  <p:handoutMasterIdLst>
    <p:handoutMasterId r:id="rId34"/>
  </p:handoutMasterIdLst>
  <p:sldIdLst>
    <p:sldId id="256" r:id="rId2"/>
    <p:sldId id="433" r:id="rId3"/>
    <p:sldId id="268" r:id="rId4"/>
    <p:sldId id="444" r:id="rId5"/>
    <p:sldId id="270" r:id="rId6"/>
    <p:sldId id="290" r:id="rId7"/>
    <p:sldId id="445" r:id="rId8"/>
    <p:sldId id="434" r:id="rId9"/>
    <p:sldId id="435" r:id="rId10"/>
    <p:sldId id="446" r:id="rId11"/>
    <p:sldId id="436" r:id="rId12"/>
    <p:sldId id="437" r:id="rId13"/>
    <p:sldId id="447" r:id="rId14"/>
    <p:sldId id="438" r:id="rId15"/>
    <p:sldId id="439" r:id="rId16"/>
    <p:sldId id="448" r:id="rId17"/>
    <p:sldId id="440" r:id="rId18"/>
    <p:sldId id="441" r:id="rId19"/>
    <p:sldId id="449" r:id="rId20"/>
    <p:sldId id="442" r:id="rId21"/>
    <p:sldId id="443" r:id="rId22"/>
    <p:sldId id="450" r:id="rId23"/>
    <p:sldId id="453" r:id="rId24"/>
    <p:sldId id="451" r:id="rId25"/>
    <p:sldId id="452" r:id="rId26"/>
    <p:sldId id="454" r:id="rId27"/>
    <p:sldId id="455" r:id="rId28"/>
    <p:sldId id="457" r:id="rId29"/>
    <p:sldId id="458" r:id="rId30"/>
    <p:sldId id="459" r:id="rId31"/>
    <p:sldId id="460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notesViewPr>
    <p:cSldViewPr>
      <p:cViewPr varScale="1">
        <p:scale>
          <a:sx n="53" d="100"/>
          <a:sy n="53" d="100"/>
        </p:scale>
        <p:origin x="-184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83C509-BF9B-484A-A2A5-85189C6788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B9297D-8E7A-4382-BCAE-8F488F2915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9CCAD-C775-4CC2-88D6-D13B1EDB7902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63855-B494-46B1-AD1C-10C6D8F47C22}" type="slidenum">
              <a:rPr lang="en-US"/>
              <a:pPr/>
              <a:t>15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17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63855-B494-46B1-AD1C-10C6D8F47C22}" type="slidenum">
              <a:rPr lang="en-US"/>
              <a:pPr/>
              <a:t>18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20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63855-B494-46B1-AD1C-10C6D8F47C22}" type="slidenum">
              <a:rPr lang="en-US"/>
              <a:pPr/>
              <a:t>21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7C106-008C-44C8-B62F-C55BE452BC29}" type="slidenum">
              <a:rPr lang="en-US"/>
              <a:pPr/>
              <a:t>22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24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63855-B494-46B1-AD1C-10C6D8F47C22}" type="slidenum">
              <a:rPr lang="en-US"/>
              <a:pPr/>
              <a:t>25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27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28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7C106-008C-44C8-B62F-C55BE452BC29}" type="slidenum">
              <a:rPr lang="en-US"/>
              <a:pPr/>
              <a:t>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29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30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63855-B494-46B1-AD1C-10C6D8F47C22}" type="slidenum">
              <a:rPr lang="en-US"/>
              <a:pPr/>
              <a:t>6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8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63855-B494-46B1-AD1C-10C6D8F47C22}" type="slidenum">
              <a:rPr lang="en-US"/>
              <a:pPr/>
              <a:t>9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11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63855-B494-46B1-AD1C-10C6D8F47C22}" type="slidenum">
              <a:rPr lang="en-US"/>
              <a:pPr/>
              <a:t>12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8B8BD-85A8-4EB4-A357-AB972275BC40}" type="slidenum">
              <a:rPr lang="en-US"/>
              <a:pPr/>
              <a:t>14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789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89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1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927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792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9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93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932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933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934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E397DED-ED8D-4C8D-BA17-B2E98D6848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30" grpId="0"/>
      <p:bldP spid="3793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7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14E02-16F0-42E2-B338-75BA5F9F07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885B1-C7D7-442D-A7FF-747F45CB60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FD480-89BC-40E1-B2A0-6F4ECE6282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8E213-3EC0-418B-92C5-3B905ACB57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1891F-07A6-4185-8D63-B9074983ED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5779D-8C16-49FE-BA82-CCDB54DB0A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544E0-B520-4F6C-9ADE-6E0F1C8B5A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423FB-6A6A-442B-828E-F5A0178CB8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68ACF-B87C-4C3A-9681-1AFE5211FD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DAF9C-E12B-479C-A8AE-C93C155B35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686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6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6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87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88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90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690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9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9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9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69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69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F835433-B870-4899-889C-41E142CA49A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</a:rPr>
              <a:t>Oxygen devices </a:t>
            </a:r>
            <a:endParaRPr lang="en-US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Prepared by : Muteb Ayedh Alotaibi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</a:rPr>
              <a:t>Transtracheal catheter </a:t>
            </a:r>
            <a:endParaRPr lang="ar-SA" dirty="0"/>
          </a:p>
        </p:txBody>
      </p:sp>
      <p:pic>
        <p:nvPicPr>
          <p:cNvPr id="4" name="Picture 17" descr="16_1008_Transtracheal_Catheter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828800"/>
            <a:ext cx="5943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pPr marL="514350" indent="-514350"/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</a:rPr>
              <a:t>Transtracheal catheter </a:t>
            </a: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3733800" cy="50292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¼ - 4  L/ min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FiO2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</a:rPr>
              <a:t>22%  - 35%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</a:rPr>
              <a:t>Advantages 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Increased exercise tolerance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</a:rPr>
              <a:t>Increased mobility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en-US" sz="2800" i="1" dirty="0" smtClean="0">
              <a:latin typeface="Times New Roman" pitchFamily="18" charset="0"/>
            </a:endParaRP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Disadvantages :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High cost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Surgical complications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Mucus plugging </a:t>
            </a: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Cou</a:t>
            </a:r>
            <a:endParaRPr lang="en-US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noFill/>
          <a:ln/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Best Use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Home care or ambulatory </a:t>
            </a:r>
            <a:r>
              <a:rPr lang="en-US" i="1" dirty="0" err="1" smtClean="0">
                <a:latin typeface="Times New Roman" pitchFamily="18" charset="0"/>
              </a:rPr>
              <a:t>pathents</a:t>
            </a:r>
            <a:r>
              <a:rPr lang="en-US" i="1" dirty="0" smtClean="0">
                <a:latin typeface="Times New Roman" pitchFamily="18" charset="0"/>
              </a:rPr>
              <a:t> who need increased mobility or do not accept nasal oxygen </a:t>
            </a:r>
          </a:p>
          <a:p>
            <a:pPr lvl="1">
              <a:buClr>
                <a:srgbClr val="00FFFF"/>
              </a:buClr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</a:rPr>
              <a:t>Simple mask </a:t>
            </a:r>
            <a:endParaRPr lang="ar-SA" dirty="0"/>
          </a:p>
        </p:txBody>
      </p:sp>
      <p:pic>
        <p:nvPicPr>
          <p:cNvPr id="4" name="Picture 8" descr="http://www.oncallmedicalsupplies.com/acatalog/HU1041larg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600200"/>
            <a:ext cx="53340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pPr marL="514350" indent="-514350"/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</a:rPr>
              <a:t>Simple mask </a:t>
            </a: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95400"/>
            <a:ext cx="3733800" cy="53340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5- 10 L/ min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FiO2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</a:rPr>
              <a:t>35%  - 50%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</a:rPr>
              <a:t>Advantages 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Use on adults, children , infants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</a:rPr>
              <a:t>Quick, easy to apply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</a:rPr>
              <a:t>Disposable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</a:rPr>
              <a:t>Inexpensive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en-US" sz="2800" i="1" dirty="0" smtClean="0">
              <a:latin typeface="Times New Roman" pitchFamily="18" charset="0"/>
            </a:endParaRP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Disadvantages :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Uncomfortable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Must be removed for eating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Blocks vomitus unconscious patients </a:t>
            </a: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Cou</a:t>
            </a:r>
            <a:endParaRPr lang="en-US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noFill/>
          <a:ln/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Best Use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Emergencies 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Short-term therapy requiring moderate Fio2 mouth breathing patients requiring moderate Fio2 </a:t>
            </a:r>
          </a:p>
          <a:p>
            <a:pPr lvl="1"/>
            <a:endParaRPr lang="en-US" i="1" dirty="0" smtClean="0">
              <a:latin typeface="Times New Roman" pitchFamily="18" charset="0"/>
            </a:endParaRPr>
          </a:p>
          <a:p>
            <a:pPr lvl="1">
              <a:buClr>
                <a:srgbClr val="00FFFF"/>
              </a:buClr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</a:rPr>
              <a:t>Partial rebreathing mask </a:t>
            </a:r>
            <a:endParaRPr lang="ar-SA" dirty="0"/>
          </a:p>
        </p:txBody>
      </p:sp>
      <p:pic>
        <p:nvPicPr>
          <p:cNvPr id="4" name="Picture 4" descr="038011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905000"/>
            <a:ext cx="4648200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pPr marL="514350" indent="-514350"/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</a:rPr>
              <a:t>Partial rebreathing mask </a:t>
            </a: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3733800" cy="53340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Minimum of 10 L/ min ( prevent bag collapse on inspiration ) 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FiO2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</a:rPr>
              <a:t>40%  - 70%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</a:rPr>
              <a:t>Advantages 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Same as simple mask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Moderate to high Fio2 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Disadvantages :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Same as simple mask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Potential suffocation </a:t>
            </a:r>
            <a:r>
              <a:rPr lang="en-US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hasard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0668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Cou</a:t>
            </a:r>
            <a:endParaRPr lang="en-US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noFill/>
          <a:ln/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Best Use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Emergencies 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Short-term therapy requiring moderate to  high  Fio2 </a:t>
            </a:r>
          </a:p>
          <a:p>
            <a:pPr lvl="1"/>
            <a:endParaRPr lang="en-US" i="1" dirty="0" smtClean="0">
              <a:latin typeface="Times New Roman" pitchFamily="18" charset="0"/>
            </a:endParaRPr>
          </a:p>
          <a:p>
            <a:pPr lvl="1">
              <a:buClr>
                <a:srgbClr val="00FFFF"/>
              </a:buClr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</a:rPr>
              <a:t>Nonrebreathing mask </a:t>
            </a:r>
            <a:endParaRPr lang="ar-SA" dirty="0"/>
          </a:p>
        </p:txBody>
      </p:sp>
      <p:pic>
        <p:nvPicPr>
          <p:cNvPr id="4" name="Picture 5" descr="038011B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00200"/>
            <a:ext cx="6553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24200"/>
            <a:ext cx="7772400" cy="2644775"/>
          </a:xfrm>
        </p:spPr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EGAN’S </a:t>
            </a:r>
            <a:b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sz="3600" cap="none" dirty="0" smtClean="0">
                <a:solidFill>
                  <a:srgbClr val="FFFF00"/>
                </a:solidFill>
                <a:latin typeface="Times New Roman" pitchFamily="18" charset="0"/>
              </a:rPr>
              <a:t>Fundamentals of Respiratory Care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i="1" cap="none" dirty="0" smtClean="0">
                <a:solidFill>
                  <a:srgbClr val="FF0000"/>
                </a:solidFill>
                <a:latin typeface="Times New Roman" pitchFamily="18" charset="0"/>
              </a:rPr>
              <a:t>Except</a:t>
            </a:r>
            <a:r>
              <a:rPr lang="en-US" cap="none" dirty="0" smtClean="0">
                <a:solidFill>
                  <a:srgbClr val="FFFF00"/>
                </a:solidFill>
                <a:latin typeface="Times New Roman" pitchFamily="18" charset="0"/>
              </a:rPr>
              <a:t> : pictures &amp; last 3 slides  </a:t>
            </a:r>
            <a:endParaRPr lang="ar-S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71601"/>
            <a:ext cx="7772400" cy="1600199"/>
          </a:xfrm>
        </p:spPr>
        <p:txBody>
          <a:bodyPr/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r>
              <a:rPr lang="en-US" sz="6000" dirty="0" smtClean="0"/>
              <a:t> </a:t>
            </a:r>
            <a:endParaRPr lang="ar-SA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pPr marL="514350" indent="-514350"/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</a:rPr>
              <a:t>Nonrebreathing mask </a:t>
            </a: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3733800" cy="49530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Minimum of 10 L/ min ( prevent bag collapse on inspiration ) 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FiO2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</a:rPr>
              <a:t>60%  - 80%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</a:rPr>
              <a:t>Advantages 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Same as simple mask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high Fio2 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Disadvantages :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Same as simple mask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Potential suffocation </a:t>
            </a:r>
            <a:r>
              <a:rPr lang="en-US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hasard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Cou</a:t>
            </a:r>
            <a:endParaRPr lang="en-US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noFill/>
          <a:ln/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Best Use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Emergencies 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Short-term therapy requiring high  Fio2</a:t>
            </a:r>
          </a:p>
          <a:p>
            <a:pPr lvl="1"/>
            <a:endParaRPr lang="en-US" i="1" dirty="0" smtClean="0">
              <a:latin typeface="Times New Roman" pitchFamily="18" charset="0"/>
            </a:endParaRPr>
          </a:p>
          <a:p>
            <a:pPr lvl="1">
              <a:buClr>
                <a:srgbClr val="00FFFF"/>
              </a:buClr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2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high flow system </a:t>
            </a:r>
            <a:endParaRPr lang="en-US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6553200" cy="46482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Air-entrainment mask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Oxyhood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Aerosol mask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Trach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collar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Oxygen tent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chemeClr val="tx1"/>
              </a:buClr>
              <a:buNone/>
            </a:pPr>
            <a:endParaRPr lang="en-US" sz="2800" i="1" dirty="0" smtClean="0">
              <a:latin typeface="Times New Roman" pitchFamily="18" charset="0"/>
            </a:endParaRPr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</a:rPr>
              <a:t>Air-entrainment mask </a:t>
            </a:r>
            <a:r>
              <a:rPr lang="en-US" i="1" dirty="0" smtClean="0">
                <a:latin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</a:rPr>
            </a:br>
            <a:endParaRPr lang="ar-SA" dirty="0"/>
          </a:p>
        </p:txBody>
      </p:sp>
      <p:pic>
        <p:nvPicPr>
          <p:cNvPr id="4" name="Picture 6" descr="C:\Users\abu-s3eed\Desktop\Venturi%20Mask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524000"/>
            <a:ext cx="5410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pPr marL="514350" indent="-514350"/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</a:rPr>
              <a:t>Air-entrainment mask </a:t>
            </a: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3733800" cy="53340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Varies , should provide output flow &gt; 60 L/ m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FiO2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</a:rPr>
              <a:t>24%  - 50%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</a:rPr>
              <a:t>Advantages 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Easy to apply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Disposable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Inexpensive  , stable , precise Fio2 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Disadvantages :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Limited to adult use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Must be removed for eating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Fio2 &gt;0.40 not ensured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Cou</a:t>
            </a:r>
            <a:endParaRPr lang="en-US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noFill/>
          <a:ln/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Best Use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Patient unstable condition who need precise low Fio2 </a:t>
            </a:r>
          </a:p>
          <a:p>
            <a:pPr lvl="1">
              <a:buNone/>
            </a:pPr>
            <a:endParaRPr lang="en-US" i="1" dirty="0" smtClean="0">
              <a:latin typeface="Times New Roman" pitchFamily="18" charset="0"/>
            </a:endParaRPr>
          </a:p>
          <a:p>
            <a:pPr lvl="1">
              <a:buClr>
                <a:srgbClr val="00FFFF"/>
              </a:buClr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96361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Oxyhood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ar-SA" dirty="0"/>
          </a:p>
        </p:txBody>
      </p:sp>
      <p:pic>
        <p:nvPicPr>
          <p:cNvPr id="4" name="Picture 14" descr="img_OlyMed-oxyhood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00200"/>
            <a:ext cx="6324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pPr marL="514350" indent="-51435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Oxyhood</a:t>
            </a:r>
            <a:endParaRPr lang="en-US" i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733800" cy="48006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≥7 L /min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FiO2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</a:rPr>
              <a:t>21%  - 100 %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</a:rPr>
              <a:t>Advantages 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Full range of  Fio2 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Disadvantages :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Difficult to clean , disinfect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Best use :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Infants who need supplemental oxygen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pPr marL="514350" indent="-51435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Aerosol mask</a:t>
            </a:r>
            <a:endParaRPr lang="en-US" i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733800" cy="48006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5-10 L/min.</a:t>
            </a:r>
            <a:endParaRPr lang="en-US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FiO2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buNone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21% - 100%.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4" descr="10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752600"/>
            <a:ext cx="396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pPr marL="514350" indent="-51435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Trach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collar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en-US" i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733800" cy="48006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tx2"/>
              </a:buClr>
              <a:buSzPct val="100000"/>
              <a:buNone/>
              <a:defRPr/>
            </a:pPr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buNone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5-10 L/min.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buNone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</a:t>
            </a:r>
            <a:r>
              <a:rPr lang="en-US" sz="24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range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buNone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21% - 100%.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defRPr/>
            </a:pPr>
            <a:endParaRPr lang="en-US" sz="105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Clr>
                <a:schemeClr val="tx1"/>
              </a:buClr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4" descr="grabby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447800"/>
            <a:ext cx="3505200" cy="467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2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low flow </a:t>
            </a:r>
            <a:endParaRPr lang="en-US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3733800" cy="46482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Nasal cannula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Nasal catheter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Transtracheal catheter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Simple mask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Partial rebreathing mask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Nonrebreathing mask 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4800600" y="1600200"/>
            <a:ext cx="3733800" cy="45720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must Know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Flow 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Fio2 range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Advantages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Disadvantages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Best use </a:t>
            </a:r>
            <a:endParaRPr lang="en-US" sz="2800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pPr marL="514350" indent="-51435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Oxygen tent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en-US" i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733800" cy="48006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tx2"/>
              </a:buClr>
              <a:buSzPct val="100000"/>
              <a:buFont typeface="Courier New" pitchFamily="49" charset="0"/>
              <a:buChar char="o"/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buNone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8-15 L/min.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buFont typeface="Courier New" pitchFamily="49" charset="0"/>
              <a:buChar char="o"/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FiO2 range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buNone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40% - 50%.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buFont typeface="Courier New" pitchFamily="49" charset="0"/>
              <a:buChar char="o"/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Best use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Used primarily on children with croup or pneumonia.</a:t>
            </a: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buNone/>
              <a:defRPr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chemeClr val="tx2"/>
              </a:buClr>
              <a:buSzPct val="100000"/>
              <a:defRPr/>
            </a:pPr>
            <a:endParaRPr lang="en-US" sz="105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Clr>
                <a:schemeClr val="tx1"/>
              </a:buClr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6" descr="frequent19"/>
          <p:cNvPicPr>
            <a:picLocks noChangeAspect="1" noChangeArrowheads="1"/>
          </p:cNvPicPr>
          <p:nvPr/>
        </p:nvPicPr>
        <p:blipFill>
          <a:blip r:embed="rId3"/>
          <a:srcRect l="31267" t="2168" b="16785"/>
          <a:stretch>
            <a:fillRect/>
          </a:stretch>
        </p:blipFill>
        <p:spPr bwMode="auto">
          <a:xfrm>
            <a:off x="5005388" y="1524000"/>
            <a:ext cx="3300411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3124200"/>
          </a:xfrm>
        </p:spPr>
        <p:txBody>
          <a:bodyPr/>
          <a:lstStyle/>
          <a:p>
            <a:r>
              <a:rPr lang="en-US" sz="4800" b="1" i="1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 </a:t>
            </a:r>
            <a:endParaRPr lang="ar-SA" sz="4800" b="1" i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Nasal cannula </a:t>
            </a:r>
            <a:endParaRPr lang="ar-SA" dirty="0"/>
          </a:p>
        </p:txBody>
      </p:sp>
      <p:pic>
        <p:nvPicPr>
          <p:cNvPr id="4" name="Picture 6" descr="http://www.interacoustics.com/com_en/Products/Rhinometry/RhinoCycle/Gallery/RhinoCycleCannulaMontag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600200"/>
            <a:ext cx="5410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Nasal cannula </a:t>
            </a: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3733800" cy="50292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¼ - 8 l/min ( adult )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latin typeface="Times New Roman" pitchFamily="18" charset="0"/>
              </a:rPr>
              <a:t>≤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L/min (infants)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FiO2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</a:rPr>
              <a:t>24%  - 40%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</a:rPr>
              <a:t>Advantages 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Use on  adult , children , infants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Easy to use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</a:rPr>
              <a:t>Disposable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en-US" sz="2800" i="1" dirty="0" smtClean="0">
              <a:latin typeface="Times New Roman" pitchFamily="18" charset="0"/>
            </a:endParaRP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 Low cost ,Well tolerated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Disadvantages :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Easily dislodged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High flow  un-comfortable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Can cause dryness , bleeding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Mouth breathing may reduced Fio2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cout</a:t>
            </a:r>
            <a:endParaRPr lang="en-US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noFill/>
          <a:ln/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Best Use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Patient in staple condition who needs low Fio</a:t>
            </a:r>
            <a:r>
              <a:rPr lang="en-US" sz="1800" spc="-150" dirty="0" smtClean="0">
                <a:effectLst/>
                <a:latin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</a:rPr>
              <a:t> 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Home care </a:t>
            </a:r>
            <a:r>
              <a:rPr lang="en-US" i="1" dirty="0" err="1" smtClean="0">
                <a:latin typeface="Times New Roman" pitchFamily="18" charset="0"/>
              </a:rPr>
              <a:t>pathent</a:t>
            </a:r>
            <a:r>
              <a:rPr lang="en-US" i="1" dirty="0" smtClean="0">
                <a:latin typeface="Times New Roman" pitchFamily="18" charset="0"/>
              </a:rPr>
              <a:t> who needs long term therapy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Low to moderate Fio2  while eating </a:t>
            </a:r>
          </a:p>
          <a:p>
            <a:pPr lvl="1">
              <a:buClr>
                <a:srgbClr val="00FFFF"/>
              </a:buClr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Nasal catheter </a:t>
            </a:r>
            <a:endParaRPr lang="ar-SA" dirty="0"/>
          </a:p>
        </p:txBody>
      </p:sp>
      <p:pic>
        <p:nvPicPr>
          <p:cNvPr id="4" name="Picture 4" descr="03800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524000"/>
            <a:ext cx="6858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2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Nasal catheter  </a:t>
            </a:r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3733800" cy="5029200"/>
          </a:xfrm>
          <a:noFill/>
          <a:ln cap="flat" algn="ctr">
            <a:solidFill>
              <a:srgbClr val="00FF00"/>
            </a:solidFill>
          </a:ln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¼ - 8 l/min</a:t>
            </a:r>
          </a:p>
          <a:p>
            <a:pPr>
              <a:buClr>
                <a:schemeClr val="tx1"/>
              </a:buClr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FiO2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latin typeface="Times New Roman" pitchFamily="18" charset="0"/>
              </a:rPr>
              <a:t>22%  - 45%  </a:t>
            </a:r>
          </a:p>
          <a:p>
            <a:pPr>
              <a:buClr>
                <a:schemeClr val="tx1"/>
              </a:buClr>
              <a:buNone/>
            </a:pPr>
            <a:r>
              <a:rPr lang="en-US" sz="2800" i="1" dirty="0" smtClean="0">
                <a:solidFill>
                  <a:srgbClr val="FFFF00"/>
                </a:solidFill>
                <a:latin typeface="Times New Roman" pitchFamily="18" charset="0"/>
              </a:rPr>
              <a:t>Advantages 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Use on  adult , children , infants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i="1" dirty="0" smtClean="0">
                <a:latin typeface="Times New Roman" pitchFamily="18" charset="0"/>
              </a:rPr>
              <a:t>Good stability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</a:rPr>
              <a:t>Disposable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en-US" sz="2800" i="1" dirty="0" smtClean="0">
              <a:latin typeface="Times New Roman" pitchFamily="18" charset="0"/>
            </a:endParaRP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800600" y="1447800"/>
            <a:ext cx="3733800" cy="48768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 Low cost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None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Disadvantages :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Difficult to insert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Need regular changing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May block insertion , may provoke gagging  </a:t>
            </a:r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  <a:ln/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</a:rPr>
              <a:t>Cou</a:t>
            </a:r>
            <a:endParaRPr lang="en-US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noFill/>
          <a:ln/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</a:rPr>
              <a:t>Best Use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Procedures  in which cannula is difficult use ( </a:t>
            </a:r>
            <a:r>
              <a:rPr lang="en-US" i="1" dirty="0" err="1" smtClean="0">
                <a:latin typeface="Times New Roman" pitchFamily="18" charset="0"/>
              </a:rPr>
              <a:t>bronchoscopy</a:t>
            </a:r>
            <a:r>
              <a:rPr lang="en-US" i="1" dirty="0" smtClean="0">
                <a:latin typeface="Times New Roman" pitchFamily="18" charset="0"/>
              </a:rPr>
              <a:t> ) 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Long- term care of infants </a:t>
            </a:r>
          </a:p>
          <a:p>
            <a:pPr lvl="1">
              <a:buClr>
                <a:srgbClr val="00FFFF"/>
              </a:buClr>
              <a:buFontTx/>
              <a:buNone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1">
      <a:dk1>
        <a:srgbClr val="1A006C"/>
      </a:dk1>
      <a:lt1>
        <a:srgbClr val="FFFFFF"/>
      </a:lt1>
      <a:dk2>
        <a:srgbClr val="000066"/>
      </a:dk2>
      <a:lt2>
        <a:srgbClr val="CCCCFF"/>
      </a:lt2>
      <a:accent1>
        <a:srgbClr val="0099CC"/>
      </a:accent1>
      <a:accent2>
        <a:srgbClr val="6600CC"/>
      </a:accent2>
      <a:accent3>
        <a:srgbClr val="AAAAB8"/>
      </a:accent3>
      <a:accent4>
        <a:srgbClr val="DADADA"/>
      </a:accent4>
      <a:accent5>
        <a:srgbClr val="AACAE2"/>
      </a:accent5>
      <a:accent6>
        <a:srgbClr val="5C00B9"/>
      </a:accent6>
      <a:hlink>
        <a:srgbClr val="9999FF"/>
      </a:hlink>
      <a:folHlink>
        <a:srgbClr val="33CCCC"/>
      </a:folHlink>
    </a:clrScheme>
    <a:fontScheme name="B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</TotalTime>
  <Words>586</Words>
  <Application>Microsoft PowerPoint</Application>
  <PresentationFormat>On-screen Show (4:3)</PresentationFormat>
  <Paragraphs>200</Paragraphs>
  <Slides>31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Beam</vt:lpstr>
      <vt:lpstr>Oxygen devices </vt:lpstr>
      <vt:lpstr>EGAN’S  Fundamentals of Respiratory Care  Except : pictures &amp; last 3 slides  </vt:lpstr>
      <vt:lpstr>low flow </vt:lpstr>
      <vt:lpstr>Nasal cannula </vt:lpstr>
      <vt:lpstr>Nasal cannula </vt:lpstr>
      <vt:lpstr>cout</vt:lpstr>
      <vt:lpstr>Nasal catheter </vt:lpstr>
      <vt:lpstr>Nasal catheter  </vt:lpstr>
      <vt:lpstr>Cou</vt:lpstr>
      <vt:lpstr>Transtracheal catheter </vt:lpstr>
      <vt:lpstr>Transtracheal catheter </vt:lpstr>
      <vt:lpstr>Cou</vt:lpstr>
      <vt:lpstr>Simple mask </vt:lpstr>
      <vt:lpstr>Simple mask </vt:lpstr>
      <vt:lpstr>Cou</vt:lpstr>
      <vt:lpstr>Partial rebreathing mask </vt:lpstr>
      <vt:lpstr>Partial rebreathing mask </vt:lpstr>
      <vt:lpstr>Cou</vt:lpstr>
      <vt:lpstr>Nonrebreathing mask </vt:lpstr>
      <vt:lpstr>Nonrebreathing mask </vt:lpstr>
      <vt:lpstr>Cou</vt:lpstr>
      <vt:lpstr>high flow system </vt:lpstr>
      <vt:lpstr>Air-entrainment mask  </vt:lpstr>
      <vt:lpstr>Air-entrainment mask </vt:lpstr>
      <vt:lpstr>Cou</vt:lpstr>
      <vt:lpstr>Oxyhood </vt:lpstr>
      <vt:lpstr>Oxyhood</vt:lpstr>
      <vt:lpstr>Aerosol mask</vt:lpstr>
      <vt:lpstr> Trach collar </vt:lpstr>
      <vt:lpstr>  Oxygen tent  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ABUMADA</cp:lastModifiedBy>
  <cp:revision>75</cp:revision>
  <cp:lastPrinted>1601-01-01T00:00:00Z</cp:lastPrinted>
  <dcterms:created xsi:type="dcterms:W3CDTF">1601-01-01T00:00:00Z</dcterms:created>
  <dcterms:modified xsi:type="dcterms:W3CDTF">2010-10-05T23:13:10Z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