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1047" r:id="rId2"/>
    <p:sldId id="1041" r:id="rId3"/>
    <p:sldId id="941" r:id="rId4"/>
    <p:sldId id="692" r:id="rId5"/>
    <p:sldId id="1042" r:id="rId6"/>
    <p:sldId id="262" r:id="rId7"/>
    <p:sldId id="259" r:id="rId8"/>
    <p:sldId id="260" r:id="rId9"/>
    <p:sldId id="258" r:id="rId10"/>
    <p:sldId id="257" r:id="rId11"/>
    <p:sldId id="461" r:id="rId12"/>
    <p:sldId id="261" r:id="rId13"/>
    <p:sldId id="263" r:id="rId14"/>
    <p:sldId id="264" r:id="rId15"/>
    <p:sldId id="265" r:id="rId16"/>
    <p:sldId id="266" r:id="rId17"/>
    <p:sldId id="267" r:id="rId18"/>
    <p:sldId id="268" r:id="rId19"/>
    <p:sldId id="275" r:id="rId20"/>
    <p:sldId id="277" r:id="rId21"/>
    <p:sldId id="273" r:id="rId22"/>
    <p:sldId id="274" r:id="rId23"/>
    <p:sldId id="575" r:id="rId24"/>
    <p:sldId id="581" r:id="rId25"/>
    <p:sldId id="582"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CCFF"/>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2" autoAdjust="0"/>
    <p:restoredTop sz="79634" autoAdjust="0"/>
  </p:normalViewPr>
  <p:slideViewPr>
    <p:cSldViewPr>
      <p:cViewPr varScale="1">
        <p:scale>
          <a:sx n="58" d="100"/>
          <a:sy n="58" d="100"/>
        </p:scale>
        <p:origin x="-9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E16B436A-9E54-4625-B0B7-05F81E6D041C}" type="datetimeFigureOut">
              <a:rPr lang="en-US"/>
              <a:pPr>
                <a:defRPr/>
              </a:pPr>
              <a:t>2/18/2011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A794CE59-BD6F-482D-969B-B60BD65D74E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83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283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87044"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283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83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283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C0E670D8-BBC3-4B44-90EA-B5295D9B413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98C9F447-699B-4345-80D4-493158484C43}" type="slidenum">
              <a:rPr lang="en-US" sz="1200">
                <a:latin typeface="Calibri" pitchFamily="34" charset="0"/>
                <a:cs typeface="Arial" charset="0"/>
              </a:rPr>
              <a:pPr algn="r" defTabSz="931863"/>
              <a:t>1</a:t>
            </a:fld>
            <a:endParaRPr lang="en-US" sz="1200">
              <a:latin typeface="Calibri" pitchFamily="34" charset="0"/>
              <a:cs typeface="Arial" charset="0"/>
            </a:endParaRPr>
          </a:p>
        </p:txBody>
      </p:sp>
      <p:sp>
        <p:nvSpPr>
          <p:cNvPr id="182275"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a:fld id="{F8DD078C-A0F8-4C0A-93AB-DA9B040EC87C}" type="slidenum">
              <a:rPr lang="en-US" sz="1200">
                <a:latin typeface="Calibri" pitchFamily="34" charset="0"/>
                <a:cs typeface="Arial" charset="0"/>
              </a:rPr>
              <a:pPr algn="r" defTabSz="931863"/>
              <a:t>1</a:t>
            </a:fld>
            <a:endParaRPr lang="en-US" sz="1200">
              <a:latin typeface="Calibri" pitchFamily="34" charset="0"/>
              <a:cs typeface="Arial" charset="0"/>
            </a:endParaRPr>
          </a:p>
        </p:txBody>
      </p:sp>
      <p:sp>
        <p:nvSpPr>
          <p:cNvPr id="182276" name="Rectangle 2"/>
          <p:cNvSpPr>
            <a:spLocks noGrp="1" noRot="1" noChangeAspect="1" noChangeArrowheads="1" noTextEdit="1"/>
          </p:cNvSpPr>
          <p:nvPr>
            <p:ph type="sldImg"/>
          </p:nvPr>
        </p:nvSpPr>
        <p:spPr>
          <a:ln/>
        </p:spPr>
      </p:sp>
      <p:sp>
        <p:nvSpPr>
          <p:cNvPr id="182277" name="Rectangle 3"/>
          <p:cNvSpPr>
            <a:spLocks noGrp="1" noChangeArrowheads="1"/>
          </p:cNvSpPr>
          <p:nvPr>
            <p:ph type="body" idx="1"/>
          </p:nvPr>
        </p:nvSpPr>
        <p:spPr>
          <a:noFill/>
          <a:ln/>
        </p:spPr>
        <p:txBody>
          <a:bodyPr/>
          <a:lstStyle/>
          <a:p>
            <a:pPr eaLnBrk="1" hangingPunct="1"/>
            <a:r>
              <a:rPr lang="en-US" b="1" i="1" smtClean="0"/>
              <a:t>Welcome… to the fifth of 9 modules designed to improve the care  of your patients, improve the way you communicate with and motivate your patients and hopefully your own health.</a:t>
            </a:r>
          </a:p>
          <a:p>
            <a:pPr eaLnBrk="1" hangingPunct="1">
              <a:spcBef>
                <a:spcPct val="0"/>
              </a:spcBef>
            </a:pPr>
            <a:endParaRPr lang="en-US" b="1" i="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r>
              <a:rPr lang="en-US" smtClean="0"/>
              <a:t>Ask participant to put one semi-closed fist up to their mouths and blow through it while their other hand is at the other end to feel the air. This is normal function. Ask them to close the fist completely and blow. Discuss the energy used in second effort and how they might feel if they had to breath this way all the time. Ask them to discuss how their clients with COPD might feel if they have to breath this way all the time.</a:t>
            </a:r>
          </a:p>
        </p:txBody>
      </p:sp>
      <p:sp>
        <p:nvSpPr>
          <p:cNvPr id="97284" name="Slide Number Placeholder 3"/>
          <p:cNvSpPr>
            <a:spLocks noGrp="1"/>
          </p:cNvSpPr>
          <p:nvPr>
            <p:ph type="sldNum" sz="quarter" idx="5"/>
          </p:nvPr>
        </p:nvSpPr>
        <p:spPr>
          <a:noFill/>
        </p:spPr>
        <p:txBody>
          <a:bodyPr/>
          <a:lstStyle/>
          <a:p>
            <a:fld id="{CBBF6EC0-8420-4375-B2C4-5483C346F352}"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r>
              <a:rPr lang="en-US" smtClean="0"/>
              <a:t>Review</a:t>
            </a:r>
          </a:p>
        </p:txBody>
      </p:sp>
      <p:sp>
        <p:nvSpPr>
          <p:cNvPr id="98308" name="Slide Number Placeholder 3"/>
          <p:cNvSpPr>
            <a:spLocks noGrp="1"/>
          </p:cNvSpPr>
          <p:nvPr>
            <p:ph type="sldNum" sz="quarter" idx="5"/>
          </p:nvPr>
        </p:nvSpPr>
        <p:spPr>
          <a:noFill/>
        </p:spPr>
        <p:txBody>
          <a:bodyPr/>
          <a:lstStyle/>
          <a:p>
            <a:fld id="{5B5D49BD-3336-4916-8E05-08E3EFBC34FA}"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073909DE-94BB-4C5F-83A2-D491EE94C4D1}" type="slidenum">
              <a:rPr lang="en-US" smtClean="0"/>
              <a:pPr/>
              <a:t>13</a:t>
            </a:fld>
            <a:endParaRPr lang="en-US" smtClean="0"/>
          </a:p>
        </p:txBody>
      </p:sp>
      <p:sp>
        <p:nvSpPr>
          <p:cNvPr id="99331" name="Rectangle 2"/>
          <p:cNvSpPr>
            <a:spLocks noRo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r>
              <a:rPr lang="en-US" smtClean="0"/>
              <a:t>ASK the learners what they think the causes/contributing factors might be.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59EBFBE1-CFF3-4F34-B0D0-73A244DDC142}" type="slidenum">
              <a:rPr lang="en-US" smtClean="0"/>
              <a:pPr/>
              <a:t>14</a:t>
            </a:fld>
            <a:endParaRPr lang="en-US" smtClean="0"/>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r>
              <a:rPr lang="en-US" smtClean="0"/>
              <a:t>ASK the learners. Go back to the breath through the closed hand exercise to discuss s/s.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r>
              <a:rPr lang="en-US" smtClean="0"/>
              <a:t>Discuss briefly</a:t>
            </a:r>
          </a:p>
        </p:txBody>
      </p:sp>
      <p:sp>
        <p:nvSpPr>
          <p:cNvPr id="101380" name="Slide Number Placeholder 3"/>
          <p:cNvSpPr>
            <a:spLocks noGrp="1"/>
          </p:cNvSpPr>
          <p:nvPr>
            <p:ph type="sldNum" sz="quarter" idx="5"/>
          </p:nvPr>
        </p:nvSpPr>
        <p:spPr>
          <a:noFill/>
        </p:spPr>
        <p:txBody>
          <a:bodyPr/>
          <a:lstStyle/>
          <a:p>
            <a:fld id="{A7E404DE-BE09-4623-AD58-B9116821E314}"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r>
              <a:rPr lang="en-US" smtClean="0"/>
              <a:t>Review. Ask them to describe someone they’ve worked with who had COPD and determine at what level that person might have been.</a:t>
            </a:r>
          </a:p>
        </p:txBody>
      </p:sp>
      <p:sp>
        <p:nvSpPr>
          <p:cNvPr id="102404" name="Slide Number Placeholder 3"/>
          <p:cNvSpPr>
            <a:spLocks noGrp="1"/>
          </p:cNvSpPr>
          <p:nvPr>
            <p:ph type="sldNum" sz="quarter" idx="5"/>
          </p:nvPr>
        </p:nvSpPr>
        <p:spPr>
          <a:noFill/>
        </p:spPr>
        <p:txBody>
          <a:bodyPr/>
          <a:lstStyle/>
          <a:p>
            <a:fld id="{6D75B521-4216-4E3A-A39F-434F8A9BE26B}"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r>
              <a:rPr lang="en-US" smtClean="0"/>
              <a:t>Review the importance of treatments to reduce restriction and the potential for additional damage/inflammation</a:t>
            </a:r>
          </a:p>
        </p:txBody>
      </p:sp>
      <p:sp>
        <p:nvSpPr>
          <p:cNvPr id="103428" name="Slide Number Placeholder 3"/>
          <p:cNvSpPr>
            <a:spLocks noGrp="1"/>
          </p:cNvSpPr>
          <p:nvPr>
            <p:ph type="sldNum" sz="quarter" idx="5"/>
          </p:nvPr>
        </p:nvSpPr>
        <p:spPr>
          <a:noFill/>
        </p:spPr>
        <p:txBody>
          <a:bodyPr/>
          <a:lstStyle/>
          <a:p>
            <a:fld id="{F3FD09C4-46DB-4A3E-9462-6CA82CCCAB17}" type="slidenum">
              <a:rPr lang="en-US"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r>
              <a:rPr lang="en-US" smtClean="0"/>
              <a:t>Review</a:t>
            </a:r>
          </a:p>
        </p:txBody>
      </p:sp>
      <p:sp>
        <p:nvSpPr>
          <p:cNvPr id="104452" name="Slide Number Placeholder 3"/>
          <p:cNvSpPr>
            <a:spLocks noGrp="1"/>
          </p:cNvSpPr>
          <p:nvPr>
            <p:ph type="sldNum" sz="quarter" idx="5"/>
          </p:nvPr>
        </p:nvSpPr>
        <p:spPr>
          <a:noFill/>
        </p:spPr>
        <p:txBody>
          <a:bodyPr/>
          <a:lstStyle/>
          <a:p>
            <a:fld id="{7100A4C2-07D9-4407-83F6-5A12243B25FA}" type="slidenum">
              <a:rPr lang="en-US" smtClean="0"/>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r>
              <a:rPr lang="en-US" smtClean="0"/>
              <a:t>Discuss</a:t>
            </a:r>
          </a:p>
        </p:txBody>
      </p:sp>
      <p:sp>
        <p:nvSpPr>
          <p:cNvPr id="105476" name="Slide Number Placeholder 3"/>
          <p:cNvSpPr>
            <a:spLocks noGrp="1"/>
          </p:cNvSpPr>
          <p:nvPr>
            <p:ph type="sldNum" sz="quarter" idx="5"/>
          </p:nvPr>
        </p:nvSpPr>
        <p:spPr>
          <a:noFill/>
        </p:spPr>
        <p:txBody>
          <a:bodyPr/>
          <a:lstStyle/>
          <a:p>
            <a:fld id="{0DBB77D9-E1C2-4642-A5E0-15D836924526}"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r>
              <a:rPr lang="en-US" smtClean="0"/>
              <a:t>Discuss</a:t>
            </a:r>
          </a:p>
        </p:txBody>
      </p:sp>
      <p:sp>
        <p:nvSpPr>
          <p:cNvPr id="106500" name="Slide Number Placeholder 3"/>
          <p:cNvSpPr>
            <a:spLocks noGrp="1"/>
          </p:cNvSpPr>
          <p:nvPr>
            <p:ph type="sldNum" sz="quarter" idx="5"/>
          </p:nvPr>
        </p:nvSpPr>
        <p:spPr>
          <a:noFill/>
        </p:spPr>
        <p:txBody>
          <a:bodyPr/>
          <a:lstStyle/>
          <a:p>
            <a:fld id="{A31CD198-6903-44E6-9C5A-E9E646D2442C}"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r>
              <a:rPr lang="en-US" smtClean="0"/>
              <a:t>Use the experiential learning cycle to debrief homework. Remember to facilitate the learners answering their own questions.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r>
              <a:rPr lang="en-US" smtClean="0"/>
              <a:t>Ask them to demonstrate then discuss why this is difficult…for them. Then discuss how much more difficult it might be for someone with COPD to do this process correctly.</a:t>
            </a:r>
          </a:p>
        </p:txBody>
      </p:sp>
      <p:sp>
        <p:nvSpPr>
          <p:cNvPr id="107524" name="Slide Number Placeholder 3"/>
          <p:cNvSpPr>
            <a:spLocks noGrp="1"/>
          </p:cNvSpPr>
          <p:nvPr>
            <p:ph type="sldNum" sz="quarter" idx="5"/>
          </p:nvPr>
        </p:nvSpPr>
        <p:spPr>
          <a:noFill/>
        </p:spPr>
        <p:txBody>
          <a:bodyPr/>
          <a:lstStyle/>
          <a:p>
            <a:fld id="{B2B1B205-075A-40E6-A66E-48B5FBA5ACCD}" type="slidenum">
              <a:rPr lang="en-US" smtClean="0"/>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r>
              <a:rPr lang="en-US" smtClean="0"/>
              <a:t>Discuss</a:t>
            </a:r>
          </a:p>
        </p:txBody>
      </p:sp>
      <p:sp>
        <p:nvSpPr>
          <p:cNvPr id="108548" name="Slide Number Placeholder 3"/>
          <p:cNvSpPr>
            <a:spLocks noGrp="1"/>
          </p:cNvSpPr>
          <p:nvPr>
            <p:ph type="sldNum" sz="quarter" idx="5"/>
          </p:nvPr>
        </p:nvSpPr>
        <p:spPr>
          <a:noFill/>
        </p:spPr>
        <p:txBody>
          <a:bodyPr/>
          <a:lstStyle/>
          <a:p>
            <a:fld id="{738747BA-BAC3-458E-B2A1-3737F61E3414}" type="slidenum">
              <a:rPr lang="en-US" smtClean="0"/>
              <a:pPr/>
              <a:t>23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r>
              <a:rPr lang="en-US" smtClean="0"/>
              <a:t>Discuss</a:t>
            </a:r>
          </a:p>
        </p:txBody>
      </p:sp>
      <p:sp>
        <p:nvSpPr>
          <p:cNvPr id="109572" name="Slide Number Placeholder 3"/>
          <p:cNvSpPr>
            <a:spLocks noGrp="1"/>
          </p:cNvSpPr>
          <p:nvPr>
            <p:ph type="sldNum" sz="quarter" idx="5"/>
          </p:nvPr>
        </p:nvSpPr>
        <p:spPr>
          <a:noFill/>
        </p:spPr>
        <p:txBody>
          <a:bodyPr/>
          <a:lstStyle/>
          <a:p>
            <a:fld id="{CBAA23A5-FE97-4EDA-BB63-26343ECDB7CA}" type="slidenum">
              <a:rPr lang="en-US" smtClean="0"/>
              <a:pPr/>
              <a:t>24</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r>
              <a:rPr lang="en-US" smtClean="0"/>
              <a:t>Discuss</a:t>
            </a:r>
          </a:p>
        </p:txBody>
      </p:sp>
      <p:sp>
        <p:nvSpPr>
          <p:cNvPr id="110596" name="Slide Number Placeholder 3"/>
          <p:cNvSpPr>
            <a:spLocks noGrp="1"/>
          </p:cNvSpPr>
          <p:nvPr>
            <p:ph type="sldNum" sz="quarter" idx="5"/>
          </p:nvPr>
        </p:nvSpPr>
        <p:spPr>
          <a:noFill/>
        </p:spPr>
        <p:txBody>
          <a:bodyPr/>
          <a:lstStyle/>
          <a:p>
            <a:fld id="{3056E61F-7283-49BC-8E10-FC8773BD0B6F}"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57" tIns="46581" rIns="93157" bIns="46581" anchor="b"/>
          <a:lstStyle/>
          <a:p>
            <a:pPr algn="r"/>
            <a:fld id="{3EEF7C14-B0CE-4FFF-B5CB-19D475EDE6DD}" type="slidenum">
              <a:rPr lang="en-US" sz="1200"/>
              <a:pPr algn="r"/>
              <a:t>3</a:t>
            </a:fld>
            <a:endParaRPr lang="en-US" sz="1200"/>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r>
              <a:rPr lang="en-US" smtClean="0"/>
              <a:t>Today we are going to complete module 6 of this 9 part program.</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r>
              <a:rPr lang="en-US" smtClean="0"/>
              <a:t>Review</a:t>
            </a:r>
          </a:p>
        </p:txBody>
      </p:sp>
      <p:sp>
        <p:nvSpPr>
          <p:cNvPr id="91140" name="Slide Number Placeholder 3"/>
          <p:cNvSpPr>
            <a:spLocks noGrp="1"/>
          </p:cNvSpPr>
          <p:nvPr>
            <p:ph type="sldNum" sz="quarter" idx="5"/>
          </p:nvPr>
        </p:nvSpPr>
        <p:spPr>
          <a:noFill/>
        </p:spPr>
        <p:txBody>
          <a:bodyPr/>
          <a:lstStyle/>
          <a:p>
            <a:fld id="{E8433686-FE6D-4218-AD70-8335E5886C09}"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r>
              <a:rPr lang="en-US" smtClean="0"/>
              <a:t>Ask if they’re more familiar with these terms</a:t>
            </a:r>
          </a:p>
        </p:txBody>
      </p:sp>
      <p:sp>
        <p:nvSpPr>
          <p:cNvPr id="92164" name="Slide Number Placeholder 3"/>
          <p:cNvSpPr>
            <a:spLocks noGrp="1"/>
          </p:cNvSpPr>
          <p:nvPr>
            <p:ph type="sldNum" sz="quarter" idx="5"/>
          </p:nvPr>
        </p:nvSpPr>
        <p:spPr>
          <a:noFill/>
        </p:spPr>
        <p:txBody>
          <a:bodyPr/>
          <a:lstStyle/>
          <a:p>
            <a:fld id="{70D713C9-1A97-4FA1-8D5A-946902B456F2}"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r>
              <a:rPr lang="en-US" smtClean="0"/>
              <a:t>Review, demonstrate with sponge</a:t>
            </a:r>
          </a:p>
        </p:txBody>
      </p:sp>
      <p:sp>
        <p:nvSpPr>
          <p:cNvPr id="93188" name="Slide Number Placeholder 3"/>
          <p:cNvSpPr>
            <a:spLocks noGrp="1"/>
          </p:cNvSpPr>
          <p:nvPr>
            <p:ph type="sldNum" sz="quarter" idx="5"/>
          </p:nvPr>
        </p:nvSpPr>
        <p:spPr>
          <a:noFill/>
        </p:spPr>
        <p:txBody>
          <a:bodyPr/>
          <a:lstStyle/>
          <a:p>
            <a:fld id="{8C34F63A-7AAE-4F2F-9B22-7B91E7A38EEE}"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r>
              <a:rPr lang="en-US" smtClean="0"/>
              <a:t>Review </a:t>
            </a:r>
          </a:p>
        </p:txBody>
      </p:sp>
      <p:sp>
        <p:nvSpPr>
          <p:cNvPr id="94212" name="Slide Number Placeholder 3"/>
          <p:cNvSpPr>
            <a:spLocks noGrp="1"/>
          </p:cNvSpPr>
          <p:nvPr>
            <p:ph type="sldNum" sz="quarter" idx="5"/>
          </p:nvPr>
        </p:nvSpPr>
        <p:spPr>
          <a:noFill/>
        </p:spPr>
        <p:txBody>
          <a:bodyPr/>
          <a:lstStyle/>
          <a:p>
            <a:fld id="{0569C3A2-A93B-4BAD-9A56-074CD89655E3}"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r>
              <a:rPr lang="en-US" smtClean="0"/>
              <a:t>Discuss picture</a:t>
            </a:r>
          </a:p>
        </p:txBody>
      </p:sp>
      <p:sp>
        <p:nvSpPr>
          <p:cNvPr id="95236" name="Slide Number Placeholder 3"/>
          <p:cNvSpPr>
            <a:spLocks noGrp="1"/>
          </p:cNvSpPr>
          <p:nvPr>
            <p:ph type="sldNum" sz="quarter" idx="5"/>
          </p:nvPr>
        </p:nvSpPr>
        <p:spPr>
          <a:noFill/>
        </p:spPr>
        <p:txBody>
          <a:bodyPr/>
          <a:lstStyle/>
          <a:p>
            <a:fld id="{C058C3D8-DCC2-4502-89A3-FCFC9DF4F6BC}"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r>
              <a:rPr lang="en-US" smtClean="0"/>
              <a:t>Review. Discuss the possibility of smoking and environmental exposure (“black lung”)</a:t>
            </a:r>
          </a:p>
        </p:txBody>
      </p:sp>
      <p:sp>
        <p:nvSpPr>
          <p:cNvPr id="96260" name="Slide Number Placeholder 3"/>
          <p:cNvSpPr>
            <a:spLocks noGrp="1"/>
          </p:cNvSpPr>
          <p:nvPr>
            <p:ph type="sldNum" sz="quarter" idx="5"/>
          </p:nvPr>
        </p:nvSpPr>
        <p:spPr>
          <a:noFill/>
        </p:spPr>
        <p:txBody>
          <a:bodyPr/>
          <a:lstStyle/>
          <a:p>
            <a:fld id="{16938EA2-7FC1-411E-8F4B-6AD39349C219}"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61B3A5-34C6-4C71-9B84-885633E65EE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F9CBDE-F185-49B2-BD27-D559B55FF82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1B9E83-500E-44AC-9B6D-0075E78B544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A83F52-E85C-4197-A056-FB306C561F5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DBA413-181F-4B6A-BB2D-D79EBA8FEA9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EA44D1-E3D6-4940-8E06-D290A3CE445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F70311-DA66-4BC9-A72A-AA7D9D88A30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07832D-9375-477C-B723-F192BF972C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CA091AC-F76E-4339-9F67-1C0EAE7BCA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53DF19-C2D1-47A5-940D-09A0360B4B2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722A978-8C11-4BC3-916B-DBC1AE2063C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A52895-2ECA-44EE-ADDC-704717E0D30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17734C-E0BB-4440-9757-B6B1BAD2508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E454308-49F2-40FD-A582-AD59975C5CC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ctrTitle" idx="4294967295"/>
          </p:nvPr>
        </p:nvSpPr>
        <p:spPr>
          <a:xfrm>
            <a:off x="685800" y="1752600"/>
            <a:ext cx="7772400" cy="1470025"/>
          </a:xfrm>
        </p:spPr>
        <p:txBody>
          <a:bodyPr>
            <a:normAutofit fontScale="90000"/>
          </a:bodyPr>
          <a:lstStyle/>
          <a:p>
            <a:pPr eaLnBrk="1" hangingPunct="1"/>
            <a:r>
              <a:rPr lang="en-US" sz="4300" smtClean="0"/>
              <a:t/>
            </a:r>
            <a:br>
              <a:rPr lang="en-US" sz="4300" smtClean="0"/>
            </a:br>
            <a:r>
              <a:rPr lang="en-US" sz="4300" smtClean="0"/>
              <a:t>Home Care </a:t>
            </a:r>
            <a:br>
              <a:rPr lang="en-US" sz="4300" smtClean="0"/>
            </a:br>
            <a:r>
              <a:rPr lang="en-US" sz="4300" smtClean="0"/>
              <a:t>Chronic Disease</a:t>
            </a:r>
            <a:br>
              <a:rPr lang="en-US" sz="4300" smtClean="0"/>
            </a:br>
            <a:r>
              <a:rPr lang="en-US" sz="4300" smtClean="0"/>
              <a:t>Prevention Program</a:t>
            </a:r>
          </a:p>
        </p:txBody>
      </p:sp>
      <p:sp>
        <p:nvSpPr>
          <p:cNvPr id="282627" name="Rectangle 3"/>
          <p:cNvSpPr>
            <a:spLocks noGrp="1" noChangeArrowheads="1"/>
          </p:cNvSpPr>
          <p:nvPr>
            <p:ph type="subTitle" idx="4294967295"/>
          </p:nvPr>
        </p:nvSpPr>
        <p:spPr>
          <a:xfrm>
            <a:off x="609600" y="4114800"/>
            <a:ext cx="7391400" cy="2057400"/>
          </a:xfrm>
        </p:spPr>
        <p:txBody>
          <a:bodyPr>
            <a:normAutofit/>
          </a:bodyPr>
          <a:lstStyle/>
          <a:p>
            <a:pPr marL="0" indent="0" algn="ctr" eaLnBrk="1" hangingPunct="1">
              <a:lnSpc>
                <a:spcPct val="70000"/>
              </a:lnSpc>
              <a:buFont typeface="Wingdings" pitchFamily="2" charset="2"/>
              <a:buNone/>
            </a:pPr>
            <a:r>
              <a:rPr lang="en-US" sz="2600" smtClean="0"/>
              <a:t>Melanie S. Bunn RN,MS</a:t>
            </a:r>
          </a:p>
          <a:p>
            <a:pPr marL="0" indent="0" algn="ctr" eaLnBrk="1" hangingPunct="1">
              <a:lnSpc>
                <a:spcPct val="70000"/>
              </a:lnSpc>
              <a:buFont typeface="Wingdings" pitchFamily="2" charset="2"/>
              <a:buNone/>
            </a:pPr>
            <a:endParaRPr lang="en-US" sz="2600" smtClean="0"/>
          </a:p>
          <a:p>
            <a:pPr marL="0" indent="0" algn="ctr" eaLnBrk="1" hangingPunct="1">
              <a:lnSpc>
                <a:spcPct val="70000"/>
              </a:lnSpc>
              <a:buFont typeface="Wingdings" pitchFamily="2" charset="2"/>
              <a:buNone/>
            </a:pPr>
            <a:r>
              <a:rPr lang="en-US" sz="2600" smtClean="0"/>
              <a:t>A collaboration of Duke University,</a:t>
            </a:r>
          </a:p>
          <a:p>
            <a:pPr marL="0" indent="0" algn="ctr" eaLnBrk="1" hangingPunct="1">
              <a:lnSpc>
                <a:spcPct val="70000"/>
              </a:lnSpc>
              <a:buFont typeface="Wingdings" pitchFamily="2" charset="2"/>
              <a:buNone/>
            </a:pPr>
            <a:r>
              <a:rPr lang="en-US" sz="2600" smtClean="0"/>
              <a:t> Division of Community Health and </a:t>
            </a:r>
          </a:p>
          <a:p>
            <a:pPr marL="0" indent="0" algn="ctr" eaLnBrk="1" hangingPunct="1">
              <a:lnSpc>
                <a:spcPct val="70000"/>
              </a:lnSpc>
              <a:buFont typeface="Wingdings" pitchFamily="2" charset="2"/>
              <a:buNone/>
            </a:pPr>
            <a:r>
              <a:rPr lang="en-US" sz="2600" smtClean="0"/>
              <a:t>University of South Carolina, School of Medicine</a:t>
            </a:r>
          </a:p>
          <a:p>
            <a:pPr marL="0" indent="0" algn="ctr" eaLnBrk="1" hangingPunct="1">
              <a:lnSpc>
                <a:spcPct val="70000"/>
              </a:lnSpc>
              <a:buFont typeface="Wingdings" pitchFamily="2" charset="2"/>
              <a:buNone/>
            </a:pPr>
            <a:endParaRPr lang="en-US" sz="2600" smtClean="0"/>
          </a:p>
        </p:txBody>
      </p:sp>
      <p:pic>
        <p:nvPicPr>
          <p:cNvPr id="181252" name="Picture 4" descr="MPj04100660000[1]"/>
          <p:cNvPicPr>
            <a:picLocks noChangeAspect="1" noChangeArrowheads="1"/>
          </p:cNvPicPr>
          <p:nvPr/>
        </p:nvPicPr>
        <p:blipFill>
          <a:blip r:embed="rId3" cstate="print"/>
          <a:srcRect/>
          <a:stretch>
            <a:fillRect/>
          </a:stretch>
        </p:blipFill>
        <p:spPr bwMode="auto">
          <a:xfrm>
            <a:off x="6781800" y="0"/>
            <a:ext cx="2362200" cy="2286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What is COPD?</a:t>
            </a:r>
          </a:p>
        </p:txBody>
      </p:sp>
      <p:sp>
        <p:nvSpPr>
          <p:cNvPr id="12291" name="Rectangle 3"/>
          <p:cNvSpPr>
            <a:spLocks noGrp="1" noChangeArrowheads="1"/>
          </p:cNvSpPr>
          <p:nvPr>
            <p:ph type="body" idx="1"/>
          </p:nvPr>
        </p:nvSpPr>
        <p:spPr>
          <a:xfrm>
            <a:off x="457200" y="1600200"/>
            <a:ext cx="8229600" cy="4953000"/>
          </a:xfrm>
        </p:spPr>
        <p:txBody>
          <a:bodyPr/>
          <a:lstStyle/>
          <a:p>
            <a:pPr eaLnBrk="1" hangingPunct="1"/>
            <a:r>
              <a:rPr lang="en-US" smtClean="0"/>
              <a:t>Lung disease in which the lungs are damaged</a:t>
            </a:r>
          </a:p>
          <a:p>
            <a:pPr eaLnBrk="1" hangingPunct="1"/>
            <a:r>
              <a:rPr lang="en-US" smtClean="0"/>
              <a:t>Typically occurs in smokers, but may happen with other environmental exposures and hereditary conditions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What is COPD?</a:t>
            </a:r>
          </a:p>
        </p:txBody>
      </p:sp>
      <p:sp>
        <p:nvSpPr>
          <p:cNvPr id="13315" name="Rectangle 3"/>
          <p:cNvSpPr>
            <a:spLocks noGrp="1" noChangeArrowheads="1"/>
          </p:cNvSpPr>
          <p:nvPr>
            <p:ph type="body" idx="1"/>
          </p:nvPr>
        </p:nvSpPr>
        <p:spPr/>
        <p:txBody>
          <a:bodyPr/>
          <a:lstStyle/>
          <a:p>
            <a:pPr eaLnBrk="1" hangingPunct="1"/>
            <a:r>
              <a:rPr lang="en-US" smtClean="0"/>
              <a:t>Breathing tubes that carry air in and out of the lungs are obstructed</a:t>
            </a:r>
          </a:p>
          <a:p>
            <a:pPr eaLnBrk="1" hangingPunct="1"/>
            <a:r>
              <a:rPr lang="en-US" smtClean="0"/>
              <a:t>In COPD air sacs lose their elasticity and so they collapse or don’t inflate properly</a:t>
            </a:r>
          </a:p>
          <a:p>
            <a:pPr eaLnBrk="1" hangingPunct="1"/>
            <a:r>
              <a:rPr lang="en-US" smtClean="0"/>
              <a:t>In COPD the breathing tubes are blocked with mucous and become swollen so air cannot move in and out</a:t>
            </a:r>
          </a:p>
          <a:p>
            <a:pPr eaLnBrk="1" hangingPunct="1"/>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COPD facts</a:t>
            </a:r>
          </a:p>
        </p:txBody>
      </p:sp>
      <p:sp>
        <p:nvSpPr>
          <p:cNvPr id="14339" name="Rectangle 3"/>
          <p:cNvSpPr>
            <a:spLocks noGrp="1" noChangeArrowheads="1"/>
          </p:cNvSpPr>
          <p:nvPr>
            <p:ph type="body" idx="1"/>
          </p:nvPr>
        </p:nvSpPr>
        <p:spPr/>
        <p:txBody>
          <a:bodyPr/>
          <a:lstStyle/>
          <a:p>
            <a:pPr eaLnBrk="1" hangingPunct="1"/>
            <a:r>
              <a:rPr lang="en-US" smtClean="0"/>
              <a:t>14 million people in the United States have COPD</a:t>
            </a:r>
          </a:p>
          <a:p>
            <a:pPr eaLnBrk="1" hangingPunct="1"/>
            <a:r>
              <a:rPr lang="en-US" smtClean="0"/>
              <a:t>Develops slowly</a:t>
            </a:r>
          </a:p>
          <a:p>
            <a:pPr eaLnBrk="1" hangingPunct="1"/>
            <a:r>
              <a:rPr lang="en-US" smtClean="0"/>
              <a:t>Not contagious</a:t>
            </a:r>
          </a:p>
          <a:p>
            <a:pPr eaLnBrk="1" hangingPunct="1"/>
            <a:r>
              <a:rPr lang="en-US" smtClean="0"/>
              <a:t>Fourth leading cause of death in the United States</a:t>
            </a:r>
          </a:p>
          <a:p>
            <a:pPr eaLnBrk="1" hangingPunct="1"/>
            <a:r>
              <a:rPr lang="en-US" smtClean="0"/>
              <a:t>There is no cure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Causes</a:t>
            </a:r>
          </a:p>
        </p:txBody>
      </p:sp>
      <p:sp>
        <p:nvSpPr>
          <p:cNvPr id="15363" name="Rectangle 3"/>
          <p:cNvSpPr>
            <a:spLocks noGrp="1" noChangeArrowheads="1"/>
          </p:cNvSpPr>
          <p:nvPr>
            <p:ph type="body" idx="1"/>
          </p:nvPr>
        </p:nvSpPr>
        <p:spPr/>
        <p:txBody>
          <a:bodyPr/>
          <a:lstStyle/>
          <a:p>
            <a:pPr eaLnBrk="1" hangingPunct="1"/>
            <a:r>
              <a:rPr lang="en-US" smtClean="0"/>
              <a:t>Exposure to pipe, cigar, tobacco smoke</a:t>
            </a:r>
          </a:p>
          <a:p>
            <a:pPr eaLnBrk="1" hangingPunct="1"/>
            <a:r>
              <a:rPr lang="en-US" smtClean="0"/>
              <a:t>Exposure to second hand smoke</a:t>
            </a:r>
          </a:p>
          <a:p>
            <a:pPr eaLnBrk="1" hangingPunct="1"/>
            <a:r>
              <a:rPr lang="en-US" smtClean="0"/>
              <a:t>Exposure to heavy air pollution</a:t>
            </a:r>
          </a:p>
          <a:p>
            <a:pPr eaLnBrk="1" hangingPunct="1"/>
            <a:r>
              <a:rPr lang="en-US" smtClean="0"/>
              <a:t>Exposure to heavy dust</a:t>
            </a:r>
          </a:p>
          <a:p>
            <a:pPr eaLnBrk="1" hangingPunct="1"/>
            <a:r>
              <a:rPr lang="en-US" smtClean="0"/>
              <a:t>Exposure to chemical/toxic fumes</a:t>
            </a:r>
          </a:p>
          <a:p>
            <a:pPr eaLnBrk="1" hangingPunct="1"/>
            <a:r>
              <a:rPr lang="en-US" smtClean="0"/>
              <a:t>Genetic conditions</a:t>
            </a:r>
          </a:p>
        </p:txBody>
      </p:sp>
      <p:pic>
        <p:nvPicPr>
          <p:cNvPr id="15364" name="Picture 4" descr="smoker"/>
          <p:cNvPicPr>
            <a:picLocks noChangeAspect="1" noChangeArrowheads="1"/>
          </p:cNvPicPr>
          <p:nvPr/>
        </p:nvPicPr>
        <p:blipFill>
          <a:blip r:embed="rId3" cstate="print"/>
          <a:srcRect/>
          <a:stretch>
            <a:fillRect/>
          </a:stretch>
        </p:blipFill>
        <p:spPr bwMode="auto">
          <a:xfrm>
            <a:off x="5410200" y="4648200"/>
            <a:ext cx="2743200" cy="18097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Signs and symptoms</a:t>
            </a:r>
          </a:p>
        </p:txBody>
      </p:sp>
      <p:sp>
        <p:nvSpPr>
          <p:cNvPr id="16387" name="Rectangle 3"/>
          <p:cNvSpPr>
            <a:spLocks noGrp="1" noChangeArrowheads="1"/>
          </p:cNvSpPr>
          <p:nvPr>
            <p:ph type="body" idx="1"/>
          </p:nvPr>
        </p:nvSpPr>
        <p:spPr/>
        <p:txBody>
          <a:bodyPr/>
          <a:lstStyle/>
          <a:p>
            <a:pPr eaLnBrk="1" hangingPunct="1"/>
            <a:r>
              <a:rPr lang="en-US" smtClean="0"/>
              <a:t>Wheezing</a:t>
            </a:r>
          </a:p>
          <a:p>
            <a:pPr eaLnBrk="1" hangingPunct="1"/>
            <a:r>
              <a:rPr lang="en-US" smtClean="0"/>
              <a:t>Coughing</a:t>
            </a:r>
          </a:p>
          <a:p>
            <a:pPr eaLnBrk="1" hangingPunct="1"/>
            <a:r>
              <a:rPr lang="en-US" smtClean="0"/>
              <a:t>Sputum production</a:t>
            </a:r>
          </a:p>
          <a:p>
            <a:pPr eaLnBrk="1" hangingPunct="1"/>
            <a:r>
              <a:rPr lang="en-US" smtClean="0"/>
              <a:t>Shortness of breath </a:t>
            </a:r>
          </a:p>
          <a:p>
            <a:pPr eaLnBrk="1" hangingPunct="1"/>
            <a:r>
              <a:rPr lang="en-US" smtClean="0"/>
              <a:t>Chest tightness</a:t>
            </a:r>
          </a:p>
          <a:p>
            <a:pPr eaLnBrk="1" hangingPunct="1"/>
            <a:endParaRPr lang="en-US" smtClean="0"/>
          </a:p>
        </p:txBody>
      </p:sp>
      <p:pic>
        <p:nvPicPr>
          <p:cNvPr id="16388" name="Picture 5" descr="MCHM00386_0000[1]"/>
          <p:cNvPicPr>
            <a:picLocks noChangeAspect="1" noChangeArrowheads="1"/>
          </p:cNvPicPr>
          <p:nvPr/>
        </p:nvPicPr>
        <p:blipFill>
          <a:blip r:embed="rId3" cstate="print"/>
          <a:srcRect/>
          <a:stretch>
            <a:fillRect/>
          </a:stretch>
        </p:blipFill>
        <p:spPr bwMode="auto">
          <a:xfrm>
            <a:off x="4648200" y="1828800"/>
            <a:ext cx="3541713" cy="346868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Diagnosis</a:t>
            </a:r>
          </a:p>
        </p:txBody>
      </p:sp>
      <p:sp>
        <p:nvSpPr>
          <p:cNvPr id="17411" name="Rectangle 3"/>
          <p:cNvSpPr>
            <a:spLocks noGrp="1" noChangeArrowheads="1"/>
          </p:cNvSpPr>
          <p:nvPr>
            <p:ph type="body" idx="1"/>
          </p:nvPr>
        </p:nvSpPr>
        <p:spPr/>
        <p:txBody>
          <a:bodyPr/>
          <a:lstStyle/>
          <a:p>
            <a:pPr eaLnBrk="1" hangingPunct="1"/>
            <a:r>
              <a:rPr lang="en-US" smtClean="0"/>
              <a:t>Clinical symptoms</a:t>
            </a:r>
          </a:p>
          <a:p>
            <a:pPr eaLnBrk="1" hangingPunct="1"/>
            <a:r>
              <a:rPr lang="en-US" smtClean="0"/>
              <a:t>Chest x-ray</a:t>
            </a:r>
          </a:p>
          <a:p>
            <a:pPr eaLnBrk="1" hangingPunct="1"/>
            <a:r>
              <a:rPr lang="en-US" smtClean="0"/>
              <a:t>Lung function tests</a:t>
            </a:r>
          </a:p>
          <a:p>
            <a:pPr eaLnBrk="1" hangingPunct="1">
              <a:buFontTx/>
              <a:buNone/>
            </a:pPr>
            <a:endParaRPr lang="en-US" smtClean="0"/>
          </a:p>
        </p:txBody>
      </p:sp>
      <p:pic>
        <p:nvPicPr>
          <p:cNvPr id="17412" name="Picture 4" descr="MPj03858000000[1]"/>
          <p:cNvPicPr>
            <a:picLocks noChangeAspect="1" noChangeArrowheads="1"/>
          </p:cNvPicPr>
          <p:nvPr/>
        </p:nvPicPr>
        <p:blipFill>
          <a:blip r:embed="rId3" cstate="print"/>
          <a:srcRect/>
          <a:stretch>
            <a:fillRect/>
          </a:stretch>
        </p:blipFill>
        <p:spPr bwMode="auto">
          <a:xfrm>
            <a:off x="5029200" y="1295400"/>
            <a:ext cx="3505200" cy="5257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Classification</a:t>
            </a:r>
          </a:p>
        </p:txBody>
      </p:sp>
      <p:sp>
        <p:nvSpPr>
          <p:cNvPr id="18435" name="Rectangle 3"/>
          <p:cNvSpPr>
            <a:spLocks noGrp="1" noChangeArrowheads="1"/>
          </p:cNvSpPr>
          <p:nvPr>
            <p:ph type="body" idx="1"/>
          </p:nvPr>
        </p:nvSpPr>
        <p:spPr>
          <a:xfrm>
            <a:off x="457200" y="1295400"/>
            <a:ext cx="8229600" cy="5105400"/>
          </a:xfrm>
        </p:spPr>
        <p:txBody>
          <a:bodyPr/>
          <a:lstStyle/>
          <a:p>
            <a:pPr eaLnBrk="1" hangingPunct="1"/>
            <a:r>
              <a:rPr lang="en-US" u="sng" smtClean="0"/>
              <a:t>At risk</a:t>
            </a:r>
            <a:r>
              <a:rPr lang="en-US" smtClean="0"/>
              <a:t>- breathing test normal, mild symptoms</a:t>
            </a:r>
          </a:p>
          <a:p>
            <a:pPr eaLnBrk="1" hangingPunct="1"/>
            <a:r>
              <a:rPr lang="en-US" u="sng" smtClean="0"/>
              <a:t>Mild</a:t>
            </a:r>
            <a:r>
              <a:rPr lang="en-US" smtClean="0"/>
              <a:t>- breathing test shows mild limitation, increasing symptoms</a:t>
            </a:r>
          </a:p>
          <a:p>
            <a:pPr eaLnBrk="1" hangingPunct="1"/>
            <a:r>
              <a:rPr lang="en-US" u="sng" smtClean="0"/>
              <a:t>Moderate</a:t>
            </a:r>
            <a:r>
              <a:rPr lang="en-US" smtClean="0"/>
              <a:t>- person will typically seek care for symptoms, shortness of breath with significant exertion, lung tests abnormal</a:t>
            </a:r>
          </a:p>
          <a:p>
            <a:pPr eaLnBrk="1" hangingPunct="1"/>
            <a:r>
              <a:rPr lang="en-US" u="sng" smtClean="0"/>
              <a:t>Severe</a:t>
            </a:r>
            <a:r>
              <a:rPr lang="en-US" smtClean="0"/>
              <a:t>- shortness of breath with limited activity, lung tests abnormal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Treatment</a:t>
            </a:r>
          </a:p>
        </p:txBody>
      </p:sp>
      <p:sp>
        <p:nvSpPr>
          <p:cNvPr id="19459" name="Rectangle 3"/>
          <p:cNvSpPr>
            <a:spLocks noGrp="1" noChangeArrowheads="1"/>
          </p:cNvSpPr>
          <p:nvPr>
            <p:ph type="body" idx="1"/>
          </p:nvPr>
        </p:nvSpPr>
        <p:spPr/>
        <p:txBody>
          <a:bodyPr/>
          <a:lstStyle/>
          <a:p>
            <a:pPr eaLnBrk="1" hangingPunct="1"/>
            <a:r>
              <a:rPr lang="en-US" smtClean="0"/>
              <a:t>Eliminate exposure to things that cause COPD</a:t>
            </a:r>
          </a:p>
          <a:p>
            <a:pPr eaLnBrk="1" hangingPunct="1"/>
            <a:r>
              <a:rPr lang="en-US" smtClean="0"/>
              <a:t>Quit smoking</a:t>
            </a:r>
          </a:p>
          <a:p>
            <a:pPr eaLnBrk="1" hangingPunct="1"/>
            <a:r>
              <a:rPr lang="en-US" smtClean="0"/>
              <a:t>Exercise and pulmonary rehabilitation</a:t>
            </a:r>
          </a:p>
          <a:p>
            <a:pPr eaLnBrk="1" hangingPunct="1"/>
            <a:r>
              <a:rPr lang="en-US" smtClean="0"/>
              <a:t>Inhaled medications to open the breathing tubes or decrease the inflammation</a:t>
            </a:r>
          </a:p>
          <a:p>
            <a:pPr eaLnBrk="1" hangingPunct="1"/>
            <a:r>
              <a:rPr lang="en-US" smtClean="0"/>
              <a:t>Oxygen</a:t>
            </a:r>
          </a:p>
          <a:p>
            <a:pPr eaLnBrk="1" hangingPunct="1"/>
            <a:r>
              <a:rPr lang="en-US" smtClean="0"/>
              <a:t>Pneumococcal and flu vaccines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Medications</a:t>
            </a:r>
          </a:p>
        </p:txBody>
      </p:sp>
      <p:sp>
        <p:nvSpPr>
          <p:cNvPr id="20483" name="Rectangle 3"/>
          <p:cNvSpPr>
            <a:spLocks noGrp="1" noChangeArrowheads="1"/>
          </p:cNvSpPr>
          <p:nvPr>
            <p:ph type="body" idx="1"/>
          </p:nvPr>
        </p:nvSpPr>
        <p:spPr/>
        <p:txBody>
          <a:bodyPr/>
          <a:lstStyle/>
          <a:p>
            <a:pPr eaLnBrk="1" hangingPunct="1"/>
            <a:r>
              <a:rPr lang="en-US" smtClean="0"/>
              <a:t>Inhaler use</a:t>
            </a:r>
          </a:p>
          <a:p>
            <a:pPr eaLnBrk="1" hangingPunct="1"/>
            <a:r>
              <a:rPr lang="en-US" smtClean="0"/>
              <a:t>Spacer use</a:t>
            </a:r>
          </a:p>
          <a:p>
            <a:pPr eaLnBrk="1" hangingPunct="1"/>
            <a:r>
              <a:rPr lang="en-US" smtClean="0"/>
              <a:t>Discuss use</a:t>
            </a:r>
          </a:p>
        </p:txBody>
      </p:sp>
      <p:pic>
        <p:nvPicPr>
          <p:cNvPr id="20484" name="Picture 4" descr="j0233219"/>
          <p:cNvPicPr>
            <a:picLocks noChangeAspect="1" noChangeArrowheads="1"/>
          </p:cNvPicPr>
          <p:nvPr/>
        </p:nvPicPr>
        <p:blipFill>
          <a:blip r:embed="rId3" cstate="print"/>
          <a:srcRect/>
          <a:stretch>
            <a:fillRect/>
          </a:stretch>
        </p:blipFill>
        <p:spPr bwMode="auto">
          <a:xfrm>
            <a:off x="2743200" y="4495800"/>
            <a:ext cx="2101850" cy="1544638"/>
          </a:xfrm>
          <a:prstGeom prst="rect">
            <a:avLst/>
          </a:prstGeom>
          <a:noFill/>
          <a:ln w="9525">
            <a:noFill/>
            <a:miter lim="800000"/>
            <a:headEnd/>
            <a:tailEnd/>
          </a:ln>
        </p:spPr>
      </p:pic>
      <p:pic>
        <p:nvPicPr>
          <p:cNvPr id="20485" name="Picture 5" descr="MCj04042250000[1]"/>
          <p:cNvPicPr>
            <a:picLocks noChangeAspect="1" noChangeArrowheads="1"/>
          </p:cNvPicPr>
          <p:nvPr/>
        </p:nvPicPr>
        <p:blipFill>
          <a:blip r:embed="rId4" cstate="print"/>
          <a:srcRect/>
          <a:stretch>
            <a:fillRect/>
          </a:stretch>
        </p:blipFill>
        <p:spPr bwMode="auto">
          <a:xfrm>
            <a:off x="4267200" y="2057400"/>
            <a:ext cx="1816100" cy="16764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Meter dose inhaler</a:t>
            </a:r>
          </a:p>
        </p:txBody>
      </p:sp>
      <p:sp>
        <p:nvSpPr>
          <p:cNvPr id="21507" name="Rectangle 3"/>
          <p:cNvSpPr>
            <a:spLocks noGrp="1" noChangeArrowheads="1"/>
          </p:cNvSpPr>
          <p:nvPr>
            <p:ph type="body" idx="1"/>
          </p:nvPr>
        </p:nvSpPr>
        <p:spPr/>
        <p:txBody>
          <a:bodyPr/>
          <a:lstStyle/>
          <a:p>
            <a:pPr eaLnBrk="1" hangingPunct="1"/>
            <a:r>
              <a:rPr lang="en-US" smtClean="0"/>
              <a:t>Abbreviated MDI</a:t>
            </a:r>
          </a:p>
          <a:p>
            <a:pPr eaLnBrk="1" hangingPunct="1"/>
            <a:endParaRPr lang="en-US" smtClean="0"/>
          </a:p>
          <a:p>
            <a:pPr eaLnBrk="1" hangingPunct="1"/>
            <a:r>
              <a:rPr lang="en-US" smtClean="0"/>
              <a:t>Aerosolized medicine in canister in plastic holder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Homework review</a:t>
            </a:r>
          </a:p>
        </p:txBody>
      </p:sp>
      <p:sp>
        <p:nvSpPr>
          <p:cNvPr id="210947" name="Rectangle 3"/>
          <p:cNvSpPr>
            <a:spLocks noGrp="1" noChangeArrowheads="1"/>
          </p:cNvSpPr>
          <p:nvPr>
            <p:ph type="body" idx="1"/>
          </p:nvPr>
        </p:nvSpPr>
        <p:spPr/>
        <p:txBody>
          <a:bodyPr/>
          <a:lstStyle/>
          <a:p>
            <a:pPr eaLnBrk="1" hangingPunct="1">
              <a:lnSpc>
                <a:spcPct val="90000"/>
              </a:lnSpc>
            </a:pPr>
            <a:r>
              <a:rPr lang="en-US" sz="2800" smtClean="0"/>
              <a:t>What did you do?</a:t>
            </a:r>
          </a:p>
          <a:p>
            <a:pPr eaLnBrk="1" hangingPunct="1">
              <a:lnSpc>
                <a:spcPct val="90000"/>
              </a:lnSpc>
            </a:pPr>
            <a:endParaRPr lang="en-US" sz="2800" smtClean="0"/>
          </a:p>
          <a:p>
            <a:pPr eaLnBrk="1" hangingPunct="1">
              <a:lnSpc>
                <a:spcPct val="90000"/>
              </a:lnSpc>
            </a:pPr>
            <a:r>
              <a:rPr lang="en-US" sz="2800" smtClean="0"/>
              <a:t>What happened as you did that?</a:t>
            </a:r>
          </a:p>
          <a:p>
            <a:pPr eaLnBrk="1" hangingPunct="1">
              <a:lnSpc>
                <a:spcPct val="90000"/>
              </a:lnSpc>
            </a:pPr>
            <a:endParaRPr lang="en-US" sz="2800" smtClean="0"/>
          </a:p>
          <a:p>
            <a:pPr eaLnBrk="1" hangingPunct="1">
              <a:lnSpc>
                <a:spcPct val="90000"/>
              </a:lnSpc>
            </a:pPr>
            <a:r>
              <a:rPr lang="en-US" sz="2800" smtClean="0"/>
              <a:t>Why do you think that happened?</a:t>
            </a:r>
          </a:p>
          <a:p>
            <a:pPr eaLnBrk="1" hangingPunct="1">
              <a:lnSpc>
                <a:spcPct val="90000"/>
              </a:lnSpc>
            </a:pPr>
            <a:endParaRPr lang="en-US" sz="2800" smtClean="0"/>
          </a:p>
          <a:p>
            <a:pPr eaLnBrk="1" hangingPunct="1">
              <a:lnSpc>
                <a:spcPct val="90000"/>
              </a:lnSpc>
            </a:pPr>
            <a:r>
              <a:rPr lang="en-US" sz="2800" smtClean="0"/>
              <a:t>Here’s what might have happened.</a:t>
            </a:r>
          </a:p>
          <a:p>
            <a:pPr eaLnBrk="1" hangingPunct="1">
              <a:lnSpc>
                <a:spcPct val="90000"/>
              </a:lnSpc>
            </a:pPr>
            <a:endParaRPr lang="en-US" sz="2800" smtClean="0"/>
          </a:p>
          <a:p>
            <a:pPr eaLnBrk="1" hangingPunct="1">
              <a:lnSpc>
                <a:spcPct val="90000"/>
              </a:lnSpc>
            </a:pPr>
            <a:r>
              <a:rPr lang="en-US" sz="2800" smtClean="0"/>
              <a:t>How does this impact the next time you try this?</a:t>
            </a:r>
          </a:p>
          <a:p>
            <a:pPr eaLnBrk="1" hangingPunct="1">
              <a:lnSpc>
                <a:spcPct val="90000"/>
              </a:lnSpc>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09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09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094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09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Spacer</a:t>
            </a:r>
          </a:p>
        </p:txBody>
      </p:sp>
      <p:sp>
        <p:nvSpPr>
          <p:cNvPr id="22531" name="Rectangle 3"/>
          <p:cNvSpPr>
            <a:spLocks noGrp="1" noChangeArrowheads="1"/>
          </p:cNvSpPr>
          <p:nvPr>
            <p:ph type="body" idx="1"/>
          </p:nvPr>
        </p:nvSpPr>
        <p:spPr/>
        <p:txBody>
          <a:bodyPr/>
          <a:lstStyle/>
          <a:p>
            <a:pPr eaLnBrk="1" hangingPunct="1"/>
            <a:r>
              <a:rPr lang="en-US" smtClean="0"/>
              <a:t>Plastic tube that attaches to the inhaler</a:t>
            </a:r>
          </a:p>
          <a:p>
            <a:pPr eaLnBrk="1" hangingPunct="1"/>
            <a:endParaRPr lang="en-US" smtClean="0"/>
          </a:p>
          <a:p>
            <a:pPr eaLnBrk="1" hangingPunct="1"/>
            <a:r>
              <a:rPr lang="en-US" smtClean="0"/>
              <a:t>Makes the use of the MDI easier</a:t>
            </a:r>
          </a:p>
          <a:p>
            <a:pPr eaLnBrk="1" hangingPunct="1"/>
            <a:endParaRPr lang="en-US" smtClean="0"/>
          </a:p>
          <a:p>
            <a:pPr eaLnBrk="1" hangingPunct="1"/>
            <a:r>
              <a:rPr lang="en-US" smtClean="0"/>
              <a:t>Ensures delivery of the medication to the lungs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Meter dose inhaler/spacer use</a:t>
            </a:r>
          </a:p>
        </p:txBody>
      </p:sp>
      <p:sp>
        <p:nvSpPr>
          <p:cNvPr id="23555" name="Rectangle 3"/>
          <p:cNvSpPr>
            <a:spLocks noGrp="1" noChangeArrowheads="1"/>
          </p:cNvSpPr>
          <p:nvPr>
            <p:ph type="body" idx="1"/>
          </p:nvPr>
        </p:nvSpPr>
        <p:spPr>
          <a:xfrm>
            <a:off x="457200" y="1600200"/>
            <a:ext cx="8229600" cy="4876800"/>
          </a:xfrm>
        </p:spPr>
        <p:txBody>
          <a:bodyPr/>
          <a:lstStyle/>
          <a:p>
            <a:pPr eaLnBrk="1" hangingPunct="1"/>
            <a:r>
              <a:rPr lang="en-US" smtClean="0"/>
              <a:t>Remove the cap from the inhaler and from the spacer</a:t>
            </a:r>
          </a:p>
          <a:p>
            <a:pPr eaLnBrk="1" hangingPunct="1"/>
            <a:r>
              <a:rPr lang="en-US" smtClean="0"/>
              <a:t>Shake the inhaler well</a:t>
            </a:r>
          </a:p>
          <a:p>
            <a:pPr eaLnBrk="1" hangingPunct="1"/>
            <a:r>
              <a:rPr lang="en-US" smtClean="0"/>
              <a:t>Attach the inhaler to the spacer</a:t>
            </a:r>
          </a:p>
          <a:p>
            <a:pPr eaLnBrk="1" hangingPunct="1"/>
            <a:r>
              <a:rPr lang="en-US" smtClean="0"/>
              <a:t>Exhale deeply</a:t>
            </a:r>
          </a:p>
          <a:p>
            <a:pPr eaLnBrk="1" hangingPunct="1"/>
            <a:r>
              <a:rPr lang="en-US" smtClean="0"/>
              <a:t>Purse lips around the mouthpiece</a:t>
            </a:r>
          </a:p>
          <a:p>
            <a:pPr eaLnBrk="1" hangingPunct="1"/>
            <a:r>
              <a:rPr lang="en-US" smtClean="0"/>
              <a:t>Take a slow breath in</a:t>
            </a:r>
          </a:p>
          <a:p>
            <a:pPr eaLnBrk="1" hangingPunct="1"/>
            <a:r>
              <a:rPr lang="en-US" smtClean="0"/>
              <a:t>Hold breath for at least ten seconds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Meter dose inhaler/spacer use</a:t>
            </a:r>
          </a:p>
        </p:txBody>
      </p:sp>
      <p:sp>
        <p:nvSpPr>
          <p:cNvPr id="24579" name="Rectangle 3"/>
          <p:cNvSpPr>
            <a:spLocks noGrp="1" noChangeArrowheads="1"/>
          </p:cNvSpPr>
          <p:nvPr>
            <p:ph type="body" idx="1"/>
          </p:nvPr>
        </p:nvSpPr>
        <p:spPr/>
        <p:txBody>
          <a:bodyPr/>
          <a:lstStyle/>
          <a:p>
            <a:pPr eaLnBrk="1" hangingPunct="1"/>
            <a:r>
              <a:rPr lang="en-US" smtClean="0"/>
              <a:t>Wait two to three minutes</a:t>
            </a:r>
          </a:p>
          <a:p>
            <a:pPr eaLnBrk="1" hangingPunct="1"/>
            <a:r>
              <a:rPr lang="en-US" smtClean="0"/>
              <a:t>Repeat process</a:t>
            </a:r>
          </a:p>
          <a:p>
            <a:pPr eaLnBrk="1" hangingPunct="1"/>
            <a:r>
              <a:rPr lang="en-US" smtClean="0"/>
              <a:t>Rinse mouth after use if using a steroid inhaler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Warning symptoms</a:t>
            </a:r>
          </a:p>
        </p:txBody>
      </p:sp>
      <p:sp>
        <p:nvSpPr>
          <p:cNvPr id="25603" name="Rectangle 3"/>
          <p:cNvSpPr>
            <a:spLocks noGrp="1" noChangeArrowheads="1"/>
          </p:cNvSpPr>
          <p:nvPr>
            <p:ph type="body" idx="1"/>
          </p:nvPr>
        </p:nvSpPr>
        <p:spPr>
          <a:xfrm>
            <a:off x="457200" y="1295400"/>
            <a:ext cx="8229600" cy="4724400"/>
          </a:xfrm>
        </p:spPr>
        <p:txBody>
          <a:bodyPr/>
          <a:lstStyle/>
          <a:p>
            <a:pPr eaLnBrk="1" hangingPunct="1"/>
            <a:endParaRPr lang="en-US" smtClean="0"/>
          </a:p>
          <a:p>
            <a:pPr eaLnBrk="1" hangingPunct="1"/>
            <a:r>
              <a:rPr lang="en-US" smtClean="0"/>
              <a:t>Increasing shortness of breath</a:t>
            </a:r>
          </a:p>
          <a:p>
            <a:pPr eaLnBrk="1" hangingPunct="1"/>
            <a:r>
              <a:rPr lang="en-US" smtClean="0"/>
              <a:t>Increasing coughing and wheezing</a:t>
            </a:r>
          </a:p>
          <a:p>
            <a:pPr eaLnBrk="1" hangingPunct="1"/>
            <a:r>
              <a:rPr lang="en-US" smtClean="0"/>
              <a:t>History of fever</a:t>
            </a:r>
          </a:p>
          <a:p>
            <a:pPr eaLnBrk="1" hangingPunct="1">
              <a:buFontTx/>
              <a:buNone/>
            </a:pPr>
            <a:endParaRPr lang="en-US" smtClean="0"/>
          </a:p>
        </p:txBody>
      </p:sp>
      <p:pic>
        <p:nvPicPr>
          <p:cNvPr id="25604" name="Picture 4" descr="MCj03704780000[1]"/>
          <p:cNvPicPr>
            <a:picLocks noChangeAspect="1" noChangeArrowheads="1"/>
          </p:cNvPicPr>
          <p:nvPr/>
        </p:nvPicPr>
        <p:blipFill>
          <a:blip r:embed="rId3" cstate="print"/>
          <a:srcRect/>
          <a:stretch>
            <a:fillRect/>
          </a:stretch>
        </p:blipFill>
        <p:spPr bwMode="auto">
          <a:xfrm>
            <a:off x="5638800" y="3886200"/>
            <a:ext cx="1368425" cy="1824038"/>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0"/>
            <a:ext cx="8229600" cy="1143000"/>
          </a:xfrm>
        </p:spPr>
        <p:txBody>
          <a:bodyPr/>
          <a:lstStyle/>
          <a:p>
            <a:pPr eaLnBrk="1" hangingPunct="1"/>
            <a:r>
              <a:rPr lang="en-US" smtClean="0"/>
              <a:t>Warning signs*</a:t>
            </a:r>
          </a:p>
        </p:txBody>
      </p:sp>
      <p:sp>
        <p:nvSpPr>
          <p:cNvPr id="26627" name="Rectangle 3"/>
          <p:cNvSpPr>
            <a:spLocks noGrp="1" noChangeArrowheads="1"/>
          </p:cNvSpPr>
          <p:nvPr>
            <p:ph type="body" idx="1"/>
          </p:nvPr>
        </p:nvSpPr>
        <p:spPr>
          <a:xfrm>
            <a:off x="457200" y="1295400"/>
            <a:ext cx="8229600" cy="5410200"/>
          </a:xfrm>
        </p:spPr>
        <p:txBody>
          <a:bodyPr/>
          <a:lstStyle/>
          <a:p>
            <a:pPr eaLnBrk="1" hangingPunct="1">
              <a:lnSpc>
                <a:spcPct val="90000"/>
              </a:lnSpc>
            </a:pPr>
            <a:r>
              <a:rPr lang="en-US" smtClean="0"/>
              <a:t>Increased wheezing</a:t>
            </a:r>
          </a:p>
          <a:p>
            <a:pPr eaLnBrk="1" hangingPunct="1">
              <a:lnSpc>
                <a:spcPct val="90000"/>
              </a:lnSpc>
            </a:pPr>
            <a:r>
              <a:rPr lang="en-US" smtClean="0"/>
              <a:t>Decreased pulse ox </a:t>
            </a:r>
          </a:p>
          <a:p>
            <a:pPr eaLnBrk="1" hangingPunct="1">
              <a:lnSpc>
                <a:spcPct val="90000"/>
              </a:lnSpc>
            </a:pPr>
            <a:r>
              <a:rPr lang="en-US" smtClean="0"/>
              <a:t>Fever ( greater than 101 degrees Fahrenheit)</a:t>
            </a:r>
          </a:p>
          <a:p>
            <a:pPr eaLnBrk="1" hangingPunct="1">
              <a:lnSpc>
                <a:spcPct val="90000"/>
              </a:lnSpc>
            </a:pPr>
            <a:r>
              <a:rPr lang="en-US" smtClean="0"/>
              <a:t>Increased pulse (greater than 100)</a:t>
            </a:r>
          </a:p>
          <a:p>
            <a:pPr eaLnBrk="1" hangingPunct="1">
              <a:lnSpc>
                <a:spcPct val="90000"/>
              </a:lnSpc>
            </a:pPr>
            <a:r>
              <a:rPr lang="en-US" smtClean="0"/>
              <a:t>Decreased pulse (less than 60)</a:t>
            </a:r>
          </a:p>
          <a:p>
            <a:pPr eaLnBrk="1" hangingPunct="1">
              <a:lnSpc>
                <a:spcPct val="90000"/>
              </a:lnSpc>
            </a:pPr>
            <a:r>
              <a:rPr lang="en-US" smtClean="0"/>
              <a:t>Increased respiratory rate</a:t>
            </a:r>
          </a:p>
          <a:p>
            <a:pPr eaLnBrk="1" hangingPunct="1">
              <a:lnSpc>
                <a:spcPct val="90000"/>
              </a:lnSpc>
            </a:pPr>
            <a:endParaRPr lang="en-US" smtClean="0"/>
          </a:p>
          <a:p>
            <a:pPr eaLnBrk="1" hangingPunct="1">
              <a:lnSpc>
                <a:spcPct val="90000"/>
              </a:lnSpc>
              <a:buFontTx/>
              <a:buNone/>
            </a:pPr>
            <a:r>
              <a:rPr lang="en-US" smtClean="0"/>
              <a:t>*ALL vital parameters are determined by RN supervisor and are patient specific</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Other warnings</a:t>
            </a:r>
          </a:p>
        </p:txBody>
      </p:sp>
      <p:sp>
        <p:nvSpPr>
          <p:cNvPr id="27651" name="Rectangle 3"/>
          <p:cNvSpPr>
            <a:spLocks noGrp="1" noChangeArrowheads="1"/>
          </p:cNvSpPr>
          <p:nvPr>
            <p:ph type="body" idx="1"/>
          </p:nvPr>
        </p:nvSpPr>
        <p:spPr/>
        <p:txBody>
          <a:bodyPr/>
          <a:lstStyle/>
          <a:p>
            <a:pPr eaLnBrk="1" hangingPunct="1"/>
            <a:r>
              <a:rPr lang="en-US" smtClean="0"/>
              <a:t>Not taking medications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152400" y="274638"/>
            <a:ext cx="8839200" cy="1143000"/>
          </a:xfrm>
        </p:spPr>
        <p:txBody>
          <a:bodyPr/>
          <a:lstStyle/>
          <a:p>
            <a:pPr eaLnBrk="1" hangingPunct="1"/>
            <a:r>
              <a:rPr lang="en-US" sz="4000" smtClean="0"/>
              <a:t>Chronic Disease Prevention Program</a:t>
            </a:r>
          </a:p>
        </p:txBody>
      </p:sp>
      <p:sp>
        <p:nvSpPr>
          <p:cNvPr id="5123" name="Rectangle 3"/>
          <p:cNvSpPr>
            <a:spLocks noGrp="1" noChangeArrowheads="1"/>
          </p:cNvSpPr>
          <p:nvPr>
            <p:ph type="body" idx="4294967295"/>
          </p:nvPr>
        </p:nvSpPr>
        <p:spPr/>
        <p:txBody>
          <a:bodyPr/>
          <a:lstStyle/>
          <a:p>
            <a:pPr eaLnBrk="1" hangingPunct="1">
              <a:lnSpc>
                <a:spcPct val="80000"/>
              </a:lnSpc>
            </a:pPr>
            <a:r>
              <a:rPr lang="en-US" sz="2800" smtClean="0"/>
              <a:t>Module 1:Health/Illness, Vital Signs, 	Exercise, Nutrition</a:t>
            </a:r>
          </a:p>
          <a:p>
            <a:pPr eaLnBrk="1" hangingPunct="1">
              <a:lnSpc>
                <a:spcPct val="80000"/>
              </a:lnSpc>
            </a:pPr>
            <a:r>
              <a:rPr lang="en-US" sz="2800" smtClean="0"/>
              <a:t>Module 2: Motivational Interviewing</a:t>
            </a:r>
          </a:p>
          <a:p>
            <a:pPr eaLnBrk="1" hangingPunct="1">
              <a:lnSpc>
                <a:spcPct val="80000"/>
              </a:lnSpc>
            </a:pPr>
            <a:r>
              <a:rPr lang="en-US" sz="2800" smtClean="0"/>
              <a:t>Module 3: End of Life</a:t>
            </a:r>
          </a:p>
          <a:p>
            <a:pPr eaLnBrk="1" hangingPunct="1">
              <a:lnSpc>
                <a:spcPct val="80000"/>
              </a:lnSpc>
            </a:pPr>
            <a:r>
              <a:rPr lang="en-US" sz="2800" smtClean="0"/>
              <a:t>Module 4: Heart Attack</a:t>
            </a:r>
          </a:p>
          <a:p>
            <a:pPr eaLnBrk="1" hangingPunct="1">
              <a:lnSpc>
                <a:spcPct val="80000"/>
              </a:lnSpc>
            </a:pPr>
            <a:r>
              <a:rPr lang="en-US" sz="2800" b="1" smtClean="0"/>
              <a:t>Module 5: COPD </a:t>
            </a:r>
          </a:p>
          <a:p>
            <a:pPr eaLnBrk="1" hangingPunct="1">
              <a:lnSpc>
                <a:spcPct val="80000"/>
              </a:lnSpc>
            </a:pPr>
            <a:r>
              <a:rPr lang="en-US" sz="2800" smtClean="0"/>
              <a:t>Module 6: Stroke</a:t>
            </a:r>
          </a:p>
          <a:p>
            <a:pPr eaLnBrk="1" hangingPunct="1">
              <a:lnSpc>
                <a:spcPct val="80000"/>
              </a:lnSpc>
            </a:pPr>
            <a:r>
              <a:rPr lang="en-US" sz="2800" smtClean="0"/>
              <a:t>Module 7: Hypertension</a:t>
            </a:r>
          </a:p>
          <a:p>
            <a:pPr eaLnBrk="1" hangingPunct="1">
              <a:lnSpc>
                <a:spcPct val="80000"/>
              </a:lnSpc>
            </a:pPr>
            <a:r>
              <a:rPr lang="en-US" sz="2800" smtClean="0"/>
              <a:t>Module 8: Diabetes</a:t>
            </a:r>
          </a:p>
          <a:p>
            <a:pPr eaLnBrk="1" hangingPunct="1">
              <a:lnSpc>
                <a:spcPct val="80000"/>
              </a:lnSpc>
            </a:pPr>
            <a:r>
              <a:rPr lang="en-US" sz="2800" smtClean="0"/>
              <a:t>Module 9: Congestive Heart Failure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r>
              <a:rPr lang="en-US" smtClean="0"/>
              <a:t>Chronic Obstructive Pulmonary Disease (COPD)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Objectives</a:t>
            </a:r>
          </a:p>
        </p:txBody>
      </p:sp>
      <p:sp>
        <p:nvSpPr>
          <p:cNvPr id="7171" name="Content Placeholder 2"/>
          <p:cNvSpPr>
            <a:spLocks noGrp="1"/>
          </p:cNvSpPr>
          <p:nvPr>
            <p:ph idx="1"/>
          </p:nvPr>
        </p:nvSpPr>
        <p:spPr/>
        <p:txBody>
          <a:bodyPr/>
          <a:lstStyle/>
          <a:p>
            <a:r>
              <a:rPr lang="en-US" smtClean="0"/>
              <a:t>Discuss how the lungs work and the impact of COPD on respiratory function</a:t>
            </a:r>
          </a:p>
          <a:p>
            <a:endParaRPr lang="en-US" smtClean="0"/>
          </a:p>
          <a:p>
            <a:r>
              <a:rPr lang="en-US" smtClean="0"/>
              <a:t>Describe healthy lifestyle choices for the person who has COPD</a:t>
            </a:r>
          </a:p>
          <a:p>
            <a:pPr>
              <a:buFontTx/>
              <a:buNone/>
            </a:pPr>
            <a:endParaRPr lang="en-US" smtClean="0"/>
          </a:p>
          <a:p>
            <a:r>
              <a:rPr lang="en-US" smtClean="0"/>
              <a:t>Demonstrate use of motivational interviewing with the person who has COPD</a:t>
            </a:r>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Other names for COPD</a:t>
            </a:r>
          </a:p>
        </p:txBody>
      </p:sp>
      <p:sp>
        <p:nvSpPr>
          <p:cNvPr id="8195" name="Rectangle 3"/>
          <p:cNvSpPr>
            <a:spLocks noGrp="1" noChangeArrowheads="1"/>
          </p:cNvSpPr>
          <p:nvPr>
            <p:ph type="body" idx="1"/>
          </p:nvPr>
        </p:nvSpPr>
        <p:spPr/>
        <p:txBody>
          <a:bodyPr/>
          <a:lstStyle/>
          <a:p>
            <a:pPr eaLnBrk="1" hangingPunct="1"/>
            <a:r>
              <a:rPr lang="en-US" smtClean="0"/>
              <a:t>Emphysema</a:t>
            </a:r>
          </a:p>
          <a:p>
            <a:pPr eaLnBrk="1" hangingPunct="1"/>
            <a:r>
              <a:rPr lang="en-US" smtClean="0"/>
              <a:t>Chronic bronchitis</a:t>
            </a:r>
          </a:p>
          <a:p>
            <a:pPr eaLnBrk="1" hangingPunct="1">
              <a:buFontTx/>
              <a:buNone/>
            </a:pPr>
            <a:endParaRPr lang="en-US" smtClean="0"/>
          </a:p>
        </p:txBody>
      </p:sp>
      <p:pic>
        <p:nvPicPr>
          <p:cNvPr id="8196" name="Picture 4" descr="MCj03392040000[1]"/>
          <p:cNvPicPr>
            <a:picLocks noChangeAspect="1" noChangeArrowheads="1"/>
          </p:cNvPicPr>
          <p:nvPr/>
        </p:nvPicPr>
        <p:blipFill>
          <a:blip r:embed="rId3" cstate="print"/>
          <a:srcRect/>
          <a:stretch>
            <a:fillRect/>
          </a:stretch>
        </p:blipFill>
        <p:spPr bwMode="auto">
          <a:xfrm>
            <a:off x="4267200" y="3581400"/>
            <a:ext cx="2052638" cy="16716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Lung function</a:t>
            </a:r>
          </a:p>
        </p:txBody>
      </p:sp>
      <p:sp>
        <p:nvSpPr>
          <p:cNvPr id="9219" name="Rectangle 3"/>
          <p:cNvSpPr>
            <a:spLocks noGrp="1" noChangeArrowheads="1"/>
          </p:cNvSpPr>
          <p:nvPr>
            <p:ph type="body" idx="1"/>
          </p:nvPr>
        </p:nvSpPr>
        <p:spPr>
          <a:xfrm>
            <a:off x="457200" y="1600200"/>
            <a:ext cx="8229600" cy="5029200"/>
          </a:xfrm>
        </p:spPr>
        <p:txBody>
          <a:bodyPr/>
          <a:lstStyle/>
          <a:p>
            <a:pPr eaLnBrk="1" hangingPunct="1"/>
            <a:r>
              <a:rPr lang="en-US" smtClean="0"/>
              <a:t>Normal lungs are like a sponge</a:t>
            </a:r>
          </a:p>
          <a:p>
            <a:pPr eaLnBrk="1" hangingPunct="1"/>
            <a:r>
              <a:rPr lang="en-US" smtClean="0"/>
              <a:t>The holes in the sponge are where the lungs are able to exchange carbon dioxide that the body produces, for oxygen</a:t>
            </a:r>
          </a:p>
          <a:p>
            <a:pPr eaLnBrk="1" hangingPunct="1"/>
            <a:r>
              <a:rPr lang="en-US" smtClean="0"/>
              <a:t>Air (oxygen) travels down the windpipe (trachea) through the bronchi (breathing tubes) to the bronchioles (smaller tubes) to the alveoli (sacs) where oxygen and carbon dioxide are exchanged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Lung function </a:t>
            </a:r>
            <a:r>
              <a:rPr lang="en-US" sz="3200" smtClean="0"/>
              <a:t>(continued)</a:t>
            </a:r>
          </a:p>
        </p:txBody>
      </p:sp>
      <p:sp>
        <p:nvSpPr>
          <p:cNvPr id="10243" name="Rectangle 3"/>
          <p:cNvSpPr>
            <a:spLocks noGrp="1" noChangeArrowheads="1"/>
          </p:cNvSpPr>
          <p:nvPr>
            <p:ph type="body" idx="1"/>
          </p:nvPr>
        </p:nvSpPr>
        <p:spPr>
          <a:xfrm>
            <a:off x="457200" y="1600200"/>
            <a:ext cx="8229600" cy="4953000"/>
          </a:xfrm>
        </p:spPr>
        <p:txBody>
          <a:bodyPr/>
          <a:lstStyle/>
          <a:p>
            <a:pPr eaLnBrk="1" hangingPunct="1"/>
            <a:r>
              <a:rPr lang="en-US" smtClean="0"/>
              <a:t>The body needs oxygen to function</a:t>
            </a:r>
          </a:p>
          <a:p>
            <a:pPr eaLnBrk="1" hangingPunct="1"/>
            <a:r>
              <a:rPr lang="en-US" smtClean="0"/>
              <a:t>The airways and air sacs are normally elastic and springy </a:t>
            </a:r>
          </a:p>
          <a:p>
            <a:pPr eaLnBrk="1" hangingPunct="1"/>
            <a:r>
              <a:rPr lang="en-US" smtClean="0"/>
              <a:t>The tubes are normally open and able to clear dirt/debris that enters the lungs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Anatomy of the lungs</a:t>
            </a:r>
          </a:p>
        </p:txBody>
      </p:sp>
      <p:sp>
        <p:nvSpPr>
          <p:cNvPr id="11267" name="Rectangle 3"/>
          <p:cNvSpPr>
            <a:spLocks noGrp="1" noChangeArrowheads="1"/>
          </p:cNvSpPr>
          <p:nvPr>
            <p:ph type="body" idx="1"/>
          </p:nvPr>
        </p:nvSpPr>
        <p:spPr/>
        <p:txBody>
          <a:bodyPr/>
          <a:lstStyle/>
          <a:p>
            <a:pPr eaLnBrk="1" hangingPunct="1"/>
            <a:r>
              <a:rPr lang="en-US" smtClean="0"/>
              <a:t>Photo of lungs</a:t>
            </a:r>
          </a:p>
          <a:p>
            <a:pPr eaLnBrk="1" hangingPunct="1">
              <a:buFontTx/>
              <a:buNone/>
            </a:pPr>
            <a:endParaRPr lang="en-US" smtClean="0"/>
          </a:p>
        </p:txBody>
      </p:sp>
      <p:pic>
        <p:nvPicPr>
          <p:cNvPr id="11268" name="Picture 5" descr="Illustration"/>
          <p:cNvPicPr>
            <a:picLocks noChangeAspect="1" noChangeArrowheads="1"/>
          </p:cNvPicPr>
          <p:nvPr/>
        </p:nvPicPr>
        <p:blipFill>
          <a:blip r:embed="rId3" cstate="print"/>
          <a:srcRect/>
          <a:stretch>
            <a:fillRect/>
          </a:stretch>
        </p:blipFill>
        <p:spPr bwMode="auto">
          <a:xfrm>
            <a:off x="1752600" y="2362200"/>
            <a:ext cx="4648200" cy="42068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17456</TotalTime>
  <Words>951</Words>
  <Application>Microsoft Office PowerPoint</Application>
  <PresentationFormat>On-screen Show (4:3)</PresentationFormat>
  <Paragraphs>176</Paragraphs>
  <Slides>25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Wingdings</vt:lpstr>
      <vt:lpstr>Courier New</vt:lpstr>
      <vt:lpstr>Times New Roman</vt:lpstr>
      <vt:lpstr>Tahoma</vt:lpstr>
      <vt:lpstr>Calibri</vt:lpstr>
      <vt:lpstr>Default Design</vt:lpstr>
      <vt:lpstr> Home Care  Chronic Disease Prevention Program</vt:lpstr>
      <vt:lpstr>Homework review</vt:lpstr>
      <vt:lpstr>Chronic Disease Prevention Program</vt:lpstr>
      <vt:lpstr>Chronic Obstructive Pulmonary Disease (COPD)</vt:lpstr>
      <vt:lpstr>Objectives</vt:lpstr>
      <vt:lpstr>Other names for COPD</vt:lpstr>
      <vt:lpstr>Lung function</vt:lpstr>
      <vt:lpstr>Lung function (continued)</vt:lpstr>
      <vt:lpstr>Anatomy of the lungs</vt:lpstr>
      <vt:lpstr>What is COPD?</vt:lpstr>
      <vt:lpstr>What is COPD?</vt:lpstr>
      <vt:lpstr>COPD facts</vt:lpstr>
      <vt:lpstr>Causes</vt:lpstr>
      <vt:lpstr>Signs and symptoms</vt:lpstr>
      <vt:lpstr>Diagnosis</vt:lpstr>
      <vt:lpstr>Classification</vt:lpstr>
      <vt:lpstr>Treatment</vt:lpstr>
      <vt:lpstr>Medications</vt:lpstr>
      <vt:lpstr>Meter dose inhaler</vt:lpstr>
      <vt:lpstr>Spacer</vt:lpstr>
      <vt:lpstr>Meter dose inhaler/spacer use</vt:lpstr>
      <vt:lpstr>Meter dose inhaler/spacer use</vt:lpstr>
      <vt:lpstr>Warning symptoms</vt:lpstr>
      <vt:lpstr>Warning signs*</vt:lpstr>
      <vt:lpstr>Other warnings</vt:lpstr>
    </vt:vector>
  </TitlesOfParts>
  <Company>Duke Community and Family Medicine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Obstructive Pulmonary Disease (COPD)</dc:title>
  <dc:creator>admin</dc:creator>
  <cp:lastModifiedBy>user</cp:lastModifiedBy>
  <cp:revision>189</cp:revision>
  <dcterms:created xsi:type="dcterms:W3CDTF">2006-05-17T19:46:18Z</dcterms:created>
  <dcterms:modified xsi:type="dcterms:W3CDTF">2011-02-18T13:00:36Z</dcterms:modified>
</cp:coreProperties>
</file>