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0"/>
  </p:notesMasterIdLst>
  <p:sldIdLst>
    <p:sldId id="257" r:id="rId2"/>
    <p:sldId id="258" r:id="rId3"/>
    <p:sldId id="271" r:id="rId4"/>
    <p:sldId id="279" r:id="rId5"/>
    <p:sldId id="272" r:id="rId6"/>
    <p:sldId id="261" r:id="rId7"/>
    <p:sldId id="262" r:id="rId8"/>
    <p:sldId id="263" r:id="rId9"/>
    <p:sldId id="266" r:id="rId10"/>
    <p:sldId id="267" r:id="rId11"/>
    <p:sldId id="285" r:id="rId12"/>
    <p:sldId id="281" r:id="rId13"/>
    <p:sldId id="292" r:id="rId14"/>
    <p:sldId id="294" r:id="rId15"/>
    <p:sldId id="293" r:id="rId16"/>
    <p:sldId id="268" r:id="rId17"/>
    <p:sldId id="289" r:id="rId18"/>
    <p:sldId id="315" r:id="rId19"/>
    <p:sldId id="290" r:id="rId20"/>
    <p:sldId id="295" r:id="rId21"/>
    <p:sldId id="298" r:id="rId22"/>
    <p:sldId id="299" r:id="rId23"/>
    <p:sldId id="310" r:id="rId24"/>
    <p:sldId id="311" r:id="rId25"/>
    <p:sldId id="305" r:id="rId26"/>
    <p:sldId id="306" r:id="rId27"/>
    <p:sldId id="307" r:id="rId28"/>
    <p:sldId id="313" r:id="rId29"/>
    <p:sldId id="308" r:id="rId30"/>
    <p:sldId id="312" r:id="rId31"/>
    <p:sldId id="314" r:id="rId32"/>
    <p:sldId id="300" r:id="rId33"/>
    <p:sldId id="301" r:id="rId34"/>
    <p:sldId id="302" r:id="rId35"/>
    <p:sldId id="303" r:id="rId36"/>
    <p:sldId id="304" r:id="rId37"/>
    <p:sldId id="280" r:id="rId38"/>
    <p:sldId id="287"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8" autoAdjust="0"/>
    <p:restoredTop sz="94655" autoAdjust="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04B3F7-0264-4A27-94D2-2544AB7C11DF}" type="datetimeFigureOut">
              <a:rPr lang="en-US" smtClean="0"/>
              <a:t>12/12/2011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D15FA55-3EEF-4429-8892-D30EF050390C}"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7"/>
          <p:cNvSpPr>
            <a:spLocks noGrp="1" noChangeArrowheads="1"/>
          </p:cNvSpPr>
          <p:nvPr>
            <p:ph type="sldNum" sz="quarter" idx="5"/>
          </p:nvPr>
        </p:nvSpPr>
        <p:spPr>
          <a:ln/>
        </p:spPr>
        <p:txBody>
          <a:bodyPr/>
          <a:lstStyle/>
          <a:p>
            <a:fld id="{3218E201-5E4E-4B07-80EE-823601522643}" type="slidenum">
              <a:rPr lang="en-GB"/>
              <a:pPr/>
              <a:t>18</a:t>
            </a:fld>
            <a:endParaRPr lang="en-GB"/>
          </a:p>
        </p:txBody>
      </p:sp>
      <p:sp>
        <p:nvSpPr>
          <p:cNvPr id="149506" name="Rectangle 2"/>
          <p:cNvSpPr>
            <a:spLocks noChangeArrowheads="1" noTextEdit="1"/>
          </p:cNvSpPr>
          <p:nvPr>
            <p:ph type="sldImg"/>
          </p:nvPr>
        </p:nvSpPr>
        <p:spPr>
          <a:xfrm>
            <a:off x="1146175" y="687388"/>
            <a:ext cx="4567238" cy="3425825"/>
          </a:xfrm>
          <a:ln/>
        </p:spPr>
      </p:sp>
      <p:sp>
        <p:nvSpPr>
          <p:cNvPr id="149507" name="Rectangle 3"/>
          <p:cNvSpPr>
            <a:spLocks noGrp="1" noChangeArrowheads="1"/>
          </p:cNvSpPr>
          <p:nvPr>
            <p:ph type="body" idx="1"/>
          </p:nvPr>
        </p:nvSpPr>
        <p:spPr>
          <a:xfrm>
            <a:off x="149225" y="4347148"/>
            <a:ext cx="6559550" cy="4571210"/>
          </a:xfrm>
        </p:spPr>
        <p:txBody>
          <a:bodyPr/>
          <a:lstStyle/>
          <a:p>
            <a:pPr marL="171450" indent="-171450">
              <a:spcBef>
                <a:spcPct val="0"/>
              </a:spcBef>
            </a:pPr>
            <a:r>
              <a:rPr lang="en-US" b="1">
                <a:latin typeface="Arial" charset="0"/>
              </a:rPr>
              <a:t>Slide 23.  Some Disadvantages of Jet Nebulizers</a:t>
            </a:r>
          </a:p>
          <a:p>
            <a:pPr marL="171450" indent="-171450">
              <a:spcBef>
                <a:spcPct val="0"/>
              </a:spcBef>
              <a:buFontTx/>
              <a:buChar char="•"/>
            </a:pPr>
            <a:r>
              <a:rPr lang="en-US">
                <a:latin typeface="Arial" charset="0"/>
              </a:rPr>
              <a:t>Jet nebulizers are less portable than inhalers; a power source and pressurized gas source are required.</a:t>
            </a:r>
            <a:r>
              <a:rPr lang="en-US" baseline="30000">
                <a:latin typeface="Arial" charset="0"/>
              </a:rPr>
              <a:t>32,33</a:t>
            </a:r>
            <a:endParaRPr lang="en-US">
              <a:latin typeface="Arial" charset="0"/>
            </a:endParaRPr>
          </a:p>
          <a:p>
            <a:pPr marL="171450" indent="-171450">
              <a:spcBef>
                <a:spcPct val="0"/>
              </a:spcBef>
              <a:buFontTx/>
              <a:buChar char="•"/>
            </a:pPr>
            <a:r>
              <a:rPr lang="en-US">
                <a:latin typeface="Arial" charset="0"/>
              </a:rPr>
              <a:t>Contamination is possible if the nebulizer components are not carefully cleaned.</a:t>
            </a:r>
            <a:r>
              <a:rPr lang="en-US" baseline="30000">
                <a:latin typeface="Arial" charset="0"/>
              </a:rPr>
              <a:t>32,33</a:t>
            </a:r>
          </a:p>
          <a:p>
            <a:pPr marL="171450" indent="-171450">
              <a:spcBef>
                <a:spcPct val="0"/>
              </a:spcBef>
              <a:buFontTx/>
              <a:buChar char="•"/>
            </a:pPr>
            <a:r>
              <a:rPr lang="en-US">
                <a:latin typeface="Arial" charset="0"/>
              </a:rPr>
              <a:t>The treatment time for small-volume jet nebulizers is longer than that for inhalers. However, ultrasonic nebulizers provide faster delivery than jet nebulizers.</a:t>
            </a:r>
            <a:r>
              <a:rPr lang="en-US" baseline="30000">
                <a:latin typeface="Arial" charset="0"/>
              </a:rPr>
              <a:t>32,33</a:t>
            </a:r>
            <a:endParaRPr lang="en-US">
              <a:latin typeface="Arial" charset="0"/>
            </a:endParaRPr>
          </a:p>
          <a:p>
            <a:pPr marL="171450" indent="-171450">
              <a:spcBef>
                <a:spcPct val="0"/>
              </a:spcBef>
              <a:buFontTx/>
              <a:buChar char="•"/>
            </a:pPr>
            <a:r>
              <a:rPr lang="en-US">
                <a:latin typeface="Arial" charset="0"/>
              </a:rPr>
              <a:t>Output is device dependent, with substantial internebulizer and intranebulizer output variances.</a:t>
            </a:r>
            <a:r>
              <a:rPr lang="en-US" baseline="30000">
                <a:latin typeface="Arial" charset="0"/>
              </a:rPr>
              <a:t>3 </a:t>
            </a:r>
            <a:r>
              <a:rPr lang="en-US">
                <a:latin typeface="Arial" charset="0"/>
              </a:rPr>
              <a:t>Delivery may take 5 to 10 minutes or longer.</a:t>
            </a:r>
            <a:r>
              <a:rPr lang="en-US" baseline="30000">
                <a:latin typeface="Arial" charset="0"/>
              </a:rPr>
              <a:t>17</a:t>
            </a:r>
            <a:endParaRPr lang="en-US" sz="800" baseline="30000">
              <a:latin typeface="Arial" charset="0"/>
              <a:cs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D8BD707-D9CF-40AE-B4C6-C98DA3205C09}" type="datetimeFigureOut">
              <a:rPr lang="en-US" smtClean="0"/>
              <a:pPr/>
              <a:t>12/12/2011</a:t>
            </a:fld>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B6F15528-21DE-4FAA-801E-634DDDAF4B2B}" type="slidenum">
              <a:rPr lang="en-US" smtClean="0"/>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12/12/2011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12/12/2011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12/12/2011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12/12/2011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12/12/2011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12/12/2011</a:t>
            </a:fld>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12/12/2011</a:t>
            </a:fld>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D8BD707-D9CF-40AE-B4C6-C98DA3205C09}" type="datetimeFigureOut">
              <a:rPr lang="en-US" smtClean="0"/>
              <a:pPr/>
              <a:t>12/12/2011</a:t>
            </a:fld>
            <a:endParaRPr lang="en-US"/>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 Id="rId5" Type="http://schemas.openxmlformats.org/officeDocument/2006/relationships/image" Target="../media/image20.jpeg"/><Relationship Id="rId4" Type="http://schemas.openxmlformats.org/officeDocument/2006/relationships/image" Target="../media/image19.png"/></Relationships>
</file>

<file path=ppt/slides/_rels/slide2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en.wikipedia.org/wiki/Salbutamol"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95800" y="1905000"/>
            <a:ext cx="3962400" cy="2505636"/>
          </a:xfrm>
        </p:spPr>
        <p:txBody>
          <a:bodyPr>
            <a:normAutofit/>
          </a:bodyPr>
          <a:lstStyle/>
          <a:p>
            <a:r>
              <a:rPr lang="en-US" sz="48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INHALATION THERAPY</a:t>
            </a:r>
            <a:endParaRPr lang="en-US" sz="48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Subtitle 2"/>
          <p:cNvSpPr>
            <a:spLocks noGrp="1"/>
          </p:cNvSpPr>
          <p:nvPr>
            <p:ph type="subTitle" idx="1"/>
          </p:nvPr>
        </p:nvSpPr>
        <p:spPr>
          <a:xfrm>
            <a:off x="4572000" y="5257800"/>
            <a:ext cx="3657599" cy="381000"/>
          </a:xfrm>
        </p:spPr>
        <p:txBody>
          <a:bodyPr>
            <a:normAutofit fontScale="77500" lnSpcReduction="20000"/>
          </a:bodyPr>
          <a:lstStyle/>
          <a:p>
            <a:r>
              <a:rPr lang="en-US" b="1" dirty="0" smtClean="0"/>
              <a:t>BY: DR.SHILPA PRAJAPATI (1</a:t>
            </a:r>
            <a:r>
              <a:rPr lang="en-US" b="1" baseline="30000" dirty="0" smtClean="0"/>
              <a:t>ST</a:t>
            </a:r>
            <a:r>
              <a:rPr lang="en-US" b="1" dirty="0" smtClean="0"/>
              <a:t> YEAR MPT)</a:t>
            </a:r>
            <a:endParaRPr lang="en-US" b="1" dirty="0"/>
          </a:p>
        </p:txBody>
      </p:sp>
      <p:pic>
        <p:nvPicPr>
          <p:cNvPr id="4" name="Picture 3" descr="nebulizer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a:xfrm rot="20660721">
            <a:off x="477577" y="2967487"/>
            <a:ext cx="2995613" cy="3495732"/>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000000"/>
                </a:solidFill>
                <a:miter lim="800000"/>
                <a:headEnd type="none" w="med" len="med"/>
                <a:tailEnd type="none" w="med" len="me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rot="621433">
            <a:off x="183065" y="308235"/>
            <a:ext cx="3622305" cy="213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7336873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024744" cy="914400"/>
          </a:xfrm>
        </p:spPr>
        <p:txBody>
          <a:bodyPr/>
          <a:lstStyle/>
          <a:p>
            <a:r>
              <a:rPr lang="en-US" altLang="zh-TW" dirty="0"/>
              <a:t>Metered-dose inhalers</a:t>
            </a:r>
            <a:endParaRPr lang="en-US" dirty="0"/>
          </a:p>
        </p:txBody>
      </p:sp>
      <p:sp>
        <p:nvSpPr>
          <p:cNvPr id="3" name="Content Placeholder 2"/>
          <p:cNvSpPr>
            <a:spLocks noGrp="1"/>
          </p:cNvSpPr>
          <p:nvPr>
            <p:ph idx="1"/>
          </p:nvPr>
        </p:nvSpPr>
        <p:spPr>
          <a:xfrm>
            <a:off x="457201" y="1447800"/>
            <a:ext cx="6631131" cy="5105400"/>
          </a:xfrm>
        </p:spPr>
        <p:txBody>
          <a:bodyPr>
            <a:normAutofit/>
          </a:bodyPr>
          <a:lstStyle/>
          <a:p>
            <a:pPr>
              <a:lnSpc>
                <a:spcPct val="90000"/>
              </a:lnSpc>
            </a:pPr>
            <a:r>
              <a:rPr lang="en-US" altLang="zh-TW" dirty="0"/>
              <a:t>A liquid </a:t>
            </a:r>
            <a:r>
              <a:rPr lang="en-US" altLang="zh-TW" dirty="0" smtClean="0"/>
              <a:t>propellant</a:t>
            </a:r>
          </a:p>
          <a:p>
            <a:pPr>
              <a:lnSpc>
                <a:spcPct val="90000"/>
              </a:lnSpc>
            </a:pPr>
            <a:endParaRPr lang="en-US" altLang="zh-TW" dirty="0"/>
          </a:p>
          <a:p>
            <a:pPr>
              <a:lnSpc>
                <a:spcPct val="90000"/>
              </a:lnSpc>
            </a:pPr>
            <a:r>
              <a:rPr lang="en-US" altLang="zh-TW" dirty="0"/>
              <a:t>A metering valve that dispenses a constant volume of a solution </a:t>
            </a:r>
            <a:r>
              <a:rPr lang="en-US" altLang="zh-TW" dirty="0" smtClean="0"/>
              <a:t>in </a:t>
            </a:r>
            <a:r>
              <a:rPr lang="en-US" altLang="zh-TW" dirty="0"/>
              <a:t>the propellant</a:t>
            </a:r>
            <a:r>
              <a:rPr lang="en-US" altLang="zh-TW" dirty="0" smtClean="0"/>
              <a:t>.</a:t>
            </a:r>
          </a:p>
          <a:p>
            <a:pPr>
              <a:lnSpc>
                <a:spcPct val="90000"/>
              </a:lnSpc>
            </a:pPr>
            <a:endParaRPr lang="en-US" altLang="zh-TW" dirty="0"/>
          </a:p>
          <a:p>
            <a:pPr>
              <a:lnSpc>
                <a:spcPct val="90000"/>
              </a:lnSpc>
            </a:pPr>
            <a:r>
              <a:rPr lang="en-US" altLang="zh-TW" dirty="0"/>
              <a:t>Inhalation technique is critical for optimal drug delivery – </a:t>
            </a:r>
            <a:r>
              <a:rPr lang="en-US" altLang="zh-TW" dirty="0" smtClean="0"/>
              <a:t>only about 10% of drug reaches the lungs.</a:t>
            </a:r>
          </a:p>
          <a:p>
            <a:pPr>
              <a:lnSpc>
                <a:spcPct val="90000"/>
              </a:lnSpc>
            </a:pPr>
            <a:endParaRPr lang="en-US" altLang="zh-TW" dirty="0"/>
          </a:p>
          <a:p>
            <a:pPr>
              <a:lnSpc>
                <a:spcPct val="90000"/>
              </a:lnSpc>
            </a:pPr>
            <a:r>
              <a:rPr lang="en-US" altLang="zh-TW" dirty="0" smtClean="0"/>
              <a:t>Its </a:t>
            </a:r>
            <a:r>
              <a:rPr lang="en-US" altLang="zh-TW" dirty="0"/>
              <a:t>also  use with nebuhaler.</a:t>
            </a:r>
          </a:p>
          <a:p>
            <a:pPr>
              <a:lnSpc>
                <a:spcPct val="90000"/>
              </a:lnSpc>
            </a:pPr>
            <a:endParaRPr lang="en-US" altLang="zh-TW" dirty="0" smtClean="0"/>
          </a:p>
        </p:txBody>
      </p:sp>
      <p:pic>
        <p:nvPicPr>
          <p:cNvPr id="1026" name="Picture 2" descr="E:\COLLEGE DOCS\IMAGES\meteredDoseInhaler.gi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00" y="762000"/>
            <a:ext cx="2667000" cy="2667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6919831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024744" cy="914400"/>
          </a:xfrm>
        </p:spPr>
        <p:txBody>
          <a:bodyPr/>
          <a:lstStyle/>
          <a:p>
            <a:r>
              <a:rPr lang="en-US" altLang="zh-TW" dirty="0"/>
              <a:t>Metered-dose inhalers</a:t>
            </a:r>
            <a:endParaRPr lang="en-US" dirty="0"/>
          </a:p>
        </p:txBody>
      </p:sp>
      <p:sp>
        <p:nvSpPr>
          <p:cNvPr id="3" name="Content Placeholder 2"/>
          <p:cNvSpPr>
            <a:spLocks noGrp="1"/>
          </p:cNvSpPr>
          <p:nvPr>
            <p:ph idx="1"/>
          </p:nvPr>
        </p:nvSpPr>
        <p:spPr>
          <a:xfrm>
            <a:off x="457200" y="1371600"/>
            <a:ext cx="8229600" cy="5105400"/>
          </a:xfrm>
        </p:spPr>
        <p:txBody>
          <a:bodyPr>
            <a:normAutofit fontScale="92500" lnSpcReduction="20000"/>
          </a:bodyPr>
          <a:lstStyle/>
          <a:p>
            <a:pPr>
              <a:lnSpc>
                <a:spcPct val="90000"/>
              </a:lnSpc>
            </a:pPr>
            <a:r>
              <a:rPr lang="en-US" altLang="zh-TW" dirty="0"/>
              <a:t>Fist be shaken to ensure that drug should be evenly distributed</a:t>
            </a:r>
            <a:r>
              <a:rPr lang="en-US" altLang="zh-TW" dirty="0" smtClean="0"/>
              <a:t>.</a:t>
            </a:r>
          </a:p>
          <a:p>
            <a:pPr>
              <a:lnSpc>
                <a:spcPct val="90000"/>
              </a:lnSpc>
            </a:pPr>
            <a:endParaRPr lang="en-US" altLang="zh-TW" dirty="0"/>
          </a:p>
          <a:p>
            <a:pPr>
              <a:lnSpc>
                <a:spcPct val="90000"/>
              </a:lnSpc>
            </a:pPr>
            <a:r>
              <a:rPr lang="en-US" altLang="zh-TW" dirty="0"/>
              <a:t>Held upright and the cap is removed</a:t>
            </a:r>
            <a:r>
              <a:rPr lang="en-US" altLang="zh-TW" dirty="0" smtClean="0"/>
              <a:t>.</a:t>
            </a:r>
          </a:p>
          <a:p>
            <a:pPr>
              <a:lnSpc>
                <a:spcPct val="90000"/>
              </a:lnSpc>
            </a:pPr>
            <a:endParaRPr lang="en-US" altLang="zh-TW" dirty="0" smtClean="0"/>
          </a:p>
          <a:p>
            <a:pPr>
              <a:lnSpc>
                <a:spcPct val="90000"/>
              </a:lnSpc>
            </a:pPr>
            <a:r>
              <a:rPr lang="en-US" altLang="zh-TW" dirty="0" smtClean="0"/>
              <a:t>Breathes out gently, but not fully</a:t>
            </a:r>
          </a:p>
          <a:p>
            <a:pPr>
              <a:lnSpc>
                <a:spcPct val="90000"/>
              </a:lnSpc>
            </a:pPr>
            <a:endParaRPr lang="en-US" altLang="zh-TW" dirty="0" smtClean="0"/>
          </a:p>
          <a:p>
            <a:pPr>
              <a:lnSpc>
                <a:spcPct val="90000"/>
              </a:lnSpc>
            </a:pPr>
            <a:r>
              <a:rPr lang="en-US" altLang="zh-TW" dirty="0" smtClean="0"/>
              <a:t>With the mouth around the mouthpiece of the inhaler, the device is pressed to release the drug as soon as inspiration has begun.</a:t>
            </a:r>
          </a:p>
          <a:p>
            <a:pPr>
              <a:lnSpc>
                <a:spcPct val="90000"/>
              </a:lnSpc>
            </a:pPr>
            <a:endParaRPr lang="en-US" altLang="zh-TW" dirty="0" smtClean="0"/>
          </a:p>
          <a:p>
            <a:pPr>
              <a:lnSpc>
                <a:spcPct val="90000"/>
              </a:lnSpc>
            </a:pPr>
            <a:r>
              <a:rPr lang="en-US" altLang="zh-TW" dirty="0" smtClean="0"/>
              <a:t>Inspiration should be slow and deep, be held for 10seconds if possible.</a:t>
            </a:r>
          </a:p>
          <a:p>
            <a:pPr>
              <a:lnSpc>
                <a:spcPct val="90000"/>
              </a:lnSpc>
            </a:pPr>
            <a:endParaRPr lang="en-US" altLang="zh-TW" dirty="0" smtClean="0"/>
          </a:p>
          <a:p>
            <a:pPr>
              <a:lnSpc>
                <a:spcPct val="90000"/>
              </a:lnSpc>
            </a:pPr>
            <a:r>
              <a:rPr lang="en-US" altLang="zh-TW" dirty="0" smtClean="0"/>
              <a:t>Dose of inhalation will involve &gt; 1 “puff”</a:t>
            </a:r>
            <a:endParaRPr lang="en-US" altLang="zh-TW" dirty="0"/>
          </a:p>
          <a:p>
            <a:pPr>
              <a:lnSpc>
                <a:spcPct val="90000"/>
              </a:lnSpc>
            </a:pPr>
            <a:endParaRPr lang="en-US" altLang="zh-TW" dirty="0" smtClean="0"/>
          </a:p>
          <a:p>
            <a:pPr>
              <a:lnSpc>
                <a:spcPct val="90000"/>
              </a:lnSpc>
            </a:pPr>
            <a:r>
              <a:rPr lang="en-US" altLang="zh-TW" dirty="0" smtClean="0"/>
              <a:t>The length of time between inhalation is 15- 20 seconds.</a:t>
            </a:r>
            <a:endParaRPr lang="en-US" altLang="zh-TW" dirty="0"/>
          </a:p>
        </p:txBody>
      </p:sp>
      <p:pic>
        <p:nvPicPr>
          <p:cNvPr id="4" name="Picture 3" descr="metered-dose"/>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a:xfrm>
            <a:off x="7239000" y="1661615"/>
            <a:ext cx="1513618" cy="1702906"/>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000000"/>
                </a:solidFill>
                <a:miter lim="800000"/>
                <a:headEnd type="none" w="med" len="med"/>
                <a:tailEnd type="none" w="med" len="me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Tree>
    <p:extLst>
      <p:ext uri="{BB962C8B-B14F-4D97-AF65-F5344CB8AC3E}">
        <p14:creationId xmlns:p14="http://schemas.microsoft.com/office/powerpoint/2010/main" xmlns="" val="25470784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457200" y="381000"/>
            <a:ext cx="7024744" cy="838200"/>
          </a:xfrm>
        </p:spPr>
        <p:txBody>
          <a:bodyPr/>
          <a:lstStyle/>
          <a:p>
            <a:r>
              <a:rPr lang="en-US" altLang="zh-TW" dirty="0"/>
              <a:t>Dry powder inhalers</a:t>
            </a:r>
          </a:p>
        </p:txBody>
      </p:sp>
      <p:sp>
        <p:nvSpPr>
          <p:cNvPr id="73731" name="Rectangle 3"/>
          <p:cNvSpPr>
            <a:spLocks noGrp="1" noChangeArrowheads="1"/>
          </p:cNvSpPr>
          <p:nvPr>
            <p:ph type="body" idx="1"/>
          </p:nvPr>
        </p:nvSpPr>
        <p:spPr>
          <a:xfrm>
            <a:off x="457200" y="1524000"/>
            <a:ext cx="8229600" cy="5029200"/>
          </a:xfrm>
        </p:spPr>
        <p:txBody>
          <a:bodyPr>
            <a:normAutofit lnSpcReduction="10000"/>
          </a:bodyPr>
          <a:lstStyle/>
          <a:p>
            <a:pPr>
              <a:lnSpc>
                <a:spcPct val="90000"/>
              </a:lnSpc>
            </a:pPr>
            <a:r>
              <a:rPr lang="en-US" altLang="zh-TW" dirty="0"/>
              <a:t>No  </a:t>
            </a:r>
            <a:r>
              <a:rPr lang="en-US" altLang="zh-TW" dirty="0" smtClean="0"/>
              <a:t>propellant</a:t>
            </a:r>
          </a:p>
          <a:p>
            <a:pPr>
              <a:lnSpc>
                <a:spcPct val="90000"/>
              </a:lnSpc>
            </a:pPr>
            <a:endParaRPr lang="en-US" altLang="zh-TW" dirty="0"/>
          </a:p>
          <a:p>
            <a:pPr>
              <a:lnSpc>
                <a:spcPct val="90000"/>
              </a:lnSpc>
            </a:pPr>
            <a:r>
              <a:rPr lang="en-US" altLang="zh-TW" dirty="0"/>
              <a:t>Breath-activated, and </a:t>
            </a:r>
            <a:r>
              <a:rPr lang="en-US" altLang="zh-TW" dirty="0" smtClean="0"/>
              <a:t>patient</a:t>
            </a:r>
          </a:p>
          <a:p>
            <a:pPr marL="68580" indent="0">
              <a:lnSpc>
                <a:spcPct val="90000"/>
              </a:lnSpc>
              <a:buNone/>
            </a:pPr>
            <a:r>
              <a:rPr lang="en-US" altLang="zh-TW" dirty="0"/>
              <a:t> </a:t>
            </a:r>
            <a:r>
              <a:rPr lang="en-US" altLang="zh-TW" dirty="0" smtClean="0"/>
              <a:t>   coordination </a:t>
            </a:r>
            <a:r>
              <a:rPr lang="en-US" altLang="zh-TW" dirty="0"/>
              <a:t>is not as important an issue</a:t>
            </a:r>
            <a:r>
              <a:rPr lang="en-US" altLang="zh-TW" dirty="0" smtClean="0"/>
              <a:t>.</a:t>
            </a:r>
          </a:p>
          <a:p>
            <a:pPr>
              <a:lnSpc>
                <a:spcPct val="90000"/>
              </a:lnSpc>
            </a:pPr>
            <a:endParaRPr lang="en-US" altLang="zh-TW" dirty="0"/>
          </a:p>
          <a:p>
            <a:pPr>
              <a:lnSpc>
                <a:spcPct val="90000"/>
              </a:lnSpc>
            </a:pPr>
            <a:r>
              <a:rPr lang="en-US" altLang="zh-TW" dirty="0"/>
              <a:t>The drug is formulated in a filler and contained in a capsule that is placed in the device and punctured to release the powder</a:t>
            </a:r>
            <a:r>
              <a:rPr lang="en-US" altLang="zh-TW" dirty="0" smtClean="0"/>
              <a:t>.</a:t>
            </a:r>
          </a:p>
          <a:p>
            <a:pPr>
              <a:lnSpc>
                <a:spcPct val="90000"/>
              </a:lnSpc>
            </a:pPr>
            <a:endParaRPr lang="en-US" altLang="zh-TW" dirty="0" smtClean="0"/>
          </a:p>
          <a:p>
            <a:pPr>
              <a:lnSpc>
                <a:spcPct val="90000"/>
              </a:lnSpc>
            </a:pPr>
            <a:r>
              <a:rPr lang="en-US" altLang="zh-TW" dirty="0" smtClean="0"/>
              <a:t>Releasing drug on inspiration, require faster inspiratory flow rate</a:t>
            </a:r>
          </a:p>
          <a:p>
            <a:pPr>
              <a:lnSpc>
                <a:spcPct val="90000"/>
              </a:lnSpc>
            </a:pPr>
            <a:endParaRPr lang="en-US" altLang="zh-TW" dirty="0" smtClean="0"/>
          </a:p>
          <a:p>
            <a:pPr>
              <a:lnSpc>
                <a:spcPct val="90000"/>
              </a:lnSpc>
            </a:pPr>
            <a:r>
              <a:rPr lang="en-US" altLang="zh-TW" dirty="0" smtClean="0"/>
              <a:t>Inspiratory flow required depends on the resistance with in device.</a:t>
            </a:r>
            <a:endParaRPr lang="en-US" altLang="zh-TW" dirty="0"/>
          </a:p>
        </p:txBody>
      </p:sp>
      <p:pic>
        <p:nvPicPr>
          <p:cNvPr id="1026" name="Picture 2" descr="C:\Users\Haresh\Pictures\usageturbu.gi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791200" y="685800"/>
            <a:ext cx="2924175" cy="19812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90218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024744" cy="914400"/>
          </a:xfrm>
        </p:spPr>
        <p:txBody>
          <a:bodyPr/>
          <a:lstStyle/>
          <a:p>
            <a:r>
              <a:rPr lang="en-US" dirty="0" smtClean="0"/>
              <a:t>Rotahaler </a:t>
            </a:r>
            <a:endParaRPr lang="en-US" dirty="0"/>
          </a:p>
        </p:txBody>
      </p:sp>
      <p:sp>
        <p:nvSpPr>
          <p:cNvPr id="3" name="Content Placeholder 2"/>
          <p:cNvSpPr>
            <a:spLocks noGrp="1"/>
          </p:cNvSpPr>
          <p:nvPr>
            <p:ph idx="1"/>
          </p:nvPr>
        </p:nvSpPr>
        <p:spPr>
          <a:xfrm>
            <a:off x="457201" y="1600200"/>
            <a:ext cx="5029199" cy="4887252"/>
          </a:xfrm>
        </p:spPr>
        <p:txBody>
          <a:bodyPr>
            <a:normAutofit fontScale="92500"/>
          </a:bodyPr>
          <a:lstStyle/>
          <a:p>
            <a:r>
              <a:rPr lang="en-US" dirty="0" smtClean="0"/>
              <a:t>Insert a capsule into the rotahaler , the coloured end first.</a:t>
            </a:r>
          </a:p>
          <a:p>
            <a:endParaRPr lang="en-US" dirty="0" smtClean="0"/>
          </a:p>
          <a:p>
            <a:r>
              <a:rPr lang="en-US" dirty="0" smtClean="0"/>
              <a:t>Twist the rotahaler to break the capsule</a:t>
            </a:r>
          </a:p>
          <a:p>
            <a:endParaRPr lang="en-US" dirty="0" smtClean="0"/>
          </a:p>
          <a:p>
            <a:r>
              <a:rPr lang="en-US" dirty="0" smtClean="0"/>
              <a:t>Inhale deeply to get powder into the airway</a:t>
            </a:r>
          </a:p>
          <a:p>
            <a:endParaRPr lang="en-US" dirty="0" smtClean="0"/>
          </a:p>
          <a:p>
            <a:r>
              <a:rPr lang="en-US" dirty="0" smtClean="0"/>
              <a:t>Several breath may be required, does not required the coordination of the aerosol</a:t>
            </a:r>
          </a:p>
        </p:txBody>
      </p:sp>
      <p:pic>
        <p:nvPicPr>
          <p:cNvPr id="1026" name="Picture 2" descr="E:\COLLEGE DOCS\seminar\asthma13.gif"/>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334000" y="838200"/>
            <a:ext cx="3338513" cy="5649252"/>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8972518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024744" cy="838200"/>
          </a:xfrm>
        </p:spPr>
        <p:txBody>
          <a:bodyPr/>
          <a:lstStyle/>
          <a:p>
            <a:r>
              <a:rPr lang="en-US" dirty="0" smtClean="0"/>
              <a:t>Spinhaler </a:t>
            </a:r>
            <a:endParaRPr lang="en-US" dirty="0"/>
          </a:p>
        </p:txBody>
      </p:sp>
      <p:sp>
        <p:nvSpPr>
          <p:cNvPr id="3" name="Content Placeholder 2"/>
          <p:cNvSpPr>
            <a:spLocks noGrp="1"/>
          </p:cNvSpPr>
          <p:nvPr>
            <p:ph idx="1"/>
          </p:nvPr>
        </p:nvSpPr>
        <p:spPr>
          <a:xfrm>
            <a:off x="457200" y="1600200"/>
            <a:ext cx="8229600" cy="4953000"/>
          </a:xfrm>
        </p:spPr>
        <p:txBody>
          <a:bodyPr/>
          <a:lstStyle/>
          <a:p>
            <a:r>
              <a:rPr lang="en-US" dirty="0" smtClean="0"/>
              <a:t>It works similar to rotahaler,</a:t>
            </a:r>
          </a:p>
          <a:p>
            <a:endParaRPr lang="en-US" dirty="0" smtClean="0"/>
          </a:p>
          <a:p>
            <a:r>
              <a:rPr lang="en-US" dirty="0" smtClean="0"/>
              <a:t>except that outer sleeve slides down to pierce the capsule</a:t>
            </a:r>
          </a:p>
          <a:p>
            <a:endParaRPr lang="en-US" dirty="0" smtClean="0"/>
          </a:p>
          <a:p>
            <a:r>
              <a:rPr lang="en-US" dirty="0" smtClean="0"/>
              <a:t>and the propellor disperse the drug</a:t>
            </a:r>
          </a:p>
          <a:p>
            <a:endParaRPr lang="en-US" dirty="0"/>
          </a:p>
        </p:txBody>
      </p:sp>
      <p:pic>
        <p:nvPicPr>
          <p:cNvPr id="4098" name="Picture 2" descr="E:\COLLEGE DOCS\seminar\images (2).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638800" y="4191000"/>
            <a:ext cx="3048000" cy="2286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97212896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3465" y="304800"/>
            <a:ext cx="7024744" cy="1009863"/>
          </a:xfrm>
        </p:spPr>
        <p:txBody>
          <a:bodyPr/>
          <a:lstStyle/>
          <a:p>
            <a:r>
              <a:rPr lang="en-US" dirty="0" smtClean="0"/>
              <a:t>Spacer </a:t>
            </a:r>
            <a:endParaRPr lang="en-US" dirty="0"/>
          </a:p>
        </p:txBody>
      </p:sp>
      <p:sp>
        <p:nvSpPr>
          <p:cNvPr id="3" name="Content Placeholder 2"/>
          <p:cNvSpPr>
            <a:spLocks noGrp="1"/>
          </p:cNvSpPr>
          <p:nvPr>
            <p:ph idx="1"/>
          </p:nvPr>
        </p:nvSpPr>
        <p:spPr>
          <a:xfrm>
            <a:off x="457200" y="1523999"/>
            <a:ext cx="8166384" cy="5059907"/>
          </a:xfrm>
        </p:spPr>
        <p:txBody>
          <a:bodyPr/>
          <a:lstStyle/>
          <a:p>
            <a:r>
              <a:rPr lang="en-US" dirty="0" smtClean="0"/>
              <a:t>Patient could not required coordinate inspiration</a:t>
            </a:r>
          </a:p>
          <a:p>
            <a:pPr marL="525780" indent="-457200">
              <a:buFont typeface="+mj-lt"/>
              <a:buAutoNum type="alphaLcParenR"/>
            </a:pPr>
            <a:endParaRPr lang="en-US" dirty="0" smtClean="0"/>
          </a:p>
          <a:p>
            <a:pPr marL="525780" indent="-457200">
              <a:buFont typeface="+mj-lt"/>
              <a:buAutoNum type="alphaLcParenR"/>
            </a:pPr>
            <a:r>
              <a:rPr lang="en-US" dirty="0" smtClean="0"/>
              <a:t>Patient seals lips around the mouthpiece</a:t>
            </a:r>
          </a:p>
          <a:p>
            <a:pPr marL="525780" indent="-457200">
              <a:buFont typeface="+mj-lt"/>
              <a:buAutoNum type="alphaLcParenR"/>
            </a:pPr>
            <a:endParaRPr lang="en-US" dirty="0" smtClean="0"/>
          </a:p>
          <a:p>
            <a:pPr marL="525780" indent="-457200">
              <a:buFont typeface="+mj-lt"/>
              <a:buAutoNum type="alphaLcParenR"/>
            </a:pPr>
            <a:r>
              <a:rPr lang="en-US" dirty="0" smtClean="0"/>
              <a:t>Depresses the actuator</a:t>
            </a:r>
          </a:p>
          <a:p>
            <a:pPr marL="525780" indent="-457200">
              <a:buFont typeface="+mj-lt"/>
              <a:buAutoNum type="alphaLcParenR"/>
            </a:pPr>
            <a:endParaRPr lang="en-US" dirty="0" smtClean="0"/>
          </a:p>
          <a:p>
            <a:pPr marL="525780" indent="-457200">
              <a:buFont typeface="+mj-lt"/>
              <a:buAutoNum type="alphaLcParenR"/>
            </a:pPr>
            <a:r>
              <a:rPr lang="en-US" dirty="0" smtClean="0"/>
              <a:t>The mist is trapped in the middle </a:t>
            </a:r>
          </a:p>
          <a:p>
            <a:pPr marL="68580" indent="0">
              <a:buNone/>
            </a:pPr>
            <a:r>
              <a:rPr lang="en-US" dirty="0"/>
              <a:t> </a:t>
            </a:r>
            <a:r>
              <a:rPr lang="en-US" dirty="0" smtClean="0"/>
              <a:t>     section</a:t>
            </a:r>
          </a:p>
          <a:p>
            <a:pPr marL="525780" indent="-457200">
              <a:buFont typeface="+mj-lt"/>
              <a:buAutoNum type="alphaLcParenR"/>
            </a:pPr>
            <a:endParaRPr lang="en-US" dirty="0" smtClean="0"/>
          </a:p>
          <a:p>
            <a:pPr marL="525780" indent="-457200">
              <a:buFont typeface="+mj-lt"/>
              <a:buAutoNum type="alphaLcParenR"/>
            </a:pPr>
            <a:r>
              <a:rPr lang="en-US" dirty="0" smtClean="0"/>
              <a:t>Inhale without loosing the drug</a:t>
            </a:r>
          </a:p>
        </p:txBody>
      </p:sp>
      <p:pic>
        <p:nvPicPr>
          <p:cNvPr id="4" name="Picture 2" descr="E:\COLLEGE DOCS\seminar\images (4).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19800" y="4191000"/>
            <a:ext cx="2685623" cy="2286000"/>
          </a:xfrm>
          <a:prstGeom prst="rect">
            <a:avLst/>
          </a:prstGeom>
          <a:noFill/>
          <a:extLst>
            <a:ext uri="{909E8E84-426E-40DD-AFC4-6F175D3DCCD1}">
              <a14:hiddenFill xmlns:a14="http://schemas.microsoft.com/office/drawing/2010/main" xmlns="">
                <a:solidFill>
                  <a:srgbClr val="FFFFFF"/>
                </a:solidFill>
              </a14:hiddenFill>
            </a:ext>
          </a:extLst>
        </p:spPr>
      </p:pic>
      <p:pic>
        <p:nvPicPr>
          <p:cNvPr id="5" name="Picture 4" descr="E:\COLLEGE DOCS\seminar\images (5).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288809" y="0"/>
            <a:ext cx="1809750" cy="1304925"/>
          </a:xfrm>
          <a:prstGeom prst="rect">
            <a:avLst/>
          </a:prstGeom>
          <a:noFill/>
          <a:extLst>
            <a:ext uri="{909E8E84-426E-40DD-AFC4-6F175D3DCCD1}">
              <a14:hiddenFill xmlns:a14="http://schemas.microsoft.com/office/drawing/2010/main" xmlns="">
                <a:solidFill>
                  <a:srgbClr val="FFFFFF"/>
                </a:solidFill>
              </a14:hiddenFill>
            </a:ext>
          </a:extLst>
        </p:spPr>
      </p:pic>
      <p:pic>
        <p:nvPicPr>
          <p:cNvPr id="5122" name="Picture 2" descr="E:\COLLEGE DOCS\seminar\images.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086600" y="2133600"/>
            <a:ext cx="1618823" cy="1828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1058734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828" y="304800"/>
            <a:ext cx="7024744" cy="685800"/>
          </a:xfrm>
        </p:spPr>
        <p:txBody>
          <a:bodyPr>
            <a:normAutofit fontScale="90000"/>
          </a:bodyPr>
          <a:lstStyle/>
          <a:p>
            <a:r>
              <a:rPr lang="en-US" altLang="zh-TW" dirty="0"/>
              <a:t>Nebulizers</a:t>
            </a:r>
            <a:endParaRPr lang="en-US" dirty="0"/>
          </a:p>
        </p:txBody>
      </p:sp>
      <p:sp>
        <p:nvSpPr>
          <p:cNvPr id="3" name="Content Placeholder 2"/>
          <p:cNvSpPr>
            <a:spLocks noGrp="1"/>
          </p:cNvSpPr>
          <p:nvPr>
            <p:ph idx="1"/>
          </p:nvPr>
        </p:nvSpPr>
        <p:spPr>
          <a:xfrm>
            <a:off x="497541" y="1565027"/>
            <a:ext cx="8204968" cy="5125938"/>
          </a:xfrm>
        </p:spPr>
        <p:txBody>
          <a:bodyPr>
            <a:normAutofit/>
          </a:bodyPr>
          <a:lstStyle/>
          <a:p>
            <a:pPr>
              <a:lnSpc>
                <a:spcPct val="80000"/>
              </a:lnSpc>
            </a:pPr>
            <a:r>
              <a:rPr lang="en-US" altLang="zh-TW" dirty="0"/>
              <a:t>Patient cooperation and coordination is not as </a:t>
            </a:r>
            <a:r>
              <a:rPr lang="en-US" altLang="zh-TW" dirty="0" smtClean="0"/>
              <a:t>critical</a:t>
            </a:r>
          </a:p>
          <a:p>
            <a:pPr>
              <a:lnSpc>
                <a:spcPct val="80000"/>
              </a:lnSpc>
            </a:pPr>
            <a:r>
              <a:rPr lang="en-US" altLang="zh-TW" dirty="0" smtClean="0"/>
              <a:t>It converts solution into aerosol particles, &lt; 5μm.</a:t>
            </a:r>
          </a:p>
          <a:p>
            <a:pPr>
              <a:lnSpc>
                <a:spcPct val="80000"/>
              </a:lnSpc>
            </a:pPr>
            <a:endParaRPr lang="en-US" altLang="zh-TW" dirty="0" smtClean="0"/>
          </a:p>
          <a:p>
            <a:pPr>
              <a:lnSpc>
                <a:spcPct val="80000"/>
              </a:lnSpc>
            </a:pPr>
            <a:r>
              <a:rPr lang="en-US" altLang="zh-TW" dirty="0" smtClean="0"/>
              <a:t>An acceptable time 5-10minutes.</a:t>
            </a:r>
          </a:p>
          <a:p>
            <a:pPr>
              <a:lnSpc>
                <a:spcPct val="80000"/>
              </a:lnSpc>
            </a:pPr>
            <a:endParaRPr lang="en-US" altLang="zh-TW" dirty="0" smtClean="0"/>
          </a:p>
          <a:p>
            <a:pPr>
              <a:lnSpc>
                <a:spcPct val="80000"/>
              </a:lnSpc>
            </a:pPr>
            <a:r>
              <a:rPr lang="en-US" altLang="zh-TW" dirty="0" smtClean="0"/>
              <a:t>Two types: Jet nebulizers</a:t>
            </a:r>
          </a:p>
          <a:p>
            <a:pPr marL="68580" indent="0">
              <a:lnSpc>
                <a:spcPct val="80000"/>
              </a:lnSpc>
              <a:buNone/>
            </a:pPr>
            <a:r>
              <a:rPr lang="en-US" altLang="zh-TW" dirty="0" smtClean="0"/>
              <a:t>                     : Ultrasonic nebulizers</a:t>
            </a:r>
          </a:p>
          <a:p>
            <a:pPr>
              <a:lnSpc>
                <a:spcPct val="80000"/>
              </a:lnSpc>
            </a:pPr>
            <a:endParaRPr lang="en-US" altLang="zh-TW" dirty="0"/>
          </a:p>
          <a:p>
            <a:pPr>
              <a:lnSpc>
                <a:spcPct val="80000"/>
              </a:lnSpc>
            </a:pPr>
            <a:r>
              <a:rPr lang="en-US" altLang="zh-TW" dirty="0"/>
              <a:t>Commercially available nebulizers deliver 12% to 20% of the nebulized dose into the bronchial tree.</a:t>
            </a:r>
          </a:p>
          <a:p>
            <a:endParaRPr lang="en-US" altLang="zh-TW" dirty="0"/>
          </a:p>
        </p:txBody>
      </p:sp>
      <p:pic>
        <p:nvPicPr>
          <p:cNvPr id="4" name="Picture 3" descr="nebulize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a:xfrm>
            <a:off x="6858000" y="2667000"/>
            <a:ext cx="1828800" cy="1981200"/>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cap="flat">
                <a:solidFill>
                  <a:srgbClr val="000000"/>
                </a:solidFill>
                <a:miter lim="800000"/>
                <a:headEnd type="none" w="med" len="med"/>
                <a:tailEnd type="none" w="med" len="med"/>
              </a14:hiddenLine>
            </a:ext>
            <a:ext uri="{AF507438-7753-43E0-B8FC-AC1667EBCBE1}">
              <a14:hiddenEffects xmlns:a14="http://schemas.microsoft.com/office/drawing/2010/main" xmlns="">
                <a:effectLst>
                  <a:outerShdw dist="35921" dir="2700000" algn="ctr" rotWithShape="0">
                    <a:srgbClr val="808080"/>
                  </a:outerShdw>
                </a:effectLst>
              </a14:hiddenEffects>
            </a:ext>
          </a:extLst>
        </p:spPr>
      </p:pic>
    </p:spTree>
    <p:extLst>
      <p:ext uri="{BB962C8B-B14F-4D97-AF65-F5344CB8AC3E}">
        <p14:creationId xmlns:p14="http://schemas.microsoft.com/office/powerpoint/2010/main" xmlns="" val="42851845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024744" cy="990600"/>
          </a:xfrm>
        </p:spPr>
        <p:txBody>
          <a:bodyPr/>
          <a:lstStyle/>
          <a:p>
            <a:r>
              <a:rPr lang="en-US" dirty="0" smtClean="0"/>
              <a:t>Jet nebulizer </a:t>
            </a:r>
            <a:endParaRPr lang="en-US" dirty="0"/>
          </a:p>
        </p:txBody>
      </p:sp>
      <p:sp>
        <p:nvSpPr>
          <p:cNvPr id="3" name="Content Placeholder 2"/>
          <p:cNvSpPr>
            <a:spLocks noGrp="1"/>
          </p:cNvSpPr>
          <p:nvPr>
            <p:ph idx="1"/>
          </p:nvPr>
        </p:nvSpPr>
        <p:spPr>
          <a:xfrm>
            <a:off x="457200" y="1676400"/>
            <a:ext cx="5181600" cy="4232429"/>
          </a:xfrm>
        </p:spPr>
        <p:txBody>
          <a:bodyPr/>
          <a:lstStyle/>
          <a:p>
            <a:r>
              <a:rPr lang="en-US" dirty="0" smtClean="0"/>
              <a:t>With a jet nebulizer driving gas is forced through a narrow orifice.</a:t>
            </a:r>
          </a:p>
          <a:p>
            <a:endParaRPr lang="en-US" dirty="0" smtClean="0"/>
          </a:p>
          <a:p>
            <a:r>
              <a:rPr lang="en-US" dirty="0" smtClean="0"/>
              <a:t>The negative pressure created around the orifice and it allows the smaller particles for inhalation and larger particles drop back into the reservoir</a:t>
            </a:r>
            <a:endParaRPr lang="en-US" dirty="0"/>
          </a:p>
        </p:txBody>
      </p:sp>
      <p:pic>
        <p:nvPicPr>
          <p:cNvPr id="4" name="Picture 2" descr="E:\COLLEGE DOCS\seminar\fot_3003_inst.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536442" y="1214007"/>
            <a:ext cx="3124200" cy="5339193"/>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8654173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0"/>
          </p:nvPr>
        </p:nvSpPr>
        <p:spPr/>
        <p:txBody>
          <a:bodyPr/>
          <a:lstStyle/>
          <a:p>
            <a:fld id="{AF9D42C8-EB46-4ED3-9CF7-4E83DA50D593}" type="slidenum">
              <a:rPr lang="en-US"/>
              <a:pPr/>
              <a:t>18</a:t>
            </a:fld>
            <a:r>
              <a:rPr lang="en-US"/>
              <a:t> </a:t>
            </a:r>
          </a:p>
        </p:txBody>
      </p:sp>
      <p:sp>
        <p:nvSpPr>
          <p:cNvPr id="148485" name="Rectangle 5"/>
          <p:cNvSpPr>
            <a:spLocks noGrp="1" noChangeArrowheads="1"/>
          </p:cNvSpPr>
          <p:nvPr>
            <p:ph type="title"/>
          </p:nvPr>
        </p:nvSpPr>
        <p:spPr/>
        <p:txBody>
          <a:bodyPr/>
          <a:lstStyle/>
          <a:p>
            <a:r>
              <a:rPr lang="en-US"/>
              <a:t>Some Disadvantages of Jet Nebulizers</a:t>
            </a:r>
          </a:p>
        </p:txBody>
      </p:sp>
      <p:sp>
        <p:nvSpPr>
          <p:cNvPr id="148486" name="Rectangle 6"/>
          <p:cNvSpPr>
            <a:spLocks noGrp="1" noChangeArrowheads="1"/>
          </p:cNvSpPr>
          <p:nvPr>
            <p:ph type="body" idx="1"/>
          </p:nvPr>
        </p:nvSpPr>
        <p:spPr/>
        <p:txBody>
          <a:bodyPr/>
          <a:lstStyle/>
          <a:p>
            <a:r>
              <a:rPr lang="en-US"/>
              <a:t>Less portable than inhalers</a:t>
            </a:r>
          </a:p>
          <a:p>
            <a:r>
              <a:rPr lang="en-US"/>
              <a:t>Requires power source, maintenance, and cleaning</a:t>
            </a:r>
          </a:p>
          <a:p>
            <a:r>
              <a:rPr lang="en-US"/>
              <a:t>Output is device dependent </a:t>
            </a:r>
          </a:p>
          <a:p>
            <a:r>
              <a:rPr lang="en-US"/>
              <a:t>Delivery may take 5 to 10 minutes or longer</a:t>
            </a:r>
          </a:p>
          <a:p>
            <a:endParaRPr lang="en-US"/>
          </a:p>
        </p:txBody>
      </p:sp>
      <p:sp>
        <p:nvSpPr>
          <p:cNvPr id="148484" name="Text Box 4"/>
          <p:cNvSpPr txBox="1">
            <a:spLocks noChangeArrowheads="1"/>
          </p:cNvSpPr>
          <p:nvPr/>
        </p:nvSpPr>
        <p:spPr bwMode="auto">
          <a:xfrm>
            <a:off x="422275" y="5975350"/>
            <a:ext cx="8080375" cy="730250"/>
          </a:xfrm>
          <a:prstGeom prst="rect">
            <a:avLst/>
          </a:prstGeom>
          <a:noFill/>
          <a:ln w="9525">
            <a:noFill/>
            <a:miter lim="800000"/>
            <a:headEnd/>
            <a:tailEnd/>
          </a:ln>
          <a:effectLst/>
        </p:spPr>
        <p:txBody>
          <a:bodyPr>
            <a:spAutoFit/>
          </a:bodyPr>
          <a:lstStyle/>
          <a:p>
            <a:pPr algn="l" eaLnBrk="1" hangingPunct="1"/>
            <a:r>
              <a:rPr lang="en-US" sz="1400" b="0">
                <a:solidFill>
                  <a:schemeClr val="tx1"/>
                </a:solidFill>
              </a:rPr>
              <a:t>O’Donohue et al. </a:t>
            </a:r>
            <a:r>
              <a:rPr lang="en-US" sz="1400" b="0" i="1">
                <a:solidFill>
                  <a:schemeClr val="tx1"/>
                </a:solidFill>
              </a:rPr>
              <a:t>Chest. </a:t>
            </a:r>
            <a:r>
              <a:rPr lang="en-US" sz="1400" b="0">
                <a:solidFill>
                  <a:schemeClr val="tx1"/>
                </a:solidFill>
              </a:rPr>
              <a:t>1996;109:814-820; Dolovich et al. </a:t>
            </a:r>
            <a:r>
              <a:rPr lang="en-US" sz="1400" b="0" i="1">
                <a:solidFill>
                  <a:schemeClr val="tx1"/>
                </a:solidFill>
              </a:rPr>
              <a:t>Chest.</a:t>
            </a:r>
            <a:r>
              <a:rPr lang="en-US" sz="1400" b="0">
                <a:solidFill>
                  <a:schemeClr val="tx1"/>
                </a:solidFill>
              </a:rPr>
              <a:t> 2005;127:335-376; </a:t>
            </a:r>
            <a:r>
              <a:rPr lang="en-US" sz="1400" b="0">
                <a:solidFill>
                  <a:schemeClr val="tx1"/>
                </a:solidFill>
                <a:cs typeface="Times New Roman" pitchFamily="18" charset="0"/>
              </a:rPr>
              <a:t>Pulmicort Respules 0.25 and 0.5 mg [package insert]. Wilmington, DE: AstraZeneca LP, 6/2005. NAEPP. Publication no. 97-4051.</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024744" cy="914400"/>
          </a:xfrm>
        </p:spPr>
        <p:txBody>
          <a:bodyPr/>
          <a:lstStyle/>
          <a:p>
            <a:r>
              <a:rPr lang="en-US" dirty="0" smtClean="0"/>
              <a:t>Ultrasonic nebulizers </a:t>
            </a:r>
            <a:endParaRPr lang="en-US" dirty="0"/>
          </a:p>
        </p:txBody>
      </p:sp>
      <p:sp>
        <p:nvSpPr>
          <p:cNvPr id="3" name="Content Placeholder 2"/>
          <p:cNvSpPr>
            <a:spLocks noGrp="1"/>
          </p:cNvSpPr>
          <p:nvPr>
            <p:ph idx="1"/>
          </p:nvPr>
        </p:nvSpPr>
        <p:spPr>
          <a:xfrm>
            <a:off x="457200" y="1447800"/>
            <a:ext cx="8229600" cy="5105400"/>
          </a:xfrm>
        </p:spPr>
        <p:txBody>
          <a:bodyPr/>
          <a:lstStyle/>
          <a:p>
            <a:r>
              <a:rPr lang="en-US" dirty="0" smtClean="0"/>
              <a:t>An aerosol can also created by high frequency(1-2MHz) sound waves.</a:t>
            </a:r>
          </a:p>
          <a:p>
            <a:endParaRPr lang="en-US" dirty="0" smtClean="0"/>
          </a:p>
          <a:p>
            <a:r>
              <a:rPr lang="en-US" dirty="0" err="1" smtClean="0"/>
              <a:t>Piezo</a:t>
            </a:r>
            <a:r>
              <a:rPr lang="en-US" dirty="0" smtClean="0"/>
              <a:t>-electric crystal causes ultrasonic vibrations, it will travel through liquid to the surface where they produce aerosol.</a:t>
            </a:r>
          </a:p>
          <a:p>
            <a:endParaRPr lang="en-US" dirty="0" smtClean="0"/>
          </a:p>
          <a:p>
            <a:r>
              <a:rPr lang="en-US" dirty="0" smtClean="0"/>
              <a:t>Produce </a:t>
            </a:r>
            <a:r>
              <a:rPr lang="en-US" dirty="0"/>
              <a:t>higher output than </a:t>
            </a:r>
            <a:r>
              <a:rPr lang="en-US" dirty="0" smtClean="0"/>
              <a:t>jet</a:t>
            </a:r>
          </a:p>
          <a:p>
            <a:pPr marL="68580" indent="0">
              <a:buNone/>
            </a:pPr>
            <a:r>
              <a:rPr lang="en-US" dirty="0"/>
              <a:t> </a:t>
            </a:r>
            <a:r>
              <a:rPr lang="en-US" dirty="0" smtClean="0"/>
              <a:t>        nebulizers</a:t>
            </a:r>
          </a:p>
          <a:p>
            <a:endParaRPr lang="en-US" dirty="0" smtClean="0"/>
          </a:p>
          <a:p>
            <a:r>
              <a:rPr lang="en-US" dirty="0" smtClean="0"/>
              <a:t>Advantage- they operate quietly</a:t>
            </a:r>
            <a:endParaRPr lang="en-US" dirty="0"/>
          </a:p>
          <a:p>
            <a:endParaRPr lang="en-US" dirty="0"/>
          </a:p>
        </p:txBody>
      </p:sp>
      <p:pic>
        <p:nvPicPr>
          <p:cNvPr id="4" name="Picture 3" descr="E:\COLLEGE DOCS\seminar\images (6).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838967" y="3657600"/>
            <a:ext cx="2714625" cy="27146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972698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024744" cy="838200"/>
          </a:xfrm>
        </p:spPr>
        <p:txBody>
          <a:bodyPr/>
          <a:lstStyle/>
          <a:p>
            <a:r>
              <a:rPr lang="en-US" dirty="0" smtClean="0"/>
              <a:t>CONTENTS</a:t>
            </a:r>
            <a:endParaRPr lang="en-US" dirty="0"/>
          </a:p>
        </p:txBody>
      </p:sp>
      <p:sp>
        <p:nvSpPr>
          <p:cNvPr id="3" name="Content Placeholder 2"/>
          <p:cNvSpPr>
            <a:spLocks noGrp="1"/>
          </p:cNvSpPr>
          <p:nvPr>
            <p:ph idx="1"/>
          </p:nvPr>
        </p:nvSpPr>
        <p:spPr>
          <a:xfrm>
            <a:off x="457200" y="1371600"/>
            <a:ext cx="8229600" cy="5105400"/>
          </a:xfrm>
        </p:spPr>
        <p:txBody>
          <a:bodyPr>
            <a:normAutofit/>
          </a:bodyPr>
          <a:lstStyle/>
          <a:p>
            <a:endParaRPr lang="en-US" dirty="0" smtClean="0"/>
          </a:p>
          <a:p>
            <a:r>
              <a:rPr lang="en-US" dirty="0" smtClean="0"/>
              <a:t>Inhalation- Definition </a:t>
            </a:r>
          </a:p>
          <a:p>
            <a:endParaRPr lang="en-US" dirty="0" smtClean="0"/>
          </a:p>
          <a:p>
            <a:r>
              <a:rPr lang="en-US" dirty="0" smtClean="0"/>
              <a:t>Common conditions</a:t>
            </a:r>
          </a:p>
          <a:p>
            <a:pPr marL="68580" indent="0">
              <a:buNone/>
            </a:pPr>
            <a:endParaRPr lang="en-US" dirty="0" smtClean="0"/>
          </a:p>
          <a:p>
            <a:r>
              <a:rPr lang="en-US" dirty="0"/>
              <a:t>Advantages and </a:t>
            </a:r>
            <a:r>
              <a:rPr lang="en-US" dirty="0" smtClean="0"/>
              <a:t>disadvantages</a:t>
            </a:r>
          </a:p>
          <a:p>
            <a:endParaRPr lang="en-US" dirty="0" smtClean="0"/>
          </a:p>
          <a:p>
            <a:r>
              <a:rPr lang="en-US" altLang="zh-TW" dirty="0" smtClean="0"/>
              <a:t>Inhalant drugs</a:t>
            </a:r>
          </a:p>
          <a:p>
            <a:endParaRPr lang="en-US" altLang="zh-TW" dirty="0" smtClean="0"/>
          </a:p>
          <a:p>
            <a:r>
              <a:rPr lang="en-US" dirty="0" smtClean="0"/>
              <a:t>Types </a:t>
            </a:r>
          </a:p>
        </p:txBody>
      </p:sp>
    </p:spTree>
    <p:extLst>
      <p:ext uri="{BB962C8B-B14F-4D97-AF65-F5344CB8AC3E}">
        <p14:creationId xmlns:p14="http://schemas.microsoft.com/office/powerpoint/2010/main" xmlns="" val="30239894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457200"/>
            <a:ext cx="7024744" cy="1143000"/>
          </a:xfrm>
        </p:spPr>
        <p:txBody>
          <a:bodyPr/>
          <a:lstStyle/>
          <a:p>
            <a:r>
              <a:rPr lang="en-US" altLang="zh-TW" sz="3400" dirty="0"/>
              <a:t>Inhaled Beta-2 Agonist Bronchodilators</a:t>
            </a:r>
          </a:p>
        </p:txBody>
      </p:sp>
      <p:sp>
        <p:nvSpPr>
          <p:cNvPr id="47107" name="Rectangle 3"/>
          <p:cNvSpPr>
            <a:spLocks noGrp="1" noChangeArrowheads="1"/>
          </p:cNvSpPr>
          <p:nvPr>
            <p:ph type="body" idx="1"/>
          </p:nvPr>
        </p:nvSpPr>
        <p:spPr>
          <a:xfrm>
            <a:off x="457201" y="1905000"/>
            <a:ext cx="8218488" cy="4648200"/>
          </a:xfrm>
        </p:spPr>
        <p:txBody>
          <a:bodyPr/>
          <a:lstStyle/>
          <a:p>
            <a:r>
              <a:rPr lang="en-US" altLang="zh-TW" dirty="0"/>
              <a:t>Short-acting (3~6hr)</a:t>
            </a:r>
          </a:p>
          <a:p>
            <a:pPr lvl="1"/>
            <a:r>
              <a:rPr lang="en-US" altLang="zh-TW" dirty="0"/>
              <a:t>Salbutamol / Albuterol (</a:t>
            </a:r>
            <a:r>
              <a:rPr lang="en-US" altLang="zh-TW" dirty="0" err="1"/>
              <a:t>Ventolin</a:t>
            </a:r>
            <a:r>
              <a:rPr lang="en-US" altLang="zh-TW" dirty="0"/>
              <a:t>)</a:t>
            </a:r>
          </a:p>
          <a:p>
            <a:pPr lvl="1"/>
            <a:r>
              <a:rPr lang="en-US" altLang="zh-TW" dirty="0" err="1"/>
              <a:t>Terbutaline</a:t>
            </a:r>
            <a:r>
              <a:rPr lang="en-US" altLang="zh-TW" dirty="0"/>
              <a:t> (</a:t>
            </a:r>
            <a:r>
              <a:rPr lang="en-US" altLang="zh-TW" dirty="0" err="1"/>
              <a:t>Bricanyl</a:t>
            </a:r>
            <a:r>
              <a:rPr lang="en-US" altLang="zh-TW" dirty="0"/>
              <a:t>)</a:t>
            </a:r>
          </a:p>
          <a:p>
            <a:pPr lvl="1"/>
            <a:r>
              <a:rPr lang="en-US" altLang="zh-TW" dirty="0" err="1"/>
              <a:t>Fenoterol</a:t>
            </a:r>
            <a:r>
              <a:rPr lang="en-US" altLang="zh-TW" dirty="0"/>
              <a:t> (</a:t>
            </a:r>
            <a:r>
              <a:rPr lang="en-US" altLang="zh-TW" dirty="0" err="1"/>
              <a:t>Berotec</a:t>
            </a:r>
            <a:r>
              <a:rPr lang="en-US" altLang="zh-TW" dirty="0" smtClean="0"/>
              <a:t>)</a:t>
            </a:r>
          </a:p>
          <a:p>
            <a:pPr lvl="1"/>
            <a:endParaRPr lang="en-US" altLang="zh-TW" dirty="0"/>
          </a:p>
          <a:p>
            <a:r>
              <a:rPr lang="en-US" altLang="zh-TW" dirty="0"/>
              <a:t>Long-acting (&gt;12hr)</a:t>
            </a:r>
          </a:p>
          <a:p>
            <a:pPr lvl="1"/>
            <a:r>
              <a:rPr lang="en-US" altLang="zh-TW" dirty="0" err="1"/>
              <a:t>Salmeterol</a:t>
            </a:r>
            <a:endParaRPr lang="en-US" altLang="zh-TW" dirty="0"/>
          </a:p>
          <a:p>
            <a:pPr lvl="1"/>
            <a:r>
              <a:rPr lang="en-US" altLang="zh-TW" dirty="0" err="1"/>
              <a:t>Formoterol</a:t>
            </a:r>
            <a:endParaRPr lang="en-US" altLang="zh-TW" dirty="0"/>
          </a:p>
        </p:txBody>
      </p:sp>
    </p:spTree>
    <p:extLst>
      <p:ext uri="{BB962C8B-B14F-4D97-AF65-F5344CB8AC3E}">
        <p14:creationId xmlns:p14="http://schemas.microsoft.com/office/powerpoint/2010/main" xmlns="" val="21749813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57200" y="381000"/>
            <a:ext cx="7024744" cy="1143000"/>
          </a:xfrm>
        </p:spPr>
        <p:txBody>
          <a:bodyPr/>
          <a:lstStyle/>
          <a:p>
            <a:r>
              <a:rPr lang="en-US" altLang="zh-TW" dirty="0"/>
              <a:t>Inhaled Anti-</a:t>
            </a:r>
            <a:r>
              <a:rPr lang="en-US" altLang="zh-TW" dirty="0" err="1"/>
              <a:t>cholinergics</a:t>
            </a:r>
            <a:endParaRPr lang="en-US" altLang="zh-TW" dirty="0"/>
          </a:p>
        </p:txBody>
      </p:sp>
      <p:sp>
        <p:nvSpPr>
          <p:cNvPr id="48131" name="Rectangle 3"/>
          <p:cNvSpPr>
            <a:spLocks noGrp="1" noChangeArrowheads="1"/>
          </p:cNvSpPr>
          <p:nvPr>
            <p:ph type="body" idx="1"/>
          </p:nvPr>
        </p:nvSpPr>
        <p:spPr>
          <a:xfrm>
            <a:off x="533400" y="1989138"/>
            <a:ext cx="8143875" cy="4487862"/>
          </a:xfrm>
        </p:spPr>
        <p:txBody>
          <a:bodyPr>
            <a:normAutofit lnSpcReduction="10000"/>
          </a:bodyPr>
          <a:lstStyle/>
          <a:p>
            <a:r>
              <a:rPr lang="en-US" altLang="zh-TW" dirty="0"/>
              <a:t>Ipratropium bromide (</a:t>
            </a:r>
            <a:r>
              <a:rPr lang="en-US" altLang="zh-TW" dirty="0" err="1"/>
              <a:t>Atrovent</a:t>
            </a:r>
            <a:r>
              <a:rPr lang="en-US" altLang="zh-TW" dirty="0" smtClean="0"/>
              <a:t>)</a:t>
            </a:r>
          </a:p>
          <a:p>
            <a:endParaRPr lang="en-US" altLang="zh-TW" dirty="0"/>
          </a:p>
          <a:p>
            <a:pPr marL="68580" indent="0">
              <a:buNone/>
            </a:pPr>
            <a:r>
              <a:rPr lang="en-US" altLang="zh-TW" sz="4000" dirty="0">
                <a:solidFill>
                  <a:schemeClr val="bg2">
                    <a:lumMod val="50000"/>
                  </a:schemeClr>
                </a:solidFill>
              </a:rPr>
              <a:t>Inhaled </a:t>
            </a:r>
            <a:r>
              <a:rPr lang="en-US" altLang="zh-TW" sz="4000" dirty="0" smtClean="0">
                <a:solidFill>
                  <a:schemeClr val="bg2">
                    <a:lumMod val="50000"/>
                  </a:schemeClr>
                </a:solidFill>
              </a:rPr>
              <a:t>Corticosteroids</a:t>
            </a:r>
          </a:p>
          <a:p>
            <a:pPr marL="68580" indent="0">
              <a:buNone/>
            </a:pPr>
            <a:endParaRPr lang="en-US" altLang="zh-TW" sz="4000" dirty="0">
              <a:solidFill>
                <a:schemeClr val="bg2">
                  <a:lumMod val="50000"/>
                </a:schemeClr>
              </a:solidFill>
            </a:endParaRPr>
          </a:p>
          <a:p>
            <a:r>
              <a:rPr lang="en-US" altLang="zh-TW" dirty="0" err="1" smtClean="0"/>
              <a:t>Beclomethasone</a:t>
            </a:r>
            <a:endParaRPr lang="en-US" altLang="zh-TW" dirty="0" smtClean="0"/>
          </a:p>
          <a:p>
            <a:endParaRPr lang="en-US" altLang="zh-TW" dirty="0"/>
          </a:p>
          <a:p>
            <a:r>
              <a:rPr lang="en-US" altLang="zh-TW" dirty="0" smtClean="0"/>
              <a:t>Triamcinolone</a:t>
            </a:r>
          </a:p>
          <a:p>
            <a:endParaRPr lang="en-US" altLang="zh-TW" dirty="0"/>
          </a:p>
          <a:p>
            <a:r>
              <a:rPr lang="en-US" altLang="zh-TW" dirty="0" smtClean="0"/>
              <a:t>Budesonide </a:t>
            </a:r>
            <a:r>
              <a:rPr lang="en-US" altLang="zh-TW" dirty="0"/>
              <a:t>(</a:t>
            </a:r>
            <a:r>
              <a:rPr lang="en-US" altLang="zh-TW" dirty="0" err="1"/>
              <a:t>Pulmicort</a:t>
            </a:r>
            <a:r>
              <a:rPr lang="en-US" altLang="zh-TW" dirty="0"/>
              <a:t>)</a:t>
            </a:r>
          </a:p>
          <a:p>
            <a:endParaRPr lang="en-US" altLang="zh-TW" dirty="0"/>
          </a:p>
        </p:txBody>
      </p:sp>
    </p:spTree>
    <p:extLst>
      <p:ext uri="{BB962C8B-B14F-4D97-AF65-F5344CB8AC3E}">
        <p14:creationId xmlns:p14="http://schemas.microsoft.com/office/powerpoint/2010/main" xmlns="" val="354061352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024744" cy="1143000"/>
          </a:xfrm>
        </p:spPr>
        <p:txBody>
          <a:bodyPr/>
          <a:lstStyle/>
          <a:p>
            <a:r>
              <a:rPr lang="en-US" dirty="0" smtClean="0"/>
              <a:t>Oxygen therapy</a:t>
            </a:r>
            <a:endParaRPr lang="en-US" dirty="0"/>
          </a:p>
        </p:txBody>
      </p:sp>
      <p:sp>
        <p:nvSpPr>
          <p:cNvPr id="3" name="Content Placeholder 2"/>
          <p:cNvSpPr>
            <a:spLocks noGrp="1"/>
          </p:cNvSpPr>
          <p:nvPr>
            <p:ph idx="1"/>
          </p:nvPr>
        </p:nvSpPr>
        <p:spPr>
          <a:xfrm>
            <a:off x="457201" y="2057400"/>
            <a:ext cx="6019800" cy="3508977"/>
          </a:xfrm>
        </p:spPr>
        <p:txBody>
          <a:bodyPr/>
          <a:lstStyle/>
          <a:p>
            <a:r>
              <a:rPr lang="en-US" altLang="zh-HK" dirty="0"/>
              <a:t>Nasal </a:t>
            </a:r>
            <a:r>
              <a:rPr lang="en-US" altLang="zh-HK" dirty="0" smtClean="0"/>
              <a:t>cannula</a:t>
            </a:r>
          </a:p>
          <a:p>
            <a:endParaRPr lang="en-US" altLang="zh-HK" dirty="0" smtClean="0"/>
          </a:p>
          <a:p>
            <a:r>
              <a:rPr lang="en-US" altLang="zh-HK" dirty="0"/>
              <a:t>Oxygen </a:t>
            </a:r>
            <a:r>
              <a:rPr lang="en-US" altLang="zh-HK" dirty="0" smtClean="0"/>
              <a:t>masks</a:t>
            </a:r>
          </a:p>
          <a:p>
            <a:endParaRPr lang="en-US" altLang="zh-HK" dirty="0" smtClean="0"/>
          </a:p>
          <a:p>
            <a:r>
              <a:rPr lang="en-US" altLang="zh-HK" dirty="0" err="1"/>
              <a:t>Venturi</a:t>
            </a:r>
            <a:r>
              <a:rPr lang="en-US" altLang="zh-HK" dirty="0"/>
              <a:t>-type </a:t>
            </a:r>
            <a:r>
              <a:rPr lang="en-US" altLang="zh-HK" dirty="0" smtClean="0"/>
              <a:t>masks</a:t>
            </a:r>
          </a:p>
          <a:p>
            <a:endParaRPr lang="en-US" altLang="zh-HK" dirty="0" smtClean="0"/>
          </a:p>
          <a:p>
            <a:r>
              <a:rPr lang="en-US" altLang="zh-HK" dirty="0"/>
              <a:t>Tracheostomy masks</a:t>
            </a:r>
            <a:endParaRPr lang="en-US" dirty="0"/>
          </a:p>
        </p:txBody>
      </p:sp>
      <p:pic>
        <p:nvPicPr>
          <p:cNvPr id="4" name="Picture 10" descr="421100_nasal_cannula"/>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324600" y="685800"/>
            <a:ext cx="1905000" cy="1905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5" name="Picture 5" descr="450"/>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944436" y="2590800"/>
            <a:ext cx="1847850" cy="18478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6" name="Picture 4"/>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558033" y="4676633"/>
            <a:ext cx="1705686" cy="13584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Picture 5" descr="trachmask1__13921_zoom"/>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3124200" y="4191000"/>
            <a:ext cx="2667000" cy="2000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07121017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4"/>
          <p:cNvPicPr>
            <a:picLocks noChangeAspect="1" noChangeArrowheads="1"/>
          </p:cNvPicPr>
          <p:nvPr/>
        </p:nvPicPr>
        <p:blipFill>
          <a:blip r:embed="rId2" cstate="print"/>
          <a:srcRect/>
          <a:stretch>
            <a:fillRect/>
          </a:stretch>
        </p:blipFill>
        <p:spPr bwMode="auto">
          <a:xfrm>
            <a:off x="1524000" y="304800"/>
            <a:ext cx="4740275" cy="6189663"/>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rmAutofit fontScale="90000"/>
          </a:bodyPr>
          <a:lstStyle/>
          <a:p>
            <a:pPr eaLnBrk="1" hangingPunct="1"/>
            <a:r>
              <a:rPr lang="en-US" altLang="zh-HK" smtClean="0"/>
              <a:t>Variable performance systems</a:t>
            </a:r>
            <a:endParaRPr lang="en-US" altLang="zh-TW" smtClean="0"/>
          </a:p>
        </p:txBody>
      </p:sp>
      <p:sp>
        <p:nvSpPr>
          <p:cNvPr id="41987" name="Rectangle 3"/>
          <p:cNvSpPr>
            <a:spLocks noGrp="1" noChangeArrowheads="1"/>
          </p:cNvSpPr>
          <p:nvPr>
            <p:ph type="body" idx="1"/>
          </p:nvPr>
        </p:nvSpPr>
        <p:spPr/>
        <p:txBody>
          <a:bodyPr>
            <a:normAutofit fontScale="92500" lnSpcReduction="20000"/>
          </a:bodyPr>
          <a:lstStyle/>
          <a:p>
            <a:pPr eaLnBrk="1" hangingPunct="1">
              <a:lnSpc>
                <a:spcPct val="80000"/>
              </a:lnSpc>
            </a:pPr>
            <a:r>
              <a:rPr lang="en-US" altLang="zh-HK" sz="2800" smtClean="0"/>
              <a:t>Small reservoirs and low gas flow (2-15L/min)</a:t>
            </a:r>
          </a:p>
          <a:p>
            <a:pPr eaLnBrk="1" hangingPunct="1">
              <a:lnSpc>
                <a:spcPct val="80000"/>
              </a:lnSpc>
            </a:pPr>
            <a:endParaRPr lang="en-US" altLang="zh-HK" sz="2800" smtClean="0"/>
          </a:p>
          <a:p>
            <a:pPr eaLnBrk="1" hangingPunct="1">
              <a:lnSpc>
                <a:spcPct val="80000"/>
              </a:lnSpc>
            </a:pPr>
            <a:r>
              <a:rPr lang="en-US" altLang="zh-HK" sz="2800" smtClean="0"/>
              <a:t>Shallow breathing </a:t>
            </a:r>
            <a:r>
              <a:rPr lang="en-US" altLang="zh-HK" sz="2800" smtClean="0">
                <a:sym typeface="Wingdings" pitchFamily="2" charset="2"/>
              </a:rPr>
              <a:t> less entrained room air, higher FiO2</a:t>
            </a:r>
          </a:p>
          <a:p>
            <a:pPr eaLnBrk="1" hangingPunct="1">
              <a:lnSpc>
                <a:spcPct val="80000"/>
              </a:lnSpc>
            </a:pPr>
            <a:r>
              <a:rPr lang="en-US" altLang="zh-HK" sz="2800" smtClean="0"/>
              <a:t>Exhalation time </a:t>
            </a:r>
            <a:r>
              <a:rPr lang="en-US" altLang="zh-HK" sz="2800" smtClean="0">
                <a:sym typeface="Wingdings" pitchFamily="2" charset="2"/>
              </a:rPr>
              <a:t> variable filling of devices’ inspiratory reservoir</a:t>
            </a:r>
            <a:endParaRPr lang="en-US" altLang="zh-HK" sz="2800" smtClean="0"/>
          </a:p>
          <a:p>
            <a:pPr eaLnBrk="1" hangingPunct="1">
              <a:lnSpc>
                <a:spcPct val="80000"/>
              </a:lnSpc>
            </a:pPr>
            <a:endParaRPr lang="en-US" altLang="zh-HK" sz="2800" smtClean="0"/>
          </a:p>
          <a:p>
            <a:pPr eaLnBrk="1" hangingPunct="1">
              <a:lnSpc>
                <a:spcPct val="80000"/>
              </a:lnSpc>
            </a:pPr>
            <a:r>
              <a:rPr lang="en-US" altLang="zh-HK" sz="2800" smtClean="0"/>
              <a:t>Nasal cannula</a:t>
            </a:r>
          </a:p>
          <a:p>
            <a:pPr eaLnBrk="1" hangingPunct="1">
              <a:lnSpc>
                <a:spcPct val="80000"/>
              </a:lnSpc>
            </a:pPr>
            <a:r>
              <a:rPr lang="en-US" altLang="zh-HK" sz="2800" smtClean="0"/>
              <a:t>Oxygen mask</a:t>
            </a:r>
          </a:p>
          <a:p>
            <a:pPr eaLnBrk="1" hangingPunct="1">
              <a:lnSpc>
                <a:spcPct val="80000"/>
              </a:lnSpc>
            </a:pPr>
            <a:r>
              <a:rPr lang="en-US" altLang="zh-HK" sz="2800" smtClean="0"/>
              <a:t>Tracheostomy mask</a:t>
            </a:r>
            <a:endParaRPr lang="en-US" altLang="zh-TW" sz="280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46520" y="385474"/>
            <a:ext cx="7024744" cy="1143000"/>
          </a:xfrm>
        </p:spPr>
        <p:txBody>
          <a:bodyPr/>
          <a:lstStyle/>
          <a:p>
            <a:pPr eaLnBrk="1" hangingPunct="1"/>
            <a:r>
              <a:rPr lang="en-US" altLang="zh-HK" dirty="0" smtClean="0"/>
              <a:t>Nasal cannula</a:t>
            </a:r>
            <a:endParaRPr lang="en-US" altLang="zh-TW" dirty="0" smtClean="0"/>
          </a:p>
        </p:txBody>
      </p:sp>
      <p:sp>
        <p:nvSpPr>
          <p:cNvPr id="43011" name="Rectangle 3"/>
          <p:cNvSpPr>
            <a:spLocks noGrp="1" noChangeArrowheads="1"/>
          </p:cNvSpPr>
          <p:nvPr>
            <p:ph type="body" idx="1"/>
          </p:nvPr>
        </p:nvSpPr>
        <p:spPr>
          <a:xfrm>
            <a:off x="457200" y="1600200"/>
            <a:ext cx="4191000" cy="4525963"/>
          </a:xfrm>
        </p:spPr>
        <p:txBody>
          <a:bodyPr/>
          <a:lstStyle/>
          <a:p>
            <a:pPr eaLnBrk="1" hangingPunct="1">
              <a:lnSpc>
                <a:spcPct val="80000"/>
              </a:lnSpc>
            </a:pPr>
            <a:r>
              <a:rPr lang="en-US" altLang="zh-HK" sz="2000" dirty="0" smtClean="0"/>
              <a:t>The proximity and size of the reservoir (NP/OP~50ml=1/3 of anatomic dead space) </a:t>
            </a:r>
            <a:r>
              <a:rPr lang="en-US" altLang="zh-HK" sz="2000" dirty="0" smtClean="0">
                <a:sym typeface="Wingdings" pitchFamily="2" charset="2"/>
              </a:rPr>
              <a:t>imply</a:t>
            </a:r>
            <a:r>
              <a:rPr lang="en-US" altLang="zh-HK" sz="2000" dirty="0" smtClean="0"/>
              <a:t> sensitivity to changes in inspiratory flow rate and particularly the loss of respiratory pause</a:t>
            </a:r>
          </a:p>
          <a:p>
            <a:pPr eaLnBrk="1" hangingPunct="1">
              <a:lnSpc>
                <a:spcPct val="80000"/>
              </a:lnSpc>
            </a:pPr>
            <a:endParaRPr lang="en-US" altLang="zh-HK" sz="2000" dirty="0" smtClean="0"/>
          </a:p>
          <a:p>
            <a:pPr eaLnBrk="1" hangingPunct="1">
              <a:lnSpc>
                <a:spcPct val="80000"/>
              </a:lnSpc>
            </a:pPr>
            <a:r>
              <a:rPr lang="en-US" altLang="zh-HK" sz="2000" dirty="0" smtClean="0"/>
              <a:t>Flows&gt;6L/min do not significantly increase FiO2&gt;44%</a:t>
            </a:r>
          </a:p>
          <a:p>
            <a:pPr eaLnBrk="1" hangingPunct="1">
              <a:lnSpc>
                <a:spcPct val="80000"/>
              </a:lnSpc>
            </a:pPr>
            <a:endParaRPr lang="en-US" altLang="zh-HK" sz="2000" dirty="0" smtClean="0"/>
          </a:p>
          <a:p>
            <a:pPr eaLnBrk="1" hangingPunct="1">
              <a:lnSpc>
                <a:spcPct val="80000"/>
              </a:lnSpc>
            </a:pPr>
            <a:r>
              <a:rPr lang="en-US" altLang="zh-HK" sz="2000" dirty="0" smtClean="0"/>
              <a:t>Drying of mucosa and epistaxis</a:t>
            </a:r>
            <a:endParaRPr lang="en-US" altLang="zh-TW" sz="2000" dirty="0" smtClean="0"/>
          </a:p>
        </p:txBody>
      </p:sp>
      <p:sp>
        <p:nvSpPr>
          <p:cNvPr id="43012" name="AutoShape 5" descr="421100_nasal_cannula"/>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43013" name="AutoShape 7" descr="421100_nasal_cannula"/>
          <p:cNvSpPr>
            <a:spLocks noChangeAspect="1" noChangeArrowheads="1"/>
          </p:cNvSpPr>
          <p:nvPr/>
        </p:nvSpPr>
        <p:spPr bwMode="auto">
          <a:xfrm>
            <a:off x="4419600" y="3276600"/>
            <a:ext cx="3048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43014" name="AutoShape 9" descr="421100_nasal_cannula"/>
          <p:cNvSpPr>
            <a:spLocks noChangeAspect="1" noChangeArrowheads="1"/>
          </p:cNvSpPr>
          <p:nvPr/>
        </p:nvSpPr>
        <p:spPr bwMode="auto">
          <a:xfrm>
            <a:off x="155575" y="46038"/>
            <a:ext cx="3048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pic>
        <p:nvPicPr>
          <p:cNvPr id="43015" name="Picture 10" descr="421100_nasal_cannula"/>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876800" y="1828800"/>
            <a:ext cx="3886200" cy="3886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67328067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304800"/>
            <a:ext cx="7024744" cy="1143000"/>
          </a:xfrm>
        </p:spPr>
        <p:txBody>
          <a:bodyPr/>
          <a:lstStyle/>
          <a:p>
            <a:pPr eaLnBrk="1" hangingPunct="1"/>
            <a:r>
              <a:rPr lang="en-US" altLang="zh-HK" dirty="0" smtClean="0"/>
              <a:t>Oxygen masks</a:t>
            </a:r>
            <a:endParaRPr lang="en-US" altLang="zh-TW" dirty="0" smtClean="0"/>
          </a:p>
        </p:txBody>
      </p:sp>
      <p:sp>
        <p:nvSpPr>
          <p:cNvPr id="44035" name="Rectangle 3"/>
          <p:cNvSpPr>
            <a:spLocks noGrp="1" noChangeArrowheads="1"/>
          </p:cNvSpPr>
          <p:nvPr>
            <p:ph type="body" idx="1"/>
          </p:nvPr>
        </p:nvSpPr>
        <p:spPr>
          <a:xfrm>
            <a:off x="457200" y="1600200"/>
            <a:ext cx="3886200" cy="4525963"/>
          </a:xfrm>
        </p:spPr>
        <p:txBody>
          <a:bodyPr/>
          <a:lstStyle/>
          <a:p>
            <a:pPr eaLnBrk="1" hangingPunct="1">
              <a:lnSpc>
                <a:spcPct val="80000"/>
              </a:lnSpc>
            </a:pPr>
            <a:r>
              <a:rPr lang="en-US" altLang="zh-HK" sz="2400" smtClean="0"/>
              <a:t>Reservoir volume= 150-250ml</a:t>
            </a:r>
          </a:p>
          <a:p>
            <a:pPr eaLnBrk="1" hangingPunct="1">
              <a:lnSpc>
                <a:spcPct val="80000"/>
              </a:lnSpc>
            </a:pPr>
            <a:endParaRPr lang="en-US" altLang="zh-HK" sz="2400" smtClean="0"/>
          </a:p>
          <a:p>
            <a:pPr eaLnBrk="1" hangingPunct="1">
              <a:lnSpc>
                <a:spcPct val="80000"/>
              </a:lnSpc>
            </a:pPr>
            <a:r>
              <a:rPr lang="en-US" altLang="zh-HK" sz="2400" smtClean="0"/>
              <a:t>Re-breathing occurs at flow rates &lt;4L/min</a:t>
            </a:r>
          </a:p>
          <a:p>
            <a:pPr eaLnBrk="1" hangingPunct="1">
              <a:lnSpc>
                <a:spcPct val="80000"/>
              </a:lnSpc>
            </a:pPr>
            <a:endParaRPr lang="en-US" altLang="zh-HK" sz="2400" smtClean="0"/>
          </a:p>
          <a:p>
            <a:pPr eaLnBrk="1" hangingPunct="1">
              <a:lnSpc>
                <a:spcPct val="80000"/>
              </a:lnSpc>
            </a:pPr>
            <a:r>
              <a:rPr lang="en-US" altLang="zh-HK" sz="2400" smtClean="0"/>
              <a:t>Approx FiO2 0.4-0.6</a:t>
            </a:r>
          </a:p>
          <a:p>
            <a:pPr eaLnBrk="1" hangingPunct="1">
              <a:lnSpc>
                <a:spcPct val="80000"/>
              </a:lnSpc>
            </a:pPr>
            <a:endParaRPr lang="en-US" altLang="zh-HK" sz="2400" smtClean="0"/>
          </a:p>
          <a:p>
            <a:pPr eaLnBrk="1" hangingPunct="1">
              <a:lnSpc>
                <a:spcPct val="80000"/>
              </a:lnSpc>
            </a:pPr>
            <a:r>
              <a:rPr lang="en-US" altLang="zh-HK" sz="2400" smtClean="0"/>
              <a:t>Interfere with eating</a:t>
            </a:r>
          </a:p>
          <a:p>
            <a:pPr eaLnBrk="1" hangingPunct="1">
              <a:lnSpc>
                <a:spcPct val="80000"/>
              </a:lnSpc>
            </a:pPr>
            <a:r>
              <a:rPr lang="en-US" altLang="zh-HK" sz="2400" smtClean="0"/>
              <a:t>Easy displacement</a:t>
            </a:r>
          </a:p>
          <a:p>
            <a:pPr eaLnBrk="1" hangingPunct="1">
              <a:lnSpc>
                <a:spcPct val="80000"/>
              </a:lnSpc>
            </a:pPr>
            <a:r>
              <a:rPr lang="en-US" altLang="zh-HK" sz="2400" smtClean="0"/>
              <a:t>Increases aspiration by concealment of vomitus</a:t>
            </a:r>
            <a:endParaRPr lang="en-US" altLang="zh-TW" sz="2400" smtClean="0"/>
          </a:p>
        </p:txBody>
      </p:sp>
      <p:pic>
        <p:nvPicPr>
          <p:cNvPr id="44036" name="Picture 5" descr="450"/>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495800" y="1600200"/>
            <a:ext cx="4286250" cy="4286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3278119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304800"/>
            <a:ext cx="7024744" cy="1143000"/>
          </a:xfrm>
        </p:spPr>
        <p:txBody>
          <a:bodyPr/>
          <a:lstStyle/>
          <a:p>
            <a:pPr eaLnBrk="1" hangingPunct="1"/>
            <a:r>
              <a:rPr lang="en-US" altLang="zh-HK" dirty="0" smtClean="0"/>
              <a:t>Tracheostomy masks</a:t>
            </a:r>
            <a:endParaRPr lang="en-US" altLang="zh-TW" dirty="0" smtClean="0"/>
          </a:p>
        </p:txBody>
      </p:sp>
      <p:sp>
        <p:nvSpPr>
          <p:cNvPr id="45059" name="Rectangle 3"/>
          <p:cNvSpPr>
            <a:spLocks noGrp="1" noChangeArrowheads="1"/>
          </p:cNvSpPr>
          <p:nvPr>
            <p:ph type="body" idx="1"/>
          </p:nvPr>
        </p:nvSpPr>
        <p:spPr>
          <a:xfrm>
            <a:off x="457200" y="1600200"/>
            <a:ext cx="3962400" cy="4525963"/>
          </a:xfrm>
        </p:spPr>
        <p:txBody>
          <a:bodyPr>
            <a:normAutofit lnSpcReduction="10000"/>
          </a:bodyPr>
          <a:lstStyle/>
          <a:p>
            <a:pPr eaLnBrk="1" hangingPunct="1">
              <a:lnSpc>
                <a:spcPct val="90000"/>
              </a:lnSpc>
            </a:pPr>
            <a:r>
              <a:rPr lang="en-US" altLang="zh-HK" sz="2800" smtClean="0"/>
              <a:t>Delivery depends on presence of ETT and inflation status of its cuff</a:t>
            </a:r>
          </a:p>
          <a:p>
            <a:pPr eaLnBrk="1" hangingPunct="1">
              <a:lnSpc>
                <a:spcPct val="90000"/>
              </a:lnSpc>
            </a:pPr>
            <a:endParaRPr lang="en-US" altLang="zh-HK" sz="2800" smtClean="0"/>
          </a:p>
          <a:p>
            <a:pPr eaLnBrk="1" hangingPunct="1">
              <a:lnSpc>
                <a:spcPct val="90000"/>
              </a:lnSpc>
            </a:pPr>
            <a:r>
              <a:rPr lang="en-US" altLang="zh-HK" sz="2800" smtClean="0"/>
              <a:t>If absent or cuff is deflated, air from NP will mix with that being delivered to the tracheosotmy, further diluting the FiO2</a:t>
            </a:r>
            <a:endParaRPr lang="en-US" altLang="zh-TW" sz="2800" smtClean="0"/>
          </a:p>
        </p:txBody>
      </p:sp>
      <p:pic>
        <p:nvPicPr>
          <p:cNvPr id="45060" name="Picture 5" descr="trachmask1__13921_zoom"/>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029200" y="2209800"/>
            <a:ext cx="3810000" cy="2857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9360170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zh-HK" dirty="0" smtClean="0"/>
              <a:t>Fixed performance systems</a:t>
            </a:r>
            <a:endParaRPr lang="en-US" altLang="zh-TW" dirty="0" smtClean="0"/>
          </a:p>
        </p:txBody>
      </p:sp>
      <p:sp>
        <p:nvSpPr>
          <p:cNvPr id="46083" name="Rectangle 3"/>
          <p:cNvSpPr>
            <a:spLocks noGrp="1" noChangeArrowheads="1"/>
          </p:cNvSpPr>
          <p:nvPr>
            <p:ph type="body" idx="1"/>
          </p:nvPr>
        </p:nvSpPr>
        <p:spPr/>
        <p:txBody>
          <a:bodyPr/>
          <a:lstStyle/>
          <a:p>
            <a:pPr eaLnBrk="1" hangingPunct="1"/>
            <a:r>
              <a:rPr lang="en-US" altLang="zh-HK" dirty="0" smtClean="0"/>
              <a:t>So called because O2 delivery is independent of the patient factors outlined above</a:t>
            </a:r>
          </a:p>
          <a:p>
            <a:pPr eaLnBrk="1" hangingPunct="1"/>
            <a:endParaRPr lang="en-US" altLang="zh-HK" dirty="0" smtClean="0"/>
          </a:p>
          <a:p>
            <a:pPr eaLnBrk="1" hangingPunct="1"/>
            <a:r>
              <a:rPr lang="en-US" altLang="zh-HK" dirty="0" err="1" smtClean="0"/>
              <a:t>Venturi</a:t>
            </a:r>
            <a:r>
              <a:rPr lang="en-US" altLang="zh-HK" dirty="0" smtClean="0"/>
              <a:t>-type masks</a:t>
            </a:r>
          </a:p>
          <a:p>
            <a:pPr eaLnBrk="1" hangingPunct="1"/>
            <a:r>
              <a:rPr lang="en-US" altLang="zh-HK" dirty="0" err="1" smtClean="0"/>
              <a:t>Anesthestic</a:t>
            </a:r>
            <a:r>
              <a:rPr lang="en-US" altLang="zh-HK" dirty="0" smtClean="0"/>
              <a:t> breathing circuits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346364"/>
            <a:ext cx="7024744" cy="1143000"/>
          </a:xfrm>
        </p:spPr>
        <p:txBody>
          <a:bodyPr/>
          <a:lstStyle/>
          <a:p>
            <a:pPr eaLnBrk="1" hangingPunct="1"/>
            <a:r>
              <a:rPr lang="en-US" altLang="zh-HK" dirty="0" err="1" smtClean="0"/>
              <a:t>Venturi</a:t>
            </a:r>
            <a:r>
              <a:rPr lang="en-US" altLang="zh-HK" dirty="0" smtClean="0"/>
              <a:t>-type masks</a:t>
            </a:r>
            <a:endParaRPr lang="en-US" altLang="zh-TW" dirty="0" smtClean="0"/>
          </a:p>
        </p:txBody>
      </p:sp>
      <p:sp>
        <p:nvSpPr>
          <p:cNvPr id="47107" name="Rectangle 3"/>
          <p:cNvSpPr>
            <a:spLocks noGrp="1" noChangeArrowheads="1"/>
          </p:cNvSpPr>
          <p:nvPr>
            <p:ph type="body" idx="1"/>
          </p:nvPr>
        </p:nvSpPr>
        <p:spPr>
          <a:xfrm>
            <a:off x="457200" y="1600200"/>
            <a:ext cx="3886200" cy="4525963"/>
          </a:xfrm>
        </p:spPr>
        <p:txBody>
          <a:bodyPr/>
          <a:lstStyle/>
          <a:p>
            <a:pPr eaLnBrk="1" hangingPunct="1">
              <a:lnSpc>
                <a:spcPct val="80000"/>
              </a:lnSpc>
            </a:pPr>
            <a:r>
              <a:rPr lang="en-US" altLang="zh-HK" sz="2000" smtClean="0"/>
              <a:t>High flow oxygen delivery device</a:t>
            </a:r>
          </a:p>
          <a:p>
            <a:pPr eaLnBrk="1" hangingPunct="1">
              <a:lnSpc>
                <a:spcPct val="80000"/>
              </a:lnSpc>
            </a:pPr>
            <a:endParaRPr lang="en-US" altLang="zh-HK" sz="2000" smtClean="0"/>
          </a:p>
          <a:p>
            <a:pPr eaLnBrk="1" hangingPunct="1">
              <a:lnSpc>
                <a:spcPct val="80000"/>
              </a:lnSpc>
            </a:pPr>
            <a:r>
              <a:rPr lang="en-US" altLang="zh-HK" sz="2000" smtClean="0"/>
              <a:t>Venturi modification of Bernoulli principle</a:t>
            </a:r>
          </a:p>
          <a:p>
            <a:pPr eaLnBrk="1" hangingPunct="1">
              <a:lnSpc>
                <a:spcPct val="80000"/>
              </a:lnSpc>
            </a:pPr>
            <a:endParaRPr lang="en-US" altLang="zh-HK" sz="2000" smtClean="0"/>
          </a:p>
          <a:p>
            <a:pPr eaLnBrk="1" hangingPunct="1">
              <a:lnSpc>
                <a:spcPct val="80000"/>
              </a:lnSpc>
            </a:pPr>
            <a:r>
              <a:rPr lang="en-US" altLang="zh-HK" sz="2000" smtClean="0"/>
              <a:t>Jet of 100% oxygen through a fixed orifice, past open side ports, entraining room air</a:t>
            </a:r>
          </a:p>
          <a:p>
            <a:pPr eaLnBrk="1" hangingPunct="1">
              <a:lnSpc>
                <a:spcPct val="80000"/>
              </a:lnSpc>
            </a:pPr>
            <a:endParaRPr lang="en-US" altLang="zh-HK" sz="2000" smtClean="0"/>
          </a:p>
          <a:p>
            <a:pPr eaLnBrk="1" hangingPunct="1">
              <a:lnSpc>
                <a:spcPct val="80000"/>
              </a:lnSpc>
            </a:pPr>
            <a:r>
              <a:rPr lang="en-US" altLang="zh-HK" sz="2000" smtClean="0"/>
              <a:t>FiO2 depends on size of side ports and oxygen flow</a:t>
            </a:r>
          </a:p>
          <a:p>
            <a:pPr eaLnBrk="1" hangingPunct="1">
              <a:lnSpc>
                <a:spcPct val="80000"/>
              </a:lnSpc>
            </a:pPr>
            <a:endParaRPr lang="en-US" altLang="zh-HK" sz="2000" smtClean="0"/>
          </a:p>
          <a:p>
            <a:pPr eaLnBrk="1" hangingPunct="1">
              <a:lnSpc>
                <a:spcPct val="80000"/>
              </a:lnSpc>
            </a:pPr>
            <a:r>
              <a:rPr lang="en-US" altLang="zh-HK" sz="2000" smtClean="0"/>
              <a:t>Accurate FiO2 up to 0.5</a:t>
            </a:r>
          </a:p>
          <a:p>
            <a:pPr eaLnBrk="1" hangingPunct="1">
              <a:lnSpc>
                <a:spcPct val="80000"/>
              </a:lnSpc>
              <a:buFontTx/>
              <a:buNone/>
            </a:pPr>
            <a:endParaRPr lang="en-US" altLang="zh-TW" sz="2000" smtClean="0"/>
          </a:p>
        </p:txBody>
      </p:sp>
      <p:pic>
        <p:nvPicPr>
          <p:cNvPr id="47108" name="Picture 4"/>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495800" y="1524000"/>
            <a:ext cx="4343400" cy="34591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7956580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024744" cy="1143000"/>
          </a:xfrm>
        </p:spPr>
        <p:txBody>
          <a:bodyPr>
            <a:normAutofit/>
          </a:bodyPr>
          <a:lstStyle/>
          <a:p>
            <a:r>
              <a:rPr lang="en-US" dirty="0"/>
              <a:t>Inhalation- </a:t>
            </a:r>
            <a:r>
              <a:rPr lang="en-US" dirty="0" smtClean="0"/>
              <a:t>Definition</a:t>
            </a:r>
            <a:endParaRPr lang="en-US" dirty="0"/>
          </a:p>
        </p:txBody>
      </p:sp>
      <p:sp>
        <p:nvSpPr>
          <p:cNvPr id="3" name="Content Placeholder 2"/>
          <p:cNvSpPr>
            <a:spLocks noGrp="1"/>
          </p:cNvSpPr>
          <p:nvPr>
            <p:ph idx="1"/>
          </p:nvPr>
        </p:nvSpPr>
        <p:spPr>
          <a:xfrm>
            <a:off x="457201" y="1981200"/>
            <a:ext cx="6400800" cy="4343400"/>
          </a:xfrm>
        </p:spPr>
        <p:txBody>
          <a:bodyPr>
            <a:normAutofit/>
          </a:bodyPr>
          <a:lstStyle/>
          <a:p>
            <a:r>
              <a:rPr lang="en-US" dirty="0" smtClean="0"/>
              <a:t>Inhalation is </a:t>
            </a:r>
            <a:r>
              <a:rPr lang="en-US" dirty="0"/>
              <a:t>any drug or solution of drugs administered </a:t>
            </a:r>
            <a:r>
              <a:rPr lang="en-US" dirty="0" smtClean="0"/>
              <a:t>by </a:t>
            </a:r>
            <a:r>
              <a:rPr lang="en-US" dirty="0"/>
              <a:t>the nasal or oral respiratory route</a:t>
            </a:r>
            <a:r>
              <a:rPr lang="en-US" dirty="0" smtClean="0"/>
              <a:t>.</a:t>
            </a:r>
          </a:p>
          <a:p>
            <a:endParaRPr lang="en-US" dirty="0"/>
          </a:p>
          <a:p>
            <a:r>
              <a:rPr lang="en-US" dirty="0"/>
              <a:t>Inhalation (also known as inspiration) is the movement of air from the external environment, through the air ways, and into the alveoli.</a:t>
            </a:r>
          </a:p>
          <a:p>
            <a:endParaRPr lang="en-US" dirty="0" smtClean="0"/>
          </a:p>
        </p:txBody>
      </p:sp>
      <p:pic>
        <p:nvPicPr>
          <p:cNvPr id="4" name="Picture 2" descr="E:\COLLEGE DOCS\IMAGES\s1.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04444" y="1219200"/>
            <a:ext cx="1982356" cy="23622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76430028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ormAutofit fontScale="90000"/>
          </a:bodyPr>
          <a:lstStyle/>
          <a:p>
            <a:pPr eaLnBrk="1" hangingPunct="1"/>
            <a:r>
              <a:rPr lang="en-US" altLang="zh-HK" smtClean="0"/>
              <a:t>Anaesthestic breathing circuits</a:t>
            </a:r>
            <a:endParaRPr lang="en-US" altLang="zh-TW" smtClean="0"/>
          </a:p>
        </p:txBody>
      </p:sp>
      <p:sp>
        <p:nvSpPr>
          <p:cNvPr id="48131" name="Rectangle 3"/>
          <p:cNvSpPr>
            <a:spLocks noGrp="1" noChangeArrowheads="1"/>
          </p:cNvSpPr>
          <p:nvPr>
            <p:ph type="body" idx="1"/>
          </p:nvPr>
        </p:nvSpPr>
        <p:spPr/>
        <p:txBody>
          <a:bodyPr/>
          <a:lstStyle/>
          <a:p>
            <a:pPr eaLnBrk="1" hangingPunct="1"/>
            <a:r>
              <a:rPr lang="en-US" altLang="zh-HK" dirty="0" smtClean="0"/>
              <a:t>Closed system with valves (e.g. </a:t>
            </a:r>
            <a:r>
              <a:rPr lang="en-US" altLang="zh-HK" dirty="0" err="1" smtClean="0"/>
              <a:t>Ambu</a:t>
            </a:r>
            <a:r>
              <a:rPr lang="en-US" altLang="zh-HK" dirty="0" smtClean="0"/>
              <a:t>-bag)</a:t>
            </a:r>
          </a:p>
          <a:p>
            <a:pPr eaLnBrk="1" hangingPunct="1"/>
            <a:r>
              <a:rPr lang="en-US" altLang="zh-HK" dirty="0" smtClean="0"/>
              <a:t>Reservoir volume = 600-1000ml</a:t>
            </a:r>
          </a:p>
          <a:p>
            <a:pPr eaLnBrk="1" hangingPunct="1"/>
            <a:r>
              <a:rPr lang="en-US" altLang="zh-HK" dirty="0" smtClean="0"/>
              <a:t>Re-breathing at low flows (most require flows &gt;150ml/kg)</a:t>
            </a:r>
          </a:p>
          <a:p>
            <a:pPr eaLnBrk="1" hangingPunct="1"/>
            <a:r>
              <a:rPr lang="en-US" altLang="zh-HK" dirty="0" smtClean="0"/>
              <a:t>Theoretically capable of delivery FiO2 1.0 but practically ~0.6-0.8 due to sealing problem</a:t>
            </a:r>
          </a:p>
          <a:p>
            <a:pPr eaLnBrk="1" hangingPunct="1"/>
            <a:endParaRPr lang="en-US" altLang="zh-TW" dirty="0" smtClean="0"/>
          </a:p>
        </p:txBody>
      </p:sp>
    </p:spTree>
    <p:extLst>
      <p:ext uri="{BB962C8B-B14F-4D97-AF65-F5344CB8AC3E}">
        <p14:creationId xmlns:p14="http://schemas.microsoft.com/office/powerpoint/2010/main" xmlns="" val="362102406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normAutofit/>
          </a:bodyPr>
          <a:lstStyle/>
          <a:p>
            <a:pPr eaLnBrk="1" hangingPunct="1"/>
            <a:r>
              <a:rPr lang="en-US" altLang="zh-HK" sz="4000" dirty="0" smtClean="0"/>
              <a:t>Complications</a:t>
            </a:r>
            <a:endParaRPr lang="en-US" altLang="zh-TW" sz="4000" dirty="0" smtClean="0"/>
          </a:p>
        </p:txBody>
      </p:sp>
      <p:sp>
        <p:nvSpPr>
          <p:cNvPr id="58371" name="Rectangle 3"/>
          <p:cNvSpPr>
            <a:spLocks noGrp="1" noChangeArrowheads="1"/>
          </p:cNvSpPr>
          <p:nvPr>
            <p:ph type="body" idx="1"/>
          </p:nvPr>
        </p:nvSpPr>
        <p:spPr/>
        <p:txBody>
          <a:bodyPr/>
          <a:lstStyle/>
          <a:p>
            <a:pPr eaLnBrk="1" hangingPunct="1"/>
            <a:r>
              <a:rPr lang="en-US" altLang="zh-HK" smtClean="0"/>
              <a:t>Barotrauma (middle ear and sinuses), gas embolism on decompression</a:t>
            </a:r>
          </a:p>
          <a:p>
            <a:pPr eaLnBrk="1" hangingPunct="1"/>
            <a:r>
              <a:rPr lang="en-US" altLang="zh-HK" smtClean="0"/>
              <a:t>Oxygen toxicity</a:t>
            </a:r>
          </a:p>
          <a:p>
            <a:pPr eaLnBrk="1" hangingPunct="1"/>
            <a:r>
              <a:rPr lang="en-US" altLang="zh-HK" smtClean="0"/>
              <a:t>Visual problem (myopia, cataract)</a:t>
            </a:r>
            <a:endParaRPr lang="en-US" altLang="zh-TW"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024744" cy="1143000"/>
          </a:xfrm>
        </p:spPr>
        <p:txBody>
          <a:bodyPr/>
          <a:lstStyle/>
          <a:p>
            <a:r>
              <a:rPr lang="en-US" dirty="0" smtClean="0"/>
              <a:t>Humidification </a:t>
            </a:r>
            <a:endParaRPr lang="en-US" dirty="0"/>
          </a:p>
        </p:txBody>
      </p:sp>
      <p:sp>
        <p:nvSpPr>
          <p:cNvPr id="3" name="Content Placeholder 2"/>
          <p:cNvSpPr>
            <a:spLocks noGrp="1"/>
          </p:cNvSpPr>
          <p:nvPr>
            <p:ph idx="1"/>
          </p:nvPr>
        </p:nvSpPr>
        <p:spPr>
          <a:xfrm>
            <a:off x="457200" y="1600200"/>
            <a:ext cx="8229600" cy="4876800"/>
          </a:xfrm>
        </p:spPr>
        <p:txBody>
          <a:bodyPr>
            <a:normAutofit lnSpcReduction="10000"/>
          </a:bodyPr>
          <a:lstStyle/>
          <a:p>
            <a:r>
              <a:rPr lang="en-US" dirty="0" smtClean="0"/>
              <a:t>A device to provide humidification of the air ways may be considered if either the normal means of humidifying the air ways or the mucociliary escalator are not functioning effectively.</a:t>
            </a:r>
          </a:p>
          <a:p>
            <a:endParaRPr lang="en-US" dirty="0"/>
          </a:p>
          <a:p>
            <a:r>
              <a:rPr lang="en-US" dirty="0" smtClean="0"/>
              <a:t>The upper air ways acts as a heat and moisture exchanger with the fully saturated expired gas giving up some heat and water to the mucosa.</a:t>
            </a:r>
          </a:p>
          <a:p>
            <a:endParaRPr lang="en-US" dirty="0"/>
          </a:p>
          <a:p>
            <a:r>
              <a:rPr lang="en-US" dirty="0" smtClean="0"/>
              <a:t>The epithelial lining of the airways from trachea to the respiratory bronchioles contains ciliated cells which are responsible for moving mucus proximally to the level of larynx.</a:t>
            </a:r>
            <a:endParaRPr lang="en-US" dirty="0"/>
          </a:p>
        </p:txBody>
      </p:sp>
    </p:spTree>
    <p:extLst>
      <p:ext uri="{BB962C8B-B14F-4D97-AF65-F5344CB8AC3E}">
        <p14:creationId xmlns:p14="http://schemas.microsoft.com/office/powerpoint/2010/main" xmlns="" val="103399203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024744" cy="1143000"/>
          </a:xfrm>
        </p:spPr>
        <p:txBody>
          <a:bodyPr/>
          <a:lstStyle/>
          <a:p>
            <a:r>
              <a:rPr lang="en-US" dirty="0"/>
              <a:t>Humidification </a:t>
            </a:r>
          </a:p>
        </p:txBody>
      </p:sp>
      <p:sp>
        <p:nvSpPr>
          <p:cNvPr id="3" name="Content Placeholder 2"/>
          <p:cNvSpPr>
            <a:spLocks noGrp="1"/>
          </p:cNvSpPr>
          <p:nvPr>
            <p:ph idx="1"/>
          </p:nvPr>
        </p:nvSpPr>
        <p:spPr>
          <a:xfrm>
            <a:off x="457200" y="1752600"/>
            <a:ext cx="8229600" cy="4800600"/>
          </a:xfrm>
        </p:spPr>
        <p:txBody>
          <a:bodyPr/>
          <a:lstStyle/>
          <a:p>
            <a:r>
              <a:rPr lang="en-US" dirty="0" smtClean="0"/>
              <a:t>The efficiency of mucus transport is dependent on current functioning cilia and the composition of peri-ciliary and mucus layers.</a:t>
            </a:r>
          </a:p>
          <a:p>
            <a:endParaRPr lang="en-US" dirty="0" smtClean="0"/>
          </a:p>
          <a:p>
            <a:r>
              <a:rPr lang="en-US" dirty="0" smtClean="0"/>
              <a:t>Viscosity of mucus is increased during bacterial infection</a:t>
            </a:r>
          </a:p>
          <a:p>
            <a:endParaRPr lang="en-US" dirty="0" smtClean="0"/>
          </a:p>
          <a:p>
            <a:r>
              <a:rPr lang="en-US" dirty="0" smtClean="0"/>
              <a:t>Humidification has been shown to enhance tracheobronchial clearance</a:t>
            </a:r>
          </a:p>
        </p:txBody>
      </p:sp>
    </p:spTree>
    <p:extLst>
      <p:ext uri="{BB962C8B-B14F-4D97-AF65-F5344CB8AC3E}">
        <p14:creationId xmlns:p14="http://schemas.microsoft.com/office/powerpoint/2010/main" xmlns="" val="41783961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024744" cy="1143000"/>
          </a:xfrm>
        </p:spPr>
        <p:txBody>
          <a:bodyPr/>
          <a:lstStyle/>
          <a:p>
            <a:r>
              <a:rPr lang="en-US" dirty="0"/>
              <a:t>Humidification</a:t>
            </a:r>
          </a:p>
        </p:txBody>
      </p:sp>
      <p:sp>
        <p:nvSpPr>
          <p:cNvPr id="3" name="Content Placeholder 2"/>
          <p:cNvSpPr>
            <a:spLocks noGrp="1"/>
          </p:cNvSpPr>
          <p:nvPr>
            <p:ph idx="1"/>
          </p:nvPr>
        </p:nvSpPr>
        <p:spPr>
          <a:xfrm>
            <a:off x="457200" y="1600200"/>
            <a:ext cx="8229600" cy="4953000"/>
          </a:xfrm>
        </p:spPr>
        <p:txBody>
          <a:bodyPr>
            <a:normAutofit/>
          </a:bodyPr>
          <a:lstStyle/>
          <a:p>
            <a:r>
              <a:rPr lang="en-US" dirty="0"/>
              <a:t>Conway (1992) hypothesizes that humidification by water or saline aerosol produces an increase in depth of the peri-ciliary and mucus layers, there by decreasing viscosity  and enhancing the shearing of secretions by huffing or coughing.</a:t>
            </a:r>
          </a:p>
          <a:p>
            <a:endParaRPr lang="en-US" dirty="0" smtClean="0"/>
          </a:p>
          <a:p>
            <a:r>
              <a:rPr lang="en-US" dirty="0" smtClean="0"/>
              <a:t>Humidification may be indicated to assist clearance of secretions when the clearance mechanisms is not optimally effective or when the normal heat or moisture exchange system of the upper airways is by passed by an endotracheal or tracheostomy tube.</a:t>
            </a:r>
            <a:endParaRPr lang="en-US" dirty="0"/>
          </a:p>
        </p:txBody>
      </p:sp>
    </p:spTree>
    <p:extLst>
      <p:ext uri="{BB962C8B-B14F-4D97-AF65-F5344CB8AC3E}">
        <p14:creationId xmlns:p14="http://schemas.microsoft.com/office/powerpoint/2010/main" xmlns="" val="401149414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024744" cy="914400"/>
          </a:xfrm>
        </p:spPr>
        <p:txBody>
          <a:bodyPr/>
          <a:lstStyle/>
          <a:p>
            <a:r>
              <a:rPr lang="en-US" dirty="0"/>
              <a:t>Humidification</a:t>
            </a:r>
          </a:p>
        </p:txBody>
      </p:sp>
      <p:sp>
        <p:nvSpPr>
          <p:cNvPr id="3" name="Content Placeholder 2"/>
          <p:cNvSpPr>
            <a:spLocks noGrp="1"/>
          </p:cNvSpPr>
          <p:nvPr>
            <p:ph idx="1"/>
          </p:nvPr>
        </p:nvSpPr>
        <p:spPr>
          <a:xfrm>
            <a:off x="457200" y="1447800"/>
            <a:ext cx="8229600" cy="5105400"/>
          </a:xfrm>
        </p:spPr>
        <p:txBody>
          <a:bodyPr>
            <a:normAutofit/>
          </a:bodyPr>
          <a:lstStyle/>
          <a:p>
            <a:r>
              <a:rPr lang="en-US" b="1" dirty="0" smtClean="0"/>
              <a:t>Methods</a:t>
            </a:r>
          </a:p>
          <a:p>
            <a:r>
              <a:rPr lang="en-US" dirty="0" smtClean="0"/>
              <a:t>Systemic hydration – adequate humidification may be obtained by increasing the oral or intravenous fluid intake of the patient.</a:t>
            </a:r>
          </a:p>
          <a:p>
            <a:pPr marL="68580" indent="0">
              <a:buNone/>
            </a:pPr>
            <a:endParaRPr lang="en-US" dirty="0" smtClean="0"/>
          </a:p>
          <a:p>
            <a:r>
              <a:rPr lang="en-US" dirty="0" smtClean="0"/>
              <a:t>Heat and moisture exchangers(HME)</a:t>
            </a:r>
          </a:p>
          <a:p>
            <a:endParaRPr lang="en-US" dirty="0" smtClean="0"/>
          </a:p>
          <a:p>
            <a:r>
              <a:rPr lang="en-US" dirty="0" smtClean="0"/>
              <a:t>Nebulizer</a:t>
            </a:r>
          </a:p>
          <a:p>
            <a:pPr marL="68580" indent="0">
              <a:buNone/>
            </a:pPr>
            <a:endParaRPr lang="en-US" dirty="0"/>
          </a:p>
          <a:p>
            <a:r>
              <a:rPr lang="en-US" dirty="0" smtClean="0"/>
              <a:t>Steam inhalation</a:t>
            </a:r>
          </a:p>
        </p:txBody>
      </p:sp>
      <p:pic>
        <p:nvPicPr>
          <p:cNvPr id="1026" name="Picture 2" descr="E:\COLLEGE DOCS\IMAGES\imagesCA5V98LQ.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267512" y="4797970"/>
            <a:ext cx="2323476" cy="1771650"/>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E:\COLLEGE DOCS\IMAGES\imagesCA16LCE4.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705600" y="2743200"/>
            <a:ext cx="1714500" cy="2676525"/>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48688576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024744" cy="1143000"/>
          </a:xfrm>
        </p:spPr>
        <p:txBody>
          <a:bodyPr/>
          <a:lstStyle/>
          <a:p>
            <a:r>
              <a:rPr lang="en-US" dirty="0" smtClean="0"/>
              <a:t>Hazards </a:t>
            </a:r>
            <a:endParaRPr lang="en-US" dirty="0"/>
          </a:p>
        </p:txBody>
      </p:sp>
      <p:sp>
        <p:nvSpPr>
          <p:cNvPr id="3" name="Content Placeholder 2"/>
          <p:cNvSpPr>
            <a:spLocks noGrp="1"/>
          </p:cNvSpPr>
          <p:nvPr>
            <p:ph idx="1"/>
          </p:nvPr>
        </p:nvSpPr>
        <p:spPr>
          <a:xfrm>
            <a:off x="533400" y="1752600"/>
            <a:ext cx="7287409" cy="4080029"/>
          </a:xfrm>
        </p:spPr>
        <p:txBody>
          <a:bodyPr/>
          <a:lstStyle/>
          <a:p>
            <a:r>
              <a:rPr lang="en-US" dirty="0" smtClean="0"/>
              <a:t>Inhalation of cold mist or water may cause </a:t>
            </a:r>
            <a:r>
              <a:rPr lang="en-US" dirty="0" err="1" smtClean="0"/>
              <a:t>broncho</a:t>
            </a:r>
            <a:r>
              <a:rPr lang="en-US" dirty="0" smtClean="0"/>
              <a:t> constriction in patients with hyper reactive air ways</a:t>
            </a:r>
          </a:p>
          <a:p>
            <a:endParaRPr lang="en-US" dirty="0" smtClean="0"/>
          </a:p>
          <a:p>
            <a:r>
              <a:rPr lang="en-US" dirty="0" smtClean="0"/>
              <a:t>Water reservoirs may become infected</a:t>
            </a:r>
          </a:p>
          <a:p>
            <a:endParaRPr lang="en-US" dirty="0" smtClean="0"/>
          </a:p>
          <a:p>
            <a:r>
              <a:rPr lang="en-US" dirty="0" smtClean="0"/>
              <a:t>Regular disposal, disinfection or sterilization of all humidification equipment is essential to </a:t>
            </a:r>
            <a:r>
              <a:rPr lang="en-US" smtClean="0"/>
              <a:t>prevent infection.</a:t>
            </a:r>
            <a:endParaRPr lang="en-US" dirty="0"/>
          </a:p>
        </p:txBody>
      </p:sp>
    </p:spTree>
    <p:extLst>
      <p:ext uri="{BB962C8B-B14F-4D97-AF65-F5344CB8AC3E}">
        <p14:creationId xmlns:p14="http://schemas.microsoft.com/office/powerpoint/2010/main" xmlns="" val="34983650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024744" cy="838200"/>
          </a:xfrm>
        </p:spPr>
        <p:txBody>
          <a:bodyPr/>
          <a:lstStyle/>
          <a:p>
            <a:r>
              <a:rPr lang="en-US" dirty="0" smtClean="0"/>
              <a:t>References </a:t>
            </a:r>
            <a:endParaRPr lang="en-US" dirty="0"/>
          </a:p>
        </p:txBody>
      </p:sp>
      <p:sp>
        <p:nvSpPr>
          <p:cNvPr id="3" name="Content Placeholder 2"/>
          <p:cNvSpPr>
            <a:spLocks noGrp="1"/>
          </p:cNvSpPr>
          <p:nvPr>
            <p:ph idx="1"/>
          </p:nvPr>
        </p:nvSpPr>
        <p:spPr>
          <a:xfrm>
            <a:off x="457200" y="1676400"/>
            <a:ext cx="8229600" cy="4876800"/>
          </a:xfrm>
        </p:spPr>
        <p:txBody>
          <a:bodyPr>
            <a:normAutofit/>
          </a:bodyPr>
          <a:lstStyle/>
          <a:p>
            <a:pPr marL="525780" indent="-457200">
              <a:buFont typeface="+mj-lt"/>
              <a:buAutoNum type="arabicPeriod"/>
            </a:pPr>
            <a:r>
              <a:rPr lang="en-US" dirty="0" smtClean="0"/>
              <a:t>Cash’s text book, 4</a:t>
            </a:r>
            <a:r>
              <a:rPr lang="en-US" baseline="30000" dirty="0" smtClean="0"/>
              <a:t>th</a:t>
            </a:r>
            <a:r>
              <a:rPr lang="en-US" dirty="0" smtClean="0"/>
              <a:t> Edition</a:t>
            </a:r>
          </a:p>
          <a:p>
            <a:pPr marL="525780" indent="-457200">
              <a:buFont typeface="+mj-lt"/>
              <a:buAutoNum type="arabicPeriod"/>
            </a:pPr>
            <a:endParaRPr lang="en-US" dirty="0"/>
          </a:p>
          <a:p>
            <a:pPr marL="525780" indent="-457200">
              <a:buFont typeface="+mj-lt"/>
              <a:buAutoNum type="arabicPeriod"/>
            </a:pPr>
            <a:r>
              <a:rPr lang="en-US" dirty="0" smtClean="0"/>
              <a:t>Physiotherapy for respiratory and cardiac problems, Jennifer A Pryor and Barbara A Webber, 3</a:t>
            </a:r>
            <a:r>
              <a:rPr lang="en-US" baseline="30000" dirty="0" smtClean="0"/>
              <a:t>rd</a:t>
            </a:r>
            <a:r>
              <a:rPr lang="en-US" dirty="0" smtClean="0"/>
              <a:t> Edition</a:t>
            </a:r>
          </a:p>
          <a:p>
            <a:pPr marL="525780" indent="-457200">
              <a:buFont typeface="+mj-lt"/>
              <a:buAutoNum type="arabicPeriod"/>
            </a:pPr>
            <a:endParaRPr lang="en-US" dirty="0"/>
          </a:p>
          <a:p>
            <a:pPr marL="525780" indent="-457200">
              <a:buFont typeface="+mj-lt"/>
              <a:buAutoNum type="arabicPeriod"/>
            </a:pPr>
            <a:r>
              <a:rPr lang="en-US" dirty="0" smtClean="0"/>
              <a:t>Cardiopulmonary physical therapy,  By</a:t>
            </a:r>
            <a:r>
              <a:rPr lang="en-US" dirty="0"/>
              <a:t>:</a:t>
            </a:r>
            <a:r>
              <a:rPr lang="en-US" dirty="0" smtClean="0"/>
              <a:t> Elizabeth Dean, 3</a:t>
            </a:r>
            <a:r>
              <a:rPr lang="en-US" baseline="30000" dirty="0" smtClean="0"/>
              <a:t>rd</a:t>
            </a:r>
            <a:r>
              <a:rPr lang="en-US" dirty="0" smtClean="0"/>
              <a:t> Edition</a:t>
            </a:r>
          </a:p>
          <a:p>
            <a:pPr marL="525780" indent="-457200">
              <a:buFont typeface="+mj-lt"/>
              <a:buAutoNum type="arabicPeriod"/>
            </a:pPr>
            <a:endParaRPr lang="en-US" dirty="0"/>
          </a:p>
          <a:p>
            <a:pPr marL="525780" indent="-457200">
              <a:buFont typeface="+mj-lt"/>
              <a:buAutoNum type="arabicPeriod"/>
            </a:pPr>
            <a:r>
              <a:rPr lang="en-US" dirty="0" smtClean="0"/>
              <a:t>Medical pharmacology, by: K D </a:t>
            </a:r>
            <a:r>
              <a:rPr lang="en-US" dirty="0" err="1" smtClean="0"/>
              <a:t>Tripathi</a:t>
            </a:r>
            <a:r>
              <a:rPr lang="en-US" dirty="0" smtClean="0"/>
              <a:t>, 4</a:t>
            </a:r>
            <a:r>
              <a:rPr lang="en-US" baseline="30000" dirty="0" smtClean="0"/>
              <a:t>th</a:t>
            </a:r>
            <a:r>
              <a:rPr lang="en-US" dirty="0" smtClean="0"/>
              <a:t> Edition</a:t>
            </a:r>
          </a:p>
        </p:txBody>
      </p:sp>
    </p:spTree>
    <p:extLst>
      <p:ext uri="{BB962C8B-B14F-4D97-AF65-F5344CB8AC3E}">
        <p14:creationId xmlns:p14="http://schemas.microsoft.com/office/powerpoint/2010/main" xmlns="" val="311235194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70" name="Rectangle 6"/>
          <p:cNvSpPr>
            <a:spLocks noGrp="1" noChangeArrowheads="1"/>
          </p:cNvSpPr>
          <p:nvPr>
            <p:ph type="title"/>
          </p:nvPr>
        </p:nvSpPr>
        <p:spPr>
          <a:xfrm>
            <a:off x="609600" y="2667000"/>
            <a:ext cx="7543800" cy="720725"/>
          </a:xfrm>
        </p:spPr>
        <p:txBody>
          <a:bodyPr/>
          <a:lstStyle/>
          <a:p>
            <a:r>
              <a:rPr lang="en-US" altLang="zh-TW" sz="4000" i="1" dirty="0"/>
              <a:t>Thank you for your attention!</a:t>
            </a:r>
          </a:p>
        </p:txBody>
      </p:sp>
    </p:spTree>
    <p:extLst>
      <p:ext uri="{BB962C8B-B14F-4D97-AF65-F5344CB8AC3E}">
        <p14:creationId xmlns:p14="http://schemas.microsoft.com/office/powerpoint/2010/main" xmlns="" val="3439998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381000" y="304800"/>
            <a:ext cx="7024744" cy="1143000"/>
          </a:xfrm>
        </p:spPr>
        <p:txBody>
          <a:bodyPr/>
          <a:lstStyle/>
          <a:p>
            <a:r>
              <a:rPr lang="en-US" altLang="zh-TW" dirty="0"/>
              <a:t>Particle Size</a:t>
            </a:r>
          </a:p>
        </p:txBody>
      </p:sp>
      <p:sp>
        <p:nvSpPr>
          <p:cNvPr id="69635" name="Rectangle 3"/>
          <p:cNvSpPr>
            <a:spLocks noGrp="1" noChangeArrowheads="1"/>
          </p:cNvSpPr>
          <p:nvPr>
            <p:ph type="body" idx="1"/>
          </p:nvPr>
        </p:nvSpPr>
        <p:spPr>
          <a:xfrm>
            <a:off x="457200" y="1905000"/>
            <a:ext cx="7620000" cy="4114800"/>
          </a:xfrm>
        </p:spPr>
        <p:txBody>
          <a:bodyPr/>
          <a:lstStyle/>
          <a:p>
            <a:pPr>
              <a:lnSpc>
                <a:spcPct val="90000"/>
              </a:lnSpc>
            </a:pPr>
            <a:r>
              <a:rPr lang="en-US" altLang="zh-TW" dirty="0" smtClean="0"/>
              <a:t>Mass median aerodynamic  diameter</a:t>
            </a:r>
          </a:p>
          <a:p>
            <a:pPr>
              <a:lnSpc>
                <a:spcPct val="90000"/>
              </a:lnSpc>
            </a:pPr>
            <a:endParaRPr lang="en-US" altLang="zh-TW" dirty="0"/>
          </a:p>
          <a:p>
            <a:pPr>
              <a:lnSpc>
                <a:spcPct val="90000"/>
              </a:lnSpc>
              <a:buFont typeface="Wingdings" pitchFamily="2" charset="2"/>
              <a:buNone/>
            </a:pPr>
            <a:r>
              <a:rPr lang="en-US" altLang="zh-TW" dirty="0"/>
              <a:t>	</a:t>
            </a:r>
            <a:r>
              <a:rPr lang="en-US" altLang="zh-TW" dirty="0" smtClean="0"/>
              <a:t> </a:t>
            </a:r>
            <a:r>
              <a:rPr lang="en-US" altLang="zh-TW" dirty="0"/>
              <a:t>&lt;1μm</a:t>
            </a:r>
            <a:r>
              <a:rPr lang="en-US" altLang="zh-TW" dirty="0" smtClean="0"/>
              <a:t>:</a:t>
            </a:r>
            <a:r>
              <a:rPr lang="en-US" altLang="zh-TW" dirty="0"/>
              <a:t> </a:t>
            </a:r>
            <a:r>
              <a:rPr lang="en-US" altLang="zh-TW" dirty="0" smtClean="0"/>
              <a:t>                reach up to the alveoli,</a:t>
            </a:r>
          </a:p>
          <a:p>
            <a:pPr>
              <a:lnSpc>
                <a:spcPct val="90000"/>
              </a:lnSpc>
              <a:buFont typeface="Wingdings" pitchFamily="2" charset="2"/>
              <a:buNone/>
            </a:pPr>
            <a:endParaRPr lang="en-US" altLang="zh-TW" dirty="0"/>
          </a:p>
          <a:p>
            <a:pPr>
              <a:lnSpc>
                <a:spcPct val="90000"/>
              </a:lnSpc>
              <a:buFont typeface="Wingdings" pitchFamily="2" charset="2"/>
              <a:buNone/>
            </a:pPr>
            <a:r>
              <a:rPr lang="en-US" altLang="zh-TW" dirty="0"/>
              <a:t>	</a:t>
            </a:r>
            <a:r>
              <a:rPr lang="en-US" altLang="zh-TW" dirty="0" smtClean="0"/>
              <a:t>0.5~5μm: </a:t>
            </a:r>
            <a:r>
              <a:rPr lang="en-US" altLang="zh-TW" dirty="0"/>
              <a:t>	</a:t>
            </a:r>
            <a:r>
              <a:rPr lang="en-US" altLang="zh-TW" dirty="0" smtClean="0"/>
              <a:t>           beyond the 10</a:t>
            </a:r>
            <a:r>
              <a:rPr lang="en-US" altLang="zh-TW" baseline="30000" dirty="0" smtClean="0"/>
              <a:t>th</a:t>
            </a:r>
            <a:r>
              <a:rPr lang="en-US" altLang="zh-TW" dirty="0" smtClean="0"/>
              <a:t> generation of</a:t>
            </a:r>
          </a:p>
          <a:p>
            <a:pPr>
              <a:lnSpc>
                <a:spcPct val="90000"/>
              </a:lnSpc>
              <a:buFont typeface="Wingdings" pitchFamily="2" charset="2"/>
              <a:buNone/>
            </a:pPr>
            <a:r>
              <a:rPr lang="en-US" altLang="zh-TW" dirty="0" smtClean="0"/>
              <a:t>                                 bronchi (</a:t>
            </a:r>
            <a:r>
              <a:rPr lang="en-US" altLang="zh-TW" dirty="0" err="1" smtClean="0"/>
              <a:t>respirable</a:t>
            </a:r>
            <a:r>
              <a:rPr lang="en-US" altLang="zh-TW" dirty="0" smtClean="0"/>
              <a:t> particles),</a:t>
            </a:r>
          </a:p>
          <a:p>
            <a:pPr>
              <a:lnSpc>
                <a:spcPct val="90000"/>
              </a:lnSpc>
              <a:buFont typeface="Wingdings" pitchFamily="2" charset="2"/>
              <a:buNone/>
            </a:pPr>
            <a:endParaRPr lang="en-US" altLang="zh-TW" dirty="0"/>
          </a:p>
          <a:p>
            <a:pPr>
              <a:lnSpc>
                <a:spcPct val="90000"/>
              </a:lnSpc>
              <a:buFont typeface="Wingdings" pitchFamily="2" charset="2"/>
              <a:buNone/>
            </a:pPr>
            <a:r>
              <a:rPr lang="en-US" altLang="zh-TW" dirty="0"/>
              <a:t>	</a:t>
            </a:r>
            <a:r>
              <a:rPr lang="en-US" altLang="zh-TW" dirty="0" smtClean="0"/>
              <a:t> </a:t>
            </a:r>
            <a:r>
              <a:rPr lang="en-US" altLang="zh-TW" dirty="0"/>
              <a:t>&gt;5μm:		</a:t>
            </a:r>
            <a:r>
              <a:rPr lang="en-US" altLang="zh-TW" dirty="0" smtClean="0"/>
              <a:t> oropharynx</a:t>
            </a:r>
            <a:endParaRPr lang="en-US" altLang="zh-TW" dirty="0"/>
          </a:p>
        </p:txBody>
      </p:sp>
    </p:spTree>
    <p:extLst>
      <p:ext uri="{BB962C8B-B14F-4D97-AF65-F5344CB8AC3E}">
        <p14:creationId xmlns:p14="http://schemas.microsoft.com/office/powerpoint/2010/main" xmlns="" val="27829242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7024744" cy="838200"/>
          </a:xfrm>
        </p:spPr>
        <p:txBody>
          <a:bodyPr>
            <a:normAutofit/>
          </a:bodyPr>
          <a:lstStyle/>
          <a:p>
            <a:r>
              <a:rPr lang="en-US" dirty="0"/>
              <a:t>Common </a:t>
            </a:r>
            <a:r>
              <a:rPr lang="en-US" dirty="0" smtClean="0"/>
              <a:t>conditions</a:t>
            </a:r>
            <a:endParaRPr lang="en-US" dirty="0"/>
          </a:p>
        </p:txBody>
      </p:sp>
      <p:sp>
        <p:nvSpPr>
          <p:cNvPr id="3" name="Content Placeholder 2"/>
          <p:cNvSpPr>
            <a:spLocks noGrp="1"/>
          </p:cNvSpPr>
          <p:nvPr>
            <p:ph idx="1"/>
          </p:nvPr>
        </p:nvSpPr>
        <p:spPr>
          <a:xfrm>
            <a:off x="457201" y="1600200"/>
            <a:ext cx="6477000" cy="4953000"/>
          </a:xfrm>
        </p:spPr>
        <p:txBody>
          <a:bodyPr>
            <a:normAutofit/>
          </a:bodyPr>
          <a:lstStyle/>
          <a:p>
            <a:r>
              <a:rPr lang="en-US" dirty="0"/>
              <a:t>Inhalation therapy is a traditional treatment in chronic asthma and </a:t>
            </a:r>
            <a:r>
              <a:rPr lang="en-US" dirty="0" smtClean="0"/>
              <a:t>chronic bronchitis.</a:t>
            </a:r>
          </a:p>
          <a:p>
            <a:pPr marL="68580" indent="0">
              <a:buNone/>
            </a:pPr>
            <a:endParaRPr lang="en-US" dirty="0" smtClean="0"/>
          </a:p>
          <a:p>
            <a:r>
              <a:rPr lang="en-US" dirty="0" smtClean="0"/>
              <a:t>Emphysema,</a:t>
            </a:r>
          </a:p>
          <a:p>
            <a:endParaRPr lang="en-US" dirty="0" smtClean="0"/>
          </a:p>
          <a:p>
            <a:r>
              <a:rPr lang="en-US" dirty="0" smtClean="0"/>
              <a:t>Bronchiectasis</a:t>
            </a:r>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105400" y="3171092"/>
            <a:ext cx="3581400" cy="330590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474526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024744" cy="1143000"/>
          </a:xfrm>
        </p:spPr>
        <p:txBody>
          <a:bodyPr>
            <a:normAutofit fontScale="90000"/>
          </a:bodyPr>
          <a:lstStyle/>
          <a:p>
            <a:r>
              <a:rPr lang="en-US" dirty="0" smtClean="0"/>
              <a:t>Advantages and disadvantages</a:t>
            </a:r>
            <a:endParaRPr lang="en-US" dirty="0"/>
          </a:p>
        </p:txBody>
      </p:sp>
      <p:sp>
        <p:nvSpPr>
          <p:cNvPr id="3" name="Content Placeholder 2"/>
          <p:cNvSpPr>
            <a:spLocks noGrp="1"/>
          </p:cNvSpPr>
          <p:nvPr>
            <p:ph idx="1"/>
          </p:nvPr>
        </p:nvSpPr>
        <p:spPr>
          <a:xfrm>
            <a:off x="1043492" y="1752600"/>
            <a:ext cx="6777317" cy="4800600"/>
          </a:xfrm>
        </p:spPr>
        <p:txBody>
          <a:bodyPr>
            <a:normAutofit/>
          </a:bodyPr>
          <a:lstStyle/>
          <a:p>
            <a:r>
              <a:rPr lang="en-US" altLang="zh-TW" dirty="0"/>
              <a:t>Advantages: </a:t>
            </a:r>
          </a:p>
          <a:p>
            <a:pPr>
              <a:buFont typeface="Wingdings" pitchFamily="2" charset="2"/>
              <a:buNone/>
            </a:pPr>
            <a:r>
              <a:rPr lang="en-US" altLang="zh-TW" dirty="0"/>
              <a:t>   - Less systemic toxicity</a:t>
            </a:r>
          </a:p>
          <a:p>
            <a:pPr>
              <a:buFont typeface="Wingdings" pitchFamily="2" charset="2"/>
              <a:buNone/>
            </a:pPr>
            <a:r>
              <a:rPr lang="en-US" altLang="zh-TW" dirty="0"/>
              <a:t>   - More rapid onset of medication</a:t>
            </a:r>
          </a:p>
          <a:p>
            <a:pPr>
              <a:buFont typeface="Wingdings" pitchFamily="2" charset="2"/>
              <a:buNone/>
            </a:pPr>
            <a:r>
              <a:rPr lang="en-US" altLang="zh-TW" dirty="0"/>
              <a:t>   - Delivery to target of action</a:t>
            </a:r>
          </a:p>
          <a:p>
            <a:pPr>
              <a:buFont typeface="Wingdings" pitchFamily="2" charset="2"/>
              <a:buNone/>
            </a:pPr>
            <a:r>
              <a:rPr lang="en-US" altLang="zh-TW" dirty="0"/>
              <a:t>   - Higher concentrations available in the lung</a:t>
            </a:r>
          </a:p>
          <a:p>
            <a:r>
              <a:rPr lang="en-US" altLang="zh-TW" dirty="0"/>
              <a:t>Disadvantages: </a:t>
            </a:r>
          </a:p>
          <a:p>
            <a:pPr>
              <a:buFont typeface="Wingdings" pitchFamily="2" charset="2"/>
              <a:buNone/>
            </a:pPr>
            <a:r>
              <a:rPr lang="en-US" altLang="zh-TW" dirty="0"/>
              <a:t>    - Time and effort consuming</a:t>
            </a:r>
          </a:p>
          <a:p>
            <a:pPr>
              <a:buFont typeface="Wingdings" pitchFamily="2" charset="2"/>
              <a:buNone/>
            </a:pPr>
            <a:r>
              <a:rPr lang="en-US" altLang="zh-TW" dirty="0"/>
              <a:t>    - Limitation of delivery </a:t>
            </a:r>
            <a:r>
              <a:rPr lang="en-US" altLang="zh-TW" dirty="0" smtClean="0"/>
              <a:t>device</a:t>
            </a:r>
            <a:endParaRPr lang="en-US" altLang="zh-TW" dirty="0"/>
          </a:p>
        </p:txBody>
      </p:sp>
    </p:spTree>
    <p:extLst>
      <p:ext uri="{BB962C8B-B14F-4D97-AF65-F5344CB8AC3E}">
        <p14:creationId xmlns:p14="http://schemas.microsoft.com/office/powerpoint/2010/main" xmlns="" val="356301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7024744" cy="914400"/>
          </a:xfrm>
        </p:spPr>
        <p:txBody>
          <a:bodyPr/>
          <a:lstStyle/>
          <a:p>
            <a:r>
              <a:rPr lang="en-US" altLang="zh-TW" dirty="0"/>
              <a:t>Inhalant drugs</a:t>
            </a:r>
            <a:endParaRPr lang="en-US" dirty="0"/>
          </a:p>
        </p:txBody>
      </p:sp>
      <p:sp>
        <p:nvSpPr>
          <p:cNvPr id="3" name="Content Placeholder 2"/>
          <p:cNvSpPr>
            <a:spLocks noGrp="1"/>
          </p:cNvSpPr>
          <p:nvPr>
            <p:ph idx="1"/>
          </p:nvPr>
        </p:nvSpPr>
        <p:spPr>
          <a:xfrm>
            <a:off x="1043492" y="1524000"/>
            <a:ext cx="6777317" cy="4876800"/>
          </a:xfrm>
        </p:spPr>
        <p:txBody>
          <a:bodyPr/>
          <a:lstStyle/>
          <a:p>
            <a:r>
              <a:rPr lang="en-US" altLang="zh-TW" b="1" dirty="0" err="1"/>
              <a:t>Antiallergic</a:t>
            </a:r>
            <a:r>
              <a:rPr lang="en-US" altLang="zh-TW" b="1" dirty="0"/>
              <a:t> agents</a:t>
            </a:r>
          </a:p>
          <a:p>
            <a:pPr>
              <a:buFont typeface="Wingdings" pitchFamily="2" charset="2"/>
              <a:buNone/>
            </a:pPr>
            <a:r>
              <a:rPr lang="en-US" altLang="zh-TW" dirty="0"/>
              <a:t>		</a:t>
            </a:r>
            <a:r>
              <a:rPr lang="en-US" altLang="zh-TW" dirty="0" smtClean="0"/>
              <a:t>Budesonide (</a:t>
            </a:r>
            <a:r>
              <a:rPr lang="en-US" altLang="zh-TW" dirty="0" err="1" smtClean="0"/>
              <a:t>glucocortico</a:t>
            </a:r>
            <a:r>
              <a:rPr lang="en-US" altLang="zh-TW" dirty="0" smtClean="0"/>
              <a:t> steroid)</a:t>
            </a:r>
            <a:endParaRPr lang="en-US" altLang="zh-TW" dirty="0"/>
          </a:p>
          <a:p>
            <a:pPr>
              <a:buFont typeface="Wingdings" pitchFamily="2" charset="2"/>
              <a:buNone/>
            </a:pPr>
            <a:r>
              <a:rPr lang="en-US" altLang="zh-TW" dirty="0"/>
              <a:t>		</a:t>
            </a:r>
            <a:r>
              <a:rPr lang="en-US" altLang="zh-TW" dirty="0" err="1"/>
              <a:t>Cromolyn</a:t>
            </a:r>
            <a:r>
              <a:rPr lang="en-US" altLang="zh-TW" dirty="0"/>
              <a:t> </a:t>
            </a:r>
            <a:r>
              <a:rPr lang="en-US" altLang="zh-TW" dirty="0" smtClean="0"/>
              <a:t>sodium(</a:t>
            </a:r>
            <a:r>
              <a:rPr lang="en-US" dirty="0" err="1"/>
              <a:t>Cromoglicic</a:t>
            </a:r>
            <a:r>
              <a:rPr lang="en-US" dirty="0"/>
              <a:t> acid</a:t>
            </a:r>
            <a:r>
              <a:rPr lang="en-US" altLang="zh-TW" dirty="0" smtClean="0"/>
              <a:t>)</a:t>
            </a:r>
            <a:endParaRPr lang="en-US" altLang="zh-TW" dirty="0"/>
          </a:p>
          <a:p>
            <a:r>
              <a:rPr lang="en-US" altLang="zh-TW" b="1" dirty="0"/>
              <a:t>Bronchodilators</a:t>
            </a:r>
          </a:p>
          <a:p>
            <a:pPr>
              <a:buFont typeface="Wingdings" pitchFamily="2" charset="2"/>
              <a:buNone/>
            </a:pPr>
            <a:r>
              <a:rPr lang="en-US" altLang="zh-TW" dirty="0"/>
              <a:t>		</a:t>
            </a:r>
            <a:r>
              <a:rPr lang="en-US" dirty="0">
                <a:hlinkClick r:id="rId2" action="ppaction://hlinkfile" tooltip="Salbutamol"/>
              </a:rPr>
              <a:t> </a:t>
            </a:r>
            <a:r>
              <a:rPr lang="en-US" dirty="0">
                <a:solidFill>
                  <a:schemeClr val="tx1"/>
                </a:solidFill>
                <a:hlinkClick r:id="rId2" action="ppaction://hlinkfile" tooltip="Salbutamol"/>
              </a:rPr>
              <a:t>Salbutamol </a:t>
            </a:r>
            <a:r>
              <a:rPr lang="en-US" altLang="zh-TW" dirty="0" smtClean="0"/>
              <a:t> </a:t>
            </a:r>
            <a:r>
              <a:rPr lang="en-US" altLang="zh-TW" dirty="0"/>
              <a:t>(</a:t>
            </a:r>
            <a:r>
              <a:rPr lang="en-US" altLang="zh-TW" dirty="0" smtClean="0"/>
              <a:t>β</a:t>
            </a:r>
            <a:r>
              <a:rPr lang="en-US" altLang="zh-TW" sz="1400" dirty="0" smtClean="0"/>
              <a:t>2 </a:t>
            </a:r>
            <a:r>
              <a:rPr lang="en-US" altLang="zh-TW" dirty="0" smtClean="0"/>
              <a:t>agonist</a:t>
            </a:r>
            <a:r>
              <a:rPr lang="en-US" altLang="zh-TW" dirty="0"/>
              <a:t>)</a:t>
            </a:r>
          </a:p>
          <a:p>
            <a:pPr>
              <a:buFont typeface="Wingdings" pitchFamily="2" charset="2"/>
              <a:buNone/>
            </a:pPr>
            <a:r>
              <a:rPr lang="en-US" altLang="zh-TW" dirty="0"/>
              <a:t>		</a:t>
            </a:r>
            <a:r>
              <a:rPr lang="en-US" b="1" dirty="0"/>
              <a:t> </a:t>
            </a:r>
            <a:r>
              <a:rPr lang="en-US" dirty="0" err="1" smtClean="0"/>
              <a:t>Terbutaline</a:t>
            </a:r>
            <a:r>
              <a:rPr lang="en-US" altLang="zh-TW" dirty="0" smtClean="0"/>
              <a:t> </a:t>
            </a:r>
            <a:r>
              <a:rPr lang="en-US" altLang="zh-TW" dirty="0"/>
              <a:t>(</a:t>
            </a:r>
            <a:r>
              <a:rPr lang="en-US" altLang="zh-TW" dirty="0" smtClean="0"/>
              <a:t>β</a:t>
            </a:r>
            <a:r>
              <a:rPr lang="en-US" altLang="zh-TW" sz="1400" dirty="0" smtClean="0"/>
              <a:t>2 </a:t>
            </a:r>
            <a:r>
              <a:rPr lang="en-US" altLang="zh-TW" dirty="0" smtClean="0"/>
              <a:t>agonist)</a:t>
            </a:r>
          </a:p>
          <a:p>
            <a:pPr>
              <a:buFont typeface="Wingdings" pitchFamily="2" charset="2"/>
              <a:buNone/>
            </a:pPr>
            <a:r>
              <a:rPr lang="en-US" altLang="zh-TW" dirty="0"/>
              <a:t> </a:t>
            </a:r>
            <a:r>
              <a:rPr lang="en-US" altLang="zh-TW" dirty="0" smtClean="0"/>
              <a:t>          anti-cholinergic</a:t>
            </a:r>
          </a:p>
          <a:p>
            <a:r>
              <a:rPr lang="en-US" altLang="zh-TW" b="1" dirty="0" smtClean="0"/>
              <a:t> </a:t>
            </a:r>
            <a:r>
              <a:rPr lang="en-US" altLang="zh-TW" b="1" dirty="0"/>
              <a:t>Anesthetics</a:t>
            </a:r>
          </a:p>
          <a:p>
            <a:pPr>
              <a:buFont typeface="Wingdings" pitchFamily="2" charset="2"/>
              <a:buNone/>
            </a:pPr>
            <a:r>
              <a:rPr lang="en-US" altLang="zh-TW" dirty="0"/>
              <a:t>		</a:t>
            </a:r>
            <a:r>
              <a:rPr lang="en-US" altLang="zh-TW" dirty="0" smtClean="0"/>
              <a:t>Opioids</a:t>
            </a:r>
            <a:endParaRPr lang="en-US" altLang="zh-TW" dirty="0"/>
          </a:p>
        </p:txBody>
      </p:sp>
    </p:spTree>
    <p:extLst>
      <p:ext uri="{BB962C8B-B14F-4D97-AF65-F5344CB8AC3E}">
        <p14:creationId xmlns:p14="http://schemas.microsoft.com/office/powerpoint/2010/main" xmlns="" val="30895602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7024744" cy="1143000"/>
          </a:xfrm>
        </p:spPr>
        <p:txBody>
          <a:bodyPr/>
          <a:lstStyle/>
          <a:p>
            <a:r>
              <a:rPr lang="en-US" altLang="zh-TW" dirty="0"/>
              <a:t>Inhalant drugs</a:t>
            </a:r>
            <a:endParaRPr lang="en-US" dirty="0"/>
          </a:p>
        </p:txBody>
      </p:sp>
      <p:sp>
        <p:nvSpPr>
          <p:cNvPr id="3" name="Content Placeholder 2"/>
          <p:cNvSpPr>
            <a:spLocks noGrp="1"/>
          </p:cNvSpPr>
          <p:nvPr>
            <p:ph idx="1"/>
          </p:nvPr>
        </p:nvSpPr>
        <p:spPr>
          <a:xfrm>
            <a:off x="1043492" y="2323652"/>
            <a:ext cx="6777317" cy="3696148"/>
          </a:xfrm>
        </p:spPr>
        <p:txBody>
          <a:bodyPr>
            <a:normAutofit/>
          </a:bodyPr>
          <a:lstStyle/>
          <a:p>
            <a:r>
              <a:rPr lang="en-US" altLang="zh-TW" b="1" dirty="0"/>
              <a:t>Mucolytic agents</a:t>
            </a:r>
          </a:p>
          <a:p>
            <a:pPr>
              <a:buFont typeface="Wingdings" pitchFamily="2" charset="2"/>
              <a:buNone/>
            </a:pPr>
            <a:r>
              <a:rPr lang="en-US" altLang="zh-TW" dirty="0"/>
              <a:t>		</a:t>
            </a:r>
            <a:r>
              <a:rPr lang="en-US" altLang="zh-TW" dirty="0" err="1"/>
              <a:t>Acetein</a:t>
            </a:r>
            <a:r>
              <a:rPr lang="en-US" altLang="zh-TW" dirty="0"/>
              <a:t> (</a:t>
            </a:r>
            <a:r>
              <a:rPr lang="en-US" altLang="zh-TW" dirty="0" err="1"/>
              <a:t>Acetylcysteine</a:t>
            </a:r>
            <a:r>
              <a:rPr lang="en-US" altLang="zh-TW" dirty="0"/>
              <a:t>)</a:t>
            </a:r>
          </a:p>
          <a:p>
            <a:pPr>
              <a:buFont typeface="Wingdings" pitchFamily="2" charset="2"/>
              <a:buNone/>
            </a:pPr>
            <a:r>
              <a:rPr lang="en-US" altLang="zh-TW" dirty="0"/>
              <a:t>          </a:t>
            </a:r>
            <a:r>
              <a:rPr lang="en-US" altLang="zh-TW" dirty="0" err="1"/>
              <a:t>Mistabron</a:t>
            </a:r>
            <a:r>
              <a:rPr lang="en-US" altLang="zh-TW" dirty="0"/>
              <a:t> (</a:t>
            </a:r>
            <a:r>
              <a:rPr lang="en-US" altLang="zh-TW" dirty="0" err="1"/>
              <a:t>Mesna</a:t>
            </a:r>
            <a:r>
              <a:rPr lang="en-US" altLang="zh-TW" dirty="0"/>
              <a:t>)</a:t>
            </a:r>
          </a:p>
          <a:p>
            <a:r>
              <a:rPr lang="en-US" altLang="zh-TW" b="1" dirty="0"/>
              <a:t>Antimicrobials</a:t>
            </a:r>
          </a:p>
          <a:p>
            <a:pPr>
              <a:buFont typeface="Wingdings" pitchFamily="2" charset="2"/>
              <a:buNone/>
            </a:pPr>
            <a:r>
              <a:rPr lang="en-US" altLang="zh-TW" dirty="0"/>
              <a:t>		</a:t>
            </a:r>
            <a:r>
              <a:rPr lang="en-US" altLang="zh-TW" dirty="0" smtClean="0"/>
              <a:t>Tobramycin(anti bacterial)</a:t>
            </a:r>
            <a:endParaRPr lang="en-US" altLang="zh-TW" dirty="0"/>
          </a:p>
          <a:p>
            <a:pPr>
              <a:buFont typeface="Wingdings" pitchFamily="2" charset="2"/>
              <a:buNone/>
            </a:pPr>
            <a:r>
              <a:rPr lang="en-US" altLang="zh-TW" dirty="0"/>
              <a:t>		</a:t>
            </a:r>
            <a:r>
              <a:rPr lang="en-US" altLang="zh-TW" dirty="0" err="1" smtClean="0"/>
              <a:t>Pentamidine</a:t>
            </a:r>
            <a:r>
              <a:rPr lang="en-US" altLang="zh-TW" dirty="0" smtClean="0"/>
              <a:t>(anti fungal) </a:t>
            </a:r>
            <a:endParaRPr lang="en-US" altLang="zh-TW" dirty="0"/>
          </a:p>
          <a:p>
            <a:pPr>
              <a:buFont typeface="Wingdings" pitchFamily="2" charset="2"/>
              <a:buNone/>
            </a:pPr>
            <a:r>
              <a:rPr lang="en-US" altLang="zh-TW" dirty="0"/>
              <a:t>		</a:t>
            </a:r>
            <a:r>
              <a:rPr lang="en-US" altLang="zh-TW" dirty="0" smtClean="0"/>
              <a:t>Ribavirin(antiviral)</a:t>
            </a:r>
            <a:endParaRPr lang="en-US" altLang="zh-TW" dirty="0"/>
          </a:p>
          <a:p>
            <a:pPr>
              <a:buFont typeface="Wingdings" pitchFamily="2" charset="2"/>
              <a:buNone/>
            </a:pPr>
            <a:r>
              <a:rPr lang="en-US" altLang="zh-TW" dirty="0"/>
              <a:t>		</a:t>
            </a:r>
            <a:r>
              <a:rPr lang="en-US" altLang="zh-TW" dirty="0" smtClean="0"/>
              <a:t>Amphotericin</a:t>
            </a:r>
            <a:endParaRPr lang="en-US" altLang="zh-TW" dirty="0"/>
          </a:p>
        </p:txBody>
      </p:sp>
    </p:spTree>
    <p:extLst>
      <p:ext uri="{BB962C8B-B14F-4D97-AF65-F5344CB8AC3E}">
        <p14:creationId xmlns:p14="http://schemas.microsoft.com/office/powerpoint/2010/main" xmlns="" val="41193113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7024744" cy="762000"/>
          </a:xfrm>
        </p:spPr>
        <p:txBody>
          <a:bodyPr/>
          <a:lstStyle/>
          <a:p>
            <a:r>
              <a:rPr lang="en-US" dirty="0" smtClean="0"/>
              <a:t>Device</a:t>
            </a:r>
            <a:endParaRPr lang="en-US" dirty="0"/>
          </a:p>
        </p:txBody>
      </p:sp>
      <p:sp>
        <p:nvSpPr>
          <p:cNvPr id="3" name="Content Placeholder 2"/>
          <p:cNvSpPr>
            <a:spLocks noGrp="1"/>
          </p:cNvSpPr>
          <p:nvPr>
            <p:ph idx="1"/>
          </p:nvPr>
        </p:nvSpPr>
        <p:spPr>
          <a:xfrm>
            <a:off x="457200" y="1295400"/>
            <a:ext cx="8229600" cy="5257800"/>
          </a:xfrm>
        </p:spPr>
        <p:txBody>
          <a:bodyPr>
            <a:normAutofit lnSpcReduction="10000"/>
          </a:bodyPr>
          <a:lstStyle/>
          <a:p>
            <a:r>
              <a:rPr lang="en-US" altLang="zh-TW" dirty="0"/>
              <a:t>Selections of device </a:t>
            </a:r>
            <a:r>
              <a:rPr lang="en-US" altLang="zh-TW" dirty="0" smtClean="0"/>
              <a:t>include</a:t>
            </a:r>
            <a:r>
              <a:rPr lang="zh-TW" altLang="en-US" dirty="0" smtClean="0"/>
              <a:t>：</a:t>
            </a:r>
            <a:endParaRPr lang="en-US" altLang="zh-TW" dirty="0" smtClean="0"/>
          </a:p>
          <a:p>
            <a:endParaRPr lang="zh-TW" altLang="en-US" dirty="0"/>
          </a:p>
          <a:p>
            <a:pPr lvl="1" algn="just"/>
            <a:r>
              <a:rPr lang="en-US" altLang="zh-TW" dirty="0" smtClean="0"/>
              <a:t>Nebulizer</a:t>
            </a:r>
            <a:r>
              <a:rPr lang="en-US" altLang="zh-TW" dirty="0"/>
              <a:t>: small volume, </a:t>
            </a:r>
          </a:p>
          <a:p>
            <a:pPr lvl="1" algn="just">
              <a:buFontTx/>
              <a:buNone/>
            </a:pPr>
            <a:r>
              <a:rPr lang="en-US" altLang="zh-TW" dirty="0"/>
              <a:t>      large volume, </a:t>
            </a:r>
            <a:r>
              <a:rPr lang="en-US" altLang="zh-TW" dirty="0" smtClean="0"/>
              <a:t>ultrasonic</a:t>
            </a:r>
          </a:p>
          <a:p>
            <a:pPr lvl="1" algn="just">
              <a:buFontTx/>
              <a:buNone/>
            </a:pPr>
            <a:endParaRPr lang="en-US" altLang="zh-TW" dirty="0"/>
          </a:p>
          <a:p>
            <a:pPr lvl="1"/>
            <a:r>
              <a:rPr lang="en-US" altLang="zh-TW" dirty="0" smtClean="0"/>
              <a:t>Metered </a:t>
            </a:r>
            <a:r>
              <a:rPr lang="en-US" altLang="zh-TW" dirty="0"/>
              <a:t>dose inhaler, </a:t>
            </a:r>
            <a:r>
              <a:rPr lang="en-US" altLang="zh-TW" dirty="0" smtClean="0"/>
              <a:t>MDI</a:t>
            </a:r>
          </a:p>
          <a:p>
            <a:pPr lvl="1"/>
            <a:endParaRPr lang="en-US" altLang="zh-TW" dirty="0"/>
          </a:p>
          <a:p>
            <a:pPr lvl="1"/>
            <a:r>
              <a:rPr lang="en-US" altLang="zh-TW" dirty="0" smtClean="0"/>
              <a:t>Dry </a:t>
            </a:r>
            <a:r>
              <a:rPr lang="en-US" altLang="zh-TW" dirty="0"/>
              <a:t>powder inhaler, </a:t>
            </a:r>
            <a:r>
              <a:rPr lang="en-US" altLang="zh-TW" dirty="0" smtClean="0"/>
              <a:t>DPI</a:t>
            </a:r>
          </a:p>
          <a:p>
            <a:pPr lvl="1"/>
            <a:endParaRPr lang="en-US" altLang="zh-TW" dirty="0" smtClean="0"/>
          </a:p>
          <a:p>
            <a:pPr lvl="1"/>
            <a:r>
              <a:rPr lang="en-US" altLang="zh-TW" dirty="0" smtClean="0"/>
              <a:t>Spacer</a:t>
            </a:r>
          </a:p>
          <a:p>
            <a:pPr lvl="1"/>
            <a:endParaRPr lang="en-US" altLang="zh-TW" dirty="0" smtClean="0"/>
          </a:p>
          <a:p>
            <a:pPr lvl="1"/>
            <a:r>
              <a:rPr lang="en-US" altLang="zh-TW" dirty="0" smtClean="0"/>
              <a:t>Rotahaler</a:t>
            </a:r>
          </a:p>
          <a:p>
            <a:pPr lvl="1"/>
            <a:endParaRPr lang="en-US" altLang="zh-TW" dirty="0" smtClean="0"/>
          </a:p>
          <a:p>
            <a:pPr lvl="1"/>
            <a:r>
              <a:rPr lang="en-US" altLang="zh-TW" dirty="0" err="1" smtClean="0"/>
              <a:t>spinhaler</a:t>
            </a:r>
            <a:endParaRPr lang="en-US" altLang="zh-TW" dirty="0" smtClean="0"/>
          </a:p>
        </p:txBody>
      </p:sp>
    </p:spTree>
    <p:extLst>
      <p:ext uri="{BB962C8B-B14F-4D97-AF65-F5344CB8AC3E}">
        <p14:creationId xmlns:p14="http://schemas.microsoft.com/office/powerpoint/2010/main" xmlns="" val="194092297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635</TotalTime>
  <Words>1408</Words>
  <Application>Microsoft Office PowerPoint</Application>
  <PresentationFormat>On-screen Show (4:3)</PresentationFormat>
  <Paragraphs>289</Paragraphs>
  <Slides>38</Slides>
  <Notes>1</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Austin</vt:lpstr>
      <vt:lpstr>INHALATION THERAPY</vt:lpstr>
      <vt:lpstr>CONTENTS</vt:lpstr>
      <vt:lpstr>Inhalation- Definition</vt:lpstr>
      <vt:lpstr>Particle Size</vt:lpstr>
      <vt:lpstr>Common conditions</vt:lpstr>
      <vt:lpstr>Advantages and disadvantages</vt:lpstr>
      <vt:lpstr>Inhalant drugs</vt:lpstr>
      <vt:lpstr>Inhalant drugs</vt:lpstr>
      <vt:lpstr>Device</vt:lpstr>
      <vt:lpstr>Metered-dose inhalers</vt:lpstr>
      <vt:lpstr>Metered-dose inhalers</vt:lpstr>
      <vt:lpstr>Dry powder inhalers</vt:lpstr>
      <vt:lpstr>Rotahaler </vt:lpstr>
      <vt:lpstr>Spinhaler </vt:lpstr>
      <vt:lpstr>Spacer </vt:lpstr>
      <vt:lpstr>Nebulizers</vt:lpstr>
      <vt:lpstr>Jet nebulizer </vt:lpstr>
      <vt:lpstr>Some Disadvantages of Jet Nebulizers</vt:lpstr>
      <vt:lpstr>Ultrasonic nebulizers </vt:lpstr>
      <vt:lpstr>Inhaled Beta-2 Agonist Bronchodilators</vt:lpstr>
      <vt:lpstr>Inhaled Anti-cholinergics</vt:lpstr>
      <vt:lpstr>Oxygen therapy</vt:lpstr>
      <vt:lpstr>Slide 23</vt:lpstr>
      <vt:lpstr>Variable performance systems</vt:lpstr>
      <vt:lpstr>Nasal cannula</vt:lpstr>
      <vt:lpstr>Oxygen masks</vt:lpstr>
      <vt:lpstr>Tracheostomy masks</vt:lpstr>
      <vt:lpstr>Fixed performance systems</vt:lpstr>
      <vt:lpstr>Venturi-type masks</vt:lpstr>
      <vt:lpstr>Anaesthestic breathing circuits</vt:lpstr>
      <vt:lpstr>Complications</vt:lpstr>
      <vt:lpstr>Humidification </vt:lpstr>
      <vt:lpstr>Humidification </vt:lpstr>
      <vt:lpstr>Humidification</vt:lpstr>
      <vt:lpstr>Humidification</vt:lpstr>
      <vt:lpstr>Hazards </vt:lpstr>
      <vt:lpstr>References </vt:lpstr>
      <vt:lpstr>Thank you for your attention!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Haresh</dc:creator>
  <cp:lastModifiedBy>Haresh</cp:lastModifiedBy>
  <cp:revision>202</cp:revision>
  <dcterms:created xsi:type="dcterms:W3CDTF">2006-08-16T00:00:00Z</dcterms:created>
  <dcterms:modified xsi:type="dcterms:W3CDTF">2011-12-12T15:50:27Z</dcterms:modified>
</cp:coreProperties>
</file>