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29"/>
  </p:notesMasterIdLst>
  <p:handoutMasterIdLst>
    <p:handoutMasterId r:id="rId130"/>
  </p:handoutMasterIdLst>
  <p:sldIdLst>
    <p:sldId id="551" r:id="rId3"/>
    <p:sldId id="599" r:id="rId4"/>
    <p:sldId id="626" r:id="rId5"/>
    <p:sldId id="258" r:id="rId6"/>
    <p:sldId id="411" r:id="rId7"/>
    <p:sldId id="601" r:id="rId8"/>
    <p:sldId id="602" r:id="rId9"/>
    <p:sldId id="603" r:id="rId10"/>
    <p:sldId id="291" r:id="rId11"/>
    <p:sldId id="292" r:id="rId12"/>
    <p:sldId id="384" r:id="rId13"/>
    <p:sldId id="604" r:id="rId14"/>
    <p:sldId id="605" r:id="rId15"/>
    <p:sldId id="606" r:id="rId16"/>
    <p:sldId id="607" r:id="rId17"/>
    <p:sldId id="608" r:id="rId18"/>
    <p:sldId id="622" r:id="rId19"/>
    <p:sldId id="624" r:id="rId20"/>
    <p:sldId id="609" r:id="rId21"/>
    <p:sldId id="610" r:id="rId22"/>
    <p:sldId id="623" r:id="rId23"/>
    <p:sldId id="611" r:id="rId24"/>
    <p:sldId id="627" r:id="rId25"/>
    <p:sldId id="612" r:id="rId26"/>
    <p:sldId id="613" r:id="rId27"/>
    <p:sldId id="614" r:id="rId28"/>
    <p:sldId id="615" r:id="rId29"/>
    <p:sldId id="628" r:id="rId30"/>
    <p:sldId id="616" r:id="rId31"/>
    <p:sldId id="617" r:id="rId32"/>
    <p:sldId id="618" r:id="rId33"/>
    <p:sldId id="629" r:id="rId34"/>
    <p:sldId id="619" r:id="rId35"/>
    <p:sldId id="620" r:id="rId36"/>
    <p:sldId id="621" r:id="rId37"/>
    <p:sldId id="558" r:id="rId38"/>
    <p:sldId id="559" r:id="rId39"/>
    <p:sldId id="560" r:id="rId40"/>
    <p:sldId id="573" r:id="rId41"/>
    <p:sldId id="597" r:id="rId42"/>
    <p:sldId id="598" r:id="rId43"/>
    <p:sldId id="464" r:id="rId44"/>
    <p:sldId id="590" r:id="rId45"/>
    <p:sldId id="283" r:id="rId46"/>
    <p:sldId id="385" r:id="rId47"/>
    <p:sldId id="315" r:id="rId48"/>
    <p:sldId id="316" r:id="rId49"/>
    <p:sldId id="568" r:id="rId50"/>
    <p:sldId id="426" r:id="rId51"/>
    <p:sldId id="396" r:id="rId52"/>
    <p:sldId id="400" r:id="rId53"/>
    <p:sldId id="397" r:id="rId54"/>
    <p:sldId id="496" r:id="rId55"/>
    <p:sldId id="523" r:id="rId56"/>
    <p:sldId id="517" r:id="rId57"/>
    <p:sldId id="567" r:id="rId58"/>
    <p:sldId id="317" r:id="rId59"/>
    <p:sldId id="497" r:id="rId60"/>
    <p:sldId id="275" r:id="rId61"/>
    <p:sldId id="499" r:id="rId62"/>
    <p:sldId id="403" r:id="rId63"/>
    <p:sldId id="404" r:id="rId64"/>
    <p:sldId id="554" r:id="rId65"/>
    <p:sldId id="520" r:id="rId66"/>
    <p:sldId id="531" r:id="rId67"/>
    <p:sldId id="532" r:id="rId68"/>
    <p:sldId id="591" r:id="rId69"/>
    <p:sldId id="592" r:id="rId70"/>
    <p:sldId id="593" r:id="rId71"/>
    <p:sldId id="318" r:id="rId72"/>
    <p:sldId id="320" r:id="rId73"/>
    <p:sldId id="412" r:id="rId74"/>
    <p:sldId id="324" r:id="rId75"/>
    <p:sldId id="417" r:id="rId76"/>
    <p:sldId id="451" r:id="rId77"/>
    <p:sldId id="328" r:id="rId78"/>
    <p:sldId id="420" r:id="rId79"/>
    <p:sldId id="329" r:id="rId80"/>
    <p:sldId id="370" r:id="rId81"/>
    <p:sldId id="378" r:id="rId82"/>
    <p:sldId id="424" r:id="rId83"/>
    <p:sldId id="331" r:id="rId84"/>
    <p:sldId id="421" r:id="rId85"/>
    <p:sldId id="422" r:id="rId86"/>
    <p:sldId id="506" r:id="rId87"/>
    <p:sldId id="423" r:id="rId88"/>
    <p:sldId id="427" r:id="rId89"/>
    <p:sldId id="452" r:id="rId90"/>
    <p:sldId id="428" r:id="rId91"/>
    <p:sldId id="505" r:id="rId92"/>
    <p:sldId id="430" r:id="rId93"/>
    <p:sldId id="545" r:id="rId94"/>
    <p:sldId id="546" r:id="rId95"/>
    <p:sldId id="595" r:id="rId96"/>
    <p:sldId id="337" r:id="rId97"/>
    <p:sldId id="338" r:id="rId98"/>
    <p:sldId id="454" r:id="rId99"/>
    <p:sldId id="570" r:id="rId100"/>
    <p:sldId id="415" r:id="rId101"/>
    <p:sldId id="556" r:id="rId102"/>
    <p:sldId id="547" r:id="rId103"/>
    <p:sldId id="456" r:id="rId104"/>
    <p:sldId id="557" r:id="rId105"/>
    <p:sldId id="457" r:id="rId106"/>
    <p:sldId id="458" r:id="rId107"/>
    <p:sldId id="569" r:id="rId108"/>
    <p:sldId id="572" r:id="rId109"/>
    <p:sldId id="519" r:id="rId110"/>
    <p:sldId id="460" r:id="rId111"/>
    <p:sldId id="574" r:id="rId112"/>
    <p:sldId id="575" r:id="rId113"/>
    <p:sldId id="576" r:id="rId114"/>
    <p:sldId id="577" r:id="rId115"/>
    <p:sldId id="578" r:id="rId116"/>
    <p:sldId id="579" r:id="rId117"/>
    <p:sldId id="580" r:id="rId118"/>
    <p:sldId id="581" r:id="rId119"/>
    <p:sldId id="582" r:id="rId120"/>
    <p:sldId id="583" r:id="rId121"/>
    <p:sldId id="584" r:id="rId122"/>
    <p:sldId id="585" r:id="rId123"/>
    <p:sldId id="586" r:id="rId124"/>
    <p:sldId id="587" r:id="rId125"/>
    <p:sldId id="588" r:id="rId126"/>
    <p:sldId id="589" r:id="rId127"/>
    <p:sldId id="555" r:id="rId1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Jenkins" initials="CR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66"/>
    <a:srgbClr val="00FF00"/>
    <a:srgbClr val="CCFFFF"/>
    <a:srgbClr val="FFE10C"/>
    <a:srgbClr val="FF0066"/>
    <a:srgbClr val="FFFF00"/>
    <a:srgbClr val="B2B2B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363" y="-149"/>
      </p:cViewPr>
      <p:guideLst>
        <p:guide orient="horz" pos="2736"/>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31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handoutMaster" Target="handoutMasters/handoutMaster1.xml"/><Relationship Id="rId13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0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34E74C9-D1AF-4355-ABFE-E84D2BB80928}" type="datetimeFigureOut">
              <a:rPr lang="de-DE"/>
              <a:pPr/>
              <a:t>30.03.2014</a:t>
            </a:fld>
            <a:endParaRPr lang="de-DE"/>
          </a:p>
        </p:txBody>
      </p:sp>
      <p:sp>
        <p:nvSpPr>
          <p:cNvPr id="300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0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2DB747-5E90-4899-9C71-C483E69CD087}" type="slidenum">
              <a:rPr lang="de-DE"/>
              <a:pPr/>
              <a:t>‹#›</a:t>
            </a:fld>
            <a:endParaRPr lang="de-DE"/>
          </a:p>
        </p:txBody>
      </p:sp>
    </p:spTree>
    <p:extLst>
      <p:ext uri="{BB962C8B-B14F-4D97-AF65-F5344CB8AC3E}">
        <p14:creationId xmlns:p14="http://schemas.microsoft.com/office/powerpoint/2010/main" val="3321068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16E9F5B4-0BDD-45DB-8886-A1723B0186C1}" type="slidenum">
              <a:rPr lang="en-US"/>
              <a:pPr>
                <a:defRPr/>
              </a:pPr>
              <a:t>‹#›</a:t>
            </a:fld>
            <a:endParaRPr lang="en-US"/>
          </a:p>
        </p:txBody>
      </p:sp>
    </p:spTree>
    <p:extLst>
      <p:ext uri="{BB962C8B-B14F-4D97-AF65-F5344CB8AC3E}">
        <p14:creationId xmlns:p14="http://schemas.microsoft.com/office/powerpoint/2010/main" val="1472320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4F57BB7-76E2-4B00-9022-C59F30F7C046}"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4C61D47E-26A9-4363-B48F-E98B09877D38}" type="slidenum">
              <a:rPr lang="en-US" smtClean="0">
                <a:ea typeface="ＭＳ Ｐゴシック" pitchFamily="34" charset="-128"/>
              </a:rPr>
              <a:pPr/>
              <a:t>10</a:t>
            </a:fld>
            <a:endParaRPr lang="en-US" smtClean="0">
              <a:ea typeface="ＭＳ Ｐゴシック" pitchFamily="34" charset="-128"/>
            </a:endParaRPr>
          </a:p>
        </p:txBody>
      </p:sp>
      <p:sp>
        <p:nvSpPr>
          <p:cNvPr id="90114" name="Rectangle 2"/>
          <p:cNvSpPr>
            <a:spLocks noGrp="1" noRot="1" noChangeAspect="1" noChangeArrowheads="1" noTextEdit="1"/>
          </p:cNvSpPr>
          <p:nvPr>
            <p:ph type="sldImg"/>
          </p:nvPr>
        </p:nvSpPr>
        <p:spPr>
          <a:xfrm>
            <a:off x="1144588" y="685800"/>
            <a:ext cx="4572000" cy="3429000"/>
          </a:xfrm>
          <a:ln/>
        </p:spPr>
      </p:sp>
      <p:sp>
        <p:nvSpPr>
          <p:cNvPr id="90115"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p:spPr>
        <p:txBody>
          <a:bodyPr/>
          <a:lstStyle/>
          <a:p>
            <a:fld id="{D31569CA-3245-476D-ACF4-31F5CDD89A97}" type="slidenum">
              <a:rPr lang="en-US" smtClean="0">
                <a:ea typeface="ＭＳ Ｐゴシック" pitchFamily="34" charset="-128"/>
              </a:rPr>
              <a:pPr/>
              <a:t>100</a:t>
            </a:fld>
            <a:endParaRPr lang="en-US" smtClean="0">
              <a:ea typeface="ＭＳ Ｐゴシック" pitchFamily="34" charset="-128"/>
            </a:endParaRPr>
          </a:p>
        </p:txBody>
      </p:sp>
      <p:sp>
        <p:nvSpPr>
          <p:cNvPr id="226306" name="Rectangle 2"/>
          <p:cNvSpPr>
            <a:spLocks noGrp="1" noRot="1" noChangeAspect="1" noChangeArrowheads="1" noTextEdit="1"/>
          </p:cNvSpPr>
          <p:nvPr>
            <p:ph type="sldImg"/>
          </p:nvPr>
        </p:nvSpPr>
        <p:spPr>
          <a:xfrm>
            <a:off x="1144588" y="685800"/>
            <a:ext cx="4572000" cy="3429000"/>
          </a:xfrm>
          <a:ln/>
        </p:spPr>
      </p:sp>
      <p:sp>
        <p:nvSpPr>
          <p:cNvPr id="226307"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a:spLocks noGrp="1" noChangeArrowheads="1"/>
          </p:cNvSpPr>
          <p:nvPr>
            <p:ph type="sldNum" sz="quarter" idx="5"/>
          </p:nvPr>
        </p:nvSpPr>
        <p:spPr>
          <a:noFill/>
        </p:spPr>
        <p:txBody>
          <a:bodyPr/>
          <a:lstStyle/>
          <a:p>
            <a:fld id="{5B39ED54-46B1-4B64-BB6E-7B0B4E468DA3}" type="slidenum">
              <a:rPr lang="en-US" smtClean="0">
                <a:ea typeface="ＭＳ Ｐゴシック" pitchFamily="34" charset="-128"/>
              </a:rPr>
              <a:pPr/>
              <a:t>101</a:t>
            </a:fld>
            <a:endParaRPr lang="en-US" smtClean="0">
              <a:ea typeface="ＭＳ Ｐゴシック" pitchFamily="34" charset="-128"/>
            </a:endParaRPr>
          </a:p>
        </p:txBody>
      </p:sp>
      <p:sp>
        <p:nvSpPr>
          <p:cNvPr id="230402" name="Rectangle 2"/>
          <p:cNvSpPr>
            <a:spLocks noGrp="1" noRot="1" noChangeAspect="1" noChangeArrowheads="1" noTextEdit="1"/>
          </p:cNvSpPr>
          <p:nvPr>
            <p:ph type="sldImg"/>
          </p:nvPr>
        </p:nvSpPr>
        <p:spPr>
          <a:xfrm>
            <a:off x="1144588" y="685800"/>
            <a:ext cx="4572000" cy="3429000"/>
          </a:xfrm>
          <a:ln/>
        </p:spPr>
      </p:sp>
      <p:sp>
        <p:nvSpPr>
          <p:cNvPr id="23040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p:spPr>
        <p:txBody>
          <a:bodyPr/>
          <a:lstStyle/>
          <a:p>
            <a:fld id="{04C7F335-FE92-4E7D-AD79-A07718F00805}" type="slidenum">
              <a:rPr lang="en-US" smtClean="0">
                <a:ea typeface="ＭＳ Ｐゴシック" pitchFamily="34" charset="-128"/>
              </a:rPr>
              <a:pPr/>
              <a:t>102</a:t>
            </a:fld>
            <a:endParaRPr lang="en-US" smtClean="0">
              <a:ea typeface="ＭＳ Ｐゴシック" pitchFamily="34" charset="-128"/>
            </a:endParaRPr>
          </a:p>
        </p:txBody>
      </p:sp>
      <p:sp>
        <p:nvSpPr>
          <p:cNvPr id="232450" name="Rectangle 2"/>
          <p:cNvSpPr>
            <a:spLocks noGrp="1" noRot="1" noChangeAspect="1" noChangeArrowheads="1" noTextEdit="1"/>
          </p:cNvSpPr>
          <p:nvPr>
            <p:ph type="sldImg"/>
          </p:nvPr>
        </p:nvSpPr>
        <p:spPr>
          <a:xfrm>
            <a:off x="1144588" y="685800"/>
            <a:ext cx="4572000" cy="3429000"/>
          </a:xfrm>
          <a:ln/>
        </p:spPr>
      </p:sp>
      <p:sp>
        <p:nvSpPr>
          <p:cNvPr id="232451"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103</a:t>
            </a:fld>
            <a:endParaRPr lang="en-US"/>
          </a:p>
        </p:txBody>
      </p:sp>
    </p:spTree>
    <p:extLst>
      <p:ext uri="{BB962C8B-B14F-4D97-AF65-F5344CB8AC3E}">
        <p14:creationId xmlns:p14="http://schemas.microsoft.com/office/powerpoint/2010/main" val="8232626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9CBC055E-7949-44B9-BC57-9FE27FD2EBB7}" type="slidenum">
              <a:rPr lang="en-US" smtClean="0">
                <a:ea typeface="ＭＳ Ｐゴシック" pitchFamily="34" charset="-128"/>
              </a:rPr>
              <a:pPr/>
              <a:t>104</a:t>
            </a:fld>
            <a:endParaRPr lang="en-US" smtClean="0">
              <a:ea typeface="ＭＳ Ｐゴシック" pitchFamily="34" charset="-128"/>
            </a:endParaRPr>
          </a:p>
        </p:txBody>
      </p:sp>
      <p:sp>
        <p:nvSpPr>
          <p:cNvPr id="235522" name="Rectangle 2"/>
          <p:cNvSpPr>
            <a:spLocks noGrp="1" noRot="1" noChangeAspect="1" noChangeArrowheads="1" noTextEdit="1"/>
          </p:cNvSpPr>
          <p:nvPr>
            <p:ph type="sldImg"/>
          </p:nvPr>
        </p:nvSpPr>
        <p:spPr>
          <a:xfrm>
            <a:off x="1144588" y="685800"/>
            <a:ext cx="4572000" cy="3429000"/>
          </a:xfrm>
          <a:ln/>
        </p:spPr>
      </p:sp>
      <p:sp>
        <p:nvSpPr>
          <p:cNvPr id="23552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5B8DDFCE-D1F0-4FC0-A4FE-77EA9A455234}" type="slidenum">
              <a:rPr lang="en-US" smtClean="0">
                <a:ea typeface="ＭＳ Ｐゴシック" pitchFamily="34" charset="-128"/>
              </a:rPr>
              <a:pPr/>
              <a:t>105</a:t>
            </a:fld>
            <a:endParaRPr lang="en-US" smtClean="0">
              <a:ea typeface="ＭＳ Ｐゴシック" pitchFamily="34" charset="-128"/>
            </a:endParaRPr>
          </a:p>
        </p:txBody>
      </p:sp>
      <p:sp>
        <p:nvSpPr>
          <p:cNvPr id="239618" name="Rectangle 2"/>
          <p:cNvSpPr>
            <a:spLocks noGrp="1" noRot="1" noChangeAspect="1" noChangeArrowheads="1" noTextEdit="1"/>
          </p:cNvSpPr>
          <p:nvPr>
            <p:ph type="sldImg"/>
          </p:nvPr>
        </p:nvSpPr>
        <p:spPr>
          <a:xfrm>
            <a:off x="1144588" y="685800"/>
            <a:ext cx="4572000" cy="3429000"/>
          </a:xfrm>
          <a:ln/>
        </p:spPr>
      </p:sp>
      <p:sp>
        <p:nvSpPr>
          <p:cNvPr id="239619"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106</a:t>
            </a:fld>
            <a:endParaRPr lang="en-US"/>
          </a:p>
        </p:txBody>
      </p:sp>
    </p:spTree>
    <p:extLst>
      <p:ext uri="{BB962C8B-B14F-4D97-AF65-F5344CB8AC3E}">
        <p14:creationId xmlns:p14="http://schemas.microsoft.com/office/powerpoint/2010/main" val="17711172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107</a:t>
            </a:fld>
            <a:endParaRPr lang="en-US"/>
          </a:p>
        </p:txBody>
      </p:sp>
    </p:spTree>
    <p:extLst>
      <p:ext uri="{BB962C8B-B14F-4D97-AF65-F5344CB8AC3E}">
        <p14:creationId xmlns:p14="http://schemas.microsoft.com/office/powerpoint/2010/main" val="41257222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93CE12E0-D99D-425C-B6BB-A4364BC4AD59}" type="slidenum">
              <a:rPr lang="en-US" smtClean="0">
                <a:ea typeface="ＭＳ Ｐゴシック" pitchFamily="34" charset="-128"/>
              </a:rPr>
              <a:pPr/>
              <a:t>108</a:t>
            </a:fld>
            <a:endParaRPr lang="en-US" smtClean="0">
              <a:ea typeface="ＭＳ Ｐゴシック" pitchFamily="34" charset="-128"/>
            </a:endParaRPr>
          </a:p>
        </p:txBody>
      </p:sp>
      <p:sp>
        <p:nvSpPr>
          <p:cNvPr id="241666" name="Rectangle 2"/>
          <p:cNvSpPr>
            <a:spLocks noGrp="1" noRot="1" noChangeAspect="1" noChangeArrowheads="1" noTextEdit="1"/>
          </p:cNvSpPr>
          <p:nvPr>
            <p:ph type="sldImg"/>
          </p:nvPr>
        </p:nvSpPr>
        <p:spPr>
          <a:xfrm>
            <a:off x="1144588" y="685800"/>
            <a:ext cx="4572000" cy="3429000"/>
          </a:xfrm>
          <a:ln/>
        </p:spPr>
      </p:sp>
      <p:sp>
        <p:nvSpPr>
          <p:cNvPr id="241667"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288882F1-3AA9-48D2-974A-9173C16F52A8}" type="slidenum">
              <a:rPr lang="en-US" smtClean="0">
                <a:ea typeface="ＭＳ Ｐゴシック" pitchFamily="34" charset="-128"/>
              </a:rPr>
              <a:pPr/>
              <a:t>109</a:t>
            </a:fld>
            <a:endParaRPr lang="en-US" smtClean="0">
              <a:ea typeface="ＭＳ Ｐゴシック" pitchFamily="34" charset="-128"/>
            </a:endParaRPr>
          </a:p>
        </p:txBody>
      </p:sp>
      <p:sp>
        <p:nvSpPr>
          <p:cNvPr id="243714" name="Rectangle 2"/>
          <p:cNvSpPr>
            <a:spLocks noGrp="1" noRot="1" noChangeAspect="1" noChangeArrowheads="1" noTextEdit="1"/>
          </p:cNvSpPr>
          <p:nvPr>
            <p:ph type="sldImg"/>
          </p:nvPr>
        </p:nvSpPr>
        <p:spPr>
          <a:xfrm>
            <a:off x="1144588" y="685800"/>
            <a:ext cx="4572000" cy="3429000"/>
          </a:xfrm>
          <a:ln/>
        </p:spPr>
      </p:sp>
      <p:sp>
        <p:nvSpPr>
          <p:cNvPr id="243715"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59FB7DC2-72B2-4D00-9B15-3E98C27816F0}" type="slidenum">
              <a:rPr lang="en-US" smtClean="0">
                <a:ea typeface="ＭＳ Ｐゴシック" pitchFamily="34" charset="-128"/>
              </a:rPr>
              <a:pPr/>
              <a:t>11</a:t>
            </a:fld>
            <a:endParaRPr lang="en-US" smtClean="0">
              <a:ea typeface="ＭＳ Ｐゴシック" pitchFamily="34" charset="-128"/>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110</a:t>
            </a:fld>
            <a:endParaRPr lang="en-US"/>
          </a:p>
        </p:txBody>
      </p:sp>
    </p:spTree>
    <p:extLst>
      <p:ext uri="{BB962C8B-B14F-4D97-AF65-F5344CB8AC3E}">
        <p14:creationId xmlns:p14="http://schemas.microsoft.com/office/powerpoint/2010/main" val="21044991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111</a:t>
            </a:fld>
            <a:endParaRPr lang="en-US"/>
          </a:p>
        </p:txBody>
      </p:sp>
    </p:spTree>
    <p:extLst>
      <p:ext uri="{BB962C8B-B14F-4D97-AF65-F5344CB8AC3E}">
        <p14:creationId xmlns:p14="http://schemas.microsoft.com/office/powerpoint/2010/main" val="37783518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112</a:t>
            </a:fld>
            <a:endParaRPr lang="en-US"/>
          </a:p>
        </p:txBody>
      </p:sp>
    </p:spTree>
    <p:extLst>
      <p:ext uri="{BB962C8B-B14F-4D97-AF65-F5344CB8AC3E}">
        <p14:creationId xmlns:p14="http://schemas.microsoft.com/office/powerpoint/2010/main" val="32496403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113</a:t>
            </a:fld>
            <a:endParaRPr lang="en-US"/>
          </a:p>
        </p:txBody>
      </p:sp>
    </p:spTree>
    <p:extLst>
      <p:ext uri="{BB962C8B-B14F-4D97-AF65-F5344CB8AC3E}">
        <p14:creationId xmlns:p14="http://schemas.microsoft.com/office/powerpoint/2010/main" val="3618436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114</a:t>
            </a:fld>
            <a:endParaRPr lang="en-US"/>
          </a:p>
        </p:txBody>
      </p:sp>
    </p:spTree>
    <p:extLst>
      <p:ext uri="{BB962C8B-B14F-4D97-AF65-F5344CB8AC3E}">
        <p14:creationId xmlns:p14="http://schemas.microsoft.com/office/powerpoint/2010/main" val="21574842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115</a:t>
            </a:fld>
            <a:endParaRPr lang="en-US"/>
          </a:p>
        </p:txBody>
      </p:sp>
    </p:spTree>
    <p:extLst>
      <p:ext uri="{BB962C8B-B14F-4D97-AF65-F5344CB8AC3E}">
        <p14:creationId xmlns:p14="http://schemas.microsoft.com/office/powerpoint/2010/main" val="21525848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116</a:t>
            </a:fld>
            <a:endParaRPr lang="en-US"/>
          </a:p>
        </p:txBody>
      </p:sp>
    </p:spTree>
    <p:extLst>
      <p:ext uri="{BB962C8B-B14F-4D97-AF65-F5344CB8AC3E}">
        <p14:creationId xmlns:p14="http://schemas.microsoft.com/office/powerpoint/2010/main" val="13071096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117</a:t>
            </a:fld>
            <a:endParaRPr lang="en-US"/>
          </a:p>
        </p:txBody>
      </p:sp>
    </p:spTree>
    <p:extLst>
      <p:ext uri="{BB962C8B-B14F-4D97-AF65-F5344CB8AC3E}">
        <p14:creationId xmlns:p14="http://schemas.microsoft.com/office/powerpoint/2010/main" val="91602895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118</a:t>
            </a:fld>
            <a:endParaRPr lang="en-US"/>
          </a:p>
        </p:txBody>
      </p:sp>
    </p:spTree>
    <p:extLst>
      <p:ext uri="{BB962C8B-B14F-4D97-AF65-F5344CB8AC3E}">
        <p14:creationId xmlns:p14="http://schemas.microsoft.com/office/powerpoint/2010/main" val="9836407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119</a:t>
            </a:fld>
            <a:endParaRPr lang="en-US"/>
          </a:p>
        </p:txBody>
      </p:sp>
    </p:spTree>
    <p:extLst>
      <p:ext uri="{BB962C8B-B14F-4D97-AF65-F5344CB8AC3E}">
        <p14:creationId xmlns:p14="http://schemas.microsoft.com/office/powerpoint/2010/main" val="240583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12</a:t>
            </a:fld>
            <a:endParaRPr lang="en-IN"/>
          </a:p>
        </p:txBody>
      </p:sp>
    </p:spTree>
    <p:extLst>
      <p:ext uri="{BB962C8B-B14F-4D97-AF65-F5344CB8AC3E}">
        <p14:creationId xmlns:p14="http://schemas.microsoft.com/office/powerpoint/2010/main" val="188800247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120</a:t>
            </a:fld>
            <a:endParaRPr lang="en-US"/>
          </a:p>
        </p:txBody>
      </p:sp>
    </p:spTree>
    <p:extLst>
      <p:ext uri="{BB962C8B-B14F-4D97-AF65-F5344CB8AC3E}">
        <p14:creationId xmlns:p14="http://schemas.microsoft.com/office/powerpoint/2010/main" val="20560026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121</a:t>
            </a:fld>
            <a:endParaRPr lang="en-US"/>
          </a:p>
        </p:txBody>
      </p:sp>
    </p:spTree>
    <p:extLst>
      <p:ext uri="{BB962C8B-B14F-4D97-AF65-F5344CB8AC3E}">
        <p14:creationId xmlns:p14="http://schemas.microsoft.com/office/powerpoint/2010/main" val="38757053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122</a:t>
            </a:fld>
            <a:endParaRPr lang="en-US"/>
          </a:p>
        </p:txBody>
      </p:sp>
    </p:spTree>
    <p:extLst>
      <p:ext uri="{BB962C8B-B14F-4D97-AF65-F5344CB8AC3E}">
        <p14:creationId xmlns:p14="http://schemas.microsoft.com/office/powerpoint/2010/main" val="290968323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123</a:t>
            </a:fld>
            <a:endParaRPr lang="en-US"/>
          </a:p>
        </p:txBody>
      </p:sp>
    </p:spTree>
    <p:extLst>
      <p:ext uri="{BB962C8B-B14F-4D97-AF65-F5344CB8AC3E}">
        <p14:creationId xmlns:p14="http://schemas.microsoft.com/office/powerpoint/2010/main" val="38062956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124</a:t>
            </a:fld>
            <a:endParaRPr lang="en-US"/>
          </a:p>
        </p:txBody>
      </p:sp>
    </p:spTree>
    <p:extLst>
      <p:ext uri="{BB962C8B-B14F-4D97-AF65-F5344CB8AC3E}">
        <p14:creationId xmlns:p14="http://schemas.microsoft.com/office/powerpoint/2010/main" val="20925672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125</a:t>
            </a:fld>
            <a:endParaRPr lang="en-US"/>
          </a:p>
        </p:txBody>
      </p:sp>
    </p:spTree>
    <p:extLst>
      <p:ext uri="{BB962C8B-B14F-4D97-AF65-F5344CB8AC3E}">
        <p14:creationId xmlns:p14="http://schemas.microsoft.com/office/powerpoint/2010/main" val="11386285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4F57BB7-76E2-4B00-9022-C59F30F7C046}" type="slidenum">
              <a:rPr lang="en-IN" smtClean="0"/>
              <a:pPr/>
              <a:t>126</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13</a:t>
            </a:fld>
            <a:endParaRPr lang="en-IN"/>
          </a:p>
        </p:txBody>
      </p:sp>
    </p:spTree>
    <p:extLst>
      <p:ext uri="{BB962C8B-B14F-4D97-AF65-F5344CB8AC3E}">
        <p14:creationId xmlns:p14="http://schemas.microsoft.com/office/powerpoint/2010/main" val="337164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14</a:t>
            </a:fld>
            <a:endParaRPr lang="en-IN"/>
          </a:p>
        </p:txBody>
      </p:sp>
    </p:spTree>
    <p:extLst>
      <p:ext uri="{BB962C8B-B14F-4D97-AF65-F5344CB8AC3E}">
        <p14:creationId xmlns:p14="http://schemas.microsoft.com/office/powerpoint/2010/main" val="212717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15</a:t>
            </a:fld>
            <a:endParaRPr lang="en-IN"/>
          </a:p>
        </p:txBody>
      </p:sp>
    </p:spTree>
    <p:extLst>
      <p:ext uri="{BB962C8B-B14F-4D97-AF65-F5344CB8AC3E}">
        <p14:creationId xmlns:p14="http://schemas.microsoft.com/office/powerpoint/2010/main" val="203741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16</a:t>
            </a:fld>
            <a:endParaRPr lang="en-IN"/>
          </a:p>
        </p:txBody>
      </p:sp>
    </p:spTree>
    <p:extLst>
      <p:ext uri="{BB962C8B-B14F-4D97-AF65-F5344CB8AC3E}">
        <p14:creationId xmlns:p14="http://schemas.microsoft.com/office/powerpoint/2010/main" val="163991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17</a:t>
            </a:fld>
            <a:endParaRPr lang="en-US"/>
          </a:p>
        </p:txBody>
      </p:sp>
    </p:spTree>
    <p:extLst>
      <p:ext uri="{BB962C8B-B14F-4D97-AF65-F5344CB8AC3E}">
        <p14:creationId xmlns:p14="http://schemas.microsoft.com/office/powerpoint/2010/main" val="2998916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18</a:t>
            </a:fld>
            <a:endParaRPr lang="en-US"/>
          </a:p>
        </p:txBody>
      </p:sp>
    </p:spTree>
    <p:extLst>
      <p:ext uri="{BB962C8B-B14F-4D97-AF65-F5344CB8AC3E}">
        <p14:creationId xmlns:p14="http://schemas.microsoft.com/office/powerpoint/2010/main" val="299891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19</a:t>
            </a:fld>
            <a:endParaRPr lang="en-IN"/>
          </a:p>
        </p:txBody>
      </p:sp>
    </p:spTree>
    <p:extLst>
      <p:ext uri="{BB962C8B-B14F-4D97-AF65-F5344CB8AC3E}">
        <p14:creationId xmlns:p14="http://schemas.microsoft.com/office/powerpoint/2010/main" val="245877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2</a:t>
            </a:fld>
            <a:endParaRPr lang="en-US"/>
          </a:p>
        </p:txBody>
      </p:sp>
    </p:spTree>
    <p:extLst>
      <p:ext uri="{BB962C8B-B14F-4D97-AF65-F5344CB8AC3E}">
        <p14:creationId xmlns:p14="http://schemas.microsoft.com/office/powerpoint/2010/main" val="244689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20</a:t>
            </a:fld>
            <a:endParaRPr lang="en-IN"/>
          </a:p>
        </p:txBody>
      </p:sp>
    </p:spTree>
    <p:extLst>
      <p:ext uri="{BB962C8B-B14F-4D97-AF65-F5344CB8AC3E}">
        <p14:creationId xmlns:p14="http://schemas.microsoft.com/office/powerpoint/2010/main" val="132994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21</a:t>
            </a:fld>
            <a:endParaRPr lang="en-US"/>
          </a:p>
        </p:txBody>
      </p:sp>
    </p:spTree>
    <p:extLst>
      <p:ext uri="{BB962C8B-B14F-4D97-AF65-F5344CB8AC3E}">
        <p14:creationId xmlns:p14="http://schemas.microsoft.com/office/powerpoint/2010/main" val="1111911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22</a:t>
            </a:fld>
            <a:endParaRPr lang="en-IN"/>
          </a:p>
        </p:txBody>
      </p:sp>
    </p:spTree>
    <p:extLst>
      <p:ext uri="{BB962C8B-B14F-4D97-AF65-F5344CB8AC3E}">
        <p14:creationId xmlns:p14="http://schemas.microsoft.com/office/powerpoint/2010/main" val="3397091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23</a:t>
            </a:fld>
            <a:endParaRPr lang="en-US"/>
          </a:p>
        </p:txBody>
      </p:sp>
    </p:spTree>
    <p:extLst>
      <p:ext uri="{BB962C8B-B14F-4D97-AF65-F5344CB8AC3E}">
        <p14:creationId xmlns:p14="http://schemas.microsoft.com/office/powerpoint/2010/main" val="2742896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24</a:t>
            </a:fld>
            <a:endParaRPr lang="en-IN"/>
          </a:p>
        </p:txBody>
      </p:sp>
    </p:spTree>
    <p:extLst>
      <p:ext uri="{BB962C8B-B14F-4D97-AF65-F5344CB8AC3E}">
        <p14:creationId xmlns:p14="http://schemas.microsoft.com/office/powerpoint/2010/main" val="811671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25</a:t>
            </a:fld>
            <a:endParaRPr lang="en-IN"/>
          </a:p>
        </p:txBody>
      </p:sp>
    </p:spTree>
    <p:extLst>
      <p:ext uri="{BB962C8B-B14F-4D97-AF65-F5344CB8AC3E}">
        <p14:creationId xmlns:p14="http://schemas.microsoft.com/office/powerpoint/2010/main" val="3009225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26</a:t>
            </a:fld>
            <a:endParaRPr lang="en-IN"/>
          </a:p>
        </p:txBody>
      </p:sp>
    </p:spTree>
    <p:extLst>
      <p:ext uri="{BB962C8B-B14F-4D97-AF65-F5344CB8AC3E}">
        <p14:creationId xmlns:p14="http://schemas.microsoft.com/office/powerpoint/2010/main" val="21279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27</a:t>
            </a:fld>
            <a:endParaRPr lang="en-IN"/>
          </a:p>
        </p:txBody>
      </p:sp>
    </p:spTree>
    <p:extLst>
      <p:ext uri="{BB962C8B-B14F-4D97-AF65-F5344CB8AC3E}">
        <p14:creationId xmlns:p14="http://schemas.microsoft.com/office/powerpoint/2010/main" val="364500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28</a:t>
            </a:fld>
            <a:endParaRPr lang="en-US"/>
          </a:p>
        </p:txBody>
      </p:sp>
    </p:spTree>
    <p:extLst>
      <p:ext uri="{BB962C8B-B14F-4D97-AF65-F5344CB8AC3E}">
        <p14:creationId xmlns:p14="http://schemas.microsoft.com/office/powerpoint/2010/main" val="4254638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29</a:t>
            </a:fld>
            <a:endParaRPr lang="en-IN"/>
          </a:p>
        </p:txBody>
      </p:sp>
    </p:spTree>
    <p:extLst>
      <p:ext uri="{BB962C8B-B14F-4D97-AF65-F5344CB8AC3E}">
        <p14:creationId xmlns:p14="http://schemas.microsoft.com/office/powerpoint/2010/main" val="262310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3</a:t>
            </a:fld>
            <a:endParaRPr lang="en-US"/>
          </a:p>
        </p:txBody>
      </p:sp>
    </p:spTree>
    <p:extLst>
      <p:ext uri="{BB962C8B-B14F-4D97-AF65-F5344CB8AC3E}">
        <p14:creationId xmlns:p14="http://schemas.microsoft.com/office/powerpoint/2010/main" val="3280132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70462DC-7523-40B9-85BA-4927A88035AB}" type="slidenum">
              <a:rPr lang="en-IN" smtClean="0"/>
              <a:t>30</a:t>
            </a:fld>
            <a:endParaRPr lang="en-IN"/>
          </a:p>
        </p:txBody>
      </p:sp>
    </p:spTree>
    <p:extLst>
      <p:ext uri="{BB962C8B-B14F-4D97-AF65-F5344CB8AC3E}">
        <p14:creationId xmlns:p14="http://schemas.microsoft.com/office/powerpoint/2010/main" val="1211028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31</a:t>
            </a:fld>
            <a:endParaRPr lang="en-IN"/>
          </a:p>
        </p:txBody>
      </p:sp>
    </p:spTree>
    <p:extLst>
      <p:ext uri="{BB962C8B-B14F-4D97-AF65-F5344CB8AC3E}">
        <p14:creationId xmlns:p14="http://schemas.microsoft.com/office/powerpoint/2010/main" val="4254947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32</a:t>
            </a:fld>
            <a:endParaRPr lang="en-US"/>
          </a:p>
        </p:txBody>
      </p:sp>
    </p:spTree>
    <p:extLst>
      <p:ext uri="{BB962C8B-B14F-4D97-AF65-F5344CB8AC3E}">
        <p14:creationId xmlns:p14="http://schemas.microsoft.com/office/powerpoint/2010/main" val="1675435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33</a:t>
            </a:fld>
            <a:endParaRPr lang="en-IN"/>
          </a:p>
        </p:txBody>
      </p:sp>
    </p:spTree>
    <p:extLst>
      <p:ext uri="{BB962C8B-B14F-4D97-AF65-F5344CB8AC3E}">
        <p14:creationId xmlns:p14="http://schemas.microsoft.com/office/powerpoint/2010/main" val="2517339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34</a:t>
            </a:fld>
            <a:endParaRPr lang="en-IN"/>
          </a:p>
        </p:txBody>
      </p:sp>
    </p:spTree>
    <p:extLst>
      <p:ext uri="{BB962C8B-B14F-4D97-AF65-F5344CB8AC3E}">
        <p14:creationId xmlns:p14="http://schemas.microsoft.com/office/powerpoint/2010/main" val="3173706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35</a:t>
            </a:fld>
            <a:endParaRPr lang="en-IN"/>
          </a:p>
        </p:txBody>
      </p:sp>
    </p:spTree>
    <p:extLst>
      <p:ext uri="{BB962C8B-B14F-4D97-AF65-F5344CB8AC3E}">
        <p14:creationId xmlns:p14="http://schemas.microsoft.com/office/powerpoint/2010/main" val="2664807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36</a:t>
            </a:fld>
            <a:endParaRPr lang="en-US"/>
          </a:p>
        </p:txBody>
      </p:sp>
    </p:spTree>
    <p:extLst>
      <p:ext uri="{BB962C8B-B14F-4D97-AF65-F5344CB8AC3E}">
        <p14:creationId xmlns:p14="http://schemas.microsoft.com/office/powerpoint/2010/main" val="1136188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37</a:t>
            </a:fld>
            <a:endParaRPr lang="en-US"/>
          </a:p>
        </p:txBody>
      </p:sp>
    </p:spTree>
    <p:extLst>
      <p:ext uri="{BB962C8B-B14F-4D97-AF65-F5344CB8AC3E}">
        <p14:creationId xmlns:p14="http://schemas.microsoft.com/office/powerpoint/2010/main" val="2740590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38</a:t>
            </a:fld>
            <a:endParaRPr lang="en-US"/>
          </a:p>
        </p:txBody>
      </p:sp>
    </p:spTree>
    <p:extLst>
      <p:ext uri="{BB962C8B-B14F-4D97-AF65-F5344CB8AC3E}">
        <p14:creationId xmlns:p14="http://schemas.microsoft.com/office/powerpoint/2010/main" val="4239032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39</a:t>
            </a:fld>
            <a:endParaRPr lang="en-US"/>
          </a:p>
        </p:txBody>
      </p:sp>
    </p:spTree>
    <p:extLst>
      <p:ext uri="{BB962C8B-B14F-4D97-AF65-F5344CB8AC3E}">
        <p14:creationId xmlns:p14="http://schemas.microsoft.com/office/powerpoint/2010/main" val="215204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EE0E26A5-2E97-4B03-9C0D-4E497228C5D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75EE108-B842-4DB6-BBC5-ECDBC840F820}" type="slidenum">
              <a:rPr lang="en-IN" smtClean="0"/>
              <a:t>40</a:t>
            </a:fld>
            <a:endParaRPr lang="en-IN"/>
          </a:p>
        </p:txBody>
      </p:sp>
    </p:spTree>
    <p:extLst>
      <p:ext uri="{BB962C8B-B14F-4D97-AF65-F5344CB8AC3E}">
        <p14:creationId xmlns:p14="http://schemas.microsoft.com/office/powerpoint/2010/main" val="3079007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41</a:t>
            </a:fld>
            <a:endParaRPr lang="en-US"/>
          </a:p>
        </p:txBody>
      </p:sp>
    </p:spTree>
    <p:extLst>
      <p:ext uri="{BB962C8B-B14F-4D97-AF65-F5344CB8AC3E}">
        <p14:creationId xmlns:p14="http://schemas.microsoft.com/office/powerpoint/2010/main" val="2443097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p:spPr>
        <p:txBody>
          <a:bodyPr/>
          <a:lstStyle/>
          <a:p>
            <a:fld id="{83EDAF87-3819-4482-8620-0A26A6DA0ED9}" type="slidenum">
              <a:rPr lang="en-US" smtClean="0">
                <a:ea typeface="ＭＳ Ｐゴシック" pitchFamily="34" charset="-128"/>
              </a:rPr>
              <a:pPr/>
              <a:t>42</a:t>
            </a:fld>
            <a:endParaRPr lang="en-US" smtClean="0">
              <a:ea typeface="ＭＳ Ｐゴシック" pitchFamily="34" charset="-128"/>
            </a:endParaRPr>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pPr eaLnBrk="1" hangingPunct="1"/>
            <a:endParaRPr lang="de-DE"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43</a:t>
            </a:fld>
            <a:endParaRPr lang="en-US"/>
          </a:p>
        </p:txBody>
      </p:sp>
    </p:spTree>
    <p:extLst>
      <p:ext uri="{BB962C8B-B14F-4D97-AF65-F5344CB8AC3E}">
        <p14:creationId xmlns:p14="http://schemas.microsoft.com/office/powerpoint/2010/main" val="1208016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F1B91E33-E464-4394-9F12-8F4ECA8530D4}" type="slidenum">
              <a:rPr lang="en-US" smtClean="0">
                <a:ea typeface="ＭＳ Ｐゴシック" pitchFamily="34" charset="-128"/>
              </a:rPr>
              <a:pPr/>
              <a:t>44</a:t>
            </a:fld>
            <a:endParaRPr lang="en-US" smtClean="0">
              <a:ea typeface="ＭＳ Ｐゴシック" pitchFamily="34" charset="-128"/>
            </a:endParaRPr>
          </a:p>
        </p:txBody>
      </p:sp>
      <p:sp>
        <p:nvSpPr>
          <p:cNvPr id="94210" name="Rectangle 2"/>
          <p:cNvSpPr>
            <a:spLocks noGrp="1" noRot="1" noChangeAspect="1" noChangeArrowheads="1" noTextEdit="1"/>
          </p:cNvSpPr>
          <p:nvPr>
            <p:ph type="sldImg"/>
          </p:nvPr>
        </p:nvSpPr>
        <p:spPr>
          <a:xfrm>
            <a:off x="1131888" y="674688"/>
            <a:ext cx="4597400" cy="3448050"/>
          </a:xfrm>
          <a:ln/>
        </p:spPr>
      </p:sp>
      <p:sp>
        <p:nvSpPr>
          <p:cNvPr id="94211" name="Rectangle 3"/>
          <p:cNvSpPr>
            <a:spLocks noGrp="1" noChangeArrowheads="1"/>
          </p:cNvSpPr>
          <p:nvPr>
            <p:ph type="body" idx="1"/>
          </p:nvPr>
        </p:nvSpPr>
        <p:spPr>
          <a:xfrm>
            <a:off x="893763" y="4348163"/>
            <a:ext cx="5070475" cy="4121150"/>
          </a:xfrm>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B0912345-F14E-4CEA-ABBA-126558ACC49A}" type="slidenum">
              <a:rPr lang="en-US" smtClean="0">
                <a:ea typeface="ＭＳ Ｐゴシック" pitchFamily="34" charset="-128"/>
              </a:rPr>
              <a:pPr/>
              <a:t>45</a:t>
            </a:fld>
            <a:endParaRPr lang="en-US" smtClean="0">
              <a:ea typeface="ＭＳ Ｐゴシック" pitchFamily="34" charset="-128"/>
            </a:endParaRPr>
          </a:p>
        </p:txBody>
      </p:sp>
      <p:sp>
        <p:nvSpPr>
          <p:cNvPr id="96258" name="Rectangle 2"/>
          <p:cNvSpPr>
            <a:spLocks noGrp="1" noRot="1" noChangeAspect="1" noChangeArrowheads="1" noTextEdit="1"/>
          </p:cNvSpPr>
          <p:nvPr>
            <p:ph type="sldImg"/>
          </p:nvPr>
        </p:nvSpPr>
        <p:spPr>
          <a:xfrm>
            <a:off x="1131888" y="674688"/>
            <a:ext cx="4597400" cy="3448050"/>
          </a:xfrm>
          <a:ln/>
        </p:spPr>
      </p:sp>
      <p:sp>
        <p:nvSpPr>
          <p:cNvPr id="96259" name="Rectangle 3"/>
          <p:cNvSpPr>
            <a:spLocks noGrp="1" noChangeArrowheads="1"/>
          </p:cNvSpPr>
          <p:nvPr>
            <p:ph type="body" idx="1"/>
          </p:nvPr>
        </p:nvSpPr>
        <p:spPr>
          <a:xfrm>
            <a:off x="893763" y="4348163"/>
            <a:ext cx="5070475" cy="4121150"/>
          </a:xfrm>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3D9E62B-3056-4D05-98B9-76947DA95207}" type="slidenum">
              <a:rPr lang="en-US" smtClean="0">
                <a:ea typeface="ＭＳ Ｐゴシック" pitchFamily="34" charset="-128"/>
              </a:rPr>
              <a:pPr/>
              <a:t>46</a:t>
            </a:fld>
            <a:endParaRPr lang="en-US" smtClean="0">
              <a:ea typeface="ＭＳ Ｐゴシック" pitchFamily="34" charset="-128"/>
            </a:endParaRPr>
          </a:p>
        </p:txBody>
      </p:sp>
      <p:sp>
        <p:nvSpPr>
          <p:cNvPr id="98306" name="Rectangle 2"/>
          <p:cNvSpPr>
            <a:spLocks noGrp="1" noRot="1" noChangeAspect="1" noChangeArrowheads="1" noTextEdit="1"/>
          </p:cNvSpPr>
          <p:nvPr>
            <p:ph type="sldImg"/>
          </p:nvPr>
        </p:nvSpPr>
        <p:spPr>
          <a:xfrm>
            <a:off x="1144588" y="685800"/>
            <a:ext cx="4572000" cy="3429000"/>
          </a:xfrm>
          <a:ln/>
        </p:spPr>
      </p:sp>
      <p:sp>
        <p:nvSpPr>
          <p:cNvPr id="98307" name="Rectangle 3"/>
          <p:cNvSpPr>
            <a:spLocks noGrp="1" noChangeArrowheads="1"/>
          </p:cNvSpPr>
          <p:nvPr>
            <p:ph type="body" idx="1"/>
          </p:nvPr>
        </p:nvSpPr>
        <p:spPr>
          <a:xfrm>
            <a:off x="912813" y="4343400"/>
            <a:ext cx="5032375" cy="4114800"/>
          </a:xfrm>
          <a:noFill/>
          <a:ln/>
        </p:spPr>
        <p:txBody>
          <a:bodyPr/>
          <a:lstStyle/>
          <a:p>
            <a:pPr eaLnBrk="1" hangingPunct="1"/>
            <a:endParaRPr lang="en-US" altLang="ja-JP" sz="1600"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423F3C55-40EE-4506-9882-8B91B89B7D83}" type="slidenum">
              <a:rPr lang="en-US" smtClean="0">
                <a:ea typeface="ＭＳ Ｐゴシック" pitchFamily="34" charset="-128"/>
              </a:rPr>
              <a:pPr/>
              <a:t>47</a:t>
            </a:fld>
            <a:endParaRPr lang="en-US" smtClean="0">
              <a:ea typeface="ＭＳ Ｐゴシック" pitchFamily="34" charset="-128"/>
            </a:endParaRPr>
          </a:p>
        </p:txBody>
      </p:sp>
      <p:sp>
        <p:nvSpPr>
          <p:cNvPr id="100354" name="Rectangle 2"/>
          <p:cNvSpPr>
            <a:spLocks noGrp="1" noRot="1" noChangeAspect="1" noChangeArrowheads="1" noTextEdit="1"/>
          </p:cNvSpPr>
          <p:nvPr>
            <p:ph type="sldImg"/>
          </p:nvPr>
        </p:nvSpPr>
        <p:spPr>
          <a:xfrm>
            <a:off x="1144588" y="685800"/>
            <a:ext cx="4572000" cy="3429000"/>
          </a:xfrm>
          <a:ln/>
        </p:spPr>
      </p:sp>
      <p:sp>
        <p:nvSpPr>
          <p:cNvPr id="100355"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48</a:t>
            </a:fld>
            <a:endParaRPr lang="en-US"/>
          </a:p>
        </p:txBody>
      </p:sp>
    </p:spTree>
    <p:extLst>
      <p:ext uri="{BB962C8B-B14F-4D97-AF65-F5344CB8AC3E}">
        <p14:creationId xmlns:p14="http://schemas.microsoft.com/office/powerpoint/2010/main" val="3348372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EC26E4B6-A995-4F92-B2FC-D17EBCC8CE08}" type="slidenum">
              <a:rPr lang="en-GB" smtClean="0">
                <a:ea typeface="ＭＳ Ｐゴシック" pitchFamily="34" charset="-128"/>
              </a:rPr>
              <a:pPr/>
              <a:t>49</a:t>
            </a:fld>
            <a:endParaRPr lang="en-GB" smtClean="0">
              <a:ea typeface="ＭＳ Ｐゴシック" pitchFamily="34" charset="-128"/>
            </a:endParaRPr>
          </a:p>
        </p:txBody>
      </p:sp>
      <p:sp>
        <p:nvSpPr>
          <p:cNvPr id="104450" name="Rectangle 2"/>
          <p:cNvSpPr>
            <a:spLocks noGrp="1" noRot="1" noChangeAspect="1" noChangeArrowheads="1" noTextEdit="1"/>
          </p:cNvSpPr>
          <p:nvPr>
            <p:ph type="sldImg"/>
          </p:nvPr>
        </p:nvSpPr>
        <p:spPr>
          <a:xfrm>
            <a:off x="1154113" y="708025"/>
            <a:ext cx="4546600" cy="3409950"/>
          </a:xfrm>
          <a:ln w="12700" cap="flat">
            <a:solidFill>
              <a:schemeClr val="tx1"/>
            </a:solidFill>
          </a:ln>
        </p:spPr>
      </p:sp>
      <p:sp>
        <p:nvSpPr>
          <p:cNvPr id="104451" name="Line 4"/>
          <p:cNvSpPr>
            <a:spLocks noChangeShapeType="1"/>
          </p:cNvSpPr>
          <p:nvPr/>
        </p:nvSpPr>
        <p:spPr bwMode="auto">
          <a:xfrm>
            <a:off x="3765550" y="4929188"/>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2" name="Line 5"/>
          <p:cNvSpPr>
            <a:spLocks noChangeShapeType="1"/>
          </p:cNvSpPr>
          <p:nvPr/>
        </p:nvSpPr>
        <p:spPr bwMode="auto">
          <a:xfrm>
            <a:off x="3765550" y="5283200"/>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3" name="Line 6"/>
          <p:cNvSpPr>
            <a:spLocks noChangeShapeType="1"/>
          </p:cNvSpPr>
          <p:nvPr/>
        </p:nvSpPr>
        <p:spPr bwMode="auto">
          <a:xfrm>
            <a:off x="3765550" y="5637213"/>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4" name="Line 7"/>
          <p:cNvSpPr>
            <a:spLocks noChangeShapeType="1"/>
          </p:cNvSpPr>
          <p:nvPr/>
        </p:nvSpPr>
        <p:spPr bwMode="auto">
          <a:xfrm>
            <a:off x="3765550" y="5992813"/>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5" name="Line 8"/>
          <p:cNvSpPr>
            <a:spLocks noChangeShapeType="1"/>
          </p:cNvSpPr>
          <p:nvPr/>
        </p:nvSpPr>
        <p:spPr bwMode="auto">
          <a:xfrm>
            <a:off x="3765550" y="6346825"/>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6" name="Line 9"/>
          <p:cNvSpPr>
            <a:spLocks noChangeShapeType="1"/>
          </p:cNvSpPr>
          <p:nvPr/>
        </p:nvSpPr>
        <p:spPr bwMode="auto">
          <a:xfrm>
            <a:off x="3765550" y="6700838"/>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7" name="Line 10"/>
          <p:cNvSpPr>
            <a:spLocks noChangeShapeType="1"/>
          </p:cNvSpPr>
          <p:nvPr/>
        </p:nvSpPr>
        <p:spPr bwMode="auto">
          <a:xfrm>
            <a:off x="3765550" y="7054850"/>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8" name="Line 11"/>
          <p:cNvSpPr>
            <a:spLocks noChangeShapeType="1"/>
          </p:cNvSpPr>
          <p:nvPr/>
        </p:nvSpPr>
        <p:spPr bwMode="auto">
          <a:xfrm>
            <a:off x="3765550" y="7408863"/>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59" name="Line 12"/>
          <p:cNvSpPr>
            <a:spLocks noChangeShapeType="1"/>
          </p:cNvSpPr>
          <p:nvPr/>
        </p:nvSpPr>
        <p:spPr bwMode="auto">
          <a:xfrm>
            <a:off x="3765550" y="7764463"/>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60" name="Line 13"/>
          <p:cNvSpPr>
            <a:spLocks noChangeShapeType="1"/>
          </p:cNvSpPr>
          <p:nvPr/>
        </p:nvSpPr>
        <p:spPr bwMode="auto">
          <a:xfrm>
            <a:off x="3765550" y="8118475"/>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61" name="Line 14"/>
          <p:cNvSpPr>
            <a:spLocks noChangeShapeType="1"/>
          </p:cNvSpPr>
          <p:nvPr/>
        </p:nvSpPr>
        <p:spPr bwMode="auto">
          <a:xfrm>
            <a:off x="3765550" y="8472488"/>
            <a:ext cx="2182813" cy="0"/>
          </a:xfrm>
          <a:prstGeom prst="line">
            <a:avLst/>
          </a:prstGeom>
          <a:noFill/>
          <a:ln w="12700">
            <a:solidFill>
              <a:schemeClr val="tx1"/>
            </a:solidFill>
            <a:prstDash val="sysDot"/>
            <a:round/>
            <a:headEnd type="none" w="sm" len="sm"/>
            <a:tailEnd type="none" w="sm" len="sm"/>
          </a:ln>
        </p:spPr>
        <p:txBody>
          <a:bodyPr/>
          <a:lstStyle/>
          <a:p>
            <a:endParaRPr lang="de-DE"/>
          </a:p>
        </p:txBody>
      </p:sp>
      <p:sp>
        <p:nvSpPr>
          <p:cNvPr id="104462" name="Notes Placeholder 15"/>
          <p:cNvSpPr>
            <a:spLocks noGrp="1"/>
          </p:cNvSpPr>
          <p:nvPr/>
        </p:nvSpPr>
        <p:spPr bwMode="auto">
          <a:xfrm>
            <a:off x="685800" y="4343400"/>
            <a:ext cx="5486400" cy="4114800"/>
          </a:xfrm>
          <a:prstGeom prst="rect">
            <a:avLst/>
          </a:prstGeom>
          <a:noFill/>
          <a:ln w="9525">
            <a:noFill/>
            <a:miter lim="800000"/>
            <a:headEnd/>
            <a:tailEnd/>
          </a:ln>
        </p:spPr>
        <p:txBody>
          <a:bodyPr/>
          <a:lstStyle/>
          <a:p>
            <a:pPr eaLnBrk="0" hangingPunct="0">
              <a:spcBef>
                <a:spcPct val="30000"/>
              </a:spcBef>
            </a:pPr>
            <a:endParaRPr lang="de-D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2D264CCA-9957-463D-8D5D-A306C283E48C}"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7C62E175-8D50-4F40-BBD2-46BDA9F66D4F}"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86A2DB05-A47F-4B8E-B2BD-0787850C040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AC2A7D6D-FC02-4A46-97E2-93CFEFDA7AD3}"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27D6A48-064B-499B-8524-B45ADAC916B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CE722727-40B7-4152-AE1A-857339CA217C}"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AA7C0775-AB1E-4401-A1EF-AE0212E67AF2}"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56</a:t>
            </a:fld>
            <a:endParaRPr lang="en-US"/>
          </a:p>
        </p:txBody>
      </p:sp>
    </p:spTree>
    <p:extLst>
      <p:ext uri="{BB962C8B-B14F-4D97-AF65-F5344CB8AC3E}">
        <p14:creationId xmlns:p14="http://schemas.microsoft.com/office/powerpoint/2010/main" val="2261268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91D39CC4-E0B1-447E-BB9C-A0B578922BE3}" type="slidenum">
              <a:rPr lang="en-US" smtClean="0">
                <a:ea typeface="ＭＳ Ｐゴシック" pitchFamily="34" charset="-128"/>
              </a:rPr>
              <a:pPr/>
              <a:t>57</a:t>
            </a:fld>
            <a:endParaRPr lang="en-US" smtClean="0">
              <a:ea typeface="ＭＳ Ｐゴシック" pitchFamily="34" charset="-128"/>
            </a:endParaRPr>
          </a:p>
        </p:txBody>
      </p:sp>
      <p:sp>
        <p:nvSpPr>
          <p:cNvPr id="119810" name="Rectangle 2"/>
          <p:cNvSpPr>
            <a:spLocks noGrp="1" noRot="1" noChangeAspect="1" noChangeArrowheads="1" noTextEdit="1"/>
          </p:cNvSpPr>
          <p:nvPr>
            <p:ph type="sldImg"/>
          </p:nvPr>
        </p:nvSpPr>
        <p:spPr>
          <a:xfrm>
            <a:off x="1111250" y="654050"/>
            <a:ext cx="4651375" cy="3487738"/>
          </a:xfrm>
          <a:ln/>
        </p:spPr>
      </p:sp>
      <p:sp>
        <p:nvSpPr>
          <p:cNvPr id="119811" name="Rectangle 3"/>
          <p:cNvSpPr>
            <a:spLocks noGrp="1" noChangeArrowheads="1"/>
          </p:cNvSpPr>
          <p:nvPr>
            <p:ph type="body" idx="1"/>
          </p:nvPr>
        </p:nvSpPr>
        <p:spPr>
          <a:xfrm>
            <a:off x="922338" y="4359275"/>
            <a:ext cx="5030787" cy="4070350"/>
          </a:xfrm>
          <a:noFill/>
          <a:ln/>
        </p:spPr>
        <p:txBody>
          <a:bodyPr/>
          <a:lstStyle/>
          <a:p>
            <a:pPr eaLnBrk="1" hangingPunct="1"/>
            <a:endParaRPr lang="de-DE" sz="2000"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4EDA39C-5BED-4BB6-A629-D87B65CD6619}"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D624C7A5-E3E6-4942-B27D-AEB1E3F21389}"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6</a:t>
            </a:fld>
            <a:endParaRPr lang="en-IN"/>
          </a:p>
        </p:txBody>
      </p:sp>
    </p:spTree>
    <p:extLst>
      <p:ext uri="{BB962C8B-B14F-4D97-AF65-F5344CB8AC3E}">
        <p14:creationId xmlns:p14="http://schemas.microsoft.com/office/powerpoint/2010/main" val="16791975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C149A75-95BF-466F-A476-D16E40EF0598}"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237E1B2E-2A11-46EE-8A4D-3E41005A16C9}"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8DED3EBC-FF9A-4090-8BF1-744E12CF9DFA}"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ln/>
        </p:spPr>
      </p:sp>
      <p:sp>
        <p:nvSpPr>
          <p:cNvPr id="136194"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8D90D22C-9F29-4853-813B-FBBD35631618}"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ln/>
        </p:spPr>
      </p:sp>
      <p:sp>
        <p:nvSpPr>
          <p:cNvPr id="13824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CDE81B90-9548-46B4-896A-E23492A4B1BA}"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E0B10DB7-638F-4744-9639-AAD35A4F699B}"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7CEB26F4-75BB-4846-81B8-A8189CB7E952}"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67</a:t>
            </a:fld>
            <a:endParaRPr lang="en-US"/>
          </a:p>
        </p:txBody>
      </p:sp>
    </p:spTree>
    <p:extLst>
      <p:ext uri="{BB962C8B-B14F-4D97-AF65-F5344CB8AC3E}">
        <p14:creationId xmlns:p14="http://schemas.microsoft.com/office/powerpoint/2010/main" val="18713585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68</a:t>
            </a:fld>
            <a:endParaRPr lang="en-US"/>
          </a:p>
        </p:txBody>
      </p:sp>
    </p:spTree>
    <p:extLst>
      <p:ext uri="{BB962C8B-B14F-4D97-AF65-F5344CB8AC3E}">
        <p14:creationId xmlns:p14="http://schemas.microsoft.com/office/powerpoint/2010/main" val="18713585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69</a:t>
            </a:fld>
            <a:endParaRPr lang="en-US"/>
          </a:p>
        </p:txBody>
      </p:sp>
    </p:spTree>
    <p:extLst>
      <p:ext uri="{BB962C8B-B14F-4D97-AF65-F5344CB8AC3E}">
        <p14:creationId xmlns:p14="http://schemas.microsoft.com/office/powerpoint/2010/main" val="103659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7</a:t>
            </a:fld>
            <a:endParaRPr lang="en-IN"/>
          </a:p>
        </p:txBody>
      </p:sp>
    </p:spTree>
    <p:extLst>
      <p:ext uri="{BB962C8B-B14F-4D97-AF65-F5344CB8AC3E}">
        <p14:creationId xmlns:p14="http://schemas.microsoft.com/office/powerpoint/2010/main" val="15758250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D5F81B2F-96EB-4D9F-95CD-2DC1D82A7748}" type="slidenum">
              <a:rPr lang="en-US" smtClean="0">
                <a:ea typeface="ＭＳ Ｐゴシック" pitchFamily="34" charset="-128"/>
              </a:rPr>
              <a:pPr/>
              <a:t>70</a:t>
            </a:fld>
            <a:endParaRPr lang="en-US" smtClean="0">
              <a:ea typeface="ＭＳ Ｐゴシック" pitchFamily="34" charset="-128"/>
            </a:endParaRPr>
          </a:p>
        </p:txBody>
      </p:sp>
      <p:sp>
        <p:nvSpPr>
          <p:cNvPr id="146434" name="Rectangle 2"/>
          <p:cNvSpPr>
            <a:spLocks noGrp="1" noRot="1" noChangeAspect="1" noChangeArrowheads="1" noTextEdit="1"/>
          </p:cNvSpPr>
          <p:nvPr>
            <p:ph type="sldImg"/>
          </p:nvPr>
        </p:nvSpPr>
        <p:spPr>
          <a:xfrm>
            <a:off x="1111250" y="654050"/>
            <a:ext cx="4651375" cy="3487738"/>
          </a:xfrm>
          <a:ln/>
        </p:spPr>
      </p:sp>
      <p:sp>
        <p:nvSpPr>
          <p:cNvPr id="146435" name="Rectangle 3"/>
          <p:cNvSpPr>
            <a:spLocks noGrp="1" noChangeArrowheads="1"/>
          </p:cNvSpPr>
          <p:nvPr>
            <p:ph type="body" idx="1"/>
          </p:nvPr>
        </p:nvSpPr>
        <p:spPr>
          <a:xfrm>
            <a:off x="922338" y="4359275"/>
            <a:ext cx="5030787" cy="4070350"/>
          </a:xfrm>
          <a:noFill/>
          <a:ln/>
        </p:spPr>
        <p:txBody>
          <a:bodyPr/>
          <a:lstStyle/>
          <a:p>
            <a:pPr eaLnBrk="1" hangingPunct="1"/>
            <a:endParaRPr lang="de-DE" sz="2000" smtClean="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1460BAD7-A32F-49E1-90D7-A76CC7939389}"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8FE82ADB-CC54-4E5C-AC26-0142455C35D8}"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p>
            <a:fld id="{C06F628D-1D3D-413D-851B-3CC56AF9BDCA}" type="slidenum">
              <a:rPr lang="en-US" smtClean="0">
                <a:ea typeface="ＭＳ Ｐゴシック" pitchFamily="34" charset="-128"/>
              </a:rPr>
              <a:pPr/>
              <a:t>73</a:t>
            </a:fld>
            <a:endParaRPr lang="en-US" smtClean="0">
              <a:ea typeface="ＭＳ Ｐゴシック" pitchFamily="34" charset="-128"/>
            </a:endParaRPr>
          </a:p>
        </p:txBody>
      </p:sp>
      <p:sp>
        <p:nvSpPr>
          <p:cNvPr id="158722" name="Rectangle 2"/>
          <p:cNvSpPr>
            <a:spLocks noGrp="1" noRot="1" noChangeAspect="1" noChangeArrowheads="1" noTextEdit="1"/>
          </p:cNvSpPr>
          <p:nvPr>
            <p:ph type="sldImg"/>
          </p:nvPr>
        </p:nvSpPr>
        <p:spPr>
          <a:xfrm>
            <a:off x="1144588" y="685800"/>
            <a:ext cx="4572000" cy="3429000"/>
          </a:xfrm>
          <a:ln/>
        </p:spPr>
      </p:sp>
      <p:sp>
        <p:nvSpPr>
          <p:cNvPr id="15872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p:spPr>
        <p:txBody>
          <a:bodyPr/>
          <a:lstStyle/>
          <a:p>
            <a:fld id="{9726F999-6E42-4619-A838-3376D0398568}" type="slidenum">
              <a:rPr lang="en-US" smtClean="0">
                <a:ea typeface="ＭＳ Ｐゴシック" pitchFamily="34" charset="-128"/>
              </a:rPr>
              <a:pPr/>
              <a:t>74</a:t>
            </a:fld>
            <a:endParaRPr lang="en-US" smtClean="0">
              <a:ea typeface="ＭＳ Ｐゴシック" pitchFamily="34" charset="-128"/>
            </a:endParaRPr>
          </a:p>
        </p:txBody>
      </p:sp>
      <p:sp>
        <p:nvSpPr>
          <p:cNvPr id="162818" name="Rectangle 2"/>
          <p:cNvSpPr>
            <a:spLocks noGrp="1" noRot="1" noChangeAspect="1" noChangeArrowheads="1" noTextEdit="1"/>
          </p:cNvSpPr>
          <p:nvPr>
            <p:ph type="sldImg"/>
          </p:nvPr>
        </p:nvSpPr>
        <p:spPr>
          <a:xfrm>
            <a:off x="1144588" y="685800"/>
            <a:ext cx="4572000" cy="3429000"/>
          </a:xfrm>
          <a:ln/>
        </p:spPr>
      </p:sp>
      <p:sp>
        <p:nvSpPr>
          <p:cNvPr id="162819"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E6B39222-0BFC-4E04-9C33-595082F3BEA4}" type="slidenum">
              <a:rPr lang="en-US" smtClean="0">
                <a:ea typeface="ＭＳ Ｐゴシック" pitchFamily="34" charset="-128"/>
              </a:rPr>
              <a:pPr/>
              <a:t>75</a:t>
            </a:fld>
            <a:endParaRPr lang="en-US" smtClean="0">
              <a:ea typeface="ＭＳ Ｐゴシック" pitchFamily="34" charset="-128"/>
            </a:endParaRPr>
          </a:p>
        </p:txBody>
      </p:sp>
      <p:sp>
        <p:nvSpPr>
          <p:cNvPr id="164866" name="Rectangle 2"/>
          <p:cNvSpPr>
            <a:spLocks noGrp="1" noRot="1" noChangeAspect="1" noChangeArrowheads="1" noTextEdit="1"/>
          </p:cNvSpPr>
          <p:nvPr>
            <p:ph type="sldImg"/>
          </p:nvPr>
        </p:nvSpPr>
        <p:spPr>
          <a:xfrm>
            <a:off x="1144588" y="685800"/>
            <a:ext cx="4572000" cy="3429000"/>
          </a:xfrm>
          <a:ln/>
        </p:spPr>
      </p:sp>
      <p:sp>
        <p:nvSpPr>
          <p:cNvPr id="164867"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FAA2AF76-EB18-4398-9319-9AFB3B5FC3BA}" type="slidenum">
              <a:rPr lang="en-US" smtClean="0">
                <a:ea typeface="ＭＳ Ｐゴシック" pitchFamily="34" charset="-128"/>
              </a:rPr>
              <a:pPr/>
              <a:t>76</a:t>
            </a:fld>
            <a:endParaRPr lang="en-US" smtClean="0">
              <a:ea typeface="ＭＳ Ｐゴシック" pitchFamily="34" charset="-128"/>
            </a:endParaRPr>
          </a:p>
        </p:txBody>
      </p:sp>
      <p:sp>
        <p:nvSpPr>
          <p:cNvPr id="166914" name="Rectangle 2"/>
          <p:cNvSpPr>
            <a:spLocks noGrp="1" noRot="1" noChangeAspect="1" noChangeArrowheads="1" noTextEdit="1"/>
          </p:cNvSpPr>
          <p:nvPr>
            <p:ph type="sldImg"/>
          </p:nvPr>
        </p:nvSpPr>
        <p:spPr>
          <a:xfrm>
            <a:off x="1144588" y="685800"/>
            <a:ext cx="4572000" cy="3429000"/>
          </a:xfrm>
          <a:ln/>
        </p:spPr>
      </p:sp>
      <p:sp>
        <p:nvSpPr>
          <p:cNvPr id="166915"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FDCB86B7-41B0-4892-903D-56C9BFAD0C09}" type="slidenum">
              <a:rPr lang="en-US" smtClean="0">
                <a:ea typeface="ＭＳ Ｐゴシック" pitchFamily="34" charset="-128"/>
              </a:rPr>
              <a:pPr/>
              <a:t>77</a:t>
            </a:fld>
            <a:endParaRPr lang="en-US" smtClean="0">
              <a:ea typeface="ＭＳ Ｐゴシック" pitchFamily="34" charset="-128"/>
            </a:endParaRPr>
          </a:p>
        </p:txBody>
      </p:sp>
      <p:sp>
        <p:nvSpPr>
          <p:cNvPr id="168962" name="Rectangle 2"/>
          <p:cNvSpPr>
            <a:spLocks noGrp="1" noRot="1" noChangeAspect="1" noChangeArrowheads="1" noTextEdit="1"/>
          </p:cNvSpPr>
          <p:nvPr>
            <p:ph type="sldImg"/>
          </p:nvPr>
        </p:nvSpPr>
        <p:spPr>
          <a:xfrm>
            <a:off x="1144588" y="685800"/>
            <a:ext cx="4572000" cy="3429000"/>
          </a:xfrm>
          <a:ln/>
        </p:spPr>
      </p:sp>
      <p:sp>
        <p:nvSpPr>
          <p:cNvPr id="16896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22D0BCED-01DB-4691-9BA8-162C1BD89967}" type="slidenum">
              <a:rPr lang="en-US" smtClean="0">
                <a:ea typeface="ＭＳ Ｐゴシック" pitchFamily="34" charset="-128"/>
              </a:rPr>
              <a:pPr/>
              <a:t>78</a:t>
            </a:fld>
            <a:endParaRPr lang="en-US" smtClean="0">
              <a:ea typeface="ＭＳ Ｐゴシック" pitchFamily="34" charset="-128"/>
            </a:endParaRPr>
          </a:p>
        </p:txBody>
      </p:sp>
      <p:sp>
        <p:nvSpPr>
          <p:cNvPr id="171010" name="Rectangle 2"/>
          <p:cNvSpPr>
            <a:spLocks noGrp="1" noRot="1" noChangeAspect="1" noChangeArrowheads="1" noTextEdit="1"/>
          </p:cNvSpPr>
          <p:nvPr>
            <p:ph type="sldImg"/>
          </p:nvPr>
        </p:nvSpPr>
        <p:spPr>
          <a:xfrm>
            <a:off x="1144588" y="685800"/>
            <a:ext cx="4572000" cy="3429000"/>
          </a:xfrm>
          <a:ln/>
        </p:spPr>
      </p:sp>
      <p:sp>
        <p:nvSpPr>
          <p:cNvPr id="171011"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p>
            <a:fld id="{A25C4A8F-F4A6-408D-8B76-61DA1702398B}" type="slidenum">
              <a:rPr lang="en-US" smtClean="0">
                <a:ea typeface="ＭＳ Ｐゴシック" pitchFamily="34" charset="-128"/>
              </a:rPr>
              <a:pPr/>
              <a:t>79</a:t>
            </a:fld>
            <a:endParaRPr lang="en-US" smtClean="0">
              <a:ea typeface="ＭＳ Ｐゴシック" pitchFamily="34" charset="-128"/>
            </a:endParaRPr>
          </a:p>
        </p:txBody>
      </p:sp>
      <p:sp>
        <p:nvSpPr>
          <p:cNvPr id="173058" name="Rectangle 2"/>
          <p:cNvSpPr>
            <a:spLocks noGrp="1" noRot="1" noChangeAspect="1" noChangeArrowheads="1" noTextEdit="1"/>
          </p:cNvSpPr>
          <p:nvPr>
            <p:ph type="sldImg"/>
          </p:nvPr>
        </p:nvSpPr>
        <p:spPr>
          <a:xfrm>
            <a:off x="1144588" y="685800"/>
            <a:ext cx="4572000" cy="3429000"/>
          </a:xfrm>
          <a:ln/>
        </p:spPr>
      </p:sp>
      <p:sp>
        <p:nvSpPr>
          <p:cNvPr id="173059"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70462DC-7523-40B9-85BA-4927A88035AB}" type="slidenum">
              <a:rPr lang="en-IN" smtClean="0"/>
              <a:t>8</a:t>
            </a:fld>
            <a:endParaRPr lang="en-IN"/>
          </a:p>
        </p:txBody>
      </p:sp>
    </p:spTree>
    <p:extLst>
      <p:ext uri="{BB962C8B-B14F-4D97-AF65-F5344CB8AC3E}">
        <p14:creationId xmlns:p14="http://schemas.microsoft.com/office/powerpoint/2010/main" val="23627693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3679C80-8801-4FCA-81E8-BA363DB01FF0}"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fld id="{25BB0063-FFF8-42AB-A2F0-1E1538F78351}" type="slidenum">
              <a:rPr lang="en-US" smtClean="0">
                <a:ea typeface="ＭＳ Ｐゴシック" pitchFamily="34" charset="-128"/>
              </a:rPr>
              <a:pPr/>
              <a:t>81</a:t>
            </a:fld>
            <a:endParaRPr lang="en-US" smtClean="0">
              <a:ea typeface="ＭＳ Ｐゴシック" pitchFamily="34" charset="-128"/>
            </a:endParaRPr>
          </a:p>
        </p:txBody>
      </p:sp>
      <p:sp>
        <p:nvSpPr>
          <p:cNvPr id="179202" name="Rectangle 2"/>
          <p:cNvSpPr>
            <a:spLocks noGrp="1" noRot="1" noChangeAspect="1" noChangeArrowheads="1" noTextEdit="1"/>
          </p:cNvSpPr>
          <p:nvPr>
            <p:ph type="sldImg"/>
          </p:nvPr>
        </p:nvSpPr>
        <p:spPr>
          <a:xfrm>
            <a:off x="1144588" y="685800"/>
            <a:ext cx="4572000" cy="3429000"/>
          </a:xfrm>
          <a:ln/>
        </p:spPr>
      </p:sp>
      <p:sp>
        <p:nvSpPr>
          <p:cNvPr id="17920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fld id="{4C86E892-81AB-4BDC-BD29-FA780CF4C1BE}" type="slidenum">
              <a:rPr lang="en-US" smtClean="0">
                <a:ea typeface="ＭＳ Ｐゴシック" pitchFamily="34" charset="-128"/>
              </a:rPr>
              <a:pPr/>
              <a:t>82</a:t>
            </a:fld>
            <a:endParaRPr lang="en-US" smtClean="0">
              <a:ea typeface="ＭＳ Ｐゴシック" pitchFamily="34" charset="-128"/>
            </a:endParaRPr>
          </a:p>
        </p:txBody>
      </p:sp>
      <p:sp>
        <p:nvSpPr>
          <p:cNvPr id="181250" name="Rectangle 2"/>
          <p:cNvSpPr>
            <a:spLocks noGrp="1" noRot="1" noChangeAspect="1" noChangeArrowheads="1" noTextEdit="1"/>
          </p:cNvSpPr>
          <p:nvPr>
            <p:ph type="sldImg"/>
          </p:nvPr>
        </p:nvSpPr>
        <p:spPr>
          <a:xfrm>
            <a:off x="1144588" y="685800"/>
            <a:ext cx="4572000" cy="3429000"/>
          </a:xfrm>
          <a:ln/>
        </p:spPr>
      </p:sp>
      <p:sp>
        <p:nvSpPr>
          <p:cNvPr id="181251"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CBD4EB70-BA55-472E-B8B6-9D8E13454DA2}" type="slidenum">
              <a:rPr lang="en-US" smtClean="0">
                <a:ea typeface="ＭＳ Ｐゴシック" pitchFamily="34" charset="-128"/>
              </a:rPr>
              <a:pPr/>
              <a:t>83</a:t>
            </a:fld>
            <a:endParaRPr lang="en-US" smtClean="0">
              <a:ea typeface="ＭＳ Ｐゴシック" pitchFamily="34" charset="-128"/>
            </a:endParaRPr>
          </a:p>
        </p:txBody>
      </p:sp>
      <p:sp>
        <p:nvSpPr>
          <p:cNvPr id="183298" name="Rectangle 2"/>
          <p:cNvSpPr>
            <a:spLocks noGrp="1" noRot="1" noChangeAspect="1" noChangeArrowheads="1" noTextEdit="1"/>
          </p:cNvSpPr>
          <p:nvPr>
            <p:ph type="sldImg"/>
          </p:nvPr>
        </p:nvSpPr>
        <p:spPr>
          <a:xfrm>
            <a:off x="1144588" y="685800"/>
            <a:ext cx="4572000" cy="3429000"/>
          </a:xfrm>
          <a:ln/>
        </p:spPr>
      </p:sp>
      <p:sp>
        <p:nvSpPr>
          <p:cNvPr id="183299"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p:spPr>
        <p:txBody>
          <a:bodyPr/>
          <a:lstStyle/>
          <a:p>
            <a:fld id="{22BE659C-16BE-47DD-A226-C471B7315341}" type="slidenum">
              <a:rPr lang="en-US" smtClean="0">
                <a:ea typeface="ＭＳ Ｐゴシック" pitchFamily="34" charset="-128"/>
              </a:rPr>
              <a:pPr/>
              <a:t>84</a:t>
            </a:fld>
            <a:endParaRPr lang="en-US" smtClean="0">
              <a:ea typeface="ＭＳ Ｐゴシック" pitchFamily="34" charset="-128"/>
            </a:endParaRPr>
          </a:p>
        </p:txBody>
      </p:sp>
      <p:sp>
        <p:nvSpPr>
          <p:cNvPr id="185346" name="Rectangle 2"/>
          <p:cNvSpPr>
            <a:spLocks noGrp="1" noRot="1" noChangeAspect="1" noChangeArrowheads="1" noTextEdit="1"/>
          </p:cNvSpPr>
          <p:nvPr>
            <p:ph type="sldImg"/>
          </p:nvPr>
        </p:nvSpPr>
        <p:spPr>
          <a:xfrm>
            <a:off x="1144588" y="685800"/>
            <a:ext cx="4572000" cy="3429000"/>
          </a:xfrm>
          <a:ln/>
        </p:spPr>
      </p:sp>
      <p:sp>
        <p:nvSpPr>
          <p:cNvPr id="185347"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5A7F42BA-AA16-4CAD-96B3-BAD602D4FEB7}" type="slidenum">
              <a:rPr lang="en-US" smtClean="0">
                <a:ea typeface="ＭＳ Ｐゴシック" pitchFamily="34" charset="-128"/>
              </a:rPr>
              <a:pPr/>
              <a:t>85</a:t>
            </a:fld>
            <a:endParaRPr lang="en-US" smtClean="0">
              <a:ea typeface="ＭＳ Ｐゴシック" pitchFamily="34" charset="-128"/>
            </a:endParaRPr>
          </a:p>
        </p:txBody>
      </p:sp>
      <p:sp>
        <p:nvSpPr>
          <p:cNvPr id="187394" name="Rectangle 2"/>
          <p:cNvSpPr>
            <a:spLocks noGrp="1" noRot="1" noChangeAspect="1" noChangeArrowheads="1" noTextEdit="1"/>
          </p:cNvSpPr>
          <p:nvPr>
            <p:ph type="sldImg"/>
          </p:nvPr>
        </p:nvSpPr>
        <p:spPr>
          <a:xfrm>
            <a:off x="1144588" y="685800"/>
            <a:ext cx="4572000" cy="3429000"/>
          </a:xfrm>
          <a:ln/>
        </p:spPr>
      </p:sp>
      <p:sp>
        <p:nvSpPr>
          <p:cNvPr id="187395"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BB277942-1835-4EC0-AB4C-51472E27A882}" type="slidenum">
              <a:rPr lang="en-US" smtClean="0">
                <a:ea typeface="ＭＳ Ｐゴシック" pitchFamily="34" charset="-128"/>
              </a:rPr>
              <a:pPr/>
              <a:t>86</a:t>
            </a:fld>
            <a:endParaRPr lang="en-US" smtClean="0">
              <a:ea typeface="ＭＳ Ｐゴシック" pitchFamily="34" charset="-128"/>
            </a:endParaRPr>
          </a:p>
        </p:txBody>
      </p:sp>
      <p:sp>
        <p:nvSpPr>
          <p:cNvPr id="189442" name="Rectangle 2"/>
          <p:cNvSpPr>
            <a:spLocks noGrp="1" noRot="1" noChangeAspect="1" noChangeArrowheads="1" noTextEdit="1"/>
          </p:cNvSpPr>
          <p:nvPr>
            <p:ph type="sldImg"/>
          </p:nvPr>
        </p:nvSpPr>
        <p:spPr>
          <a:xfrm>
            <a:off x="1144588" y="685800"/>
            <a:ext cx="4572000" cy="3429000"/>
          </a:xfrm>
          <a:ln/>
        </p:spPr>
      </p:sp>
      <p:sp>
        <p:nvSpPr>
          <p:cNvPr id="18944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a:ln/>
        </p:spPr>
      </p:sp>
      <p:sp>
        <p:nvSpPr>
          <p:cNvPr id="201730"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745381D5-A500-4DD8-95AD-A9372E4555FC}"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75D8EF5C-332D-450D-B766-566F3EAD97DE}"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a:ln/>
        </p:spPr>
      </p:sp>
      <p:sp>
        <p:nvSpPr>
          <p:cNvPr id="205826"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1E1129BD-B31F-4816-A797-4474FB7F00A4}"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64DFA5A-0DA5-419E-B6F0-AE80EFB5AC9A}" type="slidenum">
              <a:rPr lang="en-US" smtClean="0">
                <a:ea typeface="ＭＳ Ｐゴシック" pitchFamily="34" charset="-128"/>
              </a:rPr>
              <a:pPr/>
              <a:t>9</a:t>
            </a:fld>
            <a:endParaRPr lang="en-US" smtClean="0">
              <a:ea typeface="ＭＳ Ｐゴシック" pitchFamily="34" charset="-128"/>
            </a:endParaRPr>
          </a:p>
        </p:txBody>
      </p:sp>
      <p:sp>
        <p:nvSpPr>
          <p:cNvPr id="88066" name="Rectangle 2"/>
          <p:cNvSpPr>
            <a:spLocks noGrp="1" noRot="1" noChangeAspect="1" noChangeArrowheads="1" noTextEdit="1"/>
          </p:cNvSpPr>
          <p:nvPr>
            <p:ph type="sldImg"/>
          </p:nvPr>
        </p:nvSpPr>
        <p:spPr>
          <a:xfrm>
            <a:off x="1111250" y="654050"/>
            <a:ext cx="4651375" cy="3487738"/>
          </a:xfrm>
          <a:ln/>
        </p:spPr>
      </p:sp>
      <p:sp>
        <p:nvSpPr>
          <p:cNvPr id="88067" name="Rectangle 3"/>
          <p:cNvSpPr>
            <a:spLocks noGrp="1" noChangeArrowheads="1"/>
          </p:cNvSpPr>
          <p:nvPr>
            <p:ph type="body" idx="1"/>
          </p:nvPr>
        </p:nvSpPr>
        <p:spPr>
          <a:xfrm>
            <a:off x="922338" y="4359275"/>
            <a:ext cx="5030787" cy="4070350"/>
          </a:xfrm>
          <a:noFill/>
          <a:ln/>
        </p:spPr>
        <p:txBody>
          <a:bodyPr/>
          <a:lstStyle/>
          <a:p>
            <a:pPr eaLnBrk="1" hangingPunct="1">
              <a:lnSpc>
                <a:spcPct val="90000"/>
              </a:lnSpc>
            </a:pPr>
            <a:endParaRPr lang="de-DE" sz="2000" smtClean="0">
              <a:ea typeface="ＭＳ Ｐゴシック" pitchFamily="34"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a:ln/>
        </p:spPr>
      </p:sp>
      <p:sp>
        <p:nvSpPr>
          <p:cNvPr id="207874"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52B022A4-4309-41A9-8A6B-F80F6AC6DC72}"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a:ln/>
        </p:spPr>
      </p:sp>
      <p:sp>
        <p:nvSpPr>
          <p:cNvPr id="209922"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75A3A361-F2BD-4C06-AE60-70CF6E3C5843}" type="slidenum">
              <a:rPr lang="en-US" smtClean="0"/>
              <a:pPr>
                <a:defRPr/>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a:ln/>
        </p:spPr>
      </p:sp>
      <p:sp>
        <p:nvSpPr>
          <p:cNvPr id="211970"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1168E284-9340-4056-A252-F50A66B28E6F}" type="slidenum">
              <a:rPr lang="en-US" smtClean="0"/>
              <a:pPr>
                <a:defRPr/>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a:ln/>
        </p:spPr>
      </p:sp>
      <p:sp>
        <p:nvSpPr>
          <p:cNvPr id="214018" name="Notes Placeholder 2"/>
          <p:cNvSpPr>
            <a:spLocks noGrp="1"/>
          </p:cNvSpPr>
          <p:nvPr>
            <p:ph type="body" idx="1"/>
          </p:nvPr>
        </p:nvSpPr>
        <p:spPr>
          <a:noFill/>
          <a:ln/>
        </p:spPr>
        <p:txBody>
          <a:bodyPr/>
          <a:lstStyle/>
          <a:p>
            <a:endParaRPr lang="de-DE"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2EE88C31-9E36-43AD-9186-70D1B26B62C7}" type="slidenum">
              <a:rPr lang="en-US" smtClean="0"/>
              <a:pPr>
                <a:defRPr/>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75EE108-B842-4DB6-BBC5-ECDBC840F820}" type="slidenum">
              <a:rPr lang="en-IN" smtClean="0"/>
              <a:t>94</a:t>
            </a:fld>
            <a:endParaRPr lang="en-IN"/>
          </a:p>
        </p:txBody>
      </p:sp>
    </p:spTree>
    <p:extLst>
      <p:ext uri="{BB962C8B-B14F-4D97-AF65-F5344CB8AC3E}">
        <p14:creationId xmlns:p14="http://schemas.microsoft.com/office/powerpoint/2010/main" val="36788476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D4DCEAE9-8027-424B-A0E5-85668738FF1D}" type="slidenum">
              <a:rPr lang="en-US" smtClean="0">
                <a:ea typeface="ＭＳ Ｐゴシック" pitchFamily="34" charset="-128"/>
              </a:rPr>
              <a:pPr/>
              <a:t>95</a:t>
            </a:fld>
            <a:endParaRPr lang="en-US" smtClean="0">
              <a:ea typeface="ＭＳ Ｐゴシック" pitchFamily="34" charset="-128"/>
            </a:endParaRPr>
          </a:p>
        </p:txBody>
      </p:sp>
      <p:sp>
        <p:nvSpPr>
          <p:cNvPr id="218114" name="Rectangle 2"/>
          <p:cNvSpPr>
            <a:spLocks noGrp="1" noRot="1" noChangeAspect="1" noChangeArrowheads="1" noTextEdit="1"/>
          </p:cNvSpPr>
          <p:nvPr>
            <p:ph type="sldImg"/>
          </p:nvPr>
        </p:nvSpPr>
        <p:spPr>
          <a:xfrm>
            <a:off x="1144588" y="685800"/>
            <a:ext cx="4572000" cy="3429000"/>
          </a:xfrm>
          <a:ln/>
        </p:spPr>
      </p:sp>
      <p:sp>
        <p:nvSpPr>
          <p:cNvPr id="218115"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p:spPr>
        <p:txBody>
          <a:bodyPr/>
          <a:lstStyle/>
          <a:p>
            <a:fld id="{61D1D6AC-7946-469E-88D1-ECD0AF8DCEEB}" type="slidenum">
              <a:rPr lang="en-US" smtClean="0">
                <a:ea typeface="ＭＳ Ｐゴシック" pitchFamily="34" charset="-128"/>
              </a:rPr>
              <a:pPr/>
              <a:t>96</a:t>
            </a:fld>
            <a:endParaRPr lang="en-US" smtClean="0">
              <a:ea typeface="ＭＳ Ｐゴシック" pitchFamily="34" charset="-128"/>
            </a:endParaRPr>
          </a:p>
        </p:txBody>
      </p:sp>
      <p:sp>
        <p:nvSpPr>
          <p:cNvPr id="220162" name="Rectangle 2"/>
          <p:cNvSpPr>
            <a:spLocks noGrp="1" noRot="1" noChangeAspect="1" noChangeArrowheads="1" noTextEdit="1"/>
          </p:cNvSpPr>
          <p:nvPr>
            <p:ph type="sldImg"/>
          </p:nvPr>
        </p:nvSpPr>
        <p:spPr>
          <a:xfrm>
            <a:off x="1144588" y="685800"/>
            <a:ext cx="4572000" cy="3429000"/>
          </a:xfrm>
          <a:ln/>
        </p:spPr>
      </p:sp>
      <p:sp>
        <p:nvSpPr>
          <p:cNvPr id="220163"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p:spPr>
        <p:txBody>
          <a:bodyPr/>
          <a:lstStyle/>
          <a:p>
            <a:fld id="{9BE752AD-FF28-40CD-A01C-443007684FA6}" type="slidenum">
              <a:rPr lang="en-US" smtClean="0">
                <a:ea typeface="ＭＳ Ｐゴシック" pitchFamily="34" charset="-128"/>
              </a:rPr>
              <a:pPr/>
              <a:t>97</a:t>
            </a:fld>
            <a:endParaRPr lang="en-US" smtClean="0">
              <a:ea typeface="ＭＳ Ｐゴシック" pitchFamily="34" charset="-128"/>
            </a:endParaRPr>
          </a:p>
        </p:txBody>
      </p:sp>
      <p:sp>
        <p:nvSpPr>
          <p:cNvPr id="222210" name="Rectangle 2"/>
          <p:cNvSpPr>
            <a:spLocks noGrp="1" noRot="1" noChangeAspect="1" noChangeArrowheads="1" noTextEdit="1"/>
          </p:cNvSpPr>
          <p:nvPr>
            <p:ph type="sldImg"/>
          </p:nvPr>
        </p:nvSpPr>
        <p:spPr>
          <a:xfrm>
            <a:off x="1144588" y="685800"/>
            <a:ext cx="4572000" cy="3429000"/>
          </a:xfrm>
          <a:ln/>
        </p:spPr>
      </p:sp>
      <p:sp>
        <p:nvSpPr>
          <p:cNvPr id="222211"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16E9F5B4-0BDD-45DB-8886-A1723B0186C1}" type="slidenum">
              <a:rPr lang="en-US" smtClean="0"/>
              <a:pPr>
                <a:defRPr/>
              </a:pPr>
              <a:t>98</a:t>
            </a:fld>
            <a:endParaRPr lang="en-US"/>
          </a:p>
        </p:txBody>
      </p:sp>
    </p:spTree>
    <p:extLst>
      <p:ext uri="{BB962C8B-B14F-4D97-AF65-F5344CB8AC3E}">
        <p14:creationId xmlns:p14="http://schemas.microsoft.com/office/powerpoint/2010/main" val="15330296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a:spLocks noGrp="1" noChangeArrowheads="1"/>
          </p:cNvSpPr>
          <p:nvPr>
            <p:ph type="sldNum" sz="quarter" idx="5"/>
          </p:nvPr>
        </p:nvSpPr>
        <p:spPr>
          <a:noFill/>
        </p:spPr>
        <p:txBody>
          <a:bodyPr/>
          <a:lstStyle/>
          <a:p>
            <a:fld id="{D31569CA-3245-476D-ACF4-31F5CDD89A97}" type="slidenum">
              <a:rPr lang="en-US" smtClean="0">
                <a:ea typeface="ＭＳ Ｐゴシック" pitchFamily="34" charset="-128"/>
              </a:rPr>
              <a:pPr/>
              <a:t>99</a:t>
            </a:fld>
            <a:endParaRPr lang="en-US" smtClean="0">
              <a:ea typeface="ＭＳ Ｐゴシック" pitchFamily="34" charset="-128"/>
            </a:endParaRPr>
          </a:p>
        </p:txBody>
      </p:sp>
      <p:sp>
        <p:nvSpPr>
          <p:cNvPr id="226306" name="Rectangle 2"/>
          <p:cNvSpPr>
            <a:spLocks noGrp="1" noRot="1" noChangeAspect="1" noChangeArrowheads="1" noTextEdit="1"/>
          </p:cNvSpPr>
          <p:nvPr>
            <p:ph type="sldImg"/>
          </p:nvPr>
        </p:nvSpPr>
        <p:spPr>
          <a:xfrm>
            <a:off x="1144588" y="685800"/>
            <a:ext cx="4572000" cy="3429000"/>
          </a:xfrm>
          <a:ln/>
        </p:spPr>
      </p:sp>
      <p:sp>
        <p:nvSpPr>
          <p:cNvPr id="226307" name="Rectangle 3"/>
          <p:cNvSpPr>
            <a:spLocks noGrp="1" noChangeArrowheads="1"/>
          </p:cNvSpPr>
          <p:nvPr>
            <p:ph type="body" idx="1"/>
          </p:nvPr>
        </p:nvSpPr>
        <p:spPr>
          <a:noFill/>
          <a:ln/>
        </p:spPr>
        <p:txBody>
          <a:bodyPr/>
          <a:lstStyle/>
          <a:p>
            <a:pPr eaLnBrk="1" hangingPunct="1"/>
            <a:endParaRPr lang="ja-JP"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346075"/>
            <a:ext cx="2087562"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46075"/>
            <a:ext cx="6113463"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19FB71-4171-45ED-AF26-E2E8331C393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B59B3C-6B12-4D59-9B94-A010FFCF253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9EE19-8855-4B45-961B-4A477CE8D01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19C5C7-9DA5-4942-B880-E0447450BB3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856B1F-6542-439D-9103-46EA9AC882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3CA276-B736-4C45-BA8E-9382D6604C8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30E607-3757-49A7-85F3-0591A9148F6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980FCC-3D6E-4D37-AE9C-33AE292836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57A79B-F4A9-419A-A632-5163C05532A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623CDE-00DE-46AE-9FE6-C35979BA0A6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D977FD-4797-43F6-AB6E-D6770EAB884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597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539875"/>
            <a:ext cx="4086225"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539875"/>
            <a:ext cx="4086225" cy="494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31800" y="346075"/>
            <a:ext cx="8353425" cy="914400"/>
          </a:xfrm>
          <a:prstGeom prst="rect">
            <a:avLst/>
          </a:prstGeom>
          <a:noFill/>
          <a:ln>
            <a:noFill/>
          </a:ln>
          <a:effectLst>
            <a:outerShdw blurRad="63500" dist="17961" dir="2700000" algn="ctr" rotWithShape="0">
              <a:srgbClr val="000000">
                <a:alpha val="74998"/>
              </a:srgbClr>
            </a:outerShdw>
          </a:effectLs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31800" y="1539875"/>
            <a:ext cx="8324850" cy="4940300"/>
          </a:xfrm>
          <a:prstGeom prst="rect">
            <a:avLst/>
          </a:prstGeom>
          <a:noFill/>
          <a:ln>
            <a:noFill/>
          </a:ln>
          <a:effectLst>
            <a:outerShdw blurRad="63500" dist="17961" dir="2700000" algn="ctr" rotWithShape="0">
              <a:srgbClr val="000000">
                <a:alpha val="74998"/>
              </a:srgbClr>
            </a:outerShdw>
          </a:effectLs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hf hdr="0" ftr="0" dt="0"/>
  <p:txStyles>
    <p:titleStyle>
      <a:lvl1pPr algn="ctr" rtl="0" eaLnBrk="0" fontAlgn="base" hangingPunct="0">
        <a:spcBef>
          <a:spcPct val="0"/>
        </a:spcBef>
        <a:spcAft>
          <a:spcPct val="0"/>
        </a:spcAft>
        <a:defRPr sz="4400" b="1">
          <a:solidFill>
            <a:srgbClr val="FFFF00"/>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rgbClr val="FFFF00"/>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rgbClr val="FFFF00"/>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rgbClr val="FFFF00"/>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rgbClr val="FFFF00"/>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SzPct val="60000"/>
        <a:buFont typeface="Monotype Sorts"/>
        <a:buChar char="n"/>
        <a:defRPr sz="3400">
          <a:solidFill>
            <a:schemeClr val="bg1"/>
          </a:solidFill>
          <a:latin typeface="+mn-lt"/>
          <a:ea typeface="ＭＳ Ｐゴシック" charset="0"/>
          <a:cs typeface="ＭＳ Ｐゴシック" charset="0"/>
        </a:defRPr>
      </a:lvl1pPr>
      <a:lvl2pPr marL="803275" indent="-346075" algn="l" rtl="0" eaLnBrk="0" fontAlgn="base" hangingPunct="0">
        <a:spcBef>
          <a:spcPct val="20000"/>
        </a:spcBef>
        <a:spcAft>
          <a:spcPct val="0"/>
        </a:spcAft>
        <a:buClr>
          <a:srgbClr val="FFFF00"/>
        </a:buClr>
        <a:buSzPct val="70000"/>
        <a:buFont typeface="Monotype Sorts"/>
        <a:buChar char="Ô"/>
        <a:defRPr sz="3000">
          <a:solidFill>
            <a:schemeClr val="bg1"/>
          </a:solidFill>
          <a:latin typeface="+mn-lt"/>
          <a:ea typeface="ＭＳ Ｐゴシック" charset="0"/>
        </a:defRPr>
      </a:lvl2pPr>
      <a:lvl3pPr marL="1146175" indent="-228600" algn="l" rtl="0" eaLnBrk="0" fontAlgn="base" hangingPunct="0">
        <a:spcBef>
          <a:spcPct val="20000"/>
        </a:spcBef>
        <a:spcAft>
          <a:spcPct val="0"/>
        </a:spcAft>
        <a:buClr>
          <a:srgbClr val="FFFF00"/>
        </a:buClr>
        <a:buSzPct val="60000"/>
        <a:buFont typeface="Monotype Sorts"/>
        <a:buChar char="l"/>
        <a:defRPr sz="26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9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229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229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0"/>
                <a:cs typeface="+mn-cs"/>
              </a:defRPr>
            </a:lvl1pPr>
          </a:lstStyle>
          <a:p>
            <a:pPr>
              <a:defRPr/>
            </a:pPr>
            <a:fld id="{C283C9C1-74B7-4858-BB1F-357265C1B3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99"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81000" y="188640"/>
            <a:ext cx="8382000" cy="864096"/>
          </a:xfrm>
        </p:spPr>
        <p:txBody>
          <a:bodyPr>
            <a:normAutofit/>
          </a:bodyPr>
          <a:lstStyle/>
          <a:p>
            <a:r>
              <a:rPr lang="en-IN" b="1" dirty="0" smtClean="0"/>
              <a:t>COPD AND COMORBIDITIES</a:t>
            </a:r>
            <a:endParaRPr lang="en-IN" b="1" dirty="0"/>
          </a:p>
        </p:txBody>
      </p:sp>
      <p:sp>
        <p:nvSpPr>
          <p:cNvPr id="3" name="Subtitle 2"/>
          <p:cNvSpPr>
            <a:spLocks noGrp="1"/>
          </p:cNvSpPr>
          <p:nvPr>
            <p:ph type="subTitle" idx="1"/>
            <p:custDataLst>
              <p:tags r:id="rId3"/>
            </p:custDataLst>
          </p:nvPr>
        </p:nvSpPr>
        <p:spPr>
          <a:xfrm>
            <a:off x="611560" y="5013176"/>
            <a:ext cx="8136904" cy="1440160"/>
          </a:xfrm>
        </p:spPr>
        <p:txBody>
          <a:bodyPr>
            <a:normAutofit/>
          </a:bodyPr>
          <a:lstStyle/>
          <a:p>
            <a:r>
              <a:rPr lang="en-US" b="1" dirty="0" smtClean="0">
                <a:solidFill>
                  <a:schemeClr val="tx1">
                    <a:lumMod val="50000"/>
                    <a:lumOff val="50000"/>
                  </a:schemeClr>
                </a:solidFill>
              </a:rPr>
              <a:t>Dr. </a:t>
            </a:r>
            <a:r>
              <a:rPr lang="en-US" b="1" dirty="0" smtClean="0">
                <a:solidFill>
                  <a:schemeClr val="tx1">
                    <a:lumMod val="50000"/>
                    <a:lumOff val="50000"/>
                  </a:schemeClr>
                </a:solidFill>
              </a:rPr>
              <a:t>Pratik Kumar</a:t>
            </a:r>
            <a:endParaRPr lang="en-US" b="1" dirty="0" smtClean="0">
              <a:solidFill>
                <a:schemeClr val="tx1">
                  <a:lumMod val="50000"/>
                  <a:lumOff val="50000"/>
                </a:schemeClr>
              </a:solidFill>
            </a:endParaRPr>
          </a:p>
        </p:txBody>
      </p:sp>
      <p:pic>
        <p:nvPicPr>
          <p:cNvPr id="4" name="Picture 3" descr="poumon5.jpg"/>
          <p:cNvPicPr>
            <a:picLocks noChangeAspect="1"/>
          </p:cNvPicPr>
          <p:nvPr>
            <p:custDataLst>
              <p:tags r:id="rId4"/>
            </p:custDataLst>
          </p:nvPr>
        </p:nvPicPr>
        <p:blipFill>
          <a:blip r:embed="rId7" cstate="print"/>
          <a:stretch>
            <a:fillRect/>
          </a:stretch>
        </p:blipFill>
        <p:spPr>
          <a:xfrm>
            <a:off x="2627784" y="1412776"/>
            <a:ext cx="3429000" cy="3152775"/>
          </a:xfrm>
          <a:prstGeom prst="rect">
            <a:avLst/>
          </a:prstGeom>
        </p:spPr>
      </p:pic>
      <p:sp>
        <p:nvSpPr>
          <p:cNvPr id="5" name="Slide Number Placeholder 4"/>
          <p:cNvSpPr>
            <a:spLocks noGrp="1"/>
          </p:cNvSpPr>
          <p:nvPr>
            <p:ph type="sldNum" sz="quarter" idx="12"/>
          </p:nvPr>
        </p:nvSpPr>
        <p:spPr/>
        <p:txBody>
          <a:bodyPr/>
          <a:lstStyle/>
          <a:p>
            <a:pPr>
              <a:defRPr/>
            </a:pPr>
            <a:fld id="{9319FB71-4171-45ED-AF26-E2E8331C3936}" type="slidenum">
              <a:rPr lang="en-US" smtClean="0"/>
              <a:pPr>
                <a:defRPr/>
              </a:pPr>
              <a:t>1</a:t>
            </a:fld>
            <a:endParaRPr lang="en-US"/>
          </a:p>
        </p:txBody>
      </p:sp>
    </p:spTree>
    <p:custDataLst>
      <p:tags r:id="rId1"/>
    </p:custDataLst>
    <p:extLst>
      <p:ext uri="{BB962C8B-B14F-4D97-AF65-F5344CB8AC3E}">
        <p14:creationId xmlns:p14="http://schemas.microsoft.com/office/powerpoint/2010/main" val="1019873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Fig-11"/>
          <p:cNvPicPr>
            <a:picLocks noChangeAspect="1" noChangeArrowheads="1"/>
          </p:cNvPicPr>
          <p:nvPr/>
        </p:nvPicPr>
        <p:blipFill>
          <a:blip r:embed="rId3"/>
          <a:srcRect/>
          <a:stretch>
            <a:fillRect/>
          </a:stretch>
        </p:blipFill>
        <p:spPr bwMode="auto">
          <a:xfrm>
            <a:off x="152400" y="1295400"/>
            <a:ext cx="8153400" cy="5348287"/>
          </a:xfrm>
          <a:prstGeom prst="rect">
            <a:avLst/>
          </a:prstGeom>
          <a:noFill/>
          <a:ln w="9525">
            <a:noFill/>
            <a:miter lim="800000"/>
            <a:headEnd/>
            <a:tailEnd/>
          </a:ln>
        </p:spPr>
      </p:pic>
      <p:sp>
        <p:nvSpPr>
          <p:cNvPr id="89090" name="Text Box 3"/>
          <p:cNvSpPr txBox="1">
            <a:spLocks noChangeArrowheads="1"/>
          </p:cNvSpPr>
          <p:nvPr/>
        </p:nvSpPr>
        <p:spPr bwMode="auto">
          <a:xfrm>
            <a:off x="1524000" y="152400"/>
            <a:ext cx="7162800" cy="707886"/>
          </a:xfrm>
          <a:prstGeom prst="rect">
            <a:avLst/>
          </a:prstGeom>
          <a:noFill/>
          <a:ln w="9525">
            <a:noFill/>
            <a:miter lim="800000"/>
            <a:headEnd/>
            <a:tailEnd/>
          </a:ln>
        </p:spPr>
        <p:txBody>
          <a:bodyPr>
            <a:spAutoFit/>
          </a:bodyPr>
          <a:lstStyle/>
          <a:p>
            <a:r>
              <a:rPr lang="en-US" altLang="ja-JP" sz="4000" b="1" dirty="0" smtClean="0">
                <a:latin typeface="Tahoma" pitchFamily="34" charset="0"/>
              </a:rPr>
              <a:t>Risk </a:t>
            </a:r>
            <a:r>
              <a:rPr lang="en-US" altLang="ja-JP" sz="4000" b="1" dirty="0">
                <a:latin typeface="Tahoma" pitchFamily="34" charset="0"/>
              </a:rPr>
              <a:t>Factors for COPD</a:t>
            </a:r>
          </a:p>
        </p:txBody>
      </p:sp>
      <p:sp>
        <p:nvSpPr>
          <p:cNvPr id="55300" name="Text Box 4"/>
          <p:cNvSpPr txBox="1">
            <a:spLocks noChangeArrowheads="1"/>
          </p:cNvSpPr>
          <p:nvPr/>
        </p:nvSpPr>
        <p:spPr bwMode="auto">
          <a:xfrm>
            <a:off x="6553200" y="2057400"/>
            <a:ext cx="1905000" cy="461963"/>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altLang="ja-JP" b="1" dirty="0"/>
              <a:t>Genes</a:t>
            </a:r>
          </a:p>
        </p:txBody>
      </p:sp>
      <p:sp>
        <p:nvSpPr>
          <p:cNvPr id="55301" name="Text Box 5"/>
          <p:cNvSpPr txBox="1">
            <a:spLocks noChangeArrowheads="1"/>
          </p:cNvSpPr>
          <p:nvPr/>
        </p:nvSpPr>
        <p:spPr bwMode="auto">
          <a:xfrm>
            <a:off x="6553200" y="2895600"/>
            <a:ext cx="1905000" cy="461665"/>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altLang="ja-JP" b="1" dirty="0"/>
              <a:t>Infections</a:t>
            </a:r>
          </a:p>
        </p:txBody>
      </p:sp>
      <p:sp>
        <p:nvSpPr>
          <p:cNvPr id="55302" name="Text Box 6"/>
          <p:cNvSpPr txBox="1">
            <a:spLocks noChangeArrowheads="1"/>
          </p:cNvSpPr>
          <p:nvPr/>
        </p:nvSpPr>
        <p:spPr bwMode="auto">
          <a:xfrm>
            <a:off x="6096000" y="3657600"/>
            <a:ext cx="2590800" cy="8309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altLang="ja-JP" b="1" dirty="0"/>
              <a:t>Socio-economic status</a:t>
            </a:r>
          </a:p>
        </p:txBody>
      </p:sp>
      <p:sp>
        <p:nvSpPr>
          <p:cNvPr id="55303" name="Text Box 7"/>
          <p:cNvSpPr txBox="1">
            <a:spLocks noChangeArrowheads="1"/>
          </p:cNvSpPr>
          <p:nvPr/>
        </p:nvSpPr>
        <p:spPr bwMode="auto">
          <a:xfrm>
            <a:off x="3810000" y="5935109"/>
            <a:ext cx="3962400" cy="523220"/>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en-US" altLang="ja-JP" sz="2800" b="1" dirty="0"/>
              <a:t>Aging Populations</a:t>
            </a:r>
          </a:p>
        </p:txBody>
      </p:sp>
      <p:sp>
        <p:nvSpPr>
          <p:cNvPr id="89095"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25283" name="Rectangle 1"/>
          <p:cNvSpPr>
            <a:spLocks noChangeArrowheads="1"/>
          </p:cNvSpPr>
          <p:nvPr/>
        </p:nvSpPr>
        <p:spPr bwMode="auto">
          <a:xfrm>
            <a:off x="228599" y="1568450"/>
            <a:ext cx="8761413" cy="3847207"/>
          </a:xfrm>
          <a:prstGeom prst="rect">
            <a:avLst/>
          </a:prstGeom>
          <a:noFill/>
          <a:ln w="9525">
            <a:noFill/>
            <a:miter lim="800000"/>
            <a:headEnd/>
            <a:tailEnd/>
          </a:ln>
        </p:spPr>
        <p:txBody>
          <a:bodyPr wrap="square">
            <a:spAutoFit/>
          </a:bodyPr>
          <a:lstStyle/>
          <a:p>
            <a:pPr>
              <a:spcBef>
                <a:spcPts val="600"/>
              </a:spcBef>
              <a:spcAft>
                <a:spcPts val="600"/>
              </a:spcAft>
            </a:pPr>
            <a:r>
              <a:rPr lang="da-DK" sz="3200" b="1" dirty="0" smtClean="0"/>
              <a:t>Purulent </a:t>
            </a:r>
            <a:r>
              <a:rPr lang="da-DK" sz="3200" b="1" dirty="0"/>
              <a:t>sputum during an exacerbation:</a:t>
            </a:r>
            <a:r>
              <a:rPr lang="da-DK" sz="3200" dirty="0"/>
              <a:t>  indication to begin empirical antibiotic treatment.	</a:t>
            </a:r>
            <a:endParaRPr lang="en-US" sz="3200" dirty="0"/>
          </a:p>
          <a:p>
            <a:pPr>
              <a:spcBef>
                <a:spcPts val="600"/>
              </a:spcBef>
              <a:spcAft>
                <a:spcPts val="600"/>
              </a:spcAft>
            </a:pPr>
            <a:r>
              <a:rPr lang="da-DK" sz="3200" b="1" dirty="0"/>
              <a:t>Biochemical tests:  </a:t>
            </a:r>
            <a:r>
              <a:rPr lang="da-DK" sz="3200" dirty="0"/>
              <a:t>detect electrolyte disturbances, diabetes, and poor nutrition.</a:t>
            </a:r>
            <a:endParaRPr lang="en-US" sz="3200" dirty="0"/>
          </a:p>
          <a:p>
            <a:pPr>
              <a:spcBef>
                <a:spcPts val="600"/>
              </a:spcBef>
              <a:spcAft>
                <a:spcPts val="600"/>
              </a:spcAft>
            </a:pPr>
            <a:r>
              <a:rPr lang="en-US" sz="3200" b="1" dirty="0" err="1"/>
              <a:t>Spirometric</a:t>
            </a:r>
            <a:r>
              <a:rPr lang="en-US" sz="3200" b="1" dirty="0"/>
              <a:t> tests:  </a:t>
            </a:r>
            <a:r>
              <a:rPr lang="en-US" sz="3200" dirty="0"/>
              <a:t>not recommended during an exacerbation</a:t>
            </a:r>
            <a:r>
              <a:rPr lang="en-US" sz="3200" dirty="0">
                <a:latin typeface="Tahoma" pitchFamily="34" charset="0"/>
                <a:cs typeface="Tahoma" pitchFamily="34" charset="0"/>
              </a:rPr>
              <a:t>.</a:t>
            </a:r>
          </a:p>
        </p:txBody>
      </p:sp>
      <p:sp>
        <p:nvSpPr>
          <p:cNvPr id="5" name="Titel 1"/>
          <p:cNvSpPr>
            <a:spLocks noGrp="1"/>
          </p:cNvSpPr>
          <p:nvPr>
            <p:ph type="title"/>
          </p:nvPr>
        </p:nvSpPr>
        <p:spPr>
          <a:xfrm>
            <a:off x="1143000" y="128588"/>
            <a:ext cx="7772400" cy="1166812"/>
          </a:xfrm>
        </p:spPr>
        <p:txBody>
          <a:bodyPr>
            <a:noAutofit/>
          </a:bodyPr>
          <a:lstStyle/>
          <a:p>
            <a:pPr algn="l">
              <a:lnSpc>
                <a:spcPct val="110000"/>
              </a:lnSpc>
              <a:defRPr/>
            </a:pPr>
            <a:r>
              <a:rPr lang="da-DK" sz="3200" b="1" dirty="0"/>
              <a:t>Manage Exacerbations:  Assessments</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100</a:t>
            </a:fld>
            <a:endParaRPr lang="en-US"/>
          </a:p>
        </p:txBody>
      </p:sp>
    </p:spTree>
    <p:extLst>
      <p:ext uri="{BB962C8B-B14F-4D97-AF65-F5344CB8AC3E}">
        <p14:creationId xmlns:p14="http://schemas.microsoft.com/office/powerpoint/2010/main" val="216638207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29379" name="Rectangle 1"/>
          <p:cNvSpPr>
            <a:spLocks noChangeArrowheads="1"/>
          </p:cNvSpPr>
          <p:nvPr/>
        </p:nvSpPr>
        <p:spPr bwMode="auto">
          <a:xfrm>
            <a:off x="228600" y="1627188"/>
            <a:ext cx="8610600" cy="4894262"/>
          </a:xfrm>
          <a:prstGeom prst="rect">
            <a:avLst/>
          </a:prstGeom>
          <a:noFill/>
          <a:ln w="9525">
            <a:noFill/>
            <a:miter lim="800000"/>
            <a:headEnd/>
            <a:tailEnd/>
          </a:ln>
        </p:spPr>
        <p:txBody>
          <a:bodyPr>
            <a:spAutoFit/>
          </a:bodyPr>
          <a:lstStyle/>
          <a:p>
            <a:r>
              <a:rPr lang="en-US" b="1" dirty="0"/>
              <a:t>Oxygen:</a:t>
            </a:r>
            <a:r>
              <a:rPr lang="en-US" dirty="0"/>
              <a:t>  titrate to improve the patient’s hypoxemia with a target saturation of 88-92%.</a:t>
            </a:r>
          </a:p>
          <a:p>
            <a:r>
              <a:rPr lang="en-US" dirty="0"/>
              <a:t> </a:t>
            </a:r>
          </a:p>
          <a:p>
            <a:r>
              <a:rPr lang="en-US" b="1" dirty="0"/>
              <a:t>Bronchodilators:</a:t>
            </a:r>
            <a:r>
              <a:rPr lang="en-US" dirty="0"/>
              <a:t>  </a:t>
            </a:r>
            <a:r>
              <a:rPr lang="en-GB" dirty="0"/>
              <a:t>Short-acting inhaled </a:t>
            </a:r>
            <a:r>
              <a:rPr lang="en-US" dirty="0"/>
              <a:t>beta</a:t>
            </a:r>
            <a:r>
              <a:rPr lang="en-GB" dirty="0"/>
              <a:t>2-agonists with or without short-acting </a:t>
            </a:r>
            <a:r>
              <a:rPr lang="en-GB" dirty="0" err="1"/>
              <a:t>anticholinergics</a:t>
            </a:r>
            <a:r>
              <a:rPr lang="en-GB" dirty="0"/>
              <a:t> are preferred.</a:t>
            </a:r>
          </a:p>
          <a:p>
            <a:r>
              <a:rPr lang="en-US" dirty="0"/>
              <a:t> </a:t>
            </a:r>
          </a:p>
          <a:p>
            <a:r>
              <a:rPr lang="en-US" b="1" dirty="0"/>
              <a:t>Systemic Corticosteroids:</a:t>
            </a:r>
            <a:r>
              <a:rPr lang="en-US" dirty="0"/>
              <a:t>  Shorten recovery time, improve lung function (FEV1) and arterial hypoxemia (PaO2), and reduce the risk of early relapse, treatment failure, and length of hospital stay.  A dose of 40 mg prednisone per day for 5 days is recommended.  Nebulized magnesium as an </a:t>
            </a:r>
            <a:r>
              <a:rPr lang="en-US" dirty="0" err="1"/>
              <a:t>adjuvent</a:t>
            </a:r>
            <a:r>
              <a:rPr lang="en-US" dirty="0"/>
              <a:t> to salbutamol treatment in the setting of acute exacerbations of COPD has no effect on FEV1.</a:t>
            </a:r>
          </a:p>
        </p:txBody>
      </p:sp>
      <p:sp>
        <p:nvSpPr>
          <p:cNvPr id="5" name="Titel 1"/>
          <p:cNvSpPr>
            <a:spLocks noGrp="1"/>
          </p:cNvSpPr>
          <p:nvPr>
            <p:ph type="title"/>
          </p:nvPr>
        </p:nvSpPr>
        <p:spPr>
          <a:xfrm>
            <a:off x="1143000" y="128588"/>
            <a:ext cx="7847013" cy="1166812"/>
          </a:xfrm>
        </p:spPr>
        <p:txBody>
          <a:bodyPr>
            <a:normAutofit fontScale="90000"/>
          </a:bodyPr>
          <a:lstStyle/>
          <a:p>
            <a:pPr algn="l">
              <a:lnSpc>
                <a:spcPct val="110000"/>
              </a:lnSpc>
              <a:defRPr/>
            </a:pPr>
            <a:r>
              <a:rPr lang="da-DK" b="1" dirty="0"/>
              <a:t>Manage Exacerbations:  Treatment Options</a:t>
            </a:r>
          </a:p>
        </p:txBody>
      </p:sp>
      <p:sp>
        <p:nvSpPr>
          <p:cNvPr id="229381"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101</a:t>
            </a:fld>
            <a:endParaRPr lang="en-US"/>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 name="Rectangle 1"/>
          <p:cNvSpPr/>
          <p:nvPr/>
        </p:nvSpPr>
        <p:spPr>
          <a:xfrm>
            <a:off x="228600" y="1627188"/>
            <a:ext cx="8610600" cy="3277820"/>
          </a:xfrm>
          <a:prstGeom prst="rect">
            <a:avLst/>
          </a:prstGeom>
        </p:spPr>
        <p:txBody>
          <a:bodyPr>
            <a:spAutoFit/>
          </a:bodyPr>
          <a:lstStyle/>
          <a:p>
            <a:pPr>
              <a:spcBef>
                <a:spcPts val="0"/>
              </a:spcBef>
              <a:spcAft>
                <a:spcPts val="0"/>
              </a:spcAft>
              <a:buClr>
                <a:schemeClr val="tx1"/>
              </a:buClr>
              <a:defRPr/>
            </a:pPr>
            <a:r>
              <a:rPr lang="en-US" sz="3200" b="1" dirty="0"/>
              <a:t>Antibiotics </a:t>
            </a:r>
            <a:r>
              <a:rPr lang="en-US" sz="3200" dirty="0"/>
              <a:t>should be given to patients with:</a:t>
            </a:r>
          </a:p>
          <a:p>
            <a:pPr>
              <a:spcBef>
                <a:spcPts val="0"/>
              </a:spcBef>
              <a:spcAft>
                <a:spcPts val="0"/>
              </a:spcAft>
              <a:buClr>
                <a:schemeClr val="tx1"/>
              </a:buClr>
              <a:defRPr/>
            </a:pPr>
            <a:endParaRPr lang="en-US" sz="3200" dirty="0"/>
          </a:p>
          <a:p>
            <a:pPr marL="795338" indent="-457200">
              <a:spcBef>
                <a:spcPts val="0"/>
              </a:spcBef>
              <a:spcAft>
                <a:spcPts val="1800"/>
              </a:spcAft>
              <a:buClr>
                <a:schemeClr val="tx1"/>
              </a:buClr>
              <a:buFont typeface="Wingdings" charset="2"/>
              <a:buChar char="§"/>
              <a:defRPr/>
            </a:pPr>
            <a:r>
              <a:rPr lang="en-US" sz="3200" dirty="0"/>
              <a:t>Three cardinal symptoms:  increased dyspnea, increased sputum volume, and increased sputum purulence.  </a:t>
            </a:r>
          </a:p>
          <a:p>
            <a:pPr marL="744538" indent="-406400">
              <a:spcBef>
                <a:spcPts val="0"/>
              </a:spcBef>
              <a:spcAft>
                <a:spcPts val="1800"/>
              </a:spcAft>
              <a:buClr>
                <a:schemeClr val="tx1"/>
              </a:buClr>
              <a:buFont typeface="Wingdings" charset="2"/>
              <a:buChar char="§"/>
              <a:defRPr/>
            </a:pPr>
            <a:r>
              <a:rPr lang="en-US" sz="3200" dirty="0"/>
              <a:t>Who require mechanical ventilation.</a:t>
            </a:r>
          </a:p>
        </p:txBody>
      </p:sp>
      <p:sp>
        <p:nvSpPr>
          <p:cNvPr id="5" name="Titel 1"/>
          <p:cNvSpPr>
            <a:spLocks noGrp="1"/>
          </p:cNvSpPr>
          <p:nvPr>
            <p:ph type="title"/>
          </p:nvPr>
        </p:nvSpPr>
        <p:spPr>
          <a:xfrm>
            <a:off x="1143000" y="128588"/>
            <a:ext cx="8077200" cy="1166812"/>
          </a:xfrm>
        </p:spPr>
        <p:txBody>
          <a:bodyPr>
            <a:noAutofit/>
          </a:bodyPr>
          <a:lstStyle/>
          <a:p>
            <a:pPr algn="l">
              <a:lnSpc>
                <a:spcPct val="110000"/>
              </a:lnSpc>
              <a:defRPr/>
            </a:pPr>
            <a:r>
              <a:rPr lang="da-DK" sz="3600" b="1" dirty="0"/>
              <a:t>Manage Exacerbations:  Treatment Options</a:t>
            </a:r>
          </a:p>
        </p:txBody>
      </p:sp>
      <p:sp>
        <p:nvSpPr>
          <p:cNvPr id="231429"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3" name="Slide Number Placeholder 2"/>
          <p:cNvSpPr>
            <a:spLocks noGrp="1"/>
          </p:cNvSpPr>
          <p:nvPr>
            <p:ph type="sldNum" sz="quarter" idx="12"/>
          </p:nvPr>
        </p:nvSpPr>
        <p:spPr/>
        <p:txBody>
          <a:bodyPr/>
          <a:lstStyle/>
          <a:p>
            <a:pPr>
              <a:defRPr/>
            </a:pPr>
            <a:fld id="{3FB59B3C-6B12-4D59-9B94-A010FFCF2534}" type="slidenum">
              <a:rPr lang="en-US" smtClean="0"/>
              <a:pPr>
                <a:defRPr/>
              </a:pPr>
              <a:t>102</a:t>
            </a:fld>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9100" y="1755775"/>
            <a:ext cx="8305800" cy="4464050"/>
          </a:xfrm>
          <a:prstGeom prst="rect">
            <a:avLst/>
          </a:prstGeom>
          <a:noFill/>
          <a:ln w="9525">
            <a:noFill/>
            <a:miter lim="800000"/>
            <a:headEnd/>
            <a:tailEnd/>
          </a:ln>
        </p:spPr>
        <p:txBody>
          <a:bodyPr wrap="none" anchor="ctr"/>
          <a:lstStyle/>
          <a:p>
            <a:pPr algn="ctr"/>
            <a:endParaRPr lang="es-ES">
              <a:latin typeface="Times New Roman" pitchFamily="18" charset="0"/>
            </a:endParaRPr>
          </a:p>
        </p:txBody>
      </p:sp>
      <p:sp>
        <p:nvSpPr>
          <p:cNvPr id="3" name="Rectangle 3"/>
          <p:cNvSpPr txBox="1">
            <a:spLocks noChangeArrowheads="1"/>
          </p:cNvSpPr>
          <p:nvPr/>
        </p:nvSpPr>
        <p:spPr bwMode="auto">
          <a:xfrm>
            <a:off x="433388" y="1600200"/>
            <a:ext cx="8710612" cy="430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1800"/>
              </a:spcAft>
              <a:buClr>
                <a:schemeClr val="tx1"/>
              </a:buClr>
              <a:buSzPct val="100000"/>
              <a:buFont typeface="Monotype Sorts" charset="0"/>
              <a:buNone/>
              <a:defRPr/>
            </a:pPr>
            <a:r>
              <a:rPr lang="en-AU" b="1" kern="0" smtClean="0"/>
              <a:t>Noninvasive ventilation (NIV) </a:t>
            </a:r>
            <a:r>
              <a:rPr lang="en-AU" kern="0" smtClean="0"/>
              <a:t>for patients hospitalized for acute exacerbations of COPD: </a:t>
            </a:r>
          </a:p>
          <a:p>
            <a:pPr>
              <a:spcAft>
                <a:spcPts val="1800"/>
              </a:spcAft>
              <a:buClr>
                <a:schemeClr val="tx1"/>
              </a:buClr>
              <a:buSzPct val="100000"/>
              <a:buFont typeface="Wingdings" charset="2"/>
              <a:buChar char="§"/>
              <a:defRPr/>
            </a:pPr>
            <a:r>
              <a:rPr lang="en-AU" kern="0" smtClean="0"/>
              <a:t>Improves respiratory acidosis, decreases respiratory rate, severity of dyspnea, complications </a:t>
            </a:r>
            <a:r>
              <a:rPr lang="en-AU" altLang="ja-JP" kern="0" smtClean="0"/>
              <a:t>and length of hospital stay.</a:t>
            </a:r>
          </a:p>
          <a:p>
            <a:pPr>
              <a:buClr>
                <a:schemeClr val="tx1"/>
              </a:buClr>
              <a:buSzPct val="100000"/>
              <a:buFont typeface="Wingdings" charset="2"/>
              <a:buChar char="§"/>
              <a:defRPr/>
            </a:pPr>
            <a:r>
              <a:rPr lang="en-AU" kern="0" smtClean="0"/>
              <a:t>Decreases mortality and needs for intubation.</a:t>
            </a:r>
            <a:endParaRPr lang="en-AU" altLang="ja-JP" kern="0" dirty="0" smtClean="0"/>
          </a:p>
        </p:txBody>
      </p:sp>
      <p:sp>
        <p:nvSpPr>
          <p:cNvPr id="4" name="Rectangle 3"/>
          <p:cNvSpPr/>
          <p:nvPr/>
        </p:nvSpPr>
        <p:spPr>
          <a:xfrm>
            <a:off x="609600" y="0"/>
            <a:ext cx="7848600" cy="1200329"/>
          </a:xfrm>
          <a:prstGeom prst="rect">
            <a:avLst/>
          </a:prstGeom>
        </p:spPr>
        <p:txBody>
          <a:bodyPr wrap="square">
            <a:spAutoFit/>
          </a:bodyPr>
          <a:lstStyle/>
          <a:p>
            <a:pPr>
              <a:defRPr/>
            </a:pPr>
            <a:r>
              <a:rPr lang="da-DK" sz="3600" b="1" dirty="0"/>
              <a:t>Manage Exacerbations:  Treatment Options</a:t>
            </a:r>
            <a:endParaRPr lang="en-US" sz="3600" b="1" dirty="0"/>
          </a:p>
        </p:txBody>
      </p:sp>
      <p:sp>
        <p:nvSpPr>
          <p:cNvPr id="5"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6" name="Slide Number Placeholder 5"/>
          <p:cNvSpPr>
            <a:spLocks noGrp="1"/>
          </p:cNvSpPr>
          <p:nvPr>
            <p:ph type="sldNum" sz="quarter" idx="12"/>
          </p:nvPr>
        </p:nvSpPr>
        <p:spPr/>
        <p:txBody>
          <a:bodyPr/>
          <a:lstStyle/>
          <a:p>
            <a:pPr>
              <a:defRPr/>
            </a:pPr>
            <a:fld id="{2130E607-3757-49A7-85F3-0591A9148F6B}" type="slidenum">
              <a:rPr lang="en-US" smtClean="0"/>
              <a:pPr>
                <a:defRPr/>
              </a:pPr>
              <a:t>103</a:t>
            </a:fld>
            <a:endParaRPr lang="en-US"/>
          </a:p>
        </p:txBody>
      </p:sp>
    </p:spTree>
    <p:extLst>
      <p:ext uri="{BB962C8B-B14F-4D97-AF65-F5344CB8AC3E}">
        <p14:creationId xmlns:p14="http://schemas.microsoft.com/office/powerpoint/2010/main" val="31403884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34499" name="Rectangle 1"/>
          <p:cNvSpPr>
            <a:spLocks noChangeArrowheads="1"/>
          </p:cNvSpPr>
          <p:nvPr/>
        </p:nvSpPr>
        <p:spPr bwMode="auto">
          <a:xfrm>
            <a:off x="228600" y="1627188"/>
            <a:ext cx="8610600" cy="4786312"/>
          </a:xfrm>
          <a:prstGeom prst="rect">
            <a:avLst/>
          </a:prstGeom>
          <a:noFill/>
          <a:ln w="9525">
            <a:noFill/>
            <a:miter lim="800000"/>
            <a:headEnd/>
            <a:tailEnd/>
          </a:ln>
        </p:spPr>
        <p:txBody>
          <a:bodyPr>
            <a:spAutoFit/>
          </a:bodyPr>
          <a:lstStyle/>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Marked increase in intensity of symptoms</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Severe underlying COPD</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Onset of new physical signs </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Failure of an exacerbation to respond to initial medical management</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Presence of serious comorbidities</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Frequent exacerbations</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Older age</a:t>
            </a:r>
          </a:p>
          <a:p>
            <a:pPr marL="457200" indent="-457200">
              <a:spcBef>
                <a:spcPts val="600"/>
              </a:spcBef>
              <a:buClr>
                <a:schemeClr val="tx1"/>
              </a:buClr>
              <a:buFont typeface="Wingdings" pitchFamily="2" charset="2"/>
              <a:buChar char="§"/>
            </a:pPr>
            <a:r>
              <a:rPr lang="en-US" sz="3000" dirty="0">
                <a:latin typeface="Tahoma" pitchFamily="34" charset="0"/>
                <a:cs typeface="Tahoma" pitchFamily="34" charset="0"/>
              </a:rPr>
              <a:t>Insufficient home support </a:t>
            </a:r>
          </a:p>
        </p:txBody>
      </p:sp>
      <p:sp>
        <p:nvSpPr>
          <p:cNvPr id="5" name="Titel 1"/>
          <p:cNvSpPr>
            <a:spLocks noGrp="1"/>
          </p:cNvSpPr>
          <p:nvPr>
            <p:ph type="title"/>
          </p:nvPr>
        </p:nvSpPr>
        <p:spPr>
          <a:xfrm>
            <a:off x="355600" y="128588"/>
            <a:ext cx="8864600" cy="1166812"/>
          </a:xfrm>
        </p:spPr>
        <p:txBody>
          <a:bodyPr>
            <a:noAutofit/>
          </a:bodyPr>
          <a:lstStyle/>
          <a:p>
            <a:pPr algn="l">
              <a:lnSpc>
                <a:spcPct val="110000"/>
              </a:lnSpc>
              <a:defRPr/>
            </a:pPr>
            <a:r>
              <a:rPr lang="da-DK" sz="3600" b="1" dirty="0"/>
              <a:t>Manage Exacerbations:  Indications for Hospital Admission</a:t>
            </a:r>
          </a:p>
        </p:txBody>
      </p:sp>
      <p:sp>
        <p:nvSpPr>
          <p:cNvPr id="234501"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104</a:t>
            </a:fld>
            <a:endParaRPr lang="en-US"/>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38595" name="Rectangle 1"/>
          <p:cNvSpPr>
            <a:spLocks noChangeArrowheads="1"/>
          </p:cNvSpPr>
          <p:nvPr/>
        </p:nvSpPr>
        <p:spPr bwMode="auto">
          <a:xfrm>
            <a:off x="228600" y="1765300"/>
            <a:ext cx="8610600" cy="5262979"/>
          </a:xfrm>
          <a:prstGeom prst="rect">
            <a:avLst/>
          </a:prstGeom>
          <a:noFill/>
          <a:ln w="9525">
            <a:noFill/>
            <a:miter lim="800000"/>
            <a:headEnd/>
            <a:tailEnd/>
          </a:ln>
        </p:spPr>
        <p:txBody>
          <a:bodyPr>
            <a:spAutoFit/>
          </a:bodyPr>
          <a:lstStyle/>
          <a:p>
            <a:pPr marL="457200" indent="-457200" algn="just">
              <a:lnSpc>
                <a:spcPct val="150000"/>
              </a:lnSpc>
              <a:buFont typeface="Arial" panose="020B0604020202020204" pitchFamily="34" charset="0"/>
              <a:buChar char="•"/>
            </a:pPr>
            <a:r>
              <a:rPr lang="da-DK" sz="3200" dirty="0"/>
              <a:t>COPD often coexists with other diseases (comorbidities) that may have a significant impact on prognosis.  </a:t>
            </a:r>
          </a:p>
          <a:p>
            <a:pPr marL="457200" indent="-457200" algn="just">
              <a:lnSpc>
                <a:spcPct val="150000"/>
              </a:lnSpc>
              <a:buFont typeface="Arial" panose="020B0604020202020204" pitchFamily="34" charset="0"/>
              <a:buChar char="•"/>
            </a:pPr>
            <a:r>
              <a:rPr lang="en-US" sz="3200" dirty="0"/>
              <a:t>In general, presence of comorbidities should not alter COPD treatment and comorbidities should be treated as if the patient did not have COPD. </a:t>
            </a:r>
          </a:p>
        </p:txBody>
      </p:sp>
      <p:sp>
        <p:nvSpPr>
          <p:cNvPr id="5" name="Titel 1"/>
          <p:cNvSpPr>
            <a:spLocks noGrp="1"/>
          </p:cNvSpPr>
          <p:nvPr>
            <p:ph type="title"/>
          </p:nvPr>
        </p:nvSpPr>
        <p:spPr>
          <a:xfrm>
            <a:off x="1143000" y="128588"/>
            <a:ext cx="7086600" cy="1166812"/>
          </a:xfrm>
        </p:spPr>
        <p:txBody>
          <a:bodyPr>
            <a:normAutofit/>
          </a:bodyPr>
          <a:lstStyle/>
          <a:p>
            <a:pPr algn="l">
              <a:lnSpc>
                <a:spcPct val="110000"/>
              </a:lnSpc>
              <a:defRPr/>
            </a:pPr>
            <a:r>
              <a:rPr lang="da-DK" b="1" dirty="0" smtClean="0"/>
              <a:t>Comorbidities in COPD</a:t>
            </a:r>
            <a:endParaRPr lang="da-DK" b="1"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105</a:t>
            </a:fld>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76449852"/>
              </p:ext>
            </p:extLst>
          </p:nvPr>
        </p:nvGraphicFramePr>
        <p:xfrm>
          <a:off x="152400" y="0"/>
          <a:ext cx="8975271" cy="6858000"/>
        </p:xfrm>
        <a:graphic>
          <a:graphicData uri="http://schemas.openxmlformats.org/drawingml/2006/table">
            <a:tbl>
              <a:tblPr/>
              <a:tblGrid>
                <a:gridCol w="8975271"/>
              </a:tblGrid>
              <a:tr h="78359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3200" b="1" i="0" u="none" strike="noStrike" cap="none" normalizeH="0" baseline="0" dirty="0" smtClean="0">
                          <a:ln>
                            <a:noFill/>
                          </a:ln>
                          <a:solidFill>
                            <a:schemeClr val="tx1"/>
                          </a:solidFill>
                          <a:effectLst/>
                          <a:latin typeface="Arial" charset="0"/>
                        </a:rPr>
                        <a:t>Common Comorbidities in COPD</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645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dirty="0" smtClean="0">
                          <a:ln>
                            <a:noFill/>
                          </a:ln>
                          <a:solidFill>
                            <a:schemeClr val="tx1"/>
                          </a:solidFill>
                          <a:effectLst/>
                          <a:latin typeface="Arial" charset="0"/>
                        </a:rPr>
                        <a:t>Cardiovascular Disorders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Pulmonary hypertension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Right heart failure, Cor pulmonale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Vascular disease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   -Coronary artery disease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   -Cerebrovascular disease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   -Periferal vascular disease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Systemic hypertension</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813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rPr>
                        <a:t>Nutritional Disorders, Cachexia</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4359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rPr>
                        <a:t>Musculoskeletal Disorders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smtClean="0">
                          <a:ln>
                            <a:noFill/>
                          </a:ln>
                          <a:solidFill>
                            <a:schemeClr val="tx1"/>
                          </a:solidFill>
                          <a:effectLst/>
                          <a:latin typeface="Arial" charset="0"/>
                        </a:rPr>
                        <a:t>Muscle dysfunction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smtClean="0">
                          <a:ln>
                            <a:noFill/>
                          </a:ln>
                          <a:solidFill>
                            <a:schemeClr val="tx1"/>
                          </a:solidFill>
                          <a:effectLst/>
                          <a:latin typeface="Arial" charset="0"/>
                        </a:rPr>
                        <a:t>Osteoporosis</a:t>
                      </a:r>
                      <a:endParaRPr kumimoji="0" lang="tr-TR" sz="1400" b="1" i="0" u="none" strike="noStrike" cap="none" normalizeH="0" baseline="0" smtClean="0">
                        <a:ln>
                          <a:noFill/>
                        </a:ln>
                        <a:solidFill>
                          <a:schemeClr val="tx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76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smtClean="0">
                          <a:ln>
                            <a:noFill/>
                          </a:ln>
                          <a:solidFill>
                            <a:schemeClr val="tx1"/>
                          </a:solidFill>
                          <a:effectLst/>
                          <a:latin typeface="Arial" charset="0"/>
                        </a:rPr>
                        <a:t>Cancer</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645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1" i="0" u="none" strike="noStrike" cap="none" normalizeH="0" baseline="0" dirty="0" smtClean="0">
                          <a:ln>
                            <a:noFill/>
                          </a:ln>
                          <a:solidFill>
                            <a:schemeClr val="tx1"/>
                          </a:solidFill>
                          <a:effectLst/>
                          <a:latin typeface="Arial" charset="0"/>
                        </a:rPr>
                        <a:t>Other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Sleep disorders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Sexual dysfunction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Diabetes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Depression, anxiety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Anaemia</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Peptic ulcus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r>
                        <a:rPr kumimoji="0" lang="tr-TR" sz="1400" b="0" i="0" u="none" strike="noStrike" cap="none" normalizeH="0" baseline="0" dirty="0" smtClean="0">
                          <a:ln>
                            <a:noFill/>
                          </a:ln>
                          <a:solidFill>
                            <a:schemeClr val="tx1"/>
                          </a:solidFill>
                          <a:effectLst/>
                          <a:latin typeface="Arial" charset="0"/>
                        </a:rPr>
                        <a:t>Glocoma</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106</a:t>
            </a:fld>
            <a:endParaRPr lang="en-US"/>
          </a:p>
        </p:txBody>
      </p:sp>
    </p:spTree>
    <p:extLst>
      <p:ext uri="{BB962C8B-B14F-4D97-AF65-F5344CB8AC3E}">
        <p14:creationId xmlns:p14="http://schemas.microsoft.com/office/powerpoint/2010/main" val="21861017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CAUSES of COMORBIDITIES</a:t>
            </a:r>
          </a:p>
        </p:txBody>
      </p:sp>
      <p:sp>
        <p:nvSpPr>
          <p:cNvPr id="5" name="Rectangle 3"/>
          <p:cNvSpPr txBox="1">
            <a:spLocks noChangeArrowheads="1"/>
          </p:cNvSpPr>
          <p:nvPr/>
        </p:nvSpPr>
        <p:spPr bwMode="auto">
          <a:xfrm>
            <a:off x="468313" y="1916113"/>
            <a:ext cx="8291512"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dirty="0" smtClean="0"/>
              <a:t>Related to Causes of COPD</a:t>
            </a:r>
          </a:p>
          <a:p>
            <a:pPr lvl="1" eaLnBrk="1" hangingPunct="1"/>
            <a:r>
              <a:rPr lang="tr-TR" altLang="en-US" kern="0" dirty="0" smtClean="0"/>
              <a:t>Smoking</a:t>
            </a:r>
          </a:p>
          <a:p>
            <a:pPr lvl="1" eaLnBrk="1" hangingPunct="1"/>
            <a:r>
              <a:rPr lang="tr-TR" altLang="en-US" kern="0" dirty="0" smtClean="0"/>
              <a:t>Genetic characteristics of the host </a:t>
            </a:r>
          </a:p>
          <a:p>
            <a:pPr eaLnBrk="1" hangingPunct="1"/>
            <a:r>
              <a:rPr lang="tr-TR" altLang="en-US" kern="0" dirty="0" smtClean="0"/>
              <a:t>Related to COPD itself</a:t>
            </a:r>
          </a:p>
          <a:p>
            <a:pPr lvl="1" eaLnBrk="1" hangingPunct="1"/>
            <a:r>
              <a:rPr lang="tr-TR" altLang="en-US" kern="0" dirty="0" smtClean="0"/>
              <a:t>Tissue hypoxia</a:t>
            </a:r>
          </a:p>
          <a:p>
            <a:pPr lvl="1" eaLnBrk="1" hangingPunct="1"/>
            <a:r>
              <a:rPr lang="tr-TR" altLang="en-US" kern="0" dirty="0" smtClean="0"/>
              <a:t>Inactivity d</a:t>
            </a:r>
            <a:r>
              <a:rPr lang="en-IN" altLang="en-US" kern="0" dirty="0" err="1" smtClean="0"/>
              <a:t>ue</a:t>
            </a:r>
            <a:r>
              <a:rPr lang="tr-TR" altLang="en-US" kern="0" dirty="0" smtClean="0"/>
              <a:t> to dyspnea on exertion</a:t>
            </a:r>
          </a:p>
          <a:p>
            <a:pPr lvl="1" eaLnBrk="1" hangingPunct="1"/>
            <a:r>
              <a:rPr lang="tr-TR" altLang="en-US" kern="0" dirty="0" smtClean="0"/>
              <a:t>Pulmonary inflammation/ activation of inflammatory cells in the lungs</a:t>
            </a:r>
          </a:p>
          <a:p>
            <a:pPr eaLnBrk="1" hangingPunct="1"/>
            <a:r>
              <a:rPr lang="tr-TR" altLang="en-US" kern="0" dirty="0" smtClean="0"/>
              <a:t>Not related to COPD</a:t>
            </a:r>
          </a:p>
          <a:p>
            <a:pPr algn="r" eaLnBrk="1" hangingPunct="1">
              <a:buFont typeface="Wingdings" pitchFamily="2" charset="2"/>
              <a:buNone/>
            </a:pPr>
            <a:endParaRPr lang="tr-TR" altLang="en-US" sz="1600" i="1" kern="0" dirty="0" smtClean="0"/>
          </a:p>
        </p:txBody>
      </p:sp>
      <p:sp>
        <p:nvSpPr>
          <p:cNvPr id="6" name="Slide Number Placeholder 5"/>
          <p:cNvSpPr>
            <a:spLocks noGrp="1"/>
          </p:cNvSpPr>
          <p:nvPr>
            <p:ph type="sldNum" sz="quarter" idx="12"/>
          </p:nvPr>
        </p:nvSpPr>
        <p:spPr/>
        <p:txBody>
          <a:bodyPr/>
          <a:lstStyle/>
          <a:p>
            <a:pPr>
              <a:defRPr/>
            </a:pPr>
            <a:fld id="{3FB59B3C-6B12-4D59-9B94-A010FFCF2534}" type="slidenum">
              <a:rPr lang="en-US" smtClean="0"/>
              <a:pPr>
                <a:defRPr/>
              </a:pPr>
              <a:t>107</a:t>
            </a:fld>
            <a:endParaRPr lang="en-US"/>
          </a:p>
        </p:txBody>
      </p:sp>
    </p:spTree>
    <p:extLst>
      <p:ext uri="{BB962C8B-B14F-4D97-AF65-F5344CB8AC3E}">
        <p14:creationId xmlns:p14="http://schemas.microsoft.com/office/powerpoint/2010/main" val="30055183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40643" name="Rectangle 1"/>
          <p:cNvSpPr>
            <a:spLocks noChangeArrowheads="1"/>
          </p:cNvSpPr>
          <p:nvPr/>
        </p:nvSpPr>
        <p:spPr bwMode="auto">
          <a:xfrm>
            <a:off x="304800" y="1676400"/>
            <a:ext cx="8610600" cy="5133975"/>
          </a:xfrm>
          <a:prstGeom prst="rect">
            <a:avLst/>
          </a:prstGeom>
          <a:noFill/>
          <a:ln w="9525">
            <a:noFill/>
            <a:miter lim="800000"/>
            <a:headEnd/>
            <a:tailEnd/>
          </a:ln>
        </p:spPr>
        <p:txBody>
          <a:bodyPr>
            <a:spAutoFit/>
          </a:bodyPr>
          <a:lstStyle/>
          <a:p>
            <a:pPr>
              <a:lnSpc>
                <a:spcPct val="114000"/>
              </a:lnSpc>
            </a:pPr>
            <a:r>
              <a:rPr lang="en-US" sz="3200" b="1" dirty="0"/>
              <a:t>Cardiovascular disease </a:t>
            </a:r>
            <a:r>
              <a:rPr lang="en-US" sz="3200" dirty="0">
                <a:latin typeface="Tahoma" pitchFamily="34" charset="0"/>
                <a:cs typeface="Tahoma" pitchFamily="34" charset="0"/>
              </a:rPr>
              <a:t>(including ischemic heart disease, heart failure, atrial fibrillation, and hypertension) is a major comorbidity in COPD and probably both the most frequent and most important disease coexisting with COPD.  Benefits of </a:t>
            </a:r>
            <a:r>
              <a:rPr lang="en-US" sz="3200" dirty="0" err="1">
                <a:latin typeface="Tahoma" pitchFamily="34" charset="0"/>
                <a:cs typeface="Tahoma" pitchFamily="34" charset="0"/>
              </a:rPr>
              <a:t>cardioselective</a:t>
            </a:r>
            <a:r>
              <a:rPr lang="en-US" sz="3200" dirty="0">
                <a:latin typeface="Tahoma" pitchFamily="34" charset="0"/>
                <a:cs typeface="Tahoma" pitchFamily="34" charset="0"/>
              </a:rPr>
              <a:t> beta-blocker treatment in heart failure outweigh potential risk even in patients with severe COPD.</a:t>
            </a:r>
          </a:p>
          <a:p>
            <a:pPr>
              <a:lnSpc>
                <a:spcPct val="114000"/>
              </a:lnSpc>
            </a:pPr>
            <a:r>
              <a:rPr lang="en-US" sz="3200" dirty="0">
                <a:latin typeface="Tahoma" pitchFamily="34" charset="0"/>
                <a:cs typeface="Tahoma" pitchFamily="34" charset="0"/>
              </a:rPr>
              <a:t> </a:t>
            </a:r>
          </a:p>
        </p:txBody>
      </p:sp>
      <p:sp>
        <p:nvSpPr>
          <p:cNvPr id="5" name="Titel 1"/>
          <p:cNvSpPr>
            <a:spLocks noGrp="1"/>
          </p:cNvSpPr>
          <p:nvPr>
            <p:ph type="title"/>
          </p:nvPr>
        </p:nvSpPr>
        <p:spPr>
          <a:xfrm>
            <a:off x="1143000" y="128588"/>
            <a:ext cx="8077200" cy="1166812"/>
          </a:xfrm>
        </p:spPr>
        <p:txBody>
          <a:bodyPr>
            <a:normAutofit/>
          </a:bodyPr>
          <a:lstStyle/>
          <a:p>
            <a:pPr algn="l">
              <a:lnSpc>
                <a:spcPct val="110000"/>
              </a:lnSpc>
              <a:defRPr/>
            </a:pPr>
            <a:r>
              <a:rPr lang="da-DK" sz="4000" b="1" dirty="0"/>
              <a:t>Manage Comorbidities</a:t>
            </a:r>
          </a:p>
        </p:txBody>
      </p:sp>
      <p:sp>
        <p:nvSpPr>
          <p:cNvPr id="240645"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108</a:t>
            </a:fld>
            <a:endParaRPr lang="en-US"/>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42691" name="Rectangle 1"/>
          <p:cNvSpPr>
            <a:spLocks noChangeArrowheads="1"/>
          </p:cNvSpPr>
          <p:nvPr/>
        </p:nvSpPr>
        <p:spPr bwMode="auto">
          <a:xfrm>
            <a:off x="228600" y="1765300"/>
            <a:ext cx="8610600" cy="5001369"/>
          </a:xfrm>
          <a:prstGeom prst="rect">
            <a:avLst/>
          </a:prstGeom>
          <a:noFill/>
          <a:ln w="9525">
            <a:noFill/>
            <a:miter lim="800000"/>
            <a:headEnd/>
            <a:tailEnd/>
          </a:ln>
        </p:spPr>
        <p:txBody>
          <a:bodyPr>
            <a:spAutoFit/>
          </a:bodyPr>
          <a:lstStyle/>
          <a:p>
            <a:pPr>
              <a:spcBef>
                <a:spcPts val="1200"/>
              </a:spcBef>
              <a:spcAft>
                <a:spcPts val="600"/>
              </a:spcAft>
            </a:pPr>
            <a:r>
              <a:rPr lang="en-US" sz="2800" b="1" dirty="0"/>
              <a:t>Osteoporosis and anxiety/depression:  </a:t>
            </a:r>
            <a:r>
              <a:rPr lang="en-US" sz="2600" dirty="0">
                <a:latin typeface="Tahoma" pitchFamily="34" charset="0"/>
                <a:cs typeface="Tahoma" pitchFamily="34" charset="0"/>
              </a:rPr>
              <a:t>often under-diagnosed and associated with poor health status and prognosis.  </a:t>
            </a:r>
          </a:p>
          <a:p>
            <a:pPr>
              <a:spcBef>
                <a:spcPts val="1200"/>
              </a:spcBef>
              <a:spcAft>
                <a:spcPts val="600"/>
              </a:spcAft>
            </a:pPr>
            <a:r>
              <a:rPr lang="en-US" sz="2800" b="1" dirty="0"/>
              <a:t>Lung cancer:</a:t>
            </a:r>
            <a:r>
              <a:rPr lang="en-US" sz="2600" i="1" dirty="0">
                <a:latin typeface="Tahoma" pitchFamily="34" charset="0"/>
                <a:cs typeface="Tahoma" pitchFamily="34" charset="0"/>
              </a:rPr>
              <a:t>  </a:t>
            </a:r>
            <a:r>
              <a:rPr lang="en-US" sz="2600" dirty="0">
                <a:latin typeface="Tahoma" pitchFamily="34" charset="0"/>
                <a:cs typeface="Tahoma" pitchFamily="34" charset="0"/>
              </a:rPr>
              <a:t>frequent in patients with COPD; the most frequent cause of death in patients with mild COPD. </a:t>
            </a:r>
          </a:p>
          <a:p>
            <a:pPr>
              <a:spcBef>
                <a:spcPts val="1200"/>
              </a:spcBef>
              <a:spcAft>
                <a:spcPts val="600"/>
              </a:spcAft>
            </a:pPr>
            <a:r>
              <a:rPr lang="en-US" sz="2800" b="1" dirty="0"/>
              <a:t>Serious infections:  </a:t>
            </a:r>
            <a:r>
              <a:rPr lang="en-US" sz="2600" dirty="0">
                <a:latin typeface="Tahoma" pitchFamily="34" charset="0"/>
                <a:cs typeface="Tahoma" pitchFamily="34" charset="0"/>
              </a:rPr>
              <a:t>respiratory infections are especially  frequent.  </a:t>
            </a:r>
          </a:p>
          <a:p>
            <a:pPr>
              <a:spcBef>
                <a:spcPts val="1200"/>
              </a:spcBef>
              <a:spcAft>
                <a:spcPts val="600"/>
              </a:spcAft>
            </a:pPr>
            <a:r>
              <a:rPr lang="en-US" sz="2800" b="1" dirty="0"/>
              <a:t>Metabolic syndrome </a:t>
            </a:r>
            <a:r>
              <a:rPr lang="en-US" sz="2600" dirty="0">
                <a:latin typeface="Tahoma" pitchFamily="34" charset="0"/>
                <a:cs typeface="Tahoma" pitchFamily="34" charset="0"/>
              </a:rPr>
              <a:t>and manifest </a:t>
            </a:r>
            <a:r>
              <a:rPr lang="en-US" sz="2800" b="1" dirty="0"/>
              <a:t>diabetes:</a:t>
            </a:r>
            <a:r>
              <a:rPr lang="en-US" sz="2600" i="1" dirty="0">
                <a:latin typeface="Tahoma" pitchFamily="34" charset="0"/>
                <a:cs typeface="Tahoma" pitchFamily="34" charset="0"/>
              </a:rPr>
              <a:t>  </a:t>
            </a:r>
            <a:r>
              <a:rPr lang="en-US" sz="2600" dirty="0">
                <a:latin typeface="Tahoma" pitchFamily="34" charset="0"/>
                <a:cs typeface="Tahoma" pitchFamily="34" charset="0"/>
              </a:rPr>
              <a:t>more frequent in COPD and the latter is likely to impact on prognosis.   </a:t>
            </a:r>
            <a:r>
              <a:rPr lang="en-US" sz="3200" dirty="0">
                <a:latin typeface="Tahoma" pitchFamily="34" charset="0"/>
                <a:cs typeface="Tahoma" pitchFamily="34" charset="0"/>
              </a:rPr>
              <a:t> </a:t>
            </a:r>
          </a:p>
        </p:txBody>
      </p:sp>
      <p:sp>
        <p:nvSpPr>
          <p:cNvPr id="242693"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3" name="Slide Number Placeholder 2"/>
          <p:cNvSpPr>
            <a:spLocks noGrp="1"/>
          </p:cNvSpPr>
          <p:nvPr>
            <p:ph type="sldNum" sz="quarter" idx="12"/>
          </p:nvPr>
        </p:nvSpPr>
        <p:spPr/>
        <p:txBody>
          <a:bodyPr/>
          <a:lstStyle/>
          <a:p>
            <a:pPr>
              <a:defRPr/>
            </a:pPr>
            <a:fld id="{3FB59B3C-6B12-4D59-9B94-A010FFCF2534}" type="slidenum">
              <a:rPr lang="en-US" smtClean="0"/>
              <a:pPr>
                <a:defRPr/>
              </a:pPr>
              <a:t>109</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2"/>
          <p:cNvSpPr txBox="1">
            <a:spLocks noChangeArrowheads="1"/>
          </p:cNvSpPr>
          <p:nvPr/>
        </p:nvSpPr>
        <p:spPr bwMode="auto">
          <a:xfrm>
            <a:off x="533400" y="76200"/>
            <a:ext cx="8153400" cy="1200329"/>
          </a:xfrm>
          <a:prstGeom prst="rect">
            <a:avLst/>
          </a:prstGeom>
          <a:noFill/>
          <a:ln w="9525">
            <a:noFill/>
            <a:miter lim="800000"/>
            <a:headEnd/>
            <a:tailEnd/>
          </a:ln>
        </p:spPr>
        <p:txBody>
          <a:bodyPr wrap="square">
            <a:spAutoFit/>
          </a:bodyPr>
          <a:lstStyle/>
          <a:p>
            <a:r>
              <a:rPr lang="en-US" sz="3600" b="1" dirty="0" smtClean="0"/>
              <a:t>MECHANISMS UNDERLYING AIRFLOW LIMITATION IN COPD</a:t>
            </a:r>
            <a:endParaRPr lang="en-US" sz="3600" b="1" dirty="0"/>
          </a:p>
        </p:txBody>
      </p:sp>
      <p:grpSp>
        <p:nvGrpSpPr>
          <p:cNvPr id="82947" name="Group 2"/>
          <p:cNvGrpSpPr>
            <a:grpSpLocks/>
          </p:cNvGrpSpPr>
          <p:nvPr/>
        </p:nvGrpSpPr>
        <p:grpSpPr bwMode="auto">
          <a:xfrm>
            <a:off x="152400" y="2133600"/>
            <a:ext cx="8915400" cy="2514600"/>
            <a:chOff x="152400" y="2590800"/>
            <a:chExt cx="8915400" cy="2514600"/>
          </a:xfrm>
        </p:grpSpPr>
        <p:sp>
          <p:nvSpPr>
            <p:cNvPr id="8" name="Rounded Rectangle 7"/>
            <p:cNvSpPr/>
            <p:nvPr/>
          </p:nvSpPr>
          <p:spPr>
            <a:xfrm>
              <a:off x="4648200" y="2590800"/>
              <a:ext cx="4419600" cy="2514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800"/>
            </a:p>
          </p:txBody>
        </p:sp>
        <p:grpSp>
          <p:nvGrpSpPr>
            <p:cNvPr id="82954" name="Group 1"/>
            <p:cNvGrpSpPr>
              <a:grpSpLocks/>
            </p:cNvGrpSpPr>
            <p:nvPr/>
          </p:nvGrpSpPr>
          <p:grpSpPr bwMode="auto">
            <a:xfrm>
              <a:off x="152400" y="2590800"/>
              <a:ext cx="4419600" cy="2514600"/>
              <a:chOff x="152400" y="2590800"/>
              <a:chExt cx="4419600" cy="2514600"/>
            </a:xfrm>
          </p:grpSpPr>
          <p:sp>
            <p:nvSpPr>
              <p:cNvPr id="4" name="Rounded Rectangle 3"/>
              <p:cNvSpPr/>
              <p:nvPr/>
            </p:nvSpPr>
            <p:spPr>
              <a:xfrm>
                <a:off x="152400" y="2590800"/>
                <a:ext cx="4419600" cy="2514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800"/>
              </a:p>
            </p:txBody>
          </p:sp>
          <p:sp>
            <p:nvSpPr>
              <p:cNvPr id="6" name="TextBox 5"/>
              <p:cNvSpPr txBox="1"/>
              <p:nvPr/>
            </p:nvSpPr>
            <p:spPr>
              <a:xfrm>
                <a:off x="228600" y="2819400"/>
                <a:ext cx="4343400" cy="1692275"/>
              </a:xfrm>
              <a:prstGeom prst="rect">
                <a:avLst/>
              </a:prstGeom>
              <a:noFill/>
            </p:spPr>
            <p:txBody>
              <a:bodyPr>
                <a:spAutoFit/>
              </a:bodyPr>
              <a:lstStyle/>
              <a:p>
                <a:pPr>
                  <a:spcBef>
                    <a:spcPts val="1200"/>
                  </a:spcBef>
                  <a:defRPr/>
                </a:pPr>
                <a:r>
                  <a:rPr lang="en-US" sz="2800" dirty="0">
                    <a:latin typeface="Tahoma"/>
                    <a:ea typeface="ＭＳ Ｐゴシック" charset="0"/>
                    <a:cs typeface="Tahoma"/>
                  </a:rPr>
                  <a:t>Small Airways Disease</a:t>
                </a:r>
              </a:p>
              <a:p>
                <a:pPr marL="285750" indent="-285750">
                  <a:spcBef>
                    <a:spcPts val="1200"/>
                  </a:spcBef>
                  <a:buFont typeface="Arial"/>
                  <a:buChar char="•"/>
                  <a:defRPr/>
                </a:pPr>
                <a:r>
                  <a:rPr lang="en-US" sz="2200" dirty="0">
                    <a:latin typeface="Tahoma"/>
                    <a:ea typeface="ＭＳ Ｐゴシック" charset="0"/>
                    <a:cs typeface="Tahoma"/>
                  </a:rPr>
                  <a:t>Airway inflammation</a:t>
                </a:r>
              </a:p>
              <a:p>
                <a:pPr marL="285750" indent="-285750">
                  <a:buFont typeface="Arial"/>
                  <a:buChar char="•"/>
                  <a:defRPr/>
                </a:pPr>
                <a:r>
                  <a:rPr lang="en-US" sz="2200" dirty="0">
                    <a:latin typeface="Tahoma"/>
                    <a:ea typeface="ＭＳ Ｐゴシック" charset="0"/>
                    <a:cs typeface="Tahoma"/>
                  </a:rPr>
                  <a:t>Airway fibrosis, luminal plugs</a:t>
                </a:r>
              </a:p>
              <a:p>
                <a:pPr marL="285750" indent="-285750">
                  <a:buFont typeface="Arial"/>
                  <a:buChar char="•"/>
                  <a:defRPr/>
                </a:pPr>
                <a:r>
                  <a:rPr lang="en-US" sz="2200" dirty="0">
                    <a:latin typeface="Tahoma"/>
                    <a:ea typeface="ＭＳ Ｐゴシック" charset="0"/>
                    <a:cs typeface="Tahoma"/>
                  </a:rPr>
                  <a:t>Increased airway resistance</a:t>
                </a:r>
              </a:p>
            </p:txBody>
          </p:sp>
        </p:grpSp>
        <p:sp>
          <p:nvSpPr>
            <p:cNvPr id="11" name="TextBox 10"/>
            <p:cNvSpPr txBox="1"/>
            <p:nvPr/>
          </p:nvSpPr>
          <p:spPr>
            <a:xfrm>
              <a:off x="4724400" y="2819400"/>
              <a:ext cx="4114800" cy="1354138"/>
            </a:xfrm>
            <a:prstGeom prst="rect">
              <a:avLst/>
            </a:prstGeom>
            <a:noFill/>
          </p:spPr>
          <p:txBody>
            <a:bodyPr>
              <a:spAutoFit/>
            </a:bodyPr>
            <a:lstStyle/>
            <a:p>
              <a:pPr>
                <a:spcBef>
                  <a:spcPts val="1200"/>
                </a:spcBef>
                <a:defRPr/>
              </a:pPr>
              <a:r>
                <a:rPr lang="en-US" sz="2800" dirty="0">
                  <a:latin typeface="Tahoma"/>
                  <a:ea typeface="ＭＳ Ｐゴシック" charset="0"/>
                  <a:cs typeface="Tahoma"/>
                </a:rPr>
                <a:t>Parenchymal Destruction</a:t>
              </a:r>
            </a:p>
            <a:p>
              <a:pPr marL="285750" indent="-285750">
                <a:spcBef>
                  <a:spcPts val="1200"/>
                </a:spcBef>
                <a:buFont typeface="Arial"/>
                <a:buChar char="•"/>
                <a:defRPr/>
              </a:pPr>
              <a:r>
                <a:rPr lang="en-US" sz="2200" dirty="0">
                  <a:latin typeface="Tahoma"/>
                  <a:ea typeface="ＭＳ Ｐゴシック" charset="0"/>
                  <a:cs typeface="Tahoma"/>
                </a:rPr>
                <a:t>Loss of alveolar attachments</a:t>
              </a:r>
            </a:p>
            <a:p>
              <a:pPr marL="285750" indent="-285750">
                <a:buFont typeface="Arial"/>
                <a:buChar char="•"/>
                <a:defRPr/>
              </a:pPr>
              <a:r>
                <a:rPr lang="en-US" sz="2200" dirty="0">
                  <a:latin typeface="Tahoma"/>
                  <a:ea typeface="ＭＳ Ｐゴシック" charset="0"/>
                  <a:cs typeface="Tahoma"/>
                </a:rPr>
                <a:t>Decrease of elastic recoil</a:t>
              </a:r>
            </a:p>
          </p:txBody>
        </p:sp>
      </p:grpSp>
      <p:cxnSp>
        <p:nvCxnSpPr>
          <p:cNvPr id="10" name="Straight Arrow Connector 9"/>
          <p:cNvCxnSpPr/>
          <p:nvPr/>
        </p:nvCxnSpPr>
        <p:spPr>
          <a:xfrm>
            <a:off x="2362200" y="4054475"/>
            <a:ext cx="1752600" cy="1889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4724400" y="4054475"/>
            <a:ext cx="1600200" cy="18891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2950" name="TextBox 16"/>
          <p:cNvSpPr txBox="1">
            <a:spLocks noChangeArrowheads="1"/>
          </p:cNvSpPr>
          <p:nvPr/>
        </p:nvSpPr>
        <p:spPr bwMode="auto">
          <a:xfrm>
            <a:off x="1752600" y="5867400"/>
            <a:ext cx="5715000" cy="646113"/>
          </a:xfrm>
          <a:prstGeom prst="rect">
            <a:avLst/>
          </a:prstGeom>
          <a:noFill/>
          <a:ln w="9525">
            <a:noFill/>
            <a:miter lim="800000"/>
            <a:headEnd/>
            <a:tailEnd/>
          </a:ln>
        </p:spPr>
        <p:txBody>
          <a:bodyPr>
            <a:spAutoFit/>
          </a:bodyPr>
          <a:lstStyle/>
          <a:p>
            <a:pPr algn="ctr"/>
            <a:r>
              <a:rPr lang="en-US" sz="3600" dirty="0">
                <a:latin typeface="Tahoma" pitchFamily="34" charset="0"/>
                <a:cs typeface="Tahoma" pitchFamily="34" charset="0"/>
              </a:rPr>
              <a:t>AIRFLOW LIMITATION</a:t>
            </a:r>
          </a:p>
        </p:txBody>
      </p:sp>
      <p:sp>
        <p:nvSpPr>
          <p:cNvPr id="82952"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2130E607-3757-49A7-85F3-0591A9148F6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Cardiovascular Disease</a:t>
            </a:r>
          </a:p>
        </p:txBody>
      </p:sp>
      <p:sp>
        <p:nvSpPr>
          <p:cNvPr id="5" name="Rectangle 3"/>
          <p:cNvSpPr txBox="1">
            <a:spLocks noChangeArrowheads="1"/>
          </p:cNvSpPr>
          <p:nvPr/>
        </p:nvSpPr>
        <p:spPr bwMode="auto">
          <a:xfrm>
            <a:off x="395288" y="2060575"/>
            <a:ext cx="8229600" cy="417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smtClean="0"/>
              <a:t>Pulmonary hypertension</a:t>
            </a:r>
          </a:p>
          <a:p>
            <a:pPr eaLnBrk="1" hangingPunct="1"/>
            <a:r>
              <a:rPr lang="tr-TR" altLang="en-US" kern="0" smtClean="0"/>
              <a:t>Right heart failure, Cor pulmonale</a:t>
            </a:r>
          </a:p>
          <a:p>
            <a:pPr eaLnBrk="1" hangingPunct="1"/>
            <a:r>
              <a:rPr lang="tr-TR" altLang="en-US" kern="0" smtClean="0"/>
              <a:t>Vascular disease</a:t>
            </a:r>
          </a:p>
          <a:p>
            <a:pPr eaLnBrk="1" hangingPunct="1">
              <a:buFont typeface="Wingdings" pitchFamily="2" charset="2"/>
              <a:buNone/>
            </a:pPr>
            <a:r>
              <a:rPr lang="tr-TR" altLang="en-US" kern="0" smtClean="0"/>
              <a:t>   -Coronary artery disease</a:t>
            </a:r>
          </a:p>
          <a:p>
            <a:pPr eaLnBrk="1" hangingPunct="1">
              <a:buFont typeface="Wingdings" pitchFamily="2" charset="2"/>
              <a:buNone/>
            </a:pPr>
            <a:r>
              <a:rPr lang="tr-TR" altLang="en-US" kern="0" smtClean="0"/>
              <a:t>   -Cerebrovascular disease</a:t>
            </a:r>
          </a:p>
          <a:p>
            <a:pPr eaLnBrk="1" hangingPunct="1">
              <a:buFont typeface="Wingdings" pitchFamily="2" charset="2"/>
              <a:buNone/>
            </a:pPr>
            <a:r>
              <a:rPr lang="tr-TR" altLang="en-US" kern="0" smtClean="0"/>
              <a:t>   -Periferal vascular disease</a:t>
            </a:r>
          </a:p>
          <a:p>
            <a:pPr eaLnBrk="1" hangingPunct="1"/>
            <a:r>
              <a:rPr lang="tr-TR" altLang="en-US" kern="0" smtClean="0"/>
              <a:t>Systemic hypertension</a:t>
            </a:r>
            <a:endParaRPr lang="tr-TR" altLang="en-US" kern="0" dirty="0" smtClean="0"/>
          </a:p>
        </p:txBody>
      </p:sp>
      <p:sp>
        <p:nvSpPr>
          <p:cNvPr id="6" name="Slide Number Placeholder 5"/>
          <p:cNvSpPr>
            <a:spLocks noGrp="1"/>
          </p:cNvSpPr>
          <p:nvPr>
            <p:ph type="sldNum" sz="quarter" idx="12"/>
          </p:nvPr>
        </p:nvSpPr>
        <p:spPr/>
        <p:txBody>
          <a:bodyPr/>
          <a:lstStyle/>
          <a:p>
            <a:pPr>
              <a:defRPr/>
            </a:pPr>
            <a:fld id="{3FB59B3C-6B12-4D59-9B94-A010FFCF2534}" type="slidenum">
              <a:rPr lang="en-US" smtClean="0"/>
              <a:pPr>
                <a:defRPr/>
              </a:pPr>
              <a:t>110</a:t>
            </a:fld>
            <a:endParaRPr lang="en-US"/>
          </a:p>
        </p:txBody>
      </p:sp>
    </p:spTree>
    <p:extLst>
      <p:ext uri="{BB962C8B-B14F-4D97-AF65-F5344CB8AC3E}">
        <p14:creationId xmlns:p14="http://schemas.microsoft.com/office/powerpoint/2010/main" val="25769491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131536"/>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sz="4000" b="1" dirty="0" smtClean="0"/>
              <a:t>Right Heart Failure, Cor pulmonale</a:t>
            </a:r>
          </a:p>
        </p:txBody>
      </p:sp>
      <p:sp>
        <p:nvSpPr>
          <p:cNvPr id="5" name="Rectangle 3"/>
          <p:cNvSpPr txBox="1">
            <a:spLocks noChangeArrowheads="1"/>
          </p:cNvSpPr>
          <p:nvPr/>
        </p:nvSpPr>
        <p:spPr bwMode="auto">
          <a:xfrm>
            <a:off x="381000" y="1655536"/>
            <a:ext cx="4038600" cy="3886200"/>
          </a:xfrm>
          <a:prstGeom prst="rect">
            <a:avLst/>
          </a:prstGeom>
          <a:no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endParaRPr lang="tr-TR" altLang="en-US" kern="0" smtClean="0"/>
          </a:p>
          <a:p>
            <a:pPr eaLnBrk="1" hangingPunct="1">
              <a:lnSpc>
                <a:spcPct val="90000"/>
              </a:lnSpc>
            </a:pPr>
            <a:r>
              <a:rPr lang="tr-TR" altLang="en-US" kern="0" smtClean="0"/>
              <a:t>Long-standing pulmonary hypertension can lead to right-sided heart failure or cor pulmonale.</a:t>
            </a:r>
          </a:p>
        </p:txBody>
      </p:sp>
      <p:sp>
        <p:nvSpPr>
          <p:cNvPr id="6" name="Rectangle 4"/>
          <p:cNvSpPr txBox="1">
            <a:spLocks noChangeArrowheads="1"/>
          </p:cNvSpPr>
          <p:nvPr/>
        </p:nvSpPr>
        <p:spPr>
          <a:xfrm>
            <a:off x="4572000" y="1655536"/>
            <a:ext cx="4038600" cy="3886200"/>
          </a:xfrm>
          <a:prstGeom prst="rect">
            <a:avLst/>
          </a:prstGeom>
          <a:ln>
            <a:solidFill>
              <a:schemeClr val="tx2"/>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sz="2800" u="sng" kern="0" dirty="0" smtClean="0"/>
              <a:t>Diagnosis:</a:t>
            </a:r>
            <a:endParaRPr lang="tr-TR" altLang="en-US" sz="2800" kern="0" dirty="0" smtClean="0"/>
          </a:p>
          <a:p>
            <a:pPr lvl="1" eaLnBrk="1" hangingPunct="1">
              <a:lnSpc>
                <a:spcPct val="90000"/>
              </a:lnSpc>
            </a:pPr>
            <a:r>
              <a:rPr lang="tr-TR" altLang="en-US" sz="2400" kern="0" dirty="0" smtClean="0"/>
              <a:t>Physical examination</a:t>
            </a:r>
          </a:p>
          <a:p>
            <a:pPr lvl="1" eaLnBrk="1" hangingPunct="1">
              <a:lnSpc>
                <a:spcPct val="90000"/>
              </a:lnSpc>
            </a:pPr>
            <a:r>
              <a:rPr lang="tr-TR" altLang="en-US" sz="2400" kern="0" dirty="0" smtClean="0"/>
              <a:t>Chest x-ray</a:t>
            </a:r>
          </a:p>
          <a:p>
            <a:pPr lvl="1" eaLnBrk="1" hangingPunct="1">
              <a:lnSpc>
                <a:spcPct val="90000"/>
              </a:lnSpc>
            </a:pPr>
            <a:r>
              <a:rPr lang="tr-TR" altLang="en-US" sz="2400" kern="0" dirty="0" smtClean="0"/>
              <a:t>ECG</a:t>
            </a:r>
          </a:p>
          <a:p>
            <a:pPr lvl="1" eaLnBrk="1" hangingPunct="1">
              <a:lnSpc>
                <a:spcPct val="90000"/>
              </a:lnSpc>
            </a:pPr>
            <a:endParaRPr lang="tr-TR" altLang="en-US" sz="2400" kern="0" dirty="0" smtClean="0"/>
          </a:p>
          <a:p>
            <a:pPr eaLnBrk="1" hangingPunct="1">
              <a:lnSpc>
                <a:spcPct val="90000"/>
              </a:lnSpc>
            </a:pPr>
            <a:r>
              <a:rPr lang="tr-TR" altLang="en-US" sz="2800" kern="0" dirty="0" smtClean="0"/>
              <a:t>Therapy:</a:t>
            </a:r>
          </a:p>
          <a:p>
            <a:pPr lvl="1" eaLnBrk="1" hangingPunct="1">
              <a:lnSpc>
                <a:spcPct val="90000"/>
              </a:lnSpc>
            </a:pPr>
            <a:r>
              <a:rPr lang="tr-TR" altLang="en-US" sz="2400" kern="0" dirty="0" smtClean="0"/>
              <a:t>Oxygen </a:t>
            </a:r>
          </a:p>
          <a:p>
            <a:pPr lvl="1" eaLnBrk="1" hangingPunct="1">
              <a:lnSpc>
                <a:spcPct val="90000"/>
              </a:lnSpc>
            </a:pPr>
            <a:r>
              <a:rPr lang="tr-TR" altLang="en-US" sz="2400" kern="0" dirty="0" smtClean="0"/>
              <a:t>Diuretic</a:t>
            </a:r>
          </a:p>
          <a:p>
            <a:pPr lvl="1" eaLnBrk="1" hangingPunct="1">
              <a:lnSpc>
                <a:spcPct val="90000"/>
              </a:lnSpc>
            </a:pPr>
            <a:r>
              <a:rPr lang="tr-TR" altLang="en-US" sz="2400" kern="0" dirty="0" smtClean="0"/>
              <a:t>Digitalis, </a:t>
            </a:r>
            <a:r>
              <a:rPr lang="el-GR" altLang="en-US" sz="2400" kern="0" dirty="0" smtClean="0">
                <a:cs typeface="Arial" charset="0"/>
              </a:rPr>
              <a:t>β</a:t>
            </a:r>
            <a:r>
              <a:rPr lang="tr-TR" altLang="en-US" sz="2400" kern="0" dirty="0" smtClean="0">
                <a:cs typeface="Arial" charset="0"/>
              </a:rPr>
              <a:t>-</a:t>
            </a:r>
            <a:r>
              <a:rPr lang="tr-TR" altLang="en-US" sz="2400" kern="0" dirty="0" smtClean="0"/>
              <a:t>bloker </a:t>
            </a:r>
          </a:p>
          <a:p>
            <a:pPr lvl="1" eaLnBrk="1" hangingPunct="1">
              <a:lnSpc>
                <a:spcPct val="90000"/>
              </a:lnSpc>
            </a:pPr>
            <a:endParaRPr lang="tr-TR" altLang="en-US" kern="0" dirty="0" smtClean="0"/>
          </a:p>
        </p:txBody>
      </p:sp>
      <p:sp>
        <p:nvSpPr>
          <p:cNvPr id="8" name="Slide Number Placeholder 7"/>
          <p:cNvSpPr>
            <a:spLocks noGrp="1"/>
          </p:cNvSpPr>
          <p:nvPr>
            <p:ph type="sldNum" sz="quarter" idx="12"/>
          </p:nvPr>
        </p:nvSpPr>
        <p:spPr/>
        <p:txBody>
          <a:bodyPr/>
          <a:lstStyle/>
          <a:p>
            <a:pPr>
              <a:defRPr/>
            </a:pPr>
            <a:fld id="{3FB59B3C-6B12-4D59-9B94-A010FFCF2534}" type="slidenum">
              <a:rPr lang="en-US" smtClean="0"/>
              <a:pPr>
                <a:defRPr/>
              </a:pPr>
              <a:t>111</a:t>
            </a:fld>
            <a:endParaRPr lang="en-US"/>
          </a:p>
        </p:txBody>
      </p:sp>
    </p:spTree>
    <p:extLst>
      <p:ext uri="{BB962C8B-B14F-4D97-AF65-F5344CB8AC3E}">
        <p14:creationId xmlns:p14="http://schemas.microsoft.com/office/powerpoint/2010/main" val="28557184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322728"/>
            <a:ext cx="8229600" cy="1506071"/>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Pulmonary Hypertension</a:t>
            </a:r>
          </a:p>
        </p:txBody>
      </p:sp>
      <p:sp>
        <p:nvSpPr>
          <p:cNvPr id="5" name="Rectangle 3"/>
          <p:cNvSpPr txBox="1">
            <a:spLocks noChangeArrowheads="1"/>
          </p:cNvSpPr>
          <p:nvPr/>
        </p:nvSpPr>
        <p:spPr bwMode="auto">
          <a:xfrm>
            <a:off x="457200" y="1600200"/>
            <a:ext cx="4038600" cy="4267200"/>
          </a:xfrm>
          <a:prstGeom prst="rect">
            <a:avLst/>
          </a:prstGeom>
          <a:no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smtClean="0"/>
              <a:t>Alveolar hypoxemia and respiratory acidosis can cause pulmonary artery vasoconstruction and pulmonary hypertension.</a:t>
            </a:r>
          </a:p>
        </p:txBody>
      </p:sp>
      <p:sp>
        <p:nvSpPr>
          <p:cNvPr id="6" name="Rectangle 4"/>
          <p:cNvSpPr txBox="1">
            <a:spLocks noChangeArrowheads="1"/>
          </p:cNvSpPr>
          <p:nvPr/>
        </p:nvSpPr>
        <p:spPr>
          <a:xfrm>
            <a:off x="4648200" y="1600200"/>
            <a:ext cx="4171950" cy="4495800"/>
          </a:xfrm>
          <a:prstGeom prst="rect">
            <a:avLst/>
          </a:prstGeom>
          <a:ln>
            <a:solidFill>
              <a:schemeClr val="tx2"/>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400" indent="-533400" eaLnBrk="1" hangingPunct="1"/>
            <a:r>
              <a:rPr lang="tr-TR" altLang="en-US" sz="2800" u="sng" kern="0" dirty="0" smtClean="0"/>
              <a:t>Diagnosis: </a:t>
            </a:r>
          </a:p>
          <a:p>
            <a:pPr marL="533400" indent="-533400" eaLnBrk="1" hangingPunct="1">
              <a:buFont typeface="Wingdings" pitchFamily="2" charset="2"/>
              <a:buNone/>
            </a:pPr>
            <a:r>
              <a:rPr lang="tr-TR" altLang="en-US" sz="2800" kern="0" dirty="0" smtClean="0"/>
              <a:t>      ABG </a:t>
            </a:r>
          </a:p>
          <a:p>
            <a:pPr marL="533400" indent="-533400" eaLnBrk="1" hangingPunct="1">
              <a:buFont typeface="Wingdings" pitchFamily="2" charset="2"/>
              <a:buNone/>
            </a:pPr>
            <a:r>
              <a:rPr lang="tr-TR" altLang="en-US" sz="2800" kern="0" dirty="0" smtClean="0"/>
              <a:t>      Chest x-ray</a:t>
            </a:r>
          </a:p>
          <a:p>
            <a:pPr marL="533400" indent="-533400" eaLnBrk="1" hangingPunct="1">
              <a:buFont typeface="Wingdings" pitchFamily="2" charset="2"/>
              <a:buNone/>
            </a:pPr>
            <a:r>
              <a:rPr lang="tr-TR" altLang="en-US" sz="2800" kern="0" dirty="0" smtClean="0"/>
              <a:t>      ECG</a:t>
            </a:r>
          </a:p>
          <a:p>
            <a:pPr marL="533400" indent="-533400" eaLnBrk="1" hangingPunct="1">
              <a:buFont typeface="Wingdings" pitchFamily="2" charset="2"/>
              <a:buNone/>
            </a:pPr>
            <a:r>
              <a:rPr lang="tr-TR" altLang="en-US" sz="2800" kern="0" dirty="0" smtClean="0"/>
              <a:t>      Right-sided heart catheterization</a:t>
            </a:r>
          </a:p>
          <a:p>
            <a:pPr marL="533400" indent="-533400" eaLnBrk="1" hangingPunct="1"/>
            <a:r>
              <a:rPr lang="tr-TR" altLang="en-US" sz="2800" u="sng" kern="0" dirty="0" smtClean="0"/>
              <a:t>Therapy:</a:t>
            </a:r>
            <a:r>
              <a:rPr lang="tr-TR" altLang="en-US" sz="2800" kern="0" dirty="0" smtClean="0"/>
              <a:t>	</a:t>
            </a:r>
          </a:p>
          <a:p>
            <a:pPr marL="533400" indent="-533400" eaLnBrk="1" hangingPunct="1">
              <a:buFont typeface="Wingdings" pitchFamily="2" charset="2"/>
              <a:buNone/>
            </a:pPr>
            <a:r>
              <a:rPr lang="tr-TR" altLang="en-US" sz="2800" kern="0" dirty="0" smtClean="0"/>
              <a:t>	LTOT</a:t>
            </a:r>
          </a:p>
          <a:p>
            <a:pPr marL="533400" indent="-533400" eaLnBrk="1" hangingPunct="1">
              <a:buFont typeface="Wingdings" pitchFamily="2" charset="2"/>
              <a:buNone/>
            </a:pPr>
            <a:r>
              <a:rPr lang="tr-TR" altLang="en-US" sz="2800" kern="0" dirty="0" smtClean="0"/>
              <a:t>     Vasodilator </a:t>
            </a:r>
          </a:p>
        </p:txBody>
      </p:sp>
      <p:sp>
        <p:nvSpPr>
          <p:cNvPr id="8" name="Slide Number Placeholder 7"/>
          <p:cNvSpPr>
            <a:spLocks noGrp="1"/>
          </p:cNvSpPr>
          <p:nvPr>
            <p:ph type="sldNum" sz="quarter" idx="12"/>
          </p:nvPr>
        </p:nvSpPr>
        <p:spPr/>
        <p:txBody>
          <a:bodyPr/>
          <a:lstStyle/>
          <a:p>
            <a:pPr>
              <a:defRPr/>
            </a:pPr>
            <a:fld id="{3FB59B3C-6B12-4D59-9B94-A010FFCF2534}" type="slidenum">
              <a:rPr lang="en-US" smtClean="0"/>
              <a:pPr>
                <a:defRPr/>
              </a:pPr>
              <a:t>112</a:t>
            </a:fld>
            <a:endParaRPr lang="en-US" dirty="0"/>
          </a:p>
        </p:txBody>
      </p:sp>
    </p:spTree>
    <p:extLst>
      <p:ext uri="{BB962C8B-B14F-4D97-AF65-F5344CB8AC3E}">
        <p14:creationId xmlns:p14="http://schemas.microsoft.com/office/powerpoint/2010/main" val="15131194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Coronary Artery Disease</a:t>
            </a:r>
          </a:p>
        </p:txBody>
      </p:sp>
      <p:sp>
        <p:nvSpPr>
          <p:cNvPr id="5" name="Rectangle 3"/>
          <p:cNvSpPr txBox="1">
            <a:spLocks noChangeArrowheads="1"/>
          </p:cNvSpPr>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dirty="0" smtClean="0"/>
              <a:t>Most common cause of death in cardiovascular disease (50%).</a:t>
            </a:r>
          </a:p>
          <a:p>
            <a:pPr eaLnBrk="1" hangingPunct="1"/>
            <a:r>
              <a:rPr lang="tr-TR" altLang="en-US" kern="0" dirty="0" smtClean="0"/>
              <a:t>Smoking and obesity are most common risk factors.</a:t>
            </a:r>
          </a:p>
          <a:p>
            <a:pPr eaLnBrk="1" hangingPunct="1"/>
            <a:r>
              <a:rPr lang="tr-TR" altLang="en-US" kern="0" dirty="0" smtClean="0"/>
              <a:t>Related to systemic inflammation</a:t>
            </a:r>
            <a:r>
              <a:rPr lang="en-IN" altLang="en-US" kern="0" dirty="0" smtClean="0"/>
              <a:t>.</a:t>
            </a:r>
            <a:endParaRPr lang="tr-TR" altLang="en-US" kern="0" dirty="0" smtClean="0"/>
          </a:p>
          <a:p>
            <a:pPr eaLnBrk="1" hangingPunct="1"/>
            <a:endParaRPr lang="tr-TR" altLang="en-US" kern="0" dirty="0" smtClean="0"/>
          </a:p>
        </p:txBody>
      </p:sp>
      <p:sp>
        <p:nvSpPr>
          <p:cNvPr id="6" name="Slide Number Placeholder 5"/>
          <p:cNvSpPr>
            <a:spLocks noGrp="1"/>
          </p:cNvSpPr>
          <p:nvPr>
            <p:ph type="sldNum" sz="quarter" idx="12"/>
          </p:nvPr>
        </p:nvSpPr>
        <p:spPr/>
        <p:txBody>
          <a:bodyPr/>
          <a:lstStyle/>
          <a:p>
            <a:pPr>
              <a:defRPr/>
            </a:pPr>
            <a:fld id="{3FB59B3C-6B12-4D59-9B94-A010FFCF2534}" type="slidenum">
              <a:rPr lang="en-US" smtClean="0"/>
              <a:pPr>
                <a:defRPr/>
              </a:pPr>
              <a:t>113</a:t>
            </a:fld>
            <a:endParaRPr lang="en-US"/>
          </a:p>
        </p:txBody>
      </p:sp>
    </p:spTree>
    <p:extLst>
      <p:ext uri="{BB962C8B-B14F-4D97-AF65-F5344CB8AC3E}">
        <p14:creationId xmlns:p14="http://schemas.microsoft.com/office/powerpoint/2010/main" val="20380511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Coronary Artery Disease</a:t>
            </a:r>
          </a:p>
        </p:txBody>
      </p:sp>
      <p:sp>
        <p:nvSpPr>
          <p:cNvPr id="5" name="Rectangle 3"/>
          <p:cNvSpPr txBox="1">
            <a:spLocks noChangeArrowheads="1"/>
          </p:cNvSpPr>
          <p:nvPr/>
        </p:nvSpPr>
        <p:spPr bwMode="auto">
          <a:xfrm>
            <a:off x="457200" y="1981200"/>
            <a:ext cx="4038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smtClean="0"/>
              <a:t>Diagnosis:</a:t>
            </a:r>
          </a:p>
          <a:p>
            <a:pPr lvl="1" eaLnBrk="1" hangingPunct="1">
              <a:lnSpc>
                <a:spcPct val="90000"/>
              </a:lnSpc>
            </a:pPr>
            <a:r>
              <a:rPr lang="tr-TR" altLang="en-US" kern="0" smtClean="0"/>
              <a:t>Symptoms</a:t>
            </a:r>
          </a:p>
          <a:p>
            <a:pPr lvl="1" eaLnBrk="1" hangingPunct="1">
              <a:lnSpc>
                <a:spcPct val="90000"/>
              </a:lnSpc>
            </a:pPr>
            <a:r>
              <a:rPr lang="tr-TR" altLang="en-US" kern="0" smtClean="0"/>
              <a:t>ECG</a:t>
            </a:r>
          </a:p>
          <a:p>
            <a:pPr lvl="1" eaLnBrk="1" hangingPunct="1">
              <a:lnSpc>
                <a:spcPct val="90000"/>
              </a:lnSpc>
            </a:pPr>
            <a:r>
              <a:rPr lang="tr-TR" altLang="en-US" kern="0" smtClean="0"/>
              <a:t>Treadmill</a:t>
            </a:r>
          </a:p>
          <a:p>
            <a:pPr lvl="1" eaLnBrk="1" hangingPunct="1">
              <a:lnSpc>
                <a:spcPct val="90000"/>
              </a:lnSpc>
            </a:pPr>
            <a:r>
              <a:rPr lang="tr-TR" altLang="en-US" kern="0" smtClean="0"/>
              <a:t>Nuclear perfusion imaging</a:t>
            </a:r>
          </a:p>
          <a:p>
            <a:pPr lvl="1" eaLnBrk="1" hangingPunct="1">
              <a:lnSpc>
                <a:spcPct val="90000"/>
              </a:lnSpc>
            </a:pPr>
            <a:r>
              <a:rPr lang="tr-TR" altLang="en-US" kern="0" smtClean="0"/>
              <a:t>Angiography</a:t>
            </a:r>
          </a:p>
        </p:txBody>
      </p:sp>
      <p:sp>
        <p:nvSpPr>
          <p:cNvPr id="6" name="Rectangle 4"/>
          <p:cNvSpPr txBox="1">
            <a:spLocks noChangeArrowheads="1"/>
          </p:cNvSpPr>
          <p:nvPr/>
        </p:nvSpPr>
        <p:spPr>
          <a:xfrm>
            <a:off x="4648200" y="1981200"/>
            <a:ext cx="4244975"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smtClean="0"/>
              <a:t>Therapy:</a:t>
            </a:r>
          </a:p>
          <a:p>
            <a:pPr lvl="1" eaLnBrk="1" hangingPunct="1">
              <a:lnSpc>
                <a:spcPct val="90000"/>
              </a:lnSpc>
            </a:pPr>
            <a:r>
              <a:rPr lang="tr-TR" altLang="en-US" kern="0" smtClean="0"/>
              <a:t>Oxygen</a:t>
            </a:r>
          </a:p>
          <a:p>
            <a:pPr lvl="1" eaLnBrk="1" hangingPunct="1">
              <a:lnSpc>
                <a:spcPct val="90000"/>
              </a:lnSpc>
            </a:pPr>
            <a:r>
              <a:rPr lang="tr-TR" altLang="en-US" kern="0" smtClean="0"/>
              <a:t>Aspirin</a:t>
            </a:r>
          </a:p>
          <a:p>
            <a:pPr lvl="1" eaLnBrk="1" hangingPunct="1">
              <a:lnSpc>
                <a:spcPct val="90000"/>
              </a:lnSpc>
            </a:pPr>
            <a:r>
              <a:rPr lang="tr-TR" altLang="en-US" kern="0" smtClean="0"/>
              <a:t>Nitrates</a:t>
            </a:r>
          </a:p>
          <a:p>
            <a:pPr lvl="1" eaLnBrk="1" hangingPunct="1">
              <a:lnSpc>
                <a:spcPct val="90000"/>
              </a:lnSpc>
            </a:pPr>
            <a:r>
              <a:rPr lang="tr-TR" altLang="en-US" kern="0" smtClean="0"/>
              <a:t>Calcium channel blockers</a:t>
            </a:r>
          </a:p>
          <a:p>
            <a:pPr lvl="1" eaLnBrk="1" hangingPunct="1">
              <a:lnSpc>
                <a:spcPct val="90000"/>
              </a:lnSpc>
            </a:pPr>
            <a:r>
              <a:rPr lang="el-GR" altLang="en-US" kern="0" smtClean="0">
                <a:cs typeface="Arial" charset="0"/>
              </a:rPr>
              <a:t>β</a:t>
            </a:r>
            <a:r>
              <a:rPr lang="tr-TR" altLang="en-US" kern="0" smtClean="0">
                <a:cs typeface="Arial" charset="0"/>
              </a:rPr>
              <a:t>-</a:t>
            </a:r>
            <a:r>
              <a:rPr lang="tr-TR" altLang="en-US" kern="0" smtClean="0"/>
              <a:t>blockers (selective)</a:t>
            </a:r>
          </a:p>
          <a:p>
            <a:pPr lvl="1" eaLnBrk="1" hangingPunct="1">
              <a:lnSpc>
                <a:spcPct val="90000"/>
              </a:lnSpc>
            </a:pPr>
            <a:r>
              <a:rPr lang="tr-TR" altLang="en-US" kern="0" smtClean="0"/>
              <a:t>Stent</a:t>
            </a:r>
          </a:p>
          <a:p>
            <a:pPr lvl="1" eaLnBrk="1" hangingPunct="1">
              <a:lnSpc>
                <a:spcPct val="90000"/>
              </a:lnSpc>
            </a:pPr>
            <a:r>
              <a:rPr lang="tr-TR" altLang="en-US" kern="0" smtClean="0"/>
              <a:t>By-pass</a:t>
            </a:r>
          </a:p>
          <a:p>
            <a:pPr lvl="1" eaLnBrk="1" hangingPunct="1">
              <a:lnSpc>
                <a:spcPct val="90000"/>
              </a:lnSpc>
            </a:pPr>
            <a:endParaRPr lang="tr-TR" altLang="en-US" kern="0" smtClean="0"/>
          </a:p>
        </p:txBody>
      </p:sp>
      <p:sp>
        <p:nvSpPr>
          <p:cNvPr id="8" name="Slide Number Placeholder 7"/>
          <p:cNvSpPr>
            <a:spLocks noGrp="1"/>
          </p:cNvSpPr>
          <p:nvPr>
            <p:ph type="sldNum" sz="quarter" idx="12"/>
          </p:nvPr>
        </p:nvSpPr>
        <p:spPr/>
        <p:txBody>
          <a:bodyPr/>
          <a:lstStyle/>
          <a:p>
            <a:pPr>
              <a:defRPr/>
            </a:pPr>
            <a:fld id="{3FB59B3C-6B12-4D59-9B94-A010FFCF2534}" type="slidenum">
              <a:rPr lang="en-US" smtClean="0"/>
              <a:pPr>
                <a:defRPr/>
              </a:pPr>
              <a:t>114</a:t>
            </a:fld>
            <a:endParaRPr lang="en-US"/>
          </a:p>
        </p:txBody>
      </p:sp>
    </p:spTree>
    <p:extLst>
      <p:ext uri="{BB962C8B-B14F-4D97-AF65-F5344CB8AC3E}">
        <p14:creationId xmlns:p14="http://schemas.microsoft.com/office/powerpoint/2010/main" val="34744416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Systemic Hypertension</a:t>
            </a:r>
          </a:p>
        </p:txBody>
      </p:sp>
      <p:sp>
        <p:nvSpPr>
          <p:cNvPr id="5" name="Rectangle 3"/>
          <p:cNvSpPr txBox="1">
            <a:spLocks noChangeArrowheads="1"/>
          </p:cNvSpPr>
          <p:nvPr/>
        </p:nvSpPr>
        <p:spPr bwMode="auto">
          <a:xfrm>
            <a:off x="457200" y="1981200"/>
            <a:ext cx="4038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smtClean="0"/>
              <a:t>Affects approximately 30 to 37% of adults.</a:t>
            </a:r>
          </a:p>
          <a:p>
            <a:pPr eaLnBrk="1" hangingPunct="1">
              <a:lnSpc>
                <a:spcPct val="90000"/>
              </a:lnSpc>
            </a:pPr>
            <a:r>
              <a:rPr lang="tr-TR" altLang="en-US" kern="0" smtClean="0"/>
              <a:t>Prevelance is not increased in patient with COPD.</a:t>
            </a:r>
          </a:p>
        </p:txBody>
      </p:sp>
      <p:sp>
        <p:nvSpPr>
          <p:cNvPr id="6" name="Rectangle 4"/>
          <p:cNvSpPr txBox="1">
            <a:spLocks noChangeArrowheads="1"/>
          </p:cNvSpPr>
          <p:nvPr/>
        </p:nvSpPr>
        <p:spPr>
          <a:xfrm>
            <a:off x="4648200" y="1981200"/>
            <a:ext cx="4038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sz="2800" kern="0" dirty="0" smtClean="0"/>
              <a:t>Blood pressure monitoring in every patient.</a:t>
            </a:r>
          </a:p>
          <a:p>
            <a:pPr eaLnBrk="1" hangingPunct="1">
              <a:lnSpc>
                <a:spcPct val="90000"/>
              </a:lnSpc>
            </a:pPr>
            <a:r>
              <a:rPr lang="tr-TR" altLang="en-US" sz="2800" kern="0" dirty="0" smtClean="0"/>
              <a:t>Therapy:</a:t>
            </a:r>
          </a:p>
          <a:p>
            <a:pPr lvl="1" eaLnBrk="1" hangingPunct="1">
              <a:lnSpc>
                <a:spcPct val="90000"/>
              </a:lnSpc>
            </a:pPr>
            <a:r>
              <a:rPr lang="tr-TR" altLang="en-US" sz="2400" kern="0" dirty="0" smtClean="0"/>
              <a:t>Diuretics</a:t>
            </a:r>
          </a:p>
          <a:p>
            <a:pPr lvl="1" eaLnBrk="1" hangingPunct="1">
              <a:lnSpc>
                <a:spcPct val="90000"/>
              </a:lnSpc>
            </a:pPr>
            <a:r>
              <a:rPr lang="tr-TR" altLang="en-US" sz="2400" kern="0" dirty="0" smtClean="0"/>
              <a:t>ACE inh,</a:t>
            </a:r>
          </a:p>
          <a:p>
            <a:pPr lvl="1" eaLnBrk="1" hangingPunct="1">
              <a:lnSpc>
                <a:spcPct val="90000"/>
              </a:lnSpc>
            </a:pPr>
            <a:r>
              <a:rPr lang="tr-TR" altLang="en-US" sz="2400" kern="0" dirty="0" smtClean="0"/>
              <a:t>Calcium channel blockers</a:t>
            </a:r>
          </a:p>
          <a:p>
            <a:pPr lvl="1" eaLnBrk="1" hangingPunct="1">
              <a:lnSpc>
                <a:spcPct val="90000"/>
              </a:lnSpc>
            </a:pPr>
            <a:r>
              <a:rPr lang="el-GR" altLang="en-US" sz="2400" kern="0" dirty="0" smtClean="0">
                <a:cs typeface="Arial" charset="0"/>
              </a:rPr>
              <a:t>β</a:t>
            </a:r>
            <a:r>
              <a:rPr lang="tr-TR" altLang="en-US" sz="2400" kern="0" dirty="0" smtClean="0">
                <a:cs typeface="Arial" charset="0"/>
              </a:rPr>
              <a:t>-</a:t>
            </a:r>
            <a:r>
              <a:rPr lang="tr-TR" altLang="en-US" sz="2400" kern="0" dirty="0" smtClean="0"/>
              <a:t>blockers (selective)</a:t>
            </a:r>
          </a:p>
          <a:p>
            <a:pPr lvl="1" eaLnBrk="1" hangingPunct="1">
              <a:lnSpc>
                <a:spcPct val="90000"/>
              </a:lnSpc>
              <a:buFont typeface="Wingdings" pitchFamily="2" charset="2"/>
              <a:buNone/>
            </a:pPr>
            <a:endParaRPr lang="tr-TR" altLang="en-US" sz="2400" kern="0" dirty="0" smtClean="0"/>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115</a:t>
            </a:fld>
            <a:endParaRPr lang="en-US"/>
          </a:p>
        </p:txBody>
      </p:sp>
    </p:spTree>
    <p:extLst>
      <p:ext uri="{BB962C8B-B14F-4D97-AF65-F5344CB8AC3E}">
        <p14:creationId xmlns:p14="http://schemas.microsoft.com/office/powerpoint/2010/main" val="16354926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Malnutrition and cachexi</a:t>
            </a:r>
            <a:r>
              <a:rPr lang="en-IN" altLang="en-US" b="1" smtClean="0"/>
              <a:t>a</a:t>
            </a:r>
            <a:endParaRPr lang="tr-TR" altLang="en-US" b="1" dirty="0" smtClean="0"/>
          </a:p>
        </p:txBody>
      </p:sp>
      <p:sp>
        <p:nvSpPr>
          <p:cNvPr id="5" name="Rectangle 3"/>
          <p:cNvSpPr txBox="1">
            <a:spLocks noChangeArrowheads="1"/>
          </p:cNvSpPr>
          <p:nvPr/>
        </p:nvSpPr>
        <p:spPr bwMode="auto">
          <a:xfrm>
            <a:off x="457200" y="1981200"/>
            <a:ext cx="8229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dirty="0" smtClean="0"/>
              <a:t>Weight loss and malnutrition occur in up to 50% of persons with COPD.</a:t>
            </a:r>
          </a:p>
          <a:p>
            <a:pPr eaLnBrk="1" hangingPunct="1"/>
            <a:r>
              <a:rPr lang="tr-TR" altLang="en-US" kern="0" dirty="0" smtClean="0"/>
              <a:t>More severs in advanced COPD.</a:t>
            </a:r>
          </a:p>
          <a:p>
            <a:pPr eaLnBrk="1" hangingPunct="1"/>
            <a:r>
              <a:rPr lang="en-IN" altLang="en-US" kern="0" dirty="0" smtClean="0"/>
              <a:t>Fat Free Mass (</a:t>
            </a:r>
            <a:r>
              <a:rPr lang="tr-TR" altLang="en-US" kern="0" dirty="0" smtClean="0"/>
              <a:t>FFM</a:t>
            </a:r>
            <a:r>
              <a:rPr lang="en-IN" altLang="en-US" kern="0" dirty="0" smtClean="0"/>
              <a:t>)</a:t>
            </a:r>
            <a:r>
              <a:rPr lang="tr-TR" altLang="en-US" kern="0" dirty="0" smtClean="0"/>
              <a:t> is important.</a:t>
            </a:r>
          </a:p>
          <a:p>
            <a:pPr algn="r" eaLnBrk="1" hangingPunct="1">
              <a:buFont typeface="Wingdings" pitchFamily="2" charset="2"/>
              <a:buNone/>
            </a:pPr>
            <a:endParaRPr lang="tr-TR" altLang="en-US" sz="1600" i="1" kern="0" dirty="0" smtClean="0"/>
          </a:p>
          <a:p>
            <a:pPr algn="r" eaLnBrk="1" hangingPunct="1">
              <a:buFont typeface="Wingdings" pitchFamily="2" charset="2"/>
              <a:buNone/>
            </a:pPr>
            <a:endParaRPr lang="tr-TR" altLang="en-US" sz="1600" i="1" kern="0" dirty="0" smtClean="0"/>
          </a:p>
          <a:p>
            <a:pPr eaLnBrk="1" hangingPunct="1"/>
            <a:endParaRPr lang="tr-TR" altLang="en-US" kern="0" dirty="0" smtClean="0"/>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116</a:t>
            </a:fld>
            <a:endParaRPr lang="en-US"/>
          </a:p>
        </p:txBody>
      </p:sp>
    </p:spTree>
    <p:extLst>
      <p:ext uri="{BB962C8B-B14F-4D97-AF65-F5344CB8AC3E}">
        <p14:creationId xmlns:p14="http://schemas.microsoft.com/office/powerpoint/2010/main" val="43791530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6879134" y="6381750"/>
            <a:ext cx="236388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tr-TR" altLang="en-US" sz="1600" i="1" dirty="0"/>
              <a:t>Wagner ERJ,2008</a:t>
            </a:r>
          </a:p>
        </p:txBody>
      </p:sp>
      <p:sp>
        <p:nvSpPr>
          <p:cNvPr id="6" name="Slide Number Placeholder 5"/>
          <p:cNvSpPr>
            <a:spLocks noGrp="1"/>
          </p:cNvSpPr>
          <p:nvPr>
            <p:ph type="sldNum" sz="quarter" idx="12"/>
          </p:nvPr>
        </p:nvSpPr>
        <p:spPr/>
        <p:txBody>
          <a:bodyPr/>
          <a:lstStyle/>
          <a:p>
            <a:pPr>
              <a:defRPr/>
            </a:pPr>
            <a:fld id="{3FB59B3C-6B12-4D59-9B94-A010FFCF2534}" type="slidenum">
              <a:rPr lang="en-US" smtClean="0"/>
              <a:pPr>
                <a:defRPr/>
              </a:pPr>
              <a:t>117</a:t>
            </a:fld>
            <a:endParaRPr lang="en-US"/>
          </a:p>
        </p:txBody>
      </p:sp>
    </p:spTree>
    <p:extLst>
      <p:ext uri="{BB962C8B-B14F-4D97-AF65-F5344CB8AC3E}">
        <p14:creationId xmlns:p14="http://schemas.microsoft.com/office/powerpoint/2010/main" val="30299447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35429" y="152400"/>
            <a:ext cx="8686800" cy="720725"/>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sz="3600" b="1" dirty="0" smtClean="0"/>
              <a:t>Weight Loss and Respiratory Failure</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6611938"/>
            <a:ext cx="4067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118</a:t>
            </a:fld>
            <a:endParaRPr lang="en-US"/>
          </a:p>
        </p:txBody>
      </p:sp>
    </p:spTree>
    <p:extLst>
      <p:ext uri="{BB962C8B-B14F-4D97-AF65-F5344CB8AC3E}">
        <p14:creationId xmlns:p14="http://schemas.microsoft.com/office/powerpoint/2010/main" val="19696099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7006474" y="6381750"/>
            <a:ext cx="2000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tr-TR" altLang="en-US" sz="1600" i="1"/>
              <a:t>Wagner ERJ,2008</a:t>
            </a:r>
          </a:p>
        </p:txBody>
      </p:sp>
      <p:sp>
        <p:nvSpPr>
          <p:cNvPr id="6" name="Slide Number Placeholder 5"/>
          <p:cNvSpPr>
            <a:spLocks noGrp="1"/>
          </p:cNvSpPr>
          <p:nvPr>
            <p:ph type="sldNum" sz="quarter" idx="12"/>
          </p:nvPr>
        </p:nvSpPr>
        <p:spPr/>
        <p:txBody>
          <a:bodyPr/>
          <a:lstStyle/>
          <a:p>
            <a:pPr>
              <a:defRPr/>
            </a:pPr>
            <a:fld id="{3FB59B3C-6B12-4D59-9B94-A010FFCF2534}" type="slidenum">
              <a:rPr lang="en-US" smtClean="0"/>
              <a:pPr>
                <a:defRPr/>
              </a:pPr>
              <a:t>119</a:t>
            </a:fld>
            <a:endParaRPr lang="en-US"/>
          </a:p>
        </p:txBody>
      </p:sp>
    </p:spTree>
    <p:extLst>
      <p:ext uri="{BB962C8B-B14F-4D97-AF65-F5344CB8AC3E}">
        <p14:creationId xmlns:p14="http://schemas.microsoft.com/office/powerpoint/2010/main" val="2980393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Pathology, pathogenesis and pathophysiology</a:t>
            </a:r>
            <a:endParaRPr lang="en-IN"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IN" dirty="0" smtClean="0"/>
              <a:t>COPD comprises </a:t>
            </a:r>
            <a:r>
              <a:rPr lang="en-IN" dirty="0"/>
              <a:t>pathological changes in </a:t>
            </a:r>
            <a:r>
              <a:rPr lang="en-IN" dirty="0" smtClean="0"/>
              <a:t>four different </a:t>
            </a:r>
            <a:r>
              <a:rPr lang="en-IN" dirty="0"/>
              <a:t>compartments of the </a:t>
            </a:r>
            <a:r>
              <a:rPr lang="en-IN" dirty="0" smtClean="0"/>
              <a:t>lungs: </a:t>
            </a:r>
          </a:p>
          <a:p>
            <a:pPr>
              <a:buFont typeface="Wingdings" panose="05000000000000000000" pitchFamily="2" charset="2"/>
              <a:buChar char="§"/>
            </a:pPr>
            <a:r>
              <a:rPr lang="en-IN" dirty="0"/>
              <a:t>C</a:t>
            </a:r>
            <a:r>
              <a:rPr lang="en-IN" dirty="0" smtClean="0"/>
              <a:t>entral airways</a:t>
            </a:r>
          </a:p>
          <a:p>
            <a:pPr>
              <a:buFont typeface="Wingdings" panose="05000000000000000000" pitchFamily="2" charset="2"/>
              <a:buChar char="§"/>
            </a:pPr>
            <a:r>
              <a:rPr lang="en-IN" dirty="0"/>
              <a:t>P</a:t>
            </a:r>
            <a:r>
              <a:rPr lang="en-IN" dirty="0" smtClean="0"/>
              <a:t>eripheral airways</a:t>
            </a:r>
          </a:p>
          <a:p>
            <a:pPr>
              <a:buFont typeface="Wingdings" panose="05000000000000000000" pitchFamily="2" charset="2"/>
              <a:buChar char="§"/>
            </a:pPr>
            <a:r>
              <a:rPr lang="en-IN" dirty="0" smtClean="0"/>
              <a:t>Lung parenchyma and </a:t>
            </a:r>
          </a:p>
          <a:p>
            <a:pPr>
              <a:buFont typeface="Wingdings" panose="05000000000000000000" pitchFamily="2" charset="2"/>
              <a:buChar char="§"/>
            </a:pPr>
            <a:r>
              <a:rPr lang="en-IN" dirty="0" smtClean="0"/>
              <a:t>Pulmonary vasculature </a:t>
            </a:r>
          </a:p>
          <a:p>
            <a:pPr marL="0" indent="0">
              <a:buNone/>
            </a:pPr>
            <a:r>
              <a:rPr lang="en-IN" dirty="0" smtClean="0"/>
              <a:t>which </a:t>
            </a:r>
            <a:r>
              <a:rPr lang="en-IN" dirty="0"/>
              <a:t>are variably present in individuals with </a:t>
            </a:r>
            <a:r>
              <a:rPr lang="en-IN" dirty="0" smtClean="0"/>
              <a:t>the disease</a:t>
            </a:r>
            <a:r>
              <a:rPr lang="en-IN" dirty="0"/>
              <a:t>.</a:t>
            </a:r>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12</a:t>
            </a:fld>
            <a:endParaRPr lang="en-US"/>
          </a:p>
        </p:txBody>
      </p:sp>
    </p:spTree>
    <p:extLst>
      <p:ext uri="{BB962C8B-B14F-4D97-AF65-F5344CB8AC3E}">
        <p14:creationId xmlns:p14="http://schemas.microsoft.com/office/powerpoint/2010/main" val="27486300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4543" y="1524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Skeletal Muscle Dysfunction</a:t>
            </a:r>
          </a:p>
        </p:txBody>
      </p:sp>
      <p:sp>
        <p:nvSpPr>
          <p:cNvPr id="5" name="Rectangle 3"/>
          <p:cNvSpPr txBox="1">
            <a:spLocks noChangeArrowheads="1"/>
          </p:cNvSpPr>
          <p:nvPr/>
        </p:nvSpPr>
        <p:spPr bwMode="auto">
          <a:xfrm>
            <a:off x="424543" y="1676400"/>
            <a:ext cx="4038600" cy="3886200"/>
          </a:xfrm>
          <a:prstGeom prst="rect">
            <a:avLst/>
          </a:prstGeom>
          <a:no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dirty="0" smtClean="0"/>
              <a:t>The most important reason is deconditioning.</a:t>
            </a:r>
          </a:p>
          <a:p>
            <a:pPr eaLnBrk="1" hangingPunct="1">
              <a:lnSpc>
                <a:spcPct val="90000"/>
              </a:lnSpc>
            </a:pPr>
            <a:r>
              <a:rPr lang="tr-TR" altLang="en-US" kern="0" dirty="0" smtClean="0"/>
              <a:t>Malnutrition.</a:t>
            </a:r>
          </a:p>
          <a:p>
            <a:pPr eaLnBrk="1" hangingPunct="1">
              <a:lnSpc>
                <a:spcPct val="90000"/>
              </a:lnSpc>
            </a:pPr>
            <a:r>
              <a:rPr lang="tr-TR" altLang="en-US" kern="0" dirty="0" smtClean="0"/>
              <a:t>Myopathy from systemic steroids.</a:t>
            </a:r>
          </a:p>
          <a:p>
            <a:pPr eaLnBrk="1" hangingPunct="1">
              <a:lnSpc>
                <a:spcPct val="90000"/>
              </a:lnSpc>
            </a:pPr>
            <a:endParaRPr lang="tr-TR" altLang="en-US" i="1" kern="0" dirty="0" smtClean="0"/>
          </a:p>
          <a:p>
            <a:pPr eaLnBrk="1" hangingPunct="1">
              <a:lnSpc>
                <a:spcPct val="90000"/>
              </a:lnSpc>
            </a:pPr>
            <a:endParaRPr lang="tr-TR" altLang="en-US" sz="1000" i="1" kern="0" dirty="0" smtClean="0"/>
          </a:p>
          <a:p>
            <a:pPr eaLnBrk="1" hangingPunct="1">
              <a:lnSpc>
                <a:spcPct val="90000"/>
              </a:lnSpc>
              <a:buFont typeface="Wingdings" pitchFamily="2" charset="2"/>
              <a:buNone/>
            </a:pPr>
            <a:endParaRPr lang="tr-TR" altLang="en-US" sz="1000" i="1" kern="0" dirty="0" smtClean="0"/>
          </a:p>
          <a:p>
            <a:pPr eaLnBrk="1" hangingPunct="1">
              <a:lnSpc>
                <a:spcPct val="90000"/>
              </a:lnSpc>
            </a:pPr>
            <a:endParaRPr lang="tr-TR" altLang="en-US" sz="1000" i="1" kern="0" dirty="0" smtClean="0"/>
          </a:p>
          <a:p>
            <a:pPr eaLnBrk="1" hangingPunct="1">
              <a:lnSpc>
                <a:spcPct val="90000"/>
              </a:lnSpc>
            </a:pPr>
            <a:endParaRPr lang="tr-TR" altLang="en-US" kern="0" dirty="0" smtClean="0">
              <a:sym typeface="Symbol" pitchFamily="18" charset="2"/>
            </a:endParaRPr>
          </a:p>
        </p:txBody>
      </p:sp>
      <p:sp>
        <p:nvSpPr>
          <p:cNvPr id="6" name="Rectangle 4"/>
          <p:cNvSpPr txBox="1">
            <a:spLocks noChangeArrowheads="1"/>
          </p:cNvSpPr>
          <p:nvPr/>
        </p:nvSpPr>
        <p:spPr>
          <a:xfrm>
            <a:off x="4615543" y="1295400"/>
            <a:ext cx="4038600" cy="5334000"/>
          </a:xfrm>
          <a:prstGeom prst="rect">
            <a:avLst/>
          </a:prstGeom>
          <a:ln>
            <a:solidFill>
              <a:schemeClr val="tx2"/>
            </a:solidFill>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tr-TR" altLang="en-US" sz="2800" kern="0" dirty="0" smtClean="0"/>
              <a:t>Skeletal muscle itself can contribute to systemic inflammation</a:t>
            </a:r>
            <a:r>
              <a:rPr lang="tr-TR" altLang="en-US" sz="2800" kern="0" dirty="0" smtClean="0">
                <a:sym typeface="Symbol" pitchFamily="18" charset="2"/>
              </a:rPr>
              <a:t>. This has been demonstrated in patients with COPD during exercise.</a:t>
            </a:r>
          </a:p>
          <a:p>
            <a:pPr eaLnBrk="1" hangingPunct="1">
              <a:lnSpc>
                <a:spcPct val="80000"/>
              </a:lnSpc>
            </a:pPr>
            <a:r>
              <a:rPr lang="tr-TR" altLang="en-US" sz="2800" kern="0" dirty="0" smtClean="0"/>
              <a:t>Physical exercise and oxidative stress increases plasmaTNF-</a:t>
            </a:r>
            <a:r>
              <a:rPr lang="tr-TR" altLang="en-US" sz="2800" kern="0" dirty="0" smtClean="0">
                <a:sym typeface="Symbol" pitchFamily="18" charset="2"/>
              </a:rPr>
              <a:t> levels.</a:t>
            </a:r>
          </a:p>
          <a:p>
            <a:pPr eaLnBrk="1" hangingPunct="1">
              <a:lnSpc>
                <a:spcPct val="80000"/>
              </a:lnSpc>
            </a:pPr>
            <a:r>
              <a:rPr lang="tr-TR" altLang="en-US" sz="2400" kern="0" dirty="0" smtClean="0"/>
              <a:t>TNF-</a:t>
            </a:r>
            <a:r>
              <a:rPr lang="tr-TR" altLang="en-US" sz="2400" kern="0" dirty="0" smtClean="0">
                <a:sym typeface="Symbol" pitchFamily="18" charset="2"/>
              </a:rPr>
              <a:t> induce muscle loss.</a:t>
            </a:r>
          </a:p>
          <a:p>
            <a:pPr algn="r" eaLnBrk="1" hangingPunct="1">
              <a:lnSpc>
                <a:spcPct val="80000"/>
              </a:lnSpc>
              <a:buFont typeface="Wingdings" pitchFamily="2" charset="2"/>
              <a:buNone/>
            </a:pPr>
            <a:r>
              <a:rPr lang="tr-TR" altLang="en-US" sz="1600" kern="0" dirty="0" smtClean="0"/>
              <a:t>Fabbri, ERJ 2008</a:t>
            </a:r>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120</a:t>
            </a:fld>
            <a:endParaRPr lang="en-US"/>
          </a:p>
        </p:txBody>
      </p:sp>
    </p:spTree>
    <p:extLst>
      <p:ext uri="{BB962C8B-B14F-4D97-AF65-F5344CB8AC3E}">
        <p14:creationId xmlns:p14="http://schemas.microsoft.com/office/powerpoint/2010/main" val="28742182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Osteoporosis</a:t>
            </a:r>
          </a:p>
        </p:txBody>
      </p:sp>
      <p:sp>
        <p:nvSpPr>
          <p:cNvPr id="5" name="Rectangle 3"/>
          <p:cNvSpPr txBox="1">
            <a:spLocks noChangeArrowheads="1"/>
          </p:cNvSpPr>
          <p:nvPr/>
        </p:nvSpPr>
        <p:spPr bwMode="auto">
          <a:xfrm>
            <a:off x="457200" y="1981200"/>
            <a:ext cx="4038600" cy="43434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eaLnBrk="1" hangingPunct="1">
              <a:lnSpc>
                <a:spcPct val="80000"/>
              </a:lnSpc>
            </a:pPr>
            <a:r>
              <a:rPr lang="tr-TR" altLang="en-US" sz="2400" dirty="0"/>
              <a:t>Postmenopausal osteoporosis is related to high serum levels of TNF-</a:t>
            </a:r>
            <a:r>
              <a:rPr lang="tr-TR" altLang="en-US" sz="2400" dirty="0">
                <a:sym typeface="Symbol" pitchFamily="18" charset="2"/>
              </a:rPr>
              <a:t>  and IL-6.</a:t>
            </a:r>
          </a:p>
          <a:p>
            <a:pPr marL="609600" indent="-609600" eaLnBrk="1" hangingPunct="1">
              <a:lnSpc>
                <a:spcPct val="80000"/>
              </a:lnSpc>
            </a:pPr>
            <a:r>
              <a:rPr lang="tr-TR" altLang="en-US" sz="2400" dirty="0">
                <a:sym typeface="Symbol" pitchFamily="18" charset="2"/>
              </a:rPr>
              <a:t>Osteopenia found in COPD is also associated with an increase in circulating    </a:t>
            </a:r>
            <a:r>
              <a:rPr lang="tr-TR" altLang="en-US" sz="2400" dirty="0"/>
              <a:t>TNF-</a:t>
            </a:r>
            <a:r>
              <a:rPr lang="tr-TR" altLang="en-US" sz="2400" dirty="0">
                <a:sym typeface="Symbol" pitchFamily="18" charset="2"/>
              </a:rPr>
              <a:t>.</a:t>
            </a:r>
          </a:p>
          <a:p>
            <a:pPr marL="609600" indent="-609600" eaLnBrk="1" hangingPunct="1">
              <a:lnSpc>
                <a:spcPct val="80000"/>
              </a:lnSpc>
            </a:pPr>
            <a:r>
              <a:rPr lang="tr-TR" altLang="en-US" sz="2400" dirty="0"/>
              <a:t>Increased levels of TNF-</a:t>
            </a:r>
            <a:r>
              <a:rPr lang="tr-TR" altLang="en-US" sz="2400" dirty="0">
                <a:sym typeface="Symbol" pitchFamily="18" charset="2"/>
              </a:rPr>
              <a:t> (IL-1) stimulate the differentiation of macrophages into osteoclasts</a:t>
            </a:r>
            <a:r>
              <a:rPr lang="tr-TR" altLang="en-US" sz="2400" dirty="0" smtClean="0">
                <a:sym typeface="Symbol" pitchFamily="18" charset="2"/>
              </a:rPr>
              <a:t>.</a:t>
            </a:r>
            <a:endParaRPr lang="tr-TR" altLang="en-US" sz="2400" dirty="0">
              <a:sym typeface="Symbol" pitchFamily="18" charset="2"/>
            </a:endParaRPr>
          </a:p>
        </p:txBody>
      </p:sp>
      <p:sp>
        <p:nvSpPr>
          <p:cNvPr id="6" name="Rectangle 4"/>
          <p:cNvSpPr txBox="1">
            <a:spLocks noChangeArrowheads="1"/>
          </p:cNvSpPr>
          <p:nvPr/>
        </p:nvSpPr>
        <p:spPr>
          <a:xfrm>
            <a:off x="4648200" y="1981200"/>
            <a:ext cx="4038600" cy="4191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sz="2800" kern="0" dirty="0" smtClean="0"/>
              <a:t>Management:</a:t>
            </a:r>
          </a:p>
          <a:p>
            <a:pPr lvl="1" eaLnBrk="1" hangingPunct="1">
              <a:lnSpc>
                <a:spcPct val="90000"/>
              </a:lnSpc>
            </a:pPr>
            <a:r>
              <a:rPr lang="tr-TR" altLang="en-US" sz="2400" kern="0" dirty="0" smtClean="0"/>
              <a:t>Early screening</a:t>
            </a:r>
          </a:p>
          <a:p>
            <a:pPr lvl="1" eaLnBrk="1" hangingPunct="1">
              <a:lnSpc>
                <a:spcPct val="90000"/>
              </a:lnSpc>
            </a:pPr>
            <a:r>
              <a:rPr lang="tr-TR" altLang="en-US" sz="2400" kern="0" dirty="0" smtClean="0"/>
              <a:t>Exercize</a:t>
            </a:r>
          </a:p>
          <a:p>
            <a:pPr lvl="1" eaLnBrk="1" hangingPunct="1">
              <a:lnSpc>
                <a:spcPct val="90000"/>
              </a:lnSpc>
            </a:pPr>
            <a:r>
              <a:rPr lang="tr-TR" altLang="en-US" sz="2400" kern="0" dirty="0" smtClean="0"/>
              <a:t>Calcium 120-1500mg/day, D vit 400 IU</a:t>
            </a:r>
          </a:p>
          <a:p>
            <a:pPr lvl="1" eaLnBrk="1" hangingPunct="1">
              <a:lnSpc>
                <a:spcPct val="90000"/>
              </a:lnSpc>
            </a:pPr>
            <a:r>
              <a:rPr lang="tr-TR" altLang="en-US" sz="2400" kern="0" dirty="0" smtClean="0"/>
              <a:t>Avoidence from systemic CS</a:t>
            </a:r>
          </a:p>
          <a:p>
            <a:pPr lvl="1" eaLnBrk="1" hangingPunct="1">
              <a:lnSpc>
                <a:spcPct val="90000"/>
              </a:lnSpc>
            </a:pPr>
            <a:r>
              <a:rPr lang="tr-TR" altLang="en-US" sz="2400" kern="0" dirty="0" smtClean="0"/>
              <a:t>Biphosphonate</a:t>
            </a:r>
          </a:p>
          <a:p>
            <a:pPr lvl="1" eaLnBrk="1" hangingPunct="1">
              <a:lnSpc>
                <a:spcPct val="90000"/>
              </a:lnSpc>
            </a:pPr>
            <a:r>
              <a:rPr lang="tr-TR" altLang="en-US" sz="2400" kern="0" dirty="0" smtClean="0"/>
              <a:t>Calcitonin</a:t>
            </a:r>
          </a:p>
          <a:p>
            <a:pPr lvl="1" eaLnBrk="1" hangingPunct="1">
              <a:lnSpc>
                <a:spcPct val="90000"/>
              </a:lnSpc>
            </a:pPr>
            <a:r>
              <a:rPr lang="tr-TR" altLang="en-US" sz="2400" kern="0" smtClean="0"/>
              <a:t>Testesteron </a:t>
            </a:r>
            <a:endParaRPr lang="tr-TR" altLang="en-US" sz="2400" kern="0" dirty="0" smtClean="0"/>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121</a:t>
            </a:fld>
            <a:endParaRPr lang="en-US"/>
          </a:p>
        </p:txBody>
      </p:sp>
    </p:spTree>
    <p:extLst>
      <p:ext uri="{BB962C8B-B14F-4D97-AF65-F5344CB8AC3E}">
        <p14:creationId xmlns:p14="http://schemas.microsoft.com/office/powerpoint/2010/main" val="302048258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Diabetes</a:t>
            </a:r>
          </a:p>
        </p:txBody>
      </p:sp>
      <p:sp>
        <p:nvSpPr>
          <p:cNvPr id="5" name="Rectangle 3"/>
          <p:cNvSpPr txBox="1">
            <a:spLocks noChangeArrowheads="1"/>
          </p:cNvSpPr>
          <p:nvPr/>
        </p:nvSpPr>
        <p:spPr bwMode="auto">
          <a:xfrm>
            <a:off x="457200" y="1981200"/>
            <a:ext cx="8229600" cy="4267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dirty="0" smtClean="0"/>
              <a:t>Fibrinogen, white blood cell count and lower albumin predict the development of type 2 diabetes.</a:t>
            </a:r>
          </a:p>
          <a:p>
            <a:pPr eaLnBrk="1" hangingPunct="1">
              <a:lnSpc>
                <a:spcPct val="90000"/>
              </a:lnSpc>
            </a:pPr>
            <a:r>
              <a:rPr lang="tr-TR" altLang="en-US" kern="0" dirty="0" smtClean="0"/>
              <a:t>Patients with type 2 diabetes have increased levels of TNF-</a:t>
            </a:r>
            <a:r>
              <a:rPr lang="tr-TR" altLang="en-US" kern="0" dirty="0" smtClean="0">
                <a:sym typeface="Symbol" pitchFamily="18" charset="2"/>
              </a:rPr>
              <a:t>, IL-6 and CRP.</a:t>
            </a:r>
          </a:p>
          <a:p>
            <a:pPr eaLnBrk="1" hangingPunct="1">
              <a:lnSpc>
                <a:spcPct val="90000"/>
              </a:lnSpc>
            </a:pPr>
            <a:r>
              <a:rPr lang="tr-TR" altLang="en-US" kern="0" dirty="0" smtClean="0">
                <a:sym typeface="Symbol" pitchFamily="18" charset="2"/>
              </a:rPr>
              <a:t>Diabetes is independently associated with reduced lung function, which together with obesity could further worsen the severity of COPD.</a:t>
            </a:r>
          </a:p>
        </p:txBody>
      </p:sp>
      <p:sp>
        <p:nvSpPr>
          <p:cNvPr id="6" name="Text Box 4"/>
          <p:cNvSpPr txBox="1">
            <a:spLocks noChangeArrowheads="1"/>
          </p:cNvSpPr>
          <p:nvPr/>
        </p:nvSpPr>
        <p:spPr bwMode="auto">
          <a:xfrm>
            <a:off x="7000875" y="6400800"/>
            <a:ext cx="1962150" cy="366713"/>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tr-TR" altLang="en-US" sz="1800"/>
              <a:t>Fabbri, ERJ 2008</a:t>
            </a:r>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122</a:t>
            </a:fld>
            <a:endParaRPr lang="en-US"/>
          </a:p>
        </p:txBody>
      </p:sp>
    </p:spTree>
    <p:extLst>
      <p:ext uri="{BB962C8B-B14F-4D97-AF65-F5344CB8AC3E}">
        <p14:creationId xmlns:p14="http://schemas.microsoft.com/office/powerpoint/2010/main" val="42647374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46088" y="2286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Peptic Ulcus</a:t>
            </a:r>
          </a:p>
        </p:txBody>
      </p:sp>
      <p:sp>
        <p:nvSpPr>
          <p:cNvPr id="5" name="Rectangle 3"/>
          <p:cNvSpPr txBox="1">
            <a:spLocks noChangeArrowheads="1"/>
          </p:cNvSpPr>
          <p:nvPr/>
        </p:nvSpPr>
        <p:spPr bwMode="auto">
          <a:xfrm>
            <a:off x="446088" y="1752600"/>
            <a:ext cx="8218488" cy="44719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eaLnBrk="1" hangingPunct="1">
              <a:buFont typeface="Wingdings" pitchFamily="2" charset="2"/>
              <a:buNone/>
            </a:pPr>
            <a:endParaRPr lang="tr-TR" altLang="en-US" sz="1800" i="1" kern="0" smtClean="0"/>
          </a:p>
          <a:p>
            <a:pPr eaLnBrk="1" hangingPunct="1"/>
            <a:r>
              <a:rPr lang="tr-TR" altLang="en-US" kern="0" smtClean="0"/>
              <a:t>Peptic ulceration is more frequent in patients with COPD.</a:t>
            </a:r>
          </a:p>
          <a:p>
            <a:pPr eaLnBrk="1" hangingPunct="1"/>
            <a:r>
              <a:rPr lang="tr-TR" altLang="en-US" kern="0" smtClean="0"/>
              <a:t>Helicobacter sero-positivity is increased in COPD patients.                        </a:t>
            </a:r>
          </a:p>
          <a:p>
            <a:pPr algn="r" eaLnBrk="1" hangingPunct="1">
              <a:buFont typeface="Wingdings" pitchFamily="2" charset="2"/>
              <a:buNone/>
            </a:pPr>
            <a:r>
              <a:rPr lang="tr-TR" altLang="en-US" kern="0" smtClean="0"/>
              <a:t> </a:t>
            </a:r>
            <a:r>
              <a:rPr lang="tr-TR" altLang="en-US" sz="1800" i="1" kern="0" smtClean="0"/>
              <a:t>Roussos, Respir Med 2005</a:t>
            </a:r>
            <a:endParaRPr lang="tr-TR" altLang="en-US" kern="0" smtClean="0"/>
          </a:p>
          <a:p>
            <a:pPr eaLnBrk="1" hangingPunct="1"/>
            <a:r>
              <a:rPr lang="tr-TR" altLang="en-US" kern="0" smtClean="0"/>
              <a:t>Chronic activation of inflammatory mediators induced by H pylori could amplify the development of COPD</a:t>
            </a:r>
          </a:p>
          <a:p>
            <a:pPr algn="r" eaLnBrk="1" hangingPunct="1">
              <a:buFont typeface="Wingdings" pitchFamily="2" charset="2"/>
              <a:buNone/>
            </a:pPr>
            <a:r>
              <a:rPr lang="tr-TR" altLang="en-US" sz="1800" i="1" kern="0" smtClean="0"/>
              <a:t>Sevenoaks, Respir Research 2006</a:t>
            </a:r>
          </a:p>
          <a:p>
            <a:pPr algn="r" eaLnBrk="1" hangingPunct="1">
              <a:buFont typeface="Wingdings" pitchFamily="2" charset="2"/>
              <a:buNone/>
            </a:pPr>
            <a:endParaRPr lang="tr-TR" altLang="en-US" sz="1800" i="1" kern="0" smtClean="0"/>
          </a:p>
          <a:p>
            <a:pPr eaLnBrk="1" hangingPunct="1"/>
            <a:endParaRPr lang="tr-TR" altLang="en-US" kern="0" smtClean="0"/>
          </a:p>
        </p:txBody>
      </p:sp>
      <p:sp>
        <p:nvSpPr>
          <p:cNvPr id="6" name="Slide Number Placeholder 5"/>
          <p:cNvSpPr>
            <a:spLocks noGrp="1"/>
          </p:cNvSpPr>
          <p:nvPr>
            <p:ph type="sldNum" sz="quarter" idx="12"/>
          </p:nvPr>
        </p:nvSpPr>
        <p:spPr/>
        <p:txBody>
          <a:bodyPr/>
          <a:lstStyle/>
          <a:p>
            <a:pPr>
              <a:defRPr/>
            </a:pPr>
            <a:fld id="{3FB59B3C-6B12-4D59-9B94-A010FFCF2534}" type="slidenum">
              <a:rPr lang="en-US" smtClean="0"/>
              <a:pPr>
                <a:defRPr/>
              </a:pPr>
              <a:t>123</a:t>
            </a:fld>
            <a:endParaRPr lang="en-US"/>
          </a:p>
        </p:txBody>
      </p:sp>
    </p:spTree>
    <p:extLst>
      <p:ext uri="{BB962C8B-B14F-4D97-AF65-F5344CB8AC3E}">
        <p14:creationId xmlns:p14="http://schemas.microsoft.com/office/powerpoint/2010/main" val="284273103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Sleep Disorders</a:t>
            </a:r>
          </a:p>
        </p:txBody>
      </p:sp>
      <p:sp>
        <p:nvSpPr>
          <p:cNvPr id="5" name="Rectangle 3"/>
          <p:cNvSpPr txBox="1">
            <a:spLocks noChangeArrowheads="1"/>
          </p:cNvSpPr>
          <p:nvPr/>
        </p:nvSpPr>
        <p:spPr bwMode="auto">
          <a:xfrm>
            <a:off x="457200" y="1981200"/>
            <a:ext cx="4038600" cy="4191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dirty="0" smtClean="0"/>
              <a:t>Factors associated with impaired sleep quality</a:t>
            </a:r>
          </a:p>
          <a:p>
            <a:pPr lvl="1" eaLnBrk="1" hangingPunct="1">
              <a:lnSpc>
                <a:spcPct val="90000"/>
              </a:lnSpc>
            </a:pPr>
            <a:r>
              <a:rPr lang="tr-TR" altLang="en-US" kern="0" dirty="0" smtClean="0"/>
              <a:t>Hypoxemia</a:t>
            </a:r>
          </a:p>
          <a:p>
            <a:pPr lvl="1" eaLnBrk="1" hangingPunct="1">
              <a:lnSpc>
                <a:spcPct val="90000"/>
              </a:lnSpc>
            </a:pPr>
            <a:r>
              <a:rPr lang="tr-TR" altLang="en-US" kern="0" dirty="0" smtClean="0"/>
              <a:t>Beta-2 agonist </a:t>
            </a:r>
          </a:p>
          <a:p>
            <a:pPr lvl="1" eaLnBrk="1" hangingPunct="1">
              <a:lnSpc>
                <a:spcPct val="90000"/>
              </a:lnSpc>
            </a:pPr>
            <a:r>
              <a:rPr lang="tr-TR" altLang="en-US" kern="0" dirty="0" smtClean="0"/>
              <a:t>Cough</a:t>
            </a:r>
          </a:p>
          <a:p>
            <a:pPr lvl="1" eaLnBrk="1" hangingPunct="1">
              <a:lnSpc>
                <a:spcPct val="90000"/>
              </a:lnSpc>
            </a:pPr>
            <a:r>
              <a:rPr lang="tr-TR" altLang="en-US" kern="0" dirty="0" smtClean="0"/>
              <a:t>Dyspnea</a:t>
            </a:r>
          </a:p>
          <a:p>
            <a:pPr lvl="1" eaLnBrk="1" hangingPunct="1">
              <a:lnSpc>
                <a:spcPct val="90000"/>
              </a:lnSpc>
            </a:pPr>
            <a:r>
              <a:rPr lang="tr-TR" altLang="en-US" kern="0" dirty="0" smtClean="0"/>
              <a:t>Nocturia</a:t>
            </a:r>
          </a:p>
          <a:p>
            <a:pPr lvl="1" eaLnBrk="1" hangingPunct="1">
              <a:lnSpc>
                <a:spcPct val="90000"/>
              </a:lnSpc>
            </a:pPr>
            <a:r>
              <a:rPr lang="tr-TR" altLang="en-US" kern="0" dirty="0" smtClean="0"/>
              <a:t>OSAS </a:t>
            </a:r>
          </a:p>
        </p:txBody>
      </p:sp>
      <p:sp>
        <p:nvSpPr>
          <p:cNvPr id="6" name="Rectangle 4"/>
          <p:cNvSpPr txBox="1">
            <a:spLocks noChangeArrowheads="1"/>
          </p:cNvSpPr>
          <p:nvPr/>
        </p:nvSpPr>
        <p:spPr>
          <a:xfrm>
            <a:off x="4648200" y="1981200"/>
            <a:ext cx="4038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tr-TR" altLang="en-US" kern="0" smtClean="0"/>
              <a:t>Oxygen</a:t>
            </a:r>
          </a:p>
          <a:p>
            <a:pPr eaLnBrk="1" hangingPunct="1">
              <a:lnSpc>
                <a:spcPct val="90000"/>
              </a:lnSpc>
            </a:pPr>
            <a:r>
              <a:rPr lang="tr-TR" altLang="en-US" kern="0" smtClean="0"/>
              <a:t>Treatment against cough end dyspnea</a:t>
            </a:r>
          </a:p>
          <a:p>
            <a:pPr eaLnBrk="1" hangingPunct="1">
              <a:lnSpc>
                <a:spcPct val="90000"/>
              </a:lnSpc>
            </a:pPr>
            <a:r>
              <a:rPr lang="tr-TR" altLang="en-US" kern="0" smtClean="0"/>
              <a:t>CPAP (OSAS) </a:t>
            </a:r>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124</a:t>
            </a:fld>
            <a:endParaRPr lang="en-US"/>
          </a:p>
        </p:txBody>
      </p:sp>
    </p:spTree>
    <p:extLst>
      <p:ext uri="{BB962C8B-B14F-4D97-AF65-F5344CB8AC3E}">
        <p14:creationId xmlns:p14="http://schemas.microsoft.com/office/powerpoint/2010/main" val="170975138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45720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tr-TR" altLang="en-US" b="1" dirty="0" smtClean="0"/>
              <a:t>Sexual dysfunction</a:t>
            </a:r>
          </a:p>
        </p:txBody>
      </p:sp>
      <p:sp>
        <p:nvSpPr>
          <p:cNvPr id="5" name="Rectangle 3"/>
          <p:cNvSpPr txBox="1">
            <a:spLocks noChangeArrowheads="1"/>
          </p:cNvSpPr>
          <p:nvPr/>
        </p:nvSpPr>
        <p:spPr bwMode="auto">
          <a:xfrm>
            <a:off x="457200" y="1981200"/>
            <a:ext cx="4038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dirty="0" smtClean="0"/>
              <a:t>Loss of libido and erectile dysfunction in more than one third of patients with COPD.</a:t>
            </a:r>
          </a:p>
          <a:p>
            <a:pPr eaLnBrk="1" hangingPunct="1"/>
            <a:r>
              <a:rPr lang="tr-TR" altLang="en-US" kern="0" dirty="0" smtClean="0"/>
              <a:t>Testesteron levels below normal.</a:t>
            </a:r>
          </a:p>
        </p:txBody>
      </p:sp>
      <p:sp>
        <p:nvSpPr>
          <p:cNvPr id="6" name="Rectangle 4"/>
          <p:cNvSpPr txBox="1">
            <a:spLocks noChangeArrowheads="1"/>
          </p:cNvSpPr>
          <p:nvPr/>
        </p:nvSpPr>
        <p:spPr>
          <a:xfrm>
            <a:off x="4648200" y="1981200"/>
            <a:ext cx="4038600" cy="3886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tr-TR" altLang="en-US" kern="0" smtClean="0"/>
              <a:t>Therapy:</a:t>
            </a:r>
          </a:p>
          <a:p>
            <a:pPr lvl="1" eaLnBrk="1" hangingPunct="1"/>
            <a:endParaRPr lang="tr-TR" altLang="en-US" kern="0" smtClean="0"/>
          </a:p>
          <a:p>
            <a:pPr lvl="1" eaLnBrk="1" hangingPunct="1"/>
            <a:r>
              <a:rPr lang="tr-TR" altLang="en-US" kern="0" smtClean="0"/>
              <a:t>Oxygen.</a:t>
            </a:r>
          </a:p>
          <a:p>
            <a:pPr lvl="1" eaLnBrk="1" hangingPunct="1"/>
            <a:r>
              <a:rPr lang="tr-TR" altLang="en-US" kern="0" smtClean="0"/>
              <a:t> Sildenafil might be considered if there are no contraindications. </a:t>
            </a:r>
          </a:p>
          <a:p>
            <a:pPr lvl="1" eaLnBrk="1" hangingPunct="1">
              <a:buFont typeface="Wingdings" pitchFamily="2" charset="2"/>
              <a:buNone/>
            </a:pPr>
            <a:endParaRPr lang="tr-TR" altLang="en-US" kern="0" smtClean="0"/>
          </a:p>
        </p:txBody>
      </p:sp>
      <p:sp>
        <p:nvSpPr>
          <p:cNvPr id="7" name="Slide Number Placeholder 6"/>
          <p:cNvSpPr>
            <a:spLocks noGrp="1"/>
          </p:cNvSpPr>
          <p:nvPr>
            <p:ph type="sldNum" sz="quarter" idx="12"/>
          </p:nvPr>
        </p:nvSpPr>
        <p:spPr/>
        <p:txBody>
          <a:bodyPr/>
          <a:lstStyle/>
          <a:p>
            <a:pPr>
              <a:defRPr/>
            </a:pPr>
            <a:fld id="{3FB59B3C-6B12-4D59-9B94-A010FFCF2534}" type="slidenum">
              <a:rPr lang="en-US" smtClean="0"/>
              <a:pPr>
                <a:defRPr/>
              </a:pPr>
              <a:t>125</a:t>
            </a:fld>
            <a:endParaRPr lang="en-US"/>
          </a:p>
        </p:txBody>
      </p:sp>
    </p:spTree>
    <p:extLst>
      <p:ext uri="{BB962C8B-B14F-4D97-AF65-F5344CB8AC3E}">
        <p14:creationId xmlns:p14="http://schemas.microsoft.com/office/powerpoint/2010/main" val="4770743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2"/>
            </p:custDataLst>
          </p:nvPr>
        </p:nvSpPr>
        <p:spPr>
          <a:xfrm>
            <a:off x="0" y="1412875"/>
            <a:ext cx="8229600" cy="4713288"/>
          </a:xfrm>
        </p:spPr>
        <p:txBody>
          <a:bodyPr>
            <a:normAutofit/>
          </a:bodyPr>
          <a:lstStyle/>
          <a:p>
            <a:pPr algn="ctr">
              <a:buNone/>
            </a:pPr>
            <a:r>
              <a:rPr lang="en-IN" sz="9600" b="1" dirty="0" smtClean="0">
                <a:solidFill>
                  <a:srgbClr val="FF0000"/>
                </a:solidFill>
              </a:rPr>
              <a:t>THANK YOU</a:t>
            </a:r>
            <a:endParaRPr lang="en-IN" sz="9600" b="1" dirty="0">
              <a:solidFill>
                <a:srgbClr val="FF0000"/>
              </a:solidFill>
            </a:endParaRPr>
          </a:p>
        </p:txBody>
      </p:sp>
      <p:sp>
        <p:nvSpPr>
          <p:cNvPr id="2" name="Slide Number Placeholder 1"/>
          <p:cNvSpPr>
            <a:spLocks noGrp="1"/>
          </p:cNvSpPr>
          <p:nvPr>
            <p:ph type="sldNum" sz="quarter" idx="12"/>
          </p:nvPr>
        </p:nvSpPr>
        <p:spPr/>
        <p:txBody>
          <a:bodyPr/>
          <a:lstStyle/>
          <a:p>
            <a:pPr>
              <a:defRPr/>
            </a:pPr>
            <a:fld id="{2130E607-3757-49A7-85F3-0591A9148F6B}" type="slidenum">
              <a:rPr lang="en-US" smtClean="0"/>
              <a:pPr>
                <a:defRPr/>
              </a:pPr>
              <a:t>126</a:t>
            </a:fld>
            <a:endParaRPr lang="en-US"/>
          </a:p>
        </p:txBody>
      </p:sp>
    </p:spTree>
    <p:custDataLst>
      <p:tags r:id="rId1"/>
    </p:custDataLst>
    <p:extLst>
      <p:ext uri="{BB962C8B-B14F-4D97-AF65-F5344CB8AC3E}">
        <p14:creationId xmlns:p14="http://schemas.microsoft.com/office/powerpoint/2010/main" val="4227590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IN" b="1" dirty="0"/>
              <a:t>Pathology</a:t>
            </a:r>
            <a:endParaRPr lang="en-IN" dirty="0"/>
          </a:p>
        </p:txBody>
      </p:sp>
      <p:sp>
        <p:nvSpPr>
          <p:cNvPr id="3" name="Content Placeholder 2"/>
          <p:cNvSpPr>
            <a:spLocks noGrp="1"/>
          </p:cNvSpPr>
          <p:nvPr>
            <p:ph idx="1"/>
          </p:nvPr>
        </p:nvSpPr>
        <p:spPr>
          <a:xfrm>
            <a:off x="107504" y="1124744"/>
            <a:ext cx="8856984" cy="5616624"/>
          </a:xfrm>
        </p:spPr>
        <p:txBody>
          <a:bodyPr>
            <a:normAutofit lnSpcReduction="10000"/>
          </a:bodyPr>
          <a:lstStyle/>
          <a:p>
            <a:pPr>
              <a:buFont typeface="Wingdings" panose="05000000000000000000" pitchFamily="2" charset="2"/>
              <a:buChar char="q"/>
            </a:pPr>
            <a:r>
              <a:rPr lang="en-IN" b="1" dirty="0"/>
              <a:t>Central airways (cartilaginous airways &gt;2mm of internal diameter</a:t>
            </a:r>
            <a:r>
              <a:rPr lang="en-IN" b="1" dirty="0" smtClean="0"/>
              <a:t>)</a:t>
            </a:r>
          </a:p>
          <a:p>
            <a:r>
              <a:rPr lang="en-IN" dirty="0"/>
              <a:t>Bronchial glands hypertrophy and goblet cell metaplasia </a:t>
            </a:r>
            <a:r>
              <a:rPr lang="en-IN" dirty="0" smtClean="0"/>
              <a:t>occurs.</a:t>
            </a:r>
          </a:p>
          <a:p>
            <a:r>
              <a:rPr lang="en-IN" dirty="0"/>
              <a:t>R</a:t>
            </a:r>
            <a:r>
              <a:rPr lang="en-IN" dirty="0" smtClean="0"/>
              <a:t>esults </a:t>
            </a:r>
            <a:r>
              <a:rPr lang="en-IN" dirty="0"/>
              <a:t>in </a:t>
            </a:r>
            <a:r>
              <a:rPr lang="en-IN" dirty="0" smtClean="0"/>
              <a:t>excessive mucous </a:t>
            </a:r>
            <a:r>
              <a:rPr lang="en-IN" dirty="0"/>
              <a:t>production or chronic bronchitis. </a:t>
            </a:r>
            <a:endParaRPr lang="en-IN" dirty="0" smtClean="0"/>
          </a:p>
          <a:p>
            <a:r>
              <a:rPr lang="en-IN" dirty="0" smtClean="0"/>
              <a:t>Cell </a:t>
            </a:r>
            <a:r>
              <a:rPr lang="en-IN" dirty="0"/>
              <a:t>infiltrates also occur in bronchial glands</a:t>
            </a:r>
            <a:r>
              <a:rPr lang="en-IN" dirty="0" smtClean="0"/>
              <a:t>.</a:t>
            </a:r>
          </a:p>
          <a:p>
            <a:r>
              <a:rPr lang="en-IN" dirty="0"/>
              <a:t>Airway wall changes include squamous metaplasia of the airway epithelium, loss of cilia </a:t>
            </a:r>
            <a:r>
              <a:rPr lang="en-IN" dirty="0" smtClean="0"/>
              <a:t>and </a:t>
            </a:r>
            <a:r>
              <a:rPr lang="en-IN" dirty="0" err="1" smtClean="0"/>
              <a:t>ciliary</a:t>
            </a:r>
            <a:r>
              <a:rPr lang="en-IN" dirty="0" smtClean="0"/>
              <a:t> </a:t>
            </a:r>
            <a:r>
              <a:rPr lang="en-IN" dirty="0"/>
              <a:t>dysfunction, and increased smooth muscle and connective </a:t>
            </a:r>
            <a:r>
              <a:rPr lang="en-IN" dirty="0" smtClean="0"/>
              <a:t>tissue.</a:t>
            </a:r>
            <a:endParaRPr lang="en-IN"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13</a:t>
            </a:fld>
            <a:endParaRPr lang="en-US"/>
          </a:p>
        </p:txBody>
      </p:sp>
    </p:spTree>
    <p:extLst>
      <p:ext uri="{BB962C8B-B14F-4D97-AF65-F5344CB8AC3E}">
        <p14:creationId xmlns:p14="http://schemas.microsoft.com/office/powerpoint/2010/main" val="1160690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r>
              <a:rPr lang="en-IN" dirty="0"/>
              <a:t>Different inflammatory cells predominate in different compartments of the central airways. </a:t>
            </a:r>
            <a:endParaRPr lang="en-IN" dirty="0" smtClean="0"/>
          </a:p>
          <a:p>
            <a:r>
              <a:rPr lang="en-IN" dirty="0" smtClean="0"/>
              <a:t>In the </a:t>
            </a:r>
            <a:r>
              <a:rPr lang="en-IN" dirty="0"/>
              <a:t>airways wall these are lymphocytes, predominantly of the CD8+ type, but as the </a:t>
            </a:r>
            <a:r>
              <a:rPr lang="en-IN" dirty="0" smtClean="0"/>
              <a:t>disease progresses </a:t>
            </a:r>
            <a:r>
              <a:rPr lang="en-IN" dirty="0"/>
              <a:t>neutrophils also become </a:t>
            </a:r>
            <a:r>
              <a:rPr lang="en-IN" dirty="0" smtClean="0"/>
              <a:t>prominent. </a:t>
            </a:r>
          </a:p>
          <a:p>
            <a:r>
              <a:rPr lang="en-IN" dirty="0" smtClean="0"/>
              <a:t>In </a:t>
            </a:r>
            <a:r>
              <a:rPr lang="en-IN" dirty="0"/>
              <a:t>the airspaces, in addition </a:t>
            </a:r>
            <a:r>
              <a:rPr lang="en-IN" dirty="0" smtClean="0"/>
              <a:t>to lymphocytes, neutrophils and macrophages </a:t>
            </a:r>
            <a:r>
              <a:rPr lang="en-IN" dirty="0"/>
              <a:t>can also be </a:t>
            </a:r>
            <a:r>
              <a:rPr lang="en-IN" dirty="0" smtClean="0"/>
              <a:t>identified.</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14</a:t>
            </a:fld>
            <a:endParaRPr lang="en-US"/>
          </a:p>
        </p:txBody>
      </p:sp>
    </p:spTree>
    <p:extLst>
      <p:ext uri="{BB962C8B-B14F-4D97-AF65-F5344CB8AC3E}">
        <p14:creationId xmlns:p14="http://schemas.microsoft.com/office/powerpoint/2010/main" val="871025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120680"/>
          </a:xfrm>
        </p:spPr>
        <p:txBody>
          <a:bodyPr>
            <a:normAutofit fontScale="92500" lnSpcReduction="10000"/>
          </a:bodyPr>
          <a:lstStyle/>
          <a:p>
            <a:pPr>
              <a:buFont typeface="Wingdings" panose="05000000000000000000" pitchFamily="2" charset="2"/>
              <a:buChar char="q"/>
            </a:pPr>
            <a:r>
              <a:rPr lang="en-IN" b="1" dirty="0"/>
              <a:t>Peripheral airways (</a:t>
            </a:r>
            <a:r>
              <a:rPr lang="en-IN" b="1" dirty="0" err="1"/>
              <a:t>noncartilaginous</a:t>
            </a:r>
            <a:r>
              <a:rPr lang="en-IN" b="1"/>
              <a:t> </a:t>
            </a:r>
            <a:r>
              <a:rPr lang="en-IN" b="1" smtClean="0"/>
              <a:t>airways &lt;</a:t>
            </a:r>
            <a:r>
              <a:rPr lang="en-IN" b="1" dirty="0"/>
              <a:t>2mm internal </a:t>
            </a:r>
            <a:r>
              <a:rPr lang="en-IN" b="1" dirty="0" smtClean="0"/>
              <a:t>diameter)</a:t>
            </a:r>
          </a:p>
          <a:p>
            <a:r>
              <a:rPr lang="en-IN" dirty="0"/>
              <a:t>Bronchiolitis is present in the peripheral airways at an early stage of the </a:t>
            </a:r>
            <a:r>
              <a:rPr lang="en-IN" dirty="0" smtClean="0"/>
              <a:t>disease.</a:t>
            </a:r>
            <a:endParaRPr lang="en-IN" dirty="0"/>
          </a:p>
          <a:p>
            <a:r>
              <a:rPr lang="en-IN" dirty="0"/>
              <a:t>There is pathological extension of goblet cells and squamous metaplasia in the </a:t>
            </a:r>
            <a:r>
              <a:rPr lang="en-IN" dirty="0" smtClean="0"/>
              <a:t>peripheral airways.</a:t>
            </a:r>
            <a:endParaRPr lang="en-IN" dirty="0"/>
          </a:p>
          <a:p>
            <a:r>
              <a:rPr lang="en-IN" dirty="0"/>
              <a:t>The inflammatory cells in the airway wall and airspaces are similar to those in the </a:t>
            </a:r>
            <a:r>
              <a:rPr lang="en-IN" dirty="0" smtClean="0"/>
              <a:t>larger airways.</a:t>
            </a:r>
            <a:endParaRPr lang="en-IN" dirty="0"/>
          </a:p>
          <a:p>
            <a:r>
              <a:rPr lang="en-IN" dirty="0"/>
              <a:t>As the disease progresses, there is fibrosis and increased deposition of collagen in the </a:t>
            </a:r>
            <a:r>
              <a:rPr lang="en-IN" dirty="0" smtClean="0"/>
              <a:t>airway walls.</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15</a:t>
            </a:fld>
            <a:endParaRPr lang="en-US"/>
          </a:p>
        </p:txBody>
      </p:sp>
    </p:spTree>
    <p:extLst>
      <p:ext uri="{BB962C8B-B14F-4D97-AF65-F5344CB8AC3E}">
        <p14:creationId xmlns:p14="http://schemas.microsoft.com/office/powerpoint/2010/main" val="2922268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763000" cy="6248400"/>
          </a:xfrm>
        </p:spPr>
        <p:txBody>
          <a:bodyPr>
            <a:noAutofit/>
          </a:bodyPr>
          <a:lstStyle/>
          <a:p>
            <a:pPr>
              <a:buFont typeface="Wingdings" panose="05000000000000000000" pitchFamily="2" charset="2"/>
              <a:buChar char="q"/>
            </a:pPr>
            <a:r>
              <a:rPr lang="en-IN" b="1" dirty="0"/>
              <a:t>Lung parenchyma (respiratory bronchioles, alveoli and capillaries</a:t>
            </a:r>
            <a:r>
              <a:rPr lang="en-IN" b="1" dirty="0" smtClean="0"/>
              <a:t>)</a:t>
            </a:r>
          </a:p>
          <a:p>
            <a:pPr marL="0" indent="0" algn="just">
              <a:buNone/>
            </a:pPr>
            <a:endParaRPr lang="en-IN" b="1" dirty="0" smtClean="0"/>
          </a:p>
          <a:p>
            <a:pPr algn="just"/>
            <a:r>
              <a:rPr lang="en-IN" dirty="0" smtClean="0"/>
              <a:t>Emphysema</a:t>
            </a:r>
            <a:r>
              <a:rPr lang="en-IN" dirty="0"/>
              <a:t>, defined as an abnormal enlargement of air spaces distal to the </a:t>
            </a:r>
            <a:r>
              <a:rPr lang="en-IN" dirty="0" smtClean="0"/>
              <a:t>terminal bronchioles</a:t>
            </a:r>
            <a:r>
              <a:rPr lang="en-IN" dirty="0"/>
              <a:t>, occurs in the lung parenchyma in COPD.</a:t>
            </a:r>
          </a:p>
          <a:p>
            <a:pPr algn="just"/>
            <a:r>
              <a:rPr lang="en-IN" dirty="0"/>
              <a:t>As a result of emphysema there is a significant loss of alveolar attachments, which </a:t>
            </a:r>
            <a:r>
              <a:rPr lang="en-IN" dirty="0" smtClean="0"/>
              <a:t>contributes to </a:t>
            </a:r>
            <a:r>
              <a:rPr lang="en-IN" dirty="0"/>
              <a:t>peripheral airway </a:t>
            </a:r>
            <a:r>
              <a:rPr lang="en-IN" dirty="0" smtClean="0"/>
              <a:t>collapse.</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16</a:t>
            </a:fld>
            <a:endParaRPr lang="en-US"/>
          </a:p>
        </p:txBody>
      </p:sp>
    </p:spTree>
    <p:extLst>
      <p:ext uri="{BB962C8B-B14F-4D97-AF65-F5344CB8AC3E}">
        <p14:creationId xmlns:p14="http://schemas.microsoft.com/office/powerpoint/2010/main" val="324212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96000"/>
          </a:xfrm>
        </p:spPr>
        <p:txBody>
          <a:bodyPr/>
          <a:lstStyle/>
          <a:p>
            <a:pPr algn="just"/>
            <a:r>
              <a:rPr lang="en-IN" sz="3600" dirty="0"/>
              <a:t>There are two major types of emphysema: </a:t>
            </a:r>
            <a:endParaRPr lang="en-IN" sz="3600" dirty="0" smtClean="0"/>
          </a:p>
          <a:p>
            <a:pPr marL="0" indent="0" algn="just">
              <a:buNone/>
            </a:pPr>
            <a:endParaRPr lang="en-IN" sz="3600" dirty="0"/>
          </a:p>
          <a:p>
            <a:pPr marL="742950" indent="-742950" algn="just">
              <a:buAutoNum type="arabicParenR"/>
            </a:pPr>
            <a:r>
              <a:rPr lang="en-IN" sz="3600" b="1" dirty="0" err="1" smtClean="0"/>
              <a:t>Centrolobular</a:t>
            </a:r>
            <a:r>
              <a:rPr lang="en-IN" sz="3600" dirty="0" smtClean="0"/>
              <a:t> </a:t>
            </a:r>
            <a:r>
              <a:rPr lang="en-IN" sz="3600" dirty="0"/>
              <a:t>( involves dilatation and destruction of the respiratory bronchioles); and </a:t>
            </a:r>
            <a:endParaRPr lang="en-IN" sz="3600" dirty="0" smtClean="0"/>
          </a:p>
          <a:p>
            <a:pPr marL="0" indent="0" algn="just">
              <a:buNone/>
            </a:pPr>
            <a:endParaRPr lang="en-IN" sz="3600" dirty="0"/>
          </a:p>
          <a:p>
            <a:pPr marL="0" indent="0" algn="just">
              <a:buNone/>
            </a:pPr>
            <a:r>
              <a:rPr lang="en-IN" sz="3600" dirty="0"/>
              <a:t>2) </a:t>
            </a:r>
            <a:r>
              <a:rPr lang="en-IN" sz="3600" b="1" dirty="0" err="1"/>
              <a:t>Panlobular</a:t>
            </a:r>
            <a:r>
              <a:rPr lang="en-IN" sz="3600" b="1" dirty="0"/>
              <a:t> emphysema </a:t>
            </a:r>
            <a:r>
              <a:rPr lang="en-IN" sz="3600" dirty="0"/>
              <a:t>( involves destruction of the whole of the </a:t>
            </a:r>
            <a:r>
              <a:rPr lang="en-IN" sz="3600" dirty="0" err="1"/>
              <a:t>acinus</a:t>
            </a:r>
            <a:r>
              <a:rPr lang="en-IN" sz="3600" dirty="0"/>
              <a:t>). </a:t>
            </a:r>
          </a:p>
          <a:p>
            <a:endParaRPr lang="en-IN" sz="3600"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17</a:t>
            </a:fld>
            <a:endParaRPr lang="en-US"/>
          </a:p>
        </p:txBody>
      </p:sp>
    </p:spTree>
    <p:extLst>
      <p:ext uri="{BB962C8B-B14F-4D97-AF65-F5344CB8AC3E}">
        <p14:creationId xmlns:p14="http://schemas.microsoft.com/office/powerpoint/2010/main" val="3237872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96000"/>
          </a:xfrm>
        </p:spPr>
        <p:txBody>
          <a:bodyPr/>
          <a:lstStyle/>
          <a:p>
            <a:pPr algn="just"/>
            <a:r>
              <a:rPr lang="en-IN" dirty="0" smtClean="0"/>
              <a:t>The </a:t>
            </a:r>
            <a:r>
              <a:rPr lang="en-IN" dirty="0"/>
              <a:t>former is the most common type of emphysema in COPD and is more prominent in the upper zones, while the latter predominates in patients with α1-antitrypsin deficiency and is more prominent in the lower zones</a:t>
            </a:r>
            <a:r>
              <a:rPr lang="en-IN" dirty="0" smtClean="0"/>
              <a:t>.</a:t>
            </a:r>
          </a:p>
          <a:p>
            <a:pPr algn="just"/>
            <a:endParaRPr lang="en-IN" dirty="0" smtClean="0"/>
          </a:p>
          <a:p>
            <a:pPr algn="just"/>
            <a:r>
              <a:rPr lang="en-IN" dirty="0"/>
              <a:t>In the early stages of the disease, these are microscopic lesions. </a:t>
            </a:r>
          </a:p>
          <a:p>
            <a:pPr marL="0" indent="0" algn="just">
              <a:buNone/>
            </a:pPr>
            <a:endParaRPr lang="en-IN" dirty="0" smtClean="0"/>
          </a:p>
          <a:p>
            <a:pPr algn="just"/>
            <a:endParaRPr lang="en-IN" dirty="0"/>
          </a:p>
          <a:p>
            <a:endParaRPr lang="en-IN"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18</a:t>
            </a:fld>
            <a:endParaRPr lang="en-US"/>
          </a:p>
        </p:txBody>
      </p:sp>
    </p:spTree>
    <p:extLst>
      <p:ext uri="{BB962C8B-B14F-4D97-AF65-F5344CB8AC3E}">
        <p14:creationId xmlns:p14="http://schemas.microsoft.com/office/powerpoint/2010/main" val="338981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81000"/>
            <a:ext cx="8784976" cy="6288360"/>
          </a:xfrm>
        </p:spPr>
        <p:txBody>
          <a:bodyPr>
            <a:normAutofit lnSpcReduction="10000"/>
          </a:bodyPr>
          <a:lstStyle/>
          <a:p>
            <a:pPr algn="just"/>
            <a:r>
              <a:rPr lang="en-IN" dirty="0" smtClean="0"/>
              <a:t>During </a:t>
            </a:r>
            <a:r>
              <a:rPr lang="en-IN" dirty="0"/>
              <a:t>the course of </a:t>
            </a:r>
            <a:r>
              <a:rPr lang="en-IN" dirty="0" smtClean="0"/>
              <a:t>the disease</a:t>
            </a:r>
            <a:r>
              <a:rPr lang="en-IN" dirty="0"/>
              <a:t>, they may progress to macroscopic lesions or bullae (defined as an </a:t>
            </a:r>
            <a:r>
              <a:rPr lang="en-IN" dirty="0" smtClean="0"/>
              <a:t>emphysematous space </a:t>
            </a:r>
            <a:r>
              <a:rPr lang="en-IN" dirty="0"/>
              <a:t>&gt;1 cm in diameter). </a:t>
            </a:r>
            <a:endParaRPr lang="en-IN" dirty="0" smtClean="0"/>
          </a:p>
          <a:p>
            <a:pPr algn="just"/>
            <a:r>
              <a:rPr lang="en-IN" dirty="0" smtClean="0"/>
              <a:t>Bullous </a:t>
            </a:r>
            <a:r>
              <a:rPr lang="en-IN" dirty="0"/>
              <a:t>disease can also occur in the absence of COPD.</a:t>
            </a:r>
          </a:p>
          <a:p>
            <a:pPr algn="just"/>
            <a:r>
              <a:rPr lang="en-IN" dirty="0"/>
              <a:t>The inflammatory cell profile in the alveolar walls and the airspaces is similar to that </a:t>
            </a:r>
            <a:r>
              <a:rPr lang="en-IN" dirty="0" smtClean="0"/>
              <a:t>described in </a:t>
            </a:r>
            <a:r>
              <a:rPr lang="en-IN" dirty="0"/>
              <a:t>the airways and persists throughout the course of the </a:t>
            </a:r>
            <a:r>
              <a:rPr lang="en-IN" dirty="0" smtClean="0"/>
              <a:t>disease. </a:t>
            </a:r>
          </a:p>
          <a:p>
            <a:pPr algn="just"/>
            <a:r>
              <a:rPr lang="en-IN" dirty="0" smtClean="0"/>
              <a:t>There </a:t>
            </a:r>
            <a:r>
              <a:rPr lang="en-IN" dirty="0"/>
              <a:t>is some </a:t>
            </a:r>
            <a:r>
              <a:rPr lang="en-IN" dirty="0" smtClean="0"/>
              <a:t>evidence suggesting </a:t>
            </a:r>
            <a:r>
              <a:rPr lang="en-IN" dirty="0"/>
              <a:t>the persistence of inflammation in the proximal and distal airspaces after </a:t>
            </a:r>
            <a:r>
              <a:rPr lang="en-IN" dirty="0" smtClean="0"/>
              <a:t>smoking cessation.</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19</a:t>
            </a:fld>
            <a:endParaRPr lang="en-US"/>
          </a:p>
        </p:txBody>
      </p:sp>
    </p:spTree>
    <p:extLst>
      <p:ext uri="{BB962C8B-B14F-4D97-AF65-F5344CB8AC3E}">
        <p14:creationId xmlns:p14="http://schemas.microsoft.com/office/powerpoint/2010/main" val="285161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a:xfrm>
            <a:off x="457200" y="5443"/>
            <a:ext cx="8229600" cy="778098"/>
          </a:xfrm>
        </p:spPr>
        <p:txBody>
          <a:bodyPr/>
          <a:lstStyle/>
          <a:p>
            <a:r>
              <a:rPr lang="en-IN" b="1" dirty="0" smtClean="0"/>
              <a:t>Reference :</a:t>
            </a:r>
            <a:endParaRPr lang="en-IN" b="1" dirty="0"/>
          </a:p>
        </p:txBody>
      </p:sp>
      <p:sp>
        <p:nvSpPr>
          <p:cNvPr id="8" name="Content Placeholder 2"/>
          <p:cNvSpPr>
            <a:spLocks noGrp="1"/>
          </p:cNvSpPr>
          <p:nvPr>
            <p:ph idx="1"/>
            <p:custDataLst>
              <p:tags r:id="rId2"/>
            </p:custDataLst>
          </p:nvPr>
        </p:nvSpPr>
        <p:spPr>
          <a:xfrm>
            <a:off x="395536" y="1287597"/>
            <a:ext cx="8435280" cy="4680520"/>
          </a:xfrm>
        </p:spPr>
        <p:txBody>
          <a:bodyPr>
            <a:noAutofit/>
          </a:bodyPr>
          <a:lstStyle/>
          <a:p>
            <a:pPr marL="514350" indent="-514350">
              <a:buFont typeface="+mj-lt"/>
              <a:buAutoNum type="arabicPeriod"/>
            </a:pPr>
            <a:r>
              <a:rPr lang="en-IN" dirty="0" smtClean="0"/>
              <a:t>Fishman’s Pulmonary Diseases and Disorders Edition- 4</a:t>
            </a:r>
          </a:p>
          <a:p>
            <a:pPr marL="514350" indent="-514350">
              <a:buFont typeface="+mj-lt"/>
              <a:buAutoNum type="arabicPeriod"/>
            </a:pPr>
            <a:r>
              <a:rPr lang="en-US" dirty="0" smtClean="0"/>
              <a:t>Global </a:t>
            </a:r>
            <a:r>
              <a:rPr lang="en-US" dirty="0"/>
              <a:t>Initiative for Chronic Obstructive Lung </a:t>
            </a:r>
            <a:r>
              <a:rPr lang="en-US" dirty="0" smtClean="0"/>
              <a:t>Disease (GOLD) guideline: 2014 Update</a:t>
            </a:r>
          </a:p>
          <a:p>
            <a:pPr marL="514350" indent="-514350">
              <a:buFont typeface="+mj-lt"/>
              <a:buAutoNum type="arabicPeriod"/>
            </a:pPr>
            <a:r>
              <a:rPr lang="en-IN" dirty="0" smtClean="0"/>
              <a:t>American </a:t>
            </a:r>
            <a:r>
              <a:rPr lang="en-IN" dirty="0"/>
              <a:t>Thoracic </a:t>
            </a:r>
            <a:r>
              <a:rPr lang="en-IN" dirty="0" smtClean="0"/>
              <a:t>Society and </a:t>
            </a:r>
            <a:r>
              <a:rPr lang="en-IN" dirty="0"/>
              <a:t>European Respiratory </a:t>
            </a:r>
            <a:r>
              <a:rPr lang="en-IN" dirty="0" smtClean="0"/>
              <a:t>Society guideline: 2004 Update</a:t>
            </a:r>
            <a:endParaRPr lang="en-US" dirty="0"/>
          </a:p>
          <a:p>
            <a:pPr>
              <a:buNone/>
            </a:pPr>
            <a:endParaRPr lang="en-IN" dirty="0" smtClean="0"/>
          </a:p>
        </p:txBody>
      </p:sp>
      <p:sp>
        <p:nvSpPr>
          <p:cNvPr id="9" name="Slide Number Placeholder 3"/>
          <p:cNvSpPr>
            <a:spLocks noGrp="1"/>
          </p:cNvSpPr>
          <p:nvPr>
            <p:ph type="sldNum" sz="quarter" idx="12"/>
            <p:custDataLst>
              <p:tags r:id="rId3"/>
            </p:custDataLst>
          </p:nvPr>
        </p:nvSpPr>
        <p:spPr>
          <a:xfrm>
            <a:off x="6553200" y="6087155"/>
            <a:ext cx="2133600" cy="365125"/>
          </a:xfrm>
        </p:spPr>
        <p:txBody>
          <a:bodyPr/>
          <a:lstStyle/>
          <a:p>
            <a:fld id="{B4542B5A-BEFA-42B8-9D2C-6BDC92AF369D}" type="slidenum">
              <a:rPr lang="en-IN" smtClean="0"/>
              <a:pPr/>
              <a:t>2</a:t>
            </a:fld>
            <a:endParaRPr lang="en-IN"/>
          </a:p>
        </p:txBody>
      </p:sp>
    </p:spTree>
    <p:extLst>
      <p:ext uri="{BB962C8B-B14F-4D97-AF65-F5344CB8AC3E}">
        <p14:creationId xmlns:p14="http://schemas.microsoft.com/office/powerpoint/2010/main" val="158493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04800"/>
            <a:ext cx="8735888" cy="6364560"/>
          </a:xfrm>
        </p:spPr>
        <p:txBody>
          <a:bodyPr>
            <a:normAutofit lnSpcReduction="10000"/>
          </a:bodyPr>
          <a:lstStyle/>
          <a:p>
            <a:pPr>
              <a:buFont typeface="Wingdings" panose="05000000000000000000" pitchFamily="2" charset="2"/>
              <a:buChar char="q"/>
            </a:pPr>
            <a:r>
              <a:rPr lang="en-IN" b="1" dirty="0" smtClean="0"/>
              <a:t>Pulmonary vasculature</a:t>
            </a:r>
          </a:p>
          <a:p>
            <a:pPr algn="just"/>
            <a:r>
              <a:rPr lang="en-IN" dirty="0" smtClean="0"/>
              <a:t>Pulmonary </a:t>
            </a:r>
            <a:r>
              <a:rPr lang="en-IN" dirty="0"/>
              <a:t>vascular changes begin early during the course of the </a:t>
            </a:r>
            <a:r>
              <a:rPr lang="en-IN" dirty="0" smtClean="0"/>
              <a:t>disease.</a:t>
            </a:r>
          </a:p>
          <a:p>
            <a:pPr marL="0" indent="0" algn="just">
              <a:buNone/>
            </a:pPr>
            <a:endParaRPr lang="en-IN" dirty="0"/>
          </a:p>
          <a:p>
            <a:pPr algn="just"/>
            <a:r>
              <a:rPr lang="en-IN" dirty="0"/>
              <a:t>Initially, these changes are characterised by thickening of the vessel wall and </a:t>
            </a:r>
            <a:r>
              <a:rPr lang="en-IN" dirty="0" smtClean="0"/>
              <a:t>endothelial dysfunction.</a:t>
            </a:r>
          </a:p>
          <a:p>
            <a:pPr algn="just"/>
            <a:endParaRPr lang="en-IN" dirty="0"/>
          </a:p>
          <a:p>
            <a:pPr algn="just"/>
            <a:r>
              <a:rPr lang="en-IN" dirty="0"/>
              <a:t>These are followed by increased vascular smooth muscle and infiltration of the vessel wall </a:t>
            </a:r>
            <a:r>
              <a:rPr lang="en-IN" dirty="0" smtClean="0"/>
              <a:t>by inflammatory </a:t>
            </a:r>
            <a:r>
              <a:rPr lang="en-IN" dirty="0"/>
              <a:t>cells, including macrophages and CD8+ T </a:t>
            </a:r>
            <a:r>
              <a:rPr lang="en-IN" dirty="0" smtClean="0"/>
              <a:t>lymphocytes.</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20</a:t>
            </a:fld>
            <a:endParaRPr lang="en-US"/>
          </a:p>
        </p:txBody>
      </p:sp>
    </p:spTree>
    <p:extLst>
      <p:ext uri="{BB962C8B-B14F-4D97-AF65-F5344CB8AC3E}">
        <p14:creationId xmlns:p14="http://schemas.microsoft.com/office/powerpoint/2010/main" val="1069229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lstStyle/>
          <a:p>
            <a:pPr algn="just"/>
            <a:r>
              <a:rPr lang="en-IN" sz="3600" dirty="0"/>
              <a:t>In advanced stages of the disease, there is collagen deposition and emphysematous destruction of the capillary bed</a:t>
            </a:r>
            <a:r>
              <a:rPr lang="en-IN" sz="3600" dirty="0" smtClean="0"/>
              <a:t>.</a:t>
            </a:r>
          </a:p>
          <a:p>
            <a:pPr marL="0" indent="0" algn="just">
              <a:buNone/>
            </a:pPr>
            <a:endParaRPr lang="en-IN" sz="3600" dirty="0"/>
          </a:p>
          <a:p>
            <a:pPr algn="just"/>
            <a:r>
              <a:rPr lang="en-IN" sz="3600" dirty="0"/>
              <a:t>Eventually, these structural changes lead to pulmonary hypertension and right ventricular dysfunction (</a:t>
            </a:r>
            <a:r>
              <a:rPr lang="en-IN" sz="3600" dirty="0" err="1"/>
              <a:t>cor</a:t>
            </a:r>
            <a:r>
              <a:rPr lang="en-IN" sz="3600" dirty="0"/>
              <a:t> </a:t>
            </a:r>
            <a:r>
              <a:rPr lang="en-IN" sz="3600" dirty="0" err="1"/>
              <a:t>pulmonale</a:t>
            </a:r>
            <a:r>
              <a:rPr lang="en-IN" sz="3600" dirty="0"/>
              <a:t>).</a:t>
            </a:r>
          </a:p>
          <a:p>
            <a:endParaRPr lang="en-IN" sz="3600"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21</a:t>
            </a:fld>
            <a:endParaRPr lang="en-US"/>
          </a:p>
        </p:txBody>
      </p:sp>
    </p:spTree>
    <p:extLst>
      <p:ext uri="{BB962C8B-B14F-4D97-AF65-F5344CB8AC3E}">
        <p14:creationId xmlns:p14="http://schemas.microsoft.com/office/powerpoint/2010/main" val="1325346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IN" b="1" dirty="0"/>
              <a:t>Pathogenesis</a:t>
            </a:r>
            <a:endParaRPr lang="en-IN" dirty="0"/>
          </a:p>
        </p:txBody>
      </p:sp>
      <p:sp>
        <p:nvSpPr>
          <p:cNvPr id="3" name="Content Placeholder 2"/>
          <p:cNvSpPr>
            <a:spLocks noGrp="1"/>
          </p:cNvSpPr>
          <p:nvPr>
            <p:ph idx="1"/>
          </p:nvPr>
        </p:nvSpPr>
        <p:spPr>
          <a:xfrm>
            <a:off x="107504" y="1124744"/>
            <a:ext cx="8856984" cy="5544616"/>
          </a:xfrm>
        </p:spPr>
        <p:txBody>
          <a:bodyPr>
            <a:noAutofit/>
          </a:bodyPr>
          <a:lstStyle/>
          <a:p>
            <a:pPr algn="just"/>
            <a:r>
              <a:rPr lang="en-IN" sz="2800" dirty="0"/>
              <a:t>Tobacco smoking is the main risk factor for COPD, although other inhaled noxious </a:t>
            </a:r>
            <a:r>
              <a:rPr lang="en-IN" sz="2800" dirty="0" smtClean="0"/>
              <a:t>particles and </a:t>
            </a:r>
            <a:r>
              <a:rPr lang="en-IN" sz="2800" dirty="0"/>
              <a:t>gases may also contribute. </a:t>
            </a:r>
            <a:endParaRPr lang="en-IN" sz="2800" dirty="0" smtClean="0"/>
          </a:p>
          <a:p>
            <a:pPr algn="just"/>
            <a:r>
              <a:rPr lang="en-IN" sz="2800" dirty="0" smtClean="0"/>
              <a:t>This </a:t>
            </a:r>
            <a:r>
              <a:rPr lang="en-IN" sz="2800" dirty="0"/>
              <a:t>causes an inflammatory response in the lungs of </a:t>
            </a:r>
            <a:r>
              <a:rPr lang="en-IN" sz="2800" dirty="0" smtClean="0"/>
              <a:t>all smokers.</a:t>
            </a:r>
            <a:endParaRPr lang="en-IN" sz="2800" dirty="0"/>
          </a:p>
          <a:p>
            <a:pPr algn="just"/>
            <a:r>
              <a:rPr lang="en-IN" sz="2800" dirty="0"/>
              <a:t>S</a:t>
            </a:r>
            <a:r>
              <a:rPr lang="en-IN" sz="2800" dirty="0" smtClean="0"/>
              <a:t>ome </a:t>
            </a:r>
            <a:r>
              <a:rPr lang="en-IN" sz="2800" dirty="0"/>
              <a:t>smokers display an exaggeration of this </a:t>
            </a:r>
            <a:r>
              <a:rPr lang="en-IN" sz="2800" dirty="0" smtClean="0"/>
              <a:t>normal, protective </a:t>
            </a:r>
            <a:r>
              <a:rPr lang="en-IN" sz="2800" dirty="0"/>
              <a:t>inflammatory response to these inhalation exposures, which eventually causes </a:t>
            </a:r>
            <a:r>
              <a:rPr lang="en-IN" sz="2800" dirty="0" smtClean="0"/>
              <a:t>tissue destruction</a:t>
            </a:r>
            <a:r>
              <a:rPr lang="en-IN" sz="2800" dirty="0"/>
              <a:t>, impairs the defence mechanisms that limit such destruction and disrupts the </a:t>
            </a:r>
            <a:r>
              <a:rPr lang="en-IN" sz="2800" dirty="0" smtClean="0"/>
              <a:t>repair mechanisms</a:t>
            </a:r>
            <a:r>
              <a:rPr lang="en-IN" sz="2800" dirty="0"/>
              <a:t>, leading to the characteristic pathological lesions of </a:t>
            </a:r>
            <a:r>
              <a:rPr lang="en-IN" sz="2800" dirty="0" smtClean="0"/>
              <a:t>COPD.</a:t>
            </a:r>
            <a:endParaRPr lang="en-IN" sz="2800"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22</a:t>
            </a:fld>
            <a:endParaRPr lang="en-US"/>
          </a:p>
        </p:txBody>
      </p:sp>
    </p:spTree>
    <p:extLst>
      <p:ext uri="{BB962C8B-B14F-4D97-AF65-F5344CB8AC3E}">
        <p14:creationId xmlns:p14="http://schemas.microsoft.com/office/powerpoint/2010/main" val="4206204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lgn="just"/>
            <a:r>
              <a:rPr lang="en-IN" dirty="0"/>
              <a:t>In addition to inflammation, two other processes that are also important in the pathogenesis of COPD are an imbalance of proteinases and </a:t>
            </a:r>
            <a:r>
              <a:rPr lang="en-IN" dirty="0" err="1"/>
              <a:t>antiproteinases</a:t>
            </a:r>
            <a:r>
              <a:rPr lang="en-IN" dirty="0"/>
              <a:t> in the lungs, and oxidative stress</a:t>
            </a:r>
            <a:r>
              <a:rPr lang="en-IN" dirty="0" smtClean="0"/>
              <a:t>.</a:t>
            </a:r>
          </a:p>
          <a:p>
            <a:pPr marL="0" indent="0">
              <a:buNone/>
            </a:pPr>
            <a:endParaRPr lang="en-IN" dirty="0" smtClean="0"/>
          </a:p>
          <a:p>
            <a:pPr>
              <a:buFont typeface="Wingdings" panose="05000000000000000000" pitchFamily="2" charset="2"/>
              <a:buChar char="q"/>
            </a:pPr>
            <a:r>
              <a:rPr lang="en-IN" b="1" dirty="0"/>
              <a:t>Inflammation</a:t>
            </a:r>
          </a:p>
          <a:p>
            <a:pPr algn="just"/>
            <a:r>
              <a:rPr lang="en-IN" dirty="0"/>
              <a:t>COPD is characterised by an increase in neutrophils, macrophages and T-lymphocytes (specifically CD8+) in various parts of the lungs, which relate to the degree of airflow limitation. </a:t>
            </a:r>
          </a:p>
          <a:p>
            <a:pPr marL="0" indent="0">
              <a:buNone/>
            </a:pPr>
            <a:endParaRPr lang="en-IN" dirty="0"/>
          </a:p>
          <a:p>
            <a:endParaRPr lang="en-IN"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23</a:t>
            </a:fld>
            <a:endParaRPr lang="en-US"/>
          </a:p>
        </p:txBody>
      </p:sp>
    </p:spTree>
    <p:extLst>
      <p:ext uri="{BB962C8B-B14F-4D97-AF65-F5344CB8AC3E}">
        <p14:creationId xmlns:p14="http://schemas.microsoft.com/office/powerpoint/2010/main" val="65025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856984" cy="6264696"/>
          </a:xfrm>
        </p:spPr>
        <p:txBody>
          <a:bodyPr>
            <a:normAutofit lnSpcReduction="10000"/>
          </a:bodyPr>
          <a:lstStyle/>
          <a:p>
            <a:pPr algn="just"/>
            <a:r>
              <a:rPr lang="en-IN" dirty="0" smtClean="0"/>
              <a:t>There </a:t>
            </a:r>
            <a:r>
              <a:rPr lang="en-IN" dirty="0"/>
              <a:t>may be an increase in </a:t>
            </a:r>
            <a:r>
              <a:rPr lang="en-IN" dirty="0" err="1"/>
              <a:t>eosinophils</a:t>
            </a:r>
            <a:r>
              <a:rPr lang="en-IN" dirty="0"/>
              <a:t> in some patients, particularly </a:t>
            </a:r>
            <a:r>
              <a:rPr lang="en-IN" dirty="0" smtClean="0"/>
              <a:t>during exacerbations.</a:t>
            </a:r>
            <a:endParaRPr lang="en-IN" dirty="0"/>
          </a:p>
          <a:p>
            <a:pPr algn="just"/>
            <a:r>
              <a:rPr lang="en-IN" dirty="0"/>
              <a:t>These inflammatory cells are capable of releasing a variety of cytokines and </a:t>
            </a:r>
            <a:r>
              <a:rPr lang="en-IN" dirty="0" smtClean="0"/>
              <a:t>inflammatory mediators</a:t>
            </a:r>
            <a:r>
              <a:rPr lang="en-IN" dirty="0"/>
              <a:t>, most notably </a:t>
            </a:r>
            <a:r>
              <a:rPr lang="en-IN" dirty="0" smtClean="0"/>
              <a:t>leukotriene-4</a:t>
            </a:r>
            <a:r>
              <a:rPr lang="en-IN" dirty="0"/>
              <a:t>, interleukin-8 and tumour necrosis factor-α.</a:t>
            </a:r>
          </a:p>
          <a:p>
            <a:pPr algn="just"/>
            <a:r>
              <a:rPr lang="en-IN" dirty="0"/>
              <a:t>This inflammatory pattern is markedly different from that seen in patients with </a:t>
            </a:r>
            <a:r>
              <a:rPr lang="en-IN" dirty="0" smtClean="0"/>
              <a:t>bronchial asthma</a:t>
            </a:r>
            <a:r>
              <a:rPr lang="en-IN" dirty="0"/>
              <a:t>.</a:t>
            </a:r>
          </a:p>
          <a:p>
            <a:pPr algn="just"/>
            <a:r>
              <a:rPr lang="en-IN" dirty="0"/>
              <a:t>Inflammatory changes may persist after quitting smoking</a:t>
            </a:r>
            <a:r>
              <a:rPr lang="en-IN" dirty="0" smtClean="0"/>
              <a:t>.</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24</a:t>
            </a:fld>
            <a:endParaRPr lang="en-US"/>
          </a:p>
        </p:txBody>
      </p:sp>
    </p:spTree>
    <p:extLst>
      <p:ext uri="{BB962C8B-B14F-4D97-AF65-F5344CB8AC3E}">
        <p14:creationId xmlns:p14="http://schemas.microsoft.com/office/powerpoint/2010/main" val="2801415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224736"/>
          </a:xfrm>
        </p:spPr>
        <p:txBody>
          <a:bodyPr>
            <a:normAutofit fontScale="92500"/>
          </a:bodyPr>
          <a:lstStyle/>
          <a:p>
            <a:pPr>
              <a:buFont typeface="Wingdings" panose="05000000000000000000" pitchFamily="2" charset="2"/>
              <a:buChar char="q"/>
            </a:pPr>
            <a:r>
              <a:rPr lang="en-IN" b="1" dirty="0" smtClean="0"/>
              <a:t>Proteinase </a:t>
            </a:r>
            <a:r>
              <a:rPr lang="en-IN" b="1" dirty="0"/>
              <a:t>and </a:t>
            </a:r>
            <a:r>
              <a:rPr lang="en-IN" b="1" dirty="0" err="1"/>
              <a:t>antiprotease</a:t>
            </a:r>
            <a:r>
              <a:rPr lang="en-IN" b="1" dirty="0"/>
              <a:t> </a:t>
            </a:r>
            <a:r>
              <a:rPr lang="en-IN" b="1" dirty="0" smtClean="0"/>
              <a:t>imbalance </a:t>
            </a:r>
          </a:p>
          <a:p>
            <a:pPr algn="just"/>
            <a:r>
              <a:rPr lang="en-IN" dirty="0"/>
              <a:t>This may occur in COPD due to increased production (or activity) of proteinases </a:t>
            </a:r>
            <a:r>
              <a:rPr lang="en-IN" dirty="0" smtClean="0"/>
              <a:t>or inactivation </a:t>
            </a:r>
            <a:r>
              <a:rPr lang="en-IN" dirty="0"/>
              <a:t>(or reduced production) of </a:t>
            </a:r>
            <a:r>
              <a:rPr lang="en-IN" dirty="0" err="1"/>
              <a:t>antiproteinases</a:t>
            </a:r>
            <a:r>
              <a:rPr lang="en-IN" dirty="0"/>
              <a:t>.</a:t>
            </a:r>
          </a:p>
          <a:p>
            <a:pPr algn="just"/>
            <a:r>
              <a:rPr lang="en-IN" dirty="0"/>
              <a:t>Cigarette smoke (and possibly other COPD risk factors), as well as inflammation itself, </a:t>
            </a:r>
            <a:r>
              <a:rPr lang="en-IN" dirty="0" smtClean="0"/>
              <a:t>can produce </a:t>
            </a:r>
            <a:r>
              <a:rPr lang="en-IN" dirty="0"/>
              <a:t>oxidative stress that, on the one hand, primes several inflammatory </a:t>
            </a:r>
            <a:r>
              <a:rPr lang="en-IN" dirty="0" smtClean="0"/>
              <a:t>cells (macrophages</a:t>
            </a:r>
            <a:r>
              <a:rPr lang="en-IN" dirty="0"/>
              <a:t>, neutrophils) to release a combination of proteinases and, on the other </a:t>
            </a:r>
            <a:r>
              <a:rPr lang="en-IN" dirty="0" smtClean="0"/>
              <a:t>hand, decreases </a:t>
            </a:r>
            <a:r>
              <a:rPr lang="en-IN" dirty="0"/>
              <a:t>(or inactivates) several </a:t>
            </a:r>
            <a:r>
              <a:rPr lang="en-IN" dirty="0" err="1"/>
              <a:t>antiproteinases</a:t>
            </a:r>
            <a:r>
              <a:rPr lang="en-IN" dirty="0"/>
              <a:t> by oxidation</a:t>
            </a:r>
            <a:r>
              <a:rPr lang="en-IN" dirty="0" smtClean="0"/>
              <a:t>.</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25</a:t>
            </a:fld>
            <a:endParaRPr lang="en-US"/>
          </a:p>
        </p:txBody>
      </p:sp>
    </p:spTree>
    <p:extLst>
      <p:ext uri="{BB962C8B-B14F-4D97-AF65-F5344CB8AC3E}">
        <p14:creationId xmlns:p14="http://schemas.microsoft.com/office/powerpoint/2010/main" val="1148895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04664"/>
            <a:ext cx="8686800" cy="6224736"/>
          </a:xfrm>
        </p:spPr>
        <p:txBody>
          <a:bodyPr>
            <a:normAutofit fontScale="92500" lnSpcReduction="10000"/>
          </a:bodyPr>
          <a:lstStyle/>
          <a:p>
            <a:pPr algn="just"/>
            <a:r>
              <a:rPr lang="en-IN" dirty="0" smtClean="0"/>
              <a:t>The major proteinases involved in the pathogenesis of COPD include those produced by neutrophils (</a:t>
            </a:r>
            <a:r>
              <a:rPr lang="en-IN" dirty="0" err="1" smtClean="0"/>
              <a:t>elastase</a:t>
            </a:r>
            <a:r>
              <a:rPr lang="en-IN" dirty="0" smtClean="0"/>
              <a:t>, </a:t>
            </a:r>
            <a:r>
              <a:rPr lang="en-IN" dirty="0" err="1" smtClean="0"/>
              <a:t>cathepsin</a:t>
            </a:r>
            <a:r>
              <a:rPr lang="en-IN" dirty="0" smtClean="0"/>
              <a:t> G and proteinase-3) and macrophages (</a:t>
            </a:r>
            <a:r>
              <a:rPr lang="en-IN" dirty="0" err="1" smtClean="0"/>
              <a:t>cathepsins</a:t>
            </a:r>
            <a:r>
              <a:rPr lang="en-IN" dirty="0" smtClean="0"/>
              <a:t> B, L and S), and various matrix </a:t>
            </a:r>
            <a:r>
              <a:rPr lang="en-IN" dirty="0" err="1" smtClean="0"/>
              <a:t>metalloproteinases</a:t>
            </a:r>
            <a:r>
              <a:rPr lang="en-IN" dirty="0" smtClean="0"/>
              <a:t> (MMP).</a:t>
            </a:r>
          </a:p>
          <a:p>
            <a:pPr algn="just"/>
            <a:r>
              <a:rPr lang="en-IN" dirty="0" smtClean="0"/>
              <a:t>The major </a:t>
            </a:r>
            <a:r>
              <a:rPr lang="en-IN" dirty="0" err="1" smtClean="0"/>
              <a:t>antiproteinases</a:t>
            </a:r>
            <a:r>
              <a:rPr lang="en-IN" dirty="0" smtClean="0"/>
              <a:t> involved in the pathogenesis of COPD include, α1-antitrypsin, secretory </a:t>
            </a:r>
            <a:r>
              <a:rPr lang="en-IN" dirty="0" err="1" smtClean="0"/>
              <a:t>leukoproteinase</a:t>
            </a:r>
            <a:r>
              <a:rPr lang="en-IN" dirty="0" smtClean="0"/>
              <a:t> inhibitor and tissue inhibitors of MMPs.</a:t>
            </a:r>
          </a:p>
          <a:p>
            <a:pPr algn="just"/>
            <a:r>
              <a:rPr lang="en-IN" dirty="0" smtClean="0"/>
              <a:t>Neutrophil </a:t>
            </a:r>
            <a:r>
              <a:rPr lang="en-IN" dirty="0" err="1" smtClean="0"/>
              <a:t>elastase</a:t>
            </a:r>
            <a:r>
              <a:rPr lang="en-IN" dirty="0" smtClean="0"/>
              <a:t> not only contributes to parenchymal destruction but it is also a very potent inducer of mucous secretion and mucous gland hyperplasia.</a:t>
            </a:r>
          </a:p>
          <a:p>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26</a:t>
            </a:fld>
            <a:endParaRPr lang="en-US"/>
          </a:p>
        </p:txBody>
      </p:sp>
    </p:spTree>
    <p:extLst>
      <p:ext uri="{BB962C8B-B14F-4D97-AF65-F5344CB8AC3E}">
        <p14:creationId xmlns:p14="http://schemas.microsoft.com/office/powerpoint/2010/main" val="2532439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6336704"/>
          </a:xfrm>
        </p:spPr>
        <p:txBody>
          <a:bodyPr>
            <a:normAutofit/>
          </a:bodyPr>
          <a:lstStyle/>
          <a:p>
            <a:pPr>
              <a:buFont typeface="Wingdings" panose="05000000000000000000" pitchFamily="2" charset="2"/>
              <a:buChar char="q"/>
            </a:pPr>
            <a:r>
              <a:rPr lang="en-IN" sz="4000" b="1" dirty="0"/>
              <a:t>Oxidative </a:t>
            </a:r>
            <a:r>
              <a:rPr lang="en-IN" sz="4000" b="1" dirty="0" smtClean="0"/>
              <a:t>stress</a:t>
            </a:r>
          </a:p>
          <a:p>
            <a:pPr algn="just"/>
            <a:r>
              <a:rPr lang="en-IN" sz="4000" dirty="0"/>
              <a:t>Different markers of oxidative stress are found in increased amounts in the lungs, exhaled </a:t>
            </a:r>
            <a:r>
              <a:rPr lang="en-IN" sz="4000" dirty="0" smtClean="0"/>
              <a:t>air breath </a:t>
            </a:r>
            <a:r>
              <a:rPr lang="en-IN" sz="4000" dirty="0"/>
              <a:t>condensate and urine of smokers and patients with COPD, including hydrogen </a:t>
            </a:r>
            <a:r>
              <a:rPr lang="en-IN" sz="4000" dirty="0" smtClean="0"/>
              <a:t>peroxide, nitric </a:t>
            </a:r>
            <a:r>
              <a:rPr lang="en-IN" sz="4000" dirty="0"/>
              <a:t>oxide and lipid peroxidation products (</a:t>
            </a:r>
            <a:r>
              <a:rPr lang="en-IN" sz="4000" dirty="0" err="1"/>
              <a:t>isoprostane</a:t>
            </a:r>
            <a:r>
              <a:rPr lang="en-IN" sz="4000" dirty="0"/>
              <a:t> F2α-III</a:t>
            </a:r>
            <a:r>
              <a:rPr lang="en-IN" sz="4000" dirty="0" smtClean="0"/>
              <a:t>).</a:t>
            </a:r>
            <a:endParaRPr lang="en-IN" sz="4000"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27</a:t>
            </a:fld>
            <a:endParaRPr lang="en-US"/>
          </a:p>
        </p:txBody>
      </p:sp>
    </p:spTree>
    <p:extLst>
      <p:ext uri="{BB962C8B-B14F-4D97-AF65-F5344CB8AC3E}">
        <p14:creationId xmlns:p14="http://schemas.microsoft.com/office/powerpoint/2010/main" val="683048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5715000"/>
          </a:xfrm>
        </p:spPr>
        <p:txBody>
          <a:bodyPr/>
          <a:lstStyle/>
          <a:p>
            <a:pPr algn="just"/>
            <a:r>
              <a:rPr lang="en-IN" sz="3600" dirty="0"/>
              <a:t>Oxidative stress can contribute to COPD by oxidising a variety of biological molecules (that can lead to cell dysfunction or death), damaging the extracellular matrix, inactivating key antioxidant defences (or activating proteinases) or enhancing gene expression (either by activating transcription factors (</a:t>
            </a:r>
            <a:r>
              <a:rPr lang="en-IN" sz="3600" i="1" dirty="0"/>
              <a:t>e.g. </a:t>
            </a:r>
            <a:r>
              <a:rPr lang="en-IN" sz="3600" dirty="0"/>
              <a:t>nuclear factor-</a:t>
            </a:r>
            <a:r>
              <a:rPr lang="en-IN" sz="3600" dirty="0" err="1"/>
              <a:t>κB</a:t>
            </a:r>
            <a:r>
              <a:rPr lang="en-IN" sz="3600" dirty="0"/>
              <a:t>) or promoting histone acetylation).</a:t>
            </a:r>
          </a:p>
          <a:p>
            <a:pPr algn="just"/>
            <a:endParaRPr lang="en-IN"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28</a:t>
            </a:fld>
            <a:endParaRPr lang="en-US"/>
          </a:p>
        </p:txBody>
      </p:sp>
    </p:spTree>
    <p:extLst>
      <p:ext uri="{BB962C8B-B14F-4D97-AF65-F5344CB8AC3E}">
        <p14:creationId xmlns:p14="http://schemas.microsoft.com/office/powerpoint/2010/main" val="2341165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IN" b="1" dirty="0"/>
              <a:t>Pathophysiology</a:t>
            </a:r>
            <a:endParaRPr lang="en-IN" dirty="0"/>
          </a:p>
        </p:txBody>
      </p:sp>
      <p:sp>
        <p:nvSpPr>
          <p:cNvPr id="3" name="Content Placeholder 2"/>
          <p:cNvSpPr>
            <a:spLocks noGrp="1"/>
          </p:cNvSpPr>
          <p:nvPr>
            <p:ph idx="1"/>
          </p:nvPr>
        </p:nvSpPr>
        <p:spPr>
          <a:xfrm>
            <a:off x="323528" y="1124744"/>
            <a:ext cx="8568952" cy="5616624"/>
          </a:xfrm>
        </p:spPr>
        <p:txBody>
          <a:bodyPr>
            <a:normAutofit/>
          </a:bodyPr>
          <a:lstStyle/>
          <a:p>
            <a:pPr algn="just"/>
            <a:r>
              <a:rPr lang="en-IN" sz="3600" dirty="0"/>
              <a:t>The different pathogenic mechanisms discussed above produce the pathological </a:t>
            </a:r>
            <a:r>
              <a:rPr lang="en-IN" sz="3600" dirty="0" smtClean="0"/>
              <a:t>changes, which</a:t>
            </a:r>
            <a:r>
              <a:rPr lang="en-IN" sz="3600" dirty="0"/>
              <a:t>, in turn, give rise to the following physiological abnormalities in COPD: </a:t>
            </a:r>
            <a:r>
              <a:rPr lang="en-IN" sz="3600" dirty="0" smtClean="0"/>
              <a:t>mucous </a:t>
            </a:r>
            <a:r>
              <a:rPr lang="en-IN" sz="3600" dirty="0" err="1" smtClean="0"/>
              <a:t>hypersecretion</a:t>
            </a:r>
            <a:r>
              <a:rPr lang="en-IN" sz="3600" dirty="0" smtClean="0"/>
              <a:t> </a:t>
            </a:r>
            <a:r>
              <a:rPr lang="en-IN" sz="3600" dirty="0"/>
              <a:t>and </a:t>
            </a:r>
            <a:r>
              <a:rPr lang="en-IN" sz="3600" dirty="0" err="1"/>
              <a:t>cilliary</a:t>
            </a:r>
            <a:r>
              <a:rPr lang="en-IN" sz="3600" dirty="0"/>
              <a:t> dysfunction, airflow limitation and hyperinflation, gas </a:t>
            </a:r>
            <a:r>
              <a:rPr lang="en-IN" sz="3600" dirty="0" smtClean="0"/>
              <a:t>exchange abnormalities</a:t>
            </a:r>
            <a:r>
              <a:rPr lang="en-IN" sz="3600" dirty="0"/>
              <a:t>, pulmonary hypertension, and systemic effects.</a:t>
            </a:r>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29</a:t>
            </a:fld>
            <a:endParaRPr lang="en-US"/>
          </a:p>
        </p:txBody>
      </p:sp>
    </p:spTree>
    <p:extLst>
      <p:ext uri="{BB962C8B-B14F-4D97-AF65-F5344CB8AC3E}">
        <p14:creationId xmlns:p14="http://schemas.microsoft.com/office/powerpoint/2010/main" val="19770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791200"/>
          </a:xfrm>
        </p:spPr>
        <p:txBody>
          <a:bodyPr/>
          <a:lstStyle/>
          <a:p>
            <a:pPr>
              <a:spcBef>
                <a:spcPts val="1563"/>
              </a:spcBef>
              <a:buClr>
                <a:schemeClr val="tx1"/>
              </a:buClr>
              <a:buSzPct val="60000"/>
              <a:defRPr/>
            </a:pPr>
            <a:r>
              <a:rPr lang="en-US" altLang="ja-JP" dirty="0">
                <a:latin typeface="Tahoma" charset="0"/>
              </a:rPr>
              <a:t>Definition </a:t>
            </a:r>
            <a:r>
              <a:rPr lang="en-US" altLang="ja-JP" dirty="0" smtClean="0">
                <a:latin typeface="Tahoma" charset="0"/>
              </a:rPr>
              <a:t>and Overview</a:t>
            </a:r>
          </a:p>
          <a:p>
            <a:pPr>
              <a:spcBef>
                <a:spcPts val="1563"/>
              </a:spcBef>
              <a:buClr>
                <a:schemeClr val="tx1"/>
              </a:buClr>
              <a:buSzPct val="60000"/>
              <a:defRPr/>
            </a:pPr>
            <a:r>
              <a:rPr lang="en-US" altLang="ja-JP" dirty="0">
                <a:latin typeface="Tahoma" charset="0"/>
              </a:rPr>
              <a:t>Pathology, Pathogenesis and </a:t>
            </a:r>
            <a:r>
              <a:rPr lang="en-US" altLang="ja-JP" dirty="0" smtClean="0">
                <a:latin typeface="Tahoma" charset="0"/>
              </a:rPr>
              <a:t>Pathophysiology </a:t>
            </a:r>
            <a:endParaRPr lang="en-US" altLang="ja-JP" dirty="0">
              <a:latin typeface="Tahoma" charset="0"/>
            </a:endParaRPr>
          </a:p>
          <a:p>
            <a:pPr>
              <a:spcBef>
                <a:spcPts val="1563"/>
              </a:spcBef>
              <a:buClr>
                <a:schemeClr val="tx1"/>
              </a:buClr>
              <a:buSzPct val="60000"/>
              <a:defRPr/>
            </a:pPr>
            <a:r>
              <a:rPr lang="en-US" altLang="ja-JP" dirty="0" smtClean="0">
                <a:latin typeface="Tahoma" charset="0"/>
              </a:rPr>
              <a:t>Diagnosis and Assessment</a:t>
            </a:r>
            <a:endParaRPr lang="en-US" altLang="ja-JP" dirty="0">
              <a:latin typeface="Tahoma" charset="0"/>
            </a:endParaRPr>
          </a:p>
          <a:p>
            <a:pPr>
              <a:spcBef>
                <a:spcPts val="1563"/>
              </a:spcBef>
              <a:buClr>
                <a:schemeClr val="tx1"/>
              </a:buClr>
              <a:buSzPct val="60000"/>
              <a:defRPr/>
            </a:pPr>
            <a:r>
              <a:rPr lang="en-US" altLang="ja-JP" dirty="0" smtClean="0">
                <a:latin typeface="Tahoma" charset="0"/>
              </a:rPr>
              <a:t>Therapeutic </a:t>
            </a:r>
            <a:r>
              <a:rPr lang="en-US" altLang="ja-JP" dirty="0">
                <a:latin typeface="Tahoma" charset="0"/>
              </a:rPr>
              <a:t>Options</a:t>
            </a:r>
          </a:p>
          <a:p>
            <a:pPr>
              <a:spcBef>
                <a:spcPts val="1563"/>
              </a:spcBef>
              <a:buClr>
                <a:schemeClr val="tx1"/>
              </a:buClr>
              <a:buSzPct val="60000"/>
              <a:defRPr/>
            </a:pPr>
            <a:r>
              <a:rPr lang="en-US" altLang="ja-JP" dirty="0">
                <a:latin typeface="Tahoma" charset="0"/>
              </a:rPr>
              <a:t>Manage Stable COPD</a:t>
            </a:r>
          </a:p>
          <a:p>
            <a:pPr>
              <a:spcBef>
                <a:spcPts val="1563"/>
              </a:spcBef>
              <a:buClr>
                <a:schemeClr val="tx1"/>
              </a:buClr>
              <a:buSzPct val="60000"/>
              <a:defRPr/>
            </a:pPr>
            <a:r>
              <a:rPr lang="en-US" altLang="ja-JP" dirty="0">
                <a:latin typeface="Tahoma" charset="0"/>
              </a:rPr>
              <a:t>Manage Exacerbations</a:t>
            </a:r>
          </a:p>
          <a:p>
            <a:pPr>
              <a:spcBef>
                <a:spcPts val="1563"/>
              </a:spcBef>
              <a:buClr>
                <a:schemeClr val="tx1"/>
              </a:buClr>
              <a:buSzPct val="60000"/>
              <a:defRPr/>
            </a:pPr>
            <a:r>
              <a:rPr lang="en-US" altLang="ja-JP" dirty="0" smtClean="0">
                <a:latin typeface="Tahoma" charset="0"/>
              </a:rPr>
              <a:t>Comorbidities and </a:t>
            </a:r>
            <a:r>
              <a:rPr lang="en-US" altLang="ja-JP" dirty="0">
                <a:latin typeface="Tahoma" charset="0"/>
              </a:rPr>
              <a:t>M</a:t>
            </a:r>
            <a:r>
              <a:rPr lang="en-US" altLang="ja-JP" dirty="0" smtClean="0">
                <a:latin typeface="Tahoma" charset="0"/>
              </a:rPr>
              <a:t>anagement</a:t>
            </a:r>
            <a:endParaRPr lang="en-US" altLang="ja-JP" dirty="0"/>
          </a:p>
          <a:p>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3</a:t>
            </a:fld>
            <a:endParaRPr lang="en-US"/>
          </a:p>
        </p:txBody>
      </p:sp>
    </p:spTree>
    <p:extLst>
      <p:ext uri="{BB962C8B-B14F-4D97-AF65-F5344CB8AC3E}">
        <p14:creationId xmlns:p14="http://schemas.microsoft.com/office/powerpoint/2010/main" val="1425917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81000"/>
            <a:ext cx="8640960" cy="6216352"/>
          </a:xfrm>
        </p:spPr>
        <p:txBody>
          <a:bodyPr/>
          <a:lstStyle/>
          <a:p>
            <a:pPr>
              <a:buFont typeface="Wingdings" panose="05000000000000000000" pitchFamily="2" charset="2"/>
              <a:buChar char="q"/>
            </a:pPr>
            <a:r>
              <a:rPr lang="en-IN" sz="3600" b="1" dirty="0"/>
              <a:t>Mucous </a:t>
            </a:r>
            <a:r>
              <a:rPr lang="en-IN" sz="3600" b="1" dirty="0" err="1" smtClean="0"/>
              <a:t>hypersecretion</a:t>
            </a:r>
            <a:r>
              <a:rPr lang="en-IN" sz="3600" b="1" dirty="0" smtClean="0"/>
              <a:t> </a:t>
            </a:r>
            <a:r>
              <a:rPr lang="en-IN" sz="3600" b="1" dirty="0"/>
              <a:t>and </a:t>
            </a:r>
            <a:r>
              <a:rPr lang="en-IN" sz="3600" b="1" dirty="0" err="1"/>
              <a:t>cilliary</a:t>
            </a:r>
            <a:r>
              <a:rPr lang="en-IN" sz="3600" b="1" dirty="0"/>
              <a:t> </a:t>
            </a:r>
            <a:r>
              <a:rPr lang="en-IN" sz="3600" b="1" dirty="0" smtClean="0"/>
              <a:t>dysfunction</a:t>
            </a:r>
          </a:p>
          <a:p>
            <a:pPr marL="0" indent="0">
              <a:buNone/>
            </a:pPr>
            <a:endParaRPr lang="en-IN" sz="3600" b="1" dirty="0" smtClean="0"/>
          </a:p>
          <a:p>
            <a:pPr algn="just"/>
            <a:r>
              <a:rPr lang="en-IN" dirty="0"/>
              <a:t>These are typically the first physiological abnormalities in COPD</a:t>
            </a:r>
            <a:r>
              <a:rPr lang="en-IN" dirty="0" smtClean="0"/>
              <a:t>.</a:t>
            </a:r>
          </a:p>
          <a:p>
            <a:pPr algn="just"/>
            <a:endParaRPr lang="en-IN" dirty="0"/>
          </a:p>
          <a:p>
            <a:pPr algn="just"/>
            <a:r>
              <a:rPr lang="en-IN" dirty="0"/>
              <a:t>Mucous </a:t>
            </a:r>
            <a:r>
              <a:rPr lang="en-IN" dirty="0" err="1"/>
              <a:t>hypersecretion</a:t>
            </a:r>
            <a:r>
              <a:rPr lang="en-IN" dirty="0"/>
              <a:t> </a:t>
            </a:r>
            <a:r>
              <a:rPr lang="en-IN" dirty="0" smtClean="0"/>
              <a:t>is </a:t>
            </a:r>
            <a:r>
              <a:rPr lang="en-IN" dirty="0"/>
              <a:t>due to stimulated secretion from enlarged mucous glands. </a:t>
            </a:r>
            <a:endParaRPr lang="en-IN" dirty="0" smtClean="0"/>
          </a:p>
          <a:p>
            <a:pPr algn="just"/>
            <a:endParaRPr lang="en-IN" dirty="0" smtClean="0"/>
          </a:p>
          <a:p>
            <a:pPr algn="just"/>
            <a:r>
              <a:rPr lang="en-IN" dirty="0" err="1" smtClean="0"/>
              <a:t>Cilliary</a:t>
            </a:r>
            <a:r>
              <a:rPr lang="en-IN" dirty="0" smtClean="0"/>
              <a:t> dysfunction due to squamous </a:t>
            </a:r>
            <a:r>
              <a:rPr lang="en-IN" dirty="0"/>
              <a:t>metaplasia of epithelial cells.</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30</a:t>
            </a:fld>
            <a:endParaRPr lang="en-US"/>
          </a:p>
        </p:txBody>
      </p:sp>
    </p:spTree>
    <p:extLst>
      <p:ext uri="{BB962C8B-B14F-4D97-AF65-F5344CB8AC3E}">
        <p14:creationId xmlns:p14="http://schemas.microsoft.com/office/powerpoint/2010/main" val="2384589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712968" cy="6264696"/>
          </a:xfrm>
        </p:spPr>
        <p:txBody>
          <a:bodyPr>
            <a:normAutofit lnSpcReduction="10000"/>
          </a:bodyPr>
          <a:lstStyle/>
          <a:p>
            <a:pPr>
              <a:buFont typeface="Wingdings" panose="05000000000000000000" pitchFamily="2" charset="2"/>
              <a:buChar char="q"/>
            </a:pPr>
            <a:r>
              <a:rPr lang="en-IN" sz="3600" b="1" dirty="0"/>
              <a:t>Airflow limitation and </a:t>
            </a:r>
            <a:r>
              <a:rPr lang="en-IN" sz="3600" b="1" dirty="0" smtClean="0"/>
              <a:t>hyperinflation</a:t>
            </a:r>
          </a:p>
          <a:p>
            <a:pPr marL="0" indent="0">
              <a:buNone/>
            </a:pPr>
            <a:endParaRPr lang="en-IN" b="1" dirty="0" smtClean="0"/>
          </a:p>
          <a:p>
            <a:pPr algn="just"/>
            <a:r>
              <a:rPr lang="en-IN" sz="3600" dirty="0"/>
              <a:t>Expiratory (largely irreversible) airflow limitation is the physiological hallmark of COPD</a:t>
            </a:r>
            <a:r>
              <a:rPr lang="en-IN" sz="3600" dirty="0" smtClean="0"/>
              <a:t>.</a:t>
            </a:r>
          </a:p>
          <a:p>
            <a:pPr marL="0" indent="0" algn="just">
              <a:buNone/>
            </a:pPr>
            <a:endParaRPr lang="en-IN" sz="3600" dirty="0"/>
          </a:p>
          <a:p>
            <a:pPr algn="just"/>
            <a:r>
              <a:rPr lang="en-IN" sz="3600" dirty="0"/>
              <a:t>The major site of the airflow limitation is in the smaller conducting airways &lt;2 mm in </a:t>
            </a:r>
            <a:r>
              <a:rPr lang="en-IN" sz="3600" dirty="0" smtClean="0"/>
              <a:t>diameter and </a:t>
            </a:r>
            <a:r>
              <a:rPr lang="en-IN" sz="3600" dirty="0"/>
              <a:t>is mainly due to airway remodelling (fibrosis and narrowing</a:t>
            </a:r>
            <a:r>
              <a:rPr lang="en-IN" sz="3600" dirty="0" smtClean="0"/>
              <a:t>).</a:t>
            </a:r>
            <a:endParaRPr lang="en-IN" sz="3600" dirty="0"/>
          </a:p>
          <a:p>
            <a:pPr marL="0" indent="0">
              <a:buNone/>
            </a:pP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31</a:t>
            </a:fld>
            <a:endParaRPr lang="en-US"/>
          </a:p>
        </p:txBody>
      </p:sp>
    </p:spTree>
    <p:extLst>
      <p:ext uri="{BB962C8B-B14F-4D97-AF65-F5344CB8AC3E}">
        <p14:creationId xmlns:p14="http://schemas.microsoft.com/office/powerpoint/2010/main" val="1433028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5715000"/>
          </a:xfrm>
        </p:spPr>
        <p:txBody>
          <a:bodyPr/>
          <a:lstStyle/>
          <a:p>
            <a:pPr algn="just"/>
            <a:r>
              <a:rPr lang="en-IN" sz="3600" dirty="0"/>
              <a:t>Other factors that also contribute include loss of elastic recoil (due to destruction of alveolar walls), destruction of alveolar support (alveolar attachments), accumulation of inflammatory cells, mucous and plasma exudate in the bronchi, and smooth muscle contraction and dynamic hyperinflation during </a:t>
            </a:r>
            <a:r>
              <a:rPr lang="en-IN" sz="3600" dirty="0" smtClean="0"/>
              <a:t>exercise.</a:t>
            </a:r>
            <a:endParaRPr lang="en-IN" sz="3600" dirty="0"/>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32</a:t>
            </a:fld>
            <a:endParaRPr lang="en-US"/>
          </a:p>
        </p:txBody>
      </p:sp>
    </p:spTree>
    <p:extLst>
      <p:ext uri="{BB962C8B-B14F-4D97-AF65-F5344CB8AC3E}">
        <p14:creationId xmlns:p14="http://schemas.microsoft.com/office/powerpoint/2010/main" val="704176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32656"/>
            <a:ext cx="8686800" cy="6372944"/>
          </a:xfrm>
        </p:spPr>
        <p:txBody>
          <a:bodyPr>
            <a:normAutofit lnSpcReduction="10000"/>
          </a:bodyPr>
          <a:lstStyle/>
          <a:p>
            <a:pPr>
              <a:buFont typeface="Wingdings" panose="05000000000000000000" pitchFamily="2" charset="2"/>
              <a:buChar char="q"/>
            </a:pPr>
            <a:r>
              <a:rPr lang="en-IN" sz="3600" b="1" dirty="0"/>
              <a:t>Gas exchange </a:t>
            </a:r>
            <a:r>
              <a:rPr lang="en-IN" sz="3600" b="1" dirty="0" smtClean="0"/>
              <a:t>abnormalities</a:t>
            </a:r>
          </a:p>
          <a:p>
            <a:pPr marL="0" indent="0">
              <a:buNone/>
            </a:pPr>
            <a:endParaRPr lang="en-IN" sz="3600" dirty="0" smtClean="0"/>
          </a:p>
          <a:p>
            <a:pPr algn="just"/>
            <a:r>
              <a:rPr lang="en-IN" dirty="0"/>
              <a:t>These occur in advanced disease and are characterised by arterial </a:t>
            </a:r>
            <a:r>
              <a:rPr lang="en-IN" dirty="0" err="1"/>
              <a:t>hypoxaemia</a:t>
            </a:r>
            <a:r>
              <a:rPr lang="en-IN" dirty="0"/>
              <a:t> with or </a:t>
            </a:r>
            <a:r>
              <a:rPr lang="en-IN" dirty="0" smtClean="0"/>
              <a:t>without </a:t>
            </a:r>
            <a:r>
              <a:rPr lang="en-IN" dirty="0" err="1" smtClean="0"/>
              <a:t>hypercapnia</a:t>
            </a:r>
            <a:r>
              <a:rPr lang="en-IN" dirty="0"/>
              <a:t>.</a:t>
            </a:r>
          </a:p>
          <a:p>
            <a:pPr algn="just"/>
            <a:r>
              <a:rPr lang="en-IN" dirty="0"/>
              <a:t>An abnormal distribution of ventilation-perfusion ratios </a:t>
            </a:r>
            <a:r>
              <a:rPr lang="en-IN" dirty="0" smtClean="0"/>
              <a:t>is </a:t>
            </a:r>
            <a:r>
              <a:rPr lang="en-IN" dirty="0"/>
              <a:t>the main mechanism of abnormal gas exchange in </a:t>
            </a:r>
            <a:r>
              <a:rPr lang="en-IN" dirty="0" smtClean="0"/>
              <a:t>COPD.</a:t>
            </a:r>
            <a:endParaRPr lang="en-IN" dirty="0"/>
          </a:p>
          <a:p>
            <a:pPr algn="just"/>
            <a:r>
              <a:rPr lang="en-IN" dirty="0"/>
              <a:t>An abnormal diffusing capacity of carbon monoxide per litre of alveolar volume </a:t>
            </a:r>
            <a:r>
              <a:rPr lang="en-IN" dirty="0" smtClean="0"/>
              <a:t>correlates well </a:t>
            </a:r>
            <a:r>
              <a:rPr lang="en-IN" dirty="0"/>
              <a:t>with the severity of the </a:t>
            </a:r>
            <a:r>
              <a:rPr lang="en-IN" dirty="0" smtClean="0"/>
              <a:t>emphysema.</a:t>
            </a:r>
            <a:endParaRPr lang="en-IN" b="1" dirty="0" smtClean="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33</a:t>
            </a:fld>
            <a:endParaRPr lang="en-US"/>
          </a:p>
        </p:txBody>
      </p:sp>
    </p:spTree>
    <p:extLst>
      <p:ext uri="{BB962C8B-B14F-4D97-AF65-F5344CB8AC3E}">
        <p14:creationId xmlns:p14="http://schemas.microsoft.com/office/powerpoint/2010/main" val="3858252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336704"/>
          </a:xfrm>
        </p:spPr>
        <p:txBody>
          <a:bodyPr>
            <a:normAutofit fontScale="92500" lnSpcReduction="10000"/>
          </a:bodyPr>
          <a:lstStyle/>
          <a:p>
            <a:pPr>
              <a:buFont typeface="Wingdings" panose="05000000000000000000" pitchFamily="2" charset="2"/>
              <a:buChar char="q"/>
            </a:pPr>
            <a:r>
              <a:rPr lang="en-IN" sz="3500" b="1" dirty="0"/>
              <a:t>Pulmonary </a:t>
            </a:r>
            <a:r>
              <a:rPr lang="en-IN" sz="3500" b="1" dirty="0" smtClean="0"/>
              <a:t>hypertension</a:t>
            </a:r>
          </a:p>
          <a:p>
            <a:pPr marL="0" indent="0">
              <a:buNone/>
            </a:pPr>
            <a:endParaRPr lang="en-IN" b="1" dirty="0" smtClean="0"/>
          </a:p>
          <a:p>
            <a:pPr algn="just"/>
            <a:r>
              <a:rPr lang="en-IN" sz="3600" dirty="0" smtClean="0"/>
              <a:t>This </a:t>
            </a:r>
            <a:r>
              <a:rPr lang="en-IN" sz="3600" dirty="0"/>
              <a:t>occurs late in the course of COPD, normally after the development of severe </a:t>
            </a:r>
            <a:r>
              <a:rPr lang="en-IN" sz="3600" dirty="0" smtClean="0"/>
              <a:t>gas exchange </a:t>
            </a:r>
            <a:r>
              <a:rPr lang="en-IN" sz="3600" dirty="0"/>
              <a:t>abnormalities</a:t>
            </a:r>
            <a:r>
              <a:rPr lang="en-IN" sz="3600" dirty="0" smtClean="0"/>
              <a:t>.</a:t>
            </a:r>
          </a:p>
          <a:p>
            <a:pPr marL="0" indent="0" algn="just">
              <a:buNone/>
            </a:pPr>
            <a:endParaRPr lang="en-IN" sz="3600" dirty="0"/>
          </a:p>
          <a:p>
            <a:pPr algn="just"/>
            <a:r>
              <a:rPr lang="en-IN" sz="3600" dirty="0"/>
              <a:t>Factors contributing to pulmonary hypertension in COPD include vasoconstriction (mostly </a:t>
            </a:r>
            <a:r>
              <a:rPr lang="en-IN" sz="3600" dirty="0" smtClean="0"/>
              <a:t>of hypoxic </a:t>
            </a:r>
            <a:r>
              <a:rPr lang="en-IN" sz="3600" dirty="0"/>
              <a:t>origin), endothelial dysfunction, remodelling of pulmonary arteries and destruction </a:t>
            </a:r>
            <a:r>
              <a:rPr lang="en-IN" sz="3600" dirty="0" smtClean="0"/>
              <a:t>of the </a:t>
            </a:r>
            <a:r>
              <a:rPr lang="en-IN" sz="3600" dirty="0"/>
              <a:t>pulmonary capillary bed. </a:t>
            </a:r>
            <a:endParaRPr lang="en-IN" sz="3600" dirty="0" smtClean="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34</a:t>
            </a:fld>
            <a:endParaRPr lang="en-US"/>
          </a:p>
        </p:txBody>
      </p:sp>
    </p:spTree>
    <p:extLst>
      <p:ext uri="{BB962C8B-B14F-4D97-AF65-F5344CB8AC3E}">
        <p14:creationId xmlns:p14="http://schemas.microsoft.com/office/powerpoint/2010/main" val="3876824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264696"/>
          </a:xfrm>
        </p:spPr>
        <p:txBody>
          <a:bodyPr/>
          <a:lstStyle/>
          <a:p>
            <a:pPr algn="just"/>
            <a:r>
              <a:rPr lang="en-IN" dirty="0" smtClean="0"/>
              <a:t>This </a:t>
            </a:r>
            <a:r>
              <a:rPr lang="en-IN" dirty="0"/>
              <a:t>combination of events may eventually lead to right ventricular hypertrophy and dysfunction (</a:t>
            </a:r>
            <a:r>
              <a:rPr lang="en-IN" dirty="0" err="1"/>
              <a:t>cor</a:t>
            </a:r>
            <a:r>
              <a:rPr lang="en-IN" dirty="0"/>
              <a:t> </a:t>
            </a:r>
            <a:r>
              <a:rPr lang="en-IN" dirty="0" err="1"/>
              <a:t>pulmonale</a:t>
            </a:r>
            <a:r>
              <a:rPr lang="en-IN" dirty="0" smtClean="0"/>
              <a:t>).</a:t>
            </a:r>
          </a:p>
          <a:p>
            <a:pPr algn="just"/>
            <a:endParaRPr lang="en-IN" dirty="0" smtClean="0"/>
          </a:p>
          <a:p>
            <a:pPr algn="just">
              <a:buFont typeface="Wingdings" panose="05000000000000000000" pitchFamily="2" charset="2"/>
              <a:buChar char="q"/>
            </a:pPr>
            <a:r>
              <a:rPr lang="en-IN" b="1" dirty="0"/>
              <a:t>Systemic </a:t>
            </a:r>
            <a:r>
              <a:rPr lang="en-IN" b="1" dirty="0" smtClean="0"/>
              <a:t>effects</a:t>
            </a:r>
          </a:p>
          <a:p>
            <a:pPr algn="just"/>
            <a:r>
              <a:rPr lang="en-IN" dirty="0"/>
              <a:t>COPD is associated with </a:t>
            </a:r>
            <a:r>
              <a:rPr lang="en-IN" dirty="0" err="1"/>
              <a:t>extrapulmonary</a:t>
            </a:r>
            <a:r>
              <a:rPr lang="en-IN" dirty="0"/>
              <a:t> effects, including systemic inflammation and </a:t>
            </a:r>
            <a:r>
              <a:rPr lang="en-IN" dirty="0" smtClean="0"/>
              <a:t>skeletal muscle </a:t>
            </a:r>
            <a:r>
              <a:rPr lang="en-IN" dirty="0"/>
              <a:t>wasting. </a:t>
            </a:r>
            <a:endParaRPr lang="en-IN" dirty="0" smtClean="0"/>
          </a:p>
          <a:p>
            <a:pPr algn="just"/>
            <a:r>
              <a:rPr lang="en-IN" dirty="0" smtClean="0"/>
              <a:t>These </a:t>
            </a:r>
            <a:r>
              <a:rPr lang="en-IN" dirty="0"/>
              <a:t>systemic effects contribute to limit the exercise capacity of </a:t>
            </a:r>
            <a:r>
              <a:rPr lang="en-IN" dirty="0" smtClean="0"/>
              <a:t>these patients </a:t>
            </a:r>
            <a:r>
              <a:rPr lang="en-IN" dirty="0"/>
              <a:t>and to worsen prognosis, independent of their pulmonary </a:t>
            </a:r>
            <a:r>
              <a:rPr lang="en-IN" dirty="0" smtClean="0"/>
              <a:t>function.</a:t>
            </a:r>
            <a:endParaRPr lang="en-IN"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35</a:t>
            </a:fld>
            <a:endParaRPr lang="en-US"/>
          </a:p>
        </p:txBody>
      </p:sp>
    </p:spTree>
    <p:extLst>
      <p:ext uri="{BB962C8B-B14F-4D97-AF65-F5344CB8AC3E}">
        <p14:creationId xmlns:p14="http://schemas.microsoft.com/office/powerpoint/2010/main" val="3079384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89125" y="307975"/>
            <a:ext cx="6102350" cy="579438"/>
          </a:xfrm>
          <a:prstGeom prst="rect">
            <a:avLst/>
          </a:prstGeom>
          <a:noFill/>
          <a:ln w="9525">
            <a:noFill/>
            <a:miter lim="800000"/>
            <a:headEnd/>
            <a:tailEnd/>
          </a:ln>
        </p:spPr>
        <p:txBody>
          <a:bodyPr>
            <a:spAutoFit/>
          </a:bodyPr>
          <a:lstStyle/>
          <a:p>
            <a:pPr>
              <a:spcBef>
                <a:spcPct val="50000"/>
              </a:spcBef>
            </a:pPr>
            <a:endParaRPr lang="de-DE" sz="3200"/>
          </a:p>
        </p:txBody>
      </p:sp>
      <p:pic>
        <p:nvPicPr>
          <p:cNvPr id="3" name="Picture 1" descr="GOLD slides 2011_Page_04.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130E607-3757-49A7-85F3-0591A9148F6B}" type="slidenum">
              <a:rPr lang="en-US" smtClean="0"/>
              <a:pPr>
                <a:defRPr/>
              </a:pPr>
              <a:t>36</a:t>
            </a:fld>
            <a:endParaRPr lang="en-US"/>
          </a:p>
        </p:txBody>
      </p:sp>
    </p:spTree>
    <p:extLst>
      <p:ext uri="{BB962C8B-B14F-4D97-AF65-F5344CB8AC3E}">
        <p14:creationId xmlns:p14="http://schemas.microsoft.com/office/powerpoint/2010/main" val="144977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89125" y="307975"/>
            <a:ext cx="6102350" cy="579438"/>
          </a:xfrm>
          <a:prstGeom prst="rect">
            <a:avLst/>
          </a:prstGeom>
          <a:noFill/>
          <a:ln w="9525">
            <a:noFill/>
            <a:miter lim="800000"/>
            <a:headEnd/>
            <a:tailEnd/>
          </a:ln>
        </p:spPr>
        <p:txBody>
          <a:bodyPr>
            <a:spAutoFit/>
          </a:bodyPr>
          <a:lstStyle/>
          <a:p>
            <a:pPr>
              <a:spcBef>
                <a:spcPct val="50000"/>
              </a:spcBef>
            </a:pPr>
            <a:endParaRPr lang="de-DE" sz="3200"/>
          </a:p>
        </p:txBody>
      </p:sp>
      <p:pic>
        <p:nvPicPr>
          <p:cNvPr id="3" name="Picture 1" descr="GOLD slides 2011_Page_0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130E607-3757-49A7-85F3-0591A9148F6B}" type="slidenum">
              <a:rPr lang="en-US" smtClean="0"/>
              <a:pPr>
                <a:defRPr/>
              </a:pPr>
              <a:t>37</a:t>
            </a:fld>
            <a:endParaRPr lang="en-US"/>
          </a:p>
        </p:txBody>
      </p:sp>
    </p:spTree>
    <p:extLst>
      <p:ext uri="{BB962C8B-B14F-4D97-AF65-F5344CB8AC3E}">
        <p14:creationId xmlns:p14="http://schemas.microsoft.com/office/powerpoint/2010/main" val="2447244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89125" y="307975"/>
            <a:ext cx="6102350" cy="579438"/>
          </a:xfrm>
          <a:prstGeom prst="rect">
            <a:avLst/>
          </a:prstGeom>
          <a:noFill/>
          <a:ln w="9525">
            <a:noFill/>
            <a:miter lim="800000"/>
            <a:headEnd/>
            <a:tailEnd/>
          </a:ln>
        </p:spPr>
        <p:txBody>
          <a:bodyPr>
            <a:spAutoFit/>
          </a:bodyPr>
          <a:lstStyle/>
          <a:p>
            <a:pPr>
              <a:spcBef>
                <a:spcPct val="50000"/>
              </a:spcBef>
            </a:pPr>
            <a:endParaRPr lang="de-DE" sz="3200"/>
          </a:p>
        </p:txBody>
      </p:sp>
      <p:pic>
        <p:nvPicPr>
          <p:cNvPr id="3" name="Picture 1" descr="GOLD slides 2011_Page_0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130E607-3757-49A7-85F3-0591A9148F6B}" type="slidenum">
              <a:rPr lang="en-US" smtClean="0"/>
              <a:pPr>
                <a:defRPr/>
              </a:pPr>
              <a:t>38</a:t>
            </a:fld>
            <a:endParaRPr lang="en-US"/>
          </a:p>
        </p:txBody>
      </p:sp>
    </p:spTree>
    <p:extLst>
      <p:ext uri="{BB962C8B-B14F-4D97-AF65-F5344CB8AC3E}">
        <p14:creationId xmlns:p14="http://schemas.microsoft.com/office/powerpoint/2010/main" val="1219777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4813"/>
            <a:ext cx="813593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6"/>
          <p:cNvSpPr>
            <a:spLocks noChangeShapeType="1"/>
          </p:cNvSpPr>
          <p:nvPr/>
        </p:nvSpPr>
        <p:spPr bwMode="auto">
          <a:xfrm>
            <a:off x="3924300" y="4797425"/>
            <a:ext cx="863600"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 name="Line 7"/>
          <p:cNvSpPr>
            <a:spLocks noChangeShapeType="1"/>
          </p:cNvSpPr>
          <p:nvPr/>
        </p:nvSpPr>
        <p:spPr bwMode="auto">
          <a:xfrm>
            <a:off x="5076825" y="4797425"/>
            <a:ext cx="0"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5" name="Line 8"/>
          <p:cNvSpPr>
            <a:spLocks noChangeShapeType="1"/>
          </p:cNvSpPr>
          <p:nvPr/>
        </p:nvSpPr>
        <p:spPr bwMode="auto">
          <a:xfrm flipH="1">
            <a:off x="5364163" y="4797425"/>
            <a:ext cx="936625"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6" name="Text Box 9"/>
          <p:cNvSpPr txBox="1">
            <a:spLocks noChangeArrowheads="1"/>
          </p:cNvSpPr>
          <p:nvPr/>
        </p:nvSpPr>
        <p:spPr bwMode="auto">
          <a:xfrm>
            <a:off x="4551363" y="54657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tr-TR" altLang="en-US" sz="1800"/>
          </a:p>
        </p:txBody>
      </p:sp>
      <p:sp>
        <p:nvSpPr>
          <p:cNvPr id="7" name="Rectangle 10"/>
          <p:cNvSpPr>
            <a:spLocks noChangeArrowheads="1"/>
          </p:cNvSpPr>
          <p:nvPr/>
        </p:nvSpPr>
        <p:spPr bwMode="auto">
          <a:xfrm>
            <a:off x="3924300" y="5589588"/>
            <a:ext cx="2232025" cy="9366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tr-TR" altLang="en-US" sz="1800"/>
              <a:t>(Inflammation)</a:t>
            </a:r>
          </a:p>
          <a:p>
            <a:pPr algn="ctr" eaLnBrk="1" hangingPunct="1">
              <a:spcBef>
                <a:spcPct val="0"/>
              </a:spcBef>
              <a:buClrTx/>
              <a:buSzTx/>
              <a:buFontTx/>
              <a:buNone/>
            </a:pPr>
            <a:r>
              <a:rPr lang="tr-TR" altLang="en-US" sz="1800"/>
              <a:t>Chronic Disease</a:t>
            </a:r>
          </a:p>
        </p:txBody>
      </p:sp>
      <p:sp>
        <p:nvSpPr>
          <p:cNvPr id="8" name="Slide Number Placeholder 7"/>
          <p:cNvSpPr>
            <a:spLocks noGrp="1"/>
          </p:cNvSpPr>
          <p:nvPr>
            <p:ph type="sldNum" sz="quarter" idx="12"/>
          </p:nvPr>
        </p:nvSpPr>
        <p:spPr/>
        <p:txBody>
          <a:bodyPr/>
          <a:lstStyle/>
          <a:p>
            <a:pPr>
              <a:defRPr/>
            </a:pPr>
            <a:fld id="{2130E607-3757-49A7-85F3-0591A9148F6B}" type="slidenum">
              <a:rPr lang="en-US" smtClean="0"/>
              <a:pPr>
                <a:defRPr/>
              </a:pPr>
              <a:t>39</a:t>
            </a:fld>
            <a:endParaRPr lang="en-US"/>
          </a:p>
        </p:txBody>
      </p:sp>
    </p:spTree>
    <p:extLst>
      <p:ext uri="{BB962C8B-B14F-4D97-AF65-F5344CB8AC3E}">
        <p14:creationId xmlns:p14="http://schemas.microsoft.com/office/powerpoint/2010/main" val="222749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685800" y="312738"/>
            <a:ext cx="7543800" cy="769441"/>
          </a:xfrm>
          <a:prstGeom prst="rect">
            <a:avLst/>
          </a:prstGeom>
          <a:noFill/>
          <a:ln w="9525">
            <a:noFill/>
            <a:miter lim="800000"/>
            <a:headEnd/>
            <a:tailEnd/>
          </a:ln>
        </p:spPr>
        <p:txBody>
          <a:bodyPr wrap="square">
            <a:spAutoFit/>
          </a:bodyPr>
          <a:lstStyle/>
          <a:p>
            <a:r>
              <a:rPr lang="en-US" sz="4400" b="1" dirty="0" smtClean="0"/>
              <a:t>DEFINITION OF COPD</a:t>
            </a:r>
            <a:endParaRPr lang="en-US" sz="4400" b="1" dirty="0"/>
          </a:p>
        </p:txBody>
      </p:sp>
      <p:sp>
        <p:nvSpPr>
          <p:cNvPr id="80898" name="Rectangle 4"/>
          <p:cNvSpPr>
            <a:spLocks noChangeArrowheads="1"/>
          </p:cNvSpPr>
          <p:nvPr/>
        </p:nvSpPr>
        <p:spPr bwMode="auto">
          <a:xfrm>
            <a:off x="152400" y="1690688"/>
            <a:ext cx="8907463" cy="4385816"/>
          </a:xfrm>
          <a:prstGeom prst="rect">
            <a:avLst/>
          </a:prstGeom>
          <a:noFill/>
          <a:ln w="9525">
            <a:noFill/>
            <a:miter lim="800000"/>
            <a:headEnd/>
            <a:tailEnd/>
          </a:ln>
        </p:spPr>
        <p:txBody>
          <a:bodyPr>
            <a:spAutoFit/>
          </a:bodyPr>
          <a:lstStyle/>
          <a:p>
            <a:pPr marL="463550" indent="-463550">
              <a:spcBef>
                <a:spcPts val="1800"/>
              </a:spcBef>
              <a:buSzPct val="60000"/>
              <a:buFont typeface="Wingdings" panose="05000000000000000000" pitchFamily="2" charset="2"/>
              <a:buChar char="§"/>
            </a:pPr>
            <a:r>
              <a:rPr lang="en-US" sz="3200" dirty="0" smtClean="0"/>
              <a:t>COPD is </a:t>
            </a:r>
            <a:r>
              <a:rPr lang="en-US" sz="3200" dirty="0"/>
              <a:t>a common preventable and treatable disease, is characterized by persistent airflow limitation that is usually progressive and associated with an enhanced chronic inflammatory response in the airways and the lung to noxious particles or gases.</a:t>
            </a:r>
          </a:p>
          <a:p>
            <a:pPr marL="463550" indent="-463550">
              <a:spcBef>
                <a:spcPts val="1800"/>
              </a:spcBef>
              <a:buSzPct val="60000"/>
              <a:buFont typeface="Wingdings" panose="05000000000000000000" pitchFamily="2" charset="2"/>
              <a:buChar char="§"/>
            </a:pPr>
            <a:r>
              <a:rPr lang="en-US" sz="3200" dirty="0"/>
              <a:t>Exacerbations and comorbidities contribute to the overall severity in individual patients</a:t>
            </a:r>
            <a:r>
              <a:rPr lang="en-US" sz="3600" dirty="0">
                <a:latin typeface="Tahoma" pitchFamily="34" charset="0"/>
              </a:rPr>
              <a:t>.</a:t>
            </a:r>
          </a:p>
        </p:txBody>
      </p:sp>
      <p:sp>
        <p:nvSpPr>
          <p:cNvPr id="80899" name="TextBox 1"/>
          <p:cNvSpPr txBox="1">
            <a:spLocks noChangeArrowheads="1"/>
          </p:cNvSpPr>
          <p:nvPr/>
        </p:nvSpPr>
        <p:spPr bwMode="auto">
          <a:xfrm>
            <a:off x="1524000" y="6324600"/>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9319FB71-4171-45ED-AF26-E2E8331C393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482"/>
            <a:ext cx="9144000" cy="690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40</a:t>
            </a:fld>
            <a:endParaRPr lang="en-US"/>
          </a:p>
        </p:txBody>
      </p:sp>
    </p:spTree>
    <p:extLst>
      <p:ext uri="{BB962C8B-B14F-4D97-AF65-F5344CB8AC3E}">
        <p14:creationId xmlns:p14="http://schemas.microsoft.com/office/powerpoint/2010/main" val="2049103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FB59B3C-6B12-4D59-9B94-A010FFCF2534}" type="slidenum">
              <a:rPr lang="en-US" smtClean="0"/>
              <a:pPr>
                <a:defRPr/>
              </a:pPr>
              <a:t>41</a:t>
            </a:fld>
            <a:endParaRPr lang="en-US"/>
          </a:p>
        </p:txBody>
      </p:sp>
    </p:spTree>
    <p:extLst>
      <p:ext uri="{BB962C8B-B14F-4D97-AF65-F5344CB8AC3E}">
        <p14:creationId xmlns:p14="http://schemas.microsoft.com/office/powerpoint/2010/main" val="1661111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1889125" y="307975"/>
            <a:ext cx="6102350" cy="579438"/>
          </a:xfrm>
          <a:prstGeom prst="rect">
            <a:avLst/>
          </a:prstGeom>
          <a:noFill/>
          <a:ln w="9525">
            <a:noFill/>
            <a:miter lim="800000"/>
            <a:headEnd/>
            <a:tailEnd/>
          </a:ln>
        </p:spPr>
        <p:txBody>
          <a:bodyPr>
            <a:spAutoFit/>
          </a:bodyPr>
          <a:lstStyle/>
          <a:p>
            <a:pPr>
              <a:spcBef>
                <a:spcPct val="50000"/>
              </a:spcBef>
            </a:pPr>
            <a:endParaRPr lang="de-DE" sz="3200"/>
          </a:p>
        </p:txBody>
      </p:sp>
      <p:pic>
        <p:nvPicPr>
          <p:cNvPr id="270339" name="Picture 1" descr="GOLD slides 2011_Page_03.jpg"/>
          <p:cNvPicPr>
            <a:picLocks noChangeAspect="1"/>
          </p:cNvPicPr>
          <p:nvPr/>
        </p:nvPicPr>
        <p:blipFill>
          <a:blip r:embed="rId3"/>
          <a:srcRect/>
          <a:stretch>
            <a:fillRect/>
          </a:stretch>
        </p:blipFill>
        <p:spPr bwMode="auto">
          <a:xfrm>
            <a:off x="0" y="0"/>
            <a:ext cx="9144000" cy="6027738"/>
          </a:xfrm>
          <a:prstGeom prst="rect">
            <a:avLst/>
          </a:prstGeom>
          <a:noFill/>
          <a:ln w="9525">
            <a:noFill/>
            <a:miter lim="800000"/>
            <a:headEnd/>
            <a:tailEnd/>
          </a:ln>
        </p:spPr>
      </p:pic>
      <p:sp>
        <p:nvSpPr>
          <p:cNvPr id="270340" name="TextBox 4"/>
          <p:cNvSpPr txBox="1">
            <a:spLocks noChangeArrowheads="1"/>
          </p:cNvSpPr>
          <p:nvPr/>
        </p:nvSpPr>
        <p:spPr bwMode="auto">
          <a:xfrm>
            <a:off x="5105400" y="6211888"/>
            <a:ext cx="3657600" cy="461962"/>
          </a:xfrm>
          <a:prstGeom prst="rect">
            <a:avLst/>
          </a:prstGeom>
          <a:noFill/>
          <a:ln w="9525">
            <a:solidFill>
              <a:schemeClr val="bg1"/>
            </a:solidFill>
            <a:miter lim="800000"/>
            <a:headEnd/>
            <a:tailEnd/>
          </a:ln>
        </p:spPr>
        <p:txBody>
          <a:bodyPr>
            <a:spAutoFit/>
          </a:bodyPr>
          <a:lstStyle/>
          <a:p>
            <a:r>
              <a:rPr lang="en-US" sz="1200" i="1">
                <a:solidFill>
                  <a:schemeClr val="bg1"/>
                </a:solidFill>
              </a:rPr>
              <a:t>Professor Peter J. Barnes, MD</a:t>
            </a:r>
          </a:p>
          <a:p>
            <a:r>
              <a:rPr lang="en-US" sz="1200" i="1">
                <a:solidFill>
                  <a:schemeClr val="bg1"/>
                </a:solidFill>
              </a:rPr>
              <a:t>National Heart and Lung Institute, London UK</a:t>
            </a:r>
          </a:p>
        </p:txBody>
      </p:sp>
      <p:sp>
        <p:nvSpPr>
          <p:cNvPr id="2" name="Slide Number Placeholder 1"/>
          <p:cNvSpPr>
            <a:spLocks noGrp="1"/>
          </p:cNvSpPr>
          <p:nvPr>
            <p:ph type="sldNum" sz="quarter" idx="12"/>
          </p:nvPr>
        </p:nvSpPr>
        <p:spPr/>
        <p:txBody>
          <a:bodyPr/>
          <a:lstStyle/>
          <a:p>
            <a:pPr>
              <a:defRPr/>
            </a:pPr>
            <a:fld id="{2130E607-3757-49A7-85F3-0591A9148F6B}"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188640"/>
            <a:ext cx="8229600" cy="801960"/>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IN" sz="2800" b="1" kern="0" dirty="0" smtClean="0"/>
              <a:t>Differential Diagnosis of Airspace Enlargement</a:t>
            </a:r>
            <a:endParaRPr lang="en-IN" sz="2800" b="1" kern="0" dirty="0"/>
          </a:p>
        </p:txBody>
      </p:sp>
      <p:graphicFrame>
        <p:nvGraphicFramePr>
          <p:cNvPr id="3" name="Table 2"/>
          <p:cNvGraphicFramePr>
            <a:graphicFrameLocks noGrp="1"/>
          </p:cNvGraphicFramePr>
          <p:nvPr>
            <p:extLst>
              <p:ext uri="{D42A27DB-BD31-4B8C-83A1-F6EECF244321}">
                <p14:modId xmlns:p14="http://schemas.microsoft.com/office/powerpoint/2010/main" val="46779514"/>
              </p:ext>
            </p:extLst>
          </p:nvPr>
        </p:nvGraphicFramePr>
        <p:xfrm>
          <a:off x="0" y="914400"/>
          <a:ext cx="9108504" cy="6004049"/>
        </p:xfrm>
        <a:graphic>
          <a:graphicData uri="http://schemas.openxmlformats.org/drawingml/2006/table">
            <a:tbl>
              <a:tblPr firstRow="1" bandRow="1">
                <a:tableStyleId>{5C22544A-7EE6-4342-B048-85BDC9FD1C3A}</a:tableStyleId>
              </a:tblPr>
              <a:tblGrid>
                <a:gridCol w="3073464"/>
                <a:gridCol w="3094891"/>
                <a:gridCol w="2940149"/>
              </a:tblGrid>
              <a:tr h="576104">
                <a:tc>
                  <a:txBody>
                    <a:bodyPr/>
                    <a:lstStyle/>
                    <a:p>
                      <a:endParaRPr lang="en-IN" dirty="0"/>
                    </a:p>
                  </a:txBody>
                  <a:tcPr>
                    <a:solidFill>
                      <a:schemeClr val="bg1"/>
                    </a:solidFill>
                  </a:tcPr>
                </a:tc>
                <a:tc>
                  <a:txBody>
                    <a:bodyPr/>
                    <a:lstStyle/>
                    <a:p>
                      <a:r>
                        <a:rPr lang="en-IN" sz="1800" b="1" i="0" u="none" strike="noStrike" kern="1200" baseline="0" dirty="0" smtClean="0">
                          <a:solidFill>
                            <a:schemeClr val="tx1"/>
                          </a:solidFill>
                          <a:latin typeface="+mn-lt"/>
                          <a:ea typeface="+mn-ea"/>
                          <a:cs typeface="+mn-cs"/>
                        </a:rPr>
                        <a:t>Distribution</a:t>
                      </a:r>
                      <a:endParaRPr lang="en-IN" dirty="0">
                        <a:solidFill>
                          <a:schemeClr val="tx1"/>
                        </a:solidFill>
                      </a:endParaRPr>
                    </a:p>
                  </a:txBody>
                  <a:tcPr>
                    <a:solidFill>
                      <a:schemeClr val="bg1"/>
                    </a:solidFill>
                  </a:tcPr>
                </a:tc>
                <a:tc>
                  <a:txBody>
                    <a:bodyPr/>
                    <a:lstStyle/>
                    <a:p>
                      <a:r>
                        <a:rPr lang="en-IN" sz="1800" b="1" i="0" u="none" strike="noStrike" kern="1200" baseline="0" dirty="0" smtClean="0">
                          <a:solidFill>
                            <a:schemeClr val="tx1"/>
                          </a:solidFill>
                          <a:latin typeface="+mn-lt"/>
                          <a:ea typeface="+mn-ea"/>
                          <a:cs typeface="+mn-cs"/>
                        </a:rPr>
                        <a:t>Enlarged Structure</a:t>
                      </a:r>
                      <a:endParaRPr lang="en-IN" dirty="0">
                        <a:solidFill>
                          <a:schemeClr val="tx1"/>
                        </a:solidFill>
                      </a:endParaRPr>
                    </a:p>
                  </a:txBody>
                  <a:tcPr>
                    <a:solidFill>
                      <a:schemeClr val="bg1"/>
                    </a:solidFill>
                  </a:tcPr>
                </a:tc>
              </a:tr>
              <a:tr h="542080">
                <a:tc>
                  <a:txBody>
                    <a:bodyPr/>
                    <a:lstStyle/>
                    <a:p>
                      <a:r>
                        <a:rPr lang="en-IN" sz="1800" b="0" i="0" u="none" strike="noStrike" kern="1200" baseline="0" dirty="0" err="1" smtClean="0">
                          <a:solidFill>
                            <a:schemeClr val="dk1"/>
                          </a:solidFill>
                          <a:latin typeface="+mn-lt"/>
                          <a:ea typeface="+mn-ea"/>
                          <a:cs typeface="+mn-cs"/>
                        </a:rPr>
                        <a:t>Centrilobular</a:t>
                      </a:r>
                      <a:r>
                        <a:rPr lang="en-IN" sz="1800" b="0" i="0" u="none" strike="noStrike" kern="1200" baseline="0" dirty="0" smtClean="0">
                          <a:solidFill>
                            <a:schemeClr val="dk1"/>
                          </a:solidFill>
                          <a:latin typeface="+mn-lt"/>
                          <a:ea typeface="+mn-ea"/>
                          <a:cs typeface="+mn-cs"/>
                        </a:rPr>
                        <a:t> emphysema</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Upper lobes, </a:t>
                      </a:r>
                      <a:r>
                        <a:rPr lang="en-IN" sz="1800" b="0" i="0" u="none" strike="noStrike" kern="1200" baseline="0" dirty="0" err="1" smtClean="0">
                          <a:solidFill>
                            <a:schemeClr val="dk1"/>
                          </a:solidFill>
                          <a:latin typeface="+mn-lt"/>
                          <a:ea typeface="+mn-ea"/>
                          <a:cs typeface="+mn-cs"/>
                        </a:rPr>
                        <a:t>center</a:t>
                      </a:r>
                      <a:r>
                        <a:rPr lang="en-IN" sz="1800" b="0" i="0" u="none" strike="noStrike" kern="1200" baseline="0" dirty="0" smtClean="0">
                          <a:solidFill>
                            <a:schemeClr val="dk1"/>
                          </a:solidFill>
                          <a:latin typeface="+mn-lt"/>
                          <a:ea typeface="+mn-ea"/>
                          <a:cs typeface="+mn-cs"/>
                        </a:rPr>
                        <a:t> of lobule</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Alveolar ducts, alveoli</a:t>
                      </a:r>
                      <a:endParaRPr lang="en-IN" dirty="0"/>
                    </a:p>
                  </a:txBody>
                  <a:tcPr>
                    <a:solidFill>
                      <a:schemeClr val="bg1"/>
                    </a:solidFill>
                  </a:tcPr>
                </a:tc>
              </a:tr>
              <a:tr h="542080">
                <a:tc>
                  <a:txBody>
                    <a:bodyPr/>
                    <a:lstStyle/>
                    <a:p>
                      <a:r>
                        <a:rPr lang="en-IN" sz="1800" b="0" i="0" u="none" strike="noStrike" kern="1200" baseline="0" dirty="0" err="1" smtClean="0">
                          <a:solidFill>
                            <a:schemeClr val="dk1"/>
                          </a:solidFill>
                          <a:latin typeface="+mn-lt"/>
                          <a:ea typeface="+mn-ea"/>
                          <a:cs typeface="+mn-cs"/>
                        </a:rPr>
                        <a:t>Panlobular</a:t>
                      </a:r>
                      <a:r>
                        <a:rPr lang="en-IN" sz="1800" b="0" i="0" u="none" strike="noStrike" kern="1200" baseline="0" dirty="0" smtClean="0">
                          <a:solidFill>
                            <a:schemeClr val="dk1"/>
                          </a:solidFill>
                          <a:latin typeface="+mn-lt"/>
                          <a:ea typeface="+mn-ea"/>
                          <a:cs typeface="+mn-cs"/>
                        </a:rPr>
                        <a:t> emphysema</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Lower lobe, uniform in lobule</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Alveoli</a:t>
                      </a:r>
                      <a:endParaRPr lang="en-IN" dirty="0"/>
                    </a:p>
                  </a:txBody>
                  <a:tcPr>
                    <a:solidFill>
                      <a:schemeClr val="bg1"/>
                    </a:solidFill>
                  </a:tcPr>
                </a:tc>
              </a:tr>
              <a:tr h="633385">
                <a:tc>
                  <a:txBody>
                    <a:bodyPr/>
                    <a:lstStyle/>
                    <a:p>
                      <a:r>
                        <a:rPr lang="en-IN" sz="1800" b="0" i="0" u="none" strike="noStrike" kern="1200" baseline="0" dirty="0" err="1" smtClean="0">
                          <a:solidFill>
                            <a:schemeClr val="dk1"/>
                          </a:solidFill>
                          <a:latin typeface="+mn-lt"/>
                          <a:ea typeface="+mn-ea"/>
                          <a:cs typeface="+mn-cs"/>
                        </a:rPr>
                        <a:t>Paraseptal</a:t>
                      </a:r>
                      <a:r>
                        <a:rPr lang="en-IN" sz="1800" b="0" i="0" u="none" strike="noStrike" kern="1200" baseline="0" dirty="0" smtClean="0">
                          <a:solidFill>
                            <a:schemeClr val="dk1"/>
                          </a:solidFill>
                          <a:latin typeface="+mn-lt"/>
                          <a:ea typeface="+mn-ea"/>
                          <a:cs typeface="+mn-cs"/>
                        </a:rPr>
                        <a:t> emphysema</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Apical, adjacent to septum</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Alveoli</a:t>
                      </a:r>
                      <a:endParaRPr lang="en-IN" dirty="0"/>
                    </a:p>
                  </a:txBody>
                  <a:tcPr>
                    <a:solidFill>
                      <a:schemeClr val="bg1"/>
                    </a:solidFill>
                  </a:tcPr>
                </a:tc>
              </a:tr>
              <a:tr h="692615">
                <a:tc>
                  <a:txBody>
                    <a:bodyPr/>
                    <a:lstStyle/>
                    <a:p>
                      <a:r>
                        <a:rPr lang="en-IN" sz="1800" b="0" i="0" u="none" strike="noStrike" kern="1200" baseline="0" dirty="0" smtClean="0">
                          <a:solidFill>
                            <a:schemeClr val="dk1"/>
                          </a:solidFill>
                          <a:latin typeface="+mn-lt"/>
                          <a:ea typeface="+mn-ea"/>
                          <a:cs typeface="+mn-cs"/>
                        </a:rPr>
                        <a:t>Irregular emphysema</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No typical site, adjacent to scars</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Alveoli</a:t>
                      </a:r>
                      <a:endParaRPr lang="en-IN" dirty="0"/>
                    </a:p>
                  </a:txBody>
                  <a:tcPr>
                    <a:solidFill>
                      <a:schemeClr val="bg1"/>
                    </a:solidFill>
                  </a:tcPr>
                </a:tc>
              </a:tr>
              <a:tr h="542080">
                <a:tc>
                  <a:txBody>
                    <a:bodyPr/>
                    <a:lstStyle/>
                    <a:p>
                      <a:r>
                        <a:rPr lang="en-IN" sz="1800" b="0" i="0" u="none" strike="noStrike" kern="1200" baseline="0" dirty="0" smtClean="0">
                          <a:solidFill>
                            <a:schemeClr val="dk1"/>
                          </a:solidFill>
                          <a:latin typeface="+mn-lt"/>
                          <a:ea typeface="+mn-ea"/>
                          <a:cs typeface="+mn-cs"/>
                        </a:rPr>
                        <a:t>Aging</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Uniform in lung</a:t>
                      </a:r>
                      <a:endParaRPr lang="en-IN"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Alveolar duct</a:t>
                      </a:r>
                      <a:endParaRPr lang="en-IN" dirty="0" smtClean="0"/>
                    </a:p>
                  </a:txBody>
                  <a:tcPr>
                    <a:solidFill>
                      <a:schemeClr val="bg1"/>
                    </a:solidFill>
                  </a:tcPr>
                </a:tc>
              </a:tr>
              <a:tr h="542080">
                <a:tc>
                  <a:txBody>
                    <a:bodyPr/>
                    <a:lstStyle/>
                    <a:p>
                      <a:r>
                        <a:rPr lang="en-IN" sz="1800" b="0" i="0" u="none" strike="noStrike" kern="1200" baseline="0" dirty="0" smtClean="0">
                          <a:solidFill>
                            <a:schemeClr val="dk1"/>
                          </a:solidFill>
                          <a:latin typeface="+mn-lt"/>
                          <a:ea typeface="+mn-ea"/>
                          <a:cs typeface="+mn-cs"/>
                        </a:rPr>
                        <a:t>Compensatory alterations</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Uniform in lung</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Alveoli</a:t>
                      </a:r>
                      <a:endParaRPr lang="en-IN" dirty="0"/>
                    </a:p>
                  </a:txBody>
                  <a:tcPr>
                    <a:solidFill>
                      <a:schemeClr val="bg1"/>
                    </a:solidFill>
                  </a:tcPr>
                </a:tc>
              </a:tr>
              <a:tr h="1737625">
                <a:tc>
                  <a:txBody>
                    <a:bodyPr/>
                    <a:lstStyle/>
                    <a:p>
                      <a:r>
                        <a:rPr lang="en-IN" sz="1800" b="0" i="0" u="none" strike="noStrike" kern="1200" baseline="0" dirty="0" smtClean="0">
                          <a:solidFill>
                            <a:schemeClr val="dk1"/>
                          </a:solidFill>
                          <a:latin typeface="+mn-lt"/>
                          <a:ea typeface="+mn-ea"/>
                          <a:cs typeface="+mn-cs"/>
                        </a:rPr>
                        <a:t>Obstructive alterations</a:t>
                      </a:r>
                    </a:p>
                    <a:p>
                      <a:r>
                        <a:rPr lang="en-IN" sz="1800" b="0" i="0" u="none" strike="noStrike" kern="1200" baseline="0" dirty="0" smtClean="0">
                          <a:solidFill>
                            <a:schemeClr val="dk1"/>
                          </a:solidFill>
                          <a:latin typeface="+mn-lt"/>
                          <a:ea typeface="+mn-ea"/>
                          <a:cs typeface="+mn-cs"/>
                        </a:rPr>
                        <a:t>Genetic alterations</a:t>
                      </a:r>
                    </a:p>
                    <a:p>
                      <a:r>
                        <a:rPr lang="en-IN" sz="1800" b="0" i="0" u="none" strike="noStrike" kern="1200" baseline="0" dirty="0" smtClean="0">
                          <a:solidFill>
                            <a:schemeClr val="dk1"/>
                          </a:solidFill>
                          <a:latin typeface="+mn-lt"/>
                          <a:ea typeface="+mn-ea"/>
                          <a:cs typeface="+mn-cs"/>
                        </a:rPr>
                        <a:t>Asthma</a:t>
                      </a:r>
                    </a:p>
                    <a:p>
                      <a:r>
                        <a:rPr lang="en-IN" sz="1800" b="0" i="0" u="none" strike="noStrike" kern="1200" baseline="0" dirty="0" smtClean="0">
                          <a:solidFill>
                            <a:schemeClr val="dk1"/>
                          </a:solidFill>
                          <a:latin typeface="+mn-lt"/>
                          <a:ea typeface="+mn-ea"/>
                          <a:cs typeface="+mn-cs"/>
                        </a:rPr>
                        <a:t>Honeycomb lung</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Affected area</a:t>
                      </a:r>
                      <a:endParaRPr lang="en-IN" dirty="0" smtClean="0"/>
                    </a:p>
                    <a:p>
                      <a:r>
                        <a:rPr lang="en-IN" sz="1800" b="0" i="0" u="none" strike="noStrike" kern="1200" baseline="0" dirty="0" smtClean="0">
                          <a:solidFill>
                            <a:schemeClr val="dk1"/>
                          </a:solidFill>
                          <a:latin typeface="+mn-lt"/>
                          <a:ea typeface="+mn-ea"/>
                          <a:cs typeface="+mn-cs"/>
                        </a:rPr>
                        <a:t>Uniform in lung</a:t>
                      </a:r>
                    </a:p>
                    <a:p>
                      <a:r>
                        <a:rPr lang="en-IN" sz="1800" b="0" i="0" u="none" strike="noStrike" kern="1200" baseline="0" dirty="0" smtClean="0">
                          <a:solidFill>
                            <a:schemeClr val="dk1"/>
                          </a:solidFill>
                          <a:latin typeface="+mn-lt"/>
                          <a:ea typeface="+mn-ea"/>
                          <a:cs typeface="+mn-cs"/>
                        </a:rPr>
                        <a:t>During acute attack</a:t>
                      </a:r>
                    </a:p>
                    <a:p>
                      <a:r>
                        <a:rPr lang="en-IN" sz="1800" b="0" i="0" u="none" strike="noStrike" kern="1200" baseline="0" dirty="0" smtClean="0">
                          <a:solidFill>
                            <a:schemeClr val="dk1"/>
                          </a:solidFill>
                          <a:latin typeface="+mn-lt"/>
                          <a:ea typeface="+mn-ea"/>
                          <a:cs typeface="+mn-cs"/>
                        </a:rPr>
                        <a:t>Variable—often </a:t>
                      </a:r>
                      <a:r>
                        <a:rPr lang="en-IN" sz="1800" b="0" i="0" u="none" strike="noStrike" kern="1200" baseline="0" dirty="0" err="1" smtClean="0">
                          <a:solidFill>
                            <a:schemeClr val="dk1"/>
                          </a:solidFill>
                          <a:latin typeface="+mn-lt"/>
                          <a:ea typeface="+mn-ea"/>
                          <a:cs typeface="+mn-cs"/>
                        </a:rPr>
                        <a:t>subpleural</a:t>
                      </a:r>
                      <a:endParaRPr lang="en-IN" dirty="0"/>
                    </a:p>
                  </a:txBody>
                  <a:tcPr>
                    <a:solidFill>
                      <a:schemeClr val="bg1"/>
                    </a:solidFill>
                  </a:tcPr>
                </a:tc>
                <a:tc>
                  <a:txBody>
                    <a:bodyPr/>
                    <a:lstStyle/>
                    <a:p>
                      <a:r>
                        <a:rPr lang="en-IN" sz="1800" b="0" i="0" u="none" strike="noStrike" kern="1200" baseline="0" dirty="0" smtClean="0">
                          <a:solidFill>
                            <a:schemeClr val="dk1"/>
                          </a:solidFill>
                          <a:latin typeface="+mn-lt"/>
                          <a:ea typeface="+mn-ea"/>
                          <a:cs typeface="+mn-cs"/>
                        </a:rPr>
                        <a:t>Alveoli </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Lack of </a:t>
                      </a:r>
                      <a:r>
                        <a:rPr lang="en-IN" sz="1800" b="0" i="0" u="none" strike="noStrike" kern="1200" baseline="0" dirty="0" err="1" smtClean="0">
                          <a:solidFill>
                            <a:schemeClr val="dk1"/>
                          </a:solidFill>
                          <a:latin typeface="+mn-lt"/>
                          <a:ea typeface="+mn-ea"/>
                          <a:cs typeface="+mn-cs"/>
                        </a:rPr>
                        <a:t>septuation</a:t>
                      </a:r>
                      <a:endParaRPr lang="en-IN" dirty="0" smtClean="0"/>
                    </a:p>
                    <a:p>
                      <a:r>
                        <a:rPr lang="en-IN" sz="1800" b="0" i="0" u="none" strike="noStrike" kern="1200" baseline="0" dirty="0" smtClean="0">
                          <a:solidFill>
                            <a:schemeClr val="dk1"/>
                          </a:solidFill>
                          <a:latin typeface="+mn-lt"/>
                          <a:ea typeface="+mn-ea"/>
                          <a:cs typeface="+mn-cs"/>
                        </a:rPr>
                        <a:t>Alveoli</a:t>
                      </a:r>
                    </a:p>
                    <a:p>
                      <a:r>
                        <a:rPr lang="en-IN" sz="1800" b="0" i="0" u="none" strike="noStrike" kern="1200" baseline="0" dirty="0" smtClean="0">
                          <a:solidFill>
                            <a:schemeClr val="dk1"/>
                          </a:solidFill>
                          <a:latin typeface="+mn-lt"/>
                          <a:ea typeface="+mn-ea"/>
                          <a:cs typeface="+mn-cs"/>
                        </a:rPr>
                        <a:t>Total </a:t>
                      </a:r>
                      <a:r>
                        <a:rPr lang="en-IN" sz="1800" b="0" i="0" u="none" strike="noStrike" kern="1200" baseline="0" dirty="0" err="1" smtClean="0">
                          <a:solidFill>
                            <a:schemeClr val="dk1"/>
                          </a:solidFill>
                          <a:latin typeface="+mn-lt"/>
                          <a:ea typeface="+mn-ea"/>
                          <a:cs typeface="+mn-cs"/>
                        </a:rPr>
                        <a:t>remodeling</a:t>
                      </a:r>
                      <a:endParaRPr lang="en-IN" sz="1800" b="0" i="0" u="none" strike="noStrike" kern="1200" baseline="0" dirty="0" smtClean="0">
                        <a:solidFill>
                          <a:schemeClr val="dk1"/>
                        </a:solidFill>
                        <a:latin typeface="+mn-lt"/>
                        <a:ea typeface="+mn-ea"/>
                        <a:cs typeface="+mn-cs"/>
                      </a:endParaRPr>
                    </a:p>
                  </a:txBody>
                  <a:tcP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2130E607-3757-49A7-85F3-0591A9148F6B}" type="slidenum">
              <a:rPr lang="en-US" smtClean="0"/>
              <a:pPr>
                <a:defRPr/>
              </a:pPr>
              <a:t>43</a:t>
            </a:fld>
            <a:endParaRPr lang="en-US"/>
          </a:p>
        </p:txBody>
      </p:sp>
    </p:spTree>
    <p:extLst>
      <p:ext uri="{BB962C8B-B14F-4D97-AF65-F5344CB8AC3E}">
        <p14:creationId xmlns:p14="http://schemas.microsoft.com/office/powerpoint/2010/main" val="3769975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33400" y="152400"/>
            <a:ext cx="7924800" cy="1203325"/>
          </a:xfrm>
        </p:spPr>
        <p:txBody>
          <a:bodyPr/>
          <a:lstStyle/>
          <a:p>
            <a:pPr algn="l" eaLnBrk="1" hangingPunct="1">
              <a:lnSpc>
                <a:spcPts val="4080"/>
              </a:lnSpc>
              <a:defRPr/>
            </a:pPr>
            <a:r>
              <a:rPr lang="en-US" altLang="ja-JP" sz="3200" b="1" dirty="0"/>
              <a:t>Diagnosis and Assessment: Key Points</a:t>
            </a:r>
          </a:p>
        </p:txBody>
      </p:sp>
      <p:sp>
        <p:nvSpPr>
          <p:cNvPr id="93186" name="Rectangle 3"/>
          <p:cNvSpPr>
            <a:spLocks noGrp="1" noChangeArrowheads="1"/>
          </p:cNvSpPr>
          <p:nvPr>
            <p:ph idx="1"/>
          </p:nvPr>
        </p:nvSpPr>
        <p:spPr>
          <a:xfrm>
            <a:off x="257175" y="1600200"/>
            <a:ext cx="8694738" cy="4594225"/>
          </a:xfrm>
        </p:spPr>
        <p:txBody>
          <a:bodyPr/>
          <a:lstStyle/>
          <a:p>
            <a:pPr>
              <a:spcBef>
                <a:spcPts val="1875"/>
              </a:spcBef>
              <a:buFont typeface="Wingdings" panose="05000000000000000000" pitchFamily="2" charset="2"/>
              <a:buChar char="§"/>
            </a:pPr>
            <a:r>
              <a:rPr lang="en-US" sz="3000" dirty="0" smtClean="0">
                <a:latin typeface="Tahoma" pitchFamily="34" charset="0"/>
                <a:ea typeface="ＭＳ Ｐゴシック" pitchFamily="34" charset="-128"/>
                <a:cs typeface="Tahoma" pitchFamily="34" charset="0"/>
              </a:rPr>
              <a:t>A clinical diagnosis of COPD should be considered in any patient who has dyspnea, chronic cough or sputum production, and a history of exposure to risk factors for the disease.</a:t>
            </a:r>
          </a:p>
          <a:p>
            <a:pPr>
              <a:spcBef>
                <a:spcPts val="1875"/>
              </a:spcBef>
              <a:buFont typeface="Wingdings" panose="05000000000000000000" pitchFamily="2" charset="2"/>
              <a:buChar char="§"/>
            </a:pPr>
            <a:r>
              <a:rPr lang="en-US" sz="3000" dirty="0" err="1" smtClean="0">
                <a:latin typeface="Tahoma" pitchFamily="34" charset="0"/>
                <a:ea typeface="ＭＳ Ｐゴシック" pitchFamily="34" charset="-128"/>
                <a:cs typeface="Tahoma" pitchFamily="34" charset="0"/>
              </a:rPr>
              <a:t>Spirometry</a:t>
            </a:r>
            <a:r>
              <a:rPr lang="en-US" sz="3000" dirty="0" smtClean="0">
                <a:latin typeface="Tahoma" pitchFamily="34" charset="0"/>
                <a:ea typeface="ＭＳ Ｐゴシック" pitchFamily="34" charset="-128"/>
                <a:cs typeface="Tahoma" pitchFamily="34" charset="0"/>
              </a:rPr>
              <a:t> is required to make the diagnosis; the presence of a post-bronchodilator FEV</a:t>
            </a:r>
            <a:r>
              <a:rPr lang="en-US" sz="3000" baseline="-25000" dirty="0" smtClean="0">
                <a:latin typeface="Tahoma" pitchFamily="34" charset="0"/>
                <a:ea typeface="ＭＳ Ｐゴシック" pitchFamily="34" charset="-128"/>
                <a:cs typeface="Tahoma" pitchFamily="34" charset="0"/>
              </a:rPr>
              <a:t>1</a:t>
            </a:r>
            <a:r>
              <a:rPr lang="en-US" sz="3000" dirty="0" smtClean="0">
                <a:latin typeface="Tahoma" pitchFamily="34" charset="0"/>
                <a:ea typeface="ＭＳ Ｐゴシック" pitchFamily="34" charset="-128"/>
                <a:cs typeface="Tahoma" pitchFamily="34" charset="0"/>
              </a:rPr>
              <a:t>/FVC &lt; 0.70 confirms the presence of persistent airflow limitation and thus of COPD. </a:t>
            </a:r>
          </a:p>
        </p:txBody>
      </p:sp>
      <p:sp>
        <p:nvSpPr>
          <p:cNvPr id="93187"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1" y="152399"/>
            <a:ext cx="8000999" cy="1243013"/>
          </a:xfrm>
        </p:spPr>
        <p:txBody>
          <a:bodyPr/>
          <a:lstStyle/>
          <a:p>
            <a:pPr algn="l" eaLnBrk="1" hangingPunct="1">
              <a:lnSpc>
                <a:spcPts val="4080"/>
              </a:lnSpc>
              <a:spcBef>
                <a:spcPts val="0"/>
              </a:spcBef>
              <a:defRPr/>
            </a:pPr>
            <a:r>
              <a:rPr lang="en-US" altLang="ja-JP" sz="3200" b="1" dirty="0"/>
              <a:t>Diagnosis and Assessment: Key Points</a:t>
            </a:r>
          </a:p>
        </p:txBody>
      </p:sp>
      <p:sp>
        <p:nvSpPr>
          <p:cNvPr id="95234" name="Rectangle 3"/>
          <p:cNvSpPr>
            <a:spLocks noGrp="1" noChangeArrowheads="1"/>
          </p:cNvSpPr>
          <p:nvPr>
            <p:ph idx="1"/>
          </p:nvPr>
        </p:nvSpPr>
        <p:spPr>
          <a:xfrm>
            <a:off x="152400" y="1752600"/>
            <a:ext cx="8839199" cy="4594225"/>
          </a:xfrm>
        </p:spPr>
        <p:txBody>
          <a:bodyPr/>
          <a:lstStyle/>
          <a:p>
            <a:pPr algn="just">
              <a:spcBef>
                <a:spcPts val="1200"/>
              </a:spcBef>
              <a:spcAft>
                <a:spcPts val="1200"/>
              </a:spcAft>
              <a:buClr>
                <a:schemeClr val="tx1"/>
              </a:buClr>
            </a:pPr>
            <a:r>
              <a:rPr lang="en-US" dirty="0" smtClean="0">
                <a:latin typeface="Tahoma" pitchFamily="34" charset="0"/>
                <a:ea typeface="ＭＳ Ｐゴシック" pitchFamily="34" charset="-128"/>
                <a:cs typeface="Tahoma" pitchFamily="34" charset="0"/>
              </a:rPr>
              <a:t>The goals of COPD assessment are to determine the severity of the disease, including the severity of airflow limitation, the impact on the patient’s health status, and the risk of future events.  </a:t>
            </a:r>
          </a:p>
          <a:p>
            <a:pPr algn="just">
              <a:spcBef>
                <a:spcPts val="1200"/>
              </a:spcBef>
              <a:spcAft>
                <a:spcPts val="1200"/>
              </a:spcAft>
              <a:buClr>
                <a:schemeClr val="tx1"/>
              </a:buClr>
            </a:pPr>
            <a:r>
              <a:rPr lang="en-US" dirty="0" smtClean="0">
                <a:latin typeface="Tahoma" pitchFamily="34" charset="0"/>
                <a:ea typeface="ＭＳ Ｐゴシック" pitchFamily="34" charset="-128"/>
                <a:cs typeface="Tahoma" pitchFamily="34" charset="0"/>
              </a:rPr>
              <a:t>Comorbidities occur frequently in COPD patients, and should be actively looked for and treated appropriately if present. </a:t>
            </a:r>
            <a:endParaRPr lang="en-US" altLang="ja-JP" dirty="0" smtClean="0">
              <a:latin typeface="Tahoma" pitchFamily="34" charset="0"/>
              <a:ea typeface="ＭＳ Ｐゴシック" pitchFamily="34" charset="-128"/>
              <a:cs typeface="Tahoma" pitchFamily="34" charset="0"/>
            </a:endParaRPr>
          </a:p>
        </p:txBody>
      </p:sp>
      <p:sp>
        <p:nvSpPr>
          <p:cNvPr id="95235"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4"/>
          <p:cNvSpPr>
            <a:spLocks noChangeArrowheads="1"/>
          </p:cNvSpPr>
          <p:nvPr/>
        </p:nvSpPr>
        <p:spPr bwMode="auto">
          <a:xfrm>
            <a:off x="468313" y="2300288"/>
            <a:ext cx="2351087" cy="1895475"/>
          </a:xfrm>
          <a:prstGeom prst="rect">
            <a:avLst/>
          </a:prstGeom>
          <a:noFill/>
          <a:ln w="9525">
            <a:noFill/>
            <a:miter lim="800000"/>
            <a:headEnd/>
            <a:tailEnd/>
          </a:ln>
        </p:spPr>
        <p:txBody>
          <a:bodyPr/>
          <a:lstStyle/>
          <a:p>
            <a:endParaRPr lang="de-DE" sz="1800"/>
          </a:p>
        </p:txBody>
      </p:sp>
      <p:sp>
        <p:nvSpPr>
          <p:cNvPr id="97284" name="Rectangle 5"/>
          <p:cNvSpPr>
            <a:spLocks noChangeArrowheads="1"/>
          </p:cNvSpPr>
          <p:nvPr/>
        </p:nvSpPr>
        <p:spPr bwMode="auto">
          <a:xfrm>
            <a:off x="1203325" y="2133600"/>
            <a:ext cx="2033588" cy="427038"/>
          </a:xfrm>
          <a:prstGeom prst="rect">
            <a:avLst/>
          </a:prstGeom>
          <a:noFill/>
          <a:ln w="9525">
            <a:noFill/>
            <a:miter lim="800000"/>
            <a:headEnd/>
            <a:tailEnd/>
          </a:ln>
        </p:spPr>
        <p:txBody>
          <a:bodyPr wrap="none" lIns="0" tIns="0" rIns="0" bIns="0">
            <a:spAutoFit/>
          </a:bodyPr>
          <a:lstStyle/>
          <a:p>
            <a:pPr algn="ctr"/>
            <a:r>
              <a:rPr lang="en-US" altLang="ja-JP" sz="2800" b="1" dirty="0"/>
              <a:t>SYMPTOMS</a:t>
            </a:r>
          </a:p>
        </p:txBody>
      </p:sp>
      <p:sp>
        <p:nvSpPr>
          <p:cNvPr id="123910" name="Rectangle 6"/>
          <p:cNvSpPr>
            <a:spLocks noChangeArrowheads="1"/>
          </p:cNvSpPr>
          <p:nvPr/>
        </p:nvSpPr>
        <p:spPr bwMode="auto">
          <a:xfrm>
            <a:off x="838200" y="3124200"/>
            <a:ext cx="2895600" cy="430213"/>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a:defRPr/>
            </a:pPr>
            <a:r>
              <a:rPr lang="en-US" altLang="ja-JP" sz="2800" b="1" dirty="0">
                <a:solidFill>
                  <a:srgbClr val="FFFFFF"/>
                </a:solidFill>
              </a:rPr>
              <a:t>  </a:t>
            </a:r>
            <a:r>
              <a:rPr lang="en-US" altLang="ja-JP" sz="2800" dirty="0"/>
              <a:t>chronic cough</a:t>
            </a:r>
          </a:p>
        </p:txBody>
      </p:sp>
      <p:sp>
        <p:nvSpPr>
          <p:cNvPr id="123912" name="Rectangle 8"/>
          <p:cNvSpPr>
            <a:spLocks noChangeArrowheads="1"/>
          </p:cNvSpPr>
          <p:nvPr/>
        </p:nvSpPr>
        <p:spPr bwMode="auto">
          <a:xfrm>
            <a:off x="673100" y="2590800"/>
            <a:ext cx="3079369" cy="430887"/>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defRPr/>
            </a:pPr>
            <a:r>
              <a:rPr lang="en-US" altLang="ja-JP" sz="2800" dirty="0"/>
              <a:t>shortness of breath</a:t>
            </a:r>
          </a:p>
        </p:txBody>
      </p:sp>
      <p:sp>
        <p:nvSpPr>
          <p:cNvPr id="97288" name="Rectangle 10"/>
          <p:cNvSpPr>
            <a:spLocks noChangeArrowheads="1"/>
          </p:cNvSpPr>
          <p:nvPr/>
        </p:nvSpPr>
        <p:spPr bwMode="auto">
          <a:xfrm>
            <a:off x="5119688" y="1982788"/>
            <a:ext cx="3556000" cy="2322512"/>
          </a:xfrm>
          <a:prstGeom prst="rect">
            <a:avLst/>
          </a:prstGeom>
          <a:noFill/>
          <a:ln w="9525">
            <a:noFill/>
            <a:miter lim="800000"/>
            <a:headEnd/>
            <a:tailEnd/>
          </a:ln>
        </p:spPr>
        <p:txBody>
          <a:bodyPr/>
          <a:lstStyle/>
          <a:p>
            <a:endParaRPr lang="de-DE" sz="1800"/>
          </a:p>
        </p:txBody>
      </p:sp>
      <p:sp>
        <p:nvSpPr>
          <p:cNvPr id="97289" name="Rectangle 11"/>
          <p:cNvSpPr>
            <a:spLocks noChangeArrowheads="1"/>
          </p:cNvSpPr>
          <p:nvPr/>
        </p:nvSpPr>
        <p:spPr bwMode="auto">
          <a:xfrm>
            <a:off x="5064125" y="1905000"/>
            <a:ext cx="3513138" cy="768350"/>
          </a:xfrm>
          <a:prstGeom prst="rect">
            <a:avLst/>
          </a:prstGeom>
          <a:noFill/>
          <a:ln w="9525">
            <a:noFill/>
            <a:miter lim="800000"/>
            <a:headEnd/>
            <a:tailEnd/>
          </a:ln>
        </p:spPr>
        <p:txBody>
          <a:bodyPr wrap="none" lIns="0" tIns="0" rIns="0" bIns="0">
            <a:spAutoFit/>
          </a:bodyPr>
          <a:lstStyle/>
          <a:p>
            <a:pPr algn="ctr">
              <a:lnSpc>
                <a:spcPct val="90000"/>
              </a:lnSpc>
            </a:pPr>
            <a:r>
              <a:rPr lang="en-US" altLang="ja-JP" sz="2800" b="1">
                <a:solidFill>
                  <a:srgbClr val="000000"/>
                </a:solidFill>
              </a:rPr>
              <a:t>EXPOSURE TO RISK</a:t>
            </a:r>
          </a:p>
          <a:p>
            <a:pPr algn="ctr">
              <a:lnSpc>
                <a:spcPct val="90000"/>
              </a:lnSpc>
            </a:pPr>
            <a:r>
              <a:rPr lang="en-US" altLang="ja-JP" sz="2800" b="1">
                <a:solidFill>
                  <a:srgbClr val="000000"/>
                </a:solidFill>
              </a:rPr>
              <a:t>FACTORS </a:t>
            </a:r>
            <a:endParaRPr lang="en-US" altLang="ja-JP">
              <a:latin typeface="Times New Roman" pitchFamily="18" charset="0"/>
            </a:endParaRPr>
          </a:p>
        </p:txBody>
      </p:sp>
      <p:sp>
        <p:nvSpPr>
          <p:cNvPr id="123916" name="Rectangle 12"/>
          <p:cNvSpPr>
            <a:spLocks noChangeArrowheads="1"/>
          </p:cNvSpPr>
          <p:nvPr/>
        </p:nvSpPr>
        <p:spPr bwMode="auto">
          <a:xfrm>
            <a:off x="6200239" y="2819400"/>
            <a:ext cx="1259960" cy="430887"/>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lgn="ctr">
              <a:defRPr/>
            </a:pPr>
            <a:r>
              <a:rPr lang="en-US" altLang="ja-JP" sz="2800" dirty="0"/>
              <a:t>tobacco</a:t>
            </a:r>
          </a:p>
        </p:txBody>
      </p:sp>
      <p:sp>
        <p:nvSpPr>
          <p:cNvPr id="123917" name="Rectangle 13"/>
          <p:cNvSpPr>
            <a:spLocks noChangeArrowheads="1"/>
          </p:cNvSpPr>
          <p:nvPr/>
        </p:nvSpPr>
        <p:spPr bwMode="auto">
          <a:xfrm>
            <a:off x="5961376" y="3276600"/>
            <a:ext cx="1740861" cy="430887"/>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lgn="ctr">
              <a:defRPr/>
            </a:pPr>
            <a:r>
              <a:rPr lang="en-US" altLang="ja-JP" sz="2800" dirty="0"/>
              <a:t>occupation</a:t>
            </a:r>
          </a:p>
        </p:txBody>
      </p:sp>
      <p:sp>
        <p:nvSpPr>
          <p:cNvPr id="123918" name="Rectangle 14"/>
          <p:cNvSpPr>
            <a:spLocks noChangeArrowheads="1"/>
          </p:cNvSpPr>
          <p:nvPr/>
        </p:nvSpPr>
        <p:spPr bwMode="auto">
          <a:xfrm>
            <a:off x="4949087" y="3733800"/>
            <a:ext cx="3763851" cy="430887"/>
          </a:xfrm>
          <a:prstGeom prst="rect">
            <a:avLst/>
          </a:prstGeom>
          <a:noFill/>
          <a:ln>
            <a:noFill/>
          </a:ln>
          <a:effectLst>
            <a:outerShdw blurRad="63500" dist="17961" dir="2700000" algn="ctr" rotWithShape="0">
              <a:srgbClr val="000000">
                <a:alpha val="74998"/>
              </a:srgbClr>
            </a:outerShdw>
          </a:effectLst>
          <a:extLst/>
        </p:spPr>
        <p:txBody>
          <a:bodyPr wrap="none" lIns="0" tIns="0" rIns="0" bIns="0">
            <a:spAutoFit/>
          </a:bodyPr>
          <a:lstStyle/>
          <a:p>
            <a:pPr algn="ctr">
              <a:defRPr/>
            </a:pPr>
            <a:r>
              <a:rPr lang="en-US" altLang="ja-JP" sz="2800" dirty="0"/>
              <a:t>indoor/outdoor pollution</a:t>
            </a:r>
          </a:p>
        </p:txBody>
      </p:sp>
      <p:sp>
        <p:nvSpPr>
          <p:cNvPr id="97293" name="Rectangle 15"/>
          <p:cNvSpPr>
            <a:spLocks noChangeArrowheads="1"/>
          </p:cNvSpPr>
          <p:nvPr/>
        </p:nvSpPr>
        <p:spPr bwMode="auto">
          <a:xfrm>
            <a:off x="2165350" y="5741988"/>
            <a:ext cx="3436938" cy="644525"/>
          </a:xfrm>
          <a:prstGeom prst="rect">
            <a:avLst/>
          </a:prstGeom>
          <a:noFill/>
          <a:ln w="9525">
            <a:noFill/>
            <a:miter lim="800000"/>
            <a:headEnd/>
            <a:tailEnd/>
          </a:ln>
        </p:spPr>
        <p:txBody>
          <a:bodyPr/>
          <a:lstStyle/>
          <a:p>
            <a:endParaRPr lang="de-DE" sz="1800"/>
          </a:p>
        </p:txBody>
      </p:sp>
      <p:sp>
        <p:nvSpPr>
          <p:cNvPr id="123920" name="Rectangle 16"/>
          <p:cNvSpPr>
            <a:spLocks noChangeArrowheads="1"/>
          </p:cNvSpPr>
          <p:nvPr/>
        </p:nvSpPr>
        <p:spPr bwMode="auto">
          <a:xfrm>
            <a:off x="1219200" y="5486400"/>
            <a:ext cx="6705600" cy="861774"/>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algn="ctr">
              <a:defRPr/>
            </a:pPr>
            <a:r>
              <a:rPr lang="en-US" altLang="ja-JP" sz="2800" dirty="0"/>
              <a:t>SPIROMETRY:  Required to establish diagnosis</a:t>
            </a:r>
          </a:p>
        </p:txBody>
      </p:sp>
      <p:sp>
        <p:nvSpPr>
          <p:cNvPr id="97295" name="Rectangle 17"/>
          <p:cNvSpPr>
            <a:spLocks noChangeArrowheads="1"/>
          </p:cNvSpPr>
          <p:nvPr/>
        </p:nvSpPr>
        <p:spPr bwMode="auto">
          <a:xfrm>
            <a:off x="1265238" y="228600"/>
            <a:ext cx="6807200" cy="976313"/>
          </a:xfrm>
          <a:prstGeom prst="rect">
            <a:avLst/>
          </a:prstGeom>
          <a:noFill/>
          <a:ln w="9525">
            <a:noFill/>
            <a:miter lim="800000"/>
            <a:headEnd/>
            <a:tailEnd/>
          </a:ln>
        </p:spPr>
        <p:txBody>
          <a:bodyPr/>
          <a:lstStyle/>
          <a:p>
            <a:endParaRPr lang="de-DE" sz="1800"/>
          </a:p>
        </p:txBody>
      </p:sp>
      <p:sp>
        <p:nvSpPr>
          <p:cNvPr id="123922" name="Rectangle 18"/>
          <p:cNvSpPr>
            <a:spLocks noChangeArrowheads="1"/>
          </p:cNvSpPr>
          <p:nvPr/>
        </p:nvSpPr>
        <p:spPr bwMode="auto">
          <a:xfrm>
            <a:off x="1447800" y="228600"/>
            <a:ext cx="6172200" cy="615553"/>
          </a:xfrm>
          <a:prstGeom prst="rect">
            <a:avLst/>
          </a:prstGeom>
          <a:noFill/>
          <a:ln>
            <a:noFill/>
          </a:ln>
          <a:effectLst>
            <a:outerShdw blurRad="63500" dist="17961" dir="2700000" algn="ctr" rotWithShape="0">
              <a:srgbClr val="000000">
                <a:alpha val="74998"/>
              </a:srgbClr>
            </a:outerShdw>
          </a:effectLst>
          <a:extLst/>
        </p:spPr>
        <p:txBody>
          <a:bodyPr wrap="square" lIns="0" tIns="0" rIns="0" bIns="0">
            <a:spAutoFit/>
          </a:bodyPr>
          <a:lstStyle/>
          <a:p>
            <a:pPr>
              <a:defRPr/>
            </a:pPr>
            <a:r>
              <a:rPr lang="en-US" altLang="ja-JP" sz="4000" dirty="0">
                <a:latin typeface="+mj-lt"/>
                <a:ea typeface="HGSHeiseiMinchotaiW3" panose="02020400000000000000" pitchFamily="18" charset="-128"/>
              </a:rPr>
              <a:t>Diagnosis of COPD</a:t>
            </a:r>
          </a:p>
        </p:txBody>
      </p:sp>
      <p:sp>
        <p:nvSpPr>
          <p:cNvPr id="24" name="Rectangle 6"/>
          <p:cNvSpPr>
            <a:spLocks noChangeArrowheads="1"/>
          </p:cNvSpPr>
          <p:nvPr/>
        </p:nvSpPr>
        <p:spPr bwMode="auto">
          <a:xfrm>
            <a:off x="1447800" y="3581400"/>
            <a:ext cx="2286000" cy="430213"/>
          </a:xfrm>
          <a:prstGeom prst="rect">
            <a:avLst/>
          </a:prstGeom>
          <a:noFill/>
          <a:ln>
            <a:noFill/>
          </a:ln>
          <a:effectLst>
            <a:outerShdw blurRad="63500" dist="17961" dir="2700000" algn="ctr" rotWithShape="0">
              <a:srgbClr val="000000">
                <a:alpha val="74998"/>
              </a:srgbClr>
            </a:outerShdw>
          </a:effectLst>
          <a:extLst/>
        </p:spPr>
        <p:txBody>
          <a:bodyPr lIns="0" tIns="0" rIns="0" bIns="0">
            <a:spAutoFit/>
          </a:bodyPr>
          <a:lstStyle/>
          <a:p>
            <a:pPr>
              <a:defRPr/>
            </a:pPr>
            <a:r>
              <a:rPr lang="en-US" altLang="ja-JP" sz="2800" b="1" dirty="0">
                <a:solidFill>
                  <a:srgbClr val="FFFFFF"/>
                </a:solidFill>
              </a:rPr>
              <a:t>  </a:t>
            </a:r>
            <a:r>
              <a:rPr lang="en-US" altLang="ja-JP" sz="2800" dirty="0"/>
              <a:t>sputum </a:t>
            </a:r>
          </a:p>
        </p:txBody>
      </p:sp>
      <p:sp>
        <p:nvSpPr>
          <p:cNvPr id="97300"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cxnSp>
        <p:nvCxnSpPr>
          <p:cNvPr id="6" name="Straight Arrow Connector 5"/>
          <p:cNvCxnSpPr/>
          <p:nvPr/>
        </p:nvCxnSpPr>
        <p:spPr>
          <a:xfrm>
            <a:off x="2286000" y="4195763"/>
            <a:ext cx="1371600" cy="12144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4960938" y="4195763"/>
            <a:ext cx="1058862" cy="11380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2130E607-3757-49A7-85F3-0591A9148F6B}"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685800" y="66675"/>
            <a:ext cx="8001000" cy="1200329"/>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buClr>
                <a:srgbClr val="00FF00"/>
              </a:buClr>
              <a:buSzPct val="100000"/>
              <a:defRPr/>
            </a:pPr>
            <a:r>
              <a:rPr lang="en-US" sz="3600" b="1" dirty="0"/>
              <a:t>Assessment of Airflow Limitation: </a:t>
            </a:r>
          </a:p>
          <a:p>
            <a:pPr>
              <a:spcBef>
                <a:spcPts val="0"/>
              </a:spcBef>
              <a:buClr>
                <a:srgbClr val="00FF00"/>
              </a:buClr>
              <a:buSzPct val="100000"/>
              <a:defRPr/>
            </a:pPr>
            <a:r>
              <a:rPr lang="en-US" sz="3600" b="1" dirty="0"/>
              <a:t>Spirometry</a:t>
            </a:r>
          </a:p>
        </p:txBody>
      </p:sp>
      <p:sp>
        <p:nvSpPr>
          <p:cNvPr id="99330" name="Text Box 3"/>
          <p:cNvSpPr txBox="1">
            <a:spLocks noChangeArrowheads="1"/>
          </p:cNvSpPr>
          <p:nvPr/>
        </p:nvSpPr>
        <p:spPr bwMode="auto">
          <a:xfrm>
            <a:off x="355600" y="1866900"/>
            <a:ext cx="8634413" cy="4400550"/>
          </a:xfrm>
          <a:prstGeom prst="rect">
            <a:avLst/>
          </a:prstGeom>
          <a:noFill/>
          <a:ln w="9525">
            <a:noFill/>
            <a:miter lim="800000"/>
            <a:headEnd/>
            <a:tailEnd/>
          </a:ln>
        </p:spPr>
        <p:txBody>
          <a:bodyPr>
            <a:spAutoFit/>
          </a:bodyPr>
          <a:lstStyle/>
          <a:p>
            <a:pPr indent="404813">
              <a:spcBef>
                <a:spcPct val="50000"/>
              </a:spcBef>
              <a:buFont typeface="Wingdings" pitchFamily="2" charset="2"/>
              <a:buChar char="§"/>
              <a:tabLst>
                <a:tab pos="404813" algn="l"/>
              </a:tabLst>
            </a:pPr>
            <a:r>
              <a:rPr lang="en-US" altLang="ja-JP" sz="2800" dirty="0" err="1">
                <a:latin typeface="Tahoma" pitchFamily="34" charset="0"/>
              </a:rPr>
              <a:t>Spirometry</a:t>
            </a:r>
            <a:r>
              <a:rPr lang="en-US" altLang="ja-JP" sz="2800" dirty="0">
                <a:latin typeface="Tahoma" pitchFamily="34" charset="0"/>
              </a:rPr>
              <a:t> should be performed after the 	administration of an adequate dose of a short-	acting inhaled bronchodilator to minimize 	variability.</a:t>
            </a:r>
          </a:p>
          <a:p>
            <a:pPr indent="404813">
              <a:spcBef>
                <a:spcPct val="50000"/>
              </a:spcBef>
              <a:buFont typeface="Wingdings" pitchFamily="2" charset="2"/>
              <a:buChar char="§"/>
              <a:tabLst>
                <a:tab pos="404813" algn="l"/>
              </a:tabLst>
            </a:pPr>
            <a:r>
              <a:rPr lang="en-US" altLang="ja-JP" sz="2800" dirty="0">
                <a:latin typeface="Tahoma" pitchFamily="34" charset="0"/>
              </a:rPr>
              <a:t>A post-bronchodilator FEV</a:t>
            </a:r>
            <a:r>
              <a:rPr lang="en-US" altLang="ja-JP" sz="2800" baseline="-25000" dirty="0">
                <a:latin typeface="Tahoma" pitchFamily="34" charset="0"/>
              </a:rPr>
              <a:t>1</a:t>
            </a:r>
            <a:r>
              <a:rPr lang="en-US" altLang="ja-JP" sz="2800" dirty="0">
                <a:latin typeface="Tahoma" pitchFamily="34" charset="0"/>
              </a:rPr>
              <a:t>/FVC &lt; 0.70 confirms 	the presence of airflow limitation.</a:t>
            </a:r>
          </a:p>
          <a:p>
            <a:pPr indent="404813">
              <a:spcBef>
                <a:spcPct val="50000"/>
              </a:spcBef>
              <a:buFont typeface="Wingdings" pitchFamily="2" charset="2"/>
              <a:buChar char="§"/>
              <a:tabLst>
                <a:tab pos="404813" algn="l"/>
              </a:tabLst>
            </a:pPr>
            <a:r>
              <a:rPr lang="en-US" altLang="ja-JP" sz="2800" dirty="0">
                <a:latin typeface="Tahoma" pitchFamily="34" charset="0"/>
              </a:rPr>
              <a:t>Where possible, values should be compared to 	age-related normal values to avoid </a:t>
            </a:r>
            <a:r>
              <a:rPr lang="en-US" altLang="ja-JP" sz="2800" dirty="0" err="1">
                <a:latin typeface="Tahoma" pitchFamily="34" charset="0"/>
              </a:rPr>
              <a:t>overdiagnosis</a:t>
            </a:r>
            <a:r>
              <a:rPr lang="en-US" altLang="ja-JP" sz="2800" dirty="0">
                <a:latin typeface="Tahoma" pitchFamily="34" charset="0"/>
              </a:rPr>
              <a:t> 	of COPD in the elderly.</a:t>
            </a:r>
          </a:p>
        </p:txBody>
      </p:sp>
      <p:sp>
        <p:nvSpPr>
          <p:cNvPr id="99331"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0" y="0"/>
            <a:ext cx="9144000" cy="6879771"/>
          </a:xfrm>
          <a:prstGeom prst="rect">
            <a:avLst/>
          </a:prstGeom>
          <a:noFill/>
          <a:ln w="9525">
            <a:noFill/>
            <a:miter lim="800000"/>
            <a:headEnd/>
            <a:tailEnd/>
          </a:ln>
        </p:spPr>
      </p:pic>
      <p:sp>
        <p:nvSpPr>
          <p:cNvPr id="4" name="Rectangle 3"/>
          <p:cNvSpPr/>
          <p:nvPr/>
        </p:nvSpPr>
        <p:spPr bwMode="auto">
          <a:xfrm>
            <a:off x="2743200" y="7171504"/>
            <a:ext cx="2514600" cy="21989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a:defRPr/>
            </a:pPr>
            <a:r>
              <a:rPr lang="en-US" sz="1600" i="0" dirty="0"/>
              <a:t>mod</a:t>
            </a:r>
            <a:endParaRPr lang="en-IN" sz="1600" i="0" dirty="0"/>
          </a:p>
        </p:txBody>
      </p:sp>
      <p:sp>
        <p:nvSpPr>
          <p:cNvPr id="2" name="Slide Number Placeholder 1"/>
          <p:cNvSpPr>
            <a:spLocks noGrp="1"/>
          </p:cNvSpPr>
          <p:nvPr>
            <p:ph type="sldNum" sz="quarter" idx="12"/>
          </p:nvPr>
        </p:nvSpPr>
        <p:spPr/>
        <p:txBody>
          <a:bodyPr/>
          <a:lstStyle/>
          <a:p>
            <a:pPr>
              <a:defRPr/>
            </a:pPr>
            <a:fld id="{543CA276-B736-4C45-BA8E-9382D6604C85}" type="slidenum">
              <a:rPr lang="en-US" smtClean="0"/>
              <a:pPr>
                <a:defRPr/>
              </a:pPr>
              <a:t>48</a:t>
            </a:fld>
            <a:endParaRPr lang="en-US"/>
          </a:p>
        </p:txBody>
      </p:sp>
    </p:spTree>
    <p:extLst>
      <p:ext uri="{BB962C8B-B14F-4D97-AF65-F5344CB8AC3E}">
        <p14:creationId xmlns:p14="http://schemas.microsoft.com/office/powerpoint/2010/main" val="2227917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762000" y="0"/>
            <a:ext cx="8229600" cy="685800"/>
          </a:xfrm>
        </p:spPr>
        <p:txBody>
          <a:bodyPr lIns="92075" tIns="46038" rIns="92075" bIns="46038"/>
          <a:lstStyle/>
          <a:p>
            <a:pPr eaLnBrk="1" hangingPunct="1"/>
            <a:r>
              <a:rPr lang="en-US" sz="4000" b="1" dirty="0" err="1"/>
              <a:t>Spirometry</a:t>
            </a:r>
            <a:r>
              <a:rPr lang="en-US" sz="4000" b="1" dirty="0"/>
              <a:t>:  </a:t>
            </a:r>
          </a:p>
        </p:txBody>
      </p:sp>
      <p:sp>
        <p:nvSpPr>
          <p:cNvPr id="103426" name="Arc 3"/>
          <p:cNvSpPr>
            <a:spLocks/>
          </p:cNvSpPr>
          <p:nvPr/>
        </p:nvSpPr>
        <p:spPr bwMode="auto">
          <a:xfrm rot="10800000">
            <a:off x="2486025" y="3046413"/>
            <a:ext cx="3459163" cy="2014537"/>
          </a:xfrm>
          <a:custGeom>
            <a:avLst/>
            <a:gdLst>
              <a:gd name="T0" fmla="*/ 2147483647 w 22359"/>
              <a:gd name="T1" fmla="*/ 0 h 21600"/>
              <a:gd name="T2" fmla="*/ 0 w 22359"/>
              <a:gd name="T3" fmla="*/ 2147483647 h 21600"/>
              <a:gd name="T4" fmla="*/ 2147483647 w 22359"/>
              <a:gd name="T5" fmla="*/ 0 h 21600"/>
              <a:gd name="T6" fmla="*/ 0 60000 65536"/>
              <a:gd name="T7" fmla="*/ 0 60000 65536"/>
              <a:gd name="T8" fmla="*/ 0 60000 65536"/>
              <a:gd name="T9" fmla="*/ 0 w 22359"/>
              <a:gd name="T10" fmla="*/ 0 h 21600"/>
              <a:gd name="T11" fmla="*/ 22359 w 22359"/>
              <a:gd name="T12" fmla="*/ 21600 h 21600"/>
            </a:gdLst>
            <a:ahLst/>
            <a:cxnLst>
              <a:cxn ang="T6">
                <a:pos x="T0" y="T1"/>
              </a:cxn>
              <a:cxn ang="T7">
                <a:pos x="T2" y="T3"/>
              </a:cxn>
              <a:cxn ang="T8">
                <a:pos x="T4" y="T5"/>
              </a:cxn>
            </a:cxnLst>
            <a:rect l="T9" t="T10" r="T11" b="T12"/>
            <a:pathLst>
              <a:path w="22359" h="21600" fill="none" extrusionOk="0">
                <a:moveTo>
                  <a:pt x="22359" y="0"/>
                </a:moveTo>
                <a:cubicBezTo>
                  <a:pt x="22359" y="11929"/>
                  <a:pt x="12688" y="21600"/>
                  <a:pt x="759" y="21600"/>
                </a:cubicBezTo>
                <a:cubicBezTo>
                  <a:pt x="505" y="21600"/>
                  <a:pt x="252" y="21595"/>
                  <a:pt x="0" y="21586"/>
                </a:cubicBezTo>
              </a:path>
              <a:path w="22359" h="21600" stroke="0" extrusionOk="0">
                <a:moveTo>
                  <a:pt x="22359" y="0"/>
                </a:moveTo>
                <a:cubicBezTo>
                  <a:pt x="22359" y="11929"/>
                  <a:pt x="12688" y="21600"/>
                  <a:pt x="759" y="21600"/>
                </a:cubicBezTo>
                <a:cubicBezTo>
                  <a:pt x="505" y="21600"/>
                  <a:pt x="252" y="21595"/>
                  <a:pt x="0" y="21586"/>
                </a:cubicBezTo>
                <a:lnTo>
                  <a:pt x="759" y="0"/>
                </a:lnTo>
                <a:lnTo>
                  <a:pt x="22359" y="0"/>
                </a:lnTo>
                <a:close/>
              </a:path>
            </a:pathLst>
          </a:custGeom>
          <a:noFill/>
          <a:ln w="50800" cap="rnd">
            <a:solidFill>
              <a:schemeClr val="bg1"/>
            </a:solidFill>
            <a:round/>
            <a:headEnd type="none" w="sm" len="sm"/>
            <a:tailEnd type="none" w="sm" len="sm"/>
          </a:ln>
        </p:spPr>
        <p:txBody>
          <a:bodyPr/>
          <a:lstStyle/>
          <a:p>
            <a:endParaRPr lang="de-DE"/>
          </a:p>
        </p:txBody>
      </p:sp>
      <p:sp>
        <p:nvSpPr>
          <p:cNvPr id="103427" name="Rectangle 4"/>
          <p:cNvSpPr>
            <a:spLocks noChangeArrowheads="1"/>
          </p:cNvSpPr>
          <p:nvPr/>
        </p:nvSpPr>
        <p:spPr bwMode="auto">
          <a:xfrm rot="-5400000">
            <a:off x="432594" y="3207544"/>
            <a:ext cx="2030412" cy="463550"/>
          </a:xfrm>
          <a:prstGeom prst="rect">
            <a:avLst/>
          </a:prstGeom>
          <a:noFill/>
          <a:ln w="9525">
            <a:noFill/>
            <a:miter lim="800000"/>
            <a:headEnd/>
            <a:tailEnd/>
          </a:ln>
        </p:spPr>
        <p:txBody>
          <a:bodyPr wrap="none" lIns="92075" tIns="46038" rIns="92075" bIns="46038">
            <a:spAutoFit/>
          </a:bodyPr>
          <a:lstStyle/>
          <a:p>
            <a:pPr defTabSz="762000" eaLnBrk="0" hangingPunct="0"/>
            <a:r>
              <a:rPr lang="en-US" sz="1800" i="1">
                <a:solidFill>
                  <a:schemeClr val="bg1"/>
                </a:solidFill>
                <a:latin typeface="Tahoma" pitchFamily="34" charset="0"/>
                <a:cs typeface="Tahoma" pitchFamily="34" charset="0"/>
              </a:rPr>
              <a:t>Volume, liters</a:t>
            </a:r>
          </a:p>
        </p:txBody>
      </p:sp>
      <p:sp>
        <p:nvSpPr>
          <p:cNvPr id="103428" name="Rectangle 5"/>
          <p:cNvSpPr>
            <a:spLocks noChangeArrowheads="1"/>
          </p:cNvSpPr>
          <p:nvPr/>
        </p:nvSpPr>
        <p:spPr bwMode="auto">
          <a:xfrm>
            <a:off x="3505200" y="5715000"/>
            <a:ext cx="2133600" cy="461963"/>
          </a:xfrm>
          <a:prstGeom prst="rect">
            <a:avLst/>
          </a:prstGeom>
          <a:noFill/>
          <a:ln w="9525">
            <a:noFill/>
            <a:miter lim="800000"/>
            <a:headEnd/>
            <a:tailEnd/>
          </a:ln>
        </p:spPr>
        <p:txBody>
          <a:bodyPr wrap="none" lIns="92075" tIns="46038" rIns="92075" bIns="46038">
            <a:spAutoFit/>
          </a:bodyPr>
          <a:lstStyle/>
          <a:p>
            <a:pPr defTabSz="762000" eaLnBrk="0" hangingPunct="0"/>
            <a:r>
              <a:rPr lang="en-US" sz="1800" i="1">
                <a:solidFill>
                  <a:schemeClr val="bg1"/>
                </a:solidFill>
                <a:latin typeface="Tahoma" pitchFamily="34" charset="0"/>
                <a:cs typeface="Tahoma" pitchFamily="34" charset="0"/>
              </a:rPr>
              <a:t>Time, seconds</a:t>
            </a:r>
          </a:p>
        </p:txBody>
      </p:sp>
      <p:sp>
        <p:nvSpPr>
          <p:cNvPr id="103429" name="Freeform 6"/>
          <p:cNvSpPr>
            <a:spLocks/>
          </p:cNvSpPr>
          <p:nvPr/>
        </p:nvSpPr>
        <p:spPr bwMode="auto">
          <a:xfrm>
            <a:off x="2438400" y="1547813"/>
            <a:ext cx="4013200" cy="3481387"/>
          </a:xfrm>
          <a:custGeom>
            <a:avLst/>
            <a:gdLst>
              <a:gd name="T0" fmla="*/ 0 w 2528"/>
              <a:gd name="T1" fmla="*/ 0 h 2193"/>
              <a:gd name="T2" fmla="*/ 0 w 2528"/>
              <a:gd name="T3" fmla="*/ 2147483647 h 2193"/>
              <a:gd name="T4" fmla="*/ 2147483647 w 2528"/>
              <a:gd name="T5" fmla="*/ 2147483647 h 2193"/>
              <a:gd name="T6" fmla="*/ 2147483647 w 2528"/>
              <a:gd name="T7" fmla="*/ 2147483647 h 2193"/>
              <a:gd name="T8" fmla="*/ 0 60000 65536"/>
              <a:gd name="T9" fmla="*/ 0 60000 65536"/>
              <a:gd name="T10" fmla="*/ 0 60000 65536"/>
              <a:gd name="T11" fmla="*/ 0 60000 65536"/>
              <a:gd name="T12" fmla="*/ 0 w 2528"/>
              <a:gd name="T13" fmla="*/ 0 h 2193"/>
              <a:gd name="T14" fmla="*/ 2528 w 2528"/>
              <a:gd name="T15" fmla="*/ 2193 h 2193"/>
            </a:gdLst>
            <a:ahLst/>
            <a:cxnLst>
              <a:cxn ang="T8">
                <a:pos x="T0" y="T1"/>
              </a:cxn>
              <a:cxn ang="T9">
                <a:pos x="T2" y="T3"/>
              </a:cxn>
              <a:cxn ang="T10">
                <a:pos x="T4" y="T5"/>
              </a:cxn>
              <a:cxn ang="T11">
                <a:pos x="T6" y="T7"/>
              </a:cxn>
            </a:cxnLst>
            <a:rect l="T12" t="T13" r="T14" b="T15"/>
            <a:pathLst>
              <a:path w="2528" h="2193">
                <a:moveTo>
                  <a:pt x="0" y="0"/>
                </a:moveTo>
                <a:lnTo>
                  <a:pt x="0" y="2181"/>
                </a:lnTo>
                <a:lnTo>
                  <a:pt x="2527" y="2181"/>
                </a:lnTo>
                <a:lnTo>
                  <a:pt x="2527" y="2192"/>
                </a:lnTo>
              </a:path>
            </a:pathLst>
          </a:custGeom>
          <a:noFill/>
          <a:ln w="50800" cap="rnd">
            <a:solidFill>
              <a:schemeClr val="bg1"/>
            </a:solidFill>
            <a:round/>
            <a:headEnd type="none" w="sm" len="sm"/>
            <a:tailEnd type="none" w="sm" len="sm"/>
          </a:ln>
        </p:spPr>
        <p:txBody>
          <a:bodyPr/>
          <a:lstStyle/>
          <a:p>
            <a:endParaRPr lang="de-DE"/>
          </a:p>
        </p:txBody>
      </p:sp>
      <p:sp>
        <p:nvSpPr>
          <p:cNvPr id="103430" name="Line 7"/>
          <p:cNvSpPr>
            <a:spLocks noChangeShapeType="1"/>
          </p:cNvSpPr>
          <p:nvPr/>
        </p:nvSpPr>
        <p:spPr bwMode="auto">
          <a:xfrm>
            <a:off x="2971800" y="5051425"/>
            <a:ext cx="0" cy="146050"/>
          </a:xfrm>
          <a:prstGeom prst="line">
            <a:avLst/>
          </a:prstGeom>
          <a:noFill/>
          <a:ln w="50800">
            <a:solidFill>
              <a:schemeClr val="bg1"/>
            </a:solidFill>
            <a:round/>
            <a:headEnd type="none" w="sm" len="sm"/>
            <a:tailEnd type="none" w="sm" len="sm"/>
          </a:ln>
        </p:spPr>
        <p:txBody>
          <a:bodyPr/>
          <a:lstStyle/>
          <a:p>
            <a:endParaRPr lang="de-DE"/>
          </a:p>
        </p:txBody>
      </p:sp>
      <p:sp>
        <p:nvSpPr>
          <p:cNvPr id="103431" name="Line 8"/>
          <p:cNvSpPr>
            <a:spLocks noChangeShapeType="1"/>
          </p:cNvSpPr>
          <p:nvPr/>
        </p:nvSpPr>
        <p:spPr bwMode="auto">
          <a:xfrm>
            <a:off x="4191000" y="5051425"/>
            <a:ext cx="0" cy="130175"/>
          </a:xfrm>
          <a:prstGeom prst="line">
            <a:avLst/>
          </a:prstGeom>
          <a:noFill/>
          <a:ln w="50800">
            <a:solidFill>
              <a:schemeClr val="bg1"/>
            </a:solidFill>
            <a:round/>
            <a:headEnd type="none" w="sm" len="sm"/>
            <a:tailEnd type="none" w="sm" len="sm"/>
          </a:ln>
        </p:spPr>
        <p:txBody>
          <a:bodyPr/>
          <a:lstStyle/>
          <a:p>
            <a:endParaRPr lang="de-DE"/>
          </a:p>
        </p:txBody>
      </p:sp>
      <p:sp>
        <p:nvSpPr>
          <p:cNvPr id="103432" name="Line 9"/>
          <p:cNvSpPr>
            <a:spLocks noChangeShapeType="1"/>
          </p:cNvSpPr>
          <p:nvPr/>
        </p:nvSpPr>
        <p:spPr bwMode="auto">
          <a:xfrm>
            <a:off x="4800600" y="5051425"/>
            <a:ext cx="0" cy="130175"/>
          </a:xfrm>
          <a:prstGeom prst="line">
            <a:avLst/>
          </a:prstGeom>
          <a:noFill/>
          <a:ln w="50800">
            <a:solidFill>
              <a:schemeClr val="bg1"/>
            </a:solidFill>
            <a:round/>
            <a:headEnd type="none" w="sm" len="sm"/>
            <a:tailEnd type="none" w="sm" len="sm"/>
          </a:ln>
        </p:spPr>
        <p:txBody>
          <a:bodyPr/>
          <a:lstStyle/>
          <a:p>
            <a:endParaRPr lang="de-DE"/>
          </a:p>
        </p:txBody>
      </p:sp>
      <p:sp>
        <p:nvSpPr>
          <p:cNvPr id="103433" name="Line 10"/>
          <p:cNvSpPr>
            <a:spLocks noChangeShapeType="1"/>
          </p:cNvSpPr>
          <p:nvPr/>
        </p:nvSpPr>
        <p:spPr bwMode="auto">
          <a:xfrm>
            <a:off x="3657600" y="5051425"/>
            <a:ext cx="0" cy="130175"/>
          </a:xfrm>
          <a:prstGeom prst="line">
            <a:avLst/>
          </a:prstGeom>
          <a:noFill/>
          <a:ln w="50800">
            <a:solidFill>
              <a:schemeClr val="bg1"/>
            </a:solidFill>
            <a:round/>
            <a:headEnd type="none" w="sm" len="sm"/>
            <a:tailEnd type="none" w="sm" len="sm"/>
          </a:ln>
        </p:spPr>
        <p:txBody>
          <a:bodyPr/>
          <a:lstStyle/>
          <a:p>
            <a:endParaRPr lang="de-DE"/>
          </a:p>
        </p:txBody>
      </p:sp>
      <p:sp>
        <p:nvSpPr>
          <p:cNvPr id="103434" name="Line 11"/>
          <p:cNvSpPr>
            <a:spLocks noChangeShapeType="1"/>
          </p:cNvSpPr>
          <p:nvPr/>
        </p:nvSpPr>
        <p:spPr bwMode="auto">
          <a:xfrm flipH="1">
            <a:off x="5943600" y="5029200"/>
            <a:ext cx="3175" cy="152400"/>
          </a:xfrm>
          <a:prstGeom prst="line">
            <a:avLst/>
          </a:prstGeom>
          <a:noFill/>
          <a:ln w="50800">
            <a:solidFill>
              <a:schemeClr val="bg1"/>
            </a:solidFill>
            <a:round/>
            <a:headEnd type="none" w="sm" len="sm"/>
            <a:tailEnd type="none" w="sm" len="sm"/>
          </a:ln>
        </p:spPr>
        <p:txBody>
          <a:bodyPr/>
          <a:lstStyle/>
          <a:p>
            <a:endParaRPr lang="de-DE"/>
          </a:p>
        </p:txBody>
      </p:sp>
      <p:sp>
        <p:nvSpPr>
          <p:cNvPr id="103435" name="Line 12"/>
          <p:cNvSpPr>
            <a:spLocks noChangeShapeType="1"/>
          </p:cNvSpPr>
          <p:nvPr/>
        </p:nvSpPr>
        <p:spPr bwMode="auto">
          <a:xfrm>
            <a:off x="5410200" y="5051425"/>
            <a:ext cx="0" cy="130175"/>
          </a:xfrm>
          <a:prstGeom prst="line">
            <a:avLst/>
          </a:prstGeom>
          <a:noFill/>
          <a:ln w="50800">
            <a:solidFill>
              <a:schemeClr val="bg1"/>
            </a:solidFill>
            <a:round/>
            <a:headEnd type="none" w="sm" len="sm"/>
            <a:tailEnd type="none" w="sm" len="sm"/>
          </a:ln>
        </p:spPr>
        <p:txBody>
          <a:bodyPr/>
          <a:lstStyle/>
          <a:p>
            <a:endParaRPr lang="de-DE"/>
          </a:p>
        </p:txBody>
      </p:sp>
      <p:sp>
        <p:nvSpPr>
          <p:cNvPr id="103436" name="Line 13"/>
          <p:cNvSpPr>
            <a:spLocks noChangeShapeType="1"/>
          </p:cNvSpPr>
          <p:nvPr/>
        </p:nvSpPr>
        <p:spPr bwMode="auto">
          <a:xfrm flipH="1" flipV="1">
            <a:off x="2281238" y="4492625"/>
            <a:ext cx="146050" cy="3175"/>
          </a:xfrm>
          <a:prstGeom prst="line">
            <a:avLst/>
          </a:prstGeom>
          <a:noFill/>
          <a:ln w="50800">
            <a:solidFill>
              <a:schemeClr val="bg1"/>
            </a:solidFill>
            <a:round/>
            <a:headEnd type="none" w="sm" len="sm"/>
            <a:tailEnd type="none" w="sm" len="sm"/>
          </a:ln>
        </p:spPr>
        <p:txBody>
          <a:bodyPr/>
          <a:lstStyle/>
          <a:p>
            <a:endParaRPr lang="de-DE"/>
          </a:p>
        </p:txBody>
      </p:sp>
      <p:sp>
        <p:nvSpPr>
          <p:cNvPr id="103437" name="Line 14"/>
          <p:cNvSpPr>
            <a:spLocks noChangeShapeType="1"/>
          </p:cNvSpPr>
          <p:nvPr/>
        </p:nvSpPr>
        <p:spPr bwMode="auto">
          <a:xfrm flipH="1" flipV="1">
            <a:off x="2286000" y="3894138"/>
            <a:ext cx="146050" cy="3175"/>
          </a:xfrm>
          <a:prstGeom prst="line">
            <a:avLst/>
          </a:prstGeom>
          <a:noFill/>
          <a:ln w="50800">
            <a:solidFill>
              <a:schemeClr val="bg1"/>
            </a:solidFill>
            <a:round/>
            <a:headEnd type="none" w="sm" len="sm"/>
            <a:tailEnd type="none" w="sm" len="sm"/>
          </a:ln>
        </p:spPr>
        <p:txBody>
          <a:bodyPr/>
          <a:lstStyle/>
          <a:p>
            <a:endParaRPr lang="de-DE"/>
          </a:p>
        </p:txBody>
      </p:sp>
      <p:sp>
        <p:nvSpPr>
          <p:cNvPr id="103438" name="Line 15"/>
          <p:cNvSpPr>
            <a:spLocks noChangeShapeType="1"/>
          </p:cNvSpPr>
          <p:nvPr/>
        </p:nvSpPr>
        <p:spPr bwMode="auto">
          <a:xfrm flipH="1" flipV="1">
            <a:off x="2279650" y="3302000"/>
            <a:ext cx="146050" cy="3175"/>
          </a:xfrm>
          <a:prstGeom prst="line">
            <a:avLst/>
          </a:prstGeom>
          <a:noFill/>
          <a:ln w="50800">
            <a:solidFill>
              <a:schemeClr val="bg1"/>
            </a:solidFill>
            <a:round/>
            <a:headEnd type="none" w="sm" len="sm"/>
            <a:tailEnd type="none" w="sm" len="sm"/>
          </a:ln>
        </p:spPr>
        <p:txBody>
          <a:bodyPr/>
          <a:lstStyle/>
          <a:p>
            <a:endParaRPr lang="de-DE"/>
          </a:p>
        </p:txBody>
      </p:sp>
      <p:sp>
        <p:nvSpPr>
          <p:cNvPr id="103439" name="Line 16"/>
          <p:cNvSpPr>
            <a:spLocks noChangeShapeType="1"/>
          </p:cNvSpPr>
          <p:nvPr/>
        </p:nvSpPr>
        <p:spPr bwMode="auto">
          <a:xfrm flipH="1" flipV="1">
            <a:off x="2284413" y="2722563"/>
            <a:ext cx="146050" cy="3175"/>
          </a:xfrm>
          <a:prstGeom prst="line">
            <a:avLst/>
          </a:prstGeom>
          <a:noFill/>
          <a:ln w="50800">
            <a:solidFill>
              <a:schemeClr val="bg1"/>
            </a:solidFill>
            <a:round/>
            <a:headEnd type="none" w="sm" len="sm"/>
            <a:tailEnd type="none" w="sm" len="sm"/>
          </a:ln>
        </p:spPr>
        <p:txBody>
          <a:bodyPr/>
          <a:lstStyle/>
          <a:p>
            <a:endParaRPr lang="de-DE"/>
          </a:p>
        </p:txBody>
      </p:sp>
      <p:sp>
        <p:nvSpPr>
          <p:cNvPr id="103440" name="Line 17"/>
          <p:cNvSpPr>
            <a:spLocks noChangeShapeType="1"/>
          </p:cNvSpPr>
          <p:nvPr/>
        </p:nvSpPr>
        <p:spPr bwMode="auto">
          <a:xfrm flipH="1" flipV="1">
            <a:off x="2279650" y="2130425"/>
            <a:ext cx="146050" cy="3175"/>
          </a:xfrm>
          <a:prstGeom prst="line">
            <a:avLst/>
          </a:prstGeom>
          <a:noFill/>
          <a:ln w="50800">
            <a:solidFill>
              <a:schemeClr val="bg1"/>
            </a:solidFill>
            <a:round/>
            <a:headEnd type="none" w="sm" len="sm"/>
            <a:tailEnd type="none" w="sm" len="sm"/>
          </a:ln>
        </p:spPr>
        <p:txBody>
          <a:bodyPr/>
          <a:lstStyle/>
          <a:p>
            <a:endParaRPr lang="de-DE"/>
          </a:p>
        </p:txBody>
      </p:sp>
      <p:sp>
        <p:nvSpPr>
          <p:cNvPr id="25621" name="Text Box 304"/>
          <p:cNvSpPr txBox="1">
            <a:spLocks noChangeArrowheads="1"/>
          </p:cNvSpPr>
          <p:nvPr/>
        </p:nvSpPr>
        <p:spPr bwMode="auto">
          <a:xfrm>
            <a:off x="1828800" y="19050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5</a:t>
            </a:r>
          </a:p>
        </p:txBody>
      </p:sp>
      <p:sp>
        <p:nvSpPr>
          <p:cNvPr id="25622" name="Text Box 305"/>
          <p:cNvSpPr txBox="1">
            <a:spLocks noChangeArrowheads="1"/>
          </p:cNvSpPr>
          <p:nvPr/>
        </p:nvSpPr>
        <p:spPr bwMode="auto">
          <a:xfrm>
            <a:off x="1828800" y="24384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4</a:t>
            </a:r>
          </a:p>
        </p:txBody>
      </p:sp>
      <p:sp>
        <p:nvSpPr>
          <p:cNvPr id="25623" name="Text Box 306"/>
          <p:cNvSpPr txBox="1">
            <a:spLocks noChangeArrowheads="1"/>
          </p:cNvSpPr>
          <p:nvPr/>
        </p:nvSpPr>
        <p:spPr bwMode="auto">
          <a:xfrm>
            <a:off x="1828800" y="30480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3</a:t>
            </a:r>
          </a:p>
        </p:txBody>
      </p:sp>
      <p:sp>
        <p:nvSpPr>
          <p:cNvPr id="25624" name="Text Box 307"/>
          <p:cNvSpPr txBox="1">
            <a:spLocks noChangeArrowheads="1"/>
          </p:cNvSpPr>
          <p:nvPr/>
        </p:nvSpPr>
        <p:spPr bwMode="auto">
          <a:xfrm>
            <a:off x="1828800" y="36576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2</a:t>
            </a:r>
          </a:p>
        </p:txBody>
      </p:sp>
      <p:sp>
        <p:nvSpPr>
          <p:cNvPr id="25625" name="Text Box 308"/>
          <p:cNvSpPr txBox="1">
            <a:spLocks noChangeArrowheads="1"/>
          </p:cNvSpPr>
          <p:nvPr/>
        </p:nvSpPr>
        <p:spPr bwMode="auto">
          <a:xfrm>
            <a:off x="1828800" y="42672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1</a:t>
            </a:r>
          </a:p>
        </p:txBody>
      </p:sp>
      <p:sp>
        <p:nvSpPr>
          <p:cNvPr id="25626" name="Text Box 309"/>
          <p:cNvSpPr txBox="1">
            <a:spLocks noChangeArrowheads="1"/>
          </p:cNvSpPr>
          <p:nvPr/>
        </p:nvSpPr>
        <p:spPr bwMode="auto">
          <a:xfrm>
            <a:off x="2819400" y="52578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1</a:t>
            </a:r>
          </a:p>
        </p:txBody>
      </p:sp>
      <p:sp>
        <p:nvSpPr>
          <p:cNvPr id="25627" name="Text Box 310"/>
          <p:cNvSpPr txBox="1">
            <a:spLocks noChangeArrowheads="1"/>
          </p:cNvSpPr>
          <p:nvPr/>
        </p:nvSpPr>
        <p:spPr bwMode="auto">
          <a:xfrm>
            <a:off x="3429000" y="52578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2</a:t>
            </a:r>
          </a:p>
        </p:txBody>
      </p:sp>
      <p:sp>
        <p:nvSpPr>
          <p:cNvPr id="25628" name="Text Box 311"/>
          <p:cNvSpPr txBox="1">
            <a:spLocks noChangeArrowheads="1"/>
          </p:cNvSpPr>
          <p:nvPr/>
        </p:nvSpPr>
        <p:spPr bwMode="auto">
          <a:xfrm flipH="1">
            <a:off x="3962400" y="5257800"/>
            <a:ext cx="4572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3</a:t>
            </a:r>
          </a:p>
        </p:txBody>
      </p:sp>
      <p:sp>
        <p:nvSpPr>
          <p:cNvPr id="25629" name="Text Box 312"/>
          <p:cNvSpPr txBox="1">
            <a:spLocks noChangeArrowheads="1"/>
          </p:cNvSpPr>
          <p:nvPr/>
        </p:nvSpPr>
        <p:spPr bwMode="auto">
          <a:xfrm>
            <a:off x="4572000" y="52578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4</a:t>
            </a:r>
          </a:p>
        </p:txBody>
      </p:sp>
      <p:sp>
        <p:nvSpPr>
          <p:cNvPr id="25630" name="Text Box 313"/>
          <p:cNvSpPr txBox="1">
            <a:spLocks noChangeArrowheads="1"/>
          </p:cNvSpPr>
          <p:nvPr/>
        </p:nvSpPr>
        <p:spPr bwMode="auto">
          <a:xfrm>
            <a:off x="5257800" y="52578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5</a:t>
            </a:r>
          </a:p>
        </p:txBody>
      </p:sp>
      <p:sp>
        <p:nvSpPr>
          <p:cNvPr id="25631" name="Text Box 314"/>
          <p:cNvSpPr txBox="1">
            <a:spLocks noChangeArrowheads="1"/>
          </p:cNvSpPr>
          <p:nvPr/>
        </p:nvSpPr>
        <p:spPr bwMode="auto">
          <a:xfrm>
            <a:off x="5791200" y="5257800"/>
            <a:ext cx="381000" cy="457200"/>
          </a:xfrm>
          <a:prstGeom prst="rect">
            <a:avLst/>
          </a:prstGeom>
          <a:noFill/>
          <a:ln w="9525">
            <a:noFill/>
            <a:miter lim="800000"/>
            <a:headEnd/>
            <a:tailEnd/>
          </a:ln>
        </p:spPr>
        <p:txBody>
          <a:bodyPr>
            <a:spAutoFit/>
          </a:bodyPr>
          <a:lstStyle/>
          <a:p>
            <a:pPr>
              <a:spcBef>
                <a:spcPct val="50000"/>
              </a:spcBef>
              <a:defRPr/>
            </a:pPr>
            <a:r>
              <a:rPr lang="en-AU" sz="1800" dirty="0">
                <a:solidFill>
                  <a:schemeClr val="bg1"/>
                </a:solidFill>
                <a:latin typeface="+mj-lt"/>
                <a:ea typeface="+mn-ea"/>
              </a:rPr>
              <a:t>6</a:t>
            </a:r>
          </a:p>
        </p:txBody>
      </p:sp>
      <p:sp>
        <p:nvSpPr>
          <p:cNvPr id="103459" name="AutoShape 41"/>
          <p:cNvSpPr>
            <a:spLocks/>
          </p:cNvSpPr>
          <p:nvPr/>
        </p:nvSpPr>
        <p:spPr bwMode="auto">
          <a:xfrm>
            <a:off x="7010400" y="3505200"/>
            <a:ext cx="228600" cy="1143000"/>
          </a:xfrm>
          <a:prstGeom prst="rightBrace">
            <a:avLst>
              <a:gd name="adj1" fmla="val 41667"/>
              <a:gd name="adj2" fmla="val 50000"/>
            </a:avLst>
          </a:prstGeom>
          <a:noFill/>
          <a:ln w="9525">
            <a:solidFill>
              <a:schemeClr val="bg1"/>
            </a:solidFill>
            <a:round/>
            <a:headEnd/>
            <a:tailEnd/>
          </a:ln>
        </p:spPr>
        <p:txBody>
          <a:bodyPr wrap="none" anchor="ctr"/>
          <a:lstStyle/>
          <a:p>
            <a:endParaRPr lang="de-DE" sz="1800"/>
          </a:p>
        </p:txBody>
      </p:sp>
      <p:sp>
        <p:nvSpPr>
          <p:cNvPr id="103460"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pic>
        <p:nvPicPr>
          <p:cNvPr id="3074" name="Picture 2" descr="http://www.thinkcopdifferently.com/~/media/Nycomed%20ThinkCOPDifferently/Spirometric%20assessment/redraw02.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5531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543CA276-B736-4C45-BA8E-9382D6604C85}" type="slidenum">
              <a:rPr lang="en-US" smtClean="0"/>
              <a:pPr>
                <a:defRPr/>
              </a:pPr>
              <a:t>49</a:t>
            </a:fld>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706056" y="346075"/>
            <a:ext cx="7523544" cy="914400"/>
          </a:xfrm>
        </p:spPr>
        <p:txBody>
          <a:bodyPr/>
          <a:lstStyle/>
          <a:p>
            <a:pPr algn="l" eaLnBrk="1" hangingPunct="1">
              <a:defRPr/>
            </a:pPr>
            <a:r>
              <a:rPr lang="en-US" altLang="ja-JP" b="1" dirty="0"/>
              <a:t>Burden of COPD</a:t>
            </a:r>
          </a:p>
        </p:txBody>
      </p:sp>
      <p:sp>
        <p:nvSpPr>
          <p:cNvPr id="135171" name="Rectangle 3"/>
          <p:cNvSpPr>
            <a:spLocks noGrp="1" noChangeArrowheads="1"/>
          </p:cNvSpPr>
          <p:nvPr>
            <p:ph idx="1"/>
          </p:nvPr>
        </p:nvSpPr>
        <p:spPr>
          <a:xfrm>
            <a:off x="152400" y="1676400"/>
            <a:ext cx="8763000" cy="5105400"/>
          </a:xfrm>
        </p:spPr>
        <p:txBody>
          <a:bodyPr/>
          <a:lstStyle/>
          <a:p>
            <a:pPr eaLnBrk="1" hangingPunct="1">
              <a:spcBef>
                <a:spcPct val="70000"/>
              </a:spcBef>
              <a:buSzPct val="125000"/>
              <a:buFont typeface="Arial" panose="020B0604020202020204" pitchFamily="34" charset="0"/>
              <a:buChar char="•"/>
              <a:tabLst>
                <a:tab pos="914400" algn="l"/>
              </a:tabLst>
              <a:defRPr/>
            </a:pPr>
            <a:r>
              <a:rPr lang="en-US" altLang="ja-JP" sz="3200" dirty="0" smtClean="0">
                <a:latin typeface="Tahoma" pitchFamily="34" charset="0"/>
                <a:ea typeface="ＭＳ Ｐゴシック" pitchFamily="34" charset="-128"/>
              </a:rPr>
              <a:t>COPD is a leading cause of morbidity and mortality worldwide.</a:t>
            </a:r>
          </a:p>
          <a:p>
            <a:pPr eaLnBrk="1" hangingPunct="1">
              <a:spcBef>
                <a:spcPct val="70000"/>
              </a:spcBef>
              <a:buSzPct val="125000"/>
              <a:buFont typeface="Arial" panose="020B0604020202020204" pitchFamily="34" charset="0"/>
              <a:buChar char="•"/>
              <a:tabLst>
                <a:tab pos="914400" algn="l"/>
              </a:tabLst>
              <a:defRPr/>
            </a:pPr>
            <a:r>
              <a:rPr lang="en-US" altLang="ja-JP" sz="3200" dirty="0" smtClean="0">
                <a:latin typeface="Tahoma" pitchFamily="34" charset="0"/>
                <a:ea typeface="ＭＳ Ｐゴシック" pitchFamily="34" charset="-128"/>
              </a:rPr>
              <a:t>The burden of COPD is projected to increase in coming decades due to continued exposure to COPD risk factors and the aging of the world’s population.</a:t>
            </a:r>
          </a:p>
          <a:p>
            <a:pPr eaLnBrk="1" hangingPunct="1">
              <a:spcBef>
                <a:spcPct val="70000"/>
              </a:spcBef>
              <a:buSzPct val="125000"/>
              <a:buFont typeface="Arial" panose="020B0604020202020204" pitchFamily="34" charset="0"/>
              <a:buChar char="•"/>
              <a:tabLst>
                <a:tab pos="914400" algn="l"/>
              </a:tabLst>
              <a:defRPr/>
            </a:pPr>
            <a:r>
              <a:rPr lang="en-US" altLang="ja-JP" sz="3200" dirty="0" smtClean="0">
                <a:latin typeface="Tahoma" pitchFamily="34" charset="0"/>
                <a:ea typeface="ＭＳ Ｐゴシック" pitchFamily="34" charset="-128"/>
              </a:rPr>
              <a:t>COPD </a:t>
            </a:r>
            <a:r>
              <a:rPr lang="en-US" altLang="ja-JP" sz="3200" dirty="0">
                <a:latin typeface="Tahoma" pitchFamily="34" charset="0"/>
                <a:ea typeface="ＭＳ Ｐゴシック" pitchFamily="34" charset="-128"/>
              </a:rPr>
              <a:t>is associated with significant economic burden.</a:t>
            </a:r>
          </a:p>
          <a:p>
            <a:pPr eaLnBrk="1" hangingPunct="1">
              <a:spcBef>
                <a:spcPct val="70000"/>
              </a:spcBef>
              <a:buClr>
                <a:srgbClr val="00FF00"/>
              </a:buClr>
              <a:buSzPct val="100000"/>
              <a:buFont typeface="Arial"/>
              <a:buChar char="•"/>
              <a:tabLst>
                <a:tab pos="914400" algn="l"/>
              </a:tabLst>
              <a:defRPr/>
            </a:pPr>
            <a:endParaRPr lang="en-US" altLang="ja-JP" sz="3200" dirty="0" smtClean="0">
              <a:latin typeface="Tahoma" pitchFamily="34" charset="0"/>
              <a:ea typeface="ＭＳ Ｐゴシック" pitchFamily="34" charset="-128"/>
            </a:endParaRPr>
          </a:p>
        </p:txBody>
      </p:sp>
      <p:sp>
        <p:nvSpPr>
          <p:cNvPr id="84996"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2133600" y="319088"/>
            <a:ext cx="184150" cy="830262"/>
          </a:xfrm>
          <a:prstGeom prst="rect">
            <a:avLst/>
          </a:prstGeom>
          <a:noFill/>
          <a:ln w="9525">
            <a:noFill/>
            <a:miter lim="800000"/>
            <a:headEnd/>
            <a:tailEnd/>
          </a:ln>
        </p:spPr>
        <p:txBody>
          <a:bodyPr wrap="none">
            <a:spAutoFit/>
          </a:bodyPr>
          <a:lstStyle/>
          <a:p>
            <a:endParaRPr lang="de-DE" sz="4800">
              <a:solidFill>
                <a:srgbClr val="FFCC00"/>
              </a:solidFill>
              <a:latin typeface="Tahoma" pitchFamily="34" charset="0"/>
            </a:endParaRPr>
          </a:p>
        </p:txBody>
      </p:sp>
      <p:sp>
        <p:nvSpPr>
          <p:cNvPr id="105474" name="Rectangle 4"/>
          <p:cNvSpPr>
            <a:spLocks noChangeArrowheads="1"/>
          </p:cNvSpPr>
          <p:nvPr/>
        </p:nvSpPr>
        <p:spPr bwMode="auto">
          <a:xfrm>
            <a:off x="228600" y="1600200"/>
            <a:ext cx="8763000" cy="677863"/>
          </a:xfrm>
          <a:prstGeom prst="rect">
            <a:avLst/>
          </a:prstGeom>
          <a:noFill/>
          <a:ln w="9525">
            <a:noFill/>
            <a:miter lim="800000"/>
            <a:headEnd/>
            <a:tailEnd/>
          </a:ln>
        </p:spPr>
        <p:txBody>
          <a:bodyPr>
            <a:spAutoFit/>
          </a:bodyPr>
          <a:lstStyle/>
          <a:p>
            <a:pPr marL="511175" indent="-511175">
              <a:spcBef>
                <a:spcPct val="50000"/>
              </a:spcBef>
              <a:buClr>
                <a:srgbClr val="FFCC00"/>
              </a:buClr>
              <a:buSzPct val="60000"/>
              <a:buFont typeface="Monotype Sorts"/>
              <a:buChar char="n"/>
            </a:pPr>
            <a:endParaRPr lang="en-US" altLang="ja-JP" sz="3800">
              <a:solidFill>
                <a:srgbClr val="FFFFFF"/>
              </a:solidFill>
              <a:latin typeface="Tahoma" pitchFamily="34" charset="0"/>
            </a:endParaRPr>
          </a:p>
        </p:txBody>
      </p:sp>
      <p:sp>
        <p:nvSpPr>
          <p:cNvPr id="2" name="Rectangle 1"/>
          <p:cNvSpPr/>
          <p:nvPr/>
        </p:nvSpPr>
        <p:spPr>
          <a:xfrm>
            <a:off x="304800" y="1492250"/>
            <a:ext cx="8686800" cy="4678363"/>
          </a:xfrm>
          <a:prstGeom prst="rect">
            <a:avLst/>
          </a:prstGeom>
        </p:spPr>
        <p:txBody>
          <a:bodyPr>
            <a:spAutoFit/>
          </a:bodyPr>
          <a:lstStyle/>
          <a:p>
            <a:pPr>
              <a:spcBef>
                <a:spcPts val="1200"/>
              </a:spcBef>
              <a:defRPr/>
            </a:pPr>
            <a:r>
              <a:rPr lang="en-US" sz="3200" dirty="0">
                <a:latin typeface="Tahoma"/>
                <a:ea typeface="ＭＳ Ｐゴシック" charset="0"/>
                <a:cs typeface="Tahoma"/>
              </a:rPr>
              <a:t>Determine the severity of the disease, its impact on the patient’s health status and the risk of future events (for example exacerbations) to guide therapy.  Consider the following aspects of the disease separately: </a:t>
            </a:r>
          </a:p>
          <a:p>
            <a:pPr marL="342900" indent="63500">
              <a:spcBef>
                <a:spcPts val="1200"/>
              </a:spcBef>
              <a:buFont typeface="Wingdings" charset="2"/>
              <a:buChar char="§"/>
              <a:defRPr/>
            </a:pPr>
            <a:r>
              <a:rPr lang="en-US" sz="3200" dirty="0">
                <a:latin typeface="Tahoma"/>
                <a:ea typeface="ＭＳ Ｐゴシック" charset="0"/>
                <a:cs typeface="Tahoma"/>
              </a:rPr>
              <a:t>  current level of patient’s symptoms </a:t>
            </a:r>
          </a:p>
          <a:p>
            <a:pPr marL="342900" indent="-4763">
              <a:buFont typeface="Wingdings" charset="2"/>
              <a:buChar char="§"/>
              <a:defRPr/>
            </a:pPr>
            <a:r>
              <a:rPr lang="en-US" sz="3200" dirty="0">
                <a:latin typeface="Tahoma"/>
                <a:ea typeface="ＭＳ Ｐゴシック" charset="0"/>
                <a:cs typeface="Tahoma"/>
              </a:rPr>
              <a:t>  severity of the spirometric abnormality</a:t>
            </a:r>
          </a:p>
          <a:p>
            <a:pPr marL="342900" indent="-4763">
              <a:buFont typeface="Wingdings" charset="2"/>
              <a:buChar char="§"/>
              <a:defRPr/>
            </a:pPr>
            <a:r>
              <a:rPr lang="en-US" sz="3200" dirty="0">
                <a:latin typeface="Tahoma"/>
                <a:ea typeface="ＭＳ Ｐゴシック" charset="0"/>
                <a:cs typeface="Tahoma"/>
              </a:rPr>
              <a:t>  frequency of exacerbations </a:t>
            </a:r>
          </a:p>
          <a:p>
            <a:pPr marL="342900" indent="-4763">
              <a:buFont typeface="Wingdings" charset="2"/>
              <a:buChar char="§"/>
              <a:defRPr/>
            </a:pPr>
            <a:r>
              <a:rPr lang="en-US" sz="3200" dirty="0">
                <a:latin typeface="Tahoma"/>
                <a:ea typeface="ＭＳ Ｐゴシック" charset="0"/>
                <a:cs typeface="Tahoma"/>
              </a:rPr>
              <a:t>  presence of comorbidities</a:t>
            </a:r>
            <a:r>
              <a:rPr lang="en-US" sz="3200" dirty="0">
                <a:solidFill>
                  <a:schemeClr val="bg1"/>
                </a:solidFill>
                <a:latin typeface="Tahoma"/>
                <a:ea typeface="ＭＳ Ｐゴシック" charset="0"/>
                <a:cs typeface="Tahoma"/>
              </a:rPr>
              <a:t>. </a:t>
            </a:r>
          </a:p>
        </p:txBody>
      </p:sp>
      <p:sp>
        <p:nvSpPr>
          <p:cNvPr id="105476" name="TextBox 2"/>
          <p:cNvSpPr txBox="1">
            <a:spLocks noChangeArrowheads="1"/>
          </p:cNvSpPr>
          <p:nvPr/>
        </p:nvSpPr>
        <p:spPr bwMode="auto">
          <a:xfrm>
            <a:off x="838200" y="304800"/>
            <a:ext cx="8077200" cy="707886"/>
          </a:xfrm>
          <a:prstGeom prst="rect">
            <a:avLst/>
          </a:prstGeom>
          <a:noFill/>
          <a:ln w="9525">
            <a:noFill/>
            <a:miter lim="800000"/>
            <a:headEnd/>
            <a:tailEnd/>
          </a:ln>
        </p:spPr>
        <p:txBody>
          <a:bodyPr wrap="square">
            <a:spAutoFit/>
          </a:bodyPr>
          <a:lstStyle/>
          <a:p>
            <a:r>
              <a:rPr lang="en-US" sz="4000" b="1" dirty="0"/>
              <a:t>Assessment of COPD:  Goals </a:t>
            </a:r>
          </a:p>
        </p:txBody>
      </p:sp>
      <p:sp>
        <p:nvSpPr>
          <p:cNvPr id="105477"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3" name="Slide Number Placeholder 2"/>
          <p:cNvSpPr>
            <a:spLocks noGrp="1"/>
          </p:cNvSpPr>
          <p:nvPr>
            <p:ph type="sldNum" sz="quarter" idx="12"/>
          </p:nvPr>
        </p:nvSpPr>
        <p:spPr/>
        <p:txBody>
          <a:bodyPr/>
          <a:lstStyle/>
          <a:p>
            <a:pPr>
              <a:defRPr/>
            </a:pPr>
            <a:fld id="{9319FB71-4171-45ED-AF26-E2E8331C3936}"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95400" y="346075"/>
            <a:ext cx="7315200" cy="914400"/>
          </a:xfrm>
        </p:spPr>
        <p:txBody>
          <a:bodyPr/>
          <a:lstStyle/>
          <a:p>
            <a:pPr algn="l" eaLnBrk="1" hangingPunct="1">
              <a:defRPr/>
            </a:pPr>
            <a:r>
              <a:rPr lang="da-DK" b="1" dirty="0"/>
              <a:t>Assessment of COPD</a:t>
            </a:r>
          </a:p>
        </p:txBody>
      </p:sp>
      <p:sp>
        <p:nvSpPr>
          <p:cNvPr id="5" name="Pladsholder til indhold 4"/>
          <p:cNvSpPr>
            <a:spLocks noGrp="1"/>
          </p:cNvSpPr>
          <p:nvPr>
            <p:ph idx="1"/>
          </p:nvPr>
        </p:nvSpPr>
        <p:spPr>
          <a:xfrm>
            <a:off x="609600" y="1905000"/>
            <a:ext cx="8153400" cy="4525963"/>
          </a:xfrm>
        </p:spPr>
        <p:txBody>
          <a:bodyPr/>
          <a:lstStyle/>
          <a:p>
            <a:pPr>
              <a:spcBef>
                <a:spcPts val="1800"/>
              </a:spcBef>
              <a:buSzPct val="100000"/>
              <a:buFont typeface="Wingdings" charset="2"/>
              <a:buChar char="§"/>
              <a:defRPr/>
            </a:pPr>
            <a:r>
              <a:rPr lang="en-US" sz="4400" dirty="0" smtClean="0">
                <a:latin typeface="Tahoma"/>
                <a:cs typeface="Tahoma"/>
              </a:rPr>
              <a:t>Assess symptoms</a:t>
            </a:r>
          </a:p>
          <a:p>
            <a:pPr>
              <a:spcBef>
                <a:spcPts val="1800"/>
              </a:spcBef>
              <a:buSzPct val="100000"/>
              <a:buFont typeface="Wingdings" charset="2"/>
              <a:buChar char="§"/>
              <a:defRPr/>
            </a:pPr>
            <a:r>
              <a:rPr lang="en-US" sz="4400" dirty="0" smtClean="0">
                <a:latin typeface="Tahoma"/>
                <a:cs typeface="Tahoma"/>
              </a:rPr>
              <a:t>Assess degree of airflow limitation using spirometry</a:t>
            </a:r>
          </a:p>
          <a:p>
            <a:pPr>
              <a:spcBef>
                <a:spcPts val="1800"/>
              </a:spcBef>
              <a:spcAft>
                <a:spcPts val="1800"/>
              </a:spcAft>
              <a:buSzPct val="100000"/>
              <a:buFont typeface="Wingdings" charset="2"/>
              <a:buChar char="§"/>
              <a:defRPr/>
            </a:pPr>
            <a:r>
              <a:rPr lang="en-US" sz="4400" dirty="0" smtClean="0">
                <a:latin typeface="Tahoma"/>
                <a:cs typeface="Tahoma"/>
              </a:rPr>
              <a:t>Assess risk of exacerbations</a:t>
            </a:r>
          </a:p>
          <a:p>
            <a:pPr>
              <a:spcBef>
                <a:spcPts val="1800"/>
              </a:spcBef>
              <a:spcAft>
                <a:spcPts val="1800"/>
              </a:spcAft>
              <a:buSzPct val="100000"/>
              <a:buFont typeface="Wingdings" charset="2"/>
              <a:buChar char="§"/>
              <a:defRPr/>
            </a:pPr>
            <a:r>
              <a:rPr lang="en-US" sz="4400" dirty="0" smtClean="0">
                <a:latin typeface="Tahoma"/>
                <a:cs typeface="Tahoma"/>
              </a:rPr>
              <a:t>Assess comorbidities</a:t>
            </a:r>
            <a:endParaRPr lang="en-US" sz="4400" dirty="0">
              <a:latin typeface="Tahoma"/>
              <a:cs typeface="Tahoma"/>
            </a:endParaRPr>
          </a:p>
        </p:txBody>
      </p:sp>
      <p:sp>
        <p:nvSpPr>
          <p:cNvPr id="107524"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2133600" y="319088"/>
            <a:ext cx="184150" cy="830262"/>
          </a:xfrm>
          <a:prstGeom prst="rect">
            <a:avLst/>
          </a:prstGeom>
          <a:noFill/>
          <a:ln w="9525">
            <a:noFill/>
            <a:miter lim="800000"/>
            <a:headEnd/>
            <a:tailEnd/>
          </a:ln>
        </p:spPr>
        <p:txBody>
          <a:bodyPr wrap="none">
            <a:spAutoFit/>
          </a:bodyPr>
          <a:lstStyle/>
          <a:p>
            <a:endParaRPr lang="de-DE" sz="4800">
              <a:solidFill>
                <a:srgbClr val="FFCC00"/>
              </a:solidFill>
              <a:latin typeface="Tahoma" pitchFamily="34" charset="0"/>
            </a:endParaRPr>
          </a:p>
        </p:txBody>
      </p:sp>
      <p:sp>
        <p:nvSpPr>
          <p:cNvPr id="109570" name="Rectangle 4"/>
          <p:cNvSpPr>
            <a:spLocks noChangeArrowheads="1"/>
          </p:cNvSpPr>
          <p:nvPr/>
        </p:nvSpPr>
        <p:spPr bwMode="auto">
          <a:xfrm>
            <a:off x="228600" y="1600200"/>
            <a:ext cx="8763000" cy="677863"/>
          </a:xfrm>
          <a:prstGeom prst="rect">
            <a:avLst/>
          </a:prstGeom>
          <a:noFill/>
          <a:ln w="9525">
            <a:noFill/>
            <a:miter lim="800000"/>
            <a:headEnd/>
            <a:tailEnd/>
          </a:ln>
        </p:spPr>
        <p:txBody>
          <a:bodyPr>
            <a:spAutoFit/>
          </a:bodyPr>
          <a:lstStyle/>
          <a:p>
            <a:pPr marL="511175" indent="-511175">
              <a:spcBef>
                <a:spcPct val="50000"/>
              </a:spcBef>
              <a:buClr>
                <a:srgbClr val="FFCC00"/>
              </a:buClr>
              <a:buSzPct val="60000"/>
              <a:buFont typeface="Monotype Sorts"/>
              <a:buChar char="n"/>
            </a:pPr>
            <a:endParaRPr lang="en-US" altLang="ja-JP" sz="3800">
              <a:solidFill>
                <a:srgbClr val="FFFFFF"/>
              </a:solidFill>
              <a:latin typeface="Tahoma" pitchFamily="34" charset="0"/>
            </a:endParaRPr>
          </a:p>
        </p:txBody>
      </p:sp>
      <p:sp>
        <p:nvSpPr>
          <p:cNvPr id="109571" name="Rectangle 1"/>
          <p:cNvSpPr>
            <a:spLocks noChangeArrowheads="1"/>
          </p:cNvSpPr>
          <p:nvPr/>
        </p:nvSpPr>
        <p:spPr bwMode="auto">
          <a:xfrm>
            <a:off x="304800" y="1752600"/>
            <a:ext cx="8686800" cy="4678204"/>
          </a:xfrm>
          <a:prstGeom prst="rect">
            <a:avLst/>
          </a:prstGeom>
          <a:noFill/>
          <a:ln w="9525">
            <a:noFill/>
            <a:miter lim="800000"/>
            <a:headEnd/>
            <a:tailEnd/>
          </a:ln>
        </p:spPr>
        <p:txBody>
          <a:bodyPr wrap="square">
            <a:spAutoFit/>
          </a:bodyPr>
          <a:lstStyle/>
          <a:p>
            <a:pPr>
              <a:spcBef>
                <a:spcPts val="2400"/>
              </a:spcBef>
            </a:pPr>
            <a:r>
              <a:rPr lang="en-US" sz="2600" dirty="0">
                <a:latin typeface="Tahoma" pitchFamily="34" charset="0"/>
                <a:cs typeface="Tahoma" pitchFamily="34" charset="0"/>
              </a:rPr>
              <a:t>The characteristic symptoms of COPD are chronic and progressive dyspnea, cough, and sputum production that can be variable from day-to-day. </a:t>
            </a:r>
          </a:p>
          <a:p>
            <a:pPr>
              <a:spcBef>
                <a:spcPts val="2400"/>
              </a:spcBef>
            </a:pPr>
            <a:r>
              <a:rPr lang="en-US" sz="2800" b="1" dirty="0"/>
              <a:t>Dyspnea: </a:t>
            </a:r>
            <a:r>
              <a:rPr lang="en-US" sz="2600" b="1" i="1" dirty="0">
                <a:latin typeface="Tahoma" pitchFamily="34" charset="0"/>
                <a:cs typeface="Tahoma" pitchFamily="34" charset="0"/>
              </a:rPr>
              <a:t> </a:t>
            </a:r>
            <a:r>
              <a:rPr lang="en-US" sz="2600" dirty="0">
                <a:latin typeface="Tahoma" pitchFamily="34" charset="0"/>
                <a:cs typeface="Tahoma" pitchFamily="34" charset="0"/>
              </a:rPr>
              <a:t> Progressive, persistent and characteristically worse with exercise.</a:t>
            </a:r>
          </a:p>
          <a:p>
            <a:pPr>
              <a:spcBef>
                <a:spcPts val="2400"/>
              </a:spcBef>
            </a:pPr>
            <a:r>
              <a:rPr lang="en-US" sz="2800" b="1" dirty="0"/>
              <a:t>Chronic cough:</a:t>
            </a:r>
            <a:r>
              <a:rPr lang="en-US" sz="2600" i="1" dirty="0">
                <a:latin typeface="Tahoma" pitchFamily="34" charset="0"/>
                <a:cs typeface="Tahoma" pitchFamily="34" charset="0"/>
              </a:rPr>
              <a:t>  </a:t>
            </a:r>
            <a:r>
              <a:rPr lang="en-US" sz="2600" dirty="0">
                <a:latin typeface="Tahoma" pitchFamily="34" charset="0"/>
                <a:cs typeface="Tahoma" pitchFamily="34" charset="0"/>
              </a:rPr>
              <a:t>May be intermittent and may be unproductive.</a:t>
            </a:r>
          </a:p>
          <a:p>
            <a:pPr>
              <a:spcBef>
                <a:spcPts val="2400"/>
              </a:spcBef>
            </a:pPr>
            <a:r>
              <a:rPr lang="en-US" sz="2800" b="1" dirty="0"/>
              <a:t>Chronic sputum production:</a:t>
            </a:r>
            <a:r>
              <a:rPr lang="en-US" sz="2600" i="1" dirty="0">
                <a:latin typeface="Tahoma" pitchFamily="34" charset="0"/>
                <a:cs typeface="Tahoma" pitchFamily="34" charset="0"/>
              </a:rPr>
              <a:t>  </a:t>
            </a:r>
            <a:r>
              <a:rPr lang="en-US" sz="2600" dirty="0">
                <a:latin typeface="Tahoma" pitchFamily="34" charset="0"/>
                <a:cs typeface="Tahoma" pitchFamily="34" charset="0"/>
              </a:rPr>
              <a:t>COPD patients commonly cough up sputum.   </a:t>
            </a:r>
          </a:p>
        </p:txBody>
      </p:sp>
      <p:sp>
        <p:nvSpPr>
          <p:cNvPr id="109572" name="TextBox 2"/>
          <p:cNvSpPr txBox="1">
            <a:spLocks noChangeArrowheads="1"/>
          </p:cNvSpPr>
          <p:nvPr/>
        </p:nvSpPr>
        <p:spPr bwMode="auto">
          <a:xfrm>
            <a:off x="1447800" y="228600"/>
            <a:ext cx="6172200" cy="769441"/>
          </a:xfrm>
          <a:prstGeom prst="rect">
            <a:avLst/>
          </a:prstGeom>
          <a:noFill/>
          <a:ln w="9525">
            <a:noFill/>
            <a:miter lim="800000"/>
            <a:headEnd/>
            <a:tailEnd/>
          </a:ln>
        </p:spPr>
        <p:txBody>
          <a:bodyPr wrap="square">
            <a:spAutoFit/>
          </a:bodyPr>
          <a:lstStyle/>
          <a:p>
            <a:r>
              <a:rPr lang="en-US" sz="4400" b="1" dirty="0"/>
              <a:t>Symptoms of COPD</a:t>
            </a:r>
          </a:p>
        </p:txBody>
      </p:sp>
      <p:sp>
        <p:nvSpPr>
          <p:cNvPr id="109573"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9319FB71-4171-45ED-AF26-E2E8331C3936}"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1295400" y="346075"/>
            <a:ext cx="7315200" cy="914400"/>
          </a:xfrm>
        </p:spPr>
        <p:txBody>
          <a:bodyPr/>
          <a:lstStyle/>
          <a:p>
            <a:pPr algn="l" eaLnBrk="1" hangingPunct="1">
              <a:defRPr/>
            </a:pPr>
            <a:r>
              <a:rPr lang="da-DK" b="1" dirty="0"/>
              <a:t>Assessment of COPD</a:t>
            </a:r>
          </a:p>
        </p:txBody>
      </p:sp>
      <p:sp>
        <p:nvSpPr>
          <p:cNvPr id="5" name="Pladsholder til indhold 4"/>
          <p:cNvSpPr>
            <a:spLocks noGrp="1"/>
          </p:cNvSpPr>
          <p:nvPr>
            <p:ph idx="1"/>
          </p:nvPr>
        </p:nvSpPr>
        <p:spPr>
          <a:xfrm>
            <a:off x="457200" y="1600200"/>
            <a:ext cx="8353425" cy="4525963"/>
          </a:xfrm>
        </p:spPr>
        <p:txBody>
          <a:bodyPr/>
          <a:lstStyle/>
          <a:p>
            <a:pPr>
              <a:buSzPct val="150000"/>
              <a:buFont typeface="Wingdings" charset="2"/>
              <a:buChar char="§"/>
              <a:defRPr/>
            </a:pPr>
            <a:r>
              <a:rPr lang="en-US" sz="3600" dirty="0" smtClean="0"/>
              <a:t>Assess symptoms</a:t>
            </a:r>
          </a:p>
          <a:p>
            <a:pPr>
              <a:buSzPct val="100000"/>
              <a:buFont typeface="Monotype Sorts" charset="0"/>
              <a:buBlip>
                <a:blip r:embed="rId3"/>
              </a:buBlip>
              <a:defRPr/>
            </a:pPr>
            <a:r>
              <a:rPr lang="en-US" sz="2800" dirty="0" smtClean="0">
                <a:solidFill>
                  <a:srgbClr val="E7C653"/>
                </a:solidFill>
              </a:rPr>
              <a:t>Assess degree of airflow limitation using </a:t>
            </a:r>
            <a:r>
              <a:rPr lang="en-US" sz="2800" dirty="0" err="1" smtClean="0">
                <a:solidFill>
                  <a:srgbClr val="E7C653"/>
                </a:solidFill>
              </a:rPr>
              <a:t>spirometry</a:t>
            </a:r>
            <a:endParaRPr lang="en-US" sz="2800" dirty="0" smtClean="0">
              <a:solidFill>
                <a:srgbClr val="E7C653"/>
              </a:solidFill>
            </a:endParaRPr>
          </a:p>
          <a:p>
            <a:pPr>
              <a:buSzPct val="100000"/>
              <a:buFont typeface="Monotype Sorts" charset="0"/>
              <a:buBlip>
                <a:blip r:embed="rId3"/>
              </a:buBlip>
              <a:defRPr/>
            </a:pPr>
            <a:r>
              <a:rPr lang="en-US" sz="2800" dirty="0" smtClean="0">
                <a:solidFill>
                  <a:srgbClr val="E7C653"/>
                </a:solidFill>
              </a:rPr>
              <a:t>Assess risk of exacerbations</a:t>
            </a:r>
          </a:p>
          <a:p>
            <a:pPr>
              <a:buSzPct val="100000"/>
              <a:buFont typeface="Monotype Sorts" charset="0"/>
              <a:buBlip>
                <a:blip r:embed="rId3"/>
              </a:buBlip>
              <a:defRPr/>
            </a:pPr>
            <a:r>
              <a:rPr lang="en-US" sz="2800" dirty="0" smtClean="0">
                <a:solidFill>
                  <a:srgbClr val="E7C653"/>
                </a:solidFill>
              </a:rPr>
              <a:t>Assess comorbidities</a:t>
            </a:r>
          </a:p>
          <a:p>
            <a:pPr marL="0" indent="0">
              <a:buFont typeface="Monotype Sorts" charset="0"/>
              <a:buNone/>
              <a:defRPr/>
            </a:pPr>
            <a:endParaRPr lang="da-DK" dirty="0"/>
          </a:p>
        </p:txBody>
      </p:sp>
      <p:sp>
        <p:nvSpPr>
          <p:cNvPr id="2" name="Tekstfelt 1"/>
          <p:cNvSpPr txBox="1"/>
          <p:nvPr/>
        </p:nvSpPr>
        <p:spPr>
          <a:xfrm>
            <a:off x="457200" y="2339975"/>
            <a:ext cx="8229600" cy="3908425"/>
          </a:xfrm>
          <a:prstGeom prst="rect">
            <a:avLst/>
          </a:prstGeom>
          <a:solidFill>
            <a:schemeClr val="bg1"/>
          </a:solidFill>
          <a:ln>
            <a:solidFill>
              <a:schemeClr val="tx1"/>
            </a:solidFill>
          </a:ln>
        </p:spPr>
        <p:txBody>
          <a:bodyPr>
            <a:spAutoFit/>
          </a:bodyPr>
          <a:lstStyle/>
          <a:p>
            <a:pPr>
              <a:defRPr/>
            </a:pPr>
            <a:endParaRPr lang="da-DK" sz="2800" dirty="0">
              <a:ea typeface="ＭＳ Ｐゴシック" charset="0"/>
              <a:cs typeface="ＭＳ Ｐゴシック" charset="0"/>
            </a:endParaRPr>
          </a:p>
          <a:p>
            <a:pPr marL="693738" indent="-693738" algn="ctr">
              <a:spcAft>
                <a:spcPts val="1200"/>
              </a:spcAft>
              <a:defRPr/>
            </a:pPr>
            <a:r>
              <a:rPr lang="da-DK" sz="3600" dirty="0">
                <a:ea typeface="ＭＳ Ｐゴシック" charset="0"/>
                <a:cs typeface="ＭＳ Ｐゴシック" charset="0"/>
              </a:rPr>
              <a:t>COPD </a:t>
            </a:r>
            <a:r>
              <a:rPr lang="da-DK" sz="3600" dirty="0" err="1">
                <a:ea typeface="ＭＳ Ｐゴシック" charset="0"/>
                <a:cs typeface="ＭＳ Ｐゴシック" charset="0"/>
              </a:rPr>
              <a:t>Assessment</a:t>
            </a:r>
            <a:r>
              <a:rPr lang="da-DK" sz="3600" dirty="0">
                <a:ea typeface="ＭＳ Ｐゴシック" charset="0"/>
                <a:cs typeface="ＭＳ Ｐゴシック" charset="0"/>
              </a:rPr>
              <a:t> Test (CAT)   </a:t>
            </a:r>
          </a:p>
          <a:p>
            <a:pPr algn="ctr">
              <a:spcAft>
                <a:spcPts val="1200"/>
              </a:spcAft>
              <a:defRPr/>
            </a:pPr>
            <a:r>
              <a:rPr lang="da-DK" sz="3600" i="1" dirty="0">
                <a:ea typeface="ＭＳ Ｐゴシック" charset="0"/>
                <a:cs typeface="ＭＳ Ｐゴシック" charset="0"/>
              </a:rPr>
              <a:t>or</a:t>
            </a:r>
            <a:r>
              <a:rPr lang="da-DK" sz="3600" dirty="0">
                <a:ea typeface="ＭＳ Ｐゴシック" charset="0"/>
                <a:cs typeface="ＭＳ Ｐゴシック" charset="0"/>
              </a:rPr>
              <a:t> </a:t>
            </a:r>
          </a:p>
          <a:p>
            <a:pPr algn="ctr">
              <a:spcAft>
                <a:spcPts val="1200"/>
              </a:spcAft>
              <a:defRPr/>
            </a:pPr>
            <a:r>
              <a:rPr lang="da-DK" sz="3600" dirty="0" err="1">
                <a:ea typeface="ＭＳ Ｐゴシック" charset="0"/>
                <a:cs typeface="ＭＳ Ｐゴシック" charset="0"/>
              </a:rPr>
              <a:t>Clinical</a:t>
            </a:r>
            <a:r>
              <a:rPr lang="da-DK" sz="3600" dirty="0">
                <a:ea typeface="ＭＳ Ｐゴシック" charset="0"/>
                <a:cs typeface="ＭＳ Ｐゴシック" charset="0"/>
              </a:rPr>
              <a:t> COPD </a:t>
            </a:r>
            <a:r>
              <a:rPr lang="da-DK" sz="3600" dirty="0" err="1">
                <a:ea typeface="ＭＳ Ｐゴシック" charset="0"/>
                <a:cs typeface="ＭＳ Ｐゴシック" charset="0"/>
              </a:rPr>
              <a:t>Questionnaire</a:t>
            </a:r>
            <a:r>
              <a:rPr lang="da-DK" sz="3600" dirty="0">
                <a:ea typeface="ＭＳ Ｐゴシック" charset="0"/>
                <a:cs typeface="ＭＳ Ｐゴシック" charset="0"/>
              </a:rPr>
              <a:t> (CCQ)</a:t>
            </a:r>
            <a:r>
              <a:rPr lang="da-DK" sz="2800" dirty="0">
                <a:ea typeface="ＭＳ Ｐゴシック" charset="0"/>
                <a:cs typeface="ＭＳ Ｐゴシック" charset="0"/>
              </a:rPr>
              <a:t> </a:t>
            </a:r>
          </a:p>
          <a:p>
            <a:pPr algn="ctr">
              <a:spcAft>
                <a:spcPts val="1200"/>
              </a:spcAft>
              <a:defRPr/>
            </a:pPr>
            <a:r>
              <a:rPr lang="da-DK" sz="3600" i="1" dirty="0">
                <a:ea typeface="ＭＳ Ｐゴシック" charset="0"/>
                <a:cs typeface="ＭＳ Ｐゴシック" charset="0"/>
              </a:rPr>
              <a:t>or</a:t>
            </a:r>
          </a:p>
          <a:p>
            <a:pPr algn="ctr">
              <a:spcAft>
                <a:spcPts val="1200"/>
              </a:spcAft>
              <a:defRPr/>
            </a:pPr>
            <a:r>
              <a:rPr lang="da-DK" sz="3600" dirty="0" err="1">
                <a:ea typeface="ＭＳ Ｐゴシック" charset="0"/>
                <a:cs typeface="ＭＳ Ｐゴシック" charset="0"/>
              </a:rPr>
              <a:t>mMRC</a:t>
            </a:r>
            <a:r>
              <a:rPr lang="da-DK" sz="3600" dirty="0">
                <a:ea typeface="ＭＳ Ｐゴシック" charset="0"/>
                <a:cs typeface="ＭＳ Ｐゴシック" charset="0"/>
              </a:rPr>
              <a:t> </a:t>
            </a:r>
            <a:r>
              <a:rPr lang="da-DK" sz="3600" dirty="0" err="1">
                <a:ea typeface="ＭＳ Ｐゴシック" charset="0"/>
                <a:cs typeface="ＭＳ Ｐゴシック" charset="0"/>
              </a:rPr>
              <a:t>Breathlessness</a:t>
            </a:r>
            <a:r>
              <a:rPr lang="da-DK" sz="3600" dirty="0">
                <a:ea typeface="ＭＳ Ｐゴシック" charset="0"/>
                <a:cs typeface="ＭＳ Ｐゴシック" charset="0"/>
              </a:rPr>
              <a:t> </a:t>
            </a:r>
            <a:r>
              <a:rPr lang="da-DK" sz="3600" dirty="0" err="1">
                <a:ea typeface="ＭＳ Ｐゴシック" charset="0"/>
                <a:cs typeface="ＭＳ Ｐゴシック" charset="0"/>
              </a:rPr>
              <a:t>scale</a:t>
            </a:r>
            <a:endParaRPr lang="da-DK" sz="2800" i="1" dirty="0">
              <a:ea typeface="ＭＳ Ｐゴシック" charset="0"/>
              <a:cs typeface="ＭＳ Ｐゴシック" charset="0"/>
            </a:endParaRPr>
          </a:p>
        </p:txBody>
      </p:sp>
      <p:sp>
        <p:nvSpPr>
          <p:cNvPr id="111621"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3" name="Slide Number Placeholder 2"/>
          <p:cNvSpPr>
            <a:spLocks noGrp="1"/>
          </p:cNvSpPr>
          <p:nvPr>
            <p:ph type="sldNum" sz="quarter" idx="12"/>
          </p:nvPr>
        </p:nvSpPr>
        <p:spPr/>
        <p:txBody>
          <a:bodyPr/>
          <a:lstStyle/>
          <a:p>
            <a:pPr>
              <a:defRPr/>
            </a:pPr>
            <a:fld id="{3FB59B3C-6B12-4D59-9B94-A010FFCF2534}"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2133600" y="319088"/>
            <a:ext cx="184150" cy="830262"/>
          </a:xfrm>
          <a:prstGeom prst="rect">
            <a:avLst/>
          </a:prstGeom>
          <a:noFill/>
          <a:ln w="9525">
            <a:noFill/>
            <a:miter lim="800000"/>
            <a:headEnd/>
            <a:tailEnd/>
          </a:ln>
        </p:spPr>
        <p:txBody>
          <a:bodyPr wrap="none">
            <a:spAutoFit/>
          </a:bodyPr>
          <a:lstStyle/>
          <a:p>
            <a:endParaRPr lang="de-DE" sz="4800">
              <a:solidFill>
                <a:srgbClr val="FFCC00"/>
              </a:solidFill>
              <a:latin typeface="Tahoma" pitchFamily="34" charset="0"/>
            </a:endParaRPr>
          </a:p>
        </p:txBody>
      </p:sp>
      <p:sp>
        <p:nvSpPr>
          <p:cNvPr id="113666" name="Rectangle 4"/>
          <p:cNvSpPr>
            <a:spLocks noChangeArrowheads="1"/>
          </p:cNvSpPr>
          <p:nvPr/>
        </p:nvSpPr>
        <p:spPr bwMode="auto">
          <a:xfrm>
            <a:off x="228600" y="1600200"/>
            <a:ext cx="8763000" cy="677863"/>
          </a:xfrm>
          <a:prstGeom prst="rect">
            <a:avLst/>
          </a:prstGeom>
          <a:noFill/>
          <a:ln w="9525">
            <a:noFill/>
            <a:miter lim="800000"/>
            <a:headEnd/>
            <a:tailEnd/>
          </a:ln>
        </p:spPr>
        <p:txBody>
          <a:bodyPr>
            <a:spAutoFit/>
          </a:bodyPr>
          <a:lstStyle/>
          <a:p>
            <a:pPr marL="511175" indent="-511175">
              <a:spcBef>
                <a:spcPct val="50000"/>
              </a:spcBef>
              <a:buClr>
                <a:srgbClr val="FFCC00"/>
              </a:buClr>
              <a:buSzPct val="60000"/>
              <a:buFont typeface="Monotype Sorts"/>
              <a:buChar char="n"/>
            </a:pPr>
            <a:endParaRPr lang="en-US" altLang="ja-JP" sz="3800">
              <a:solidFill>
                <a:srgbClr val="FFFFFF"/>
              </a:solidFill>
              <a:latin typeface="Tahoma" pitchFamily="34" charset="0"/>
            </a:endParaRPr>
          </a:p>
        </p:txBody>
      </p:sp>
      <p:sp>
        <p:nvSpPr>
          <p:cNvPr id="113667" name="Rectangle 1"/>
          <p:cNvSpPr>
            <a:spLocks noChangeArrowheads="1"/>
          </p:cNvSpPr>
          <p:nvPr/>
        </p:nvSpPr>
        <p:spPr bwMode="auto">
          <a:xfrm>
            <a:off x="381000" y="1811338"/>
            <a:ext cx="8458200" cy="4360168"/>
          </a:xfrm>
          <a:prstGeom prst="rect">
            <a:avLst/>
          </a:prstGeom>
          <a:noFill/>
          <a:ln w="9525">
            <a:noFill/>
            <a:miter lim="800000"/>
            <a:headEnd/>
            <a:tailEnd/>
          </a:ln>
        </p:spPr>
        <p:txBody>
          <a:bodyPr>
            <a:spAutoFit/>
          </a:bodyPr>
          <a:lstStyle/>
          <a:p>
            <a:r>
              <a:rPr lang="en-US" sz="3200" b="1" dirty="0"/>
              <a:t>COPD Assessment Test (CAT):  </a:t>
            </a:r>
            <a:r>
              <a:rPr lang="en-US" sz="3200" dirty="0">
                <a:latin typeface="Tahoma" pitchFamily="34" charset="0"/>
                <a:cs typeface="Tahoma" pitchFamily="34" charset="0"/>
              </a:rPr>
              <a:t>An 8-item measure of health status impairment in </a:t>
            </a:r>
            <a:r>
              <a:rPr lang="en-US" sz="3200" dirty="0" smtClean="0">
                <a:latin typeface="Tahoma" pitchFamily="34" charset="0"/>
                <a:cs typeface="Tahoma" pitchFamily="34" charset="0"/>
              </a:rPr>
              <a:t>COPD.</a:t>
            </a:r>
            <a:endParaRPr lang="en-US" sz="3200" dirty="0">
              <a:latin typeface="Tahoma" pitchFamily="34" charset="0"/>
              <a:cs typeface="Tahoma" pitchFamily="34" charset="0"/>
            </a:endParaRPr>
          </a:p>
          <a:p>
            <a:endParaRPr lang="en-US" sz="3200" i="1" dirty="0">
              <a:latin typeface="Tahoma" pitchFamily="34" charset="0"/>
              <a:cs typeface="Tahoma" pitchFamily="34" charset="0"/>
            </a:endParaRPr>
          </a:p>
          <a:p>
            <a:r>
              <a:rPr lang="en-US" sz="3200" b="1" dirty="0"/>
              <a:t>Clinical COPD Questionnaire (CCQ):  </a:t>
            </a:r>
            <a:r>
              <a:rPr lang="en-US" sz="3200" dirty="0">
                <a:latin typeface="Tahoma" pitchFamily="34" charset="0"/>
                <a:cs typeface="Tahoma" pitchFamily="34" charset="0"/>
              </a:rPr>
              <a:t>Self-administered questionnaire developed to measure clinical control in patients with </a:t>
            </a:r>
            <a:r>
              <a:rPr lang="en-US" sz="3200" dirty="0" smtClean="0">
                <a:latin typeface="Tahoma" pitchFamily="34" charset="0"/>
                <a:cs typeface="Tahoma" pitchFamily="34" charset="0"/>
              </a:rPr>
              <a:t>COPD.  </a:t>
            </a:r>
            <a:endParaRPr lang="en-US" sz="3200" baseline="30000" dirty="0">
              <a:latin typeface="Tahoma" pitchFamily="34" charset="0"/>
              <a:cs typeface="Tahoma" pitchFamily="34" charset="0"/>
            </a:endParaRPr>
          </a:p>
          <a:p>
            <a:endParaRPr lang="en-US" sz="3200" baseline="30000" dirty="0">
              <a:solidFill>
                <a:schemeClr val="bg1"/>
              </a:solidFill>
              <a:latin typeface="Tahoma" pitchFamily="34" charset="0"/>
              <a:cs typeface="Tahoma" pitchFamily="34" charset="0"/>
            </a:endParaRPr>
          </a:p>
        </p:txBody>
      </p:sp>
      <p:sp>
        <p:nvSpPr>
          <p:cNvPr id="113668" name="TextBox 4"/>
          <p:cNvSpPr txBox="1">
            <a:spLocks noChangeArrowheads="1"/>
          </p:cNvSpPr>
          <p:nvPr/>
        </p:nvSpPr>
        <p:spPr bwMode="auto">
          <a:xfrm>
            <a:off x="1295400" y="228600"/>
            <a:ext cx="7772400" cy="769441"/>
          </a:xfrm>
          <a:prstGeom prst="rect">
            <a:avLst/>
          </a:prstGeom>
          <a:noFill/>
          <a:ln w="9525">
            <a:noFill/>
            <a:miter lim="800000"/>
            <a:headEnd/>
            <a:tailEnd/>
          </a:ln>
        </p:spPr>
        <p:txBody>
          <a:bodyPr>
            <a:spAutoFit/>
          </a:bodyPr>
          <a:lstStyle/>
          <a:p>
            <a:r>
              <a:rPr lang="en-US" sz="4400" b="1" dirty="0"/>
              <a:t>Assessment of Symptoms</a:t>
            </a:r>
          </a:p>
        </p:txBody>
      </p:sp>
      <p:sp>
        <p:nvSpPr>
          <p:cNvPr id="113669" name="TextBox 1"/>
          <p:cNvSpPr txBox="1">
            <a:spLocks noChangeArrowheads="1"/>
          </p:cNvSpPr>
          <p:nvPr/>
        </p:nvSpPr>
        <p:spPr bwMode="auto">
          <a:xfrm>
            <a:off x="1524000" y="6477000"/>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9319FB71-4171-45ED-AF26-E2E8331C3936}"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2133600" y="319088"/>
            <a:ext cx="184150" cy="830262"/>
          </a:xfrm>
          <a:prstGeom prst="rect">
            <a:avLst/>
          </a:prstGeom>
          <a:noFill/>
          <a:ln w="9525">
            <a:noFill/>
            <a:miter lim="800000"/>
            <a:headEnd/>
            <a:tailEnd/>
          </a:ln>
        </p:spPr>
        <p:txBody>
          <a:bodyPr wrap="none">
            <a:spAutoFit/>
          </a:bodyPr>
          <a:lstStyle/>
          <a:p>
            <a:endParaRPr lang="de-DE" sz="4800">
              <a:solidFill>
                <a:srgbClr val="FFCC00"/>
              </a:solidFill>
              <a:latin typeface="Tahoma" pitchFamily="34" charset="0"/>
            </a:endParaRPr>
          </a:p>
        </p:txBody>
      </p:sp>
      <p:sp>
        <p:nvSpPr>
          <p:cNvPr id="115714" name="Rectangle 4"/>
          <p:cNvSpPr>
            <a:spLocks noChangeArrowheads="1"/>
          </p:cNvSpPr>
          <p:nvPr/>
        </p:nvSpPr>
        <p:spPr bwMode="auto">
          <a:xfrm>
            <a:off x="228600" y="1600200"/>
            <a:ext cx="8763000" cy="677863"/>
          </a:xfrm>
          <a:prstGeom prst="rect">
            <a:avLst/>
          </a:prstGeom>
          <a:noFill/>
          <a:ln w="9525">
            <a:noFill/>
            <a:miter lim="800000"/>
            <a:headEnd/>
            <a:tailEnd/>
          </a:ln>
        </p:spPr>
        <p:txBody>
          <a:bodyPr>
            <a:spAutoFit/>
          </a:bodyPr>
          <a:lstStyle/>
          <a:p>
            <a:pPr marL="511175" indent="-511175">
              <a:spcBef>
                <a:spcPct val="50000"/>
              </a:spcBef>
              <a:buClr>
                <a:srgbClr val="FFCC00"/>
              </a:buClr>
              <a:buSzPct val="60000"/>
              <a:buFont typeface="Monotype Sorts"/>
              <a:buChar char="n"/>
            </a:pPr>
            <a:endParaRPr lang="en-US" altLang="ja-JP" sz="3800">
              <a:solidFill>
                <a:srgbClr val="FFFFFF"/>
              </a:solidFill>
              <a:latin typeface="Tahoma" pitchFamily="34" charset="0"/>
            </a:endParaRPr>
          </a:p>
        </p:txBody>
      </p:sp>
      <p:sp>
        <p:nvSpPr>
          <p:cNvPr id="115715" name="Rectangle 1"/>
          <p:cNvSpPr>
            <a:spLocks noChangeArrowheads="1"/>
          </p:cNvSpPr>
          <p:nvPr/>
        </p:nvSpPr>
        <p:spPr bwMode="auto">
          <a:xfrm>
            <a:off x="381000" y="1600200"/>
            <a:ext cx="8458200" cy="2862322"/>
          </a:xfrm>
          <a:prstGeom prst="rect">
            <a:avLst/>
          </a:prstGeom>
          <a:noFill/>
          <a:ln w="9525">
            <a:noFill/>
            <a:miter lim="800000"/>
            <a:headEnd/>
            <a:tailEnd/>
          </a:ln>
        </p:spPr>
        <p:txBody>
          <a:bodyPr>
            <a:spAutoFit/>
          </a:bodyPr>
          <a:lstStyle/>
          <a:p>
            <a:r>
              <a:rPr lang="en-US" sz="3600" dirty="0"/>
              <a:t>Breathlessness Measurement using the </a:t>
            </a:r>
            <a:r>
              <a:rPr lang="en-US" sz="3600" b="1" dirty="0"/>
              <a:t>Modified British Medical Research Council (</a:t>
            </a:r>
            <a:r>
              <a:rPr lang="en-US" sz="3600" b="1" dirty="0" err="1"/>
              <a:t>mMRC</a:t>
            </a:r>
            <a:r>
              <a:rPr lang="en-US" sz="3600" b="1" dirty="0"/>
              <a:t>) Questionnaire: </a:t>
            </a:r>
            <a:r>
              <a:rPr lang="en-US" sz="3600" dirty="0"/>
              <a:t>relates well to other measures of health sta</a:t>
            </a:r>
            <a:r>
              <a:rPr lang="en-US" sz="3200" dirty="0">
                <a:latin typeface="Tahoma" pitchFamily="34" charset="0"/>
                <a:cs typeface="Tahoma" pitchFamily="34" charset="0"/>
              </a:rPr>
              <a:t>tus</a:t>
            </a:r>
            <a:r>
              <a:rPr lang="en-US" sz="3200" baseline="30000" dirty="0">
                <a:latin typeface="Tahoma" pitchFamily="34" charset="0"/>
                <a:cs typeface="Tahoma" pitchFamily="34" charset="0"/>
              </a:rPr>
              <a:t> </a:t>
            </a:r>
            <a:r>
              <a:rPr lang="en-US" sz="3200" dirty="0">
                <a:latin typeface="Tahoma" pitchFamily="34" charset="0"/>
                <a:cs typeface="Tahoma" pitchFamily="34" charset="0"/>
              </a:rPr>
              <a:t>and predicts future mortality risk.</a:t>
            </a:r>
            <a:endParaRPr lang="en-US" sz="3200" baseline="30000" dirty="0">
              <a:latin typeface="Tahoma" pitchFamily="34" charset="0"/>
              <a:cs typeface="Tahoma" pitchFamily="34" charset="0"/>
            </a:endParaRPr>
          </a:p>
        </p:txBody>
      </p:sp>
      <p:sp>
        <p:nvSpPr>
          <p:cNvPr id="115716" name="TextBox 4"/>
          <p:cNvSpPr txBox="1">
            <a:spLocks noChangeArrowheads="1"/>
          </p:cNvSpPr>
          <p:nvPr/>
        </p:nvSpPr>
        <p:spPr bwMode="auto">
          <a:xfrm>
            <a:off x="1295400" y="228600"/>
            <a:ext cx="7772400" cy="769441"/>
          </a:xfrm>
          <a:prstGeom prst="rect">
            <a:avLst/>
          </a:prstGeom>
          <a:noFill/>
          <a:ln w="9525">
            <a:noFill/>
            <a:miter lim="800000"/>
            <a:headEnd/>
            <a:tailEnd/>
          </a:ln>
        </p:spPr>
        <p:txBody>
          <a:bodyPr>
            <a:spAutoFit/>
          </a:bodyPr>
          <a:lstStyle/>
          <a:p>
            <a:r>
              <a:rPr lang="en-US" sz="4400" b="1" dirty="0"/>
              <a:t>Assessment of Symptoms</a:t>
            </a:r>
          </a:p>
        </p:txBody>
      </p:sp>
      <p:sp>
        <p:nvSpPr>
          <p:cNvPr id="115717" name="TextBox 1"/>
          <p:cNvSpPr txBox="1">
            <a:spLocks noChangeArrowheads="1"/>
          </p:cNvSpPr>
          <p:nvPr/>
        </p:nvSpPr>
        <p:spPr bwMode="auto">
          <a:xfrm>
            <a:off x="1524000" y="6477000"/>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9319FB71-4171-45ED-AF26-E2E8331C3936}"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
            </a:r>
            <a:br>
              <a:rPr lang="en-US" b="1" dirty="0" smtClean="0"/>
            </a:br>
            <a:r>
              <a:rPr lang="en-US" b="1" dirty="0" smtClean="0"/>
              <a:t>COPD </a:t>
            </a:r>
            <a:r>
              <a:rPr lang="en-US" b="1" dirty="0"/>
              <a:t>Assessment Test (CAT)</a:t>
            </a:r>
            <a:r>
              <a:rPr lang="en-IN" b="1" dirty="0"/>
              <a:t/>
            </a:r>
            <a:br>
              <a:rPr lang="en-IN" b="1" dirty="0"/>
            </a:br>
            <a:endParaRPr lang="en-IN" b="1" dirty="0"/>
          </a:p>
        </p:txBody>
      </p:sp>
      <p:graphicFrame>
        <p:nvGraphicFramePr>
          <p:cNvPr id="4" name="Table 3"/>
          <p:cNvGraphicFramePr>
            <a:graphicFrameLocks noGrp="1"/>
          </p:cNvGraphicFramePr>
          <p:nvPr>
            <p:extLst>
              <p:ext uri="{D42A27DB-BD31-4B8C-83A1-F6EECF244321}">
                <p14:modId xmlns:p14="http://schemas.microsoft.com/office/powerpoint/2010/main" val="3678647627"/>
              </p:ext>
            </p:extLst>
          </p:nvPr>
        </p:nvGraphicFramePr>
        <p:xfrm>
          <a:off x="152400" y="1066800"/>
          <a:ext cx="8839200" cy="5686835"/>
        </p:xfrm>
        <a:graphic>
          <a:graphicData uri="http://schemas.openxmlformats.org/drawingml/2006/table">
            <a:tbl>
              <a:tblPr firstRow="1" bandRow="1">
                <a:tableStyleId>{5C22544A-7EE6-4342-B048-85BDC9FD1C3A}</a:tableStyleId>
              </a:tblPr>
              <a:tblGrid>
                <a:gridCol w="4414339"/>
                <a:gridCol w="4424861"/>
              </a:tblGrid>
              <a:tr h="625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ahoma" pitchFamily="34" charset="0"/>
                          <a:ea typeface="Tahoma" pitchFamily="34" charset="0"/>
                          <a:cs typeface="Tahoma" pitchFamily="34" charset="0"/>
                        </a:rPr>
                        <a:t>I never cough</a:t>
                      </a:r>
                    </a:p>
                    <a:p>
                      <a:endParaRPr lang="en-IN" dirty="0">
                        <a:solidFill>
                          <a:schemeClr val="tx1"/>
                        </a:solidFill>
                        <a:latin typeface="Tahoma" pitchFamily="34" charset="0"/>
                        <a:ea typeface="Tahoma" pitchFamily="34" charset="0"/>
                        <a:cs typeface="Tahoma"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ahoma" pitchFamily="34" charset="0"/>
                          <a:ea typeface="Tahoma" pitchFamily="34" charset="0"/>
                          <a:cs typeface="Tahoma" pitchFamily="34" charset="0"/>
                        </a:rPr>
                        <a:t>I cough all the time</a:t>
                      </a:r>
                    </a:p>
                    <a:p>
                      <a:endParaRPr lang="en-IN" b="0" dirty="0">
                        <a:solidFill>
                          <a:schemeClr val="tx1"/>
                        </a:solidFill>
                        <a:latin typeface="Tahoma" pitchFamily="34" charset="0"/>
                        <a:ea typeface="Tahoma" pitchFamily="34" charset="0"/>
                        <a:cs typeface="Tahoma" pitchFamily="34" charset="0"/>
                      </a:endParaRPr>
                    </a:p>
                  </a:txBody>
                  <a:tcPr>
                    <a:solidFill>
                      <a:schemeClr val="bg1"/>
                    </a:solidFill>
                  </a:tcPr>
                </a:tc>
              </a:tr>
              <a:tr h="811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I’ve no phlegm in my chest at all</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My chest is completely full of phlegm</a:t>
                      </a:r>
                    </a:p>
                    <a:p>
                      <a:endParaRPr lang="en-IN" dirty="0">
                        <a:latin typeface="Tahoma" pitchFamily="34" charset="0"/>
                        <a:ea typeface="Tahoma" pitchFamily="34" charset="0"/>
                        <a:cs typeface="Tahoma" pitchFamily="34" charset="0"/>
                      </a:endParaRPr>
                    </a:p>
                  </a:txBody>
                  <a:tcPr>
                    <a:solidFill>
                      <a:schemeClr val="bg1"/>
                    </a:solidFill>
                  </a:tcPr>
                </a:tc>
              </a:tr>
              <a:tr h="84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My chest does not feel tight at all</a:t>
                      </a:r>
                      <a:endParaRPr lang="en-IN" dirty="0">
                        <a:latin typeface="Tahoma" pitchFamily="34" charset="0"/>
                        <a:ea typeface="Tahoma" pitchFamily="34" charset="0"/>
                        <a:cs typeface="Tahoma"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My chest feel very tight</a:t>
                      </a:r>
                    </a:p>
                    <a:p>
                      <a:endParaRPr lang="en-IN" dirty="0">
                        <a:latin typeface="Tahoma" pitchFamily="34" charset="0"/>
                        <a:ea typeface="Tahoma" pitchFamily="34" charset="0"/>
                        <a:cs typeface="Tahoma" pitchFamily="34" charset="0"/>
                      </a:endParaRPr>
                    </a:p>
                  </a:txBody>
                  <a:tcPr>
                    <a:solidFill>
                      <a:schemeClr val="bg1"/>
                    </a:solidFill>
                  </a:tcPr>
                </a:tc>
              </a:tr>
              <a:tr h="84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When I walk up a hill, I’m not breathless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When I walk up a hill, I’m very breathless</a:t>
                      </a:r>
                    </a:p>
                  </a:txBody>
                  <a:tcPr>
                    <a:solidFill>
                      <a:schemeClr val="bg1"/>
                    </a:solidFill>
                  </a:tcPr>
                </a:tc>
              </a:tr>
              <a:tr h="84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I’m not limited doing any activities at home</a:t>
                      </a:r>
                      <a:endParaRPr lang="en-IN" dirty="0">
                        <a:latin typeface="Tahoma" pitchFamily="34" charset="0"/>
                        <a:ea typeface="Tahoma" pitchFamily="34" charset="0"/>
                        <a:cs typeface="Tahoma"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I’m very limited doing any activities at home</a:t>
                      </a:r>
                    </a:p>
                  </a:txBody>
                  <a:tcPr>
                    <a:solidFill>
                      <a:schemeClr val="bg1"/>
                    </a:solidFill>
                  </a:tcPr>
                </a:tc>
              </a:tr>
              <a:tr h="489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 sleep soundly</a:t>
                      </a:r>
                    </a:p>
                  </a:txBody>
                  <a:tcPr>
                    <a:solidFill>
                      <a:schemeClr val="bg1"/>
                    </a:solidFill>
                  </a:tcPr>
                </a:tc>
                <a:tc>
                  <a:txBody>
                    <a:bodyPr/>
                    <a:lstStyle/>
                    <a:p>
                      <a:r>
                        <a:rPr lang="en-US" dirty="0" smtClean="0">
                          <a:latin typeface="Tahoma" pitchFamily="34" charset="0"/>
                          <a:ea typeface="Tahoma" pitchFamily="34" charset="0"/>
                          <a:cs typeface="Tahoma" pitchFamily="34" charset="0"/>
                        </a:rPr>
                        <a:t>I don’t sleep soundly</a:t>
                      </a:r>
                      <a:endParaRPr lang="en-IN" dirty="0">
                        <a:latin typeface="Tahoma" pitchFamily="34" charset="0"/>
                        <a:ea typeface="Tahoma" pitchFamily="34" charset="0"/>
                        <a:cs typeface="Tahoma" pitchFamily="34" charset="0"/>
                      </a:endParaRPr>
                    </a:p>
                  </a:txBody>
                  <a:tcPr>
                    <a:solidFill>
                      <a:schemeClr val="bg1"/>
                    </a:solidFill>
                  </a:tcPr>
                </a:tc>
              </a:tr>
              <a:tr h="845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I’m confident leaving my home despite my lung condition</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I’m not at all confident leaving my home despite</a:t>
                      </a:r>
                      <a:endParaRPr lang="en-IN" dirty="0">
                        <a:latin typeface="Tahoma" pitchFamily="34" charset="0"/>
                        <a:ea typeface="Tahoma" pitchFamily="34" charset="0"/>
                        <a:cs typeface="Tahoma" pitchFamily="34" charset="0"/>
                      </a:endParaRPr>
                    </a:p>
                  </a:txBody>
                  <a:tcPr>
                    <a:solidFill>
                      <a:schemeClr val="bg1"/>
                    </a:solidFill>
                  </a:tcPr>
                </a:tc>
              </a:tr>
              <a:tr h="357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I’ve lots of energy</a:t>
                      </a:r>
                      <a:endParaRPr lang="en-IN" dirty="0">
                        <a:latin typeface="Tahoma" pitchFamily="34" charset="0"/>
                        <a:ea typeface="Tahoma" pitchFamily="34" charset="0"/>
                        <a:cs typeface="Tahoma"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ahoma" pitchFamily="34" charset="0"/>
                          <a:ea typeface="Tahoma" pitchFamily="34" charset="0"/>
                          <a:cs typeface="Tahoma" pitchFamily="34" charset="0"/>
                        </a:rPr>
                        <a:t>I’ve no energy at all</a:t>
                      </a:r>
                      <a:endParaRPr lang="en-IN" dirty="0" smtClean="0">
                        <a:latin typeface="Tahoma" pitchFamily="34" charset="0"/>
                        <a:ea typeface="Tahoma" pitchFamily="34" charset="0"/>
                        <a:cs typeface="Tahoma" pitchFamily="34" charset="0"/>
                      </a:endParaRPr>
                    </a:p>
                  </a:txBody>
                  <a:tcP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3FB59B3C-6B12-4D59-9B94-A010FFCF2534}" type="slidenum">
              <a:rPr lang="en-US" smtClean="0"/>
              <a:pPr>
                <a:defRPr/>
              </a:pPr>
              <a:t>56</a:t>
            </a:fld>
            <a:endParaRPr lang="en-US"/>
          </a:p>
        </p:txBody>
      </p:sp>
    </p:spTree>
    <p:extLst>
      <p:ext uri="{BB962C8B-B14F-4D97-AF65-F5344CB8AC3E}">
        <p14:creationId xmlns:p14="http://schemas.microsoft.com/office/powerpoint/2010/main" val="788572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Text Box 2"/>
          <p:cNvSpPr txBox="1">
            <a:spLocks noChangeArrowheads="1"/>
          </p:cNvSpPr>
          <p:nvPr/>
        </p:nvSpPr>
        <p:spPr bwMode="auto">
          <a:xfrm>
            <a:off x="3792538" y="2286000"/>
            <a:ext cx="3794125" cy="579438"/>
          </a:xfrm>
          <a:prstGeom prst="rect">
            <a:avLst/>
          </a:prstGeom>
          <a:noFill/>
          <a:ln w="9525">
            <a:noFill/>
            <a:miter lim="800000"/>
            <a:headEnd/>
            <a:tailEnd/>
          </a:ln>
        </p:spPr>
        <p:txBody>
          <a:bodyPr>
            <a:spAutoFit/>
          </a:bodyPr>
          <a:lstStyle/>
          <a:p>
            <a:pPr>
              <a:spcBef>
                <a:spcPct val="50000"/>
              </a:spcBef>
            </a:pPr>
            <a:endParaRPr lang="de-DE" sz="3200"/>
          </a:p>
        </p:txBody>
      </p:sp>
      <p:sp>
        <p:nvSpPr>
          <p:cNvPr id="1052" name="Rectangle 3"/>
          <p:cNvSpPr>
            <a:spLocks noChangeArrowheads="1"/>
          </p:cNvSpPr>
          <p:nvPr/>
        </p:nvSpPr>
        <p:spPr bwMode="auto">
          <a:xfrm>
            <a:off x="3975100" y="2928938"/>
            <a:ext cx="9144000" cy="0"/>
          </a:xfrm>
          <a:prstGeom prst="rect">
            <a:avLst/>
          </a:prstGeom>
          <a:noFill/>
          <a:ln w="9525">
            <a:noFill/>
            <a:miter lim="800000"/>
            <a:headEnd/>
            <a:tailEnd/>
          </a:ln>
        </p:spPr>
        <p:txBody>
          <a:bodyPr>
            <a:spAutoFit/>
          </a:bodyPr>
          <a:lstStyle/>
          <a:p>
            <a:endParaRPr lang="de-DE" sz="1800"/>
          </a:p>
        </p:txBody>
      </p:sp>
      <p:sp>
        <p:nvSpPr>
          <p:cNvPr id="1053" name="Rectangle 4"/>
          <p:cNvSpPr>
            <a:spLocks noChangeArrowheads="1"/>
          </p:cNvSpPr>
          <p:nvPr/>
        </p:nvSpPr>
        <p:spPr bwMode="auto">
          <a:xfrm>
            <a:off x="914400" y="304800"/>
            <a:ext cx="8077200" cy="584775"/>
          </a:xfrm>
          <a:prstGeom prst="rect">
            <a:avLst/>
          </a:prstGeom>
          <a:noFill/>
          <a:ln w="9525">
            <a:noFill/>
            <a:miter lim="800000"/>
            <a:headEnd/>
            <a:tailEnd/>
          </a:ln>
        </p:spPr>
        <p:txBody>
          <a:bodyPr wrap="square">
            <a:spAutoFit/>
          </a:bodyPr>
          <a:lstStyle/>
          <a:p>
            <a:r>
              <a:rPr lang="en-US" sz="3200" b="1" dirty="0"/>
              <a:t>Modified MRC (</a:t>
            </a:r>
            <a:r>
              <a:rPr lang="en-US" sz="3200" b="1" dirty="0" err="1"/>
              <a:t>mMRC</a:t>
            </a:r>
            <a:r>
              <a:rPr lang="en-US" sz="3200" b="1" dirty="0"/>
              <a:t>)Questionnaire</a:t>
            </a:r>
          </a:p>
        </p:txBody>
      </p:sp>
      <p:graphicFrame>
        <p:nvGraphicFramePr>
          <p:cNvPr id="1050" name="Object 26"/>
          <p:cNvGraphicFramePr>
            <a:graphicFrameLocks noChangeAspect="1"/>
          </p:cNvGraphicFramePr>
          <p:nvPr>
            <p:extLst>
              <p:ext uri="{D42A27DB-BD31-4B8C-83A1-F6EECF244321}">
                <p14:modId xmlns:p14="http://schemas.microsoft.com/office/powerpoint/2010/main" val="4063162451"/>
              </p:ext>
            </p:extLst>
          </p:nvPr>
        </p:nvGraphicFramePr>
        <p:xfrm>
          <a:off x="290286" y="1447800"/>
          <a:ext cx="8674100" cy="5054600"/>
        </p:xfrm>
        <a:graphic>
          <a:graphicData uri="http://schemas.openxmlformats.org/presentationml/2006/ole">
            <mc:AlternateContent xmlns:mc="http://schemas.openxmlformats.org/markup-compatibility/2006">
              <mc:Choice xmlns:v="urn:schemas-microsoft-com:vml" Requires="v">
                <p:oleObj spid="_x0000_s1171" name="Document" r:id="rId5" imgW="5943381" imgH="3149484" progId="">
                  <p:embed/>
                </p:oleObj>
              </mc:Choice>
              <mc:Fallback>
                <p:oleObj name="Document" r:id="rId5" imgW="5943381" imgH="3149484" progId="">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86" y="1447800"/>
                        <a:ext cx="8674100" cy="5054600"/>
                      </a:xfrm>
                      <a:prstGeom prst="rect">
                        <a:avLst/>
                      </a:prstGeom>
                      <a:solidFill>
                        <a:schemeClr val="bg1"/>
                      </a:solidFill>
                      <a:ln w="38100">
                        <a:solidFill>
                          <a:schemeClr val="bg1"/>
                        </a:solidFill>
                        <a:miter lim="800000"/>
                        <a:headEnd/>
                        <a:tailEnd/>
                      </a:ln>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1295400" y="346075"/>
            <a:ext cx="7315200" cy="914400"/>
          </a:xfrm>
        </p:spPr>
        <p:txBody>
          <a:bodyPr/>
          <a:lstStyle/>
          <a:p>
            <a:pPr algn="l" eaLnBrk="1" hangingPunct="1">
              <a:defRPr/>
            </a:pPr>
            <a:r>
              <a:rPr lang="da-DK" b="1" dirty="0"/>
              <a:t>Assessment of COPD</a:t>
            </a:r>
          </a:p>
        </p:txBody>
      </p:sp>
      <p:sp>
        <p:nvSpPr>
          <p:cNvPr id="5" name="Pladsholder til indhold 4"/>
          <p:cNvSpPr>
            <a:spLocks noGrp="1"/>
          </p:cNvSpPr>
          <p:nvPr>
            <p:ph idx="1"/>
          </p:nvPr>
        </p:nvSpPr>
        <p:spPr>
          <a:xfrm>
            <a:off x="457200" y="1600200"/>
            <a:ext cx="8353425" cy="4525963"/>
          </a:xfrm>
        </p:spPr>
        <p:txBody>
          <a:bodyPr/>
          <a:lstStyle/>
          <a:p>
            <a:pPr>
              <a:buClr>
                <a:schemeClr val="tx1"/>
              </a:buClr>
              <a:buSzPct val="150000"/>
              <a:buFont typeface="Wingdings" charset="2"/>
              <a:buChar char="§"/>
              <a:defRPr/>
            </a:pPr>
            <a:r>
              <a:rPr lang="en-US" sz="3600" dirty="0" smtClean="0">
                <a:solidFill>
                  <a:srgbClr val="E7C653"/>
                </a:solidFill>
              </a:rPr>
              <a:t> </a:t>
            </a:r>
            <a:r>
              <a:rPr lang="en-US" sz="3600" dirty="0" smtClean="0"/>
              <a:t>Assess symptoms</a:t>
            </a:r>
          </a:p>
          <a:p>
            <a:pPr>
              <a:buClr>
                <a:schemeClr val="tx1"/>
              </a:buClr>
              <a:buSzPct val="150000"/>
              <a:buFont typeface="Wingdings" charset="2"/>
              <a:buChar char="§"/>
              <a:defRPr/>
            </a:pPr>
            <a:r>
              <a:rPr lang="en-US" sz="3600" dirty="0">
                <a:solidFill>
                  <a:srgbClr val="E7C653"/>
                </a:solidFill>
              </a:rPr>
              <a:t> </a:t>
            </a:r>
            <a:r>
              <a:rPr lang="en-US" sz="3600" dirty="0" smtClean="0"/>
              <a:t>Assess degree of airflow limitation using</a:t>
            </a:r>
            <a:r>
              <a:rPr lang="en-US" dirty="0" smtClean="0"/>
              <a:t> </a:t>
            </a:r>
            <a:r>
              <a:rPr lang="en-US" sz="2800" dirty="0" smtClean="0"/>
              <a:t>spirometry</a:t>
            </a:r>
          </a:p>
          <a:p>
            <a:pPr>
              <a:buClr>
                <a:schemeClr val="tx1"/>
              </a:buClr>
              <a:buSzPct val="100000"/>
              <a:defRPr/>
            </a:pPr>
            <a:r>
              <a:rPr lang="en-US" sz="2800" dirty="0" smtClean="0">
                <a:solidFill>
                  <a:srgbClr val="E7C653"/>
                </a:solidFill>
              </a:rPr>
              <a:t>Assess risk of exacerbations</a:t>
            </a:r>
          </a:p>
          <a:p>
            <a:pPr>
              <a:buSzPct val="100000"/>
              <a:buFont typeface="Monotype Sorts" charset="0"/>
              <a:buBlip>
                <a:blip r:embed="rId3"/>
              </a:buBlip>
              <a:defRPr/>
            </a:pPr>
            <a:r>
              <a:rPr lang="en-US" sz="2800" dirty="0" smtClean="0">
                <a:solidFill>
                  <a:srgbClr val="E7C653"/>
                </a:solidFill>
              </a:rPr>
              <a:t>Assess comorbidities</a:t>
            </a:r>
          </a:p>
          <a:p>
            <a:pPr>
              <a:buSzPct val="100000"/>
              <a:buFont typeface="Monotype Sorts" charset="0"/>
              <a:buBlip>
                <a:blip r:embed="rId3"/>
              </a:buBlip>
              <a:defRPr/>
            </a:pPr>
            <a:endParaRPr lang="da-DK" dirty="0"/>
          </a:p>
        </p:txBody>
      </p:sp>
      <p:sp>
        <p:nvSpPr>
          <p:cNvPr id="120834" name="Tekstfelt 9"/>
          <p:cNvSpPr txBox="1">
            <a:spLocks noChangeArrowheads="1"/>
          </p:cNvSpPr>
          <p:nvPr/>
        </p:nvSpPr>
        <p:spPr bwMode="auto">
          <a:xfrm>
            <a:off x="381000" y="2960688"/>
            <a:ext cx="8229600" cy="3294062"/>
          </a:xfrm>
          <a:prstGeom prst="rect">
            <a:avLst/>
          </a:prstGeom>
          <a:solidFill>
            <a:schemeClr val="bg1"/>
          </a:solidFill>
          <a:ln w="9525">
            <a:solidFill>
              <a:schemeClr val="bg1"/>
            </a:solidFill>
            <a:miter lim="800000"/>
            <a:headEnd/>
            <a:tailEnd/>
          </a:ln>
        </p:spPr>
        <p:txBody>
          <a:bodyPr>
            <a:spAutoFit/>
          </a:bodyPr>
          <a:lstStyle/>
          <a:p>
            <a:endParaRPr lang="da-DK" sz="2800" dirty="0"/>
          </a:p>
          <a:p>
            <a:r>
              <a:rPr lang="da-DK" sz="3600" dirty="0"/>
              <a:t>Use spirometry for grading severity       according to spirometry, using four       grades split at 80%, 50% and 30% of        predicted value</a:t>
            </a:r>
          </a:p>
          <a:p>
            <a:r>
              <a:rPr lang="da-DK" sz="3600" dirty="0"/>
              <a:t>        </a:t>
            </a:r>
          </a:p>
        </p:txBody>
      </p:sp>
      <p:sp>
        <p:nvSpPr>
          <p:cNvPr id="120837"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ChangeArrowheads="1"/>
          </p:cNvSpPr>
          <p:nvPr/>
        </p:nvSpPr>
        <p:spPr bwMode="auto">
          <a:xfrm>
            <a:off x="1296988" y="0"/>
            <a:ext cx="7183437" cy="1200329"/>
          </a:xfrm>
          <a:prstGeom prst="rect">
            <a:avLst/>
          </a:prstGeom>
          <a:noFill/>
          <a:ln w="9525">
            <a:noFill/>
            <a:miter lim="800000"/>
            <a:headEnd/>
            <a:tailEnd/>
          </a:ln>
        </p:spPr>
        <p:txBody>
          <a:bodyPr>
            <a:spAutoFit/>
          </a:bodyPr>
          <a:lstStyle/>
          <a:p>
            <a:r>
              <a:rPr lang="en-US" sz="3600" b="1" dirty="0"/>
              <a:t>Classification of Severity of Airflow Limitation in COPD</a:t>
            </a:r>
          </a:p>
        </p:txBody>
      </p:sp>
      <p:sp>
        <p:nvSpPr>
          <p:cNvPr id="122882" name="Text Box 3"/>
          <p:cNvSpPr txBox="1">
            <a:spLocks noChangeArrowheads="1"/>
          </p:cNvSpPr>
          <p:nvPr/>
        </p:nvSpPr>
        <p:spPr bwMode="auto">
          <a:xfrm>
            <a:off x="228600" y="1600200"/>
            <a:ext cx="8761413" cy="5200650"/>
          </a:xfrm>
          <a:prstGeom prst="rect">
            <a:avLst/>
          </a:prstGeom>
          <a:noFill/>
          <a:ln w="9525">
            <a:noFill/>
            <a:miter lim="800000"/>
            <a:headEnd/>
            <a:tailEnd/>
          </a:ln>
        </p:spPr>
        <p:txBody>
          <a:bodyPr>
            <a:spAutoFit/>
          </a:bodyPr>
          <a:lstStyle/>
          <a:p>
            <a:pPr algn="ctr"/>
            <a:r>
              <a:rPr lang="en-US" sz="2800" dirty="0">
                <a:latin typeface="Tahoma" pitchFamily="34" charset="0"/>
              </a:rPr>
              <a:t>In patients with </a:t>
            </a:r>
            <a:r>
              <a:rPr lang="en-US" sz="2800" dirty="0">
                <a:solidFill>
                  <a:schemeClr val="bg1"/>
                </a:solidFill>
                <a:latin typeface="Tahoma" pitchFamily="34" charset="0"/>
              </a:rPr>
              <a:t>FEV</a:t>
            </a:r>
            <a:r>
              <a:rPr lang="en-US" sz="2800" baseline="-25000" dirty="0">
                <a:solidFill>
                  <a:schemeClr val="bg1"/>
                </a:solidFill>
                <a:latin typeface="Tahoma" pitchFamily="34" charset="0"/>
              </a:rPr>
              <a:t>1</a:t>
            </a:r>
            <a:r>
              <a:rPr lang="en-US" sz="2800" dirty="0">
                <a:solidFill>
                  <a:schemeClr val="bg1"/>
                </a:solidFill>
                <a:latin typeface="Tahoma" pitchFamily="34" charset="0"/>
              </a:rPr>
              <a:t>/FVC &lt; 0.70:</a:t>
            </a:r>
            <a:endParaRPr lang="en-US" sz="2800" dirty="0">
              <a:solidFill>
                <a:srgbClr val="FFCC00"/>
              </a:solidFill>
              <a:latin typeface="Tahoma" pitchFamily="34" charset="0"/>
            </a:endParaRPr>
          </a:p>
          <a:p>
            <a:endParaRPr lang="en-US" sz="2800" dirty="0">
              <a:solidFill>
                <a:srgbClr val="FFCC00"/>
              </a:solidFill>
              <a:latin typeface="Tahoma" pitchFamily="34" charset="0"/>
            </a:endParaRPr>
          </a:p>
          <a:p>
            <a:r>
              <a:rPr lang="en-US" sz="2800" dirty="0">
                <a:latin typeface="Tahoma" pitchFamily="34" charset="0"/>
              </a:rPr>
              <a:t>GOLD 1: Mild              FEV</a:t>
            </a:r>
            <a:r>
              <a:rPr lang="en-US" sz="2800" baseline="-25000" dirty="0">
                <a:latin typeface="Tahoma" pitchFamily="34" charset="0"/>
              </a:rPr>
              <a:t>1</a:t>
            </a:r>
            <a:r>
              <a:rPr lang="en-US" sz="2800" dirty="0">
                <a:latin typeface="Tahoma" pitchFamily="34" charset="0"/>
              </a:rPr>
              <a:t> </a:t>
            </a:r>
            <a:r>
              <a:rPr lang="en-US" sz="2800" u="sng" dirty="0">
                <a:latin typeface="Tahoma" pitchFamily="34" charset="0"/>
              </a:rPr>
              <a:t>&gt;</a:t>
            </a:r>
            <a:r>
              <a:rPr lang="en-US" sz="2800" dirty="0">
                <a:latin typeface="Tahoma" pitchFamily="34" charset="0"/>
              </a:rPr>
              <a:t> 80% predicted     	</a:t>
            </a:r>
          </a:p>
          <a:p>
            <a:r>
              <a:rPr lang="en-US" sz="2800" dirty="0">
                <a:latin typeface="Tahoma" pitchFamily="34" charset="0"/>
              </a:rPr>
              <a:t>		</a:t>
            </a:r>
          </a:p>
          <a:p>
            <a:r>
              <a:rPr lang="en-US" sz="2800" dirty="0">
                <a:latin typeface="Tahoma" pitchFamily="34" charset="0"/>
              </a:rPr>
              <a:t>GOLD 2: Moderate      50% </a:t>
            </a:r>
            <a:r>
              <a:rPr lang="en-US" sz="2800" u="sng" dirty="0">
                <a:latin typeface="Tahoma" pitchFamily="34" charset="0"/>
              </a:rPr>
              <a:t>&lt;</a:t>
            </a:r>
            <a:r>
              <a:rPr lang="en-US" sz="2800" dirty="0">
                <a:latin typeface="Tahoma" pitchFamily="34" charset="0"/>
              </a:rPr>
              <a:t> FEV</a:t>
            </a:r>
            <a:r>
              <a:rPr lang="en-US" sz="2800" baseline="-25000" dirty="0">
                <a:latin typeface="Tahoma" pitchFamily="34" charset="0"/>
              </a:rPr>
              <a:t>1</a:t>
            </a:r>
            <a:r>
              <a:rPr lang="en-US" sz="2800" dirty="0">
                <a:latin typeface="Tahoma" pitchFamily="34" charset="0"/>
              </a:rPr>
              <a:t> &lt; 80% predicted</a:t>
            </a:r>
          </a:p>
          <a:p>
            <a:endParaRPr lang="en-US" sz="2800" dirty="0">
              <a:latin typeface="Tahoma" pitchFamily="34" charset="0"/>
            </a:endParaRPr>
          </a:p>
          <a:p>
            <a:r>
              <a:rPr lang="en-US" sz="2800" dirty="0">
                <a:latin typeface="Tahoma" pitchFamily="34" charset="0"/>
              </a:rPr>
              <a:t>GOLD 3: Severe	        30% </a:t>
            </a:r>
            <a:r>
              <a:rPr lang="en-US" sz="2800" u="sng" dirty="0">
                <a:latin typeface="Tahoma" pitchFamily="34" charset="0"/>
              </a:rPr>
              <a:t>&lt;</a:t>
            </a:r>
            <a:r>
              <a:rPr lang="en-US" sz="2800" dirty="0">
                <a:latin typeface="Tahoma" pitchFamily="34" charset="0"/>
              </a:rPr>
              <a:t> FEV</a:t>
            </a:r>
            <a:r>
              <a:rPr lang="en-US" sz="2800" baseline="-25000" dirty="0">
                <a:latin typeface="Tahoma" pitchFamily="34" charset="0"/>
              </a:rPr>
              <a:t>1</a:t>
            </a:r>
            <a:r>
              <a:rPr lang="en-US" sz="2800" dirty="0">
                <a:latin typeface="Tahoma" pitchFamily="34" charset="0"/>
              </a:rPr>
              <a:t> &lt; 50% predicted</a:t>
            </a:r>
          </a:p>
          <a:p>
            <a:endParaRPr lang="en-US" sz="2800" dirty="0">
              <a:latin typeface="Tahoma" pitchFamily="34" charset="0"/>
            </a:endParaRPr>
          </a:p>
          <a:p>
            <a:r>
              <a:rPr lang="en-US" sz="2800" dirty="0">
                <a:latin typeface="Tahoma" pitchFamily="34" charset="0"/>
              </a:rPr>
              <a:t>GOLD 4: Very Severe   FEV</a:t>
            </a:r>
            <a:r>
              <a:rPr lang="en-US" sz="2800" baseline="-25000" dirty="0">
                <a:latin typeface="Tahoma" pitchFamily="34" charset="0"/>
              </a:rPr>
              <a:t>1</a:t>
            </a:r>
            <a:r>
              <a:rPr lang="en-US" sz="2800" dirty="0">
                <a:latin typeface="Tahoma" pitchFamily="34" charset="0"/>
              </a:rPr>
              <a:t> &lt; 30% predicted</a:t>
            </a:r>
          </a:p>
          <a:p>
            <a:endParaRPr lang="en-US" sz="2800" i="1" dirty="0">
              <a:latin typeface="Tahoma" pitchFamily="34" charset="0"/>
            </a:endParaRPr>
          </a:p>
          <a:p>
            <a:r>
              <a:rPr lang="en-US" sz="2800" i="1" dirty="0">
                <a:solidFill>
                  <a:schemeClr val="bg1"/>
                </a:solidFill>
                <a:latin typeface="Tahoma" pitchFamily="34" charset="0"/>
              </a:rPr>
              <a:t>*Based on Post-Bronchodilator FEV</a:t>
            </a:r>
            <a:r>
              <a:rPr lang="en-US" sz="2800" i="1" baseline="-25000" dirty="0">
                <a:solidFill>
                  <a:schemeClr val="bg1"/>
                </a:solidFill>
                <a:latin typeface="Tahoma" pitchFamily="34" charset="0"/>
              </a:rPr>
              <a:t>1</a:t>
            </a:r>
            <a:endParaRPr lang="en-US" sz="2800" i="1" dirty="0">
              <a:solidFill>
                <a:schemeClr val="bg1"/>
              </a:solidFill>
              <a:latin typeface="Tahoma" pitchFamily="34" charset="0"/>
            </a:endParaRPr>
          </a:p>
          <a:p>
            <a:r>
              <a:rPr lang="en-US" i="1" dirty="0">
                <a:solidFill>
                  <a:schemeClr val="bg1"/>
                </a:solidFill>
                <a:latin typeface="Tahoma" pitchFamily="34" charset="0"/>
              </a:rPr>
              <a:t>				</a:t>
            </a:r>
            <a:endParaRPr lang="en-US" dirty="0">
              <a:solidFill>
                <a:schemeClr val="bg1"/>
              </a:solidFill>
              <a:latin typeface="Tahoma" pitchFamily="34" charset="0"/>
            </a:endParaRPr>
          </a:p>
        </p:txBody>
      </p:sp>
      <p:sp>
        <p:nvSpPr>
          <p:cNvPr id="122883"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9319FB71-4171-45ED-AF26-E2E8331C3936}"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Natural history</a:t>
            </a:r>
            <a:endParaRPr lang="en-IN" dirty="0"/>
          </a:p>
        </p:txBody>
      </p:sp>
      <p:sp>
        <p:nvSpPr>
          <p:cNvPr id="3" name="Content Placeholder 2"/>
          <p:cNvSpPr>
            <a:spLocks noGrp="1"/>
          </p:cNvSpPr>
          <p:nvPr>
            <p:ph idx="1"/>
          </p:nvPr>
        </p:nvSpPr>
        <p:spPr>
          <a:xfrm>
            <a:off x="457200" y="1600200"/>
            <a:ext cx="8435280" cy="4997152"/>
          </a:xfrm>
        </p:spPr>
        <p:txBody>
          <a:bodyPr>
            <a:normAutofit fontScale="85000" lnSpcReduction="10000"/>
          </a:bodyPr>
          <a:lstStyle/>
          <a:p>
            <a:pPr algn="just"/>
            <a:r>
              <a:rPr lang="en-IN" dirty="0"/>
              <a:t>COPD has a variable natural history and not all individuals follow the same </a:t>
            </a:r>
            <a:r>
              <a:rPr lang="en-IN" dirty="0" smtClean="0"/>
              <a:t>course. </a:t>
            </a:r>
            <a:endParaRPr lang="en-IN" dirty="0"/>
          </a:p>
          <a:p>
            <a:pPr algn="just"/>
            <a:r>
              <a:rPr lang="en-IN" dirty="0"/>
              <a:t>It is increasingly apparent that COPD often has its roots decades before the onset of symptoms</a:t>
            </a:r>
          </a:p>
          <a:p>
            <a:pPr algn="just"/>
            <a:r>
              <a:rPr lang="en-IN" dirty="0" smtClean="0"/>
              <a:t>Impaired </a:t>
            </a:r>
            <a:r>
              <a:rPr lang="en-IN" dirty="0"/>
              <a:t>growth of lung function during childhood and adolescence, caused by </a:t>
            </a:r>
            <a:r>
              <a:rPr lang="en-IN" dirty="0" smtClean="0"/>
              <a:t>recurrent infections </a:t>
            </a:r>
            <a:r>
              <a:rPr lang="en-IN" dirty="0"/>
              <a:t>or tobacco smoking, may lead to lower maximally attained lung function in </a:t>
            </a:r>
            <a:r>
              <a:rPr lang="en-IN" dirty="0" smtClean="0"/>
              <a:t>early adulthood. </a:t>
            </a:r>
          </a:p>
          <a:p>
            <a:pPr algn="just"/>
            <a:r>
              <a:rPr lang="en-IN" dirty="0" smtClean="0"/>
              <a:t>This </a:t>
            </a:r>
            <a:r>
              <a:rPr lang="en-IN" dirty="0"/>
              <a:t>abnormal growth will, often combined with a shortened plateau phase </a:t>
            </a:r>
            <a:r>
              <a:rPr lang="en-IN" dirty="0" smtClean="0"/>
              <a:t>in teenage </a:t>
            </a:r>
            <a:r>
              <a:rPr lang="en-IN" dirty="0"/>
              <a:t>smokers, increase the risk of COPD.</a:t>
            </a:r>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6</a:t>
            </a:fld>
            <a:endParaRPr lang="en-US"/>
          </a:p>
        </p:txBody>
      </p:sp>
    </p:spTree>
    <p:extLst>
      <p:ext uri="{BB962C8B-B14F-4D97-AF65-F5344CB8AC3E}">
        <p14:creationId xmlns:p14="http://schemas.microsoft.com/office/powerpoint/2010/main" val="1001513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1295400" y="228600"/>
            <a:ext cx="7315200" cy="914400"/>
          </a:xfrm>
        </p:spPr>
        <p:txBody>
          <a:bodyPr/>
          <a:lstStyle/>
          <a:p>
            <a:pPr algn="l" eaLnBrk="1" hangingPunct="1">
              <a:defRPr/>
            </a:pPr>
            <a:r>
              <a:rPr lang="da-DK" b="1" dirty="0"/>
              <a:t>Assessment of COPD</a:t>
            </a:r>
          </a:p>
        </p:txBody>
      </p:sp>
      <p:sp>
        <p:nvSpPr>
          <p:cNvPr id="5" name="Pladsholder til indhold 4"/>
          <p:cNvSpPr>
            <a:spLocks noGrp="1"/>
          </p:cNvSpPr>
          <p:nvPr>
            <p:ph idx="1"/>
          </p:nvPr>
        </p:nvSpPr>
        <p:spPr>
          <a:xfrm>
            <a:off x="304800" y="1295400"/>
            <a:ext cx="8534400" cy="4343400"/>
          </a:xfrm>
        </p:spPr>
        <p:txBody>
          <a:bodyPr/>
          <a:lstStyle/>
          <a:p>
            <a:pPr>
              <a:buClr>
                <a:schemeClr val="tx1"/>
              </a:buClr>
              <a:buSzPct val="125000"/>
              <a:buFont typeface="Wingdings" panose="05000000000000000000" pitchFamily="2" charset="2"/>
              <a:buChar char="§"/>
              <a:defRPr/>
            </a:pPr>
            <a:r>
              <a:rPr lang="en-US" sz="4400" dirty="0" smtClean="0"/>
              <a:t>Assess symptoms</a:t>
            </a:r>
          </a:p>
          <a:p>
            <a:pPr>
              <a:buClr>
                <a:schemeClr val="tx1"/>
              </a:buClr>
              <a:buSzPct val="125000"/>
              <a:buFont typeface="Wingdings" panose="05000000000000000000" pitchFamily="2" charset="2"/>
              <a:buChar char="§"/>
              <a:defRPr/>
            </a:pPr>
            <a:r>
              <a:rPr lang="en-US" sz="4400" dirty="0" smtClean="0"/>
              <a:t>Assess degree of airflow limitation using spirometry</a:t>
            </a:r>
          </a:p>
          <a:p>
            <a:pPr>
              <a:buClr>
                <a:schemeClr val="tx1"/>
              </a:buClr>
              <a:buSzPct val="125000"/>
              <a:buFont typeface="Wingdings" panose="05000000000000000000" pitchFamily="2" charset="2"/>
              <a:buChar char="§"/>
              <a:defRPr/>
            </a:pPr>
            <a:r>
              <a:rPr lang="en-US" sz="4400" dirty="0" smtClean="0"/>
              <a:t>Assess risk of exacerbations</a:t>
            </a:r>
          </a:p>
          <a:p>
            <a:pPr>
              <a:buClr>
                <a:schemeClr val="tx1"/>
              </a:buClr>
              <a:buSzPct val="125000"/>
              <a:buFont typeface="Wingdings" panose="05000000000000000000" pitchFamily="2" charset="2"/>
              <a:buChar char="§"/>
              <a:defRPr/>
            </a:pPr>
            <a:r>
              <a:rPr lang="en-US" sz="4400" dirty="0"/>
              <a:t>Assess comorbidities</a:t>
            </a:r>
          </a:p>
          <a:p>
            <a:pPr marL="0" indent="0">
              <a:buFont typeface="Monotype Sorts" charset="0"/>
              <a:buNone/>
              <a:defRPr/>
            </a:pPr>
            <a:endParaRPr lang="da-DK" dirty="0"/>
          </a:p>
        </p:txBody>
      </p:sp>
      <p:sp>
        <p:nvSpPr>
          <p:cNvPr id="124933"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304800"/>
            <a:ext cx="8153400" cy="914400"/>
          </a:xfrm>
        </p:spPr>
        <p:txBody>
          <a:bodyPr/>
          <a:lstStyle/>
          <a:p>
            <a:pPr algn="l" eaLnBrk="1" hangingPunct="1">
              <a:defRPr/>
            </a:pPr>
            <a:r>
              <a:rPr lang="en-US" altLang="ja-JP" sz="4000" b="1" dirty="0"/>
              <a:t>Assess Risk of Exacerbations</a:t>
            </a:r>
          </a:p>
        </p:txBody>
      </p:sp>
      <p:sp>
        <p:nvSpPr>
          <p:cNvPr id="134147" name="Rectangle 3"/>
          <p:cNvSpPr>
            <a:spLocks noGrp="1" noChangeArrowheads="1"/>
          </p:cNvSpPr>
          <p:nvPr>
            <p:ph idx="1"/>
          </p:nvPr>
        </p:nvSpPr>
        <p:spPr>
          <a:xfrm>
            <a:off x="431800" y="1765300"/>
            <a:ext cx="8324850" cy="4559300"/>
          </a:xfrm>
        </p:spPr>
        <p:txBody>
          <a:bodyPr/>
          <a:lstStyle/>
          <a:p>
            <a:pPr marL="0" indent="0">
              <a:spcBef>
                <a:spcPts val="1800"/>
              </a:spcBef>
              <a:buClr>
                <a:srgbClr val="00FF00"/>
              </a:buClr>
              <a:buSzPct val="100000"/>
              <a:buFont typeface="Monotype Sorts" charset="0"/>
              <a:buNone/>
              <a:defRPr/>
            </a:pPr>
            <a:r>
              <a:rPr lang="da-DK" sz="3200" dirty="0" smtClean="0">
                <a:latin typeface="Tahoma"/>
                <a:cs typeface="Tahoma"/>
              </a:rPr>
              <a:t>To </a:t>
            </a:r>
            <a:r>
              <a:rPr lang="da-DK" sz="3200" dirty="0" err="1" smtClean="0">
                <a:latin typeface="Tahoma"/>
                <a:cs typeface="Tahoma"/>
              </a:rPr>
              <a:t>assess</a:t>
            </a:r>
            <a:r>
              <a:rPr lang="da-DK" sz="3200" dirty="0" smtClean="0">
                <a:latin typeface="Tahoma"/>
                <a:cs typeface="Tahoma"/>
              </a:rPr>
              <a:t> </a:t>
            </a:r>
            <a:r>
              <a:rPr lang="da-DK" sz="3200" dirty="0" err="1" smtClean="0">
                <a:latin typeface="Tahoma"/>
                <a:cs typeface="Tahoma"/>
              </a:rPr>
              <a:t>risk</a:t>
            </a:r>
            <a:r>
              <a:rPr lang="da-DK" sz="3200" dirty="0" smtClean="0">
                <a:latin typeface="Tahoma"/>
                <a:cs typeface="Tahoma"/>
              </a:rPr>
              <a:t> of </a:t>
            </a:r>
            <a:r>
              <a:rPr lang="da-DK" sz="3200" dirty="0" err="1" smtClean="0">
                <a:latin typeface="Tahoma"/>
                <a:cs typeface="Tahoma"/>
              </a:rPr>
              <a:t>exacerbations</a:t>
            </a:r>
            <a:r>
              <a:rPr lang="da-DK" sz="3200" dirty="0" smtClean="0">
                <a:latin typeface="Tahoma"/>
                <a:cs typeface="Tahoma"/>
              </a:rPr>
              <a:t> </a:t>
            </a:r>
            <a:r>
              <a:rPr lang="da-DK" sz="3200" dirty="0" err="1" smtClean="0">
                <a:latin typeface="Tahoma"/>
                <a:cs typeface="Tahoma"/>
              </a:rPr>
              <a:t>use</a:t>
            </a:r>
            <a:r>
              <a:rPr lang="da-DK" sz="3200" dirty="0" smtClean="0">
                <a:latin typeface="Tahoma"/>
                <a:cs typeface="Tahoma"/>
              </a:rPr>
              <a:t> </a:t>
            </a:r>
            <a:r>
              <a:rPr lang="da-DK" sz="3200" dirty="0" err="1">
                <a:latin typeface="Tahoma"/>
                <a:cs typeface="Tahoma"/>
              </a:rPr>
              <a:t>history</a:t>
            </a:r>
            <a:r>
              <a:rPr lang="da-DK" sz="3200" dirty="0">
                <a:latin typeface="Tahoma"/>
                <a:cs typeface="Tahoma"/>
              </a:rPr>
              <a:t> of </a:t>
            </a:r>
            <a:r>
              <a:rPr lang="da-DK" sz="3200" dirty="0" err="1">
                <a:latin typeface="Tahoma"/>
                <a:cs typeface="Tahoma"/>
              </a:rPr>
              <a:t>exacerbations</a:t>
            </a:r>
            <a:r>
              <a:rPr lang="da-DK" sz="3200" dirty="0">
                <a:latin typeface="Tahoma"/>
                <a:cs typeface="Tahoma"/>
              </a:rPr>
              <a:t> and </a:t>
            </a:r>
            <a:r>
              <a:rPr lang="da-DK" sz="3200" dirty="0" smtClean="0">
                <a:latin typeface="Tahoma"/>
                <a:cs typeface="Tahoma"/>
              </a:rPr>
              <a:t>spirometry: </a:t>
            </a:r>
          </a:p>
          <a:p>
            <a:pPr>
              <a:spcBef>
                <a:spcPts val="1800"/>
              </a:spcBef>
              <a:buClr>
                <a:schemeClr val="tx1"/>
              </a:buClr>
              <a:buSzPct val="100000"/>
              <a:buFont typeface="Wingdings" charset="2"/>
              <a:buChar char="§"/>
              <a:defRPr/>
            </a:pPr>
            <a:r>
              <a:rPr lang="da-DK" sz="3200" dirty="0" err="1" smtClean="0">
                <a:latin typeface="Tahoma"/>
                <a:cs typeface="Tahoma"/>
              </a:rPr>
              <a:t>Two</a:t>
            </a:r>
            <a:r>
              <a:rPr lang="da-DK" sz="3200" dirty="0" smtClean="0">
                <a:latin typeface="Tahoma"/>
                <a:cs typeface="Tahoma"/>
              </a:rPr>
              <a:t> or more </a:t>
            </a:r>
            <a:r>
              <a:rPr lang="da-DK" sz="3200" dirty="0" err="1" smtClean="0">
                <a:latin typeface="Tahoma"/>
                <a:cs typeface="Tahoma"/>
              </a:rPr>
              <a:t>exacerbations</a:t>
            </a:r>
            <a:r>
              <a:rPr lang="da-DK" sz="3200" dirty="0" smtClean="0">
                <a:latin typeface="Tahoma"/>
                <a:cs typeface="Tahoma"/>
              </a:rPr>
              <a:t> </a:t>
            </a:r>
            <a:r>
              <a:rPr lang="da-DK" sz="3200" dirty="0" err="1" smtClean="0">
                <a:latin typeface="Tahoma"/>
                <a:cs typeface="Tahoma"/>
              </a:rPr>
              <a:t>within</a:t>
            </a:r>
            <a:r>
              <a:rPr lang="da-DK" sz="3200" dirty="0" smtClean="0">
                <a:latin typeface="Tahoma"/>
                <a:cs typeface="Tahoma"/>
              </a:rPr>
              <a:t> </a:t>
            </a:r>
            <a:r>
              <a:rPr lang="da-DK" sz="3200" dirty="0">
                <a:latin typeface="Tahoma"/>
                <a:cs typeface="Tahoma"/>
              </a:rPr>
              <a:t>the last </a:t>
            </a:r>
            <a:r>
              <a:rPr lang="da-DK" sz="3200" dirty="0" err="1">
                <a:latin typeface="Tahoma"/>
                <a:cs typeface="Tahoma"/>
              </a:rPr>
              <a:t>year</a:t>
            </a:r>
            <a:r>
              <a:rPr lang="da-DK" sz="3200" dirty="0">
                <a:latin typeface="Tahoma"/>
                <a:cs typeface="Tahoma"/>
              </a:rPr>
              <a:t> </a:t>
            </a:r>
            <a:r>
              <a:rPr lang="da-DK" dirty="0"/>
              <a:t>or</a:t>
            </a:r>
            <a:r>
              <a:rPr lang="da-DK" sz="3200" dirty="0" smtClean="0">
                <a:latin typeface="Tahoma"/>
                <a:cs typeface="Tahoma"/>
              </a:rPr>
              <a:t> an </a:t>
            </a:r>
            <a:r>
              <a:rPr lang="da-DK" sz="3200" dirty="0">
                <a:latin typeface="Tahoma"/>
                <a:cs typeface="Tahoma"/>
              </a:rPr>
              <a:t>FEV</a:t>
            </a:r>
            <a:r>
              <a:rPr lang="da-DK" sz="3200" baseline="-25000" dirty="0">
                <a:latin typeface="Tahoma"/>
                <a:cs typeface="Tahoma"/>
              </a:rPr>
              <a:t>1 </a:t>
            </a:r>
            <a:r>
              <a:rPr lang="da-DK" sz="3200" dirty="0">
                <a:latin typeface="Tahoma"/>
                <a:cs typeface="Tahoma"/>
              </a:rPr>
              <a:t>&lt; 50 % of </a:t>
            </a:r>
            <a:r>
              <a:rPr lang="da-DK" sz="3200" dirty="0" err="1">
                <a:latin typeface="Tahoma"/>
                <a:cs typeface="Tahoma"/>
              </a:rPr>
              <a:t>predicted</a:t>
            </a:r>
            <a:r>
              <a:rPr lang="da-DK" sz="3200" dirty="0">
                <a:latin typeface="Tahoma"/>
                <a:cs typeface="Tahoma"/>
              </a:rPr>
              <a:t> </a:t>
            </a:r>
            <a:r>
              <a:rPr lang="da-DK" sz="3200" dirty="0" err="1">
                <a:latin typeface="Tahoma"/>
                <a:cs typeface="Tahoma"/>
              </a:rPr>
              <a:t>value</a:t>
            </a:r>
            <a:r>
              <a:rPr lang="da-DK" sz="3200" dirty="0">
                <a:latin typeface="Tahoma"/>
                <a:cs typeface="Tahoma"/>
              </a:rPr>
              <a:t> </a:t>
            </a:r>
            <a:r>
              <a:rPr lang="da-DK" sz="3200" dirty="0" err="1" smtClean="0">
                <a:latin typeface="Tahoma"/>
                <a:cs typeface="Tahoma"/>
              </a:rPr>
              <a:t>are</a:t>
            </a:r>
            <a:r>
              <a:rPr lang="da-DK" sz="3200" dirty="0" smtClean="0">
                <a:latin typeface="Tahoma"/>
                <a:cs typeface="Tahoma"/>
              </a:rPr>
              <a:t> </a:t>
            </a:r>
            <a:r>
              <a:rPr lang="da-DK" sz="3200" dirty="0" err="1">
                <a:latin typeface="Tahoma"/>
                <a:cs typeface="Tahoma"/>
              </a:rPr>
              <a:t>indicators</a:t>
            </a:r>
            <a:r>
              <a:rPr lang="da-DK" sz="3200" dirty="0">
                <a:latin typeface="Tahoma"/>
                <a:cs typeface="Tahoma"/>
              </a:rPr>
              <a:t> of </a:t>
            </a:r>
            <a:r>
              <a:rPr lang="da-DK" sz="3200" dirty="0" err="1">
                <a:latin typeface="Tahoma"/>
                <a:cs typeface="Tahoma"/>
              </a:rPr>
              <a:t>high</a:t>
            </a:r>
            <a:r>
              <a:rPr lang="da-DK" sz="3200" dirty="0">
                <a:latin typeface="Tahoma"/>
                <a:cs typeface="Tahoma"/>
              </a:rPr>
              <a:t> </a:t>
            </a:r>
            <a:r>
              <a:rPr lang="da-DK" sz="3200" dirty="0" err="1" smtClean="0">
                <a:latin typeface="Tahoma"/>
                <a:cs typeface="Tahoma"/>
              </a:rPr>
              <a:t>risk</a:t>
            </a:r>
            <a:r>
              <a:rPr lang="da-DK" sz="3200" dirty="0" smtClean="0">
                <a:latin typeface="Tahoma"/>
                <a:cs typeface="Tahoma"/>
              </a:rPr>
              <a:t>.</a:t>
            </a:r>
          </a:p>
          <a:p>
            <a:pPr>
              <a:spcBef>
                <a:spcPts val="1800"/>
              </a:spcBef>
              <a:buClr>
                <a:schemeClr val="tx1"/>
              </a:buClr>
              <a:buSzPct val="100000"/>
              <a:buFont typeface="Wingdings" charset="2"/>
              <a:buChar char="§"/>
              <a:defRPr/>
            </a:pPr>
            <a:r>
              <a:rPr lang="da-DK" sz="3200" dirty="0" smtClean="0">
                <a:latin typeface="Tahoma"/>
                <a:cs typeface="Tahoma"/>
              </a:rPr>
              <a:t>One or more </a:t>
            </a:r>
            <a:r>
              <a:rPr lang="da-DK" sz="3200" dirty="0" err="1" smtClean="0">
                <a:latin typeface="Tahoma"/>
                <a:cs typeface="Tahoma"/>
              </a:rPr>
              <a:t>hospitalizations</a:t>
            </a:r>
            <a:r>
              <a:rPr lang="da-DK" sz="3200" dirty="0" smtClean="0">
                <a:latin typeface="Tahoma"/>
                <a:cs typeface="Tahoma"/>
              </a:rPr>
              <a:t> for COPD </a:t>
            </a:r>
            <a:r>
              <a:rPr lang="da-DK" sz="3200" dirty="0" err="1" smtClean="0">
                <a:latin typeface="Tahoma"/>
                <a:cs typeface="Tahoma"/>
              </a:rPr>
              <a:t>exacerbation</a:t>
            </a:r>
            <a:r>
              <a:rPr lang="da-DK" sz="3200" dirty="0" smtClean="0">
                <a:latin typeface="Tahoma"/>
                <a:cs typeface="Tahoma"/>
              </a:rPr>
              <a:t> </a:t>
            </a:r>
            <a:r>
              <a:rPr lang="da-DK" sz="3200" dirty="0" err="1" smtClean="0">
                <a:latin typeface="Tahoma"/>
                <a:cs typeface="Tahoma"/>
              </a:rPr>
              <a:t>should</a:t>
            </a:r>
            <a:r>
              <a:rPr lang="da-DK" sz="3200" dirty="0" smtClean="0">
                <a:latin typeface="Tahoma"/>
                <a:cs typeface="Tahoma"/>
              </a:rPr>
              <a:t> </a:t>
            </a:r>
            <a:r>
              <a:rPr lang="da-DK" sz="3200" dirty="0" err="1" smtClean="0">
                <a:latin typeface="Tahoma"/>
                <a:cs typeface="Tahoma"/>
              </a:rPr>
              <a:t>be</a:t>
            </a:r>
            <a:r>
              <a:rPr lang="da-DK" sz="3200" dirty="0" smtClean="0">
                <a:latin typeface="Tahoma"/>
                <a:cs typeface="Tahoma"/>
              </a:rPr>
              <a:t> </a:t>
            </a:r>
            <a:r>
              <a:rPr lang="da-DK" sz="3200" dirty="0" err="1" smtClean="0">
                <a:latin typeface="Tahoma"/>
                <a:cs typeface="Tahoma"/>
              </a:rPr>
              <a:t>considered</a:t>
            </a:r>
            <a:r>
              <a:rPr lang="da-DK" sz="3200" dirty="0" smtClean="0">
                <a:latin typeface="Tahoma"/>
                <a:cs typeface="Tahoma"/>
              </a:rPr>
              <a:t> </a:t>
            </a:r>
            <a:r>
              <a:rPr lang="da-DK" sz="3200" dirty="0" err="1" smtClean="0">
                <a:latin typeface="Tahoma"/>
                <a:cs typeface="Tahoma"/>
              </a:rPr>
              <a:t>high</a:t>
            </a:r>
            <a:r>
              <a:rPr lang="da-DK" sz="3200" dirty="0" smtClean="0">
                <a:latin typeface="Tahoma"/>
                <a:cs typeface="Tahoma"/>
              </a:rPr>
              <a:t> </a:t>
            </a:r>
            <a:r>
              <a:rPr lang="da-DK" sz="3200" dirty="0" err="1" smtClean="0">
                <a:latin typeface="Tahoma"/>
                <a:cs typeface="Tahoma"/>
              </a:rPr>
              <a:t>risk</a:t>
            </a:r>
            <a:r>
              <a:rPr lang="da-DK" sz="3200" dirty="0" smtClean="0">
                <a:latin typeface="Tahoma"/>
                <a:cs typeface="Tahoma"/>
              </a:rPr>
              <a:t>.</a:t>
            </a:r>
            <a:endParaRPr lang="da-DK" sz="3200" dirty="0">
              <a:latin typeface="Tahoma"/>
              <a:cs typeface="Tahoma"/>
            </a:endParaRPr>
          </a:p>
        </p:txBody>
      </p:sp>
      <p:sp>
        <p:nvSpPr>
          <p:cNvPr id="126980"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90600" y="228600"/>
            <a:ext cx="7696200" cy="914400"/>
          </a:xfrm>
        </p:spPr>
        <p:txBody>
          <a:bodyPr/>
          <a:lstStyle/>
          <a:p>
            <a:pPr algn="l">
              <a:defRPr/>
            </a:pPr>
            <a:r>
              <a:rPr lang="da-DK" sz="3600" b="1" dirty="0"/>
              <a:t>Combined Assessment of COPD</a:t>
            </a:r>
          </a:p>
        </p:txBody>
      </p:sp>
      <p:sp>
        <p:nvSpPr>
          <p:cNvPr id="5" name="Pladsholder til indhold 4"/>
          <p:cNvSpPr>
            <a:spLocks noGrp="1"/>
          </p:cNvSpPr>
          <p:nvPr>
            <p:ph idx="1"/>
          </p:nvPr>
        </p:nvSpPr>
        <p:spPr>
          <a:xfrm>
            <a:off x="228600" y="1951038"/>
            <a:ext cx="8763000" cy="4525962"/>
          </a:xfrm>
        </p:spPr>
        <p:txBody>
          <a:bodyPr/>
          <a:lstStyle/>
          <a:p>
            <a:pPr>
              <a:spcBef>
                <a:spcPts val="1200"/>
              </a:spcBef>
              <a:buClr>
                <a:schemeClr val="tx1"/>
              </a:buClr>
              <a:buSzPct val="100000"/>
              <a:buFont typeface="Wingdings" charset="2"/>
              <a:buChar char="§"/>
              <a:defRPr/>
            </a:pPr>
            <a:r>
              <a:rPr lang="en-US" sz="3600" dirty="0" smtClean="0">
                <a:latin typeface="Tahoma"/>
                <a:cs typeface="Tahoma"/>
              </a:rPr>
              <a:t>Assess symptoms</a:t>
            </a:r>
          </a:p>
          <a:p>
            <a:pPr>
              <a:spcBef>
                <a:spcPts val="1200"/>
              </a:spcBef>
              <a:buClr>
                <a:schemeClr val="tx1"/>
              </a:buClr>
              <a:buSzPct val="100000"/>
              <a:buFont typeface="Wingdings" charset="2"/>
              <a:buChar char="§"/>
              <a:defRPr/>
            </a:pPr>
            <a:r>
              <a:rPr lang="en-US" sz="3600" dirty="0" smtClean="0">
                <a:latin typeface="Tahoma"/>
                <a:cs typeface="Tahoma"/>
              </a:rPr>
              <a:t>Assess degree of airflow limitation using spirometry</a:t>
            </a:r>
          </a:p>
          <a:p>
            <a:pPr>
              <a:spcBef>
                <a:spcPts val="1200"/>
              </a:spcBef>
              <a:spcAft>
                <a:spcPts val="1800"/>
              </a:spcAft>
              <a:buClr>
                <a:schemeClr val="tx1"/>
              </a:buClr>
              <a:buSzPct val="100000"/>
              <a:buFont typeface="Wingdings" charset="2"/>
              <a:buChar char="§"/>
              <a:defRPr/>
            </a:pPr>
            <a:r>
              <a:rPr lang="en-US" sz="3600" dirty="0" smtClean="0">
                <a:latin typeface="Tahoma"/>
                <a:cs typeface="Tahoma"/>
              </a:rPr>
              <a:t>Assess risk of exacerbations</a:t>
            </a:r>
          </a:p>
          <a:p>
            <a:pPr marL="0" indent="0">
              <a:spcBef>
                <a:spcPts val="1200"/>
              </a:spcBef>
              <a:buClr>
                <a:srgbClr val="00FF00"/>
              </a:buClr>
              <a:buSzPct val="100000"/>
              <a:buFont typeface="Wingdings" charset="0"/>
              <a:buNone/>
              <a:defRPr/>
            </a:pPr>
            <a:r>
              <a:rPr lang="da-DK" dirty="0"/>
              <a:t>Combine these assessments for the purpose of improving management of </a:t>
            </a:r>
            <a:r>
              <a:rPr lang="da-DK" dirty="0" smtClean="0"/>
              <a:t>COPD.</a:t>
            </a:r>
            <a:endParaRPr lang="da-DK" dirty="0"/>
          </a:p>
        </p:txBody>
      </p:sp>
      <p:sp>
        <p:nvSpPr>
          <p:cNvPr id="129028"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23975" y="228600"/>
            <a:ext cx="7591425" cy="914400"/>
          </a:xfrm>
        </p:spPr>
        <p:txBody>
          <a:bodyPr>
            <a:normAutofit/>
          </a:bodyPr>
          <a:lstStyle/>
          <a:p>
            <a:pPr>
              <a:defRPr/>
            </a:pPr>
            <a:r>
              <a:rPr lang="da-DK" sz="3600" b="1" dirty="0"/>
              <a:t>Combined Assessment of COPD</a:t>
            </a:r>
          </a:p>
        </p:txBody>
      </p:sp>
      <p:grpSp>
        <p:nvGrpSpPr>
          <p:cNvPr id="135171" name="Group 1"/>
          <p:cNvGrpSpPr>
            <a:grpSpLocks/>
          </p:cNvGrpSpPr>
          <p:nvPr/>
        </p:nvGrpSpPr>
        <p:grpSpPr bwMode="auto">
          <a:xfrm>
            <a:off x="1252538" y="2057400"/>
            <a:ext cx="2938462" cy="2911475"/>
            <a:chOff x="1252538" y="2498725"/>
            <a:chExt cx="2938462" cy="2911475"/>
          </a:xfrm>
        </p:grpSpPr>
        <p:sp>
          <p:nvSpPr>
            <p:cNvPr id="15" name="1 Rectángulo"/>
            <p:cNvSpPr/>
            <p:nvPr/>
          </p:nvSpPr>
          <p:spPr>
            <a:xfrm>
              <a:off x="1252538" y="2498725"/>
              <a:ext cx="2938462" cy="29114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cxnSp>
          <p:nvCxnSpPr>
            <p:cNvPr id="17" name="14 Conector recto"/>
            <p:cNvCxnSpPr>
              <a:stCxn id="15" idx="0"/>
              <a:endCxn id="15" idx="2"/>
            </p:cNvCxnSpPr>
            <p:nvPr/>
          </p:nvCxnSpPr>
          <p:spPr>
            <a:xfrm>
              <a:off x="2722563" y="2498725"/>
              <a:ext cx="0" cy="29114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5187" name="16 CuadroTexto"/>
            <p:cNvSpPr txBox="1">
              <a:spLocks noChangeArrowheads="1"/>
            </p:cNvSpPr>
            <p:nvPr/>
          </p:nvSpPr>
          <p:spPr bwMode="auto">
            <a:xfrm>
              <a:off x="1600200" y="2935288"/>
              <a:ext cx="825500" cy="646112"/>
            </a:xfrm>
            <a:prstGeom prst="rect">
              <a:avLst/>
            </a:prstGeom>
            <a:noFill/>
            <a:ln w="9525">
              <a:noFill/>
              <a:miter lim="800000"/>
              <a:headEnd/>
              <a:tailEnd/>
            </a:ln>
          </p:spPr>
          <p:txBody>
            <a:bodyPr wrap="none">
              <a:spAutoFit/>
            </a:bodyPr>
            <a:lstStyle/>
            <a:p>
              <a:pPr algn="ctr"/>
              <a:r>
                <a:rPr lang="en-US" sz="3600" b="1"/>
                <a:t>(C)</a:t>
              </a:r>
              <a:endParaRPr lang="en-US"/>
            </a:p>
          </p:txBody>
        </p:sp>
        <p:sp>
          <p:nvSpPr>
            <p:cNvPr id="135188" name="17 CuadroTexto"/>
            <p:cNvSpPr txBox="1">
              <a:spLocks noChangeArrowheads="1"/>
            </p:cNvSpPr>
            <p:nvPr/>
          </p:nvSpPr>
          <p:spPr bwMode="auto">
            <a:xfrm>
              <a:off x="3048000" y="2935288"/>
              <a:ext cx="825500" cy="646112"/>
            </a:xfrm>
            <a:prstGeom prst="rect">
              <a:avLst/>
            </a:prstGeom>
            <a:noFill/>
            <a:ln w="9525">
              <a:noFill/>
              <a:miter lim="800000"/>
              <a:headEnd/>
              <a:tailEnd/>
            </a:ln>
          </p:spPr>
          <p:txBody>
            <a:bodyPr wrap="none">
              <a:spAutoFit/>
            </a:bodyPr>
            <a:lstStyle/>
            <a:p>
              <a:pPr algn="ctr"/>
              <a:r>
                <a:rPr lang="en-US" sz="3600" b="1"/>
                <a:t>(D)</a:t>
              </a:r>
              <a:endParaRPr lang="en-US"/>
            </a:p>
          </p:txBody>
        </p:sp>
        <p:sp>
          <p:nvSpPr>
            <p:cNvPr id="135189" name="18 CuadroTexto"/>
            <p:cNvSpPr txBox="1">
              <a:spLocks noChangeArrowheads="1"/>
            </p:cNvSpPr>
            <p:nvPr/>
          </p:nvSpPr>
          <p:spPr bwMode="auto">
            <a:xfrm>
              <a:off x="1524000" y="4383088"/>
              <a:ext cx="954088" cy="646112"/>
            </a:xfrm>
            <a:prstGeom prst="rect">
              <a:avLst/>
            </a:prstGeom>
            <a:noFill/>
            <a:ln w="9525">
              <a:noFill/>
              <a:miter lim="800000"/>
              <a:headEnd/>
              <a:tailEnd/>
            </a:ln>
          </p:spPr>
          <p:txBody>
            <a:bodyPr wrap="none">
              <a:spAutoFit/>
            </a:bodyPr>
            <a:lstStyle/>
            <a:p>
              <a:pPr algn="ctr"/>
              <a:r>
                <a:rPr lang="en-US" sz="3600" b="1"/>
                <a:t> (A)</a:t>
              </a:r>
              <a:endParaRPr lang="en-US"/>
            </a:p>
          </p:txBody>
        </p:sp>
        <p:sp>
          <p:nvSpPr>
            <p:cNvPr id="135190" name="19 CuadroTexto"/>
            <p:cNvSpPr txBox="1">
              <a:spLocks noChangeArrowheads="1"/>
            </p:cNvSpPr>
            <p:nvPr/>
          </p:nvSpPr>
          <p:spPr bwMode="auto">
            <a:xfrm>
              <a:off x="3048000" y="4383088"/>
              <a:ext cx="825500" cy="646112"/>
            </a:xfrm>
            <a:prstGeom prst="rect">
              <a:avLst/>
            </a:prstGeom>
            <a:noFill/>
            <a:ln w="9525">
              <a:noFill/>
              <a:miter lim="800000"/>
              <a:headEnd/>
              <a:tailEnd/>
            </a:ln>
          </p:spPr>
          <p:txBody>
            <a:bodyPr wrap="none">
              <a:spAutoFit/>
            </a:bodyPr>
            <a:lstStyle/>
            <a:p>
              <a:pPr algn="ctr"/>
              <a:r>
                <a:rPr lang="en-US" sz="3600" b="1"/>
                <a:t>(B)</a:t>
              </a:r>
              <a:endParaRPr lang="en-US"/>
            </a:p>
          </p:txBody>
        </p:sp>
      </p:grpSp>
      <p:sp>
        <p:nvSpPr>
          <p:cNvPr id="135172" name="Tekstfelt 27"/>
          <p:cNvSpPr txBox="1">
            <a:spLocks noChangeArrowheads="1"/>
          </p:cNvSpPr>
          <p:nvPr/>
        </p:nvSpPr>
        <p:spPr bwMode="auto">
          <a:xfrm>
            <a:off x="822325" y="5159375"/>
            <a:ext cx="312906" cy="369332"/>
          </a:xfrm>
          <a:prstGeom prst="rect">
            <a:avLst/>
          </a:prstGeom>
          <a:noFill/>
          <a:ln w="9525">
            <a:noFill/>
            <a:miter lim="800000"/>
            <a:headEnd/>
            <a:tailEnd/>
          </a:ln>
        </p:spPr>
        <p:txBody>
          <a:bodyPr wrap="none">
            <a:spAutoFit/>
          </a:bodyPr>
          <a:lstStyle/>
          <a:p>
            <a:r>
              <a:rPr lang="da-DK" sz="1800"/>
              <a:t>  </a:t>
            </a:r>
          </a:p>
        </p:txBody>
      </p:sp>
      <p:grpSp>
        <p:nvGrpSpPr>
          <p:cNvPr id="135173" name="Group 2"/>
          <p:cNvGrpSpPr>
            <a:grpSpLocks/>
          </p:cNvGrpSpPr>
          <p:nvPr/>
        </p:nvGrpSpPr>
        <p:grpSpPr bwMode="auto">
          <a:xfrm>
            <a:off x="1412724" y="4953000"/>
            <a:ext cx="2657777" cy="803275"/>
            <a:chOff x="1412589" y="5449888"/>
            <a:chExt cx="2658047" cy="802977"/>
          </a:xfrm>
        </p:grpSpPr>
        <p:sp>
          <p:nvSpPr>
            <p:cNvPr id="135182" name="TextBox 2"/>
            <p:cNvSpPr txBox="1">
              <a:spLocks noChangeArrowheads="1"/>
            </p:cNvSpPr>
            <p:nvPr/>
          </p:nvSpPr>
          <p:spPr bwMode="auto">
            <a:xfrm>
              <a:off x="1412589" y="5449888"/>
              <a:ext cx="1208660" cy="369195"/>
            </a:xfrm>
            <a:prstGeom prst="rect">
              <a:avLst/>
            </a:prstGeom>
            <a:noFill/>
            <a:ln w="9525">
              <a:noFill/>
              <a:miter lim="800000"/>
              <a:headEnd/>
              <a:tailEnd/>
            </a:ln>
          </p:spPr>
          <p:txBody>
            <a:bodyPr wrap="none">
              <a:spAutoFit/>
            </a:bodyPr>
            <a:lstStyle/>
            <a:p>
              <a:pPr algn="ctr"/>
              <a:r>
                <a:rPr lang="en-US" sz="1800"/>
                <a:t>CAT &lt; 10 </a:t>
              </a:r>
            </a:p>
          </p:txBody>
        </p:sp>
        <p:sp>
          <p:nvSpPr>
            <p:cNvPr id="135183" name="TextBox 2"/>
            <p:cNvSpPr txBox="1">
              <a:spLocks noChangeArrowheads="1"/>
            </p:cNvSpPr>
            <p:nvPr/>
          </p:nvSpPr>
          <p:spPr bwMode="auto">
            <a:xfrm>
              <a:off x="2861976" y="5449888"/>
              <a:ext cx="1208660" cy="369195"/>
            </a:xfrm>
            <a:prstGeom prst="rect">
              <a:avLst/>
            </a:prstGeom>
            <a:noFill/>
            <a:ln w="9525">
              <a:noFill/>
              <a:miter lim="800000"/>
              <a:headEnd/>
              <a:tailEnd/>
            </a:ln>
          </p:spPr>
          <p:txBody>
            <a:bodyPr wrap="none">
              <a:spAutoFit/>
            </a:bodyPr>
            <a:lstStyle/>
            <a:p>
              <a:pPr algn="ctr"/>
              <a:r>
                <a:rPr lang="en-US" sz="1800"/>
                <a:t>CAT </a:t>
              </a:r>
              <a:r>
                <a:rPr lang="da-DK" sz="1800" u="sng"/>
                <a:t>&gt;</a:t>
              </a:r>
              <a:r>
                <a:rPr lang="da-DK" sz="1800"/>
                <a:t> </a:t>
              </a:r>
              <a:r>
                <a:rPr lang="en-US" sz="1800"/>
                <a:t>10 </a:t>
              </a:r>
            </a:p>
          </p:txBody>
        </p:sp>
        <p:sp>
          <p:nvSpPr>
            <p:cNvPr id="135184" name="13 CuadroTexto"/>
            <p:cNvSpPr txBox="1">
              <a:spLocks noChangeArrowheads="1"/>
            </p:cNvSpPr>
            <p:nvPr/>
          </p:nvSpPr>
          <p:spPr bwMode="auto">
            <a:xfrm>
              <a:off x="1803818" y="5791200"/>
              <a:ext cx="1758114" cy="461665"/>
            </a:xfrm>
            <a:prstGeom prst="rect">
              <a:avLst/>
            </a:prstGeom>
            <a:noFill/>
            <a:ln w="9525">
              <a:noFill/>
              <a:miter lim="800000"/>
              <a:headEnd/>
              <a:tailEnd/>
            </a:ln>
          </p:spPr>
          <p:txBody>
            <a:bodyPr wrap="none">
              <a:spAutoFit/>
            </a:bodyPr>
            <a:lstStyle/>
            <a:p>
              <a:pPr algn="ctr"/>
              <a:r>
                <a:rPr lang="en-US" b="1"/>
                <a:t>Symptoms</a:t>
              </a:r>
            </a:p>
          </p:txBody>
        </p:sp>
      </p:grpSp>
      <p:sp>
        <p:nvSpPr>
          <p:cNvPr id="135175" name="Tekstfelt 6"/>
          <p:cNvSpPr txBox="1">
            <a:spLocks noChangeArrowheads="1"/>
          </p:cNvSpPr>
          <p:nvPr/>
        </p:nvSpPr>
        <p:spPr bwMode="auto">
          <a:xfrm>
            <a:off x="4724400" y="2199144"/>
            <a:ext cx="4135437" cy="3416320"/>
          </a:xfrm>
          <a:prstGeom prst="rect">
            <a:avLst/>
          </a:prstGeom>
          <a:noFill/>
          <a:ln w="9525">
            <a:solidFill>
              <a:schemeClr val="bg1"/>
            </a:solidFill>
            <a:miter lim="800000"/>
            <a:headEnd/>
            <a:tailEnd/>
          </a:ln>
        </p:spPr>
        <p:txBody>
          <a:bodyPr>
            <a:spAutoFit/>
          </a:bodyPr>
          <a:lstStyle/>
          <a:p>
            <a:r>
              <a:rPr lang="da-DK" dirty="0" smtClean="0"/>
              <a:t>If </a:t>
            </a:r>
            <a:r>
              <a:rPr lang="da-DK" dirty="0"/>
              <a:t>CAT &lt; 10 </a:t>
            </a:r>
            <a:r>
              <a:rPr lang="da-DK" i="1" dirty="0"/>
              <a:t>or</a:t>
            </a:r>
            <a:r>
              <a:rPr lang="da-DK" dirty="0"/>
              <a:t> </a:t>
            </a:r>
            <a:r>
              <a:rPr lang="da-DK" dirty="0" err="1"/>
              <a:t>mMRC</a:t>
            </a:r>
            <a:r>
              <a:rPr lang="da-DK" dirty="0"/>
              <a:t> 0-1:</a:t>
            </a:r>
          </a:p>
          <a:p>
            <a:r>
              <a:rPr lang="da-DK" dirty="0"/>
              <a:t>   </a:t>
            </a:r>
            <a:r>
              <a:rPr lang="da-DK" dirty="0" err="1"/>
              <a:t>Less</a:t>
            </a:r>
            <a:r>
              <a:rPr lang="da-DK" dirty="0"/>
              <a:t> Symptoms/</a:t>
            </a:r>
            <a:r>
              <a:rPr lang="da-DK" dirty="0" err="1"/>
              <a:t>breathlessness</a:t>
            </a:r>
            <a:r>
              <a:rPr lang="da-DK" dirty="0"/>
              <a:t> (A or C)</a:t>
            </a:r>
          </a:p>
          <a:p>
            <a:endParaRPr lang="da-DK" dirty="0"/>
          </a:p>
          <a:p>
            <a:r>
              <a:rPr lang="da-DK" dirty="0"/>
              <a:t>If CAT  </a:t>
            </a:r>
            <a:r>
              <a:rPr lang="da-DK" u="sng" dirty="0"/>
              <a:t>&gt; </a:t>
            </a:r>
            <a:r>
              <a:rPr lang="da-DK" dirty="0"/>
              <a:t>10 </a:t>
            </a:r>
            <a:r>
              <a:rPr lang="da-DK" i="1" dirty="0"/>
              <a:t>or </a:t>
            </a:r>
            <a:r>
              <a:rPr lang="da-DK" dirty="0" err="1"/>
              <a:t>mMRC</a:t>
            </a:r>
            <a:r>
              <a:rPr lang="da-DK" dirty="0"/>
              <a:t> </a:t>
            </a:r>
            <a:r>
              <a:rPr lang="da-DK" u="sng" dirty="0"/>
              <a:t>&gt;</a:t>
            </a:r>
            <a:r>
              <a:rPr lang="da-DK" dirty="0"/>
              <a:t> 2:</a:t>
            </a:r>
          </a:p>
          <a:p>
            <a:r>
              <a:rPr lang="da-DK" dirty="0"/>
              <a:t>   More Symptoms/</a:t>
            </a:r>
            <a:r>
              <a:rPr lang="da-DK" dirty="0" err="1"/>
              <a:t>breathlessness</a:t>
            </a:r>
            <a:r>
              <a:rPr lang="da-DK" dirty="0"/>
              <a:t> (B or D</a:t>
            </a:r>
            <a:r>
              <a:rPr lang="da-DK" dirty="0" smtClean="0"/>
              <a:t>)</a:t>
            </a:r>
            <a:endParaRPr lang="da-DK" dirty="0"/>
          </a:p>
        </p:txBody>
      </p:sp>
      <p:sp>
        <p:nvSpPr>
          <p:cNvPr id="135176" name="Tekstfelt 7"/>
          <p:cNvSpPr txBox="1">
            <a:spLocks noChangeArrowheads="1"/>
          </p:cNvSpPr>
          <p:nvPr/>
        </p:nvSpPr>
        <p:spPr bwMode="auto">
          <a:xfrm>
            <a:off x="1973263" y="1219200"/>
            <a:ext cx="5135562" cy="646113"/>
          </a:xfrm>
          <a:prstGeom prst="rect">
            <a:avLst/>
          </a:prstGeom>
          <a:noFill/>
          <a:ln w="9525">
            <a:noFill/>
            <a:miter lim="800000"/>
            <a:headEnd/>
            <a:tailEnd/>
          </a:ln>
        </p:spPr>
        <p:txBody>
          <a:bodyPr wrap="none">
            <a:spAutoFit/>
          </a:bodyPr>
          <a:lstStyle/>
          <a:p>
            <a:pPr algn="ctr"/>
            <a:r>
              <a:rPr lang="da-DK" sz="3600"/>
              <a:t>   </a:t>
            </a:r>
            <a:r>
              <a:rPr lang="da-DK" sz="3600" u="sng"/>
              <a:t>Assess symptoms first</a:t>
            </a:r>
          </a:p>
        </p:txBody>
      </p:sp>
      <p:sp>
        <p:nvSpPr>
          <p:cNvPr id="135177" name="TextBox 1"/>
          <p:cNvSpPr txBox="1">
            <a:spLocks noChangeArrowheads="1"/>
          </p:cNvSpPr>
          <p:nvPr/>
        </p:nvSpPr>
        <p:spPr bwMode="auto">
          <a:xfrm>
            <a:off x="3810000" y="6505575"/>
            <a:ext cx="6096000" cy="276225"/>
          </a:xfrm>
          <a:prstGeom prst="rect">
            <a:avLst/>
          </a:prstGeom>
          <a:noFill/>
          <a:ln w="9525">
            <a:noFill/>
            <a:miter lim="800000"/>
            <a:headEnd/>
            <a:tailEnd/>
          </a:ln>
        </p:spPr>
        <p:txBody>
          <a:bodyPr>
            <a:spAutoFit/>
          </a:bodyPr>
          <a:lstStyle/>
          <a:p>
            <a:pPr algn="ctr"/>
            <a:r>
              <a:rPr lang="en-US" sz="1200" dirty="0"/>
              <a:t>© 2014 Global Initiative for Chronic Obstructive Lung Disease</a:t>
            </a:r>
          </a:p>
        </p:txBody>
      </p:sp>
      <p:grpSp>
        <p:nvGrpSpPr>
          <p:cNvPr id="135178" name="Group 4"/>
          <p:cNvGrpSpPr>
            <a:grpSpLocks/>
          </p:cNvGrpSpPr>
          <p:nvPr/>
        </p:nvGrpSpPr>
        <p:grpSpPr bwMode="auto">
          <a:xfrm>
            <a:off x="1114425" y="5862638"/>
            <a:ext cx="3178175" cy="842962"/>
            <a:chOff x="1113878" y="5791200"/>
            <a:chExt cx="3178852" cy="842665"/>
          </a:xfrm>
        </p:grpSpPr>
        <p:sp>
          <p:nvSpPr>
            <p:cNvPr id="135179" name="Rectangle 18"/>
            <p:cNvSpPr>
              <a:spLocks noChangeArrowheads="1"/>
            </p:cNvSpPr>
            <p:nvPr/>
          </p:nvSpPr>
          <p:spPr bwMode="auto">
            <a:xfrm>
              <a:off x="1676400" y="6172200"/>
              <a:ext cx="2087080" cy="461665"/>
            </a:xfrm>
            <a:prstGeom prst="rect">
              <a:avLst/>
            </a:prstGeom>
            <a:noFill/>
            <a:ln w="9525">
              <a:noFill/>
              <a:miter lim="800000"/>
              <a:headEnd/>
              <a:tailEnd/>
            </a:ln>
          </p:spPr>
          <p:txBody>
            <a:bodyPr wrap="none">
              <a:spAutoFit/>
            </a:bodyPr>
            <a:lstStyle/>
            <a:p>
              <a:pPr algn="ctr"/>
              <a:r>
                <a:rPr lang="en-US" b="1">
                  <a:latin typeface="Calibri" pitchFamily="34" charset="0"/>
                </a:rPr>
                <a:t>Breathlessness</a:t>
              </a:r>
            </a:p>
          </p:txBody>
        </p:sp>
        <p:sp>
          <p:nvSpPr>
            <p:cNvPr id="135180" name="TextBox 2"/>
            <p:cNvSpPr txBox="1">
              <a:spLocks noChangeArrowheads="1"/>
            </p:cNvSpPr>
            <p:nvPr/>
          </p:nvSpPr>
          <p:spPr bwMode="auto">
            <a:xfrm>
              <a:off x="1113878" y="5791200"/>
              <a:ext cx="1629322" cy="461665"/>
            </a:xfrm>
            <a:prstGeom prst="rect">
              <a:avLst/>
            </a:prstGeom>
            <a:noFill/>
            <a:ln w="9525">
              <a:noFill/>
              <a:miter lim="800000"/>
              <a:headEnd/>
              <a:tailEnd/>
            </a:ln>
          </p:spPr>
          <p:txBody>
            <a:bodyPr wrap="none">
              <a:spAutoFit/>
            </a:bodyPr>
            <a:lstStyle/>
            <a:p>
              <a:pPr algn="ctr"/>
              <a:r>
                <a:rPr lang="en-US">
                  <a:latin typeface="Calibri" pitchFamily="34" charset="0"/>
                </a:rPr>
                <a:t>mMRC  0–1</a:t>
              </a:r>
            </a:p>
          </p:txBody>
        </p:sp>
        <p:sp>
          <p:nvSpPr>
            <p:cNvPr id="135181" name="Rectangle 20"/>
            <p:cNvSpPr>
              <a:spLocks noChangeArrowheads="1"/>
            </p:cNvSpPr>
            <p:nvPr/>
          </p:nvSpPr>
          <p:spPr bwMode="auto">
            <a:xfrm>
              <a:off x="2819400" y="5791200"/>
              <a:ext cx="1473330" cy="461665"/>
            </a:xfrm>
            <a:prstGeom prst="rect">
              <a:avLst/>
            </a:prstGeom>
            <a:noFill/>
            <a:ln w="9525">
              <a:noFill/>
              <a:miter lim="800000"/>
              <a:headEnd/>
              <a:tailEnd/>
            </a:ln>
          </p:spPr>
          <p:txBody>
            <a:bodyPr wrap="none">
              <a:spAutoFit/>
            </a:bodyPr>
            <a:lstStyle/>
            <a:p>
              <a:pPr algn="ctr"/>
              <a:r>
                <a:rPr lang="en-US">
                  <a:latin typeface="Calibri" pitchFamily="34" charset="0"/>
                </a:rPr>
                <a:t>mMRC </a:t>
              </a:r>
              <a:r>
                <a:rPr lang="en-US" u="sng">
                  <a:latin typeface="Calibri" pitchFamily="34" charset="0"/>
                </a:rPr>
                <a:t>&gt;</a:t>
              </a:r>
              <a:r>
                <a:rPr lang="en-US">
                  <a:latin typeface="Calibri" pitchFamily="34" charset="0"/>
                </a:rPr>
                <a:t> 2</a:t>
              </a:r>
            </a:p>
          </p:txBody>
        </p:sp>
      </p:gr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63</a:t>
            </a:fld>
            <a:endParaRPr lang="en-US"/>
          </a:p>
        </p:txBody>
      </p:sp>
    </p:spTree>
    <p:extLst>
      <p:ext uri="{BB962C8B-B14F-4D97-AF65-F5344CB8AC3E}">
        <p14:creationId xmlns:p14="http://schemas.microsoft.com/office/powerpoint/2010/main" val="33520415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23975" y="228600"/>
            <a:ext cx="7591425" cy="914400"/>
          </a:xfrm>
        </p:spPr>
        <p:txBody>
          <a:bodyPr>
            <a:normAutofit/>
          </a:bodyPr>
          <a:lstStyle/>
          <a:p>
            <a:pPr>
              <a:defRPr/>
            </a:pPr>
            <a:r>
              <a:rPr lang="da-DK" sz="3600" b="1" dirty="0"/>
              <a:t>Combined Assessment of COPD</a:t>
            </a:r>
          </a:p>
        </p:txBody>
      </p:sp>
      <p:sp>
        <p:nvSpPr>
          <p:cNvPr id="137218" name="7 CuadroTexto"/>
          <p:cNvSpPr txBox="1">
            <a:spLocks noChangeArrowheads="1"/>
          </p:cNvSpPr>
          <p:nvPr/>
        </p:nvSpPr>
        <p:spPr bwMode="auto">
          <a:xfrm rot="-5400000">
            <a:off x="-1662906" y="3572669"/>
            <a:ext cx="4186237" cy="708025"/>
          </a:xfrm>
          <a:prstGeom prst="rect">
            <a:avLst/>
          </a:prstGeom>
          <a:noFill/>
          <a:ln w="9525">
            <a:noFill/>
            <a:miter lim="800000"/>
            <a:headEnd/>
            <a:tailEnd/>
          </a:ln>
        </p:spPr>
        <p:txBody>
          <a:bodyPr wrap="none">
            <a:spAutoFit/>
          </a:bodyPr>
          <a:lstStyle/>
          <a:p>
            <a:pPr algn="ctr"/>
            <a:r>
              <a:rPr lang="en-US" b="1"/>
              <a:t>Risk</a:t>
            </a:r>
            <a:r>
              <a:rPr lang="en-US"/>
              <a:t> </a:t>
            </a:r>
          </a:p>
          <a:p>
            <a:pPr algn="ctr"/>
            <a:r>
              <a:rPr lang="en-US" sz="1600"/>
              <a:t>(GOLD Classification of </a:t>
            </a:r>
            <a:r>
              <a:rPr lang="en-US" sz="1600" b="1"/>
              <a:t>Airflow Limitation</a:t>
            </a:r>
            <a:r>
              <a:rPr lang="en-US" sz="1600"/>
              <a:t>)</a:t>
            </a:r>
          </a:p>
        </p:txBody>
      </p:sp>
      <p:sp>
        <p:nvSpPr>
          <p:cNvPr id="137219" name="7 CuadroTexto"/>
          <p:cNvSpPr txBox="1">
            <a:spLocks noChangeArrowheads="1"/>
          </p:cNvSpPr>
          <p:nvPr/>
        </p:nvSpPr>
        <p:spPr bwMode="auto">
          <a:xfrm rot="-5400000">
            <a:off x="4507706" y="3493294"/>
            <a:ext cx="2208213" cy="708025"/>
          </a:xfrm>
          <a:prstGeom prst="rect">
            <a:avLst/>
          </a:prstGeom>
          <a:noFill/>
          <a:ln w="9525">
            <a:noFill/>
            <a:miter lim="800000"/>
            <a:headEnd/>
            <a:tailEnd/>
          </a:ln>
        </p:spPr>
        <p:txBody>
          <a:bodyPr>
            <a:spAutoFit/>
          </a:bodyPr>
          <a:lstStyle/>
          <a:p>
            <a:pPr algn="ctr"/>
            <a:r>
              <a:rPr lang="en-US" b="1"/>
              <a:t>Risk</a:t>
            </a:r>
            <a:r>
              <a:rPr lang="en-US"/>
              <a:t> </a:t>
            </a:r>
          </a:p>
          <a:p>
            <a:pPr algn="ctr"/>
            <a:r>
              <a:rPr lang="en-US" sz="1600"/>
              <a:t>(Exacerbation history)</a:t>
            </a:r>
          </a:p>
        </p:txBody>
      </p:sp>
      <p:grpSp>
        <p:nvGrpSpPr>
          <p:cNvPr id="137220" name="Group 2"/>
          <p:cNvGrpSpPr>
            <a:grpSpLocks/>
          </p:cNvGrpSpPr>
          <p:nvPr/>
        </p:nvGrpSpPr>
        <p:grpSpPr bwMode="auto">
          <a:xfrm>
            <a:off x="685800" y="2286000"/>
            <a:ext cx="3284538" cy="2911475"/>
            <a:chOff x="906463" y="2514600"/>
            <a:chExt cx="3284537" cy="2911475"/>
          </a:xfrm>
        </p:grpSpPr>
        <p:grpSp>
          <p:nvGrpSpPr>
            <p:cNvPr id="137235" name="Group 1"/>
            <p:cNvGrpSpPr>
              <a:grpSpLocks/>
            </p:cNvGrpSpPr>
            <p:nvPr/>
          </p:nvGrpSpPr>
          <p:grpSpPr bwMode="auto">
            <a:xfrm>
              <a:off x="1252538" y="2514600"/>
              <a:ext cx="2938462" cy="2911475"/>
              <a:chOff x="1252538" y="2514600"/>
              <a:chExt cx="2938462" cy="2911475"/>
            </a:xfrm>
          </p:grpSpPr>
          <p:sp>
            <p:nvSpPr>
              <p:cNvPr id="15" name="1 Rectángulo"/>
              <p:cNvSpPr/>
              <p:nvPr/>
            </p:nvSpPr>
            <p:spPr>
              <a:xfrm>
                <a:off x="1252538" y="2514600"/>
                <a:ext cx="2938462" cy="29114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cxnSp>
            <p:nvCxnSpPr>
              <p:cNvPr id="17" name="14 Conector recto"/>
              <p:cNvCxnSpPr>
                <a:stCxn id="15" idx="0"/>
                <a:endCxn id="15" idx="2"/>
              </p:cNvCxnSpPr>
              <p:nvPr/>
            </p:nvCxnSpPr>
            <p:spPr>
              <a:xfrm>
                <a:off x="2722562" y="2514600"/>
                <a:ext cx="0" cy="291147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8" name="15 Conector recto"/>
              <p:cNvCxnSpPr>
                <a:stCxn id="15" idx="1"/>
                <a:endCxn id="15" idx="3"/>
              </p:cNvCxnSpPr>
              <p:nvPr/>
            </p:nvCxnSpPr>
            <p:spPr>
              <a:xfrm>
                <a:off x="1252538" y="3970338"/>
                <a:ext cx="2938462"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7243" name="16 CuadroTexto"/>
              <p:cNvSpPr txBox="1">
                <a:spLocks noChangeArrowheads="1"/>
              </p:cNvSpPr>
              <p:nvPr/>
            </p:nvSpPr>
            <p:spPr bwMode="auto">
              <a:xfrm>
                <a:off x="1600200" y="2935288"/>
                <a:ext cx="825500" cy="646112"/>
              </a:xfrm>
              <a:prstGeom prst="rect">
                <a:avLst/>
              </a:prstGeom>
              <a:noFill/>
              <a:ln w="9525">
                <a:noFill/>
                <a:miter lim="800000"/>
                <a:headEnd/>
                <a:tailEnd/>
              </a:ln>
            </p:spPr>
            <p:txBody>
              <a:bodyPr wrap="none">
                <a:spAutoFit/>
              </a:bodyPr>
              <a:lstStyle/>
              <a:p>
                <a:pPr algn="ctr"/>
                <a:r>
                  <a:rPr lang="en-US" sz="3600" b="1"/>
                  <a:t>(C)</a:t>
                </a:r>
                <a:endParaRPr lang="en-US"/>
              </a:p>
            </p:txBody>
          </p:sp>
          <p:sp>
            <p:nvSpPr>
              <p:cNvPr id="137244" name="17 CuadroTexto"/>
              <p:cNvSpPr txBox="1">
                <a:spLocks noChangeArrowheads="1"/>
              </p:cNvSpPr>
              <p:nvPr/>
            </p:nvSpPr>
            <p:spPr bwMode="auto">
              <a:xfrm>
                <a:off x="3048000" y="2935288"/>
                <a:ext cx="825500" cy="646112"/>
              </a:xfrm>
              <a:prstGeom prst="rect">
                <a:avLst/>
              </a:prstGeom>
              <a:noFill/>
              <a:ln w="9525">
                <a:noFill/>
                <a:miter lim="800000"/>
                <a:headEnd/>
                <a:tailEnd/>
              </a:ln>
            </p:spPr>
            <p:txBody>
              <a:bodyPr wrap="none">
                <a:spAutoFit/>
              </a:bodyPr>
              <a:lstStyle/>
              <a:p>
                <a:pPr algn="ctr"/>
                <a:r>
                  <a:rPr lang="en-US" sz="3600" b="1"/>
                  <a:t>(D)</a:t>
                </a:r>
                <a:endParaRPr lang="en-US"/>
              </a:p>
            </p:txBody>
          </p:sp>
          <p:sp>
            <p:nvSpPr>
              <p:cNvPr id="137245" name="18 CuadroTexto"/>
              <p:cNvSpPr txBox="1">
                <a:spLocks noChangeArrowheads="1"/>
              </p:cNvSpPr>
              <p:nvPr/>
            </p:nvSpPr>
            <p:spPr bwMode="auto">
              <a:xfrm>
                <a:off x="1524000" y="4383088"/>
                <a:ext cx="954088" cy="646112"/>
              </a:xfrm>
              <a:prstGeom prst="rect">
                <a:avLst/>
              </a:prstGeom>
              <a:noFill/>
              <a:ln w="9525">
                <a:noFill/>
                <a:miter lim="800000"/>
                <a:headEnd/>
                <a:tailEnd/>
              </a:ln>
            </p:spPr>
            <p:txBody>
              <a:bodyPr wrap="none">
                <a:spAutoFit/>
              </a:bodyPr>
              <a:lstStyle/>
              <a:p>
                <a:pPr algn="ctr"/>
                <a:r>
                  <a:rPr lang="en-US" sz="3600" b="1"/>
                  <a:t> (A)</a:t>
                </a:r>
                <a:endParaRPr lang="en-US"/>
              </a:p>
            </p:txBody>
          </p:sp>
          <p:sp>
            <p:nvSpPr>
              <p:cNvPr id="137246" name="19 CuadroTexto"/>
              <p:cNvSpPr txBox="1">
                <a:spLocks noChangeArrowheads="1"/>
              </p:cNvSpPr>
              <p:nvPr/>
            </p:nvSpPr>
            <p:spPr bwMode="auto">
              <a:xfrm>
                <a:off x="3048000" y="4383088"/>
                <a:ext cx="825500" cy="646112"/>
              </a:xfrm>
              <a:prstGeom prst="rect">
                <a:avLst/>
              </a:prstGeom>
              <a:noFill/>
              <a:ln w="9525">
                <a:noFill/>
                <a:miter lim="800000"/>
                <a:headEnd/>
                <a:tailEnd/>
              </a:ln>
            </p:spPr>
            <p:txBody>
              <a:bodyPr wrap="none">
                <a:spAutoFit/>
              </a:bodyPr>
              <a:lstStyle/>
              <a:p>
                <a:pPr algn="ctr"/>
                <a:r>
                  <a:rPr lang="en-US" sz="3600" b="1"/>
                  <a:t>(B)</a:t>
                </a:r>
                <a:endParaRPr lang="en-US"/>
              </a:p>
            </p:txBody>
          </p:sp>
        </p:grpSp>
        <p:sp>
          <p:nvSpPr>
            <p:cNvPr id="137236" name="Tekstfelt 23"/>
            <p:cNvSpPr txBox="1">
              <a:spLocks noChangeArrowheads="1"/>
            </p:cNvSpPr>
            <p:nvPr/>
          </p:nvSpPr>
          <p:spPr bwMode="auto">
            <a:xfrm>
              <a:off x="906463" y="2678113"/>
              <a:ext cx="312737" cy="369887"/>
            </a:xfrm>
            <a:prstGeom prst="rect">
              <a:avLst/>
            </a:prstGeom>
            <a:noFill/>
            <a:ln w="9525">
              <a:noFill/>
              <a:miter lim="800000"/>
              <a:headEnd/>
              <a:tailEnd/>
            </a:ln>
          </p:spPr>
          <p:txBody>
            <a:bodyPr wrap="none">
              <a:spAutoFit/>
            </a:bodyPr>
            <a:lstStyle/>
            <a:p>
              <a:r>
                <a:rPr lang="da-DK" sz="1800"/>
                <a:t>4</a:t>
              </a:r>
            </a:p>
          </p:txBody>
        </p:sp>
        <p:sp>
          <p:nvSpPr>
            <p:cNvPr id="137237" name="Tekstfelt 24"/>
            <p:cNvSpPr txBox="1">
              <a:spLocks noChangeArrowheads="1"/>
            </p:cNvSpPr>
            <p:nvPr/>
          </p:nvSpPr>
          <p:spPr bwMode="auto">
            <a:xfrm>
              <a:off x="914400" y="3352800"/>
              <a:ext cx="312738" cy="369888"/>
            </a:xfrm>
            <a:prstGeom prst="rect">
              <a:avLst/>
            </a:prstGeom>
            <a:noFill/>
            <a:ln w="9525">
              <a:noFill/>
              <a:miter lim="800000"/>
              <a:headEnd/>
              <a:tailEnd/>
            </a:ln>
          </p:spPr>
          <p:txBody>
            <a:bodyPr wrap="none">
              <a:spAutoFit/>
            </a:bodyPr>
            <a:lstStyle/>
            <a:p>
              <a:r>
                <a:rPr lang="da-DK" sz="1800"/>
                <a:t>3</a:t>
              </a:r>
            </a:p>
          </p:txBody>
        </p:sp>
        <p:sp>
          <p:nvSpPr>
            <p:cNvPr id="137238" name="Tekstfelt 25"/>
            <p:cNvSpPr txBox="1">
              <a:spLocks noChangeArrowheads="1"/>
            </p:cNvSpPr>
            <p:nvPr/>
          </p:nvSpPr>
          <p:spPr bwMode="auto">
            <a:xfrm>
              <a:off x="906463" y="4202113"/>
              <a:ext cx="312737" cy="369887"/>
            </a:xfrm>
            <a:prstGeom prst="rect">
              <a:avLst/>
            </a:prstGeom>
            <a:noFill/>
            <a:ln w="9525">
              <a:noFill/>
              <a:miter lim="800000"/>
              <a:headEnd/>
              <a:tailEnd/>
            </a:ln>
          </p:spPr>
          <p:txBody>
            <a:bodyPr wrap="none">
              <a:spAutoFit/>
            </a:bodyPr>
            <a:lstStyle/>
            <a:p>
              <a:r>
                <a:rPr lang="da-DK" sz="1800"/>
                <a:t>2</a:t>
              </a:r>
            </a:p>
          </p:txBody>
        </p:sp>
        <p:sp>
          <p:nvSpPr>
            <p:cNvPr id="137239" name="Tekstfelt 26"/>
            <p:cNvSpPr txBox="1">
              <a:spLocks noChangeArrowheads="1"/>
            </p:cNvSpPr>
            <p:nvPr/>
          </p:nvSpPr>
          <p:spPr bwMode="auto">
            <a:xfrm>
              <a:off x="906463" y="4887913"/>
              <a:ext cx="312737" cy="369887"/>
            </a:xfrm>
            <a:prstGeom prst="rect">
              <a:avLst/>
            </a:prstGeom>
            <a:noFill/>
            <a:ln w="9525">
              <a:noFill/>
              <a:miter lim="800000"/>
              <a:headEnd/>
              <a:tailEnd/>
            </a:ln>
          </p:spPr>
          <p:txBody>
            <a:bodyPr wrap="none">
              <a:spAutoFit/>
            </a:bodyPr>
            <a:lstStyle/>
            <a:p>
              <a:r>
                <a:rPr lang="da-DK" sz="1800"/>
                <a:t>1</a:t>
              </a:r>
            </a:p>
          </p:txBody>
        </p:sp>
      </p:grpSp>
      <p:sp>
        <p:nvSpPr>
          <p:cNvPr id="137221" name="Tekstfelt 27"/>
          <p:cNvSpPr txBox="1">
            <a:spLocks noChangeArrowheads="1"/>
          </p:cNvSpPr>
          <p:nvPr/>
        </p:nvSpPr>
        <p:spPr bwMode="auto">
          <a:xfrm>
            <a:off x="822325" y="5159375"/>
            <a:ext cx="312906" cy="369332"/>
          </a:xfrm>
          <a:prstGeom prst="rect">
            <a:avLst/>
          </a:prstGeom>
          <a:noFill/>
          <a:ln w="9525">
            <a:noFill/>
            <a:miter lim="800000"/>
            <a:headEnd/>
            <a:tailEnd/>
          </a:ln>
        </p:spPr>
        <p:txBody>
          <a:bodyPr wrap="none">
            <a:spAutoFit/>
          </a:bodyPr>
          <a:lstStyle/>
          <a:p>
            <a:r>
              <a:rPr lang="da-DK" sz="1800"/>
              <a:t>  </a:t>
            </a:r>
          </a:p>
        </p:txBody>
      </p:sp>
      <p:grpSp>
        <p:nvGrpSpPr>
          <p:cNvPr id="137222" name="Group 5"/>
          <p:cNvGrpSpPr>
            <a:grpSpLocks/>
          </p:cNvGrpSpPr>
          <p:nvPr/>
        </p:nvGrpSpPr>
        <p:grpSpPr bwMode="auto">
          <a:xfrm>
            <a:off x="1187299" y="5181600"/>
            <a:ext cx="2657777" cy="957263"/>
            <a:chOff x="1412589" y="5449888"/>
            <a:chExt cx="2658047" cy="956865"/>
          </a:xfrm>
        </p:grpSpPr>
        <p:sp>
          <p:nvSpPr>
            <p:cNvPr id="137232" name="TextBox 2"/>
            <p:cNvSpPr txBox="1">
              <a:spLocks noChangeArrowheads="1"/>
            </p:cNvSpPr>
            <p:nvPr/>
          </p:nvSpPr>
          <p:spPr bwMode="auto">
            <a:xfrm>
              <a:off x="1412589" y="5449888"/>
              <a:ext cx="1208660" cy="369178"/>
            </a:xfrm>
            <a:prstGeom prst="rect">
              <a:avLst/>
            </a:prstGeom>
            <a:noFill/>
            <a:ln w="9525">
              <a:noFill/>
              <a:miter lim="800000"/>
              <a:headEnd/>
              <a:tailEnd/>
            </a:ln>
          </p:spPr>
          <p:txBody>
            <a:bodyPr wrap="none">
              <a:spAutoFit/>
            </a:bodyPr>
            <a:lstStyle/>
            <a:p>
              <a:pPr algn="ctr"/>
              <a:r>
                <a:rPr lang="en-US" sz="1800"/>
                <a:t>CAT &lt; 10 </a:t>
              </a:r>
            </a:p>
          </p:txBody>
        </p:sp>
        <p:sp>
          <p:nvSpPr>
            <p:cNvPr id="137233" name="TextBox 2"/>
            <p:cNvSpPr txBox="1">
              <a:spLocks noChangeArrowheads="1"/>
            </p:cNvSpPr>
            <p:nvPr/>
          </p:nvSpPr>
          <p:spPr bwMode="auto">
            <a:xfrm>
              <a:off x="2861976" y="5449888"/>
              <a:ext cx="1208660" cy="369178"/>
            </a:xfrm>
            <a:prstGeom prst="rect">
              <a:avLst/>
            </a:prstGeom>
            <a:noFill/>
            <a:ln w="9525">
              <a:noFill/>
              <a:miter lim="800000"/>
              <a:headEnd/>
              <a:tailEnd/>
            </a:ln>
          </p:spPr>
          <p:txBody>
            <a:bodyPr wrap="none">
              <a:spAutoFit/>
            </a:bodyPr>
            <a:lstStyle/>
            <a:p>
              <a:pPr algn="ctr"/>
              <a:r>
                <a:rPr lang="en-US" sz="1800"/>
                <a:t>CAT </a:t>
              </a:r>
              <a:r>
                <a:rPr lang="da-DK" sz="1800" u="sng"/>
                <a:t>&gt;</a:t>
              </a:r>
              <a:r>
                <a:rPr lang="da-DK" sz="1800"/>
                <a:t> </a:t>
              </a:r>
              <a:r>
                <a:rPr lang="en-US" sz="1800"/>
                <a:t>10 </a:t>
              </a:r>
            </a:p>
          </p:txBody>
        </p:sp>
        <p:sp>
          <p:nvSpPr>
            <p:cNvPr id="137234" name="13 CuadroTexto"/>
            <p:cNvSpPr txBox="1">
              <a:spLocks noChangeArrowheads="1"/>
            </p:cNvSpPr>
            <p:nvPr/>
          </p:nvSpPr>
          <p:spPr bwMode="auto">
            <a:xfrm>
              <a:off x="1934939" y="5791200"/>
              <a:ext cx="1495872" cy="615553"/>
            </a:xfrm>
            <a:prstGeom prst="rect">
              <a:avLst/>
            </a:prstGeom>
            <a:noFill/>
            <a:ln w="9525">
              <a:noFill/>
              <a:miter lim="800000"/>
              <a:headEnd/>
              <a:tailEnd/>
            </a:ln>
          </p:spPr>
          <p:txBody>
            <a:bodyPr wrap="none">
              <a:spAutoFit/>
            </a:bodyPr>
            <a:lstStyle/>
            <a:p>
              <a:pPr algn="ctr"/>
              <a:r>
                <a:rPr lang="en-US" sz="2000" b="1"/>
                <a:t>Symptoms</a:t>
              </a:r>
            </a:p>
            <a:p>
              <a:pPr algn="ctr"/>
              <a:endParaRPr lang="en-US" sz="1400"/>
            </a:p>
          </p:txBody>
        </p:sp>
      </p:grpSp>
      <p:sp>
        <p:nvSpPr>
          <p:cNvPr id="137224" name="Tekstfelt 6"/>
          <p:cNvSpPr txBox="1">
            <a:spLocks noChangeArrowheads="1"/>
          </p:cNvSpPr>
          <p:nvPr/>
        </p:nvSpPr>
        <p:spPr bwMode="auto">
          <a:xfrm>
            <a:off x="6019800" y="2209800"/>
            <a:ext cx="2971800" cy="3427413"/>
          </a:xfrm>
          <a:prstGeom prst="rect">
            <a:avLst/>
          </a:prstGeom>
          <a:noFill/>
          <a:ln w="9525">
            <a:solidFill>
              <a:schemeClr val="bg1"/>
            </a:solidFill>
            <a:miter lim="800000"/>
            <a:headEnd/>
            <a:tailEnd/>
          </a:ln>
        </p:spPr>
        <p:txBody>
          <a:bodyPr>
            <a:spAutoFit/>
          </a:bodyPr>
          <a:lstStyle/>
          <a:p>
            <a:pPr algn="ctr"/>
            <a:r>
              <a:rPr lang="da-DK" sz="1800">
                <a:latin typeface="Tahoma" pitchFamily="34" charset="0"/>
                <a:cs typeface="Tahoma" pitchFamily="34" charset="0"/>
              </a:rPr>
              <a:t>If GOLD 3 or 4 </a:t>
            </a:r>
            <a:r>
              <a:rPr lang="da-DK" sz="1800" i="1">
                <a:latin typeface="Tahoma" pitchFamily="34" charset="0"/>
                <a:cs typeface="Tahoma" pitchFamily="34" charset="0"/>
              </a:rPr>
              <a:t>or </a:t>
            </a:r>
            <a:r>
              <a:rPr lang="da-DK" sz="1800">
                <a:latin typeface="Tahoma" pitchFamily="34" charset="0"/>
                <a:cs typeface="Tahoma" pitchFamily="34" charset="0"/>
              </a:rPr>
              <a:t> ≥ 2 exacerbations per year </a:t>
            </a:r>
            <a:r>
              <a:rPr lang="da-DK" sz="1800" i="1">
                <a:latin typeface="Tahoma" pitchFamily="34" charset="0"/>
                <a:cs typeface="Tahoma" pitchFamily="34" charset="0"/>
              </a:rPr>
              <a:t>or </a:t>
            </a:r>
            <a:r>
              <a:rPr lang="da-DK" sz="1800" u="sng">
                <a:latin typeface="Tahoma" pitchFamily="34" charset="0"/>
                <a:cs typeface="Tahoma" pitchFamily="34" charset="0"/>
              </a:rPr>
              <a:t>&gt;</a:t>
            </a:r>
            <a:r>
              <a:rPr lang="da-DK" sz="1800">
                <a:latin typeface="Tahoma" pitchFamily="34" charset="0"/>
                <a:cs typeface="Tahoma" pitchFamily="34" charset="0"/>
              </a:rPr>
              <a:t> 1 leading to hospital admission:</a:t>
            </a:r>
          </a:p>
          <a:p>
            <a:r>
              <a:rPr lang="da-DK" sz="1800">
                <a:latin typeface="Tahoma" pitchFamily="34" charset="0"/>
                <a:cs typeface="Tahoma" pitchFamily="34" charset="0"/>
              </a:rPr>
              <a:t>     High Risk (C or D)  </a:t>
            </a:r>
          </a:p>
          <a:p>
            <a:endParaRPr lang="da-DK" sz="1800">
              <a:latin typeface="Tahoma" pitchFamily="34" charset="0"/>
              <a:cs typeface="Tahoma" pitchFamily="34" charset="0"/>
            </a:endParaRPr>
          </a:p>
          <a:p>
            <a:pPr algn="ctr"/>
            <a:r>
              <a:rPr lang="da-DK" sz="1800">
                <a:latin typeface="Tahoma" pitchFamily="34" charset="0"/>
                <a:cs typeface="Tahoma" pitchFamily="34" charset="0"/>
              </a:rPr>
              <a:t>If GOLD 1 or 2 </a:t>
            </a:r>
            <a:r>
              <a:rPr lang="da-DK" sz="1800" i="1">
                <a:latin typeface="Tahoma" pitchFamily="34" charset="0"/>
                <a:cs typeface="Tahoma" pitchFamily="34" charset="0"/>
              </a:rPr>
              <a:t>and </a:t>
            </a:r>
            <a:r>
              <a:rPr lang="da-DK" sz="1800">
                <a:latin typeface="Tahoma" pitchFamily="34" charset="0"/>
                <a:cs typeface="Tahoma" pitchFamily="34" charset="0"/>
              </a:rPr>
              <a:t>only </a:t>
            </a:r>
          </a:p>
          <a:p>
            <a:pPr algn="ctr"/>
            <a:r>
              <a:rPr lang="da-DK" sz="1800">
                <a:latin typeface="Tahoma" pitchFamily="34" charset="0"/>
                <a:cs typeface="Tahoma" pitchFamily="34" charset="0"/>
              </a:rPr>
              <a:t>0 or 1 exacerbations per year (not leading to hospital admission):   </a:t>
            </a:r>
          </a:p>
          <a:p>
            <a:r>
              <a:rPr lang="da-DK" sz="1800">
                <a:latin typeface="Tahoma" pitchFamily="34" charset="0"/>
                <a:cs typeface="Tahoma" pitchFamily="34" charset="0"/>
              </a:rPr>
              <a:t>       Low Risk (A or B)</a:t>
            </a:r>
          </a:p>
          <a:p>
            <a:endParaRPr lang="da-DK" sz="2000">
              <a:latin typeface="Tahoma" pitchFamily="34" charset="0"/>
              <a:cs typeface="Tahoma" pitchFamily="34" charset="0"/>
            </a:endParaRPr>
          </a:p>
        </p:txBody>
      </p:sp>
      <p:sp>
        <p:nvSpPr>
          <p:cNvPr id="137225" name="Tekstfelt 7"/>
          <p:cNvSpPr txBox="1">
            <a:spLocks noChangeArrowheads="1"/>
          </p:cNvSpPr>
          <p:nvPr/>
        </p:nvSpPr>
        <p:spPr bwMode="auto">
          <a:xfrm>
            <a:off x="914400" y="1219200"/>
            <a:ext cx="7278688" cy="646113"/>
          </a:xfrm>
          <a:prstGeom prst="rect">
            <a:avLst/>
          </a:prstGeom>
          <a:noFill/>
          <a:ln w="9525">
            <a:noFill/>
            <a:miter lim="800000"/>
            <a:headEnd/>
            <a:tailEnd/>
          </a:ln>
        </p:spPr>
        <p:txBody>
          <a:bodyPr wrap="none">
            <a:spAutoFit/>
          </a:bodyPr>
          <a:lstStyle/>
          <a:p>
            <a:pPr algn="ctr"/>
            <a:r>
              <a:rPr lang="da-DK" sz="3600" u="sng" dirty="0"/>
              <a:t>Assess risk of exacerbations next</a:t>
            </a:r>
          </a:p>
        </p:txBody>
      </p:sp>
      <p:sp>
        <p:nvSpPr>
          <p:cNvPr id="137226" name="TextBox 1"/>
          <p:cNvSpPr txBox="1">
            <a:spLocks noChangeArrowheads="1"/>
          </p:cNvSpPr>
          <p:nvPr/>
        </p:nvSpPr>
        <p:spPr bwMode="auto">
          <a:xfrm>
            <a:off x="3810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grpSp>
        <p:nvGrpSpPr>
          <p:cNvPr id="137227" name="Group 31"/>
          <p:cNvGrpSpPr>
            <a:grpSpLocks/>
          </p:cNvGrpSpPr>
          <p:nvPr/>
        </p:nvGrpSpPr>
        <p:grpSpPr bwMode="auto">
          <a:xfrm>
            <a:off x="1055688" y="6015038"/>
            <a:ext cx="2982912" cy="781050"/>
            <a:chOff x="1220521" y="5791200"/>
            <a:chExt cx="2982585" cy="781110"/>
          </a:xfrm>
        </p:grpSpPr>
        <p:sp>
          <p:nvSpPr>
            <p:cNvPr id="137229" name="Rectangle 32"/>
            <p:cNvSpPr>
              <a:spLocks noChangeArrowheads="1"/>
            </p:cNvSpPr>
            <p:nvPr/>
          </p:nvSpPr>
          <p:spPr bwMode="auto">
            <a:xfrm>
              <a:off x="1679519" y="6172200"/>
              <a:ext cx="2080843" cy="400110"/>
            </a:xfrm>
            <a:prstGeom prst="rect">
              <a:avLst/>
            </a:prstGeom>
            <a:noFill/>
            <a:ln w="9525">
              <a:noFill/>
              <a:miter lim="800000"/>
              <a:headEnd/>
              <a:tailEnd/>
            </a:ln>
          </p:spPr>
          <p:txBody>
            <a:bodyPr wrap="none">
              <a:spAutoFit/>
            </a:bodyPr>
            <a:lstStyle/>
            <a:p>
              <a:pPr algn="ctr"/>
              <a:r>
                <a:rPr lang="en-US" sz="2000" b="1">
                  <a:cs typeface="Arial" charset="0"/>
                </a:rPr>
                <a:t>Breathlessness</a:t>
              </a:r>
            </a:p>
          </p:txBody>
        </p:sp>
        <p:sp>
          <p:nvSpPr>
            <p:cNvPr id="34" name="TextBox 2"/>
            <p:cNvSpPr txBox="1"/>
            <p:nvPr/>
          </p:nvSpPr>
          <p:spPr>
            <a:xfrm>
              <a:off x="1220521" y="5791200"/>
              <a:ext cx="1415895" cy="369915"/>
            </a:xfrm>
            <a:prstGeom prst="rect">
              <a:avLst/>
            </a:prstGeom>
            <a:noFill/>
          </p:spPr>
          <p:txBody>
            <a:bodyPr wrap="none">
              <a:spAutoFit/>
            </a:bodyPr>
            <a:lstStyle/>
            <a:p>
              <a:pPr algn="ctr">
                <a:defRPr/>
              </a:pPr>
              <a:r>
                <a:rPr lang="en-US" sz="1800" dirty="0" err="1">
                  <a:latin typeface="Arial"/>
                  <a:ea typeface="ＭＳ Ｐゴシック"/>
                  <a:cs typeface="Arial"/>
                </a:rPr>
                <a:t>mMRC</a:t>
              </a:r>
              <a:r>
                <a:rPr lang="en-US" sz="1800" dirty="0">
                  <a:latin typeface="Arial"/>
                  <a:ea typeface="ＭＳ Ｐゴシック"/>
                  <a:cs typeface="Arial"/>
                </a:rPr>
                <a:t>  0–1</a:t>
              </a:r>
            </a:p>
          </p:txBody>
        </p:sp>
        <p:sp>
          <p:nvSpPr>
            <p:cNvPr id="137231" name="Rectangle 34"/>
            <p:cNvSpPr>
              <a:spLocks noChangeArrowheads="1"/>
            </p:cNvSpPr>
            <p:nvPr/>
          </p:nvSpPr>
          <p:spPr bwMode="auto">
            <a:xfrm>
              <a:off x="2909024" y="5791200"/>
              <a:ext cx="1294082" cy="369332"/>
            </a:xfrm>
            <a:prstGeom prst="rect">
              <a:avLst/>
            </a:prstGeom>
            <a:noFill/>
            <a:ln w="9525">
              <a:noFill/>
              <a:miter lim="800000"/>
              <a:headEnd/>
              <a:tailEnd/>
            </a:ln>
          </p:spPr>
          <p:txBody>
            <a:bodyPr wrap="none">
              <a:spAutoFit/>
            </a:bodyPr>
            <a:lstStyle/>
            <a:p>
              <a:pPr algn="ctr"/>
              <a:r>
                <a:rPr lang="en-US" sz="1800">
                  <a:cs typeface="Arial" charset="0"/>
                </a:rPr>
                <a:t>mMRC </a:t>
              </a:r>
              <a:r>
                <a:rPr lang="en-US" sz="1800" u="sng">
                  <a:cs typeface="Arial" charset="0"/>
                </a:rPr>
                <a:t>&gt;</a:t>
              </a:r>
              <a:r>
                <a:rPr lang="en-US" sz="1800">
                  <a:cs typeface="Arial" charset="0"/>
                </a:rPr>
                <a:t> 2</a:t>
              </a:r>
            </a:p>
          </p:txBody>
        </p:sp>
      </p:grpSp>
      <p:sp>
        <p:nvSpPr>
          <p:cNvPr id="137228" name="Tekstfelt 35"/>
          <p:cNvSpPr txBox="1">
            <a:spLocks noChangeArrowheads="1"/>
          </p:cNvSpPr>
          <p:nvPr/>
        </p:nvSpPr>
        <p:spPr bwMode="auto">
          <a:xfrm>
            <a:off x="3962400" y="2298700"/>
            <a:ext cx="1447800" cy="2781300"/>
          </a:xfrm>
          <a:prstGeom prst="rect">
            <a:avLst/>
          </a:prstGeom>
          <a:noFill/>
          <a:ln w="9525">
            <a:noFill/>
            <a:miter lim="800000"/>
            <a:headEnd/>
            <a:tailEnd/>
          </a:ln>
        </p:spPr>
        <p:txBody>
          <a:bodyPr>
            <a:spAutoFit/>
          </a:bodyPr>
          <a:lstStyle/>
          <a:p>
            <a:r>
              <a:rPr lang="da-DK" sz="1600" dirty="0">
                <a:latin typeface="Calibri" pitchFamily="34" charset="0"/>
              </a:rPr>
              <a:t>≥ 2</a:t>
            </a:r>
          </a:p>
          <a:p>
            <a:r>
              <a:rPr lang="da-DK" sz="1600" dirty="0">
                <a:latin typeface="Calibri" pitchFamily="34" charset="0"/>
              </a:rPr>
              <a:t>        </a:t>
            </a:r>
            <a:r>
              <a:rPr lang="da-DK" sz="1600" i="1" dirty="0">
                <a:latin typeface="Calibri" pitchFamily="34" charset="0"/>
              </a:rPr>
              <a:t>or</a:t>
            </a:r>
            <a:r>
              <a:rPr lang="da-DK" sz="1600" dirty="0">
                <a:latin typeface="Calibri" pitchFamily="34" charset="0"/>
              </a:rPr>
              <a:t> </a:t>
            </a:r>
          </a:p>
          <a:p>
            <a:r>
              <a:rPr lang="da-DK" sz="1600" dirty="0">
                <a:latin typeface="Calibri" pitchFamily="34" charset="0"/>
              </a:rPr>
              <a:t>  </a:t>
            </a:r>
            <a:r>
              <a:rPr lang="da-DK" sz="1600" u="sng" dirty="0">
                <a:latin typeface="Calibri" pitchFamily="34" charset="0"/>
              </a:rPr>
              <a:t>&gt;</a:t>
            </a:r>
            <a:r>
              <a:rPr lang="da-DK" sz="1600" dirty="0">
                <a:latin typeface="Calibri" pitchFamily="34" charset="0"/>
              </a:rPr>
              <a:t> 1  leading</a:t>
            </a:r>
          </a:p>
          <a:p>
            <a:r>
              <a:rPr lang="da-DK" sz="1600" dirty="0">
                <a:latin typeface="Calibri" pitchFamily="34" charset="0"/>
              </a:rPr>
              <a:t>  to  hospital</a:t>
            </a:r>
          </a:p>
          <a:p>
            <a:r>
              <a:rPr lang="da-DK" sz="1600" dirty="0">
                <a:latin typeface="Calibri" pitchFamily="34" charset="0"/>
              </a:rPr>
              <a:t>    admission</a:t>
            </a:r>
          </a:p>
          <a:p>
            <a:endParaRPr lang="da-DK" sz="1600" dirty="0">
              <a:latin typeface="Calibri" pitchFamily="34" charset="0"/>
            </a:endParaRPr>
          </a:p>
          <a:p>
            <a:endParaRPr lang="da-DK" sz="1600" dirty="0">
              <a:latin typeface="Calibri" pitchFamily="34" charset="0"/>
            </a:endParaRPr>
          </a:p>
          <a:p>
            <a:r>
              <a:rPr lang="da-DK" sz="1600" dirty="0">
                <a:latin typeface="Calibri" pitchFamily="34" charset="0"/>
              </a:rPr>
              <a:t>1  (not leading</a:t>
            </a:r>
          </a:p>
          <a:p>
            <a:r>
              <a:rPr lang="da-DK" sz="1600" dirty="0">
                <a:latin typeface="Calibri" pitchFamily="34" charset="0"/>
              </a:rPr>
              <a:t>     to hospital</a:t>
            </a:r>
          </a:p>
          <a:p>
            <a:r>
              <a:rPr lang="da-DK" sz="1600" dirty="0">
                <a:latin typeface="Calibri" pitchFamily="34" charset="0"/>
              </a:rPr>
              <a:t>    admission)</a:t>
            </a:r>
          </a:p>
          <a:p>
            <a:r>
              <a:rPr lang="da-DK" sz="1600" dirty="0">
                <a:latin typeface="Calibri" pitchFamily="34" charset="0"/>
              </a:rPr>
              <a:t>0</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23975" y="228600"/>
            <a:ext cx="7591425" cy="914400"/>
          </a:xfrm>
        </p:spPr>
        <p:txBody>
          <a:bodyPr/>
          <a:lstStyle/>
          <a:p>
            <a:pPr>
              <a:defRPr/>
            </a:pPr>
            <a:r>
              <a:rPr lang="da-DK" sz="3600" b="1" dirty="0"/>
              <a:t>Combined Assessment of COPD</a:t>
            </a:r>
          </a:p>
        </p:txBody>
      </p:sp>
      <p:sp>
        <p:nvSpPr>
          <p:cNvPr id="139266" name="Tekstfelt 13"/>
          <p:cNvSpPr txBox="1">
            <a:spLocks noChangeArrowheads="1"/>
          </p:cNvSpPr>
          <p:nvPr/>
        </p:nvSpPr>
        <p:spPr bwMode="auto">
          <a:xfrm>
            <a:off x="6524625" y="4819650"/>
            <a:ext cx="248786" cy="369332"/>
          </a:xfrm>
          <a:prstGeom prst="rect">
            <a:avLst/>
          </a:prstGeom>
          <a:noFill/>
          <a:ln w="9525">
            <a:noFill/>
            <a:miter lim="800000"/>
            <a:headEnd/>
            <a:tailEnd/>
          </a:ln>
        </p:spPr>
        <p:txBody>
          <a:bodyPr wrap="none">
            <a:spAutoFit/>
          </a:bodyPr>
          <a:lstStyle/>
          <a:p>
            <a:r>
              <a:rPr lang="da-DK" sz="1800"/>
              <a:t> </a:t>
            </a:r>
          </a:p>
        </p:txBody>
      </p:sp>
      <p:sp>
        <p:nvSpPr>
          <p:cNvPr id="139267" name="Tekstfelt 27"/>
          <p:cNvSpPr txBox="1">
            <a:spLocks noChangeArrowheads="1"/>
          </p:cNvSpPr>
          <p:nvPr/>
        </p:nvSpPr>
        <p:spPr bwMode="auto">
          <a:xfrm>
            <a:off x="2346325" y="5159375"/>
            <a:ext cx="312906" cy="369332"/>
          </a:xfrm>
          <a:prstGeom prst="rect">
            <a:avLst/>
          </a:prstGeom>
          <a:noFill/>
          <a:ln w="9525">
            <a:noFill/>
            <a:miter lim="800000"/>
            <a:headEnd/>
            <a:tailEnd/>
          </a:ln>
        </p:spPr>
        <p:txBody>
          <a:bodyPr wrap="none">
            <a:spAutoFit/>
          </a:bodyPr>
          <a:lstStyle/>
          <a:p>
            <a:r>
              <a:rPr lang="da-DK" sz="1800"/>
              <a:t>  </a:t>
            </a:r>
          </a:p>
        </p:txBody>
      </p:sp>
      <p:sp>
        <p:nvSpPr>
          <p:cNvPr id="139269" name="TextBox 1"/>
          <p:cNvSpPr txBox="1">
            <a:spLocks noChangeArrowheads="1"/>
          </p:cNvSpPr>
          <p:nvPr/>
        </p:nvSpPr>
        <p:spPr bwMode="auto">
          <a:xfrm>
            <a:off x="1676400" y="65817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grpSp>
        <p:nvGrpSpPr>
          <p:cNvPr id="139270" name="Group 3"/>
          <p:cNvGrpSpPr>
            <a:grpSpLocks/>
          </p:cNvGrpSpPr>
          <p:nvPr/>
        </p:nvGrpSpPr>
        <p:grpSpPr bwMode="auto">
          <a:xfrm>
            <a:off x="363768" y="1133837"/>
            <a:ext cx="8553544" cy="4814837"/>
            <a:chOff x="1611899" y="1311362"/>
            <a:chExt cx="7208485" cy="4834713"/>
          </a:xfrm>
        </p:grpSpPr>
        <p:sp>
          <p:nvSpPr>
            <p:cNvPr id="139275" name="7 CuadroTexto"/>
            <p:cNvSpPr txBox="1">
              <a:spLocks noChangeArrowheads="1"/>
            </p:cNvSpPr>
            <p:nvPr/>
          </p:nvSpPr>
          <p:spPr bwMode="auto">
            <a:xfrm rot="16200000">
              <a:off x="-304203" y="3227464"/>
              <a:ext cx="4428773" cy="596570"/>
            </a:xfrm>
            <a:prstGeom prst="rect">
              <a:avLst/>
            </a:prstGeom>
            <a:noFill/>
            <a:ln w="9525">
              <a:noFill/>
              <a:miter lim="800000"/>
              <a:headEnd/>
              <a:tailEnd/>
            </a:ln>
          </p:spPr>
          <p:txBody>
            <a:bodyPr wrap="none">
              <a:spAutoFit/>
            </a:bodyPr>
            <a:lstStyle/>
            <a:p>
              <a:pPr algn="ctr"/>
              <a:r>
                <a:rPr lang="en-US" b="1" dirty="0">
                  <a:latin typeface="Calibri" pitchFamily="34" charset="0"/>
                </a:rPr>
                <a:t>Risk</a:t>
              </a:r>
              <a:r>
                <a:rPr lang="en-US" dirty="0">
                  <a:latin typeface="Calibri" pitchFamily="34" charset="0"/>
                </a:rPr>
                <a:t> </a:t>
              </a:r>
            </a:p>
            <a:p>
              <a:pPr algn="ctr"/>
              <a:r>
                <a:rPr lang="en-US" sz="1600" dirty="0">
                  <a:latin typeface="Calibri" pitchFamily="34" charset="0"/>
                </a:rPr>
                <a:t>(</a:t>
              </a:r>
              <a:r>
                <a:rPr lang="en-US" sz="1600" b="1" dirty="0"/>
                <a:t>GOLD Classification of Airflow Limitation))</a:t>
              </a:r>
            </a:p>
          </p:txBody>
        </p:sp>
        <p:sp>
          <p:nvSpPr>
            <p:cNvPr id="139276" name="7 CuadroTexto"/>
            <p:cNvSpPr txBox="1">
              <a:spLocks noChangeArrowheads="1"/>
            </p:cNvSpPr>
            <p:nvPr/>
          </p:nvSpPr>
          <p:spPr bwMode="auto">
            <a:xfrm rot="16200000">
              <a:off x="6999587" y="3160499"/>
              <a:ext cx="3045023" cy="596570"/>
            </a:xfrm>
            <a:prstGeom prst="rect">
              <a:avLst/>
            </a:prstGeom>
            <a:noFill/>
            <a:ln w="9525">
              <a:noFill/>
              <a:miter lim="800000"/>
              <a:headEnd/>
              <a:tailEnd/>
            </a:ln>
          </p:spPr>
          <p:txBody>
            <a:bodyPr>
              <a:spAutoFit/>
            </a:bodyPr>
            <a:lstStyle/>
            <a:p>
              <a:pPr algn="ctr"/>
              <a:r>
                <a:rPr lang="en-US" b="1" dirty="0">
                  <a:latin typeface="Calibri" pitchFamily="34" charset="0"/>
                </a:rPr>
                <a:t>Risk</a:t>
              </a:r>
              <a:r>
                <a:rPr lang="en-US" dirty="0">
                  <a:latin typeface="Calibri" pitchFamily="34" charset="0"/>
                </a:rPr>
                <a:t> </a:t>
              </a:r>
            </a:p>
            <a:p>
              <a:pPr algn="ctr"/>
              <a:r>
                <a:rPr lang="en-US" sz="1600" b="1" dirty="0"/>
                <a:t>(Exacerbation history)</a:t>
              </a:r>
            </a:p>
          </p:txBody>
        </p:sp>
        <p:sp>
          <p:nvSpPr>
            <p:cNvPr id="139277" name="Tekstfelt 35"/>
            <p:cNvSpPr txBox="1">
              <a:spLocks noChangeArrowheads="1"/>
            </p:cNvSpPr>
            <p:nvPr/>
          </p:nvSpPr>
          <p:spPr bwMode="auto">
            <a:xfrm>
              <a:off x="6500489" y="1550108"/>
              <a:ext cx="1669653" cy="3801279"/>
            </a:xfrm>
            <a:prstGeom prst="rect">
              <a:avLst/>
            </a:prstGeom>
            <a:noFill/>
            <a:ln w="9525">
              <a:noFill/>
              <a:miter lim="800000"/>
              <a:headEnd/>
              <a:tailEnd/>
            </a:ln>
          </p:spPr>
          <p:txBody>
            <a:bodyPr>
              <a:spAutoFit/>
            </a:bodyPr>
            <a:lstStyle/>
            <a:p>
              <a:r>
                <a:rPr lang="da-DK">
                  <a:latin typeface="Calibri" pitchFamily="34" charset="0"/>
                </a:rPr>
                <a:t>≥ 2</a:t>
              </a:r>
            </a:p>
            <a:p>
              <a:r>
                <a:rPr lang="da-DK">
                  <a:latin typeface="Calibri" pitchFamily="34" charset="0"/>
                </a:rPr>
                <a:t>        </a:t>
              </a:r>
              <a:r>
                <a:rPr lang="da-DK" i="1">
                  <a:latin typeface="Calibri" pitchFamily="34" charset="0"/>
                </a:rPr>
                <a:t>or</a:t>
              </a:r>
              <a:r>
                <a:rPr lang="da-DK">
                  <a:latin typeface="Calibri" pitchFamily="34" charset="0"/>
                </a:rPr>
                <a:t> </a:t>
              </a:r>
            </a:p>
            <a:p>
              <a:r>
                <a:rPr lang="da-DK">
                  <a:latin typeface="Calibri" pitchFamily="34" charset="0"/>
                </a:rPr>
                <a:t>    </a:t>
              </a:r>
              <a:r>
                <a:rPr lang="da-DK" u="sng">
                  <a:latin typeface="Calibri" pitchFamily="34" charset="0"/>
                </a:rPr>
                <a:t>&gt;</a:t>
              </a:r>
              <a:r>
                <a:rPr lang="da-DK">
                  <a:latin typeface="Calibri" pitchFamily="34" charset="0"/>
                </a:rPr>
                <a:t> 1  leading</a:t>
              </a:r>
            </a:p>
            <a:p>
              <a:r>
                <a:rPr lang="da-DK">
                  <a:latin typeface="Calibri" pitchFamily="34" charset="0"/>
                </a:rPr>
                <a:t>    to  hospital</a:t>
              </a:r>
            </a:p>
            <a:p>
              <a:r>
                <a:rPr lang="da-DK">
                  <a:latin typeface="Calibri" pitchFamily="34" charset="0"/>
                </a:rPr>
                <a:t>    admission</a:t>
              </a:r>
            </a:p>
            <a:p>
              <a:endParaRPr lang="da-DK">
                <a:latin typeface="Calibri" pitchFamily="34" charset="0"/>
              </a:endParaRPr>
            </a:p>
            <a:p>
              <a:r>
                <a:rPr lang="da-DK">
                  <a:latin typeface="Calibri" pitchFamily="34" charset="0"/>
                </a:rPr>
                <a:t>1 (not leading</a:t>
              </a:r>
            </a:p>
            <a:p>
              <a:r>
                <a:rPr lang="da-DK">
                  <a:latin typeface="Calibri" pitchFamily="34" charset="0"/>
                </a:rPr>
                <a:t>     to hospital</a:t>
              </a:r>
            </a:p>
            <a:p>
              <a:r>
                <a:rPr lang="da-DK">
                  <a:latin typeface="Calibri" pitchFamily="34" charset="0"/>
                </a:rPr>
                <a:t>     admission)</a:t>
              </a:r>
            </a:p>
            <a:p>
              <a:endParaRPr lang="da-DK">
                <a:latin typeface="Calibri" pitchFamily="34" charset="0"/>
              </a:endParaRPr>
            </a:p>
          </p:txBody>
        </p:sp>
        <p:sp>
          <p:nvSpPr>
            <p:cNvPr id="139278" name="Tekstfelt 37"/>
            <p:cNvSpPr txBox="1">
              <a:spLocks noChangeArrowheads="1"/>
            </p:cNvSpPr>
            <p:nvPr/>
          </p:nvSpPr>
          <p:spPr bwMode="auto">
            <a:xfrm>
              <a:off x="6436107" y="4918099"/>
              <a:ext cx="404312" cy="463638"/>
            </a:xfrm>
            <a:prstGeom prst="rect">
              <a:avLst/>
            </a:prstGeom>
            <a:noFill/>
            <a:ln w="9525">
              <a:noFill/>
              <a:miter lim="800000"/>
              <a:headEnd/>
              <a:tailEnd/>
            </a:ln>
          </p:spPr>
          <p:txBody>
            <a:bodyPr wrap="none">
              <a:spAutoFit/>
            </a:bodyPr>
            <a:lstStyle/>
            <a:p>
              <a:r>
                <a:rPr lang="da-DK">
                  <a:latin typeface="Calibri" pitchFamily="34" charset="0"/>
                </a:rPr>
                <a:t>  0</a:t>
              </a:r>
            </a:p>
          </p:txBody>
        </p:sp>
        <p:sp>
          <p:nvSpPr>
            <p:cNvPr id="33" name="1 Rectángulo"/>
            <p:cNvSpPr/>
            <p:nvPr/>
          </p:nvSpPr>
          <p:spPr>
            <a:xfrm>
              <a:off x="2711661" y="1473593"/>
              <a:ext cx="3685813" cy="3953252"/>
            </a:xfrm>
            <a:prstGeom prst="rect">
              <a:avLst/>
            </a:prstGeom>
            <a:no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1400" kern="0">
                <a:latin typeface="Calibri"/>
                <a:ea typeface="ＭＳ Ｐゴシック"/>
                <a:cs typeface="ＭＳ Ｐゴシック" charset="0"/>
              </a:endParaRPr>
            </a:p>
          </p:txBody>
        </p:sp>
        <p:sp>
          <p:nvSpPr>
            <p:cNvPr id="139280" name="13 CuadroTexto"/>
            <p:cNvSpPr txBox="1">
              <a:spLocks noChangeArrowheads="1"/>
            </p:cNvSpPr>
            <p:nvPr/>
          </p:nvSpPr>
          <p:spPr bwMode="auto">
            <a:xfrm>
              <a:off x="4019553" y="5682504"/>
              <a:ext cx="1288569" cy="463571"/>
            </a:xfrm>
            <a:prstGeom prst="rect">
              <a:avLst/>
            </a:prstGeom>
            <a:noFill/>
            <a:ln w="9525">
              <a:noFill/>
              <a:miter lim="800000"/>
              <a:headEnd/>
              <a:tailEnd/>
            </a:ln>
          </p:spPr>
          <p:txBody>
            <a:bodyPr wrap="none">
              <a:spAutoFit/>
            </a:bodyPr>
            <a:lstStyle/>
            <a:p>
              <a:pPr algn="ctr"/>
              <a:r>
                <a:rPr lang="en-US" b="1">
                  <a:latin typeface="Calibri" pitchFamily="34" charset="0"/>
                </a:rPr>
                <a:t>Symptoms</a:t>
              </a:r>
            </a:p>
          </p:txBody>
        </p:sp>
        <p:cxnSp>
          <p:nvCxnSpPr>
            <p:cNvPr id="139281" name="14 Conector recto"/>
            <p:cNvCxnSpPr>
              <a:cxnSpLocks noChangeShapeType="1"/>
            </p:cNvCxnSpPr>
            <p:nvPr/>
          </p:nvCxnSpPr>
          <p:spPr bwMode="auto">
            <a:xfrm>
              <a:off x="4663836" y="1473593"/>
              <a:ext cx="0" cy="3952624"/>
            </a:xfrm>
            <a:prstGeom prst="line">
              <a:avLst/>
            </a:prstGeom>
            <a:noFill/>
            <a:ln w="38100" algn="ctr">
              <a:noFill/>
              <a:prstDash val="dash"/>
              <a:round/>
              <a:headEnd/>
              <a:tailEnd/>
            </a:ln>
          </p:spPr>
        </p:cxnSp>
        <p:cxnSp>
          <p:nvCxnSpPr>
            <p:cNvPr id="139282" name="15 Conector recto"/>
            <p:cNvCxnSpPr>
              <a:cxnSpLocks noChangeShapeType="1"/>
            </p:cNvCxnSpPr>
            <p:nvPr/>
          </p:nvCxnSpPr>
          <p:spPr bwMode="auto">
            <a:xfrm>
              <a:off x="2776944" y="3525750"/>
              <a:ext cx="3685801" cy="16498"/>
            </a:xfrm>
            <a:prstGeom prst="line">
              <a:avLst/>
            </a:prstGeom>
            <a:noFill/>
            <a:ln w="38100" algn="ctr">
              <a:solidFill>
                <a:srgbClr val="FFFFFF"/>
              </a:solidFill>
              <a:prstDash val="dash"/>
              <a:round/>
              <a:headEnd/>
              <a:tailEnd/>
            </a:ln>
          </p:spPr>
        </p:cxnSp>
        <p:sp>
          <p:nvSpPr>
            <p:cNvPr id="139283" name="16 CuadroTexto"/>
            <p:cNvSpPr txBox="1">
              <a:spLocks noChangeArrowheads="1"/>
            </p:cNvSpPr>
            <p:nvPr/>
          </p:nvSpPr>
          <p:spPr bwMode="auto">
            <a:xfrm>
              <a:off x="3505744" y="2062054"/>
              <a:ext cx="603885" cy="649093"/>
            </a:xfrm>
            <a:prstGeom prst="rect">
              <a:avLst/>
            </a:prstGeom>
            <a:noFill/>
            <a:ln w="9525">
              <a:noFill/>
              <a:miter lim="800000"/>
              <a:headEnd/>
              <a:tailEnd/>
            </a:ln>
          </p:spPr>
          <p:txBody>
            <a:bodyPr wrap="none">
              <a:spAutoFit/>
            </a:bodyPr>
            <a:lstStyle/>
            <a:p>
              <a:pPr algn="ctr"/>
              <a:r>
                <a:rPr lang="en-US" sz="3600" b="1">
                  <a:latin typeface="Calibri" pitchFamily="34" charset="0"/>
                </a:rPr>
                <a:t>(C)</a:t>
              </a:r>
              <a:endParaRPr lang="en-US">
                <a:latin typeface="Calibri" pitchFamily="34" charset="0"/>
              </a:endParaRPr>
            </a:p>
          </p:txBody>
        </p:sp>
        <p:sp>
          <p:nvSpPr>
            <p:cNvPr id="139284" name="17 CuadroTexto"/>
            <p:cNvSpPr txBox="1">
              <a:spLocks noChangeArrowheads="1"/>
            </p:cNvSpPr>
            <p:nvPr/>
          </p:nvSpPr>
          <p:spPr bwMode="auto">
            <a:xfrm>
              <a:off x="5257252" y="2082003"/>
              <a:ext cx="643204" cy="649093"/>
            </a:xfrm>
            <a:prstGeom prst="rect">
              <a:avLst/>
            </a:prstGeom>
            <a:noFill/>
            <a:ln w="9525">
              <a:noFill/>
              <a:miter lim="800000"/>
              <a:headEnd/>
              <a:tailEnd/>
            </a:ln>
          </p:spPr>
          <p:txBody>
            <a:bodyPr wrap="none">
              <a:spAutoFit/>
            </a:bodyPr>
            <a:lstStyle/>
            <a:p>
              <a:pPr algn="ctr"/>
              <a:r>
                <a:rPr lang="en-US" sz="3600" b="1">
                  <a:latin typeface="Calibri" pitchFamily="34" charset="0"/>
                </a:rPr>
                <a:t>(D)</a:t>
              </a:r>
              <a:endParaRPr lang="en-US">
                <a:latin typeface="Calibri" pitchFamily="34" charset="0"/>
              </a:endParaRPr>
            </a:p>
          </p:txBody>
        </p:sp>
        <p:sp>
          <p:nvSpPr>
            <p:cNvPr id="139285" name="18 CuadroTexto"/>
            <p:cNvSpPr txBox="1">
              <a:spLocks noChangeArrowheads="1"/>
            </p:cNvSpPr>
            <p:nvPr/>
          </p:nvSpPr>
          <p:spPr bwMode="auto">
            <a:xfrm>
              <a:off x="3384195" y="4012291"/>
              <a:ext cx="721653" cy="649093"/>
            </a:xfrm>
            <a:prstGeom prst="rect">
              <a:avLst/>
            </a:prstGeom>
            <a:noFill/>
            <a:ln w="9525">
              <a:noFill/>
              <a:miter lim="800000"/>
              <a:headEnd/>
              <a:tailEnd/>
            </a:ln>
          </p:spPr>
          <p:txBody>
            <a:bodyPr wrap="none">
              <a:spAutoFit/>
            </a:bodyPr>
            <a:lstStyle/>
            <a:p>
              <a:pPr algn="ctr"/>
              <a:r>
                <a:rPr lang="en-US" sz="3600" b="1">
                  <a:latin typeface="Calibri" pitchFamily="34" charset="0"/>
                </a:rPr>
                <a:t> (A)</a:t>
              </a:r>
              <a:endParaRPr lang="en-US">
                <a:latin typeface="Calibri" pitchFamily="34" charset="0"/>
              </a:endParaRPr>
            </a:p>
          </p:txBody>
        </p:sp>
        <p:sp>
          <p:nvSpPr>
            <p:cNvPr id="139286" name="19 CuadroTexto"/>
            <p:cNvSpPr txBox="1">
              <a:spLocks noChangeArrowheads="1"/>
            </p:cNvSpPr>
            <p:nvPr/>
          </p:nvSpPr>
          <p:spPr bwMode="auto">
            <a:xfrm>
              <a:off x="5259312" y="3979876"/>
              <a:ext cx="616042" cy="649093"/>
            </a:xfrm>
            <a:prstGeom prst="rect">
              <a:avLst/>
            </a:prstGeom>
            <a:noFill/>
            <a:ln w="9525">
              <a:noFill/>
              <a:miter lim="800000"/>
              <a:headEnd/>
              <a:tailEnd/>
            </a:ln>
          </p:spPr>
          <p:txBody>
            <a:bodyPr wrap="none">
              <a:spAutoFit/>
            </a:bodyPr>
            <a:lstStyle/>
            <a:p>
              <a:pPr algn="ctr"/>
              <a:r>
                <a:rPr lang="en-US" sz="3600" b="1">
                  <a:latin typeface="Calibri" pitchFamily="34" charset="0"/>
                </a:rPr>
                <a:t>(B)</a:t>
              </a:r>
              <a:endParaRPr lang="en-US">
                <a:latin typeface="Calibri" pitchFamily="34" charset="0"/>
              </a:endParaRPr>
            </a:p>
          </p:txBody>
        </p:sp>
        <p:sp>
          <p:nvSpPr>
            <p:cNvPr id="139287" name="TextBox 2"/>
            <p:cNvSpPr txBox="1">
              <a:spLocks noChangeArrowheads="1"/>
            </p:cNvSpPr>
            <p:nvPr/>
          </p:nvSpPr>
          <p:spPr bwMode="auto">
            <a:xfrm>
              <a:off x="3181697" y="5376401"/>
              <a:ext cx="1058047" cy="463571"/>
            </a:xfrm>
            <a:prstGeom prst="rect">
              <a:avLst/>
            </a:prstGeom>
            <a:noFill/>
            <a:ln w="9525">
              <a:noFill/>
              <a:miter lim="800000"/>
              <a:headEnd/>
              <a:tailEnd/>
            </a:ln>
          </p:spPr>
          <p:txBody>
            <a:bodyPr wrap="none">
              <a:spAutoFit/>
            </a:bodyPr>
            <a:lstStyle/>
            <a:p>
              <a:pPr algn="ctr"/>
              <a:r>
                <a:rPr lang="en-US">
                  <a:latin typeface="Calibri" pitchFamily="34" charset="0"/>
                </a:rPr>
                <a:t>CAT &lt; 10</a:t>
              </a:r>
            </a:p>
          </p:txBody>
        </p:sp>
        <p:sp>
          <p:nvSpPr>
            <p:cNvPr id="139288" name="Tekstfelt 47"/>
            <p:cNvSpPr txBox="1">
              <a:spLocks noChangeArrowheads="1"/>
            </p:cNvSpPr>
            <p:nvPr/>
          </p:nvSpPr>
          <p:spPr bwMode="auto">
            <a:xfrm>
              <a:off x="2315568" y="1764729"/>
              <a:ext cx="287050" cy="463638"/>
            </a:xfrm>
            <a:prstGeom prst="rect">
              <a:avLst/>
            </a:prstGeom>
            <a:noFill/>
            <a:ln w="9525">
              <a:noFill/>
              <a:miter lim="800000"/>
              <a:headEnd/>
              <a:tailEnd/>
            </a:ln>
          </p:spPr>
          <p:txBody>
            <a:bodyPr wrap="none">
              <a:spAutoFit/>
            </a:bodyPr>
            <a:lstStyle/>
            <a:p>
              <a:r>
                <a:rPr lang="da-DK">
                  <a:latin typeface="Calibri" pitchFamily="34" charset="0"/>
                </a:rPr>
                <a:t>4</a:t>
              </a:r>
            </a:p>
          </p:txBody>
        </p:sp>
        <p:sp>
          <p:nvSpPr>
            <p:cNvPr id="139289" name="Tekstfelt 48"/>
            <p:cNvSpPr txBox="1">
              <a:spLocks noChangeArrowheads="1"/>
            </p:cNvSpPr>
            <p:nvPr/>
          </p:nvSpPr>
          <p:spPr bwMode="auto">
            <a:xfrm>
              <a:off x="2320008" y="2791654"/>
              <a:ext cx="287050" cy="463638"/>
            </a:xfrm>
            <a:prstGeom prst="rect">
              <a:avLst/>
            </a:prstGeom>
            <a:noFill/>
            <a:ln w="9525">
              <a:noFill/>
              <a:miter lim="800000"/>
              <a:headEnd/>
              <a:tailEnd/>
            </a:ln>
          </p:spPr>
          <p:txBody>
            <a:bodyPr wrap="none">
              <a:spAutoFit/>
            </a:bodyPr>
            <a:lstStyle/>
            <a:p>
              <a:r>
                <a:rPr lang="da-DK">
                  <a:latin typeface="Calibri" pitchFamily="34" charset="0"/>
                </a:rPr>
                <a:t>3</a:t>
              </a:r>
            </a:p>
          </p:txBody>
        </p:sp>
        <p:sp>
          <p:nvSpPr>
            <p:cNvPr id="139290" name="Tekstfelt 49"/>
            <p:cNvSpPr txBox="1">
              <a:spLocks noChangeArrowheads="1"/>
            </p:cNvSpPr>
            <p:nvPr/>
          </p:nvSpPr>
          <p:spPr bwMode="auto">
            <a:xfrm>
              <a:off x="2324448" y="3802372"/>
              <a:ext cx="287050" cy="463638"/>
            </a:xfrm>
            <a:prstGeom prst="rect">
              <a:avLst/>
            </a:prstGeom>
            <a:noFill/>
            <a:ln w="9525">
              <a:noFill/>
              <a:miter lim="800000"/>
              <a:headEnd/>
              <a:tailEnd/>
            </a:ln>
          </p:spPr>
          <p:txBody>
            <a:bodyPr wrap="none">
              <a:spAutoFit/>
            </a:bodyPr>
            <a:lstStyle/>
            <a:p>
              <a:r>
                <a:rPr lang="da-DK">
                  <a:latin typeface="Calibri" pitchFamily="34" charset="0"/>
                </a:rPr>
                <a:t>2</a:t>
              </a:r>
            </a:p>
          </p:txBody>
        </p:sp>
        <p:sp>
          <p:nvSpPr>
            <p:cNvPr id="139291" name="Tekstfelt 50"/>
            <p:cNvSpPr txBox="1">
              <a:spLocks noChangeArrowheads="1"/>
            </p:cNvSpPr>
            <p:nvPr/>
          </p:nvSpPr>
          <p:spPr bwMode="auto">
            <a:xfrm>
              <a:off x="2341218" y="4732052"/>
              <a:ext cx="287050" cy="463638"/>
            </a:xfrm>
            <a:prstGeom prst="rect">
              <a:avLst/>
            </a:prstGeom>
            <a:noFill/>
            <a:ln w="9525">
              <a:noFill/>
              <a:miter lim="800000"/>
              <a:headEnd/>
              <a:tailEnd/>
            </a:ln>
          </p:spPr>
          <p:txBody>
            <a:bodyPr wrap="none">
              <a:spAutoFit/>
            </a:bodyPr>
            <a:lstStyle/>
            <a:p>
              <a:r>
                <a:rPr lang="da-DK">
                  <a:latin typeface="Calibri" pitchFamily="34" charset="0"/>
                </a:rPr>
                <a:t>1</a:t>
              </a:r>
            </a:p>
          </p:txBody>
        </p:sp>
        <p:sp>
          <p:nvSpPr>
            <p:cNvPr id="139292" name="Tekstfelt 51"/>
            <p:cNvSpPr txBox="1">
              <a:spLocks noChangeArrowheads="1"/>
            </p:cNvSpPr>
            <p:nvPr/>
          </p:nvSpPr>
          <p:spPr bwMode="auto">
            <a:xfrm>
              <a:off x="2345659" y="5159898"/>
              <a:ext cx="271807" cy="463571"/>
            </a:xfrm>
            <a:prstGeom prst="rect">
              <a:avLst/>
            </a:prstGeom>
            <a:noFill/>
            <a:ln w="9525">
              <a:noFill/>
              <a:miter lim="800000"/>
              <a:headEnd/>
              <a:tailEnd/>
            </a:ln>
          </p:spPr>
          <p:txBody>
            <a:bodyPr wrap="none">
              <a:spAutoFit/>
            </a:bodyPr>
            <a:lstStyle/>
            <a:p>
              <a:r>
                <a:rPr lang="da-DK">
                  <a:latin typeface="Calibri" pitchFamily="34" charset="0"/>
                </a:rPr>
                <a:t>  </a:t>
              </a:r>
            </a:p>
          </p:txBody>
        </p:sp>
        <p:sp>
          <p:nvSpPr>
            <p:cNvPr id="139293" name="TextBox 2"/>
            <p:cNvSpPr txBox="1">
              <a:spLocks noChangeArrowheads="1"/>
            </p:cNvSpPr>
            <p:nvPr/>
          </p:nvSpPr>
          <p:spPr bwMode="auto">
            <a:xfrm>
              <a:off x="5009674" y="5376401"/>
              <a:ext cx="1116137" cy="463571"/>
            </a:xfrm>
            <a:prstGeom prst="rect">
              <a:avLst/>
            </a:prstGeom>
            <a:noFill/>
            <a:ln w="9525">
              <a:noFill/>
              <a:miter lim="800000"/>
              <a:headEnd/>
              <a:tailEnd/>
            </a:ln>
          </p:spPr>
          <p:txBody>
            <a:bodyPr wrap="none">
              <a:spAutoFit/>
            </a:bodyPr>
            <a:lstStyle/>
            <a:p>
              <a:pPr algn="ctr"/>
              <a:r>
                <a:rPr lang="en-US">
                  <a:latin typeface="Calibri" pitchFamily="34" charset="0"/>
                </a:rPr>
                <a:t>CAT </a:t>
              </a:r>
              <a:r>
                <a:rPr lang="en-US" u="sng">
                  <a:latin typeface="Calibri" pitchFamily="34" charset="0"/>
                </a:rPr>
                <a:t>&gt;</a:t>
              </a:r>
              <a:r>
                <a:rPr lang="en-US">
                  <a:latin typeface="Calibri" pitchFamily="34" charset="0"/>
                </a:rPr>
                <a:t> 10 </a:t>
              </a:r>
            </a:p>
          </p:txBody>
        </p:sp>
      </p:grpSp>
      <p:grpSp>
        <p:nvGrpSpPr>
          <p:cNvPr id="139271" name="Group 1"/>
          <p:cNvGrpSpPr>
            <a:grpSpLocks/>
          </p:cNvGrpSpPr>
          <p:nvPr/>
        </p:nvGrpSpPr>
        <p:grpSpPr bwMode="auto">
          <a:xfrm>
            <a:off x="2098675" y="5862638"/>
            <a:ext cx="3768725" cy="771525"/>
            <a:chOff x="2098810" y="5862935"/>
            <a:chExt cx="3768590" cy="770930"/>
          </a:xfrm>
        </p:grpSpPr>
        <p:sp>
          <p:nvSpPr>
            <p:cNvPr id="139272" name="Rectangle 2"/>
            <p:cNvSpPr>
              <a:spLocks noChangeArrowheads="1"/>
            </p:cNvSpPr>
            <p:nvPr/>
          </p:nvSpPr>
          <p:spPr bwMode="auto">
            <a:xfrm>
              <a:off x="3018320" y="6172200"/>
              <a:ext cx="2087080" cy="461665"/>
            </a:xfrm>
            <a:prstGeom prst="rect">
              <a:avLst/>
            </a:prstGeom>
            <a:noFill/>
            <a:ln w="9525">
              <a:noFill/>
              <a:miter lim="800000"/>
              <a:headEnd/>
              <a:tailEnd/>
            </a:ln>
          </p:spPr>
          <p:txBody>
            <a:bodyPr wrap="none">
              <a:spAutoFit/>
            </a:bodyPr>
            <a:lstStyle/>
            <a:p>
              <a:pPr algn="ctr"/>
              <a:r>
                <a:rPr lang="en-US" b="1">
                  <a:latin typeface="Calibri" pitchFamily="34" charset="0"/>
                </a:rPr>
                <a:t>Breathlessness</a:t>
              </a:r>
            </a:p>
          </p:txBody>
        </p:sp>
        <p:sp>
          <p:nvSpPr>
            <p:cNvPr id="139273" name="TextBox 2"/>
            <p:cNvSpPr txBox="1">
              <a:spLocks noChangeArrowheads="1"/>
            </p:cNvSpPr>
            <p:nvPr/>
          </p:nvSpPr>
          <p:spPr bwMode="auto">
            <a:xfrm>
              <a:off x="2098810" y="5867400"/>
              <a:ext cx="1629322" cy="461665"/>
            </a:xfrm>
            <a:prstGeom prst="rect">
              <a:avLst/>
            </a:prstGeom>
            <a:noFill/>
            <a:ln w="9525">
              <a:noFill/>
              <a:miter lim="800000"/>
              <a:headEnd/>
              <a:tailEnd/>
            </a:ln>
          </p:spPr>
          <p:txBody>
            <a:bodyPr wrap="none">
              <a:spAutoFit/>
            </a:bodyPr>
            <a:lstStyle/>
            <a:p>
              <a:pPr algn="ctr"/>
              <a:r>
                <a:rPr lang="en-US">
                  <a:latin typeface="Calibri" pitchFamily="34" charset="0"/>
                </a:rPr>
                <a:t>mMRC  0–1</a:t>
              </a:r>
            </a:p>
          </p:txBody>
        </p:sp>
        <p:sp>
          <p:nvSpPr>
            <p:cNvPr id="139274" name="Rectangle 4"/>
            <p:cNvSpPr>
              <a:spLocks noChangeArrowheads="1"/>
            </p:cNvSpPr>
            <p:nvPr/>
          </p:nvSpPr>
          <p:spPr bwMode="auto">
            <a:xfrm>
              <a:off x="4394070" y="5862935"/>
              <a:ext cx="1473330" cy="461665"/>
            </a:xfrm>
            <a:prstGeom prst="rect">
              <a:avLst/>
            </a:prstGeom>
            <a:noFill/>
            <a:ln w="9525">
              <a:noFill/>
              <a:miter lim="800000"/>
              <a:headEnd/>
              <a:tailEnd/>
            </a:ln>
          </p:spPr>
          <p:txBody>
            <a:bodyPr wrap="none">
              <a:spAutoFit/>
            </a:bodyPr>
            <a:lstStyle/>
            <a:p>
              <a:pPr algn="ctr"/>
              <a:r>
                <a:rPr lang="en-US">
                  <a:latin typeface="Calibri" pitchFamily="34" charset="0"/>
                </a:rPr>
                <a:t>mMRC </a:t>
              </a:r>
              <a:r>
                <a:rPr lang="en-US" u="sng">
                  <a:latin typeface="Calibri" pitchFamily="34" charset="0"/>
                </a:rPr>
                <a:t>&gt;</a:t>
              </a:r>
              <a:r>
                <a:rPr lang="en-US">
                  <a:latin typeface="Calibri" pitchFamily="34" charset="0"/>
                </a:rPr>
                <a:t> 2</a:t>
              </a:r>
            </a:p>
          </p:txBody>
        </p:sp>
      </p:grpSp>
      <p:cxnSp>
        <p:nvCxnSpPr>
          <p:cNvPr id="3" name="Straight Connector 2"/>
          <p:cNvCxnSpPr/>
          <p:nvPr/>
        </p:nvCxnSpPr>
        <p:spPr>
          <a:xfrm>
            <a:off x="3855520" y="1756178"/>
            <a:ext cx="8503" cy="296956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a:endCxn id="33" idx="3"/>
          </p:cNvCxnSpPr>
          <p:nvPr/>
        </p:nvCxnSpPr>
        <p:spPr>
          <a:xfrm flipV="1">
            <a:off x="2226481" y="3263901"/>
            <a:ext cx="3815821" cy="8530"/>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el 30"/>
          <p:cNvGraphicFramePr>
            <a:graphicFrameLocks noGrp="1"/>
          </p:cNvGraphicFramePr>
          <p:nvPr>
            <p:extLst>
              <p:ext uri="{D42A27DB-BD31-4B8C-83A1-F6EECF244321}">
                <p14:modId xmlns:p14="http://schemas.microsoft.com/office/powerpoint/2010/main" val="1054734718"/>
              </p:ext>
            </p:extLst>
          </p:nvPr>
        </p:nvGraphicFramePr>
        <p:xfrm>
          <a:off x="152400" y="2971800"/>
          <a:ext cx="8772525" cy="3262314"/>
        </p:xfrm>
        <a:graphic>
          <a:graphicData uri="http://schemas.openxmlformats.org/drawingml/2006/table">
            <a:tbl>
              <a:tblPr firstRow="1" bandRow="1">
                <a:tableStyleId>{21E4AEA4-8DFA-4A89-87EB-49C32662AFE0}</a:tableStyleId>
              </a:tblPr>
              <a:tblGrid>
                <a:gridCol w="945021"/>
                <a:gridCol w="2407755"/>
                <a:gridCol w="1828787"/>
                <a:gridCol w="1752588"/>
                <a:gridCol w="923981"/>
                <a:gridCol w="914393"/>
              </a:tblGrid>
              <a:tr h="670851">
                <a:tc>
                  <a:txBody>
                    <a:bodyPr/>
                    <a:lstStyle/>
                    <a:p>
                      <a:pPr algn="ctr"/>
                      <a:r>
                        <a:rPr lang="da-DK" sz="1800" dirty="0" smtClean="0">
                          <a:solidFill>
                            <a:schemeClr val="tx1"/>
                          </a:solidFill>
                        </a:rPr>
                        <a:t>Patient</a:t>
                      </a:r>
                      <a:endParaRPr lang="da-DK" sz="1800" dirty="0">
                        <a:solidFill>
                          <a:schemeClr val="tx1"/>
                        </a:solidFill>
                        <a:latin typeface="+mn-lt"/>
                        <a:cs typeface="Times New Roman"/>
                      </a:endParaRPr>
                    </a:p>
                  </a:txBody>
                  <a:tcPr marL="91439" marR="91439" marT="45729" marB="45729">
                    <a:solidFill>
                      <a:schemeClr val="bg1"/>
                    </a:solidFill>
                  </a:tcPr>
                </a:tc>
                <a:tc>
                  <a:txBody>
                    <a:bodyPr/>
                    <a:lstStyle/>
                    <a:p>
                      <a:pPr algn="ctr"/>
                      <a:r>
                        <a:rPr lang="da-DK" sz="1800" dirty="0" err="1" smtClean="0">
                          <a:solidFill>
                            <a:schemeClr val="tx1"/>
                          </a:solidFill>
                        </a:rPr>
                        <a:t>Characteristic</a:t>
                      </a:r>
                      <a:endParaRPr lang="da-DK" sz="1800" dirty="0">
                        <a:solidFill>
                          <a:schemeClr val="tx1"/>
                        </a:solidFill>
                        <a:latin typeface="+mn-lt"/>
                        <a:cs typeface="Times New Roman"/>
                      </a:endParaRPr>
                    </a:p>
                  </a:txBody>
                  <a:tcPr marL="91439" marR="91439" marT="45729" marB="45729">
                    <a:solidFill>
                      <a:schemeClr val="bg1"/>
                    </a:solidFill>
                  </a:tcPr>
                </a:tc>
                <a:tc>
                  <a:txBody>
                    <a:bodyPr/>
                    <a:lstStyle/>
                    <a:p>
                      <a:pPr algn="ctr"/>
                      <a:r>
                        <a:rPr lang="da-DK" sz="1800" dirty="0" err="1" smtClean="0">
                          <a:solidFill>
                            <a:schemeClr val="tx1"/>
                          </a:solidFill>
                        </a:rPr>
                        <a:t>Spirometric</a:t>
                      </a:r>
                      <a:r>
                        <a:rPr lang="da-DK" sz="1800" dirty="0" smtClean="0">
                          <a:solidFill>
                            <a:schemeClr val="tx1"/>
                          </a:solidFill>
                        </a:rPr>
                        <a:t> </a:t>
                      </a:r>
                      <a:r>
                        <a:rPr lang="da-DK" sz="1800" dirty="0" err="1" smtClean="0">
                          <a:solidFill>
                            <a:schemeClr val="tx1"/>
                          </a:solidFill>
                        </a:rPr>
                        <a:t>Classification</a:t>
                      </a:r>
                      <a:endParaRPr lang="da-DK" sz="1800" dirty="0">
                        <a:solidFill>
                          <a:schemeClr val="tx1"/>
                        </a:solidFill>
                        <a:latin typeface="+mn-lt"/>
                        <a:cs typeface="Times New Roman"/>
                      </a:endParaRPr>
                    </a:p>
                  </a:txBody>
                  <a:tcPr marL="91439" marR="91439" marT="45729" marB="45729">
                    <a:solidFill>
                      <a:schemeClr val="bg1"/>
                    </a:solidFill>
                  </a:tcPr>
                </a:tc>
                <a:tc>
                  <a:txBody>
                    <a:bodyPr/>
                    <a:lstStyle/>
                    <a:p>
                      <a:pPr algn="ctr"/>
                      <a:r>
                        <a:rPr lang="da-DK" sz="1800" dirty="0" err="1" smtClean="0">
                          <a:solidFill>
                            <a:schemeClr val="tx1"/>
                          </a:solidFill>
                        </a:rPr>
                        <a:t>Exacerbations</a:t>
                      </a:r>
                      <a:r>
                        <a:rPr lang="da-DK" sz="1800" dirty="0" smtClean="0">
                          <a:solidFill>
                            <a:schemeClr val="tx1"/>
                          </a:solidFill>
                        </a:rPr>
                        <a:t> per </a:t>
                      </a:r>
                      <a:r>
                        <a:rPr lang="da-DK" sz="1800" dirty="0" err="1" smtClean="0">
                          <a:solidFill>
                            <a:schemeClr val="tx1"/>
                          </a:solidFill>
                        </a:rPr>
                        <a:t>year</a:t>
                      </a:r>
                      <a:endParaRPr lang="da-DK" sz="1800" dirty="0">
                        <a:solidFill>
                          <a:schemeClr val="tx1"/>
                        </a:solidFill>
                        <a:latin typeface="+mn-lt"/>
                        <a:cs typeface="Times New Roman"/>
                      </a:endParaRPr>
                    </a:p>
                  </a:txBody>
                  <a:tcPr marL="91439" marR="91439" marT="45729" marB="45729">
                    <a:solidFill>
                      <a:schemeClr val="bg1"/>
                    </a:solidFill>
                  </a:tcPr>
                </a:tc>
                <a:tc>
                  <a:txBody>
                    <a:bodyPr/>
                    <a:lstStyle/>
                    <a:p>
                      <a:pPr algn="ctr"/>
                      <a:r>
                        <a:rPr lang="da-DK" sz="1800" dirty="0" smtClean="0">
                          <a:solidFill>
                            <a:schemeClr val="tx1"/>
                          </a:solidFill>
                          <a:latin typeface="+mn-lt"/>
                          <a:cs typeface="Times New Roman"/>
                        </a:rPr>
                        <a:t>CAT</a:t>
                      </a:r>
                      <a:endParaRPr lang="da-DK" sz="1800" dirty="0">
                        <a:solidFill>
                          <a:schemeClr val="tx1"/>
                        </a:solidFill>
                        <a:latin typeface="+mn-lt"/>
                        <a:cs typeface="Times New Roman"/>
                      </a:endParaRPr>
                    </a:p>
                  </a:txBody>
                  <a:tcPr marL="91439" marR="91439" marT="45729" marB="45729">
                    <a:solidFill>
                      <a:schemeClr val="bg1"/>
                    </a:solidFill>
                  </a:tcPr>
                </a:tc>
                <a:tc>
                  <a:txBody>
                    <a:bodyPr/>
                    <a:lstStyle/>
                    <a:p>
                      <a:pPr algn="ctr"/>
                      <a:r>
                        <a:rPr lang="da-DK" sz="1800" dirty="0" err="1" smtClean="0">
                          <a:solidFill>
                            <a:schemeClr val="tx1"/>
                          </a:solidFill>
                        </a:rPr>
                        <a:t>mMRC</a:t>
                      </a:r>
                      <a:endParaRPr lang="da-DK" sz="1800" dirty="0">
                        <a:solidFill>
                          <a:schemeClr val="tx1"/>
                        </a:solidFill>
                        <a:latin typeface="+mn-lt"/>
                        <a:cs typeface="Times New Roman"/>
                      </a:endParaRPr>
                    </a:p>
                  </a:txBody>
                  <a:tcPr marL="91439" marR="91439" marT="45729" marB="45729">
                    <a:solidFill>
                      <a:schemeClr val="bg1"/>
                    </a:solidFill>
                  </a:tcPr>
                </a:tc>
              </a:tr>
              <a:tr h="640204">
                <a:tc>
                  <a:txBody>
                    <a:bodyPr/>
                    <a:lstStyle/>
                    <a:p>
                      <a:pPr algn="ctr"/>
                      <a:r>
                        <a:rPr lang="da-DK" sz="1800" dirty="0" smtClean="0">
                          <a:solidFill>
                            <a:schemeClr val="tx1"/>
                          </a:solidFill>
                        </a:rPr>
                        <a:t>A</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Low </a:t>
                      </a:r>
                      <a:r>
                        <a:rPr lang="da-DK" sz="1800" dirty="0" err="1" smtClean="0">
                          <a:solidFill>
                            <a:schemeClr val="tx1"/>
                          </a:solidFill>
                        </a:rPr>
                        <a:t>Risk</a:t>
                      </a:r>
                      <a:endParaRPr lang="da-DK" sz="1800" dirty="0" smtClean="0">
                        <a:solidFill>
                          <a:schemeClr val="tx1"/>
                        </a:solidFill>
                      </a:endParaRPr>
                    </a:p>
                    <a:p>
                      <a:pPr algn="ctr"/>
                      <a:r>
                        <a:rPr lang="da-DK" sz="1800" baseline="0" dirty="0" smtClean="0">
                          <a:solidFill>
                            <a:schemeClr val="tx1"/>
                          </a:solidFill>
                        </a:rPr>
                        <a:t> </a:t>
                      </a:r>
                      <a:r>
                        <a:rPr lang="da-DK" sz="1800" baseline="0" dirty="0" err="1" smtClean="0">
                          <a:solidFill>
                            <a:schemeClr val="tx1"/>
                          </a:solidFill>
                        </a:rPr>
                        <a:t>Less</a:t>
                      </a:r>
                      <a:r>
                        <a:rPr lang="da-DK" sz="1800" baseline="0" dirty="0" smtClean="0">
                          <a:solidFill>
                            <a:schemeClr val="tx1"/>
                          </a:solidFill>
                        </a:rPr>
                        <a:t> Symptoms</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GOLD 1-2</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 1</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latin typeface="+mn-lt"/>
                          <a:cs typeface="Times New Roman"/>
                        </a:rPr>
                        <a:t>&lt; 10</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0-1</a:t>
                      </a:r>
                      <a:endParaRPr lang="da-DK" sz="1800" dirty="0">
                        <a:solidFill>
                          <a:schemeClr val="tx1"/>
                        </a:solidFill>
                        <a:latin typeface="+mn-lt"/>
                        <a:cs typeface="Times New Roman"/>
                      </a:endParaRPr>
                    </a:p>
                  </a:txBody>
                  <a:tcPr marL="91439" marR="91439" marT="45729" marB="45729" anchor="ctr">
                    <a:solidFill>
                      <a:schemeClr val="bg1"/>
                    </a:solidFill>
                  </a:tcPr>
                </a:tc>
              </a:tr>
              <a:tr h="640204">
                <a:tc>
                  <a:txBody>
                    <a:bodyPr/>
                    <a:lstStyle/>
                    <a:p>
                      <a:pPr algn="ctr"/>
                      <a:r>
                        <a:rPr lang="da-DK" sz="1800" dirty="0" smtClean="0">
                          <a:solidFill>
                            <a:schemeClr val="tx1"/>
                          </a:solidFill>
                        </a:rPr>
                        <a:t>B</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Low </a:t>
                      </a:r>
                      <a:r>
                        <a:rPr lang="da-DK" sz="1800" dirty="0" err="1" smtClean="0">
                          <a:solidFill>
                            <a:schemeClr val="tx1"/>
                          </a:solidFill>
                        </a:rPr>
                        <a:t>Risk</a:t>
                      </a:r>
                      <a:endParaRPr lang="da-DK" sz="1800" dirty="0" smtClean="0">
                        <a:solidFill>
                          <a:schemeClr val="tx1"/>
                        </a:solidFill>
                      </a:endParaRPr>
                    </a:p>
                    <a:p>
                      <a:pPr algn="ctr"/>
                      <a:r>
                        <a:rPr lang="da-DK" sz="1800" dirty="0" smtClean="0">
                          <a:solidFill>
                            <a:schemeClr val="tx1"/>
                          </a:solidFill>
                        </a:rPr>
                        <a:t>More Symptoms</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GOLD 1-2</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800" dirty="0" smtClean="0">
                          <a:solidFill>
                            <a:schemeClr val="tx1"/>
                          </a:solidFill>
                        </a:rPr>
                        <a:t>≤ 1</a:t>
                      </a:r>
                      <a:endParaRPr lang="da-DK" sz="1800" dirty="0" smtClean="0">
                        <a:solidFill>
                          <a:schemeClr val="tx1"/>
                        </a:solidFill>
                        <a:latin typeface="+mn-lt"/>
                        <a:cs typeface="Times New Roman"/>
                      </a:endParaRPr>
                    </a:p>
                  </a:txBody>
                  <a:tcPr marL="91439" marR="91439" marT="45729" marB="4572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800" u="sng" dirty="0" smtClean="0">
                          <a:solidFill>
                            <a:schemeClr val="tx1"/>
                          </a:solidFill>
                          <a:latin typeface="+mn-lt"/>
                          <a:cs typeface="Times New Roman"/>
                        </a:rPr>
                        <a:t>&gt;</a:t>
                      </a:r>
                      <a:r>
                        <a:rPr lang="da-DK" sz="1800" u="none" dirty="0" smtClean="0">
                          <a:solidFill>
                            <a:schemeClr val="tx1"/>
                          </a:solidFill>
                          <a:latin typeface="+mn-lt"/>
                          <a:cs typeface="Times New Roman"/>
                        </a:rPr>
                        <a:t> 10</a:t>
                      </a:r>
                    </a:p>
                  </a:txBody>
                  <a:tcPr marL="91439" marR="91439" marT="45729" marB="4572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800" u="sng" dirty="0" smtClean="0">
                          <a:solidFill>
                            <a:schemeClr val="tx1"/>
                          </a:solidFill>
                        </a:rPr>
                        <a:t>&gt;</a:t>
                      </a:r>
                      <a:r>
                        <a:rPr lang="da-DK" sz="1800" u="none" dirty="0" smtClean="0">
                          <a:solidFill>
                            <a:schemeClr val="tx1"/>
                          </a:solidFill>
                        </a:rPr>
                        <a:t> </a:t>
                      </a:r>
                      <a:r>
                        <a:rPr lang="da-DK" sz="1800" dirty="0" smtClean="0">
                          <a:solidFill>
                            <a:schemeClr val="tx1"/>
                          </a:solidFill>
                        </a:rPr>
                        <a:t>2</a:t>
                      </a:r>
                      <a:endParaRPr lang="da-DK" sz="1800" dirty="0" smtClean="0">
                        <a:solidFill>
                          <a:schemeClr val="tx1"/>
                        </a:solidFill>
                        <a:latin typeface="+mn-lt"/>
                        <a:cs typeface="Times New Roman"/>
                      </a:endParaRPr>
                    </a:p>
                  </a:txBody>
                  <a:tcPr marL="91439" marR="91439" marT="45729" marB="45729" anchor="ctr">
                    <a:solidFill>
                      <a:schemeClr val="bg1"/>
                    </a:solidFill>
                  </a:tcPr>
                </a:tc>
              </a:tr>
              <a:tr h="640204">
                <a:tc>
                  <a:txBody>
                    <a:bodyPr/>
                    <a:lstStyle/>
                    <a:p>
                      <a:pPr algn="ctr"/>
                      <a:r>
                        <a:rPr lang="da-DK" sz="1800" dirty="0" smtClean="0">
                          <a:solidFill>
                            <a:schemeClr val="tx1"/>
                          </a:solidFill>
                        </a:rPr>
                        <a:t>C</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High </a:t>
                      </a:r>
                      <a:r>
                        <a:rPr lang="da-DK" sz="1800" dirty="0" err="1" smtClean="0">
                          <a:solidFill>
                            <a:schemeClr val="tx1"/>
                          </a:solidFill>
                        </a:rPr>
                        <a:t>Risk</a:t>
                      </a:r>
                      <a:endParaRPr lang="da-DK" sz="1800" dirty="0" smtClean="0">
                        <a:solidFill>
                          <a:schemeClr val="tx1"/>
                        </a:solidFill>
                      </a:endParaRPr>
                    </a:p>
                    <a:p>
                      <a:pPr algn="ctr"/>
                      <a:r>
                        <a:rPr lang="da-DK" sz="1800" dirty="0" smtClean="0">
                          <a:solidFill>
                            <a:schemeClr val="tx1"/>
                          </a:solidFill>
                        </a:rPr>
                        <a:t> </a:t>
                      </a:r>
                      <a:r>
                        <a:rPr lang="da-DK" sz="1800" dirty="0" err="1" smtClean="0">
                          <a:solidFill>
                            <a:schemeClr val="tx1"/>
                          </a:solidFill>
                        </a:rPr>
                        <a:t>Less</a:t>
                      </a:r>
                      <a:r>
                        <a:rPr lang="da-DK" sz="1800" dirty="0" smtClean="0">
                          <a:solidFill>
                            <a:schemeClr val="tx1"/>
                          </a:solidFill>
                        </a:rPr>
                        <a:t> Symptoms</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GOLD 3-4</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u="sng" dirty="0" smtClean="0">
                          <a:solidFill>
                            <a:schemeClr val="tx1"/>
                          </a:solidFill>
                        </a:rPr>
                        <a:t>&gt;</a:t>
                      </a:r>
                      <a:r>
                        <a:rPr lang="da-DK" sz="1800" u="none" baseline="0" dirty="0" smtClean="0">
                          <a:solidFill>
                            <a:schemeClr val="tx1"/>
                          </a:solidFill>
                        </a:rPr>
                        <a:t> </a:t>
                      </a:r>
                      <a:r>
                        <a:rPr lang="da-DK" sz="1800" dirty="0" smtClean="0">
                          <a:solidFill>
                            <a:schemeClr val="tx1"/>
                          </a:solidFill>
                        </a:rPr>
                        <a:t>2</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latin typeface="+mn-lt"/>
                          <a:cs typeface="Times New Roman"/>
                        </a:rPr>
                        <a:t>&lt; 10</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0-1</a:t>
                      </a:r>
                      <a:endParaRPr lang="da-DK" sz="1800" dirty="0">
                        <a:solidFill>
                          <a:schemeClr val="tx1"/>
                        </a:solidFill>
                        <a:latin typeface="+mn-lt"/>
                        <a:cs typeface="Times New Roman"/>
                      </a:endParaRPr>
                    </a:p>
                  </a:txBody>
                  <a:tcPr marL="91439" marR="91439" marT="45729" marB="45729" anchor="ctr">
                    <a:solidFill>
                      <a:schemeClr val="bg1"/>
                    </a:solidFill>
                  </a:tcPr>
                </a:tc>
              </a:tr>
              <a:tr h="670851">
                <a:tc>
                  <a:txBody>
                    <a:bodyPr/>
                    <a:lstStyle/>
                    <a:p>
                      <a:pPr algn="ctr"/>
                      <a:r>
                        <a:rPr lang="da-DK" sz="1800" dirty="0" smtClean="0">
                          <a:solidFill>
                            <a:schemeClr val="tx1"/>
                          </a:solidFill>
                        </a:rPr>
                        <a:t>D</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High </a:t>
                      </a:r>
                      <a:r>
                        <a:rPr lang="da-DK" sz="1800" dirty="0" err="1" smtClean="0">
                          <a:solidFill>
                            <a:schemeClr val="tx1"/>
                          </a:solidFill>
                        </a:rPr>
                        <a:t>Risk</a:t>
                      </a:r>
                      <a:endParaRPr lang="da-DK" sz="1800" dirty="0" smtClean="0">
                        <a:solidFill>
                          <a:schemeClr val="tx1"/>
                        </a:solidFill>
                      </a:endParaRPr>
                    </a:p>
                    <a:p>
                      <a:pPr algn="ctr"/>
                      <a:r>
                        <a:rPr lang="da-DK" sz="1800" dirty="0" smtClean="0">
                          <a:solidFill>
                            <a:schemeClr val="tx1"/>
                          </a:solidFill>
                        </a:rPr>
                        <a:t>More Symptoms</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dirty="0" smtClean="0">
                          <a:solidFill>
                            <a:schemeClr val="tx1"/>
                          </a:solidFill>
                        </a:rPr>
                        <a:t>GOLD 3-4</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u="sng" dirty="0" smtClean="0">
                          <a:solidFill>
                            <a:schemeClr val="tx1"/>
                          </a:solidFill>
                        </a:rPr>
                        <a:t>&gt;</a:t>
                      </a:r>
                      <a:r>
                        <a:rPr lang="da-DK" sz="1800" u="none" dirty="0" smtClean="0">
                          <a:solidFill>
                            <a:schemeClr val="tx1"/>
                          </a:solidFill>
                        </a:rPr>
                        <a:t> </a:t>
                      </a:r>
                      <a:r>
                        <a:rPr lang="da-DK" sz="1800" dirty="0" smtClean="0">
                          <a:solidFill>
                            <a:schemeClr val="tx1"/>
                          </a:solidFill>
                        </a:rPr>
                        <a:t>2</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algn="ctr"/>
                      <a:r>
                        <a:rPr lang="da-DK" sz="1800" u="sng" dirty="0" smtClean="0">
                          <a:solidFill>
                            <a:schemeClr val="tx1"/>
                          </a:solidFill>
                          <a:latin typeface="+mn-lt"/>
                          <a:cs typeface="Times New Roman"/>
                        </a:rPr>
                        <a:t>&gt;</a:t>
                      </a:r>
                      <a:r>
                        <a:rPr lang="da-DK" sz="1800" dirty="0" smtClean="0">
                          <a:solidFill>
                            <a:schemeClr val="tx1"/>
                          </a:solidFill>
                          <a:latin typeface="+mn-lt"/>
                          <a:cs typeface="Times New Roman"/>
                        </a:rPr>
                        <a:t> 10</a:t>
                      </a:r>
                      <a:endParaRPr lang="da-DK" sz="1800" dirty="0">
                        <a:solidFill>
                          <a:schemeClr val="tx1"/>
                        </a:solidFill>
                        <a:latin typeface="+mn-lt"/>
                        <a:cs typeface="Times New Roman"/>
                      </a:endParaRPr>
                    </a:p>
                  </a:txBody>
                  <a:tcPr marL="91439" marR="91439" marT="45729" marB="45729"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800" u="sng" dirty="0" smtClean="0">
                          <a:solidFill>
                            <a:schemeClr val="tx1"/>
                          </a:solidFill>
                        </a:rPr>
                        <a:t>&gt;</a:t>
                      </a:r>
                      <a:r>
                        <a:rPr lang="da-DK" sz="1800" u="none" dirty="0" smtClean="0">
                          <a:solidFill>
                            <a:schemeClr val="tx1"/>
                          </a:solidFill>
                        </a:rPr>
                        <a:t> </a:t>
                      </a:r>
                      <a:r>
                        <a:rPr lang="da-DK" sz="1800" dirty="0" smtClean="0">
                          <a:solidFill>
                            <a:schemeClr val="tx1"/>
                          </a:solidFill>
                        </a:rPr>
                        <a:t>2</a:t>
                      </a:r>
                      <a:endParaRPr lang="da-DK" sz="1800" dirty="0" smtClean="0">
                        <a:solidFill>
                          <a:schemeClr val="tx1"/>
                        </a:solidFill>
                        <a:latin typeface="+mn-lt"/>
                        <a:cs typeface="Times New Roman"/>
                      </a:endParaRPr>
                    </a:p>
                    <a:p>
                      <a:pPr algn="ctr"/>
                      <a:endParaRPr lang="da-DK" sz="1800" dirty="0">
                        <a:solidFill>
                          <a:schemeClr val="tx1"/>
                        </a:solidFill>
                        <a:latin typeface="+mn-lt"/>
                        <a:cs typeface="Times New Roman"/>
                      </a:endParaRPr>
                    </a:p>
                  </a:txBody>
                  <a:tcPr marL="91439" marR="91439" marT="45729" marB="45729" anchor="ctr">
                    <a:solidFill>
                      <a:schemeClr val="bg1"/>
                    </a:solidFill>
                  </a:tcPr>
                </a:tc>
              </a:tr>
            </a:tbl>
          </a:graphicData>
        </a:graphic>
      </p:graphicFrame>
      <p:sp>
        <p:nvSpPr>
          <p:cNvPr id="8" name="Titel 3"/>
          <p:cNvSpPr>
            <a:spLocks noGrp="1"/>
          </p:cNvSpPr>
          <p:nvPr>
            <p:ph type="title"/>
          </p:nvPr>
        </p:nvSpPr>
        <p:spPr>
          <a:xfrm>
            <a:off x="685800" y="228600"/>
            <a:ext cx="8305800" cy="1406525"/>
          </a:xfrm>
        </p:spPr>
        <p:txBody>
          <a:bodyPr/>
          <a:lstStyle/>
          <a:p>
            <a:pPr algn="l">
              <a:defRPr/>
            </a:pPr>
            <a:r>
              <a:rPr lang="da-DK" sz="4000" b="1" dirty="0"/>
              <a:t>Combined Assessment of COPD</a:t>
            </a:r>
          </a:p>
        </p:txBody>
      </p:sp>
      <p:sp>
        <p:nvSpPr>
          <p:cNvPr id="141360" name="TextBox 1"/>
          <p:cNvSpPr txBox="1">
            <a:spLocks noChangeArrowheads="1"/>
          </p:cNvSpPr>
          <p:nvPr/>
        </p:nvSpPr>
        <p:spPr bwMode="auto">
          <a:xfrm>
            <a:off x="304800" y="1752600"/>
            <a:ext cx="8534400" cy="923330"/>
          </a:xfrm>
          <a:prstGeom prst="rect">
            <a:avLst/>
          </a:prstGeom>
          <a:noFill/>
          <a:ln w="9525">
            <a:solidFill>
              <a:schemeClr val="bg1"/>
            </a:solidFill>
            <a:miter lim="800000"/>
            <a:headEnd/>
            <a:tailEnd/>
          </a:ln>
        </p:spPr>
        <p:txBody>
          <a:bodyPr wrap="square">
            <a:spAutoFit/>
          </a:bodyPr>
          <a:lstStyle/>
          <a:p>
            <a:r>
              <a:rPr lang="en-US" sz="1800" i="1" dirty="0"/>
              <a:t>When assessing risk, choose the </a:t>
            </a:r>
            <a:r>
              <a:rPr lang="en-US" sz="1800" b="1" i="1" dirty="0"/>
              <a:t>highest</a:t>
            </a:r>
            <a:r>
              <a:rPr lang="en-US" sz="1800" i="1" dirty="0"/>
              <a:t> risk according to GOLD grade or exacerbation history. One or more hospitalizations for COPD exacerbations should be considered high risk.</a:t>
            </a:r>
            <a:r>
              <a:rPr lang="en-US" sz="1800" dirty="0"/>
              <a:t> </a:t>
            </a:r>
          </a:p>
        </p:txBody>
      </p:sp>
      <p:sp>
        <p:nvSpPr>
          <p:cNvPr id="141361"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720080"/>
          </a:xfrm>
          <a:prstGeom prst="rect">
            <a:avLst/>
          </a:prstGeom>
        </p:spPr>
        <p:txBody>
          <a:bodyPr>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IN" b="1" kern="0" smtClean="0"/>
              <a:t>BODE index</a:t>
            </a:r>
            <a:endParaRPr lang="en-IN" b="1" kern="0" dirty="0"/>
          </a:p>
        </p:txBody>
      </p:sp>
      <p:sp>
        <p:nvSpPr>
          <p:cNvPr id="3" name="Content Placeholder 2"/>
          <p:cNvSpPr txBox="1">
            <a:spLocks/>
          </p:cNvSpPr>
          <p:nvPr/>
        </p:nvSpPr>
        <p:spPr>
          <a:xfrm>
            <a:off x="107504" y="1371600"/>
            <a:ext cx="9036496" cy="536976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r>
              <a:rPr lang="it-IT" dirty="0"/>
              <a:t>A multidimensional prognostic index </a:t>
            </a:r>
          </a:p>
          <a:p>
            <a:pPr algn="just"/>
            <a:r>
              <a:rPr lang="en-IN" dirty="0"/>
              <a:t>Takes into account several indicators of COPD prognosis (body mass index [BMI], obstructive </a:t>
            </a:r>
            <a:r>
              <a:rPr lang="en-IN" dirty="0" err="1"/>
              <a:t>ventilatory</a:t>
            </a:r>
            <a:r>
              <a:rPr lang="en-IN" dirty="0"/>
              <a:t> defect severity, </a:t>
            </a:r>
            <a:r>
              <a:rPr lang="en-IN" dirty="0" err="1"/>
              <a:t>dyspnea</a:t>
            </a:r>
            <a:r>
              <a:rPr lang="en-IN" dirty="0"/>
              <a:t> severity, and exercise capacity).</a:t>
            </a:r>
          </a:p>
          <a:p>
            <a:pPr algn="just"/>
            <a:r>
              <a:rPr lang="en-IN" dirty="0"/>
              <a:t>The components are derived from measures of the body mass index (weight in kg/heightm2), FEV1 percent </a:t>
            </a:r>
            <a:r>
              <a:rPr lang="en-IN" dirty="0" smtClean="0"/>
              <a:t>predicted, the </a:t>
            </a:r>
            <a:r>
              <a:rPr lang="en-IN" dirty="0"/>
              <a:t>modified Medical Research Council </a:t>
            </a:r>
            <a:r>
              <a:rPr lang="en-IN" dirty="0" err="1" smtClean="0"/>
              <a:t>dyspnea</a:t>
            </a:r>
            <a:r>
              <a:rPr lang="en-IN" dirty="0"/>
              <a:t> </a:t>
            </a:r>
            <a:r>
              <a:rPr lang="en-IN" dirty="0" smtClean="0"/>
              <a:t>and 6 min. walk Test.</a:t>
            </a:r>
            <a:endParaRPr lang="en-IN" dirty="0"/>
          </a:p>
        </p:txBody>
      </p:sp>
      <p:sp>
        <p:nvSpPr>
          <p:cNvPr id="4" name="Slide Number Placeholder 3"/>
          <p:cNvSpPr>
            <a:spLocks noGrp="1"/>
          </p:cNvSpPr>
          <p:nvPr>
            <p:ph type="sldNum" sz="quarter" idx="12"/>
          </p:nvPr>
        </p:nvSpPr>
        <p:spPr/>
        <p:txBody>
          <a:bodyPr/>
          <a:lstStyle/>
          <a:p>
            <a:pPr>
              <a:defRPr/>
            </a:pPr>
            <a:fld id="{2130E607-3757-49A7-85F3-0591A9148F6B}" type="slidenum">
              <a:rPr lang="en-US" smtClean="0"/>
              <a:pPr>
                <a:defRPr/>
              </a:pPr>
              <a:t>67</a:t>
            </a:fld>
            <a:endParaRPr lang="en-US"/>
          </a:p>
        </p:txBody>
      </p:sp>
    </p:spTree>
    <p:extLst>
      <p:ext uri="{BB962C8B-B14F-4D97-AF65-F5344CB8AC3E}">
        <p14:creationId xmlns:p14="http://schemas.microsoft.com/office/powerpoint/2010/main" val="11305158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720080"/>
          </a:xfrm>
          <a:prstGeom prst="rect">
            <a:avLst/>
          </a:prstGeom>
        </p:spPr>
        <p:txBody>
          <a:bodyPr>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IN" b="1" kern="0" smtClean="0"/>
              <a:t>BODE index</a:t>
            </a:r>
            <a:endParaRPr lang="en-IN" b="1" kern="0" dirty="0"/>
          </a:p>
        </p:txBody>
      </p:sp>
      <p:sp>
        <p:nvSpPr>
          <p:cNvPr id="3" name="Content Placeholder 2"/>
          <p:cNvSpPr txBox="1">
            <a:spLocks/>
          </p:cNvSpPr>
          <p:nvPr/>
        </p:nvSpPr>
        <p:spPr>
          <a:xfrm>
            <a:off x="107504" y="1295400"/>
            <a:ext cx="8807896" cy="544596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r>
              <a:rPr lang="en-IN" sz="3600" dirty="0" smtClean="0"/>
              <a:t>A </a:t>
            </a:r>
            <a:r>
              <a:rPr lang="en-IN" sz="3600" dirty="0"/>
              <a:t>BODE score greater than 7 is associated with a 30 percent 2-year mortality;</a:t>
            </a:r>
          </a:p>
          <a:p>
            <a:pPr algn="just"/>
            <a:r>
              <a:rPr lang="en-IN" sz="3600" dirty="0"/>
              <a:t>A score of 5 to 6 is associated with 15 percent 2-year mortality.</a:t>
            </a:r>
          </a:p>
          <a:p>
            <a:pPr algn="just"/>
            <a:r>
              <a:rPr lang="en-IN" sz="3600" dirty="0"/>
              <a:t>If score is less than 5, the 2-year mortality is less than 10 percent.</a:t>
            </a:r>
            <a:endParaRPr lang="en-IN" sz="4000" kern="0" dirty="0"/>
          </a:p>
        </p:txBody>
      </p:sp>
      <p:sp>
        <p:nvSpPr>
          <p:cNvPr id="4" name="Slide Number Placeholder 3"/>
          <p:cNvSpPr>
            <a:spLocks noGrp="1"/>
          </p:cNvSpPr>
          <p:nvPr>
            <p:ph type="sldNum" sz="quarter" idx="12"/>
          </p:nvPr>
        </p:nvSpPr>
        <p:spPr/>
        <p:txBody>
          <a:bodyPr/>
          <a:lstStyle/>
          <a:p>
            <a:pPr>
              <a:defRPr/>
            </a:pPr>
            <a:fld id="{2130E607-3757-49A7-85F3-0591A9148F6B}" type="slidenum">
              <a:rPr lang="en-US" smtClean="0"/>
              <a:pPr>
                <a:defRPr/>
              </a:pPr>
              <a:t>68</a:t>
            </a:fld>
            <a:endParaRPr lang="en-US"/>
          </a:p>
        </p:txBody>
      </p:sp>
    </p:spTree>
    <p:extLst>
      <p:ext uri="{BB962C8B-B14F-4D97-AF65-F5344CB8AC3E}">
        <p14:creationId xmlns:p14="http://schemas.microsoft.com/office/powerpoint/2010/main" val="2933431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130E607-3757-49A7-85F3-0591A9148F6B}" type="slidenum">
              <a:rPr lang="en-US" smtClean="0"/>
              <a:pPr>
                <a:defRPr/>
              </a:pPr>
              <a:t>69</a:t>
            </a:fld>
            <a:endParaRPr lang="en-US"/>
          </a:p>
        </p:txBody>
      </p:sp>
    </p:spTree>
    <p:extLst>
      <p:ext uri="{BB962C8B-B14F-4D97-AF65-F5344CB8AC3E}">
        <p14:creationId xmlns:p14="http://schemas.microsoft.com/office/powerpoint/2010/main" val="398632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00" y="116632"/>
            <a:ext cx="8229600" cy="873968"/>
          </a:xfrm>
        </p:spPr>
        <p:txBody>
          <a:bodyPr/>
          <a:lstStyle/>
          <a:p>
            <a:r>
              <a:rPr lang="en-IN" b="1" dirty="0" smtClean="0"/>
              <a:t>Natural history</a:t>
            </a:r>
            <a:endParaRPr lang="en-I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657" y="5486400"/>
            <a:ext cx="8869952" cy="1200329"/>
          </a:xfrm>
          <a:prstGeom prst="rect">
            <a:avLst/>
          </a:prstGeom>
        </p:spPr>
        <p:txBody>
          <a:bodyPr wrap="square">
            <a:spAutoFit/>
          </a:bodyPr>
          <a:lstStyle/>
          <a:p>
            <a:r>
              <a:rPr lang="en-IN" sz="1800" dirty="0"/>
              <a:t>The normal course of forced expiratory volume in one second (FEV1) over time </a:t>
            </a:r>
            <a:r>
              <a:rPr lang="en-IN" sz="1800" b="1" dirty="0">
                <a:solidFill>
                  <a:srgbClr val="FF0000"/>
                </a:solidFill>
              </a:rPr>
              <a:t>(–––)</a:t>
            </a:r>
          </a:p>
          <a:p>
            <a:r>
              <a:rPr lang="en-IN" sz="1800" dirty="0"/>
              <a:t>is compared with the result of impaired growth of lung function </a:t>
            </a:r>
            <a:r>
              <a:rPr lang="en-IN" sz="1800" dirty="0">
                <a:solidFill>
                  <a:schemeClr val="accent3">
                    <a:lumMod val="75000"/>
                  </a:schemeClr>
                </a:solidFill>
              </a:rPr>
              <a:t>(</a:t>
            </a:r>
            <a:r>
              <a:rPr lang="en-IN" sz="1800" i="1" dirty="0">
                <a:solidFill>
                  <a:schemeClr val="accent3">
                    <a:lumMod val="75000"/>
                  </a:schemeClr>
                </a:solidFill>
              </a:rPr>
              <a:t>–––</a:t>
            </a:r>
            <a:r>
              <a:rPr lang="en-IN" sz="1800" b="1" dirty="0"/>
              <a:t>)</a:t>
            </a:r>
            <a:r>
              <a:rPr lang="en-IN" sz="1800" dirty="0"/>
              <a:t>, an accelerated decline</a:t>
            </a:r>
          </a:p>
          <a:p>
            <a:r>
              <a:rPr lang="en-IN" sz="1800" b="1" dirty="0">
                <a:solidFill>
                  <a:schemeClr val="accent1"/>
                </a:solidFill>
              </a:rPr>
              <a:t>(–––)</a:t>
            </a:r>
            <a:r>
              <a:rPr lang="en-IN" sz="1800" b="1" dirty="0"/>
              <a:t> </a:t>
            </a:r>
            <a:r>
              <a:rPr lang="en-IN" sz="1800" dirty="0"/>
              <a:t>and a shortened plateau phase </a:t>
            </a:r>
            <a:r>
              <a:rPr lang="en-IN" sz="1800" b="1" dirty="0"/>
              <a:t>(–––)</a:t>
            </a:r>
            <a:r>
              <a:rPr lang="en-IN" sz="1800" dirty="0"/>
              <a:t>. All three abnormalities can be combined.</a:t>
            </a:r>
          </a:p>
        </p:txBody>
      </p:sp>
      <p:sp>
        <p:nvSpPr>
          <p:cNvPr id="3" name="Slide Number Placeholder 2"/>
          <p:cNvSpPr>
            <a:spLocks noGrp="1"/>
          </p:cNvSpPr>
          <p:nvPr>
            <p:ph type="sldNum" sz="quarter" idx="12"/>
          </p:nvPr>
        </p:nvSpPr>
        <p:spPr/>
        <p:txBody>
          <a:bodyPr/>
          <a:lstStyle/>
          <a:p>
            <a:pPr>
              <a:defRPr/>
            </a:pPr>
            <a:fld id="{3FB59B3C-6B12-4D59-9B94-A010FFCF2534}" type="slidenum">
              <a:rPr lang="en-US" smtClean="0"/>
              <a:pPr>
                <a:defRPr/>
              </a:pPr>
              <a:t>7</a:t>
            </a:fld>
            <a:endParaRPr lang="en-US"/>
          </a:p>
        </p:txBody>
      </p:sp>
    </p:spTree>
    <p:extLst>
      <p:ext uri="{BB962C8B-B14F-4D97-AF65-F5344CB8AC3E}">
        <p14:creationId xmlns:p14="http://schemas.microsoft.com/office/powerpoint/2010/main" val="15929553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2"/>
          <p:cNvSpPr txBox="1">
            <a:spLocks noChangeArrowheads="1"/>
          </p:cNvSpPr>
          <p:nvPr/>
        </p:nvSpPr>
        <p:spPr bwMode="auto">
          <a:xfrm>
            <a:off x="3792538" y="2300288"/>
            <a:ext cx="3794125" cy="579437"/>
          </a:xfrm>
          <a:prstGeom prst="rect">
            <a:avLst/>
          </a:prstGeom>
          <a:noFill/>
          <a:ln w="9525">
            <a:noFill/>
            <a:miter lim="800000"/>
            <a:headEnd/>
            <a:tailEnd/>
          </a:ln>
        </p:spPr>
        <p:txBody>
          <a:bodyPr>
            <a:spAutoFit/>
          </a:bodyPr>
          <a:lstStyle/>
          <a:p>
            <a:pPr>
              <a:spcBef>
                <a:spcPct val="50000"/>
              </a:spcBef>
            </a:pPr>
            <a:endParaRPr lang="de-DE" sz="3200"/>
          </a:p>
        </p:txBody>
      </p:sp>
      <p:sp>
        <p:nvSpPr>
          <p:cNvPr id="145410" name="Rectangle 3"/>
          <p:cNvSpPr>
            <a:spLocks noChangeArrowheads="1"/>
          </p:cNvSpPr>
          <p:nvPr/>
        </p:nvSpPr>
        <p:spPr bwMode="auto">
          <a:xfrm>
            <a:off x="3975100" y="2928938"/>
            <a:ext cx="9144000" cy="369332"/>
          </a:xfrm>
          <a:prstGeom prst="rect">
            <a:avLst/>
          </a:prstGeom>
          <a:noFill/>
          <a:ln w="9525">
            <a:noFill/>
            <a:miter lim="800000"/>
            <a:headEnd/>
            <a:tailEnd/>
          </a:ln>
        </p:spPr>
        <p:txBody>
          <a:bodyPr>
            <a:spAutoFit/>
          </a:bodyPr>
          <a:lstStyle/>
          <a:p>
            <a:endParaRPr lang="de-DE" sz="1800"/>
          </a:p>
        </p:txBody>
      </p:sp>
      <p:sp>
        <p:nvSpPr>
          <p:cNvPr id="132100" name="Rectangle 4"/>
          <p:cNvSpPr>
            <a:spLocks noChangeArrowheads="1"/>
          </p:cNvSpPr>
          <p:nvPr/>
        </p:nvSpPr>
        <p:spPr bwMode="auto">
          <a:xfrm>
            <a:off x="1368425" y="0"/>
            <a:ext cx="7178675" cy="1446550"/>
          </a:xfrm>
          <a:prstGeom prst="rect">
            <a:avLst/>
          </a:prstGeom>
          <a:noFill/>
          <a:ln w="9525">
            <a:noFill/>
            <a:miter lim="800000"/>
            <a:headEnd/>
            <a:tailEnd/>
          </a:ln>
          <a:effectLst/>
        </p:spPr>
        <p:txBody>
          <a:bodyPr wrap="square">
            <a:spAutoFit/>
          </a:bodyPr>
          <a:lstStyle/>
          <a:p>
            <a:pPr>
              <a:defRPr/>
            </a:pPr>
            <a:r>
              <a:rPr lang="en-US" sz="4400" b="1" dirty="0"/>
              <a:t>Differential Diagnosis: </a:t>
            </a:r>
          </a:p>
          <a:p>
            <a:pPr>
              <a:defRPr/>
            </a:pPr>
            <a:r>
              <a:rPr lang="en-US" sz="4400" b="1" dirty="0"/>
              <a:t>COPD and Asthma</a:t>
            </a:r>
          </a:p>
        </p:txBody>
      </p:sp>
      <p:grpSp>
        <p:nvGrpSpPr>
          <p:cNvPr id="145412" name="Group 2"/>
          <p:cNvGrpSpPr>
            <a:grpSpLocks/>
          </p:cNvGrpSpPr>
          <p:nvPr/>
        </p:nvGrpSpPr>
        <p:grpSpPr bwMode="auto">
          <a:xfrm>
            <a:off x="257175" y="1905000"/>
            <a:ext cx="4010025" cy="4149725"/>
            <a:chOff x="141288" y="2022157"/>
            <a:chExt cx="4010025" cy="4150043"/>
          </a:xfrm>
        </p:grpSpPr>
        <p:sp>
          <p:nvSpPr>
            <p:cNvPr id="145418" name="Rectangle 5"/>
            <p:cNvSpPr>
              <a:spLocks noChangeArrowheads="1"/>
            </p:cNvSpPr>
            <p:nvPr/>
          </p:nvSpPr>
          <p:spPr bwMode="auto">
            <a:xfrm>
              <a:off x="871538" y="2022157"/>
              <a:ext cx="1041351" cy="492443"/>
            </a:xfrm>
            <a:prstGeom prst="rect">
              <a:avLst/>
            </a:prstGeom>
            <a:noFill/>
            <a:ln w="9525">
              <a:noFill/>
              <a:miter lim="800000"/>
              <a:headEnd/>
              <a:tailEnd/>
            </a:ln>
          </p:spPr>
          <p:txBody>
            <a:bodyPr wrap="none" lIns="0" tIns="0" rIns="0" bIns="0" anchor="b">
              <a:spAutoFit/>
            </a:bodyPr>
            <a:lstStyle/>
            <a:p>
              <a:pPr eaLnBrk="0" hangingPunct="0"/>
              <a:r>
                <a:rPr lang="en-GB" sz="3200">
                  <a:latin typeface="Tahoma" pitchFamily="34" charset="0"/>
                  <a:cs typeface="Tahoma" pitchFamily="34" charset="0"/>
                </a:rPr>
                <a:t>COPD</a:t>
              </a:r>
            </a:p>
          </p:txBody>
        </p:sp>
        <p:sp>
          <p:nvSpPr>
            <p:cNvPr id="145419" name="Rectangle 7"/>
            <p:cNvSpPr>
              <a:spLocks noChangeArrowheads="1"/>
            </p:cNvSpPr>
            <p:nvPr/>
          </p:nvSpPr>
          <p:spPr bwMode="auto">
            <a:xfrm>
              <a:off x="141288" y="2725103"/>
              <a:ext cx="4010025" cy="3447097"/>
            </a:xfrm>
            <a:prstGeom prst="rect">
              <a:avLst/>
            </a:prstGeom>
            <a:noFill/>
            <a:ln w="9525">
              <a:noFill/>
              <a:miter lim="800000"/>
              <a:headEnd/>
              <a:tailEnd/>
            </a:ln>
          </p:spPr>
          <p:txBody>
            <a:bodyPr lIns="0" tIns="0" rIns="0" bIns="0">
              <a:spAutoFit/>
            </a:bodyPr>
            <a:lstStyle/>
            <a:p>
              <a:pPr eaLnBrk="0" hangingPunct="0">
                <a:spcBef>
                  <a:spcPct val="50000"/>
                </a:spcBef>
                <a:buClr>
                  <a:schemeClr val="tx1"/>
                </a:buClr>
                <a:buSzPct val="125000"/>
                <a:buFontTx/>
                <a:buChar char="•"/>
                <a:tabLst>
                  <a:tab pos="290513" algn="l"/>
                </a:tabLst>
              </a:pPr>
              <a:r>
                <a:rPr lang="en-GB" sz="2000" b="1" dirty="0">
                  <a:latin typeface="Tahoma" pitchFamily="34" charset="0"/>
                </a:rPr>
                <a:t>  </a:t>
              </a:r>
              <a:r>
                <a:rPr lang="en-GB" dirty="0">
                  <a:latin typeface="Tahoma" pitchFamily="34" charset="0"/>
                  <a:cs typeface="Tahoma" pitchFamily="34" charset="0"/>
                </a:rPr>
                <a:t>Onset in mid-life</a:t>
              </a:r>
            </a:p>
            <a:p>
              <a:pPr eaLnBrk="0" hangingPunct="0">
                <a:spcBef>
                  <a:spcPct val="50000"/>
                </a:spcBef>
                <a:buClr>
                  <a:schemeClr val="tx1"/>
                </a:buClr>
                <a:buSzPct val="125000"/>
                <a:buFontTx/>
                <a:buChar char="•"/>
                <a:tabLst>
                  <a:tab pos="290513" algn="l"/>
                </a:tabLst>
              </a:pPr>
              <a:r>
                <a:rPr lang="en-GB" dirty="0">
                  <a:latin typeface="Tahoma" pitchFamily="34" charset="0"/>
                  <a:cs typeface="Tahoma" pitchFamily="34" charset="0"/>
                </a:rPr>
                <a:t>  Symptoms slowly   	progressive</a:t>
              </a:r>
            </a:p>
            <a:p>
              <a:pPr eaLnBrk="0" hangingPunct="0">
                <a:spcBef>
                  <a:spcPct val="50000"/>
                </a:spcBef>
                <a:buClr>
                  <a:schemeClr val="tx1"/>
                </a:buClr>
                <a:buSzPct val="125000"/>
                <a:buFontTx/>
                <a:buChar char="•"/>
                <a:tabLst>
                  <a:tab pos="290513" algn="l"/>
                </a:tabLst>
              </a:pPr>
              <a:r>
                <a:rPr lang="en-GB" dirty="0">
                  <a:latin typeface="Tahoma" pitchFamily="34" charset="0"/>
                  <a:cs typeface="Tahoma" pitchFamily="34" charset="0"/>
                </a:rPr>
                <a:t>  Long smoking history</a:t>
              </a:r>
            </a:p>
            <a:p>
              <a:pPr eaLnBrk="0" hangingPunct="0">
                <a:spcBef>
                  <a:spcPct val="50000"/>
                </a:spcBef>
                <a:buClr>
                  <a:schemeClr val="tx1"/>
                </a:buClr>
                <a:buSzPct val="125000"/>
                <a:tabLst>
                  <a:tab pos="290513" algn="l"/>
                </a:tabLst>
              </a:pPr>
              <a:endParaRPr lang="en-GB" dirty="0"/>
            </a:p>
            <a:p>
              <a:pPr eaLnBrk="0" hangingPunct="0">
                <a:tabLst>
                  <a:tab pos="290513" algn="l"/>
                </a:tabLst>
              </a:pPr>
              <a:endParaRPr lang="en-GB" b="1" dirty="0">
                <a:latin typeface="Times New Roman" pitchFamily="18" charset="0"/>
              </a:endParaRPr>
            </a:p>
            <a:p>
              <a:pPr eaLnBrk="0" hangingPunct="0">
                <a:tabLst>
                  <a:tab pos="290513" algn="l"/>
                </a:tabLst>
              </a:pPr>
              <a:endParaRPr lang="en-GB" b="1" dirty="0">
                <a:latin typeface="Times New Roman" pitchFamily="18" charset="0"/>
              </a:endParaRPr>
            </a:p>
            <a:p>
              <a:pPr eaLnBrk="0" hangingPunct="0">
                <a:tabLst>
                  <a:tab pos="290513" algn="l"/>
                </a:tabLst>
              </a:pPr>
              <a:r>
                <a:rPr lang="en-GB" sz="2000" b="1" dirty="0">
                  <a:latin typeface="Tahoma" pitchFamily="34" charset="0"/>
                </a:rPr>
                <a:t> </a:t>
              </a:r>
            </a:p>
          </p:txBody>
        </p:sp>
      </p:grpSp>
      <p:grpSp>
        <p:nvGrpSpPr>
          <p:cNvPr id="145413" name="Group 1"/>
          <p:cNvGrpSpPr>
            <a:grpSpLocks/>
          </p:cNvGrpSpPr>
          <p:nvPr/>
        </p:nvGrpSpPr>
        <p:grpSpPr bwMode="auto">
          <a:xfrm>
            <a:off x="3810000" y="1946275"/>
            <a:ext cx="4837113" cy="4378325"/>
            <a:chOff x="3810000" y="1945957"/>
            <a:chExt cx="4837112" cy="4378643"/>
          </a:xfrm>
        </p:grpSpPr>
        <p:sp>
          <p:nvSpPr>
            <p:cNvPr id="145416" name="Rectangle 6"/>
            <p:cNvSpPr>
              <a:spLocks noChangeArrowheads="1"/>
            </p:cNvSpPr>
            <p:nvPr/>
          </p:nvSpPr>
          <p:spPr bwMode="auto">
            <a:xfrm>
              <a:off x="4953000" y="1945957"/>
              <a:ext cx="1552909" cy="492443"/>
            </a:xfrm>
            <a:prstGeom prst="rect">
              <a:avLst/>
            </a:prstGeom>
            <a:noFill/>
            <a:ln w="9525">
              <a:noFill/>
              <a:miter lim="800000"/>
              <a:headEnd/>
              <a:tailEnd/>
            </a:ln>
          </p:spPr>
          <p:txBody>
            <a:bodyPr wrap="none" lIns="0" tIns="0" rIns="0" bIns="0" anchor="b">
              <a:spAutoFit/>
            </a:bodyPr>
            <a:lstStyle/>
            <a:p>
              <a:pPr eaLnBrk="0" hangingPunct="0"/>
              <a:r>
                <a:rPr lang="en-GB" sz="3200">
                  <a:latin typeface="Tahoma" pitchFamily="34" charset="0"/>
                  <a:cs typeface="Tahoma" pitchFamily="34" charset="0"/>
                </a:rPr>
                <a:t>ASTHMA</a:t>
              </a:r>
            </a:p>
          </p:txBody>
        </p:sp>
        <p:sp>
          <p:nvSpPr>
            <p:cNvPr id="145417" name="Rectangle 8"/>
            <p:cNvSpPr>
              <a:spLocks noChangeArrowheads="1"/>
            </p:cNvSpPr>
            <p:nvPr/>
          </p:nvSpPr>
          <p:spPr bwMode="auto">
            <a:xfrm>
              <a:off x="3810000" y="2631281"/>
              <a:ext cx="4837112" cy="3693319"/>
            </a:xfrm>
            <a:prstGeom prst="rect">
              <a:avLst/>
            </a:prstGeom>
            <a:noFill/>
            <a:ln w="9525">
              <a:noFill/>
              <a:miter lim="800000"/>
              <a:headEnd/>
              <a:tailEnd/>
            </a:ln>
          </p:spPr>
          <p:txBody>
            <a:bodyPr lIns="0" tIns="0" rIns="0" bIns="0">
              <a:spAutoFit/>
            </a:bodyPr>
            <a:lstStyle/>
            <a:p>
              <a:pPr marL="290513" indent="-290513" eaLnBrk="0" hangingPunct="0">
                <a:spcBef>
                  <a:spcPct val="50000"/>
                </a:spcBef>
                <a:buClr>
                  <a:schemeClr val="tx1"/>
                </a:buClr>
                <a:buSzPct val="120000"/>
                <a:buFontTx/>
                <a:buChar char="•"/>
              </a:pPr>
              <a:r>
                <a:rPr lang="en-GB" dirty="0">
                  <a:latin typeface="Tahoma" pitchFamily="34" charset="0"/>
                  <a:cs typeface="Tahoma" pitchFamily="34" charset="0"/>
                </a:rPr>
                <a:t>Onset early in life (often childhood)</a:t>
              </a:r>
            </a:p>
            <a:p>
              <a:pPr marL="290513" indent="-290513" eaLnBrk="0" hangingPunct="0">
                <a:spcBef>
                  <a:spcPct val="50000"/>
                </a:spcBef>
                <a:buClr>
                  <a:schemeClr val="tx1"/>
                </a:buClr>
                <a:buSzPct val="120000"/>
                <a:buFontTx/>
                <a:buChar char="•"/>
              </a:pPr>
              <a:r>
                <a:rPr lang="en-GB" dirty="0">
                  <a:latin typeface="Tahoma" pitchFamily="34" charset="0"/>
                  <a:cs typeface="Tahoma" pitchFamily="34" charset="0"/>
                </a:rPr>
                <a:t>Symptoms vary from day to day</a:t>
              </a:r>
            </a:p>
            <a:p>
              <a:pPr marL="290513" indent="-290513" eaLnBrk="0" hangingPunct="0">
                <a:spcBef>
                  <a:spcPct val="50000"/>
                </a:spcBef>
                <a:buClr>
                  <a:schemeClr val="tx1"/>
                </a:buClr>
                <a:buSzPct val="120000"/>
                <a:buFontTx/>
                <a:buChar char="•"/>
              </a:pPr>
              <a:r>
                <a:rPr lang="en-GB" dirty="0">
                  <a:latin typeface="Tahoma" pitchFamily="34" charset="0"/>
                  <a:cs typeface="Tahoma" pitchFamily="34" charset="0"/>
                </a:rPr>
                <a:t>Symptoms worse at night/early morning</a:t>
              </a:r>
            </a:p>
            <a:p>
              <a:pPr marL="290513" indent="-290513" eaLnBrk="0" hangingPunct="0">
                <a:spcBef>
                  <a:spcPct val="50000"/>
                </a:spcBef>
                <a:buClr>
                  <a:schemeClr val="tx1"/>
                </a:buClr>
                <a:buSzPct val="120000"/>
                <a:buFontTx/>
                <a:buChar char="•"/>
              </a:pPr>
              <a:r>
                <a:rPr lang="en-GB" dirty="0">
                  <a:latin typeface="Tahoma" pitchFamily="34" charset="0"/>
                  <a:cs typeface="Tahoma" pitchFamily="34" charset="0"/>
                </a:rPr>
                <a:t>Allergy, rhinitis, and/or eczema also  present</a:t>
              </a:r>
            </a:p>
            <a:p>
              <a:pPr marL="290513" indent="-290513" eaLnBrk="0" hangingPunct="0">
                <a:spcBef>
                  <a:spcPct val="50000"/>
                </a:spcBef>
                <a:buClr>
                  <a:schemeClr val="tx1"/>
                </a:buClr>
                <a:buSzPct val="120000"/>
                <a:buFontTx/>
                <a:buChar char="•"/>
              </a:pPr>
              <a:r>
                <a:rPr lang="en-GB" dirty="0">
                  <a:latin typeface="Tahoma" pitchFamily="34" charset="0"/>
                  <a:cs typeface="Tahoma" pitchFamily="34" charset="0"/>
                </a:rPr>
                <a:t>Family history of asthma</a:t>
              </a:r>
            </a:p>
          </p:txBody>
        </p:sp>
      </p:grpSp>
      <p:sp>
        <p:nvSpPr>
          <p:cNvPr id="145415"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676400" y="346075"/>
            <a:ext cx="6553200" cy="914400"/>
          </a:xfrm>
        </p:spPr>
        <p:txBody>
          <a:bodyPr/>
          <a:lstStyle/>
          <a:p>
            <a:pPr algn="l" eaLnBrk="1" hangingPunct="1">
              <a:defRPr/>
            </a:pPr>
            <a:r>
              <a:rPr lang="en-US" altLang="ja-JP" sz="4000" b="1" dirty="0"/>
              <a:t>Additional Investigations</a:t>
            </a:r>
          </a:p>
        </p:txBody>
      </p:sp>
      <p:sp>
        <p:nvSpPr>
          <p:cNvPr id="135171" name="Rectangle 3"/>
          <p:cNvSpPr>
            <a:spLocks noGrp="1" noChangeArrowheads="1"/>
          </p:cNvSpPr>
          <p:nvPr>
            <p:ph idx="1"/>
          </p:nvPr>
        </p:nvSpPr>
        <p:spPr>
          <a:xfrm>
            <a:off x="304800" y="1752600"/>
            <a:ext cx="8686800" cy="4800600"/>
          </a:xfrm>
        </p:spPr>
        <p:txBody>
          <a:bodyPr/>
          <a:lstStyle/>
          <a:p>
            <a:pPr marL="0" indent="0">
              <a:spcBef>
                <a:spcPts val="1200"/>
              </a:spcBef>
              <a:buClr>
                <a:srgbClr val="00FF00"/>
              </a:buClr>
              <a:buFont typeface="Monotype Sorts" charset="0"/>
              <a:buNone/>
              <a:defRPr/>
            </a:pPr>
            <a:r>
              <a:rPr lang="en-US" sz="2400" i="1" dirty="0" smtClean="0">
                <a:latin typeface="Tahoma"/>
                <a:cs typeface="Tahoma"/>
              </a:rPr>
              <a:t>Chest X-ray: </a:t>
            </a:r>
            <a:r>
              <a:rPr lang="en-US" sz="2400" dirty="0" smtClean="0">
                <a:latin typeface="Tahoma"/>
                <a:cs typeface="Tahoma"/>
              </a:rPr>
              <a:t> Seldom diagnostic but valuable to exclude alternative diagnoses and establish presence of significant comorbidities. </a:t>
            </a:r>
          </a:p>
          <a:p>
            <a:pPr marL="0" indent="0">
              <a:spcBef>
                <a:spcPts val="1200"/>
              </a:spcBef>
              <a:buClr>
                <a:srgbClr val="00FF00"/>
              </a:buClr>
              <a:buFont typeface="Monotype Sorts" charset="0"/>
              <a:buNone/>
              <a:defRPr/>
            </a:pPr>
            <a:r>
              <a:rPr lang="en-US" sz="2400" i="1" dirty="0" smtClean="0">
                <a:latin typeface="Tahoma"/>
                <a:cs typeface="Tahoma"/>
              </a:rPr>
              <a:t>Lung Volumes and Diffusing Capacity: </a:t>
            </a:r>
            <a:r>
              <a:rPr lang="en-US" sz="2400" dirty="0" smtClean="0">
                <a:latin typeface="Tahoma"/>
                <a:cs typeface="Tahoma"/>
              </a:rPr>
              <a:t>Help to characterize severity, but not essential to patient management. </a:t>
            </a:r>
          </a:p>
          <a:p>
            <a:pPr marL="0" indent="0">
              <a:spcBef>
                <a:spcPts val="1200"/>
              </a:spcBef>
              <a:buClr>
                <a:srgbClr val="00FF00"/>
              </a:buClr>
              <a:buFont typeface="Monotype Sorts" charset="0"/>
              <a:buNone/>
              <a:defRPr/>
            </a:pPr>
            <a:r>
              <a:rPr lang="en-US" sz="2400" i="1" dirty="0" err="1" smtClean="0">
                <a:latin typeface="Tahoma"/>
                <a:cs typeface="Tahoma"/>
              </a:rPr>
              <a:t>Oximetry</a:t>
            </a:r>
            <a:r>
              <a:rPr lang="en-US" sz="2400" i="1" dirty="0" smtClean="0">
                <a:latin typeface="Tahoma"/>
                <a:cs typeface="Tahoma"/>
              </a:rPr>
              <a:t> and Arterial Blood Gases</a:t>
            </a:r>
            <a:r>
              <a:rPr lang="en-US" sz="2400" b="1" i="1" dirty="0" smtClean="0">
                <a:latin typeface="Tahoma"/>
                <a:cs typeface="Tahoma"/>
              </a:rPr>
              <a:t>:</a:t>
            </a:r>
            <a:r>
              <a:rPr lang="en-US" sz="2400" dirty="0" smtClean="0">
                <a:latin typeface="Tahoma"/>
                <a:cs typeface="Tahoma"/>
              </a:rPr>
              <a:t>  Pulse </a:t>
            </a:r>
            <a:r>
              <a:rPr lang="en-US" sz="2400" dirty="0" err="1" smtClean="0">
                <a:latin typeface="Tahoma"/>
                <a:cs typeface="Tahoma"/>
              </a:rPr>
              <a:t>oximetry</a:t>
            </a:r>
            <a:r>
              <a:rPr lang="en-US" sz="2400" dirty="0" smtClean="0">
                <a:latin typeface="Tahoma"/>
                <a:cs typeface="Tahoma"/>
              </a:rPr>
              <a:t> can be used to evaluate a patient’s oxygen saturation and need for supplemental oxygen therapy.  </a:t>
            </a:r>
          </a:p>
          <a:p>
            <a:pPr marL="0" indent="0">
              <a:spcBef>
                <a:spcPts val="1200"/>
              </a:spcBef>
              <a:buClr>
                <a:srgbClr val="00FF00"/>
              </a:buClr>
              <a:buFont typeface="Monotype Sorts" charset="0"/>
              <a:buNone/>
              <a:defRPr/>
            </a:pPr>
            <a:r>
              <a:rPr lang="en-US" sz="2400" i="1" dirty="0" smtClean="0">
                <a:latin typeface="Tahoma"/>
                <a:cs typeface="Tahoma"/>
              </a:rPr>
              <a:t>Alpha</a:t>
            </a:r>
            <a:r>
              <a:rPr lang="en-US" sz="2400" i="1" dirty="0">
                <a:latin typeface="Tahoma"/>
                <a:cs typeface="Tahoma"/>
              </a:rPr>
              <a:t>-1 Antitrypsin Deficiency Screening: </a:t>
            </a:r>
            <a:r>
              <a:rPr lang="en-US" sz="2400" dirty="0">
                <a:latin typeface="Tahoma"/>
                <a:cs typeface="Tahoma"/>
              </a:rPr>
              <a:t> Perform when COPD develops in patients of Caucasian descent under 45 years or with a strong family history of COPD.</a:t>
            </a:r>
            <a:r>
              <a:rPr lang="en-US" sz="2000" dirty="0">
                <a:latin typeface="Tahoma"/>
                <a:cs typeface="Tahoma"/>
              </a:rPr>
              <a:t> </a:t>
            </a:r>
            <a:r>
              <a:rPr lang="en-US" sz="2400" dirty="0" smtClean="0">
                <a:latin typeface="Tahoma"/>
                <a:cs typeface="Tahoma"/>
              </a:rPr>
              <a:t> </a:t>
            </a:r>
          </a:p>
        </p:txBody>
      </p:sp>
      <p:sp>
        <p:nvSpPr>
          <p:cNvPr id="147460"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solidFill>
                  <a:schemeClr val="bg1"/>
                </a:solidFill>
              </a:rPr>
              <a:t>© 2013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76400" y="346075"/>
            <a:ext cx="7162800" cy="914400"/>
          </a:xfrm>
        </p:spPr>
        <p:txBody>
          <a:bodyPr/>
          <a:lstStyle/>
          <a:p>
            <a:pPr algn="l" eaLnBrk="1" hangingPunct="1">
              <a:defRPr/>
            </a:pPr>
            <a:r>
              <a:rPr lang="en-US" altLang="ja-JP" b="1" dirty="0"/>
              <a:t>Additional Investigations</a:t>
            </a:r>
          </a:p>
        </p:txBody>
      </p:sp>
      <p:sp>
        <p:nvSpPr>
          <p:cNvPr id="135171" name="Rectangle 3"/>
          <p:cNvSpPr>
            <a:spLocks noGrp="1" noChangeArrowheads="1"/>
          </p:cNvSpPr>
          <p:nvPr>
            <p:ph idx="1"/>
          </p:nvPr>
        </p:nvSpPr>
        <p:spPr>
          <a:xfrm>
            <a:off x="457200" y="1752600"/>
            <a:ext cx="8382000" cy="4419600"/>
          </a:xfrm>
        </p:spPr>
        <p:txBody>
          <a:bodyPr/>
          <a:lstStyle/>
          <a:p>
            <a:pPr marL="0" indent="0">
              <a:spcBef>
                <a:spcPts val="1200"/>
              </a:spcBef>
              <a:spcAft>
                <a:spcPts val="600"/>
              </a:spcAft>
              <a:buClr>
                <a:srgbClr val="00FF00"/>
              </a:buClr>
              <a:buFont typeface="Monotype Sorts" charset="0"/>
              <a:buNone/>
              <a:defRPr/>
            </a:pPr>
            <a:r>
              <a:rPr lang="en-US" sz="2400" i="1" dirty="0" smtClean="0">
                <a:latin typeface="Tahoma"/>
                <a:cs typeface="Tahoma"/>
              </a:rPr>
              <a:t>Exercise Testing</a:t>
            </a:r>
            <a:r>
              <a:rPr lang="en-US" sz="2400" b="1" i="1" dirty="0">
                <a:latin typeface="Tahoma"/>
                <a:cs typeface="Tahoma"/>
              </a:rPr>
              <a:t>:</a:t>
            </a:r>
            <a:r>
              <a:rPr lang="en-US" sz="2400" dirty="0" smtClean="0">
                <a:latin typeface="Tahoma"/>
                <a:cs typeface="Tahoma"/>
              </a:rPr>
              <a:t>  </a:t>
            </a:r>
            <a:r>
              <a:rPr lang="en-US" sz="2400" dirty="0">
                <a:latin typeface="Tahoma"/>
                <a:cs typeface="Tahoma"/>
              </a:rPr>
              <a:t>Objectively measured exercise impairment, assessed by a reduction in self-paced walking distance </a:t>
            </a:r>
            <a:r>
              <a:rPr lang="en-US" sz="2400" dirty="0" smtClean="0">
                <a:latin typeface="Tahoma"/>
                <a:cs typeface="Tahoma"/>
              </a:rPr>
              <a:t>(such as the 6 min walking test) or </a:t>
            </a:r>
            <a:r>
              <a:rPr lang="en-US" sz="2400" dirty="0">
                <a:latin typeface="Tahoma"/>
                <a:cs typeface="Tahoma"/>
              </a:rPr>
              <a:t>during incremental exercise testing in a laboratory, is a powerful indicator of health status impairment and predictor of </a:t>
            </a:r>
            <a:r>
              <a:rPr lang="en-US" sz="2400" dirty="0" smtClean="0">
                <a:latin typeface="Tahoma"/>
                <a:cs typeface="Tahoma"/>
              </a:rPr>
              <a:t>prognosis.</a:t>
            </a:r>
          </a:p>
          <a:p>
            <a:pPr marL="0" indent="0">
              <a:spcBef>
                <a:spcPts val="1200"/>
              </a:spcBef>
              <a:spcAft>
                <a:spcPts val="600"/>
              </a:spcAft>
              <a:buClr>
                <a:srgbClr val="00FF00"/>
              </a:buClr>
              <a:buFont typeface="Monotype Sorts" charset="0"/>
              <a:buNone/>
              <a:defRPr/>
            </a:pPr>
            <a:r>
              <a:rPr lang="en-US" sz="2400" i="1" dirty="0" smtClean="0">
                <a:latin typeface="Tahoma"/>
                <a:cs typeface="Tahoma"/>
              </a:rPr>
              <a:t>Composite Scores</a:t>
            </a:r>
            <a:r>
              <a:rPr lang="en-US" sz="2400" b="1" i="1" dirty="0">
                <a:latin typeface="Tahoma"/>
                <a:cs typeface="Tahoma"/>
              </a:rPr>
              <a:t>:</a:t>
            </a:r>
            <a:r>
              <a:rPr lang="en-US" sz="2400" dirty="0" smtClean="0">
                <a:latin typeface="Tahoma"/>
                <a:cs typeface="Tahoma"/>
              </a:rPr>
              <a:t>  </a:t>
            </a:r>
            <a:r>
              <a:rPr lang="en-US" sz="2400" dirty="0">
                <a:latin typeface="Tahoma"/>
                <a:cs typeface="Tahoma"/>
              </a:rPr>
              <a:t>Several variables </a:t>
            </a:r>
            <a:r>
              <a:rPr lang="en-US" sz="2400" dirty="0" smtClean="0">
                <a:latin typeface="Tahoma"/>
                <a:cs typeface="Tahoma"/>
              </a:rPr>
              <a:t>(FEV</a:t>
            </a:r>
            <a:r>
              <a:rPr lang="en-US" sz="2400" baseline="-25000" dirty="0" smtClean="0">
                <a:latin typeface="Tahoma"/>
                <a:cs typeface="Tahoma"/>
              </a:rPr>
              <a:t>1</a:t>
            </a:r>
            <a:r>
              <a:rPr lang="en-US" sz="2400" dirty="0">
                <a:latin typeface="Tahoma"/>
                <a:cs typeface="Tahoma"/>
              </a:rPr>
              <a:t>, exercise tolerance assessed by walking distance or peak oxygen consumption, weight loss and reduction in the arterial oxygen </a:t>
            </a:r>
            <a:r>
              <a:rPr lang="en-US" sz="2400" dirty="0" smtClean="0">
                <a:latin typeface="Tahoma"/>
                <a:cs typeface="Tahoma"/>
              </a:rPr>
              <a:t>tension) </a:t>
            </a:r>
            <a:r>
              <a:rPr lang="en-US" sz="2400" dirty="0">
                <a:latin typeface="Tahoma"/>
                <a:cs typeface="Tahoma"/>
              </a:rPr>
              <a:t>identify patients at increased risk for mortality.  </a:t>
            </a:r>
          </a:p>
          <a:p>
            <a:pPr marL="0" indent="0">
              <a:buFont typeface="Monotype Sorts" charset="0"/>
              <a:buNone/>
              <a:defRPr/>
            </a:pPr>
            <a:endParaRPr lang="en-US" altLang="ja-JP" sz="4400" dirty="0">
              <a:latin typeface="Tahoma" pitchFamily="34" charset="0"/>
              <a:ea typeface="ＭＳ Ｐゴシック" pitchFamily="34" charset="-128"/>
            </a:endParaRPr>
          </a:p>
          <a:p>
            <a:pPr marL="0" indent="0" eaLnBrk="1" hangingPunct="1">
              <a:spcBef>
                <a:spcPct val="70000"/>
              </a:spcBef>
              <a:buClr>
                <a:srgbClr val="00FF00"/>
              </a:buClr>
              <a:buSzPct val="100000"/>
              <a:buFont typeface="Monotype Sorts" charset="0"/>
              <a:buNone/>
              <a:tabLst>
                <a:tab pos="914400" algn="l"/>
              </a:tabLst>
              <a:defRPr/>
            </a:pPr>
            <a:endParaRPr lang="en-US" altLang="ja-JP" sz="3200" dirty="0" smtClean="0">
              <a:latin typeface="Tahoma" pitchFamily="34" charset="0"/>
              <a:ea typeface="ＭＳ Ｐゴシック" pitchFamily="34" charset="-128"/>
            </a:endParaRPr>
          </a:p>
        </p:txBody>
      </p:sp>
      <p:sp>
        <p:nvSpPr>
          <p:cNvPr id="149508"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t>© 2013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72</a:t>
            </a:fld>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2"/>
          <p:cNvSpPr txBox="1">
            <a:spLocks noChangeArrowheads="1"/>
          </p:cNvSpPr>
          <p:nvPr/>
        </p:nvSpPr>
        <p:spPr bwMode="auto">
          <a:xfrm>
            <a:off x="1295400" y="280988"/>
            <a:ext cx="7567613" cy="1077218"/>
          </a:xfrm>
          <a:prstGeom prst="rect">
            <a:avLst/>
          </a:prstGeom>
          <a:noFill/>
          <a:ln w="9525">
            <a:noFill/>
            <a:miter lim="800000"/>
            <a:headEnd/>
            <a:tailEnd/>
          </a:ln>
        </p:spPr>
        <p:txBody>
          <a:bodyPr wrap="square">
            <a:spAutoFit/>
          </a:bodyPr>
          <a:lstStyle/>
          <a:p>
            <a:r>
              <a:rPr lang="en-US" altLang="ja-JP" sz="3200" b="1" dirty="0" smtClean="0">
                <a:latin typeface="Tahoma" pitchFamily="34" charset="0"/>
              </a:rPr>
              <a:t>Therapeutic </a:t>
            </a:r>
            <a:r>
              <a:rPr lang="en-US" altLang="ja-JP" sz="3200" b="1" dirty="0">
                <a:latin typeface="Tahoma" pitchFamily="34" charset="0"/>
              </a:rPr>
              <a:t>Options: Smoking Cessation</a:t>
            </a:r>
          </a:p>
        </p:txBody>
      </p:sp>
      <p:sp>
        <p:nvSpPr>
          <p:cNvPr id="157698" name="Text Box 3"/>
          <p:cNvSpPr txBox="1">
            <a:spLocks noChangeArrowheads="1"/>
          </p:cNvSpPr>
          <p:nvPr/>
        </p:nvSpPr>
        <p:spPr bwMode="auto">
          <a:xfrm>
            <a:off x="152400" y="1866900"/>
            <a:ext cx="8991600" cy="4985980"/>
          </a:xfrm>
          <a:prstGeom prst="rect">
            <a:avLst/>
          </a:prstGeom>
          <a:noFill/>
          <a:ln w="9525">
            <a:noFill/>
            <a:miter lim="800000"/>
            <a:headEnd/>
            <a:tailEnd/>
          </a:ln>
        </p:spPr>
        <p:txBody>
          <a:bodyPr wrap="square">
            <a:spAutoFit/>
          </a:bodyPr>
          <a:lstStyle/>
          <a:p>
            <a:pPr marL="457200" indent="-457200" algn="just" eaLnBrk="0" hangingPunct="0">
              <a:spcBef>
                <a:spcPts val="1200"/>
              </a:spcBef>
              <a:buClr>
                <a:schemeClr val="tx1"/>
              </a:buClr>
              <a:buFont typeface="Arial" panose="020B0604020202020204" pitchFamily="34" charset="0"/>
              <a:buChar char="•"/>
            </a:pPr>
            <a:r>
              <a:rPr lang="da-DK" sz="2800" dirty="0"/>
              <a:t>Counseling delivered by physicians and other health professionals significantly increases quit rates over self-initiated strategies.  Even a brief (3-minute) period of counseling to urge a smoker to quit results in smoking quit rates of 5-10%. </a:t>
            </a:r>
          </a:p>
          <a:p>
            <a:pPr marL="457200" indent="-457200" algn="just" eaLnBrk="0" hangingPunct="0">
              <a:spcBef>
                <a:spcPts val="1200"/>
              </a:spcBef>
              <a:buClr>
                <a:schemeClr val="tx1"/>
              </a:buClr>
              <a:buFont typeface="Arial" panose="020B0604020202020204" pitchFamily="34" charset="0"/>
              <a:buChar char="•"/>
            </a:pPr>
            <a:r>
              <a:rPr lang="da-DK" sz="2800" dirty="0"/>
              <a:t>Nicotine replacement therapy (nicotine gum, inhaler, nasal spray, transdermal patch, sublingual tablet, or lozenge) as well as pharmacotherapy with varenicline, bupropion, and nortriptyline reliably increases long-term smoking abstinence rates and are significantly more effective than placebo.  </a:t>
            </a:r>
            <a:endParaRPr lang="en-US" sz="2800"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73</a:t>
            </a:fld>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342900" indent="-342900">
              <a:buClr>
                <a:schemeClr val="tx1"/>
              </a:buClr>
              <a:buFont typeface="Symbol" pitchFamily="18" charset="2"/>
              <a:buChar char=""/>
            </a:pPr>
            <a:endParaRPr lang="en-US" altLang="ja-JP" sz="2800">
              <a:latin typeface="Tahoma" pitchFamily="34" charset="0"/>
            </a:endParaRPr>
          </a:p>
        </p:txBody>
      </p:sp>
      <p:sp>
        <p:nvSpPr>
          <p:cNvPr id="161795" name="Text Box 2"/>
          <p:cNvSpPr txBox="1">
            <a:spLocks noChangeArrowheads="1"/>
          </p:cNvSpPr>
          <p:nvPr/>
        </p:nvSpPr>
        <p:spPr bwMode="auto">
          <a:xfrm>
            <a:off x="468086" y="591227"/>
            <a:ext cx="8458200" cy="646331"/>
          </a:xfrm>
          <a:prstGeom prst="rect">
            <a:avLst/>
          </a:prstGeom>
          <a:noFill/>
          <a:ln w="9525">
            <a:noFill/>
            <a:miter lim="800000"/>
            <a:headEnd/>
            <a:tailEnd/>
          </a:ln>
        </p:spPr>
        <p:txBody>
          <a:bodyPr wrap="square">
            <a:spAutoFit/>
          </a:bodyPr>
          <a:lstStyle/>
          <a:p>
            <a:r>
              <a:rPr lang="en-US" altLang="ja-JP" sz="3600" b="1" dirty="0"/>
              <a:t>Therapeutic Options:  Risk Reduction</a:t>
            </a:r>
          </a:p>
        </p:txBody>
      </p:sp>
      <p:sp>
        <p:nvSpPr>
          <p:cNvPr id="161796" name="Rectangle 1"/>
          <p:cNvSpPr>
            <a:spLocks noChangeArrowheads="1"/>
          </p:cNvSpPr>
          <p:nvPr/>
        </p:nvSpPr>
        <p:spPr bwMode="auto">
          <a:xfrm>
            <a:off x="76200" y="1828800"/>
            <a:ext cx="8991600" cy="4616648"/>
          </a:xfrm>
          <a:prstGeom prst="rect">
            <a:avLst/>
          </a:prstGeom>
          <a:noFill/>
          <a:ln w="9525">
            <a:noFill/>
            <a:miter lim="800000"/>
            <a:headEnd/>
            <a:tailEnd/>
          </a:ln>
        </p:spPr>
        <p:txBody>
          <a:bodyPr>
            <a:spAutoFit/>
          </a:bodyPr>
          <a:lstStyle/>
          <a:p>
            <a:pPr marL="287338" indent="-287338">
              <a:spcBef>
                <a:spcPts val="600"/>
              </a:spcBef>
              <a:spcAft>
                <a:spcPts val="600"/>
              </a:spcAft>
              <a:buClr>
                <a:schemeClr val="tx1"/>
              </a:buClr>
              <a:buFont typeface="Wingdings" pitchFamily="2" charset="2"/>
              <a:buChar char="§"/>
            </a:pPr>
            <a:r>
              <a:rPr lang="en-US" dirty="0"/>
              <a:t>Encourage comprehensive tobacco-control policies with clear, consistent, and repeated nonsmoking messages. </a:t>
            </a:r>
          </a:p>
          <a:p>
            <a:pPr marL="287338" indent="-287338">
              <a:spcBef>
                <a:spcPts val="600"/>
              </a:spcBef>
              <a:spcAft>
                <a:spcPts val="600"/>
              </a:spcAft>
              <a:buClr>
                <a:schemeClr val="tx1"/>
              </a:buClr>
              <a:buFont typeface="Wingdings" pitchFamily="2" charset="2"/>
              <a:buChar char="§"/>
            </a:pPr>
            <a:r>
              <a:rPr lang="en-US" dirty="0"/>
              <a:t>Emphasize primary prevention, best achieved by elimination or reduction of exposures in the workplace. Secondary prevention, achieved through surveillance and early detection, is also important.</a:t>
            </a:r>
          </a:p>
          <a:p>
            <a:pPr marL="287338" indent="-287338">
              <a:spcBef>
                <a:spcPts val="600"/>
              </a:spcBef>
              <a:spcAft>
                <a:spcPts val="600"/>
              </a:spcAft>
              <a:buClr>
                <a:schemeClr val="tx1"/>
              </a:buClr>
              <a:buFont typeface="Wingdings" pitchFamily="2" charset="2"/>
              <a:buChar char="§"/>
            </a:pPr>
            <a:r>
              <a:rPr lang="en-US" dirty="0"/>
              <a:t>Reduce or avoid indoor air pollution from biomass fuel, burned for cooking and heating in poorly ventilated dwellings. </a:t>
            </a:r>
          </a:p>
          <a:p>
            <a:pPr marL="287338" indent="-287338">
              <a:spcBef>
                <a:spcPts val="600"/>
              </a:spcBef>
              <a:spcAft>
                <a:spcPts val="600"/>
              </a:spcAft>
              <a:buClr>
                <a:schemeClr val="tx1"/>
              </a:buClr>
              <a:buFont typeface="Wingdings" pitchFamily="2" charset="2"/>
              <a:buChar char="§"/>
            </a:pPr>
            <a:r>
              <a:rPr lang="en-US" dirty="0"/>
              <a:t>Advise patients to monitor public announcements of air quality and, depending on the severity of their disease, avoid vigorous exercise outdoors or stay indoors during pollution episodes.</a:t>
            </a:r>
            <a:endParaRPr lang="en-US" dirty="0">
              <a:latin typeface="Tahoma" pitchFamily="34" charset="0"/>
              <a:cs typeface="Tahoma" pitchFamily="34" charset="0"/>
            </a:endParaRPr>
          </a:p>
        </p:txBody>
      </p:sp>
      <p:sp>
        <p:nvSpPr>
          <p:cNvPr id="161797"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63842" name="Rectangle 5"/>
          <p:cNvSpPr>
            <a:spLocks noChangeArrowheads="1"/>
          </p:cNvSpPr>
          <p:nvPr/>
        </p:nvSpPr>
        <p:spPr bwMode="auto">
          <a:xfrm>
            <a:off x="1371600" y="311150"/>
            <a:ext cx="7620000" cy="523220"/>
          </a:xfrm>
          <a:prstGeom prst="rect">
            <a:avLst/>
          </a:prstGeom>
          <a:noFill/>
          <a:ln w="9525">
            <a:noFill/>
            <a:miter lim="800000"/>
            <a:headEnd/>
            <a:tailEnd/>
          </a:ln>
        </p:spPr>
        <p:txBody>
          <a:bodyPr>
            <a:spAutoFit/>
          </a:bodyPr>
          <a:lstStyle/>
          <a:p>
            <a:r>
              <a:rPr lang="en-US" altLang="ja-JP" sz="2800" b="1" dirty="0"/>
              <a:t>Therapeutic Options: COPD Medications</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2133402605"/>
              </p:ext>
            </p:extLst>
          </p:nvPr>
        </p:nvGraphicFramePr>
        <p:xfrm>
          <a:off x="609600" y="1143003"/>
          <a:ext cx="8153400" cy="5181600"/>
        </p:xfrm>
        <a:graphic>
          <a:graphicData uri="http://schemas.openxmlformats.org/drawingml/2006/table">
            <a:tbl>
              <a:tblPr bandRow="1">
                <a:tableStyleId>{9DCAF9ED-07DC-4A11-8D7F-57B35C25682E}</a:tableStyleId>
              </a:tblPr>
              <a:tblGrid>
                <a:gridCol w="8153400"/>
              </a:tblGrid>
              <a:tr h="628913">
                <a:tc>
                  <a:txBody>
                    <a:bodyPr/>
                    <a:lstStyle/>
                    <a:p>
                      <a:pPr marL="0" marR="0">
                        <a:spcBef>
                          <a:spcPts val="0"/>
                        </a:spcBef>
                        <a:spcAft>
                          <a:spcPts val="0"/>
                        </a:spcAft>
                      </a:pPr>
                      <a:r>
                        <a:rPr lang="en-US" sz="1800" dirty="0">
                          <a:effectLst/>
                        </a:rPr>
                        <a:t>Beta</a:t>
                      </a:r>
                      <a:r>
                        <a:rPr lang="en-US" sz="1800" baseline="-25000" dirty="0">
                          <a:effectLst/>
                        </a:rPr>
                        <a:t>2</a:t>
                      </a:r>
                      <a:r>
                        <a:rPr lang="en-US" sz="1800" dirty="0">
                          <a:effectLst/>
                        </a:rPr>
                        <a:t>-agonists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      Short-acting beta</a:t>
                      </a:r>
                      <a:r>
                        <a:rPr lang="en-US" sz="1800" baseline="-25000" dirty="0">
                          <a:effectLst/>
                        </a:rPr>
                        <a:t>2</a:t>
                      </a:r>
                      <a:r>
                        <a:rPr lang="en-US" sz="1800" dirty="0">
                          <a:effectLst/>
                        </a:rPr>
                        <a:t>-</a:t>
                      </a:r>
                      <a:r>
                        <a:rPr lang="en-US" sz="1800" dirty="0" smtClean="0">
                          <a:effectLst/>
                        </a:rPr>
                        <a:t>agonists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 </a:t>
                      </a:r>
                      <a:r>
                        <a:rPr lang="en-US" sz="1800" dirty="0" smtClean="0">
                          <a:effectLst/>
                        </a:rPr>
                        <a:t>     </a:t>
                      </a:r>
                      <a:r>
                        <a:rPr lang="en-US" sz="1800" dirty="0">
                          <a:effectLst/>
                        </a:rPr>
                        <a:t>Long-acting beta</a:t>
                      </a:r>
                      <a:r>
                        <a:rPr lang="en-US" sz="1800" baseline="-25000" dirty="0">
                          <a:effectLst/>
                        </a:rPr>
                        <a:t>2</a:t>
                      </a:r>
                      <a:r>
                        <a:rPr lang="en-US" sz="1800" dirty="0">
                          <a:effectLst/>
                        </a:rPr>
                        <a:t>-</a:t>
                      </a:r>
                      <a:r>
                        <a:rPr lang="en-US" sz="1800" dirty="0" smtClean="0">
                          <a:effectLst/>
                        </a:rPr>
                        <a:t>agonists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err="1">
                          <a:effectLst/>
                        </a:rPr>
                        <a:t>Anticholinergics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  </a:t>
                      </a:r>
                      <a:r>
                        <a:rPr lang="en-US" sz="1800" dirty="0" smtClean="0">
                          <a:effectLst/>
                        </a:rPr>
                        <a:t>    Short</a:t>
                      </a:r>
                      <a:r>
                        <a:rPr lang="en-US" sz="1800" dirty="0">
                          <a:effectLst/>
                        </a:rPr>
                        <a:t>-acting </a:t>
                      </a:r>
                      <a:r>
                        <a:rPr lang="en-US" sz="1800" dirty="0" err="1" smtClean="0">
                          <a:effectLst/>
                        </a:rPr>
                        <a:t>anticholinergics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  </a:t>
                      </a:r>
                      <a:r>
                        <a:rPr lang="en-US" sz="1800" dirty="0" smtClean="0">
                          <a:effectLst/>
                        </a:rPr>
                        <a:t>    Long</a:t>
                      </a:r>
                      <a:r>
                        <a:rPr lang="en-US" sz="1800" dirty="0">
                          <a:effectLst/>
                        </a:rPr>
                        <a:t>-acting </a:t>
                      </a:r>
                      <a:r>
                        <a:rPr lang="en-US" sz="1800" dirty="0" err="1" smtClean="0">
                          <a:effectLst/>
                        </a:rPr>
                        <a:t>anticholinergics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Combination short-acting beta</a:t>
                      </a:r>
                      <a:r>
                        <a:rPr lang="en-US" sz="1800" baseline="-25000" dirty="0">
                          <a:effectLst/>
                        </a:rPr>
                        <a:t>2</a:t>
                      </a:r>
                      <a:r>
                        <a:rPr lang="en-US" sz="1800" dirty="0">
                          <a:effectLst/>
                        </a:rPr>
                        <a:t>-agonists </a:t>
                      </a:r>
                      <a:r>
                        <a:rPr lang="en-US" sz="1800" dirty="0" smtClean="0">
                          <a:effectLst/>
                        </a:rPr>
                        <a:t>+ </a:t>
                      </a:r>
                      <a:r>
                        <a:rPr lang="en-US" sz="1800" dirty="0">
                          <a:effectLst/>
                        </a:rPr>
                        <a:t>anticholinergic in one </a:t>
                      </a:r>
                      <a:r>
                        <a:rPr lang="en-US" sz="1800" dirty="0" smtClean="0">
                          <a:effectLst/>
                        </a:rPr>
                        <a:t>inhaler </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err="1">
                          <a:effectLst/>
                        </a:rPr>
                        <a:t>Methylxanthines</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Inhaled </a:t>
                      </a:r>
                      <a:r>
                        <a:rPr lang="en-US" sz="1800" dirty="0" smtClean="0">
                          <a:effectLst/>
                        </a:rPr>
                        <a:t>corticosteroids </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Combination long-acting beta</a:t>
                      </a:r>
                      <a:r>
                        <a:rPr lang="en-US" sz="1800" baseline="-25000" dirty="0">
                          <a:effectLst/>
                        </a:rPr>
                        <a:t>2</a:t>
                      </a:r>
                      <a:r>
                        <a:rPr lang="en-US" sz="1800" dirty="0">
                          <a:effectLst/>
                        </a:rPr>
                        <a:t>-agonists </a:t>
                      </a:r>
                      <a:r>
                        <a:rPr lang="en-US" sz="1800" dirty="0" smtClean="0">
                          <a:effectLst/>
                        </a:rPr>
                        <a:t>+ </a:t>
                      </a:r>
                      <a:r>
                        <a:rPr lang="en-US" sz="1800" dirty="0">
                          <a:effectLst/>
                        </a:rPr>
                        <a:t>corticosteroids in one </a:t>
                      </a:r>
                      <a:r>
                        <a:rPr lang="en-US" sz="1800" dirty="0" smtClean="0">
                          <a:effectLst/>
                        </a:rPr>
                        <a:t>inhaler</a:t>
                      </a:r>
                      <a:endParaRPr lang="en-US" sz="1800" dirty="0">
                        <a:effectLst/>
                        <a:latin typeface="Tahoma"/>
                        <a:ea typeface="Calibri"/>
                        <a:cs typeface="Tahoma"/>
                      </a:endParaRPr>
                    </a:p>
                  </a:txBody>
                  <a:tcPr marL="68580" marR="68580" marT="0" marB="0"/>
                </a:tc>
              </a:tr>
              <a:tr h="400405">
                <a:tc>
                  <a:txBody>
                    <a:bodyPr/>
                    <a:lstStyle/>
                    <a:p>
                      <a:pPr marL="0" marR="0">
                        <a:spcBef>
                          <a:spcPts val="0"/>
                        </a:spcBef>
                        <a:spcAft>
                          <a:spcPts val="0"/>
                        </a:spcAft>
                      </a:pPr>
                      <a:r>
                        <a:rPr lang="en-US" sz="1800" dirty="0">
                          <a:effectLst/>
                        </a:rPr>
                        <a:t>Systemic corticosteroids</a:t>
                      </a:r>
                      <a:endParaRPr lang="en-US" sz="1800" dirty="0">
                        <a:effectLst/>
                        <a:latin typeface="Tahoma"/>
                        <a:ea typeface="Calibri"/>
                        <a:cs typeface="Tahoma"/>
                      </a:endParaRPr>
                    </a:p>
                  </a:txBody>
                  <a:tcPr marL="68580" marR="68580" marT="0" marB="0"/>
                </a:tc>
              </a:tr>
              <a:tr h="548637">
                <a:tc>
                  <a:txBody>
                    <a:bodyPr/>
                    <a:lstStyle/>
                    <a:p>
                      <a:pPr marL="0" marR="0">
                        <a:spcBef>
                          <a:spcPts val="0"/>
                        </a:spcBef>
                        <a:spcAft>
                          <a:spcPts val="0"/>
                        </a:spcAft>
                      </a:pPr>
                      <a:r>
                        <a:rPr lang="en-US" sz="1800" dirty="0">
                          <a:effectLst/>
                        </a:rPr>
                        <a:t>Phosphodiesterase-4 </a:t>
                      </a:r>
                      <a:r>
                        <a:rPr lang="en-US" sz="1800" dirty="0" smtClean="0">
                          <a:effectLst/>
                        </a:rPr>
                        <a:t>inhibitors</a:t>
                      </a:r>
                      <a:endParaRPr lang="en-US" sz="1800" dirty="0">
                        <a:effectLst/>
                        <a:latin typeface="Tahoma"/>
                        <a:ea typeface="Calibri"/>
                        <a:cs typeface="Tahoma"/>
                      </a:endParaRPr>
                    </a:p>
                  </a:txBody>
                  <a:tcPr marL="68580" marR="68580" marT="0" marB="0"/>
                </a:tc>
              </a:tr>
            </a:tbl>
          </a:graphicData>
        </a:graphic>
      </p:graphicFrame>
      <p:sp>
        <p:nvSpPr>
          <p:cNvPr id="163873" name="TextBox 1"/>
          <p:cNvSpPr txBox="1">
            <a:spLocks noChangeArrowheads="1"/>
          </p:cNvSpPr>
          <p:nvPr/>
        </p:nvSpPr>
        <p:spPr bwMode="auto">
          <a:xfrm>
            <a:off x="16764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75</a:t>
            </a:fld>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81924" name="Text Box 5"/>
          <p:cNvSpPr txBox="1">
            <a:spLocks noChangeArrowheads="1"/>
          </p:cNvSpPr>
          <p:nvPr/>
        </p:nvSpPr>
        <p:spPr bwMode="auto">
          <a:xfrm>
            <a:off x="142875" y="1668463"/>
            <a:ext cx="8924925" cy="4585871"/>
          </a:xfrm>
          <a:prstGeom prst="rect">
            <a:avLst/>
          </a:prstGeom>
          <a:noFill/>
          <a:ln>
            <a:noFill/>
          </a:ln>
          <a:extLst/>
        </p:spPr>
        <p:txBody>
          <a:bodyPr>
            <a:spAutoFit/>
          </a:bodyPr>
          <a:lstStyle>
            <a:lvl1pPr eaLnBrk="0" hangingPunct="0">
              <a:tabLst>
                <a:tab pos="463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63550" algn="l"/>
              </a:tabLst>
              <a:defRPr sz="2400">
                <a:solidFill>
                  <a:schemeClr val="tx1"/>
                </a:solidFill>
                <a:latin typeface="Arial" charset="0"/>
                <a:ea typeface="ＭＳ Ｐゴシック" charset="0"/>
              </a:defRPr>
            </a:lvl2pPr>
            <a:lvl3pPr marL="1143000" indent="-228600" eaLnBrk="0" hangingPunct="0">
              <a:tabLst>
                <a:tab pos="463550" algn="l"/>
              </a:tabLst>
              <a:defRPr sz="2400">
                <a:solidFill>
                  <a:schemeClr val="tx1"/>
                </a:solidFill>
                <a:latin typeface="Arial" charset="0"/>
                <a:ea typeface="ＭＳ Ｐゴシック" charset="0"/>
              </a:defRPr>
            </a:lvl3pPr>
            <a:lvl4pPr marL="1600200" indent="-228600" eaLnBrk="0" hangingPunct="0">
              <a:tabLst>
                <a:tab pos="463550" algn="l"/>
              </a:tabLst>
              <a:defRPr sz="2400">
                <a:solidFill>
                  <a:schemeClr val="tx1"/>
                </a:solidFill>
                <a:latin typeface="Arial" charset="0"/>
                <a:ea typeface="ＭＳ Ｐゴシック" charset="0"/>
              </a:defRPr>
            </a:lvl4pPr>
            <a:lvl5pPr marL="2057400" indent="-228600" eaLnBrk="0" hangingPunct="0">
              <a:tabLst>
                <a:tab pos="463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9pPr>
          </a:lstStyle>
          <a:p>
            <a:pPr eaLnBrk="1" hangingPunct="1">
              <a:spcBef>
                <a:spcPct val="50000"/>
              </a:spcBef>
              <a:buClr>
                <a:schemeClr val="tx1"/>
              </a:buClr>
              <a:buSzPct val="125000"/>
              <a:buFont typeface="Wingdings" charset="0"/>
              <a:buChar char="§"/>
              <a:defRPr/>
            </a:pPr>
            <a:r>
              <a:rPr lang="en-US" sz="2800" dirty="0">
                <a:latin typeface="Tahoma" charset="0"/>
              </a:rPr>
              <a:t>  </a:t>
            </a:r>
            <a:r>
              <a:rPr lang="en-US" dirty="0"/>
              <a:t>Bronchodilator medications are central to the  	symptomatic management of COPD.</a:t>
            </a:r>
          </a:p>
          <a:p>
            <a:pPr eaLnBrk="1" hangingPunct="1">
              <a:spcBef>
                <a:spcPct val="50000"/>
              </a:spcBef>
              <a:buClr>
                <a:schemeClr val="tx1"/>
              </a:buClr>
              <a:buSzPct val="125000"/>
              <a:buFont typeface="Wingdings" charset="0"/>
              <a:buChar char="§"/>
              <a:defRPr/>
            </a:pPr>
            <a:r>
              <a:rPr lang="en-US" dirty="0"/>
              <a:t>  Bronchodilators are prescribed on an as-needed or on a 	regular basis to prevent or reduce symptoms.  </a:t>
            </a:r>
          </a:p>
          <a:p>
            <a:pPr marL="406400" indent="-406400" eaLnBrk="1" hangingPunct="1">
              <a:spcBef>
                <a:spcPct val="50000"/>
              </a:spcBef>
              <a:buClr>
                <a:schemeClr val="tx1"/>
              </a:buClr>
              <a:buSzPct val="125000"/>
              <a:buFont typeface="Wingdings" charset="0"/>
              <a:buChar char="§"/>
              <a:defRPr/>
            </a:pPr>
            <a:r>
              <a:rPr lang="en-US" dirty="0"/>
              <a:t>The principal bronchodilator treatments are beta2-	agonists, </a:t>
            </a:r>
            <a:r>
              <a:rPr lang="en-US" dirty="0" err="1"/>
              <a:t>anticholinergics</a:t>
            </a:r>
            <a:r>
              <a:rPr lang="en-US" dirty="0"/>
              <a:t>, theophylline or combination therapy.</a:t>
            </a:r>
          </a:p>
          <a:p>
            <a:pPr marL="406400" indent="-406400" eaLnBrk="1" hangingPunct="1">
              <a:spcBef>
                <a:spcPct val="50000"/>
              </a:spcBef>
              <a:buClr>
                <a:schemeClr val="tx1"/>
              </a:buClr>
              <a:buSzPct val="125000"/>
              <a:buFont typeface="Wingdings" charset="0"/>
              <a:buChar char="§"/>
              <a:defRPr/>
            </a:pPr>
            <a:r>
              <a:rPr lang="en-US" dirty="0"/>
              <a:t>The choice of treatment depends on the availability of medications and each patient’s individual response in terms of symptom relief and side effects..</a:t>
            </a:r>
          </a:p>
          <a:p>
            <a:pPr eaLnBrk="1" hangingPunct="1">
              <a:spcBef>
                <a:spcPct val="50000"/>
              </a:spcBef>
              <a:buClr>
                <a:srgbClr val="FFCC00"/>
              </a:buClr>
              <a:buSzPct val="125000"/>
              <a:buFont typeface="Wingdings" charset="0"/>
              <a:buChar char="§"/>
              <a:defRPr/>
            </a:pPr>
            <a:endParaRPr lang="en-US" dirty="0"/>
          </a:p>
        </p:txBody>
      </p:sp>
      <p:sp>
        <p:nvSpPr>
          <p:cNvPr id="165892" name="Rectangle 7"/>
          <p:cNvSpPr>
            <a:spLocks noChangeArrowheads="1"/>
          </p:cNvSpPr>
          <p:nvPr/>
        </p:nvSpPr>
        <p:spPr bwMode="auto">
          <a:xfrm>
            <a:off x="838200" y="311150"/>
            <a:ext cx="8153400" cy="584775"/>
          </a:xfrm>
          <a:prstGeom prst="rect">
            <a:avLst/>
          </a:prstGeom>
          <a:noFill/>
          <a:ln w="9525">
            <a:noFill/>
            <a:miter lim="800000"/>
            <a:headEnd/>
            <a:tailEnd/>
          </a:ln>
        </p:spPr>
        <p:txBody>
          <a:bodyPr wrap="square">
            <a:spAutoFit/>
          </a:bodyPr>
          <a:lstStyle/>
          <a:p>
            <a:r>
              <a:rPr lang="en-US" altLang="ja-JP" sz="3200" b="1" dirty="0"/>
              <a:t>Therapeutic Options:  Bronchodilators</a:t>
            </a:r>
            <a:endParaRPr lang="en-US" sz="3200" b="1" dirty="0"/>
          </a:p>
        </p:txBody>
      </p:sp>
      <p:sp>
        <p:nvSpPr>
          <p:cNvPr id="165893"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67939" name="Text Box 5"/>
          <p:cNvSpPr txBox="1">
            <a:spLocks noChangeArrowheads="1"/>
          </p:cNvSpPr>
          <p:nvPr/>
        </p:nvSpPr>
        <p:spPr bwMode="auto">
          <a:xfrm>
            <a:off x="142875" y="1668463"/>
            <a:ext cx="8924925" cy="4832350"/>
          </a:xfrm>
          <a:prstGeom prst="rect">
            <a:avLst/>
          </a:prstGeom>
          <a:noFill/>
          <a:ln w="9525">
            <a:noFill/>
            <a:miter lim="800000"/>
            <a:headEnd/>
            <a:tailEnd/>
          </a:ln>
        </p:spPr>
        <p:txBody>
          <a:bodyPr>
            <a:spAutoFit/>
          </a:bodyPr>
          <a:lstStyle/>
          <a:p>
            <a:pPr>
              <a:spcBef>
                <a:spcPct val="50000"/>
              </a:spcBef>
              <a:buSzPct val="125000"/>
              <a:buFont typeface="Wingdings" pitchFamily="2" charset="2"/>
              <a:buChar char="§"/>
              <a:tabLst>
                <a:tab pos="463550" algn="l"/>
              </a:tabLst>
            </a:pPr>
            <a:r>
              <a:rPr lang="en-US" sz="2600" dirty="0">
                <a:latin typeface="Tahoma" pitchFamily="34" charset="0"/>
              </a:rPr>
              <a:t>  </a:t>
            </a:r>
            <a:r>
              <a:rPr lang="en-US" sz="2800" dirty="0">
                <a:latin typeface="Tahoma" pitchFamily="34" charset="0"/>
                <a:cs typeface="Tahoma" pitchFamily="34" charset="0"/>
              </a:rPr>
              <a:t>Long-acting inhaled bronchodilators are 	convenient and more effective for symptom relief 	than short-acting bronchodilators.  </a:t>
            </a:r>
          </a:p>
          <a:p>
            <a:pPr>
              <a:spcBef>
                <a:spcPct val="50000"/>
              </a:spcBef>
              <a:buSzPct val="125000"/>
              <a:buFont typeface="Wingdings" pitchFamily="2" charset="2"/>
              <a:buChar char="§"/>
              <a:tabLst>
                <a:tab pos="463550" algn="l"/>
              </a:tabLst>
            </a:pPr>
            <a:r>
              <a:rPr lang="en-US" sz="2800" dirty="0">
                <a:latin typeface="Tahoma" pitchFamily="34" charset="0"/>
                <a:cs typeface="Tahoma" pitchFamily="34" charset="0"/>
              </a:rPr>
              <a:t>  </a:t>
            </a:r>
            <a:r>
              <a:rPr lang="da-DK" sz="2800" dirty="0">
                <a:latin typeface="Tahoma" pitchFamily="34" charset="0"/>
                <a:cs typeface="Tahoma" pitchFamily="34" charset="0"/>
              </a:rPr>
              <a:t>Long-acting inhaled bronchodilators reduce 	exacerbations and related hospitalizations and  	improve symptoms and health status.  </a:t>
            </a:r>
          </a:p>
          <a:p>
            <a:pPr>
              <a:spcBef>
                <a:spcPct val="50000"/>
              </a:spcBef>
              <a:buSzPct val="125000"/>
              <a:buFont typeface="Wingdings" pitchFamily="2" charset="2"/>
              <a:buChar char="§"/>
              <a:tabLst>
                <a:tab pos="463550" algn="l"/>
              </a:tabLst>
            </a:pPr>
            <a:r>
              <a:rPr lang="da-DK" sz="2800" dirty="0">
                <a:latin typeface="Tahoma" pitchFamily="34" charset="0"/>
                <a:cs typeface="Tahoma" pitchFamily="34" charset="0"/>
              </a:rPr>
              <a:t>  </a:t>
            </a:r>
            <a:r>
              <a:rPr lang="en-US" sz="2800" dirty="0">
                <a:latin typeface="Tahoma" pitchFamily="34" charset="0"/>
                <a:cs typeface="Tahoma" pitchFamily="34" charset="0"/>
              </a:rPr>
              <a:t>Combining bronchodilators of different 	pharmacological classes may improve efficacy and 	decrease the risk of side effects compared to 	increasing the dose of a single bronchodilator</a:t>
            </a:r>
            <a:r>
              <a:rPr lang="en-US" sz="2800" dirty="0"/>
              <a:t>.</a:t>
            </a:r>
            <a:endParaRPr lang="en-US" sz="2600" dirty="0">
              <a:latin typeface="Tahoma" pitchFamily="34" charset="0"/>
            </a:endParaRPr>
          </a:p>
        </p:txBody>
      </p:sp>
      <p:sp>
        <p:nvSpPr>
          <p:cNvPr id="167940" name="Rectangle 7"/>
          <p:cNvSpPr>
            <a:spLocks noChangeArrowheads="1"/>
          </p:cNvSpPr>
          <p:nvPr/>
        </p:nvSpPr>
        <p:spPr bwMode="auto">
          <a:xfrm>
            <a:off x="914400" y="311150"/>
            <a:ext cx="8077200" cy="584775"/>
          </a:xfrm>
          <a:prstGeom prst="rect">
            <a:avLst/>
          </a:prstGeom>
          <a:noFill/>
          <a:ln w="9525">
            <a:noFill/>
            <a:miter lim="800000"/>
            <a:headEnd/>
            <a:tailEnd/>
          </a:ln>
        </p:spPr>
        <p:txBody>
          <a:bodyPr wrap="square">
            <a:spAutoFit/>
          </a:bodyPr>
          <a:lstStyle/>
          <a:p>
            <a:r>
              <a:rPr lang="en-US" altLang="ja-JP" sz="3200" b="1" dirty="0"/>
              <a:t>Therapeutic Options:  Bronchodilators</a:t>
            </a:r>
            <a:endParaRPr lang="en-US" sz="3200" b="1" dirty="0"/>
          </a:p>
        </p:txBody>
      </p:sp>
      <p:sp>
        <p:nvSpPr>
          <p:cNvPr id="167941"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2013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69987" name="Text Box 5"/>
          <p:cNvSpPr txBox="1">
            <a:spLocks noChangeArrowheads="1"/>
          </p:cNvSpPr>
          <p:nvPr/>
        </p:nvSpPr>
        <p:spPr bwMode="auto">
          <a:xfrm>
            <a:off x="80963" y="1676400"/>
            <a:ext cx="9063037" cy="4586288"/>
          </a:xfrm>
          <a:prstGeom prst="rect">
            <a:avLst/>
          </a:prstGeom>
          <a:noFill/>
          <a:ln w="9525">
            <a:noFill/>
            <a:miter lim="800000"/>
            <a:headEnd/>
            <a:tailEnd/>
          </a:ln>
        </p:spPr>
        <p:txBody>
          <a:bodyPr>
            <a:spAutoFit/>
          </a:bodyPr>
          <a:lstStyle/>
          <a:p>
            <a:pPr marL="463550" indent="-463550">
              <a:spcBef>
                <a:spcPts val="1200"/>
              </a:spcBef>
              <a:spcAft>
                <a:spcPts val="1200"/>
              </a:spcAft>
              <a:buClr>
                <a:schemeClr val="tx1"/>
              </a:buClr>
              <a:buSzPct val="125000"/>
              <a:buFont typeface="Wingdings" pitchFamily="2" charset="2"/>
              <a:buChar char="§"/>
            </a:pPr>
            <a:r>
              <a:rPr lang="en-US" sz="2800" dirty="0">
                <a:latin typeface="Tahoma" pitchFamily="34" charset="0"/>
              </a:rPr>
              <a:t>Regular treatment with inhaled corticosteroids </a:t>
            </a:r>
            <a:r>
              <a:rPr lang="en-US" sz="2800" dirty="0" smtClean="0">
                <a:latin typeface="Tahoma" pitchFamily="34" charset="0"/>
              </a:rPr>
              <a:t>improves </a:t>
            </a:r>
            <a:r>
              <a:rPr lang="en-US" sz="2800" dirty="0">
                <a:latin typeface="Tahoma" pitchFamily="34" charset="0"/>
              </a:rPr>
              <a:t>symptoms, lung function and quality of life and reduces frequency of exacerbations for COPD patients with an FEV</a:t>
            </a:r>
            <a:r>
              <a:rPr lang="en-US" sz="2800" baseline="-25000" dirty="0">
                <a:latin typeface="Tahoma" pitchFamily="34" charset="0"/>
              </a:rPr>
              <a:t>1</a:t>
            </a:r>
            <a:r>
              <a:rPr lang="en-US" sz="2800" dirty="0">
                <a:latin typeface="Tahoma" pitchFamily="34" charset="0"/>
              </a:rPr>
              <a:t> &lt; 60% predicted.</a:t>
            </a:r>
          </a:p>
          <a:p>
            <a:pPr marL="463550" indent="-463550">
              <a:spcBef>
                <a:spcPts val="1200"/>
              </a:spcBef>
              <a:spcAft>
                <a:spcPts val="1200"/>
              </a:spcAft>
              <a:buClr>
                <a:schemeClr val="tx1"/>
              </a:buClr>
              <a:buSzPct val="125000"/>
              <a:buFont typeface="Wingdings" pitchFamily="2" charset="2"/>
              <a:buChar char="§"/>
            </a:pPr>
            <a:r>
              <a:rPr lang="en-US" sz="2800" dirty="0">
                <a:latin typeface="Tahoma" pitchFamily="34" charset="0"/>
              </a:rPr>
              <a:t>Inhaled corticosteroid therapy is associated with an increased risk of pneumonia.</a:t>
            </a:r>
          </a:p>
          <a:p>
            <a:pPr marL="463550" indent="-463550">
              <a:spcBef>
                <a:spcPts val="1200"/>
              </a:spcBef>
              <a:spcAft>
                <a:spcPts val="1200"/>
              </a:spcAft>
              <a:buClr>
                <a:schemeClr val="tx1"/>
              </a:buClr>
              <a:buSzPct val="125000"/>
              <a:buFont typeface="Wingdings" pitchFamily="2" charset="2"/>
              <a:buChar char="§"/>
            </a:pPr>
            <a:r>
              <a:rPr lang="en-US" sz="2800" dirty="0">
                <a:latin typeface="Tahoma" pitchFamily="34" charset="0"/>
              </a:rPr>
              <a:t>Withdrawal from treatment with inhaled corticosteroids may lead to exacerbations in some patients. </a:t>
            </a:r>
          </a:p>
        </p:txBody>
      </p:sp>
      <p:sp>
        <p:nvSpPr>
          <p:cNvPr id="169988" name="Rectangle 5"/>
          <p:cNvSpPr>
            <a:spLocks noChangeArrowheads="1"/>
          </p:cNvSpPr>
          <p:nvPr/>
        </p:nvSpPr>
        <p:spPr bwMode="auto">
          <a:xfrm>
            <a:off x="1219200" y="76200"/>
            <a:ext cx="7848600" cy="1200329"/>
          </a:xfrm>
          <a:prstGeom prst="rect">
            <a:avLst/>
          </a:prstGeom>
          <a:noFill/>
          <a:ln w="9525">
            <a:noFill/>
            <a:miter lim="800000"/>
            <a:headEnd/>
            <a:tailEnd/>
          </a:ln>
        </p:spPr>
        <p:txBody>
          <a:bodyPr wrap="square">
            <a:spAutoFit/>
          </a:bodyPr>
          <a:lstStyle/>
          <a:p>
            <a:r>
              <a:rPr lang="en-US" altLang="ja-JP" sz="3600" b="1" dirty="0"/>
              <a:t>Therapeutic Options:  Inhaled Corticosteroids</a:t>
            </a:r>
            <a:endParaRPr lang="en-US" sz="3600" b="1" dirty="0"/>
          </a:p>
        </p:txBody>
      </p:sp>
      <p:sp>
        <p:nvSpPr>
          <p:cNvPr id="169989"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78</a:t>
            </a:fld>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57349" name="Text Box 5"/>
          <p:cNvSpPr txBox="1">
            <a:spLocks noChangeArrowheads="1"/>
          </p:cNvSpPr>
          <p:nvPr/>
        </p:nvSpPr>
        <p:spPr bwMode="auto">
          <a:xfrm>
            <a:off x="80963" y="1692275"/>
            <a:ext cx="8910637" cy="4400550"/>
          </a:xfrm>
          <a:prstGeom prst="rect">
            <a:avLst/>
          </a:prstGeom>
          <a:noFill/>
          <a:ln>
            <a:noFill/>
          </a:ln>
          <a:extLst/>
        </p:spPr>
        <p:txBody>
          <a:bodyPr>
            <a:spAutoFit/>
          </a:bodyPr>
          <a:lstStyle>
            <a:lvl1pPr marL="463550" indent="-4635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ts val="600"/>
              </a:spcBef>
              <a:spcAft>
                <a:spcPts val="600"/>
              </a:spcAft>
              <a:buClr>
                <a:schemeClr val="tx1"/>
              </a:buClr>
              <a:buSzPct val="125000"/>
              <a:buFont typeface="Wingdings" panose="05000000000000000000" pitchFamily="2" charset="2"/>
              <a:buChar char="§"/>
              <a:defRPr/>
            </a:pPr>
            <a:r>
              <a:rPr lang="en-US" sz="2600" dirty="0" smtClean="0">
                <a:latin typeface="Tahoma" charset="0"/>
              </a:rPr>
              <a:t>An inhaled corticosteroid combined with a long-acting beta</a:t>
            </a:r>
            <a:r>
              <a:rPr lang="en-US" sz="2600" baseline="-25000" dirty="0" smtClean="0">
                <a:latin typeface="Tahoma" charset="0"/>
              </a:rPr>
              <a:t>2</a:t>
            </a:r>
            <a:r>
              <a:rPr lang="en-US" sz="2600" dirty="0" smtClean="0">
                <a:latin typeface="Tahoma" charset="0"/>
              </a:rPr>
              <a:t>-agonist is more effective than the individual components in </a:t>
            </a:r>
            <a:r>
              <a:rPr lang="en-US" sz="2600" dirty="0">
                <a:latin typeface="Tahoma" charset="0"/>
                <a:cs typeface="ＭＳ Ｐゴシック" charset="0"/>
              </a:rPr>
              <a:t>improving lung </a:t>
            </a:r>
            <a:r>
              <a:rPr lang="en-US" sz="2600" dirty="0" smtClean="0">
                <a:latin typeface="Tahoma" charset="0"/>
                <a:cs typeface="ＭＳ Ｐゴシック" charset="0"/>
              </a:rPr>
              <a:t>function and health status and</a:t>
            </a:r>
            <a:r>
              <a:rPr lang="en-US" sz="2600" dirty="0" smtClean="0">
                <a:latin typeface="Tahoma" charset="0"/>
              </a:rPr>
              <a:t> reducing exacerbations in moderate to very severe COPD.</a:t>
            </a:r>
          </a:p>
          <a:p>
            <a:pPr eaLnBrk="1" hangingPunct="1">
              <a:spcBef>
                <a:spcPts val="600"/>
              </a:spcBef>
              <a:spcAft>
                <a:spcPts val="600"/>
              </a:spcAft>
              <a:buClr>
                <a:schemeClr val="tx1"/>
              </a:buClr>
              <a:buSzPct val="125000"/>
              <a:buFont typeface="Wingdings" panose="05000000000000000000" pitchFamily="2" charset="2"/>
              <a:buChar char="§"/>
              <a:defRPr/>
            </a:pPr>
            <a:r>
              <a:rPr lang="en-US" sz="2600" dirty="0" smtClean="0">
                <a:latin typeface="Tahoma" charset="0"/>
              </a:rPr>
              <a:t>Combination therapy is associated with an increased risk of pneumonia</a:t>
            </a:r>
            <a:r>
              <a:rPr lang="en-US" sz="2600" dirty="0" smtClean="0">
                <a:latin typeface="Tahoma" charset="0"/>
                <a:cs typeface="ＭＳ Ｐゴシック" charset="0"/>
              </a:rPr>
              <a:t>.</a:t>
            </a:r>
            <a:endParaRPr lang="en-US" sz="2600" dirty="0" smtClean="0">
              <a:latin typeface="Tahoma" charset="0"/>
            </a:endParaRPr>
          </a:p>
          <a:p>
            <a:pPr eaLnBrk="1" hangingPunct="1">
              <a:spcBef>
                <a:spcPts val="600"/>
              </a:spcBef>
              <a:spcAft>
                <a:spcPts val="600"/>
              </a:spcAft>
              <a:buClr>
                <a:schemeClr val="tx1"/>
              </a:buClr>
              <a:buSzPct val="125000"/>
              <a:buFont typeface="Wingdings" panose="05000000000000000000" pitchFamily="2" charset="2"/>
              <a:buChar char="§"/>
              <a:defRPr/>
            </a:pPr>
            <a:r>
              <a:rPr lang="en-US" sz="2600" dirty="0" smtClean="0">
                <a:latin typeface="Tahoma" charset="0"/>
              </a:rPr>
              <a:t>Addition of a long-acting beta</a:t>
            </a:r>
            <a:r>
              <a:rPr lang="en-US" sz="2600" baseline="-25000" dirty="0" smtClean="0">
                <a:latin typeface="Tahoma" charset="0"/>
              </a:rPr>
              <a:t>2</a:t>
            </a:r>
            <a:r>
              <a:rPr lang="en-US" sz="2600" dirty="0" smtClean="0">
                <a:latin typeface="Tahoma" charset="0"/>
              </a:rPr>
              <a:t>-agonist/inhaled </a:t>
            </a:r>
            <a:r>
              <a:rPr lang="en-US" sz="2600" dirty="0" err="1" smtClean="0">
                <a:latin typeface="Tahoma" charset="0"/>
              </a:rPr>
              <a:t>glucorticosteroid</a:t>
            </a:r>
            <a:r>
              <a:rPr lang="en-US" sz="2600" dirty="0" smtClean="0">
                <a:latin typeface="Tahoma" charset="0"/>
              </a:rPr>
              <a:t> combination to an anticholinergic (</a:t>
            </a:r>
            <a:r>
              <a:rPr lang="en-US" sz="2600" dirty="0" err="1" smtClean="0">
                <a:latin typeface="Tahoma" charset="0"/>
              </a:rPr>
              <a:t>tiotropium</a:t>
            </a:r>
            <a:r>
              <a:rPr lang="en-US" sz="2600" dirty="0" smtClean="0">
                <a:latin typeface="Tahoma" charset="0"/>
              </a:rPr>
              <a:t>) appears to provide additional benefits.</a:t>
            </a:r>
          </a:p>
        </p:txBody>
      </p:sp>
      <p:sp>
        <p:nvSpPr>
          <p:cNvPr id="172036" name="Rectangle 5"/>
          <p:cNvSpPr>
            <a:spLocks noChangeArrowheads="1"/>
          </p:cNvSpPr>
          <p:nvPr/>
        </p:nvSpPr>
        <p:spPr bwMode="auto">
          <a:xfrm>
            <a:off x="355600" y="76200"/>
            <a:ext cx="8712200" cy="861774"/>
          </a:xfrm>
          <a:prstGeom prst="rect">
            <a:avLst/>
          </a:prstGeom>
          <a:noFill/>
          <a:ln w="9525">
            <a:noFill/>
            <a:miter lim="800000"/>
            <a:headEnd/>
            <a:tailEnd/>
          </a:ln>
        </p:spPr>
        <p:txBody>
          <a:bodyPr wrap="square">
            <a:spAutoFit/>
          </a:bodyPr>
          <a:lstStyle/>
          <a:p>
            <a:r>
              <a:rPr lang="en-US" sz="1800" dirty="0">
                <a:latin typeface="Tahoma" pitchFamily="34" charset="0"/>
              </a:rPr>
              <a:t/>
            </a:r>
            <a:br>
              <a:rPr lang="en-US" sz="1800" dirty="0">
                <a:latin typeface="Tahoma" pitchFamily="34" charset="0"/>
              </a:rPr>
            </a:br>
            <a:r>
              <a:rPr lang="en-US" altLang="ja-JP" sz="3200" b="1" dirty="0"/>
              <a:t>Therapeutic </a:t>
            </a:r>
            <a:r>
              <a:rPr lang="en-US" altLang="ja-JP" sz="3200" b="1" dirty="0" smtClean="0"/>
              <a:t>Options: Combination </a:t>
            </a:r>
            <a:r>
              <a:rPr lang="en-US" altLang="ja-JP" sz="3200" b="1" dirty="0"/>
              <a:t>Therapy</a:t>
            </a:r>
            <a:endParaRPr lang="en-US" sz="3200" b="1" dirty="0"/>
          </a:p>
        </p:txBody>
      </p:sp>
      <p:sp>
        <p:nvSpPr>
          <p:cNvPr id="172037"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79</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Natural history</a:t>
            </a:r>
            <a:endParaRPr lang="en-IN" dirty="0"/>
          </a:p>
        </p:txBody>
      </p:sp>
      <p:sp>
        <p:nvSpPr>
          <p:cNvPr id="3" name="Content Placeholder 2"/>
          <p:cNvSpPr>
            <a:spLocks noGrp="1"/>
          </p:cNvSpPr>
          <p:nvPr>
            <p:ph idx="1"/>
          </p:nvPr>
        </p:nvSpPr>
        <p:spPr>
          <a:xfrm>
            <a:off x="179512" y="1600200"/>
            <a:ext cx="8784976" cy="4925144"/>
          </a:xfrm>
        </p:spPr>
        <p:txBody>
          <a:bodyPr>
            <a:normAutofit fontScale="85000" lnSpcReduction="10000"/>
          </a:bodyPr>
          <a:lstStyle/>
          <a:p>
            <a:pPr algn="just"/>
            <a:r>
              <a:rPr lang="en-IN" dirty="0"/>
              <a:t>An accelerated decline in lung function is nevertheless still the single most important feature </a:t>
            </a:r>
            <a:r>
              <a:rPr lang="en-IN" dirty="0" smtClean="0"/>
              <a:t>of COPD</a:t>
            </a:r>
            <a:r>
              <a:rPr lang="en-IN" dirty="0"/>
              <a:t>. </a:t>
            </a:r>
            <a:endParaRPr lang="en-IN" dirty="0" smtClean="0"/>
          </a:p>
          <a:p>
            <a:pPr algn="just"/>
            <a:r>
              <a:rPr lang="en-IN" dirty="0" smtClean="0"/>
              <a:t>COPD </a:t>
            </a:r>
            <a:r>
              <a:rPr lang="en-IN" dirty="0"/>
              <a:t>is generally a progressive disease, especially if the patient’s exposure to </a:t>
            </a:r>
            <a:r>
              <a:rPr lang="en-IN" dirty="0" smtClean="0"/>
              <a:t>noxious substances</a:t>
            </a:r>
            <a:r>
              <a:rPr lang="en-IN" dirty="0"/>
              <a:t>, most often tobacco smoking, continues. </a:t>
            </a:r>
            <a:endParaRPr lang="en-IN" dirty="0" smtClean="0"/>
          </a:p>
          <a:p>
            <a:pPr algn="just"/>
            <a:r>
              <a:rPr lang="en-IN" dirty="0" smtClean="0"/>
              <a:t>If </a:t>
            </a:r>
            <a:r>
              <a:rPr lang="en-IN" dirty="0"/>
              <a:t>exposure is stopped, the disease </a:t>
            </a:r>
            <a:r>
              <a:rPr lang="en-IN" dirty="0" smtClean="0"/>
              <a:t>may still </a:t>
            </a:r>
            <a:r>
              <a:rPr lang="en-IN" dirty="0"/>
              <a:t>progress, mainly due to the decline in lung function that normally occurs with ageing.</a:t>
            </a:r>
          </a:p>
          <a:p>
            <a:pPr algn="just"/>
            <a:r>
              <a:rPr lang="en-IN" dirty="0"/>
              <a:t>Nevertheless, stopping exposure to noxious agents, even after significant airflow limitation </a:t>
            </a:r>
            <a:r>
              <a:rPr lang="en-IN" dirty="0" smtClean="0"/>
              <a:t>is present</a:t>
            </a:r>
            <a:r>
              <a:rPr lang="en-IN" dirty="0"/>
              <a:t>, can result in some improvement in function and will slow or even hold the </a:t>
            </a:r>
            <a:r>
              <a:rPr lang="en-IN" dirty="0" smtClean="0"/>
              <a:t>progression of </a:t>
            </a:r>
            <a:r>
              <a:rPr lang="en-IN" dirty="0"/>
              <a:t>the disease.</a:t>
            </a:r>
          </a:p>
        </p:txBody>
      </p:sp>
      <p:sp>
        <p:nvSpPr>
          <p:cNvPr id="4" name="Slide Number Placeholder 3"/>
          <p:cNvSpPr>
            <a:spLocks noGrp="1"/>
          </p:cNvSpPr>
          <p:nvPr>
            <p:ph type="sldNum" sz="quarter" idx="12"/>
          </p:nvPr>
        </p:nvSpPr>
        <p:spPr/>
        <p:txBody>
          <a:bodyPr/>
          <a:lstStyle/>
          <a:p>
            <a:pPr>
              <a:defRPr/>
            </a:pPr>
            <a:fld id="{3FB59B3C-6B12-4D59-9B94-A010FFCF2534}" type="slidenum">
              <a:rPr lang="en-US" smtClean="0"/>
              <a:pPr>
                <a:defRPr/>
              </a:pPr>
              <a:t>8</a:t>
            </a:fld>
            <a:endParaRPr lang="en-US"/>
          </a:p>
        </p:txBody>
      </p:sp>
    </p:spTree>
    <p:extLst>
      <p:ext uri="{BB962C8B-B14F-4D97-AF65-F5344CB8AC3E}">
        <p14:creationId xmlns:p14="http://schemas.microsoft.com/office/powerpoint/2010/main" val="23003149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a:off x="1889125" y="307975"/>
            <a:ext cx="6102350" cy="579438"/>
          </a:xfrm>
          <a:prstGeom prst="rect">
            <a:avLst/>
          </a:prstGeom>
          <a:noFill/>
          <a:ln w="9525">
            <a:noFill/>
            <a:miter lim="800000"/>
            <a:headEnd/>
            <a:tailEnd/>
          </a:ln>
        </p:spPr>
        <p:txBody>
          <a:bodyPr>
            <a:spAutoFit/>
          </a:bodyPr>
          <a:lstStyle/>
          <a:p>
            <a:pPr>
              <a:spcBef>
                <a:spcPct val="50000"/>
              </a:spcBef>
            </a:pPr>
            <a:endParaRPr lang="de-DE" sz="3200"/>
          </a:p>
        </p:txBody>
      </p:sp>
      <p:sp>
        <p:nvSpPr>
          <p:cNvPr id="176131" name="Text Box 5"/>
          <p:cNvSpPr txBox="1">
            <a:spLocks noChangeArrowheads="1"/>
          </p:cNvSpPr>
          <p:nvPr/>
        </p:nvSpPr>
        <p:spPr bwMode="auto">
          <a:xfrm>
            <a:off x="219075" y="2205038"/>
            <a:ext cx="8691563" cy="3046412"/>
          </a:xfrm>
          <a:prstGeom prst="rect">
            <a:avLst/>
          </a:prstGeom>
          <a:noFill/>
          <a:ln w="9525">
            <a:noFill/>
            <a:miter lim="800000"/>
            <a:headEnd/>
            <a:tailEnd/>
          </a:ln>
        </p:spPr>
        <p:txBody>
          <a:bodyPr>
            <a:spAutoFit/>
          </a:bodyPr>
          <a:lstStyle/>
          <a:p>
            <a:pPr marL="463550" indent="-463550">
              <a:buClr>
                <a:schemeClr val="tx1"/>
              </a:buClr>
              <a:buSzPct val="125000"/>
              <a:buFont typeface="Wingdings" pitchFamily="2" charset="2"/>
              <a:buChar char="§"/>
            </a:pPr>
            <a:r>
              <a:rPr lang="en-US" sz="3200" dirty="0">
                <a:latin typeface="Tahoma" pitchFamily="34" charset="0"/>
              </a:rPr>
              <a:t>In patients with severe and very severe COPD (GOLD 3  and 4) and a history of exacerbations and chronic bronchitis, the phospodiesterase-4 </a:t>
            </a:r>
            <a:r>
              <a:rPr lang="en-US" sz="3200" dirty="0" smtClean="0">
                <a:latin typeface="Tahoma" pitchFamily="34" charset="0"/>
              </a:rPr>
              <a:t>inhibitor, </a:t>
            </a:r>
            <a:r>
              <a:rPr lang="en-US" sz="3200" dirty="0" err="1">
                <a:latin typeface="Tahoma" pitchFamily="34" charset="0"/>
              </a:rPr>
              <a:t>roflumilast</a:t>
            </a:r>
            <a:r>
              <a:rPr lang="en-US" sz="3200" dirty="0">
                <a:latin typeface="Tahoma" pitchFamily="34" charset="0"/>
              </a:rPr>
              <a:t>, reduces exacerbations treated with oral glucocorticosteroids.</a:t>
            </a:r>
          </a:p>
        </p:txBody>
      </p:sp>
      <p:sp>
        <p:nvSpPr>
          <p:cNvPr id="176132" name="Rectangle 5"/>
          <p:cNvSpPr>
            <a:spLocks noChangeArrowheads="1"/>
          </p:cNvSpPr>
          <p:nvPr/>
        </p:nvSpPr>
        <p:spPr bwMode="auto">
          <a:xfrm>
            <a:off x="762000" y="0"/>
            <a:ext cx="7848600" cy="1077218"/>
          </a:xfrm>
          <a:prstGeom prst="rect">
            <a:avLst/>
          </a:prstGeom>
          <a:noFill/>
          <a:ln w="9525">
            <a:noFill/>
            <a:miter lim="800000"/>
            <a:headEnd/>
            <a:tailEnd/>
          </a:ln>
        </p:spPr>
        <p:txBody>
          <a:bodyPr wrap="square">
            <a:spAutoFit/>
          </a:bodyPr>
          <a:lstStyle/>
          <a:p>
            <a:pPr>
              <a:spcBef>
                <a:spcPct val="25000"/>
              </a:spcBef>
            </a:pPr>
            <a:r>
              <a:rPr lang="en-US" altLang="ja-JP" sz="3200" b="1" dirty="0"/>
              <a:t>Therapeutic Options:  Phosphodiesterase-4 Inhibitors  </a:t>
            </a:r>
          </a:p>
        </p:txBody>
      </p:sp>
      <p:sp>
        <p:nvSpPr>
          <p:cNvPr id="176133"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2130E607-3757-49A7-85F3-0591A9148F6B}"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78179" name="Rectangle 5"/>
          <p:cNvSpPr>
            <a:spLocks noChangeArrowheads="1"/>
          </p:cNvSpPr>
          <p:nvPr/>
        </p:nvSpPr>
        <p:spPr bwMode="auto">
          <a:xfrm>
            <a:off x="1447800" y="219074"/>
            <a:ext cx="7620000" cy="584775"/>
          </a:xfrm>
          <a:prstGeom prst="rect">
            <a:avLst/>
          </a:prstGeom>
          <a:noFill/>
          <a:ln w="9525">
            <a:noFill/>
            <a:miter lim="800000"/>
            <a:headEnd/>
            <a:tailEnd/>
          </a:ln>
        </p:spPr>
        <p:txBody>
          <a:bodyPr>
            <a:spAutoFit/>
          </a:bodyPr>
          <a:lstStyle/>
          <a:p>
            <a:pPr>
              <a:spcBef>
                <a:spcPts val="1200"/>
              </a:spcBef>
            </a:pPr>
            <a:r>
              <a:rPr lang="en-US" altLang="ja-JP" sz="3200" b="1" dirty="0"/>
              <a:t>Therapeutic Options:  Theophylline</a:t>
            </a:r>
            <a:endParaRPr lang="en-US" sz="3200" b="1" dirty="0"/>
          </a:p>
        </p:txBody>
      </p:sp>
      <p:sp>
        <p:nvSpPr>
          <p:cNvPr id="178180" name="Rectangle 1"/>
          <p:cNvSpPr>
            <a:spLocks noChangeArrowheads="1"/>
          </p:cNvSpPr>
          <p:nvPr/>
        </p:nvSpPr>
        <p:spPr bwMode="auto">
          <a:xfrm>
            <a:off x="228600" y="1676400"/>
            <a:ext cx="8686800" cy="4400550"/>
          </a:xfrm>
          <a:prstGeom prst="rect">
            <a:avLst/>
          </a:prstGeom>
          <a:noFill/>
          <a:ln w="9525">
            <a:noFill/>
            <a:miter lim="800000"/>
            <a:headEnd/>
            <a:tailEnd/>
          </a:ln>
        </p:spPr>
        <p:txBody>
          <a:bodyPr>
            <a:spAutoFit/>
          </a:bodyPr>
          <a:lstStyle/>
          <a:p>
            <a:pPr marL="457200" indent="-457200">
              <a:spcBef>
                <a:spcPts val="1200"/>
              </a:spcBef>
              <a:spcAft>
                <a:spcPts val="1200"/>
              </a:spcAft>
              <a:buClr>
                <a:schemeClr val="tx1"/>
              </a:buClr>
              <a:buFont typeface="Wingdings" pitchFamily="2" charset="2"/>
              <a:buChar char="§"/>
            </a:pPr>
            <a:r>
              <a:rPr lang="en-GB" dirty="0">
                <a:latin typeface="Tahoma" pitchFamily="34" charset="0"/>
                <a:cs typeface="Tahoma" pitchFamily="34" charset="0"/>
              </a:rPr>
              <a:t>Theophylline is less effective and less well tolerated than inhaled long-acting bronchodilators and is not recommended if those drugs are available and affordable.  </a:t>
            </a:r>
          </a:p>
          <a:p>
            <a:pPr marL="457200" indent="-457200">
              <a:spcBef>
                <a:spcPts val="1200"/>
              </a:spcBef>
              <a:spcAft>
                <a:spcPts val="1200"/>
              </a:spcAft>
              <a:buClr>
                <a:schemeClr val="tx1"/>
              </a:buClr>
              <a:buFont typeface="Wingdings" pitchFamily="2" charset="2"/>
              <a:buChar char="§"/>
            </a:pPr>
            <a:r>
              <a:rPr lang="en-GB" dirty="0">
                <a:latin typeface="Tahoma" pitchFamily="34" charset="0"/>
                <a:cs typeface="Tahoma" pitchFamily="34" charset="0"/>
              </a:rPr>
              <a:t>There is evidence for a modest bronchodilator effect and some symptomatic benefit compared with placebo in stable COPD</a:t>
            </a:r>
            <a:r>
              <a:rPr lang="en-US" dirty="0">
                <a:latin typeface="Tahoma" pitchFamily="34" charset="0"/>
                <a:cs typeface="Tahoma" pitchFamily="34" charset="0"/>
              </a:rPr>
              <a:t>.  </a:t>
            </a:r>
            <a:r>
              <a:rPr lang="en-GB" dirty="0">
                <a:latin typeface="Tahoma" pitchFamily="34" charset="0"/>
                <a:cs typeface="Tahoma" pitchFamily="34" charset="0"/>
              </a:rPr>
              <a:t>Addition of theophylline to </a:t>
            </a:r>
            <a:r>
              <a:rPr lang="en-GB" dirty="0" err="1">
                <a:latin typeface="Tahoma" pitchFamily="34" charset="0"/>
                <a:cs typeface="Tahoma" pitchFamily="34" charset="0"/>
              </a:rPr>
              <a:t>salmeterol</a:t>
            </a:r>
            <a:r>
              <a:rPr lang="en-GB" dirty="0">
                <a:latin typeface="Tahoma" pitchFamily="34" charset="0"/>
                <a:cs typeface="Tahoma" pitchFamily="34" charset="0"/>
              </a:rPr>
              <a:t> produces a greater increase in FEV</a:t>
            </a:r>
            <a:r>
              <a:rPr lang="en-GB" baseline="-25000" dirty="0">
                <a:latin typeface="Tahoma" pitchFamily="34" charset="0"/>
                <a:cs typeface="Tahoma" pitchFamily="34" charset="0"/>
              </a:rPr>
              <a:t>1</a:t>
            </a:r>
            <a:r>
              <a:rPr lang="en-GB" dirty="0">
                <a:latin typeface="Tahoma" pitchFamily="34" charset="0"/>
                <a:cs typeface="Tahoma" pitchFamily="34" charset="0"/>
              </a:rPr>
              <a:t> and breathlessness than </a:t>
            </a:r>
            <a:r>
              <a:rPr lang="en-GB" dirty="0" err="1">
                <a:latin typeface="Tahoma" pitchFamily="34" charset="0"/>
                <a:cs typeface="Tahoma" pitchFamily="34" charset="0"/>
              </a:rPr>
              <a:t>salmeterol</a:t>
            </a:r>
            <a:r>
              <a:rPr lang="en-GB" dirty="0">
                <a:latin typeface="Tahoma" pitchFamily="34" charset="0"/>
                <a:cs typeface="Tahoma" pitchFamily="34" charset="0"/>
              </a:rPr>
              <a:t> alone.  </a:t>
            </a:r>
          </a:p>
          <a:p>
            <a:pPr marL="457200" indent="-457200">
              <a:spcBef>
                <a:spcPts val="1200"/>
              </a:spcBef>
              <a:spcAft>
                <a:spcPts val="1200"/>
              </a:spcAft>
              <a:buClr>
                <a:schemeClr val="tx1"/>
              </a:buClr>
              <a:buFont typeface="Wingdings" pitchFamily="2" charset="2"/>
              <a:buChar char="§"/>
            </a:pPr>
            <a:r>
              <a:rPr lang="en-GB" dirty="0">
                <a:latin typeface="Tahoma" pitchFamily="34" charset="0"/>
                <a:cs typeface="Tahoma" pitchFamily="34" charset="0"/>
              </a:rPr>
              <a:t>Low dose theophylline reduces exacerbations but does not improve post-bronchodilator lung function</a:t>
            </a:r>
            <a:r>
              <a:rPr lang="en-US" dirty="0">
                <a:latin typeface="Tahoma" pitchFamily="34" charset="0"/>
                <a:cs typeface="Tahoma" pitchFamily="34" charset="0"/>
              </a:rPr>
              <a:t>.</a:t>
            </a:r>
          </a:p>
        </p:txBody>
      </p:sp>
      <p:sp>
        <p:nvSpPr>
          <p:cNvPr id="178181"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81</a:t>
            </a:fld>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91140" name="Text Box 5"/>
          <p:cNvSpPr txBox="1">
            <a:spLocks noChangeArrowheads="1"/>
          </p:cNvSpPr>
          <p:nvPr/>
        </p:nvSpPr>
        <p:spPr bwMode="auto">
          <a:xfrm>
            <a:off x="152400" y="1919288"/>
            <a:ext cx="9067800" cy="4862870"/>
          </a:xfrm>
          <a:prstGeom prst="rect">
            <a:avLst/>
          </a:prstGeom>
          <a:noFill/>
          <a:ln>
            <a:noFill/>
          </a:ln>
          <a:extLst/>
        </p:spPr>
        <p:txBody>
          <a:bodyPr>
            <a:spAutoFit/>
          </a:bodyPr>
          <a:lstStyle>
            <a:lvl1pPr marL="463550" indent="-4635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ts val="1200"/>
              </a:spcBef>
              <a:spcAft>
                <a:spcPts val="1200"/>
              </a:spcAft>
              <a:buClr>
                <a:srgbClr val="00FF00"/>
              </a:buClr>
              <a:buSzPct val="125000"/>
              <a:defRPr/>
            </a:pPr>
            <a:r>
              <a:rPr lang="en-US" sz="2800" b="1" dirty="0"/>
              <a:t>Influenza vaccines </a:t>
            </a:r>
            <a:r>
              <a:rPr lang="en-US" sz="2800" dirty="0"/>
              <a:t>can reduce serious illness.   Pneumococcal polysaccharide vaccine is recommended for COPD patients 65 years and older and for COPD patients younger than age 65 with an FEV1 &lt; 40% predicted.</a:t>
            </a:r>
          </a:p>
          <a:p>
            <a:pPr marL="0" indent="0" eaLnBrk="1" hangingPunct="1">
              <a:spcBef>
                <a:spcPts val="1200"/>
              </a:spcBef>
              <a:spcAft>
                <a:spcPts val="1200"/>
              </a:spcAft>
              <a:buClr>
                <a:srgbClr val="00FF00"/>
              </a:buClr>
              <a:buSzPct val="125000"/>
              <a:defRPr/>
            </a:pPr>
            <a:r>
              <a:rPr lang="en-US" sz="2800" dirty="0"/>
              <a:t>The use of </a:t>
            </a:r>
            <a:r>
              <a:rPr lang="en-US" sz="2800" b="1" dirty="0"/>
              <a:t>antibiotics</a:t>
            </a:r>
            <a:r>
              <a:rPr lang="en-US" sz="2800" dirty="0"/>
              <a:t>, other than for treating infectious exacerbations of COPD and other bacterial infections, is currently not indicated. </a:t>
            </a:r>
          </a:p>
          <a:p>
            <a:pPr eaLnBrk="1" hangingPunct="1">
              <a:spcBef>
                <a:spcPct val="100000"/>
              </a:spcBef>
              <a:buClr>
                <a:srgbClr val="FFCC00"/>
              </a:buClr>
              <a:buSzPct val="125000"/>
              <a:buFont typeface="Wingdings" charset="0"/>
              <a:buChar char="§"/>
              <a:defRPr/>
            </a:pPr>
            <a:endParaRPr lang="en-US" sz="2800" dirty="0">
              <a:latin typeface="Tahoma" charset="0"/>
            </a:endParaRPr>
          </a:p>
        </p:txBody>
      </p:sp>
      <p:sp>
        <p:nvSpPr>
          <p:cNvPr id="180228" name="Rectangle 5"/>
          <p:cNvSpPr>
            <a:spLocks noChangeArrowheads="1"/>
          </p:cNvSpPr>
          <p:nvPr/>
        </p:nvSpPr>
        <p:spPr bwMode="auto">
          <a:xfrm>
            <a:off x="914400" y="0"/>
            <a:ext cx="7467600" cy="1077218"/>
          </a:xfrm>
          <a:prstGeom prst="rect">
            <a:avLst/>
          </a:prstGeom>
          <a:noFill/>
          <a:ln w="9525">
            <a:noFill/>
            <a:miter lim="800000"/>
            <a:headEnd/>
            <a:tailEnd/>
          </a:ln>
        </p:spPr>
        <p:txBody>
          <a:bodyPr wrap="square">
            <a:spAutoFit/>
          </a:bodyPr>
          <a:lstStyle/>
          <a:p>
            <a:pPr>
              <a:spcBef>
                <a:spcPct val="25000"/>
              </a:spcBef>
            </a:pPr>
            <a:r>
              <a:rPr lang="en-US" altLang="ja-JP" sz="3200" b="1" dirty="0"/>
              <a:t>Therapeutic Options:  Other Pharmacologic Treatments</a:t>
            </a:r>
          </a:p>
        </p:txBody>
      </p:sp>
      <p:sp>
        <p:nvSpPr>
          <p:cNvPr id="180229"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82275" name="Text Box 5"/>
          <p:cNvSpPr txBox="1">
            <a:spLocks noChangeArrowheads="1"/>
          </p:cNvSpPr>
          <p:nvPr/>
        </p:nvSpPr>
        <p:spPr bwMode="auto">
          <a:xfrm>
            <a:off x="228600" y="1524000"/>
            <a:ext cx="8839200" cy="5016500"/>
          </a:xfrm>
          <a:prstGeom prst="rect">
            <a:avLst/>
          </a:prstGeom>
          <a:noFill/>
          <a:ln w="9525">
            <a:noFill/>
            <a:miter lim="800000"/>
            <a:headEnd/>
            <a:tailEnd/>
          </a:ln>
        </p:spPr>
        <p:txBody>
          <a:bodyPr>
            <a:spAutoFit/>
          </a:bodyPr>
          <a:lstStyle/>
          <a:p>
            <a:pPr eaLnBrk="0" hangingPunct="0">
              <a:spcBef>
                <a:spcPts val="1200"/>
              </a:spcBef>
              <a:spcAft>
                <a:spcPts val="1200"/>
              </a:spcAft>
              <a:buClr>
                <a:srgbClr val="00FF00"/>
              </a:buClr>
            </a:pPr>
            <a:r>
              <a:rPr lang="en-US" sz="2800" b="1" dirty="0"/>
              <a:t>Alpha-1 antitrypsin augmentation therapy</a:t>
            </a:r>
            <a:r>
              <a:rPr lang="en-US" sz="2800" b="1" dirty="0">
                <a:latin typeface="Tahoma" pitchFamily="34" charset="0"/>
                <a:cs typeface="Tahoma" pitchFamily="34" charset="0"/>
              </a:rPr>
              <a:t>:</a:t>
            </a:r>
            <a:r>
              <a:rPr lang="en-US" sz="2800" dirty="0">
                <a:latin typeface="Tahoma" pitchFamily="34" charset="0"/>
                <a:cs typeface="Tahoma" pitchFamily="34" charset="0"/>
              </a:rPr>
              <a:t> not recommended for patients with COPD that is unrelated to the genetic deficiency. </a:t>
            </a:r>
          </a:p>
          <a:p>
            <a:pPr eaLnBrk="0" hangingPunct="0"/>
            <a:r>
              <a:rPr lang="en-US" sz="2800" b="1" dirty="0" err="1"/>
              <a:t>Mucolytics</a:t>
            </a:r>
            <a:r>
              <a:rPr lang="en-US" sz="2800" b="1" dirty="0"/>
              <a:t>:</a:t>
            </a:r>
            <a:r>
              <a:rPr lang="en-US" sz="2800" dirty="0">
                <a:latin typeface="Tahoma" pitchFamily="34" charset="0"/>
                <a:cs typeface="Tahoma" pitchFamily="34" charset="0"/>
              </a:rPr>
              <a:t>    </a:t>
            </a:r>
            <a:r>
              <a:rPr lang="en-US" sz="2800" dirty="0"/>
              <a:t>Patients with viscous sputum may benefit from </a:t>
            </a:r>
            <a:r>
              <a:rPr lang="en-US" sz="2800" dirty="0" err="1"/>
              <a:t>mucolytics</a:t>
            </a:r>
            <a:r>
              <a:rPr lang="en-US" sz="2800" dirty="0"/>
              <a:t>; overall benefits are very small. </a:t>
            </a:r>
          </a:p>
          <a:p>
            <a:pPr eaLnBrk="0" hangingPunct="0">
              <a:spcBef>
                <a:spcPts val="1200"/>
              </a:spcBef>
              <a:spcAft>
                <a:spcPts val="1200"/>
              </a:spcAft>
              <a:buClr>
                <a:srgbClr val="00FF00"/>
              </a:buClr>
            </a:pPr>
            <a:r>
              <a:rPr lang="en-US" sz="2800" b="1" dirty="0"/>
              <a:t>Antitussives:  </a:t>
            </a:r>
            <a:r>
              <a:rPr lang="en-US" sz="2800" dirty="0">
                <a:latin typeface="Tahoma" pitchFamily="34" charset="0"/>
                <a:cs typeface="Tahoma" pitchFamily="34" charset="0"/>
              </a:rPr>
              <a:t>Not recommended.</a:t>
            </a:r>
          </a:p>
          <a:p>
            <a:pPr eaLnBrk="0" hangingPunct="0">
              <a:spcBef>
                <a:spcPts val="1200"/>
              </a:spcBef>
              <a:spcAft>
                <a:spcPts val="1200"/>
              </a:spcAft>
              <a:buClr>
                <a:srgbClr val="00FF00"/>
              </a:buClr>
            </a:pPr>
            <a:r>
              <a:rPr lang="en-US" sz="2800" b="1" dirty="0"/>
              <a:t>Vasodilators:</a:t>
            </a:r>
            <a:r>
              <a:rPr lang="en-US" sz="2800" i="1" dirty="0">
                <a:latin typeface="Tahoma" pitchFamily="34" charset="0"/>
                <a:cs typeface="Tahoma" pitchFamily="34" charset="0"/>
              </a:rPr>
              <a:t>  </a:t>
            </a:r>
            <a:r>
              <a:rPr lang="en-US" sz="2800" dirty="0">
                <a:latin typeface="Tahoma" pitchFamily="34" charset="0"/>
                <a:cs typeface="Tahoma" pitchFamily="34" charset="0"/>
              </a:rPr>
              <a:t>Nitric oxide is contraindicated in stable COPD.  The use of endothelium-modulating agents for the treatment of pulmonary hypertension associated with COPD is not recommended.</a:t>
            </a:r>
            <a:endParaRPr lang="en-US" sz="2800" dirty="0">
              <a:latin typeface="Tahoma" pitchFamily="34" charset="0"/>
            </a:endParaRPr>
          </a:p>
        </p:txBody>
      </p:sp>
      <p:sp>
        <p:nvSpPr>
          <p:cNvPr id="182276" name="Rectangle 5"/>
          <p:cNvSpPr>
            <a:spLocks noChangeArrowheads="1"/>
          </p:cNvSpPr>
          <p:nvPr/>
        </p:nvSpPr>
        <p:spPr bwMode="auto">
          <a:xfrm>
            <a:off x="1447800" y="0"/>
            <a:ext cx="7620000" cy="1077218"/>
          </a:xfrm>
          <a:prstGeom prst="rect">
            <a:avLst/>
          </a:prstGeom>
          <a:noFill/>
          <a:ln w="9525">
            <a:noFill/>
            <a:miter lim="800000"/>
            <a:headEnd/>
            <a:tailEnd/>
          </a:ln>
        </p:spPr>
        <p:txBody>
          <a:bodyPr>
            <a:spAutoFit/>
          </a:bodyPr>
          <a:lstStyle/>
          <a:p>
            <a:pPr>
              <a:spcBef>
                <a:spcPct val="25000"/>
              </a:spcBef>
            </a:pPr>
            <a:r>
              <a:rPr lang="en-US" altLang="ja-JP" sz="3200" b="1" dirty="0"/>
              <a:t>Therapeutic Options:  Other Pharmacologic Treatments</a:t>
            </a:r>
          </a:p>
        </p:txBody>
      </p:sp>
      <p:sp>
        <p:nvSpPr>
          <p:cNvPr id="182277"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91140" name="Text Box 5"/>
          <p:cNvSpPr txBox="1">
            <a:spLocks noChangeArrowheads="1"/>
          </p:cNvSpPr>
          <p:nvPr/>
        </p:nvSpPr>
        <p:spPr bwMode="auto">
          <a:xfrm>
            <a:off x="300038" y="1752600"/>
            <a:ext cx="8691562" cy="6002338"/>
          </a:xfrm>
          <a:prstGeom prst="rect">
            <a:avLst/>
          </a:prstGeom>
          <a:noFill/>
          <a:ln>
            <a:noFill/>
          </a:ln>
          <a:extLst/>
        </p:spPr>
        <p:txBody>
          <a:bodyPr>
            <a:spAutoFit/>
          </a:bodyPr>
          <a:lstStyle>
            <a:lvl1pPr marL="463550" indent="-4635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spcBef>
                <a:spcPts val="1200"/>
              </a:spcBef>
              <a:spcAft>
                <a:spcPts val="1200"/>
              </a:spcAft>
              <a:buFont typeface="Wingdings" charset="2"/>
              <a:buChar char="§"/>
              <a:defRPr/>
            </a:pPr>
            <a:r>
              <a:rPr lang="en-US" sz="2800" dirty="0" smtClean="0">
                <a:latin typeface="Tahoma"/>
                <a:cs typeface="Tahoma"/>
              </a:rPr>
              <a:t>All COPD patients benefit </a:t>
            </a:r>
            <a:r>
              <a:rPr lang="en-US" sz="2800" dirty="0">
                <a:latin typeface="Tahoma"/>
                <a:cs typeface="Tahoma"/>
              </a:rPr>
              <a:t>from </a:t>
            </a:r>
            <a:r>
              <a:rPr lang="en-US" sz="2800" i="1" dirty="0">
                <a:latin typeface="Tahoma"/>
                <a:cs typeface="Tahoma"/>
              </a:rPr>
              <a:t>exercise training programs </a:t>
            </a:r>
            <a:r>
              <a:rPr lang="en-US" sz="2800" dirty="0">
                <a:latin typeface="Tahoma"/>
                <a:cs typeface="Tahoma"/>
              </a:rPr>
              <a:t>with improvements in exercise tolerance and symptoms of dyspnea and fatigue. </a:t>
            </a:r>
            <a:endParaRPr lang="en-US" sz="2800" dirty="0" smtClean="0">
              <a:latin typeface="Tahoma"/>
              <a:cs typeface="Tahoma"/>
            </a:endParaRPr>
          </a:p>
          <a:p>
            <a:pPr marL="457200" indent="-457200">
              <a:spcBef>
                <a:spcPts val="1200"/>
              </a:spcBef>
              <a:spcAft>
                <a:spcPts val="1200"/>
              </a:spcAft>
              <a:buFont typeface="Wingdings" charset="2"/>
              <a:buChar char="§"/>
              <a:defRPr/>
            </a:pPr>
            <a:r>
              <a:rPr lang="en-US" sz="2800" dirty="0" smtClean="0">
                <a:latin typeface="Tahoma"/>
                <a:cs typeface="Tahoma"/>
              </a:rPr>
              <a:t>Although an </a:t>
            </a:r>
            <a:r>
              <a:rPr lang="en-US" sz="2800" dirty="0">
                <a:latin typeface="Tahoma"/>
                <a:cs typeface="Tahoma"/>
              </a:rPr>
              <a:t>effective </a:t>
            </a:r>
            <a:r>
              <a:rPr lang="en-US" sz="2800" dirty="0" smtClean="0">
                <a:latin typeface="Tahoma"/>
                <a:cs typeface="Tahoma"/>
              </a:rPr>
              <a:t>pulmonary rehabilitation </a:t>
            </a:r>
            <a:r>
              <a:rPr lang="en-US" sz="2800" dirty="0">
                <a:latin typeface="Tahoma"/>
                <a:cs typeface="Tahoma"/>
              </a:rPr>
              <a:t>program is 6 </a:t>
            </a:r>
            <a:r>
              <a:rPr lang="en-US" sz="2800" dirty="0" smtClean="0">
                <a:latin typeface="Tahoma"/>
                <a:cs typeface="Tahoma"/>
              </a:rPr>
              <a:t>weeks, </a:t>
            </a:r>
            <a:r>
              <a:rPr lang="en-US" sz="2800" dirty="0">
                <a:latin typeface="Tahoma"/>
                <a:cs typeface="Tahoma"/>
              </a:rPr>
              <a:t>the longer the program continues, the more effective the results. </a:t>
            </a:r>
            <a:endParaRPr lang="en-US" sz="2800" dirty="0" smtClean="0">
              <a:latin typeface="Tahoma"/>
              <a:cs typeface="Tahoma"/>
            </a:endParaRPr>
          </a:p>
          <a:p>
            <a:pPr marL="457200" indent="-457200">
              <a:spcBef>
                <a:spcPts val="1200"/>
              </a:spcBef>
              <a:spcAft>
                <a:spcPts val="1200"/>
              </a:spcAft>
              <a:buFont typeface="Wingdings" charset="2"/>
              <a:buChar char="§"/>
              <a:defRPr/>
            </a:pPr>
            <a:r>
              <a:rPr lang="en-US" sz="2800" dirty="0" smtClean="0">
                <a:latin typeface="Tahoma"/>
                <a:cs typeface="Tahoma"/>
              </a:rPr>
              <a:t>If </a:t>
            </a:r>
            <a:r>
              <a:rPr lang="en-US" sz="2800" dirty="0">
                <a:latin typeface="Tahoma"/>
                <a:cs typeface="Tahoma"/>
              </a:rPr>
              <a:t>exercise training is maintained at </a:t>
            </a:r>
            <a:r>
              <a:rPr lang="en-US" sz="2800" dirty="0" smtClean="0">
                <a:latin typeface="Tahoma"/>
                <a:cs typeface="Tahoma"/>
              </a:rPr>
              <a:t>home, </a:t>
            </a:r>
            <a:r>
              <a:rPr lang="en-US" sz="2800" dirty="0">
                <a:latin typeface="Tahoma"/>
                <a:cs typeface="Tahoma"/>
              </a:rPr>
              <a:t>the patient's health status remains above pre-rehabilitation levels.</a:t>
            </a:r>
            <a:r>
              <a:rPr lang="en-US" sz="2800" b="1" i="1" dirty="0">
                <a:latin typeface="Tahoma"/>
                <a:cs typeface="Tahoma"/>
              </a:rPr>
              <a:t> </a:t>
            </a:r>
            <a:endParaRPr lang="en-US" sz="2800" dirty="0">
              <a:latin typeface="Tahoma"/>
              <a:cs typeface="Tahoma"/>
            </a:endParaRPr>
          </a:p>
          <a:p>
            <a:pPr marL="0" indent="0">
              <a:spcBef>
                <a:spcPts val="1200"/>
              </a:spcBef>
              <a:spcAft>
                <a:spcPts val="1200"/>
              </a:spcAft>
              <a:buClr>
                <a:srgbClr val="00FF00"/>
              </a:buClr>
              <a:defRPr/>
            </a:pPr>
            <a:endParaRPr lang="en-US" sz="2600" dirty="0" smtClean="0">
              <a:latin typeface="Tahoma"/>
              <a:cs typeface="Tahoma"/>
            </a:endParaRPr>
          </a:p>
          <a:p>
            <a:pPr marL="0" indent="0">
              <a:spcBef>
                <a:spcPts val="1200"/>
              </a:spcBef>
              <a:spcAft>
                <a:spcPts val="1200"/>
              </a:spcAft>
              <a:buClr>
                <a:srgbClr val="00FF00"/>
              </a:buClr>
              <a:defRPr/>
            </a:pPr>
            <a:endParaRPr lang="en-US" sz="2600" i="1" dirty="0" smtClean="0">
              <a:latin typeface="Tahoma"/>
              <a:cs typeface="Tahoma"/>
            </a:endParaRPr>
          </a:p>
        </p:txBody>
      </p:sp>
      <p:sp>
        <p:nvSpPr>
          <p:cNvPr id="184324" name="Rectangle 5"/>
          <p:cNvSpPr>
            <a:spLocks noChangeArrowheads="1"/>
          </p:cNvSpPr>
          <p:nvPr/>
        </p:nvSpPr>
        <p:spPr bwMode="auto">
          <a:xfrm>
            <a:off x="1295400" y="280988"/>
            <a:ext cx="7620000" cy="584775"/>
          </a:xfrm>
          <a:prstGeom prst="rect">
            <a:avLst/>
          </a:prstGeom>
          <a:noFill/>
          <a:ln w="9525">
            <a:noFill/>
            <a:miter lim="800000"/>
            <a:headEnd/>
            <a:tailEnd/>
          </a:ln>
        </p:spPr>
        <p:txBody>
          <a:bodyPr>
            <a:spAutoFit/>
          </a:bodyPr>
          <a:lstStyle/>
          <a:p>
            <a:pPr>
              <a:spcBef>
                <a:spcPct val="25000"/>
              </a:spcBef>
            </a:pPr>
            <a:r>
              <a:rPr lang="en-US" altLang="ja-JP" sz="3200" b="1" dirty="0"/>
              <a:t>Therapeutic Options:  Rehabilitation</a:t>
            </a:r>
          </a:p>
        </p:txBody>
      </p:sp>
      <p:sp>
        <p:nvSpPr>
          <p:cNvPr id="184325"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84</a:t>
            </a:fld>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86371" name="Text Box 5"/>
          <p:cNvSpPr txBox="1">
            <a:spLocks noChangeArrowheads="1"/>
          </p:cNvSpPr>
          <p:nvPr/>
        </p:nvSpPr>
        <p:spPr bwMode="auto">
          <a:xfrm>
            <a:off x="300038" y="1752600"/>
            <a:ext cx="8691562" cy="4278313"/>
          </a:xfrm>
          <a:prstGeom prst="rect">
            <a:avLst/>
          </a:prstGeom>
          <a:noFill/>
          <a:ln w="9525">
            <a:noFill/>
            <a:miter lim="800000"/>
            <a:headEnd/>
            <a:tailEnd/>
          </a:ln>
        </p:spPr>
        <p:txBody>
          <a:bodyPr>
            <a:spAutoFit/>
          </a:bodyPr>
          <a:lstStyle/>
          <a:p>
            <a:pPr eaLnBrk="0" hangingPunct="0">
              <a:spcBef>
                <a:spcPts val="1200"/>
              </a:spcBef>
              <a:spcAft>
                <a:spcPts val="1200"/>
              </a:spcAft>
              <a:buClr>
                <a:srgbClr val="00FF00"/>
              </a:buClr>
            </a:pPr>
            <a:r>
              <a:rPr lang="en-US" sz="2800" b="1" dirty="0"/>
              <a:t>Oxygen Therapy:  </a:t>
            </a:r>
            <a:r>
              <a:rPr lang="en-US" sz="2800" dirty="0">
                <a:latin typeface="Tahoma" pitchFamily="34" charset="0"/>
                <a:cs typeface="Tahoma" pitchFamily="34" charset="0"/>
              </a:rPr>
              <a:t>The long-term administration of oxygen (&gt; 15 hours per day) to patients with chronic respiratory failure has been shown to increase survival in patients with severe, resting hypoxemia. </a:t>
            </a:r>
          </a:p>
          <a:p>
            <a:pPr eaLnBrk="0" hangingPunct="0">
              <a:spcBef>
                <a:spcPts val="1200"/>
              </a:spcBef>
              <a:spcAft>
                <a:spcPts val="1200"/>
              </a:spcAft>
              <a:buClr>
                <a:srgbClr val="00FF00"/>
              </a:buClr>
            </a:pPr>
            <a:r>
              <a:rPr lang="en-US" sz="2800" b="1" dirty="0" err="1"/>
              <a:t>Ventilatory</a:t>
            </a:r>
            <a:r>
              <a:rPr lang="en-US" sz="2800" b="1" dirty="0"/>
              <a:t> Support:  </a:t>
            </a:r>
            <a:r>
              <a:rPr lang="en-US" sz="2800" dirty="0">
                <a:latin typeface="Tahoma" pitchFamily="34" charset="0"/>
                <a:cs typeface="Tahoma" pitchFamily="34" charset="0"/>
              </a:rPr>
              <a:t>Combination of noninvasive ventilation (NIV) with long-term oxygen therapy may be of some use in a selected subset of patients, particularly in those with pronounced daytime </a:t>
            </a:r>
            <a:r>
              <a:rPr lang="en-US" sz="2800" dirty="0" err="1">
                <a:latin typeface="Tahoma" pitchFamily="34" charset="0"/>
                <a:cs typeface="Tahoma" pitchFamily="34" charset="0"/>
              </a:rPr>
              <a:t>hypercapnia</a:t>
            </a:r>
            <a:r>
              <a:rPr lang="en-US" sz="2800" dirty="0">
                <a:latin typeface="Tahoma" pitchFamily="34" charset="0"/>
                <a:cs typeface="Tahoma" pitchFamily="34" charset="0"/>
              </a:rPr>
              <a:t>. </a:t>
            </a:r>
          </a:p>
        </p:txBody>
      </p:sp>
      <p:sp>
        <p:nvSpPr>
          <p:cNvPr id="186372" name="Rectangle 5"/>
          <p:cNvSpPr>
            <a:spLocks noChangeArrowheads="1"/>
          </p:cNvSpPr>
          <p:nvPr/>
        </p:nvSpPr>
        <p:spPr bwMode="auto">
          <a:xfrm>
            <a:off x="838200" y="280988"/>
            <a:ext cx="8077200" cy="584775"/>
          </a:xfrm>
          <a:prstGeom prst="rect">
            <a:avLst/>
          </a:prstGeom>
          <a:noFill/>
          <a:ln w="9525">
            <a:noFill/>
            <a:miter lim="800000"/>
            <a:headEnd/>
            <a:tailEnd/>
          </a:ln>
        </p:spPr>
        <p:txBody>
          <a:bodyPr wrap="square">
            <a:spAutoFit/>
          </a:bodyPr>
          <a:lstStyle/>
          <a:p>
            <a:pPr>
              <a:spcBef>
                <a:spcPct val="25000"/>
              </a:spcBef>
            </a:pPr>
            <a:r>
              <a:rPr lang="en-US" altLang="ja-JP" sz="3200" b="1" dirty="0"/>
              <a:t>Therapeutic Options:  Other Treatments</a:t>
            </a:r>
          </a:p>
        </p:txBody>
      </p:sp>
      <p:sp>
        <p:nvSpPr>
          <p:cNvPr id="186373"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85</a:t>
            </a:fld>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188419" name="Text Box 5"/>
          <p:cNvSpPr txBox="1">
            <a:spLocks noChangeArrowheads="1"/>
          </p:cNvSpPr>
          <p:nvPr/>
        </p:nvSpPr>
        <p:spPr bwMode="auto">
          <a:xfrm>
            <a:off x="454025" y="1752600"/>
            <a:ext cx="8385175" cy="4586288"/>
          </a:xfrm>
          <a:prstGeom prst="rect">
            <a:avLst/>
          </a:prstGeom>
          <a:noFill/>
          <a:ln w="9525">
            <a:noFill/>
            <a:miter lim="800000"/>
            <a:headEnd/>
            <a:tailEnd/>
          </a:ln>
        </p:spPr>
        <p:txBody>
          <a:bodyPr>
            <a:spAutoFit/>
          </a:bodyPr>
          <a:lstStyle/>
          <a:p>
            <a:pPr eaLnBrk="0" hangingPunct="0">
              <a:spcBef>
                <a:spcPts val="1200"/>
              </a:spcBef>
              <a:spcAft>
                <a:spcPts val="1200"/>
              </a:spcAft>
              <a:buClr>
                <a:srgbClr val="00FF00"/>
              </a:buClr>
            </a:pPr>
            <a:r>
              <a:rPr lang="en-US" sz="2800" b="1" dirty="0"/>
              <a:t>Lung volume reduction surgery (LVRS) </a:t>
            </a:r>
            <a:r>
              <a:rPr lang="en-US" sz="2800" dirty="0">
                <a:latin typeface="Tahoma" pitchFamily="34" charset="0"/>
                <a:cs typeface="Tahoma" pitchFamily="34" charset="0"/>
              </a:rPr>
              <a:t>is more efficacious than medical therapy among patients with upper-lobe predominant emphysema and low exercise capacity.  </a:t>
            </a:r>
          </a:p>
          <a:p>
            <a:pPr eaLnBrk="0" hangingPunct="0">
              <a:spcBef>
                <a:spcPts val="1200"/>
              </a:spcBef>
              <a:spcAft>
                <a:spcPts val="1200"/>
              </a:spcAft>
              <a:buClr>
                <a:srgbClr val="00FF00"/>
              </a:buClr>
            </a:pPr>
            <a:r>
              <a:rPr lang="en-US" sz="2800" dirty="0"/>
              <a:t>LVRS </a:t>
            </a:r>
            <a:r>
              <a:rPr lang="en-US" sz="2800" dirty="0">
                <a:latin typeface="Tahoma" pitchFamily="34" charset="0"/>
                <a:cs typeface="Tahoma" pitchFamily="34" charset="0"/>
              </a:rPr>
              <a:t>is costly relative to health-care programs not including surgery.</a:t>
            </a:r>
          </a:p>
          <a:p>
            <a:pPr eaLnBrk="0" hangingPunct="0">
              <a:spcBef>
                <a:spcPts val="1200"/>
              </a:spcBef>
              <a:spcAft>
                <a:spcPts val="1200"/>
              </a:spcAft>
              <a:buClr>
                <a:srgbClr val="00FF00"/>
              </a:buClr>
            </a:pPr>
            <a:r>
              <a:rPr lang="en-US" sz="2800" dirty="0">
                <a:latin typeface="Tahoma" pitchFamily="34" charset="0"/>
                <a:cs typeface="Tahoma" pitchFamily="34" charset="0"/>
              </a:rPr>
              <a:t>In appropriately selected patients with very severe COPD, </a:t>
            </a:r>
            <a:r>
              <a:rPr lang="en-US" sz="2800" b="1" dirty="0"/>
              <a:t>lung transplantation </a:t>
            </a:r>
            <a:r>
              <a:rPr lang="en-US" sz="2800" dirty="0">
                <a:latin typeface="Tahoma" pitchFamily="34" charset="0"/>
                <a:cs typeface="Tahoma" pitchFamily="34" charset="0"/>
              </a:rPr>
              <a:t>has been shown to improve quality of life and functional capacity.</a:t>
            </a:r>
          </a:p>
        </p:txBody>
      </p:sp>
      <p:sp>
        <p:nvSpPr>
          <p:cNvPr id="188420" name="Rectangle 5"/>
          <p:cNvSpPr>
            <a:spLocks noChangeArrowheads="1"/>
          </p:cNvSpPr>
          <p:nvPr/>
        </p:nvSpPr>
        <p:spPr bwMode="auto">
          <a:xfrm>
            <a:off x="1295400" y="76200"/>
            <a:ext cx="7620000" cy="1077218"/>
          </a:xfrm>
          <a:prstGeom prst="rect">
            <a:avLst/>
          </a:prstGeom>
          <a:noFill/>
          <a:ln w="9525">
            <a:noFill/>
            <a:miter lim="800000"/>
            <a:headEnd/>
            <a:tailEnd/>
          </a:ln>
        </p:spPr>
        <p:txBody>
          <a:bodyPr>
            <a:spAutoFit/>
          </a:bodyPr>
          <a:lstStyle/>
          <a:p>
            <a:pPr>
              <a:spcBef>
                <a:spcPct val="25000"/>
              </a:spcBef>
            </a:pPr>
            <a:r>
              <a:rPr lang="en-US" altLang="ja-JP" sz="3200" b="1" dirty="0"/>
              <a:t>Therapeutic Options:  Surgical Treatments</a:t>
            </a:r>
          </a:p>
        </p:txBody>
      </p:sp>
      <p:sp>
        <p:nvSpPr>
          <p:cNvPr id="188421"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86</a:t>
            </a:fld>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33042"/>
            <a:ext cx="8153400" cy="683264"/>
          </a:xfrm>
        </p:spPr>
        <p:txBody>
          <a:bodyPr wrap="square">
            <a:spAutoFit/>
          </a:bodyPr>
          <a:lstStyle/>
          <a:p>
            <a:pPr algn="l" eaLnBrk="1" hangingPunct="1">
              <a:lnSpc>
                <a:spcPct val="120000"/>
              </a:lnSpc>
              <a:spcBef>
                <a:spcPct val="25000"/>
              </a:spcBef>
              <a:defRPr/>
            </a:pPr>
            <a:r>
              <a:rPr lang="en-US" sz="3200" b="1" dirty="0"/>
              <a:t>Manage Stable COPD:  Goals of Therapy</a:t>
            </a:r>
            <a:endParaRPr lang="en-US" altLang="ja-JP" sz="3200" b="1" dirty="0"/>
          </a:p>
        </p:txBody>
      </p:sp>
      <p:sp>
        <p:nvSpPr>
          <p:cNvPr id="3" name="Pladsholder til indhold 2"/>
          <p:cNvSpPr>
            <a:spLocks noGrp="1"/>
          </p:cNvSpPr>
          <p:nvPr>
            <p:ph idx="1"/>
          </p:nvPr>
        </p:nvSpPr>
        <p:spPr>
          <a:xfrm>
            <a:off x="304800" y="1993900"/>
            <a:ext cx="8324850" cy="4940300"/>
          </a:xfrm>
        </p:spPr>
        <p:txBody>
          <a:bodyPr>
            <a:normAutofit/>
          </a:bodyPr>
          <a:lstStyle/>
          <a:p>
            <a:pPr>
              <a:buClr>
                <a:schemeClr val="tx1"/>
              </a:buClr>
              <a:buSzPct val="100000"/>
              <a:buFont typeface="Wingdings" charset="2"/>
              <a:buChar char="§"/>
              <a:defRPr/>
            </a:pPr>
            <a:r>
              <a:rPr lang="en-US" dirty="0"/>
              <a:t>Relieve symptoms</a:t>
            </a:r>
            <a:endParaRPr lang="da-DK" dirty="0"/>
          </a:p>
          <a:p>
            <a:pPr>
              <a:buClr>
                <a:schemeClr val="tx1"/>
              </a:buClr>
              <a:buSzPct val="100000"/>
              <a:buFont typeface="Wingdings" charset="2"/>
              <a:buChar char="§"/>
              <a:defRPr/>
            </a:pPr>
            <a:r>
              <a:rPr lang="en-US" dirty="0" smtClean="0"/>
              <a:t>Improve </a:t>
            </a:r>
            <a:r>
              <a:rPr lang="en-US" dirty="0"/>
              <a:t>exercise </a:t>
            </a:r>
            <a:r>
              <a:rPr lang="en-US" dirty="0" smtClean="0"/>
              <a:t>tolerance</a:t>
            </a:r>
            <a:endParaRPr lang="da-DK" dirty="0"/>
          </a:p>
          <a:p>
            <a:pPr>
              <a:buClr>
                <a:schemeClr val="tx1"/>
              </a:buClr>
              <a:buSzPct val="100000"/>
              <a:buFont typeface="Wingdings" charset="2"/>
              <a:buChar char="§"/>
              <a:defRPr/>
            </a:pPr>
            <a:r>
              <a:rPr lang="en-US" dirty="0" smtClean="0"/>
              <a:t>Improve </a:t>
            </a:r>
            <a:r>
              <a:rPr lang="en-US" dirty="0"/>
              <a:t>health status</a:t>
            </a:r>
            <a:endParaRPr lang="da-DK" dirty="0"/>
          </a:p>
          <a:p>
            <a:pPr>
              <a:buClr>
                <a:schemeClr val="tx1"/>
              </a:buClr>
              <a:buSzPct val="100000"/>
              <a:buFont typeface="Monotype Sorts" charset="0"/>
              <a:buBlip>
                <a:blip r:embed="rId3"/>
              </a:buBlip>
              <a:defRPr/>
            </a:pPr>
            <a:endParaRPr lang="da-DK" sz="1400" dirty="0"/>
          </a:p>
          <a:p>
            <a:pPr>
              <a:buClr>
                <a:schemeClr val="tx1"/>
              </a:buClr>
              <a:buSzPct val="100000"/>
              <a:buFont typeface="Wingdings" charset="2"/>
              <a:buChar char="§"/>
              <a:defRPr/>
            </a:pPr>
            <a:r>
              <a:rPr lang="en-US" dirty="0" smtClean="0"/>
              <a:t>Prevent </a:t>
            </a:r>
            <a:r>
              <a:rPr lang="en-US" dirty="0"/>
              <a:t>disease progression</a:t>
            </a:r>
            <a:endParaRPr lang="da-DK" dirty="0"/>
          </a:p>
          <a:p>
            <a:pPr>
              <a:buClr>
                <a:schemeClr val="tx1"/>
              </a:buClr>
              <a:buSzPct val="100000"/>
              <a:buFont typeface="Wingdings" charset="2"/>
              <a:buChar char="§"/>
              <a:defRPr/>
            </a:pPr>
            <a:r>
              <a:rPr lang="en-US" dirty="0" smtClean="0"/>
              <a:t>Prevent </a:t>
            </a:r>
            <a:r>
              <a:rPr lang="en-US" dirty="0"/>
              <a:t>and treat </a:t>
            </a:r>
            <a:r>
              <a:rPr lang="en-US" dirty="0" smtClean="0"/>
              <a:t>exacerbations</a:t>
            </a:r>
            <a:endParaRPr lang="da-DK" dirty="0"/>
          </a:p>
          <a:p>
            <a:pPr>
              <a:buClr>
                <a:schemeClr val="tx1"/>
              </a:buClr>
              <a:buSzPct val="100000"/>
              <a:buFont typeface="Wingdings" charset="2"/>
              <a:buChar char="§"/>
              <a:defRPr/>
            </a:pPr>
            <a:r>
              <a:rPr lang="en-US" dirty="0" smtClean="0"/>
              <a:t>Reduce </a:t>
            </a:r>
            <a:r>
              <a:rPr lang="en-US" dirty="0"/>
              <a:t>mortality</a:t>
            </a:r>
            <a:endParaRPr lang="da-DK" dirty="0"/>
          </a:p>
          <a:p>
            <a:pPr>
              <a:buFont typeface="Monotype Sorts" charset="0"/>
              <a:buChar char="n"/>
              <a:defRPr/>
            </a:pPr>
            <a:endParaRPr lang="da-DK" dirty="0"/>
          </a:p>
        </p:txBody>
      </p:sp>
      <p:grpSp>
        <p:nvGrpSpPr>
          <p:cNvPr id="200706" name="Group 10"/>
          <p:cNvGrpSpPr>
            <a:grpSpLocks/>
          </p:cNvGrpSpPr>
          <p:nvPr/>
        </p:nvGrpSpPr>
        <p:grpSpPr bwMode="auto">
          <a:xfrm>
            <a:off x="6932613" y="2317750"/>
            <a:ext cx="2211387" cy="3473450"/>
            <a:chOff x="6931990" y="1814379"/>
            <a:chExt cx="2212010" cy="3474140"/>
          </a:xfrm>
        </p:grpSpPr>
        <p:sp>
          <p:nvSpPr>
            <p:cNvPr id="4" name="Højre klammeparentes 3"/>
            <p:cNvSpPr/>
            <p:nvPr/>
          </p:nvSpPr>
          <p:spPr>
            <a:xfrm>
              <a:off x="6931990" y="1814379"/>
              <a:ext cx="306473" cy="1436973"/>
            </a:xfrm>
            <a:prstGeom prst="rightBrace">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da-DK" sz="1800"/>
            </a:p>
          </p:txBody>
        </p:sp>
        <p:sp>
          <p:nvSpPr>
            <p:cNvPr id="5" name="Højre klammeparentes 4"/>
            <p:cNvSpPr/>
            <p:nvPr/>
          </p:nvSpPr>
          <p:spPr>
            <a:xfrm>
              <a:off x="6931990" y="3851547"/>
              <a:ext cx="306473" cy="1436972"/>
            </a:xfrm>
            <a:prstGeom prst="rightBrace">
              <a:avLst/>
            </a:pr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da-DK" sz="1800"/>
            </a:p>
          </p:txBody>
        </p:sp>
        <p:sp>
          <p:nvSpPr>
            <p:cNvPr id="200712" name="Tekstfelt 5"/>
            <p:cNvSpPr txBox="1">
              <a:spLocks noChangeArrowheads="1"/>
            </p:cNvSpPr>
            <p:nvPr/>
          </p:nvSpPr>
          <p:spPr bwMode="auto">
            <a:xfrm>
              <a:off x="7323344" y="2065593"/>
              <a:ext cx="1820656" cy="954107"/>
            </a:xfrm>
            <a:prstGeom prst="rect">
              <a:avLst/>
            </a:prstGeom>
            <a:noFill/>
            <a:ln w="9525">
              <a:noFill/>
              <a:miter lim="800000"/>
              <a:headEnd/>
              <a:tailEnd/>
            </a:ln>
          </p:spPr>
          <p:txBody>
            <a:bodyPr wrap="none">
              <a:spAutoFit/>
            </a:bodyPr>
            <a:lstStyle/>
            <a:p>
              <a:r>
                <a:rPr lang="da-DK" sz="2800"/>
                <a:t>Reduce</a:t>
              </a:r>
            </a:p>
            <a:p>
              <a:r>
                <a:rPr lang="da-DK" sz="2800"/>
                <a:t>symptoms</a:t>
              </a:r>
            </a:p>
          </p:txBody>
        </p:sp>
        <p:sp>
          <p:nvSpPr>
            <p:cNvPr id="200713" name="Tekstfelt 6"/>
            <p:cNvSpPr txBox="1">
              <a:spLocks noChangeArrowheads="1"/>
            </p:cNvSpPr>
            <p:nvPr/>
          </p:nvSpPr>
          <p:spPr bwMode="auto">
            <a:xfrm>
              <a:off x="7340691" y="4088231"/>
              <a:ext cx="1422309" cy="954107"/>
            </a:xfrm>
            <a:prstGeom prst="rect">
              <a:avLst/>
            </a:prstGeom>
            <a:noFill/>
            <a:ln w="9525">
              <a:noFill/>
              <a:miter lim="800000"/>
              <a:headEnd/>
              <a:tailEnd/>
            </a:ln>
          </p:spPr>
          <p:txBody>
            <a:bodyPr wrap="none">
              <a:spAutoFit/>
            </a:bodyPr>
            <a:lstStyle/>
            <a:p>
              <a:r>
                <a:rPr lang="da-DK" sz="2800"/>
                <a:t>Reduce</a:t>
              </a:r>
            </a:p>
            <a:p>
              <a:r>
                <a:rPr lang="da-DK" sz="2800"/>
                <a:t>risk</a:t>
              </a:r>
            </a:p>
          </p:txBody>
        </p:sp>
      </p:grpSp>
      <p:sp>
        <p:nvSpPr>
          <p:cNvPr id="200709" name="TextBox 1"/>
          <p:cNvSpPr txBox="1">
            <a:spLocks noChangeArrowheads="1"/>
          </p:cNvSpPr>
          <p:nvPr/>
        </p:nvSpPr>
        <p:spPr bwMode="auto">
          <a:xfrm>
            <a:off x="1524000" y="6477000"/>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1295400" y="52388"/>
            <a:ext cx="7924800" cy="1166812"/>
          </a:xfrm>
        </p:spPr>
        <p:txBody>
          <a:bodyPr>
            <a:normAutofit fontScale="90000"/>
          </a:bodyPr>
          <a:lstStyle/>
          <a:p>
            <a:pPr algn="l">
              <a:lnSpc>
                <a:spcPct val="110000"/>
              </a:lnSpc>
              <a:defRPr/>
            </a:pPr>
            <a:r>
              <a:rPr lang="da-DK" b="1" dirty="0"/>
              <a:t>Manage Stable COPD:  All COPD Patients</a:t>
            </a:r>
          </a:p>
        </p:txBody>
      </p:sp>
      <p:sp>
        <p:nvSpPr>
          <p:cNvPr id="156675" name="Rectangle 3"/>
          <p:cNvSpPr>
            <a:spLocks noGrp="1" noChangeArrowheads="1"/>
          </p:cNvSpPr>
          <p:nvPr>
            <p:ph idx="1"/>
          </p:nvPr>
        </p:nvSpPr>
        <p:spPr>
          <a:xfrm>
            <a:off x="457200" y="1827213"/>
            <a:ext cx="8305800" cy="3743325"/>
          </a:xfrm>
        </p:spPr>
        <p:txBody>
          <a:bodyPr/>
          <a:lstStyle/>
          <a:p>
            <a:pPr eaLnBrk="1" hangingPunct="1">
              <a:spcBef>
                <a:spcPct val="50000"/>
              </a:spcBef>
              <a:buClr>
                <a:schemeClr val="tx1"/>
              </a:buClr>
              <a:buSzPct val="90000"/>
              <a:buFont typeface="Wingdings" panose="05000000000000000000" pitchFamily="2" charset="2"/>
              <a:buChar char="q"/>
              <a:defRPr/>
            </a:pPr>
            <a:r>
              <a:rPr lang="en-US" dirty="0"/>
              <a:t>Avoidance of risk factors</a:t>
            </a:r>
          </a:p>
          <a:p>
            <a:pPr eaLnBrk="1" hangingPunct="1">
              <a:spcBef>
                <a:spcPct val="50000"/>
              </a:spcBef>
              <a:buClr>
                <a:schemeClr val="tx1"/>
              </a:buClr>
              <a:buSzPct val="90000"/>
              <a:buFont typeface="Monotype Sorts" pitchFamily="2" charset="2"/>
              <a:buNone/>
              <a:defRPr/>
            </a:pPr>
            <a:r>
              <a:rPr lang="en-US" dirty="0"/>
              <a:t>	- smoking cessation</a:t>
            </a:r>
          </a:p>
          <a:p>
            <a:pPr eaLnBrk="1" hangingPunct="1">
              <a:spcBef>
                <a:spcPct val="50000"/>
              </a:spcBef>
              <a:buClr>
                <a:schemeClr val="tx1"/>
              </a:buClr>
              <a:buSzPct val="90000"/>
              <a:buFont typeface="Monotype Sorts" pitchFamily="2" charset="2"/>
              <a:buNone/>
              <a:defRPr/>
            </a:pPr>
            <a:r>
              <a:rPr lang="en-US" dirty="0"/>
              <a:t>	- reduction of indoor pollution</a:t>
            </a:r>
          </a:p>
          <a:p>
            <a:pPr eaLnBrk="1" hangingPunct="1">
              <a:spcBef>
                <a:spcPct val="50000"/>
              </a:spcBef>
              <a:buClr>
                <a:schemeClr val="tx1"/>
              </a:buClr>
              <a:buSzPct val="90000"/>
              <a:buFont typeface="Monotype Sorts" pitchFamily="2" charset="2"/>
              <a:buNone/>
              <a:defRPr/>
            </a:pPr>
            <a:r>
              <a:rPr lang="en-US" dirty="0"/>
              <a:t>	- reduction of occupational exposure</a:t>
            </a:r>
          </a:p>
          <a:p>
            <a:pPr eaLnBrk="1" hangingPunct="1">
              <a:spcBef>
                <a:spcPct val="50000"/>
              </a:spcBef>
              <a:buClr>
                <a:schemeClr val="tx1"/>
              </a:buClr>
              <a:buSzPct val="90000"/>
              <a:buFont typeface="Wingdings" panose="05000000000000000000" pitchFamily="2" charset="2"/>
              <a:buChar char="q"/>
              <a:defRPr/>
            </a:pPr>
            <a:r>
              <a:rPr lang="en-US" dirty="0"/>
              <a:t>Influenza vaccination </a:t>
            </a:r>
            <a:br>
              <a:rPr lang="en-US" dirty="0"/>
            </a:br>
            <a:endParaRPr lang="en-US" dirty="0"/>
          </a:p>
        </p:txBody>
      </p:sp>
      <p:sp>
        <p:nvSpPr>
          <p:cNvPr id="202756"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88</a:t>
            </a:fld>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0"/>
            <a:ext cx="7924800" cy="1166813"/>
          </a:xfrm>
        </p:spPr>
        <p:txBody>
          <a:bodyPr>
            <a:normAutofit fontScale="90000"/>
          </a:bodyPr>
          <a:lstStyle/>
          <a:p>
            <a:pPr algn="l">
              <a:lnSpc>
                <a:spcPct val="110000"/>
              </a:lnSpc>
              <a:defRPr/>
            </a:pPr>
            <a:r>
              <a:rPr lang="da-DK" b="1" dirty="0"/>
              <a:t>Manage Stable COPD:  Non-pharmacologic</a:t>
            </a:r>
          </a:p>
        </p:txBody>
      </p:sp>
      <p:graphicFrame>
        <p:nvGraphicFramePr>
          <p:cNvPr id="3" name="Tabel 2"/>
          <p:cNvGraphicFramePr>
            <a:graphicFrameLocks noGrp="1"/>
          </p:cNvGraphicFramePr>
          <p:nvPr>
            <p:extLst>
              <p:ext uri="{D42A27DB-BD31-4B8C-83A1-F6EECF244321}">
                <p14:modId xmlns:p14="http://schemas.microsoft.com/office/powerpoint/2010/main" val="3652505690"/>
              </p:ext>
            </p:extLst>
          </p:nvPr>
        </p:nvGraphicFramePr>
        <p:xfrm>
          <a:off x="228600" y="1981200"/>
          <a:ext cx="8751889" cy="4267200"/>
        </p:xfrm>
        <a:graphic>
          <a:graphicData uri="http://schemas.openxmlformats.org/drawingml/2006/table">
            <a:tbl>
              <a:tblPr firstRow="1" bandRow="1">
                <a:tableStyleId>{21E4AEA4-8DFA-4A89-87EB-49C32662AFE0}</a:tableStyleId>
              </a:tblPr>
              <a:tblGrid>
                <a:gridCol w="988745"/>
                <a:gridCol w="2794400"/>
                <a:gridCol w="2585625"/>
                <a:gridCol w="2383119"/>
              </a:tblGrid>
              <a:tr h="949727">
                <a:tc>
                  <a:txBody>
                    <a:bodyPr/>
                    <a:lstStyle/>
                    <a:p>
                      <a:pPr algn="ctr"/>
                      <a:r>
                        <a:rPr lang="da-DK" sz="1800" dirty="0" smtClean="0">
                          <a:solidFill>
                            <a:schemeClr val="tx1"/>
                          </a:solidFill>
                        </a:rPr>
                        <a:t>Patient</a:t>
                      </a:r>
                    </a:p>
                    <a:p>
                      <a:pPr algn="ctr"/>
                      <a:r>
                        <a:rPr lang="da-DK" sz="1800" dirty="0" smtClean="0">
                          <a:solidFill>
                            <a:schemeClr val="tx1"/>
                          </a:solidFill>
                          <a:latin typeface="+mn-lt"/>
                          <a:cs typeface="Times New Roman"/>
                        </a:rPr>
                        <a:t>Group</a:t>
                      </a:r>
                      <a:endParaRPr lang="da-DK" sz="1800" dirty="0">
                        <a:solidFill>
                          <a:schemeClr val="tx1"/>
                        </a:solidFill>
                        <a:latin typeface="+mn-lt"/>
                        <a:cs typeface="Times New Roman"/>
                      </a:endParaRPr>
                    </a:p>
                  </a:txBody>
                  <a:tcPr marL="91441" marR="91441">
                    <a:solidFill>
                      <a:schemeClr val="bg1"/>
                    </a:solidFill>
                  </a:tcPr>
                </a:tc>
                <a:tc>
                  <a:txBody>
                    <a:bodyPr/>
                    <a:lstStyle/>
                    <a:p>
                      <a:pPr algn="ctr"/>
                      <a:r>
                        <a:rPr lang="da-DK" sz="1800" dirty="0" err="1" smtClean="0">
                          <a:solidFill>
                            <a:schemeClr val="tx1"/>
                          </a:solidFill>
                        </a:rPr>
                        <a:t>Essential</a:t>
                      </a:r>
                      <a:endParaRPr lang="da-DK" sz="1800" dirty="0">
                        <a:solidFill>
                          <a:schemeClr val="tx1"/>
                        </a:solidFill>
                        <a:latin typeface="+mn-lt"/>
                        <a:cs typeface="Times New Roman"/>
                      </a:endParaRPr>
                    </a:p>
                  </a:txBody>
                  <a:tcPr marL="91441" marR="91441">
                    <a:solidFill>
                      <a:schemeClr val="bg1"/>
                    </a:solidFill>
                  </a:tcPr>
                </a:tc>
                <a:tc>
                  <a:txBody>
                    <a:bodyPr/>
                    <a:lstStyle/>
                    <a:p>
                      <a:pPr algn="ctr"/>
                      <a:r>
                        <a:rPr lang="da-DK" sz="1800" dirty="0" err="1" smtClean="0">
                          <a:solidFill>
                            <a:schemeClr val="tx1"/>
                          </a:solidFill>
                        </a:rPr>
                        <a:t>Recommended</a:t>
                      </a:r>
                      <a:endParaRPr lang="da-DK" sz="1800" dirty="0">
                        <a:solidFill>
                          <a:schemeClr val="tx1"/>
                        </a:solidFill>
                        <a:latin typeface="+mn-lt"/>
                        <a:cs typeface="Times New Roman"/>
                      </a:endParaRPr>
                    </a:p>
                  </a:txBody>
                  <a:tcPr marL="91441" marR="91441">
                    <a:solidFill>
                      <a:schemeClr val="bg1"/>
                    </a:solidFill>
                  </a:tcPr>
                </a:tc>
                <a:tc>
                  <a:txBody>
                    <a:bodyPr/>
                    <a:lstStyle/>
                    <a:p>
                      <a:pPr algn="ctr"/>
                      <a:r>
                        <a:rPr lang="da-DK" sz="1800" dirty="0" err="1" smtClean="0">
                          <a:solidFill>
                            <a:schemeClr val="tx1"/>
                          </a:solidFill>
                        </a:rPr>
                        <a:t>Depending</a:t>
                      </a:r>
                      <a:r>
                        <a:rPr lang="da-DK" sz="1800" dirty="0" smtClean="0">
                          <a:solidFill>
                            <a:schemeClr val="tx1"/>
                          </a:solidFill>
                        </a:rPr>
                        <a:t> on </a:t>
                      </a:r>
                      <a:r>
                        <a:rPr lang="da-DK" sz="1800" dirty="0" err="1" smtClean="0">
                          <a:solidFill>
                            <a:schemeClr val="tx1"/>
                          </a:solidFill>
                        </a:rPr>
                        <a:t>local</a:t>
                      </a:r>
                      <a:r>
                        <a:rPr lang="da-DK" sz="1800" dirty="0" smtClean="0">
                          <a:solidFill>
                            <a:schemeClr val="tx1"/>
                          </a:solidFill>
                        </a:rPr>
                        <a:t> guidelines</a:t>
                      </a:r>
                      <a:endParaRPr lang="da-DK" sz="1800" dirty="0">
                        <a:solidFill>
                          <a:schemeClr val="tx1"/>
                        </a:solidFill>
                        <a:latin typeface="+mn-lt"/>
                        <a:cs typeface="Times New Roman"/>
                      </a:endParaRPr>
                    </a:p>
                  </a:txBody>
                  <a:tcPr marL="91441" marR="91441">
                    <a:solidFill>
                      <a:schemeClr val="bg1"/>
                    </a:solidFill>
                  </a:tcPr>
                </a:tc>
              </a:tr>
              <a:tr h="1589853">
                <a:tc>
                  <a:txBody>
                    <a:bodyPr/>
                    <a:lstStyle/>
                    <a:p>
                      <a:pPr algn="ctr"/>
                      <a:r>
                        <a:rPr lang="da-DK" sz="1800" dirty="0" smtClean="0"/>
                        <a:t>A</a:t>
                      </a:r>
                      <a:endParaRPr lang="da-DK" sz="1800" dirty="0">
                        <a:solidFill>
                          <a:schemeClr val="tx1"/>
                        </a:solidFill>
                        <a:latin typeface="+mn-lt"/>
                        <a:cs typeface="Times New Roman"/>
                      </a:endParaRPr>
                    </a:p>
                  </a:txBody>
                  <a:tcPr marL="91441" marR="91441" anchor="ctr">
                    <a:solidFill>
                      <a:schemeClr val="bg1"/>
                    </a:solidFill>
                  </a:tcP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endParaRPr lang="da-DK" sz="1800" dirty="0">
                        <a:solidFill>
                          <a:schemeClr val="tx1"/>
                        </a:solidFill>
                        <a:latin typeface="+mn-lt"/>
                        <a:cs typeface="Times New Roman"/>
                      </a:endParaRPr>
                    </a:p>
                  </a:txBody>
                  <a:tcPr marL="91441" marR="91441" anchor="ctr">
                    <a:solidFill>
                      <a:schemeClr val="bg1"/>
                    </a:solidFill>
                  </a:tcP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marL="91441" marR="91441" anchor="ctr">
                    <a:solidFill>
                      <a:schemeClr val="bg1"/>
                    </a:solidFill>
                  </a:tcP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marL="91441" marR="91441" anchor="ctr">
                    <a:solidFill>
                      <a:schemeClr val="bg1"/>
                    </a:solidFill>
                  </a:tcPr>
                </a:tc>
              </a:tr>
              <a:tr h="1727620">
                <a:tc>
                  <a:txBody>
                    <a:bodyPr/>
                    <a:lstStyle/>
                    <a:p>
                      <a:pPr algn="ctr"/>
                      <a:r>
                        <a:rPr lang="da-DK" sz="1800" dirty="0" smtClean="0"/>
                        <a:t>B,</a:t>
                      </a:r>
                      <a:r>
                        <a:rPr lang="da-DK" sz="1800" baseline="0" dirty="0" smtClean="0"/>
                        <a:t> C, D</a:t>
                      </a:r>
                      <a:endParaRPr lang="da-DK" sz="1800" dirty="0">
                        <a:solidFill>
                          <a:schemeClr val="tx1"/>
                        </a:solidFill>
                        <a:latin typeface="+mn-lt"/>
                        <a:cs typeface="Times New Roman"/>
                      </a:endParaRPr>
                    </a:p>
                  </a:txBody>
                  <a:tcPr marL="91441" marR="91441" anchor="ctr">
                    <a:solidFill>
                      <a:schemeClr val="bg1"/>
                    </a:solidFill>
                  </a:tcP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p>
                    <a:p>
                      <a:pPr algn="ctr"/>
                      <a:r>
                        <a:rPr lang="da-DK" sz="1800" baseline="0" dirty="0" err="1" smtClean="0"/>
                        <a:t>Pulmonary</a:t>
                      </a:r>
                      <a:r>
                        <a:rPr lang="da-DK" sz="1800" baseline="0" dirty="0" smtClean="0"/>
                        <a:t> rehabilitation</a:t>
                      </a:r>
                      <a:endParaRPr lang="da-DK" sz="1800" dirty="0">
                        <a:solidFill>
                          <a:schemeClr val="tx1"/>
                        </a:solidFill>
                        <a:latin typeface="+mn-lt"/>
                        <a:cs typeface="Times New Roman"/>
                      </a:endParaRPr>
                    </a:p>
                  </a:txBody>
                  <a:tcPr marL="91441" marR="91441" anchor="ctr">
                    <a:solidFill>
                      <a:schemeClr val="bg1"/>
                    </a:solidFill>
                  </a:tcP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marL="91441" marR="91441" anchor="ctr">
                    <a:solidFill>
                      <a:schemeClr val="bg1"/>
                    </a:solidFill>
                  </a:tcP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marL="91441" marR="91441" anchor="ctr">
                    <a:solidFill>
                      <a:schemeClr val="bg1"/>
                    </a:solidFill>
                  </a:tcPr>
                </a:tc>
              </a:tr>
            </a:tbl>
          </a:graphicData>
        </a:graphic>
      </p:graphicFrame>
      <p:sp>
        <p:nvSpPr>
          <p:cNvPr id="204825"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4" name="Slide Number Placeholder 3"/>
          <p:cNvSpPr>
            <a:spLocks noGrp="1"/>
          </p:cNvSpPr>
          <p:nvPr>
            <p:ph type="sldNum" sz="quarter" idx="12"/>
          </p:nvPr>
        </p:nvSpPr>
        <p:spPr/>
        <p:txBody>
          <a:bodyPr/>
          <a:lstStyle/>
          <a:p>
            <a:pPr>
              <a:defRPr/>
            </a:pPr>
            <a:fld id="{543CA276-B736-4C45-BA8E-9382D6604C85}"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3792538" y="2286000"/>
            <a:ext cx="3794125" cy="579438"/>
          </a:xfrm>
          <a:prstGeom prst="rect">
            <a:avLst/>
          </a:prstGeom>
          <a:noFill/>
          <a:ln w="9525">
            <a:noFill/>
            <a:miter lim="800000"/>
            <a:headEnd/>
            <a:tailEnd/>
          </a:ln>
        </p:spPr>
        <p:txBody>
          <a:bodyPr>
            <a:spAutoFit/>
          </a:bodyPr>
          <a:lstStyle/>
          <a:p>
            <a:pPr>
              <a:spcBef>
                <a:spcPct val="50000"/>
              </a:spcBef>
            </a:pPr>
            <a:endParaRPr lang="de-DE" sz="3200"/>
          </a:p>
        </p:txBody>
      </p:sp>
      <p:sp>
        <p:nvSpPr>
          <p:cNvPr id="87042" name="Rectangle 3"/>
          <p:cNvSpPr>
            <a:spLocks noChangeArrowheads="1"/>
          </p:cNvSpPr>
          <p:nvPr/>
        </p:nvSpPr>
        <p:spPr bwMode="auto">
          <a:xfrm>
            <a:off x="3975100" y="2928938"/>
            <a:ext cx="9144000" cy="0"/>
          </a:xfrm>
          <a:prstGeom prst="rect">
            <a:avLst/>
          </a:prstGeom>
          <a:noFill/>
          <a:ln w="9525">
            <a:noFill/>
            <a:miter lim="800000"/>
            <a:headEnd/>
            <a:tailEnd/>
          </a:ln>
        </p:spPr>
        <p:txBody>
          <a:bodyPr>
            <a:spAutoFit/>
          </a:bodyPr>
          <a:lstStyle/>
          <a:p>
            <a:endParaRPr lang="de-DE" sz="1800"/>
          </a:p>
        </p:txBody>
      </p:sp>
      <p:sp>
        <p:nvSpPr>
          <p:cNvPr id="87043" name="Rectangle 4"/>
          <p:cNvSpPr>
            <a:spLocks noChangeArrowheads="1"/>
          </p:cNvSpPr>
          <p:nvPr/>
        </p:nvSpPr>
        <p:spPr bwMode="auto">
          <a:xfrm>
            <a:off x="1447800" y="173038"/>
            <a:ext cx="6391493" cy="769441"/>
          </a:xfrm>
          <a:prstGeom prst="rect">
            <a:avLst/>
          </a:prstGeom>
          <a:noFill/>
          <a:ln w="9525">
            <a:noFill/>
            <a:miter lim="800000"/>
            <a:headEnd/>
            <a:tailEnd/>
          </a:ln>
        </p:spPr>
        <p:txBody>
          <a:bodyPr wrap="none">
            <a:spAutoFit/>
          </a:bodyPr>
          <a:lstStyle/>
          <a:p>
            <a:r>
              <a:rPr lang="en-US" sz="4400" b="1" dirty="0" smtClean="0">
                <a:latin typeface="Tahoma" pitchFamily="34" charset="0"/>
              </a:rPr>
              <a:t>Risk </a:t>
            </a:r>
            <a:r>
              <a:rPr lang="en-US" sz="4400" b="1" dirty="0">
                <a:latin typeface="Tahoma" pitchFamily="34" charset="0"/>
              </a:rPr>
              <a:t>Factors for COPD</a:t>
            </a:r>
          </a:p>
        </p:txBody>
      </p:sp>
      <p:sp>
        <p:nvSpPr>
          <p:cNvPr id="87044" name="Text Box 5"/>
          <p:cNvSpPr txBox="1">
            <a:spLocks noChangeArrowheads="1"/>
          </p:cNvSpPr>
          <p:nvPr/>
        </p:nvSpPr>
        <p:spPr bwMode="auto">
          <a:xfrm>
            <a:off x="4572000" y="1828800"/>
            <a:ext cx="4495800" cy="4339650"/>
          </a:xfrm>
          <a:prstGeom prst="rect">
            <a:avLst/>
          </a:prstGeom>
          <a:noFill/>
          <a:ln w="9525">
            <a:noFill/>
            <a:miter lim="800000"/>
            <a:headEnd/>
            <a:tailEnd/>
          </a:ln>
        </p:spPr>
        <p:txBody>
          <a:bodyPr>
            <a:spAutoFit/>
          </a:bodyPr>
          <a:lstStyle/>
          <a:p>
            <a:pPr>
              <a:spcBef>
                <a:spcPct val="25000"/>
              </a:spcBef>
            </a:pPr>
            <a:r>
              <a:rPr lang="en-US" dirty="0">
                <a:latin typeface="Tahoma" pitchFamily="34" charset="0"/>
              </a:rPr>
              <a:t>Lung growth and development </a:t>
            </a:r>
            <a:r>
              <a:rPr lang="en-US" dirty="0" smtClean="0">
                <a:latin typeface="Tahoma" pitchFamily="34" charset="0"/>
              </a:rPr>
              <a:t> (</a:t>
            </a:r>
            <a:r>
              <a:rPr lang="en-US" dirty="0" err="1"/>
              <a:t>Peri</a:t>
            </a:r>
            <a:r>
              <a:rPr lang="en-US" dirty="0"/>
              <a:t> natal events and childhood respiratory </a:t>
            </a:r>
            <a:r>
              <a:rPr lang="en-US" dirty="0" smtClean="0"/>
              <a:t>illness</a:t>
            </a:r>
            <a:r>
              <a:rPr lang="en-US" dirty="0" smtClean="0">
                <a:latin typeface="Tahoma" pitchFamily="34" charset="0"/>
              </a:rPr>
              <a:t>)</a:t>
            </a:r>
            <a:endParaRPr lang="en-US" dirty="0">
              <a:latin typeface="Tahoma" pitchFamily="34" charset="0"/>
            </a:endParaRPr>
          </a:p>
          <a:p>
            <a:pPr>
              <a:spcBef>
                <a:spcPct val="25000"/>
              </a:spcBef>
            </a:pPr>
            <a:r>
              <a:rPr lang="en-US" dirty="0" smtClean="0">
                <a:latin typeface="Tahoma" pitchFamily="34" charset="0"/>
              </a:rPr>
              <a:t>Gender (Male)</a:t>
            </a:r>
            <a:endParaRPr lang="en-US" dirty="0">
              <a:latin typeface="Tahoma" pitchFamily="34" charset="0"/>
            </a:endParaRPr>
          </a:p>
          <a:p>
            <a:pPr>
              <a:spcBef>
                <a:spcPct val="25000"/>
              </a:spcBef>
            </a:pPr>
            <a:r>
              <a:rPr lang="en-US" dirty="0">
                <a:latin typeface="Tahoma" pitchFamily="34" charset="0"/>
              </a:rPr>
              <a:t>Age </a:t>
            </a:r>
          </a:p>
          <a:p>
            <a:pPr>
              <a:spcBef>
                <a:spcPct val="25000"/>
              </a:spcBef>
            </a:pPr>
            <a:r>
              <a:rPr lang="en-US" dirty="0">
                <a:latin typeface="Tahoma" pitchFamily="34" charset="0"/>
              </a:rPr>
              <a:t>Respiratory infections</a:t>
            </a:r>
          </a:p>
          <a:p>
            <a:pPr>
              <a:spcBef>
                <a:spcPct val="25000"/>
              </a:spcBef>
            </a:pPr>
            <a:r>
              <a:rPr lang="en-US" dirty="0">
                <a:latin typeface="Tahoma" pitchFamily="34" charset="0"/>
              </a:rPr>
              <a:t>Socioeconomic status</a:t>
            </a:r>
          </a:p>
          <a:p>
            <a:pPr>
              <a:spcBef>
                <a:spcPct val="25000"/>
              </a:spcBef>
            </a:pPr>
            <a:r>
              <a:rPr lang="en-US" dirty="0">
                <a:latin typeface="Tahoma" pitchFamily="34" charset="0"/>
              </a:rPr>
              <a:t>Asthma/Bronchial         </a:t>
            </a:r>
            <a:r>
              <a:rPr lang="en-US" dirty="0" err="1">
                <a:latin typeface="Tahoma" pitchFamily="34" charset="0"/>
              </a:rPr>
              <a:t>hyperreactivity</a:t>
            </a:r>
            <a:endParaRPr lang="en-US" dirty="0">
              <a:latin typeface="Tahoma" pitchFamily="34" charset="0"/>
            </a:endParaRPr>
          </a:p>
          <a:p>
            <a:pPr>
              <a:spcBef>
                <a:spcPct val="25000"/>
              </a:spcBef>
            </a:pPr>
            <a:r>
              <a:rPr lang="en-US" dirty="0">
                <a:latin typeface="Tahoma" pitchFamily="34" charset="0"/>
              </a:rPr>
              <a:t>Chronic Bronchitis</a:t>
            </a:r>
          </a:p>
        </p:txBody>
      </p:sp>
      <p:sp>
        <p:nvSpPr>
          <p:cNvPr id="51205" name="Text Box 6"/>
          <p:cNvSpPr txBox="1">
            <a:spLocks noChangeArrowheads="1"/>
          </p:cNvSpPr>
          <p:nvPr/>
        </p:nvSpPr>
        <p:spPr bwMode="auto">
          <a:xfrm>
            <a:off x="152400" y="1784350"/>
            <a:ext cx="4540250" cy="4708525"/>
          </a:xfrm>
          <a:prstGeom prst="rect">
            <a:avLst/>
          </a:prstGeom>
          <a:noFill/>
          <a:ln>
            <a:noFill/>
          </a:ln>
          <a:extLst/>
        </p:spPr>
        <p:txBody>
          <a:bodyPr>
            <a:spAutoFit/>
          </a:bodyPr>
          <a:lstStyle>
            <a:lvl1pPr marL="290513" indent="-2905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5000"/>
              </a:spcBef>
              <a:defRPr/>
            </a:pPr>
            <a:r>
              <a:rPr lang="en-US" dirty="0" smtClean="0">
                <a:latin typeface="Tahoma" charset="0"/>
              </a:rPr>
              <a:t>Genes</a:t>
            </a:r>
          </a:p>
          <a:p>
            <a:pPr eaLnBrk="1" hangingPunct="1">
              <a:spcBef>
                <a:spcPct val="25000"/>
              </a:spcBef>
              <a:defRPr/>
            </a:pPr>
            <a:r>
              <a:rPr lang="en-US" dirty="0" smtClean="0">
                <a:latin typeface="Tahoma" charset="0"/>
              </a:rPr>
              <a:t>Exposure to particles</a:t>
            </a:r>
          </a:p>
          <a:p>
            <a:pPr marL="342900" indent="-342900" eaLnBrk="1" hangingPunct="1">
              <a:spcBef>
                <a:spcPct val="25000"/>
              </a:spcBef>
              <a:buFont typeface="Wingdings" charset="2"/>
              <a:buChar char="§"/>
              <a:defRPr/>
            </a:pPr>
            <a:r>
              <a:rPr lang="en-US" dirty="0" smtClean="0">
                <a:latin typeface="Tahoma" charset="0"/>
              </a:rPr>
              <a:t>Tobacco smoke</a:t>
            </a:r>
          </a:p>
          <a:p>
            <a:pPr marL="342900" indent="-342900" eaLnBrk="1" hangingPunct="1">
              <a:spcBef>
                <a:spcPct val="25000"/>
              </a:spcBef>
              <a:buFont typeface="Wingdings" charset="2"/>
              <a:buChar char="§"/>
              <a:defRPr/>
            </a:pPr>
            <a:r>
              <a:rPr lang="en-US" dirty="0" smtClean="0">
                <a:latin typeface="Tahoma" charset="0"/>
              </a:rPr>
              <a:t>Occupational dusts, organic   and inorganic</a:t>
            </a:r>
          </a:p>
          <a:p>
            <a:pPr marL="342900" indent="-342900" eaLnBrk="1" hangingPunct="1">
              <a:spcBef>
                <a:spcPct val="25000"/>
              </a:spcBef>
              <a:buFont typeface="Wingdings" charset="2"/>
              <a:buChar char="§"/>
              <a:defRPr/>
            </a:pPr>
            <a:r>
              <a:rPr lang="en-US" dirty="0" smtClean="0">
                <a:latin typeface="Tahoma" charset="0"/>
              </a:rPr>
              <a:t>Indoor air pollution  from heating and cooking with biomass in poorly ventilated dwellings</a:t>
            </a:r>
          </a:p>
          <a:p>
            <a:pPr marL="342900" indent="-342900" eaLnBrk="1" hangingPunct="1">
              <a:spcBef>
                <a:spcPct val="25000"/>
              </a:spcBef>
              <a:buFont typeface="Wingdings" charset="2"/>
              <a:buChar char="§"/>
              <a:defRPr/>
            </a:pPr>
            <a:r>
              <a:rPr lang="en-US" dirty="0" smtClean="0">
                <a:latin typeface="Tahoma" charset="0"/>
              </a:rPr>
              <a:t>Outdoor air pollution</a:t>
            </a:r>
          </a:p>
          <a:p>
            <a:pPr eaLnBrk="1" hangingPunct="1">
              <a:spcBef>
                <a:spcPct val="25000"/>
              </a:spcBef>
              <a:defRPr/>
            </a:pPr>
            <a:endParaRPr lang="en-US" dirty="0" smtClean="0">
              <a:latin typeface="Tahoma" charset="0"/>
            </a:endParaRPr>
          </a:p>
        </p:txBody>
      </p:sp>
      <p:sp>
        <p:nvSpPr>
          <p:cNvPr id="87046" name="TextBox 1"/>
          <p:cNvSpPr txBox="1">
            <a:spLocks noChangeArrowheads="1"/>
          </p:cNvSpPr>
          <p:nvPr/>
        </p:nvSpPr>
        <p:spPr bwMode="auto">
          <a:xfrm>
            <a:off x="1524000" y="6248400"/>
            <a:ext cx="6096000" cy="276225"/>
          </a:xfrm>
          <a:prstGeom prst="rect">
            <a:avLst/>
          </a:prstGeom>
          <a:noFill/>
          <a:ln w="9525">
            <a:noFill/>
            <a:miter lim="800000"/>
            <a:headEnd/>
            <a:tailEnd/>
          </a:ln>
        </p:spPr>
        <p:txBody>
          <a:bodyPr>
            <a:spAutoFit/>
          </a:bodyPr>
          <a:lstStyle/>
          <a:p>
            <a:pPr algn="ctr"/>
            <a:r>
              <a:rPr lang="en-US" sz="1200">
                <a:solidFill>
                  <a:schemeClr val="bg1"/>
                </a:solidFill>
              </a:rPr>
              <a:t>© 2014 Global Initiative for Chronic Obstructive Lung Disease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152400"/>
            <a:ext cx="7924800" cy="1166813"/>
          </a:xfrm>
        </p:spPr>
        <p:txBody>
          <a:bodyPr>
            <a:normAutofit fontScale="90000"/>
          </a:bodyPr>
          <a:lstStyle/>
          <a:p>
            <a:pPr>
              <a:defRPr/>
            </a:pPr>
            <a:r>
              <a:rPr lang="da-DK" sz="3600" b="1" dirty="0"/>
              <a:t>Manage Stable COPD:  Pharmacologic Therapy</a:t>
            </a:r>
            <a:br>
              <a:rPr lang="da-DK" sz="3600" b="1" dirty="0"/>
            </a:br>
            <a:r>
              <a:rPr lang="da-DK" sz="1600" i="1" dirty="0" smtClean="0">
                <a:solidFill>
                  <a:schemeClr val="tx1"/>
                </a:solidFill>
                <a:latin typeface="Tahoma"/>
                <a:cs typeface="Tahoma"/>
              </a:rPr>
              <a:t>(</a:t>
            </a:r>
            <a:r>
              <a:rPr lang="en-US" sz="1800" i="1" dirty="0" smtClean="0">
                <a:solidFill>
                  <a:schemeClr val="tx1"/>
                </a:solidFill>
                <a:latin typeface="Tahoma"/>
                <a:cs typeface="Tahoma"/>
              </a:rPr>
              <a:t>Medications </a:t>
            </a:r>
            <a:r>
              <a:rPr lang="en-US" sz="1800" i="1" dirty="0">
                <a:solidFill>
                  <a:schemeClr val="tx1"/>
                </a:solidFill>
                <a:latin typeface="Tahoma"/>
                <a:cs typeface="Tahoma"/>
              </a:rPr>
              <a:t>in each box are mentioned in alphabetical order, and therefore not necessarily in order of preference</a:t>
            </a:r>
            <a:r>
              <a:rPr lang="en-US" sz="1800" i="1" dirty="0" smtClean="0">
                <a:solidFill>
                  <a:schemeClr val="tx1"/>
                </a:solidFill>
                <a:latin typeface="Tahoma"/>
                <a:cs typeface="Tahoma"/>
              </a:rPr>
              <a:t>.</a:t>
            </a:r>
            <a:r>
              <a:rPr lang="en-US" sz="1800" i="1" dirty="0">
                <a:solidFill>
                  <a:schemeClr val="tx1"/>
                </a:solidFill>
                <a:latin typeface="Tahoma"/>
                <a:cs typeface="Tahoma"/>
              </a:rPr>
              <a:t>)</a:t>
            </a:r>
            <a:endParaRPr lang="da-DK" sz="1800" i="1" dirty="0">
              <a:solidFill>
                <a:schemeClr val="tx1"/>
              </a:solidFill>
              <a:latin typeface="Tahoma"/>
              <a:cs typeface="Tahoma"/>
            </a:endParaRPr>
          </a:p>
        </p:txBody>
      </p:sp>
      <p:graphicFrame>
        <p:nvGraphicFramePr>
          <p:cNvPr id="6" name="Tabel 3"/>
          <p:cNvGraphicFramePr>
            <a:graphicFrameLocks noGrp="1"/>
          </p:cNvGraphicFramePr>
          <p:nvPr>
            <p:extLst>
              <p:ext uri="{D42A27DB-BD31-4B8C-83A1-F6EECF244321}">
                <p14:modId xmlns:p14="http://schemas.microsoft.com/office/powerpoint/2010/main" val="1826643294"/>
              </p:ext>
            </p:extLst>
          </p:nvPr>
        </p:nvGraphicFramePr>
        <p:xfrm>
          <a:off x="234950" y="1600200"/>
          <a:ext cx="8762999" cy="5257800"/>
        </p:xfrm>
        <a:graphic>
          <a:graphicData uri="http://schemas.openxmlformats.org/drawingml/2006/table">
            <a:tbl>
              <a:tblPr firstRow="1" bandRow="1">
                <a:tableStyleId>{21E4AEA4-8DFA-4A89-87EB-49C32662AFE0}</a:tableStyleId>
              </a:tblPr>
              <a:tblGrid>
                <a:gridCol w="990599"/>
                <a:gridCol w="1752600"/>
                <a:gridCol w="3200400"/>
                <a:gridCol w="228600"/>
                <a:gridCol w="2590800"/>
              </a:tblGrid>
              <a:tr h="756887">
                <a:tc>
                  <a:txBody>
                    <a:bodyPr/>
                    <a:lstStyle/>
                    <a:p>
                      <a:pPr algn="ctr"/>
                      <a:r>
                        <a:rPr lang="da-DK" sz="1600" dirty="0" smtClean="0">
                          <a:solidFill>
                            <a:schemeClr val="tx1"/>
                          </a:solidFill>
                        </a:rPr>
                        <a:t>Patient</a:t>
                      </a:r>
                      <a:endParaRPr lang="da-DK" sz="1600" dirty="0">
                        <a:solidFill>
                          <a:schemeClr val="tx1"/>
                        </a:solidFill>
                        <a:latin typeface="+mn-lt"/>
                        <a:cs typeface="Times New Roman"/>
                      </a:endParaRPr>
                    </a:p>
                  </a:txBody>
                  <a:tcPr marT="45719" marB="45719">
                    <a:solidFill>
                      <a:schemeClr val="bg1"/>
                    </a:solidFill>
                  </a:tcPr>
                </a:tc>
                <a:tc>
                  <a:txBody>
                    <a:bodyPr/>
                    <a:lstStyle/>
                    <a:p>
                      <a:pPr algn="ctr"/>
                      <a:r>
                        <a:rPr lang="da-DK" sz="1600" dirty="0" err="1" smtClean="0">
                          <a:solidFill>
                            <a:schemeClr val="tx1"/>
                          </a:solidFill>
                        </a:rPr>
                        <a:t>RecommendedFirst</a:t>
                      </a:r>
                      <a:r>
                        <a:rPr lang="da-DK" sz="1600" dirty="0" smtClean="0">
                          <a:solidFill>
                            <a:schemeClr val="tx1"/>
                          </a:solidFill>
                        </a:rPr>
                        <a:t> </a:t>
                      </a:r>
                      <a:r>
                        <a:rPr lang="da-DK" sz="1600" dirty="0" err="1" smtClean="0">
                          <a:solidFill>
                            <a:schemeClr val="tx1"/>
                          </a:solidFill>
                        </a:rPr>
                        <a:t>choice</a:t>
                      </a:r>
                      <a:endParaRPr lang="da-DK" sz="1600" dirty="0">
                        <a:solidFill>
                          <a:schemeClr val="tx1"/>
                        </a:solidFill>
                        <a:latin typeface="+mn-lt"/>
                        <a:cs typeface="Times New Roman"/>
                      </a:endParaRPr>
                    </a:p>
                  </a:txBody>
                  <a:tcPr marT="45719" marB="45719">
                    <a:solidFill>
                      <a:schemeClr val="bg1"/>
                    </a:solidFill>
                  </a:tcPr>
                </a:tc>
                <a:tc>
                  <a:txBody>
                    <a:bodyPr/>
                    <a:lstStyle/>
                    <a:p>
                      <a:pPr algn="ctr"/>
                      <a:r>
                        <a:rPr lang="da-DK" sz="1600" dirty="0" smtClean="0">
                          <a:solidFill>
                            <a:schemeClr val="tx1"/>
                          </a:solidFill>
                        </a:rPr>
                        <a:t>Alternative </a:t>
                      </a:r>
                      <a:r>
                        <a:rPr lang="da-DK" sz="1600" dirty="0" err="1" smtClean="0">
                          <a:solidFill>
                            <a:schemeClr val="tx1"/>
                          </a:solidFill>
                        </a:rPr>
                        <a:t>choice</a:t>
                      </a:r>
                      <a:endParaRPr lang="da-DK" sz="1600" dirty="0">
                        <a:solidFill>
                          <a:schemeClr val="tx1"/>
                        </a:solidFill>
                        <a:latin typeface="+mn-lt"/>
                        <a:cs typeface="Times New Roman"/>
                      </a:endParaRPr>
                    </a:p>
                  </a:txBody>
                  <a:tcPr marT="45719" marB="45719">
                    <a:solidFill>
                      <a:schemeClr val="bg1"/>
                    </a:solidFill>
                  </a:tcPr>
                </a:tc>
                <a:tc>
                  <a:txBody>
                    <a:bodyPr/>
                    <a:lstStyle/>
                    <a:p>
                      <a:pPr algn="ctr"/>
                      <a:endParaRPr lang="da-DK" sz="1600" dirty="0">
                        <a:solidFill>
                          <a:schemeClr val="tx1"/>
                        </a:solidFill>
                        <a:latin typeface="+mn-lt"/>
                        <a:cs typeface="Times New Roman"/>
                      </a:endParaRPr>
                    </a:p>
                  </a:txBody>
                  <a:tcPr marT="45719" marB="45719">
                    <a:solidFill>
                      <a:schemeClr val="bg1"/>
                    </a:solidFill>
                  </a:tcPr>
                </a:tc>
                <a:tc>
                  <a:txBody>
                    <a:bodyPr/>
                    <a:lstStyle/>
                    <a:p>
                      <a:pPr algn="ctr"/>
                      <a:r>
                        <a:rPr lang="da-DK" sz="1600" dirty="0" err="1" smtClean="0">
                          <a:solidFill>
                            <a:schemeClr val="tx1"/>
                          </a:solidFill>
                        </a:rPr>
                        <a:t>Other</a:t>
                      </a:r>
                      <a:r>
                        <a:rPr lang="da-DK" sz="1600" dirty="0" smtClean="0">
                          <a:solidFill>
                            <a:schemeClr val="tx1"/>
                          </a:solidFill>
                        </a:rPr>
                        <a:t> </a:t>
                      </a:r>
                      <a:r>
                        <a:rPr lang="da-DK" sz="1600" dirty="0" err="1" smtClean="0">
                          <a:solidFill>
                            <a:schemeClr val="tx1"/>
                          </a:solidFill>
                        </a:rPr>
                        <a:t>Possible</a:t>
                      </a:r>
                      <a:endParaRPr lang="da-DK" sz="1600" dirty="0" smtClean="0">
                        <a:solidFill>
                          <a:schemeClr val="tx1"/>
                        </a:solidFill>
                      </a:endParaRPr>
                    </a:p>
                    <a:p>
                      <a:pPr algn="ctr"/>
                      <a:r>
                        <a:rPr lang="da-DK" sz="1600" dirty="0" err="1" smtClean="0">
                          <a:solidFill>
                            <a:schemeClr val="tx1"/>
                          </a:solidFill>
                          <a:latin typeface="+mn-lt"/>
                          <a:cs typeface="Times New Roman"/>
                        </a:rPr>
                        <a:t>Treatments</a:t>
                      </a:r>
                      <a:endParaRPr lang="da-DK" sz="1600" dirty="0">
                        <a:solidFill>
                          <a:schemeClr val="tx1"/>
                        </a:solidFill>
                        <a:latin typeface="+mn-lt"/>
                        <a:cs typeface="Times New Roman"/>
                      </a:endParaRPr>
                    </a:p>
                  </a:txBody>
                  <a:tcPr marT="45719" marB="45719">
                    <a:solidFill>
                      <a:schemeClr val="bg1"/>
                    </a:solidFill>
                  </a:tcPr>
                </a:tc>
              </a:tr>
              <a:tr h="1310624">
                <a:tc>
                  <a:txBody>
                    <a:bodyPr/>
                    <a:lstStyle/>
                    <a:p>
                      <a:pPr algn="ctr"/>
                      <a:r>
                        <a:rPr lang="da-DK" sz="1600" dirty="0" smtClean="0"/>
                        <a:t>A</a:t>
                      </a: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SAMA  </a:t>
                      </a:r>
                      <a:r>
                        <a:rPr lang="da-DK" sz="1600" dirty="0" err="1" smtClean="0"/>
                        <a:t>prn</a:t>
                      </a:r>
                      <a:endParaRPr lang="da-DK" sz="1600" dirty="0" smtClean="0"/>
                    </a:p>
                    <a:p>
                      <a:pPr algn="ctr"/>
                      <a:r>
                        <a:rPr lang="da-DK" sz="1600" i="1" dirty="0" smtClean="0"/>
                        <a:t>or</a:t>
                      </a:r>
                      <a:r>
                        <a:rPr lang="da-DK" sz="1600" dirty="0" smtClean="0"/>
                        <a:t> </a:t>
                      </a:r>
                    </a:p>
                    <a:p>
                      <a:pPr algn="ctr"/>
                      <a:r>
                        <a:rPr lang="da-DK" sz="1600" dirty="0" smtClean="0"/>
                        <a:t>SABA </a:t>
                      </a:r>
                      <a:r>
                        <a:rPr lang="da-DK" sz="1600" dirty="0" err="1" smtClean="0"/>
                        <a:t>prn</a:t>
                      </a: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LAMA</a:t>
                      </a:r>
                      <a:r>
                        <a:rPr lang="da-DK" sz="1600" baseline="0" dirty="0" smtClean="0"/>
                        <a:t> </a:t>
                      </a:r>
                    </a:p>
                    <a:p>
                      <a:pPr algn="ctr"/>
                      <a:r>
                        <a:rPr lang="da-DK" sz="1600" i="1" baseline="0" dirty="0" smtClean="0"/>
                        <a:t>or</a:t>
                      </a:r>
                    </a:p>
                    <a:p>
                      <a:pPr algn="ctr"/>
                      <a:r>
                        <a:rPr lang="da-DK" sz="1600" i="0" baseline="0" dirty="0" smtClean="0"/>
                        <a:t>LABA </a:t>
                      </a:r>
                    </a:p>
                    <a:p>
                      <a:pPr algn="ctr"/>
                      <a:r>
                        <a:rPr lang="da-DK" sz="1600" i="1" baseline="0" dirty="0" smtClean="0"/>
                        <a:t>or</a:t>
                      </a:r>
                      <a:endParaRPr lang="da-DK" sz="1600" i="0" baseline="0" dirty="0" smtClean="0"/>
                    </a:p>
                    <a:p>
                      <a:pPr algn="ctr"/>
                      <a:r>
                        <a:rPr lang="da-DK" sz="1600" dirty="0" smtClean="0"/>
                        <a:t>SABA </a:t>
                      </a:r>
                      <a:r>
                        <a:rPr lang="da-DK" sz="1600" baseline="0" dirty="0" smtClean="0"/>
                        <a:t>and SAMA</a:t>
                      </a:r>
                    </a:p>
                  </a:txBody>
                  <a:tcPr marT="45719" marB="45719" anchor="ctr">
                    <a:solidFill>
                      <a:schemeClr val="bg1"/>
                    </a:solidFill>
                  </a:tcPr>
                </a:tc>
                <a:tc>
                  <a:txBody>
                    <a:bodyPr/>
                    <a:lstStyle/>
                    <a:p>
                      <a:pPr algn="ct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err="1" smtClean="0"/>
                        <a:t>Theophylline</a:t>
                      </a:r>
                      <a:endParaRPr lang="da-DK" sz="1600" dirty="0">
                        <a:solidFill>
                          <a:schemeClr val="tx1"/>
                        </a:solidFill>
                        <a:latin typeface="+mn-lt"/>
                        <a:cs typeface="Times New Roman"/>
                      </a:endParaRPr>
                    </a:p>
                  </a:txBody>
                  <a:tcPr marT="45719" marB="45719" anchor="ctr">
                    <a:solidFill>
                      <a:schemeClr val="bg1"/>
                    </a:solidFill>
                  </a:tcPr>
                </a:tc>
              </a:tr>
              <a:tr h="914389">
                <a:tc>
                  <a:txBody>
                    <a:bodyPr/>
                    <a:lstStyle/>
                    <a:p>
                      <a:pPr algn="ctr"/>
                      <a:r>
                        <a:rPr lang="da-DK" sz="1600" dirty="0" smtClean="0"/>
                        <a:t>B</a:t>
                      </a: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LAMA </a:t>
                      </a:r>
                    </a:p>
                    <a:p>
                      <a:pPr algn="ctr"/>
                      <a:r>
                        <a:rPr lang="da-DK" sz="1600" i="1" dirty="0" smtClean="0"/>
                        <a:t>or</a:t>
                      </a:r>
                      <a:r>
                        <a:rPr lang="da-DK" sz="1600" dirty="0" smtClean="0"/>
                        <a:t> </a:t>
                      </a:r>
                    </a:p>
                    <a:p>
                      <a:pPr algn="ctr"/>
                      <a:r>
                        <a:rPr lang="da-DK" sz="1600" dirty="0" smtClean="0"/>
                        <a:t>LABA</a:t>
                      </a: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LAMA </a:t>
                      </a:r>
                      <a:r>
                        <a:rPr lang="da-DK" sz="1600" baseline="0" dirty="0" smtClean="0"/>
                        <a:t>and LABA</a:t>
                      </a:r>
                      <a:endParaRPr lang="da-DK" sz="1600" baseline="0" dirty="0" smtClean="0">
                        <a:solidFill>
                          <a:schemeClr val="tx1"/>
                        </a:solidFill>
                        <a:latin typeface="+mn-lt"/>
                        <a:cs typeface="Times New Roman"/>
                      </a:endParaRPr>
                    </a:p>
                  </a:txBody>
                  <a:tcPr marT="45719" marB="4571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marT="45719" marB="4571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t>
                      </a:r>
                      <a:r>
                        <a:rPr lang="da-DK" sz="1600" i="1" dirty="0" smtClean="0"/>
                        <a:t>and/or</a:t>
                      </a:r>
                      <a:r>
                        <a:rPr lang="da-DK" sz="1600" dirty="0" smtClean="0"/>
                        <a:t> SAMA</a:t>
                      </a:r>
                      <a:endParaRPr lang="da-DK" sz="16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dirty="0" smtClean="0"/>
                    </a:p>
                  </a:txBody>
                  <a:tcPr marT="45719" marB="45719" anchor="ctr">
                    <a:solidFill>
                      <a:schemeClr val="bg1"/>
                    </a:solidFill>
                  </a:tcPr>
                </a:tc>
              </a:tr>
              <a:tr h="1066787">
                <a:tc>
                  <a:txBody>
                    <a:bodyPr/>
                    <a:lstStyle/>
                    <a:p>
                      <a:pPr algn="ctr"/>
                      <a:r>
                        <a:rPr lang="da-DK" sz="1600" dirty="0" smtClean="0"/>
                        <a:t>C</a:t>
                      </a: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ICS +</a:t>
                      </a:r>
                      <a:r>
                        <a:rPr lang="da-DK" sz="1600" baseline="0" dirty="0" smtClean="0"/>
                        <a:t> </a:t>
                      </a:r>
                      <a:r>
                        <a:rPr lang="da-DK" sz="1600" dirty="0" smtClean="0"/>
                        <a:t>LABA</a:t>
                      </a:r>
                    </a:p>
                    <a:p>
                      <a:pPr algn="ctr"/>
                      <a:r>
                        <a:rPr lang="da-DK" sz="1600" i="1" dirty="0" smtClean="0"/>
                        <a:t>or</a:t>
                      </a:r>
                    </a:p>
                    <a:p>
                      <a:pPr algn="ctr"/>
                      <a:r>
                        <a:rPr lang="da-DK" sz="1600" dirty="0" smtClean="0"/>
                        <a:t> LAMA</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LAMA and LABA </a:t>
                      </a:r>
                      <a:r>
                        <a:rPr lang="da-DK" sz="1600" i="1" dirty="0" smtClean="0"/>
                        <a:t>or</a:t>
                      </a:r>
                    </a:p>
                    <a:p>
                      <a:pPr marL="0" marR="0" indent="0" algn="ctr" defTabSz="914400" rtl="0" eaLnBrk="1" fontAlgn="auto" latinLnBrk="0" hangingPunct="1">
                        <a:lnSpc>
                          <a:spcPct val="100000"/>
                        </a:lnSpc>
                        <a:spcBef>
                          <a:spcPts val="0"/>
                        </a:spcBef>
                        <a:spcAft>
                          <a:spcPts val="0"/>
                        </a:spcAft>
                        <a:buClrTx/>
                        <a:buSzTx/>
                        <a:buFontTx/>
                        <a:buNone/>
                        <a:tabLst/>
                        <a:defRPr/>
                      </a:pPr>
                      <a:r>
                        <a:rPr lang="da-DK" sz="1600" dirty="0" smtClean="0"/>
                        <a:t>LAMA and PDE4-inh</a:t>
                      </a:r>
                      <a:r>
                        <a:rPr lang="da-DK" sz="1600" i="1" dirty="0" smtClean="0"/>
                        <a:t>. or</a:t>
                      </a:r>
                    </a:p>
                    <a:p>
                      <a:pPr marL="0" marR="0" indent="0" algn="ctr" defTabSz="914400" rtl="0" eaLnBrk="1" fontAlgn="auto" latinLnBrk="0" hangingPunct="1">
                        <a:lnSpc>
                          <a:spcPct val="100000"/>
                        </a:lnSpc>
                        <a:spcBef>
                          <a:spcPts val="0"/>
                        </a:spcBef>
                        <a:spcAft>
                          <a:spcPts val="0"/>
                        </a:spcAft>
                        <a:buClrTx/>
                        <a:buSzTx/>
                        <a:buFontTx/>
                        <a:buNone/>
                        <a:tabLst/>
                        <a:defRPr/>
                      </a:pPr>
                      <a:r>
                        <a:rPr lang="da-DK" sz="1600" dirty="0" smtClean="0"/>
                        <a:t>LABA and PDE4-inh.</a:t>
                      </a:r>
                      <a:r>
                        <a:rPr lang="da-DK" sz="1600" baseline="0" dirty="0" smtClean="0"/>
                        <a:t> </a:t>
                      </a:r>
                      <a:endParaRPr lang="da-DK" sz="1600" i="0" dirty="0" smtClean="0"/>
                    </a:p>
                    <a:p>
                      <a:pPr algn="ctr"/>
                      <a:endParaRPr lang="da-DK" sz="1600" dirty="0">
                        <a:solidFill>
                          <a:schemeClr val="tx1"/>
                        </a:solidFill>
                        <a:latin typeface="+mn-lt"/>
                        <a:cs typeface="Times New Roman"/>
                      </a:endParaRPr>
                    </a:p>
                  </a:txBody>
                  <a:tcPr marT="45719" marB="4571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marT="45719" marB="4571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t>
                      </a:r>
                      <a:r>
                        <a:rPr lang="da-DK" sz="1600" i="1" dirty="0" smtClean="0"/>
                        <a:t>and/or</a:t>
                      </a:r>
                      <a:r>
                        <a:rPr lang="da-DK" sz="160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i="1" dirty="0" smtClean="0"/>
                    </a:p>
                  </a:txBody>
                  <a:tcPr marT="45719" marB="45719" anchor="ctr">
                    <a:solidFill>
                      <a:schemeClr val="bg1"/>
                    </a:solidFill>
                  </a:tcPr>
                </a:tc>
              </a:tr>
              <a:tr h="1209088">
                <a:tc>
                  <a:txBody>
                    <a:bodyPr/>
                    <a:lstStyle/>
                    <a:p>
                      <a:pPr algn="ctr"/>
                      <a:r>
                        <a:rPr lang="da-DK" sz="1600" dirty="0" smtClean="0"/>
                        <a:t>D</a:t>
                      </a: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ICS + LABA</a:t>
                      </a:r>
                    </a:p>
                    <a:p>
                      <a:pPr algn="ctr"/>
                      <a:r>
                        <a:rPr lang="da-DK" sz="1600" i="1" dirty="0" smtClean="0"/>
                        <a:t>and/or</a:t>
                      </a:r>
                      <a:r>
                        <a:rPr lang="da-DK" sz="1600" dirty="0" smtClean="0"/>
                        <a:t> </a:t>
                      </a:r>
                    </a:p>
                    <a:p>
                      <a:pPr algn="ctr"/>
                      <a:r>
                        <a:rPr lang="da-DK" sz="1600" dirty="0" smtClean="0"/>
                        <a:t>LAMA</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marT="45719" marB="45719" anchor="ctr">
                    <a:solidFill>
                      <a:schemeClr val="bg1"/>
                    </a:solidFill>
                  </a:tcPr>
                </a:tc>
                <a:tc>
                  <a:txBody>
                    <a:bodyPr/>
                    <a:lstStyle/>
                    <a:p>
                      <a:pPr algn="ctr"/>
                      <a:r>
                        <a:rPr lang="da-DK" sz="1600" dirty="0" smtClean="0"/>
                        <a:t>ICS + LABA and LAMA </a:t>
                      </a:r>
                      <a:r>
                        <a:rPr lang="da-DK" sz="1600" i="1" dirty="0" smtClean="0"/>
                        <a:t>or</a:t>
                      </a:r>
                      <a:r>
                        <a:rPr lang="da-DK" sz="1600" dirty="0" smtClean="0"/>
                        <a:t> </a:t>
                      </a:r>
                      <a:endParaRPr lang="da-DK" sz="1600" dirty="0" smtClean="0">
                        <a:solidFill>
                          <a:schemeClr val="tx1"/>
                        </a:solidFill>
                        <a:latin typeface="+mn-lt"/>
                        <a:cs typeface="Times New Roman"/>
                      </a:endParaRPr>
                    </a:p>
                    <a:p>
                      <a:pPr algn="ctr"/>
                      <a:r>
                        <a:rPr lang="da-DK" sz="1600" dirty="0" smtClean="0"/>
                        <a:t>ICS+LABA and PDE4-inh.</a:t>
                      </a:r>
                      <a:r>
                        <a:rPr lang="da-DK" sz="1600" baseline="0" dirty="0" smtClean="0"/>
                        <a:t> </a:t>
                      </a:r>
                      <a:r>
                        <a:rPr lang="da-DK" sz="1600" i="1" baseline="0" dirty="0" smtClean="0"/>
                        <a:t>or</a:t>
                      </a:r>
                    </a:p>
                    <a:p>
                      <a:pPr algn="ctr"/>
                      <a:r>
                        <a:rPr lang="da-DK" sz="1600" i="0" baseline="0" dirty="0" smtClean="0"/>
                        <a:t>LAMA and LABA </a:t>
                      </a:r>
                      <a:r>
                        <a:rPr lang="da-DK" sz="1600" i="1" baseline="0" dirty="0" smtClean="0"/>
                        <a:t>or</a:t>
                      </a:r>
                      <a:endParaRPr lang="da-DK" sz="1600" dirty="0" smtClean="0"/>
                    </a:p>
                    <a:p>
                      <a:pPr algn="ctr"/>
                      <a:r>
                        <a:rPr lang="da-DK" sz="1600" dirty="0" smtClean="0"/>
                        <a:t>LAMA and PDE4-inh</a:t>
                      </a:r>
                      <a:r>
                        <a:rPr lang="da-DK" sz="1600" i="1" dirty="0" smtClean="0"/>
                        <a:t>.</a:t>
                      </a:r>
                    </a:p>
                  </a:txBody>
                  <a:tcPr marT="45719" marB="4571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marT="45719" marB="45719" anchor="c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i="1" baseline="0" dirty="0" err="1" smtClean="0"/>
                        <a:t>C</a:t>
                      </a:r>
                      <a:r>
                        <a:rPr lang="da-DK" sz="1600" baseline="0" dirty="0" err="1" smtClean="0"/>
                        <a:t>arbocysteine</a:t>
                      </a:r>
                      <a:endParaRPr lang="da-DK" sz="1600" dirty="0" smtClean="0">
                        <a:solidFill>
                          <a:schemeClr val="tx1"/>
                        </a:solidFill>
                        <a:latin typeface="+mn-lt"/>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da-DK" sz="1600" i="1" dirty="0" smtClean="0"/>
                        <a:t>SABA and</a:t>
                      </a:r>
                      <a:r>
                        <a:rPr lang="da-DK" sz="1600" dirty="0" smtClean="0"/>
                        <a:t>/</a:t>
                      </a:r>
                      <a:r>
                        <a:rPr lang="da-DK" sz="1600" i="1" dirty="0" smtClean="0"/>
                        <a:t>or</a:t>
                      </a:r>
                      <a:r>
                        <a:rPr lang="da-DK" sz="160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dirty="0" smtClean="0"/>
                    </a:p>
                  </a:txBody>
                  <a:tcPr marT="45719" marB="45719" anchor="ctr">
                    <a:solidFill>
                      <a:schemeClr val="bg1"/>
                    </a:solidFill>
                  </a:tcPr>
                </a:tc>
              </a:tr>
            </a:tbl>
          </a:graphicData>
        </a:graphic>
      </p:graphicFrame>
      <p:sp>
        <p:nvSpPr>
          <p:cNvPr id="3" name="Slide Number Placeholder 2"/>
          <p:cNvSpPr>
            <a:spLocks noGrp="1"/>
          </p:cNvSpPr>
          <p:nvPr>
            <p:ph type="sldNum" sz="quarter" idx="12"/>
          </p:nvPr>
        </p:nvSpPr>
        <p:spPr/>
        <p:txBody>
          <a:bodyPr/>
          <a:lstStyle/>
          <a:p>
            <a:pPr>
              <a:defRPr/>
            </a:pPr>
            <a:fld id="{543CA276-B736-4C45-BA8E-9382D6604C85}"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7 CuadroTexto"/>
          <p:cNvSpPr txBox="1">
            <a:spLocks noChangeArrowheads="1"/>
          </p:cNvSpPr>
          <p:nvPr/>
        </p:nvSpPr>
        <p:spPr bwMode="auto">
          <a:xfrm rot="-5400000">
            <a:off x="6938169" y="3356769"/>
            <a:ext cx="3581400" cy="830262"/>
          </a:xfrm>
          <a:prstGeom prst="rect">
            <a:avLst/>
          </a:prstGeom>
          <a:noFill/>
          <a:ln w="9525">
            <a:noFill/>
            <a:miter lim="800000"/>
            <a:headEnd/>
            <a:tailEnd/>
          </a:ln>
        </p:spPr>
        <p:txBody>
          <a:bodyPr>
            <a:spAutoFit/>
          </a:bodyPr>
          <a:lstStyle/>
          <a:p>
            <a:pPr algn="ctr"/>
            <a:r>
              <a:rPr lang="en-US"/>
              <a:t>Exacerbations per year</a:t>
            </a:r>
          </a:p>
          <a:p>
            <a:endParaRPr lang="en-US"/>
          </a:p>
        </p:txBody>
      </p:sp>
      <p:sp>
        <p:nvSpPr>
          <p:cNvPr id="208898" name="Tekstfelt 10"/>
          <p:cNvSpPr txBox="1">
            <a:spLocks noChangeArrowheads="1"/>
          </p:cNvSpPr>
          <p:nvPr/>
        </p:nvSpPr>
        <p:spPr bwMode="auto">
          <a:xfrm>
            <a:off x="6858000" y="5238750"/>
            <a:ext cx="392113" cy="400050"/>
          </a:xfrm>
          <a:prstGeom prst="rect">
            <a:avLst/>
          </a:prstGeom>
          <a:noFill/>
          <a:ln w="9525">
            <a:noFill/>
            <a:miter lim="800000"/>
            <a:headEnd/>
            <a:tailEnd/>
          </a:ln>
        </p:spPr>
        <p:txBody>
          <a:bodyPr wrap="none">
            <a:spAutoFit/>
          </a:bodyPr>
          <a:lstStyle/>
          <a:p>
            <a:r>
              <a:rPr lang="da-DK" sz="1800"/>
              <a:t> </a:t>
            </a:r>
            <a:r>
              <a:rPr lang="da-DK" sz="2000"/>
              <a:t>0</a:t>
            </a:r>
          </a:p>
        </p:txBody>
      </p:sp>
      <p:sp>
        <p:nvSpPr>
          <p:cNvPr id="12" name="1 Rectángulo"/>
          <p:cNvSpPr/>
          <p:nvPr/>
        </p:nvSpPr>
        <p:spPr>
          <a:xfrm>
            <a:off x="1524000" y="1804988"/>
            <a:ext cx="5257800" cy="3951287"/>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cxnSp>
        <p:nvCxnSpPr>
          <p:cNvPr id="14" name="14 Conector recto"/>
          <p:cNvCxnSpPr/>
          <p:nvPr/>
        </p:nvCxnSpPr>
        <p:spPr>
          <a:xfrm>
            <a:off x="4191000" y="1804988"/>
            <a:ext cx="0" cy="3951287"/>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5" name="15 Conector recto"/>
          <p:cNvCxnSpPr/>
          <p:nvPr/>
        </p:nvCxnSpPr>
        <p:spPr>
          <a:xfrm>
            <a:off x="462643" y="3771900"/>
            <a:ext cx="5257800"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208902" name="TextBox 2"/>
          <p:cNvSpPr txBox="1">
            <a:spLocks noChangeArrowheads="1"/>
          </p:cNvSpPr>
          <p:nvPr/>
        </p:nvSpPr>
        <p:spPr bwMode="auto">
          <a:xfrm>
            <a:off x="2849563" y="5870575"/>
            <a:ext cx="1300162" cy="923925"/>
          </a:xfrm>
          <a:prstGeom prst="rect">
            <a:avLst/>
          </a:prstGeom>
          <a:noFill/>
          <a:ln w="9525">
            <a:noFill/>
            <a:miter lim="800000"/>
            <a:headEnd/>
            <a:tailEnd/>
          </a:ln>
        </p:spPr>
        <p:txBody>
          <a:bodyPr wrap="none">
            <a:spAutoFit/>
          </a:bodyPr>
          <a:lstStyle/>
          <a:p>
            <a:pPr algn="ctr"/>
            <a:r>
              <a:rPr lang="en-US" sz="1800"/>
              <a:t>CAT &lt; 10</a:t>
            </a:r>
          </a:p>
          <a:p>
            <a:pPr algn="ctr"/>
            <a:r>
              <a:rPr lang="en-US" sz="1800"/>
              <a:t>mMRC 0-1</a:t>
            </a:r>
          </a:p>
          <a:p>
            <a:pPr algn="ctr"/>
            <a:r>
              <a:rPr lang="en-US" sz="1800"/>
              <a:t> </a:t>
            </a:r>
          </a:p>
        </p:txBody>
      </p:sp>
      <p:sp>
        <p:nvSpPr>
          <p:cNvPr id="208903" name="Tekstfelt 20"/>
          <p:cNvSpPr txBox="1">
            <a:spLocks noChangeArrowheads="1"/>
          </p:cNvSpPr>
          <p:nvPr/>
        </p:nvSpPr>
        <p:spPr bwMode="auto">
          <a:xfrm>
            <a:off x="152400" y="2122488"/>
            <a:ext cx="1483098" cy="461665"/>
          </a:xfrm>
          <a:prstGeom prst="rect">
            <a:avLst/>
          </a:prstGeom>
          <a:noFill/>
          <a:ln w="9525">
            <a:noFill/>
            <a:miter lim="800000"/>
            <a:headEnd/>
            <a:tailEnd/>
          </a:ln>
        </p:spPr>
        <p:txBody>
          <a:bodyPr wrap="none">
            <a:spAutoFit/>
          </a:bodyPr>
          <a:lstStyle/>
          <a:p>
            <a:r>
              <a:rPr lang="da-DK"/>
              <a:t>GOLD 4  </a:t>
            </a:r>
          </a:p>
        </p:txBody>
      </p:sp>
      <p:sp>
        <p:nvSpPr>
          <p:cNvPr id="208904" name="Tekstfelt 24"/>
          <p:cNvSpPr txBox="1">
            <a:spLocks noChangeArrowheads="1"/>
          </p:cNvSpPr>
          <p:nvPr/>
        </p:nvSpPr>
        <p:spPr bwMode="auto">
          <a:xfrm>
            <a:off x="2133600" y="5491163"/>
            <a:ext cx="312906" cy="369332"/>
          </a:xfrm>
          <a:prstGeom prst="rect">
            <a:avLst/>
          </a:prstGeom>
          <a:noFill/>
          <a:ln w="9525">
            <a:noFill/>
            <a:miter lim="800000"/>
            <a:headEnd/>
            <a:tailEnd/>
          </a:ln>
        </p:spPr>
        <p:txBody>
          <a:bodyPr wrap="none">
            <a:spAutoFit/>
          </a:bodyPr>
          <a:lstStyle/>
          <a:p>
            <a:r>
              <a:rPr lang="da-DK" sz="1800"/>
              <a:t>  </a:t>
            </a:r>
          </a:p>
        </p:txBody>
      </p:sp>
      <p:sp>
        <p:nvSpPr>
          <p:cNvPr id="208905" name="TextBox 2"/>
          <p:cNvSpPr txBox="1">
            <a:spLocks noChangeArrowheads="1"/>
          </p:cNvSpPr>
          <p:nvPr/>
        </p:nvSpPr>
        <p:spPr bwMode="auto">
          <a:xfrm>
            <a:off x="4708525" y="5872163"/>
            <a:ext cx="1295400" cy="923925"/>
          </a:xfrm>
          <a:prstGeom prst="rect">
            <a:avLst/>
          </a:prstGeom>
          <a:noFill/>
          <a:ln w="9525">
            <a:noFill/>
            <a:miter lim="800000"/>
            <a:headEnd/>
            <a:tailEnd/>
          </a:ln>
        </p:spPr>
        <p:txBody>
          <a:bodyPr wrap="none">
            <a:spAutoFit/>
          </a:bodyPr>
          <a:lstStyle/>
          <a:p>
            <a:pPr algn="ctr"/>
            <a:r>
              <a:rPr lang="en-US" sz="1800"/>
              <a:t>CAT </a:t>
            </a:r>
            <a:r>
              <a:rPr lang="da-DK" sz="1800" u="sng"/>
              <a:t>&gt;</a:t>
            </a:r>
            <a:r>
              <a:rPr lang="da-DK" sz="1800"/>
              <a:t> </a:t>
            </a:r>
            <a:r>
              <a:rPr lang="en-US" sz="1800"/>
              <a:t>10 </a:t>
            </a:r>
          </a:p>
          <a:p>
            <a:pPr algn="ctr"/>
            <a:r>
              <a:rPr lang="en-US" sz="1800"/>
              <a:t>mMRC </a:t>
            </a:r>
            <a:r>
              <a:rPr lang="da-DK" sz="1800" u="sng"/>
              <a:t>&gt;</a:t>
            </a:r>
            <a:r>
              <a:rPr lang="da-DK" sz="1800"/>
              <a:t> </a:t>
            </a:r>
            <a:r>
              <a:rPr lang="en-US" sz="1800"/>
              <a:t>2</a:t>
            </a:r>
          </a:p>
          <a:p>
            <a:pPr algn="ctr"/>
            <a:endParaRPr lang="en-US" sz="1800"/>
          </a:p>
        </p:txBody>
      </p:sp>
      <p:sp>
        <p:nvSpPr>
          <p:cNvPr id="208906" name="Tekstfelt 29"/>
          <p:cNvSpPr txBox="1">
            <a:spLocks noChangeArrowheads="1"/>
          </p:cNvSpPr>
          <p:nvPr/>
        </p:nvSpPr>
        <p:spPr bwMode="auto">
          <a:xfrm>
            <a:off x="134938" y="3028950"/>
            <a:ext cx="1483098" cy="461665"/>
          </a:xfrm>
          <a:prstGeom prst="rect">
            <a:avLst/>
          </a:prstGeom>
          <a:noFill/>
          <a:ln w="9525">
            <a:noFill/>
            <a:miter lim="800000"/>
            <a:headEnd/>
            <a:tailEnd/>
          </a:ln>
        </p:spPr>
        <p:txBody>
          <a:bodyPr wrap="none">
            <a:spAutoFit/>
          </a:bodyPr>
          <a:lstStyle/>
          <a:p>
            <a:r>
              <a:rPr lang="da-DK"/>
              <a:t>GOLD 3  </a:t>
            </a:r>
          </a:p>
        </p:txBody>
      </p:sp>
      <p:sp>
        <p:nvSpPr>
          <p:cNvPr id="208907" name="Tekstfelt 30"/>
          <p:cNvSpPr txBox="1">
            <a:spLocks noChangeArrowheads="1"/>
          </p:cNvSpPr>
          <p:nvPr/>
        </p:nvSpPr>
        <p:spPr bwMode="auto">
          <a:xfrm>
            <a:off x="152400" y="4079875"/>
            <a:ext cx="1483098" cy="461665"/>
          </a:xfrm>
          <a:prstGeom prst="rect">
            <a:avLst/>
          </a:prstGeom>
          <a:noFill/>
          <a:ln w="9525">
            <a:noFill/>
            <a:miter lim="800000"/>
            <a:headEnd/>
            <a:tailEnd/>
          </a:ln>
        </p:spPr>
        <p:txBody>
          <a:bodyPr wrap="none">
            <a:spAutoFit/>
          </a:bodyPr>
          <a:lstStyle/>
          <a:p>
            <a:r>
              <a:rPr lang="da-DK"/>
              <a:t>GOLD 2  </a:t>
            </a:r>
          </a:p>
        </p:txBody>
      </p:sp>
      <p:sp>
        <p:nvSpPr>
          <p:cNvPr id="208908" name="Tekstfelt 31"/>
          <p:cNvSpPr txBox="1">
            <a:spLocks noChangeArrowheads="1"/>
          </p:cNvSpPr>
          <p:nvPr/>
        </p:nvSpPr>
        <p:spPr bwMode="auto">
          <a:xfrm>
            <a:off x="209550" y="4921250"/>
            <a:ext cx="1483098" cy="461665"/>
          </a:xfrm>
          <a:prstGeom prst="rect">
            <a:avLst/>
          </a:prstGeom>
          <a:noFill/>
          <a:ln w="9525">
            <a:noFill/>
            <a:miter lim="800000"/>
            <a:headEnd/>
            <a:tailEnd/>
          </a:ln>
        </p:spPr>
        <p:txBody>
          <a:bodyPr wrap="none">
            <a:spAutoFit/>
          </a:bodyPr>
          <a:lstStyle/>
          <a:p>
            <a:r>
              <a:rPr lang="da-DK"/>
              <a:t>GOLD 1  </a:t>
            </a:r>
          </a:p>
        </p:txBody>
      </p:sp>
      <p:sp>
        <p:nvSpPr>
          <p:cNvPr id="208909" name="16 CuadroTexto"/>
          <p:cNvSpPr txBox="1">
            <a:spLocks noChangeArrowheads="1"/>
          </p:cNvSpPr>
          <p:nvPr/>
        </p:nvSpPr>
        <p:spPr bwMode="auto">
          <a:xfrm>
            <a:off x="2209800" y="4343400"/>
            <a:ext cx="1389063" cy="1016000"/>
          </a:xfrm>
          <a:prstGeom prst="rect">
            <a:avLst/>
          </a:prstGeom>
          <a:solidFill>
            <a:srgbClr val="FFFFFF"/>
          </a:solidFill>
          <a:ln w="9525">
            <a:noFill/>
            <a:miter lim="800000"/>
            <a:headEnd/>
            <a:tailEnd/>
          </a:ln>
        </p:spPr>
        <p:txBody>
          <a:bodyPr wrap="none">
            <a:spAutoFit/>
          </a:bodyPr>
          <a:lstStyle/>
          <a:p>
            <a:pPr algn="ctr"/>
            <a:r>
              <a:rPr lang="da-DK" sz="2000">
                <a:cs typeface="Times New Roman" pitchFamily="18" charset="0"/>
              </a:rPr>
              <a:t>SAMA </a:t>
            </a:r>
            <a:r>
              <a:rPr lang="da-DK" sz="2000" i="1">
                <a:cs typeface="Times New Roman" pitchFamily="18" charset="0"/>
              </a:rPr>
              <a:t>prn</a:t>
            </a:r>
          </a:p>
          <a:p>
            <a:pPr algn="ctr"/>
            <a:r>
              <a:rPr lang="da-DK" sz="2000" i="1">
                <a:cs typeface="Times New Roman" pitchFamily="18" charset="0"/>
              </a:rPr>
              <a:t>or</a:t>
            </a:r>
            <a:r>
              <a:rPr lang="da-DK" sz="2000">
                <a:cs typeface="Times New Roman" pitchFamily="18" charset="0"/>
              </a:rPr>
              <a:t> </a:t>
            </a:r>
          </a:p>
          <a:p>
            <a:pPr algn="ctr"/>
            <a:r>
              <a:rPr lang="da-DK" sz="2000">
                <a:cs typeface="Times New Roman" pitchFamily="18" charset="0"/>
              </a:rPr>
              <a:t>SABA prn</a:t>
            </a:r>
            <a:endParaRPr lang="da-DK">
              <a:cs typeface="Times New Roman" pitchFamily="18" charset="0"/>
            </a:endParaRPr>
          </a:p>
        </p:txBody>
      </p:sp>
      <p:sp>
        <p:nvSpPr>
          <p:cNvPr id="208910" name="16 CuadroTexto"/>
          <p:cNvSpPr txBox="1">
            <a:spLocks noChangeArrowheads="1"/>
          </p:cNvSpPr>
          <p:nvPr/>
        </p:nvSpPr>
        <p:spPr bwMode="auto">
          <a:xfrm>
            <a:off x="5024571" y="4343400"/>
            <a:ext cx="898259" cy="1015663"/>
          </a:xfrm>
          <a:prstGeom prst="rect">
            <a:avLst/>
          </a:prstGeom>
          <a:solidFill>
            <a:srgbClr val="FFFFFF"/>
          </a:solidFill>
          <a:ln w="9525">
            <a:noFill/>
            <a:miter lim="800000"/>
            <a:headEnd/>
            <a:tailEnd/>
          </a:ln>
        </p:spPr>
        <p:txBody>
          <a:bodyPr wrap="none">
            <a:spAutoFit/>
          </a:bodyPr>
          <a:lstStyle/>
          <a:p>
            <a:pPr algn="ctr"/>
            <a:r>
              <a:rPr lang="da-DK" sz="2000">
                <a:cs typeface="Times New Roman" pitchFamily="18" charset="0"/>
              </a:rPr>
              <a:t>LABA </a:t>
            </a:r>
          </a:p>
          <a:p>
            <a:pPr algn="ctr"/>
            <a:r>
              <a:rPr lang="da-DK" sz="2000" i="1">
                <a:cs typeface="Times New Roman" pitchFamily="18" charset="0"/>
              </a:rPr>
              <a:t>or</a:t>
            </a:r>
            <a:r>
              <a:rPr lang="da-DK" sz="2000">
                <a:cs typeface="Times New Roman" pitchFamily="18" charset="0"/>
              </a:rPr>
              <a:t> </a:t>
            </a:r>
          </a:p>
          <a:p>
            <a:pPr algn="ctr"/>
            <a:r>
              <a:rPr lang="da-DK" sz="2000">
                <a:cs typeface="Times New Roman" pitchFamily="18" charset="0"/>
              </a:rPr>
              <a:t>LAMA</a:t>
            </a:r>
          </a:p>
        </p:txBody>
      </p:sp>
      <p:sp>
        <p:nvSpPr>
          <p:cNvPr id="208911" name="16 CuadroTexto"/>
          <p:cNvSpPr txBox="1">
            <a:spLocks noChangeArrowheads="1"/>
          </p:cNvSpPr>
          <p:nvPr/>
        </p:nvSpPr>
        <p:spPr bwMode="auto">
          <a:xfrm>
            <a:off x="2133600" y="2286000"/>
            <a:ext cx="1570038" cy="1016000"/>
          </a:xfrm>
          <a:prstGeom prst="rect">
            <a:avLst/>
          </a:prstGeom>
          <a:solidFill>
            <a:srgbClr val="FFFFFF"/>
          </a:solidFill>
          <a:ln w="9525">
            <a:noFill/>
            <a:miter lim="800000"/>
            <a:headEnd/>
            <a:tailEnd/>
          </a:ln>
        </p:spPr>
        <p:txBody>
          <a:bodyPr wrap="none">
            <a:spAutoFit/>
          </a:bodyPr>
          <a:lstStyle/>
          <a:p>
            <a:pPr algn="ctr"/>
            <a:r>
              <a:rPr lang="da-DK" sz="2000">
                <a:cs typeface="Times New Roman" pitchFamily="18" charset="0"/>
              </a:rPr>
              <a:t>ICS + LABA</a:t>
            </a:r>
          </a:p>
          <a:p>
            <a:pPr algn="ctr"/>
            <a:r>
              <a:rPr lang="da-DK" sz="2000" i="1">
                <a:cs typeface="Times New Roman" pitchFamily="18" charset="0"/>
              </a:rPr>
              <a:t>or</a:t>
            </a:r>
          </a:p>
          <a:p>
            <a:pPr algn="ctr"/>
            <a:r>
              <a:rPr lang="da-DK" sz="2000">
                <a:cs typeface="Times New Roman" pitchFamily="18" charset="0"/>
              </a:rPr>
              <a:t> LAMA</a:t>
            </a:r>
          </a:p>
        </p:txBody>
      </p:sp>
      <p:sp>
        <p:nvSpPr>
          <p:cNvPr id="23" name="Titel 1"/>
          <p:cNvSpPr>
            <a:spLocks noGrp="1"/>
          </p:cNvSpPr>
          <p:nvPr>
            <p:ph type="title"/>
          </p:nvPr>
        </p:nvSpPr>
        <p:spPr>
          <a:xfrm>
            <a:off x="609600" y="0"/>
            <a:ext cx="8382000" cy="1166813"/>
          </a:xfrm>
        </p:spPr>
        <p:txBody>
          <a:bodyPr>
            <a:noAutofit/>
          </a:bodyPr>
          <a:lstStyle/>
          <a:p>
            <a:pPr>
              <a:lnSpc>
                <a:spcPct val="110000"/>
              </a:lnSpc>
              <a:defRPr/>
            </a:pPr>
            <a:r>
              <a:rPr lang="da-DK" sz="2400" b="1" dirty="0"/>
              <a:t>Manage Stable COPD:  Pharmacologic Therapy</a:t>
            </a:r>
            <a:br>
              <a:rPr lang="da-DK" sz="2400" b="1" dirty="0"/>
            </a:br>
            <a:r>
              <a:rPr lang="da-DK" sz="2400" b="1" dirty="0"/>
              <a:t>RECOMMENDED FIRST CHOICE</a:t>
            </a:r>
          </a:p>
        </p:txBody>
      </p:sp>
      <p:sp>
        <p:nvSpPr>
          <p:cNvPr id="208914" name="TextBox 3"/>
          <p:cNvSpPr txBox="1">
            <a:spLocks noChangeArrowheads="1"/>
          </p:cNvSpPr>
          <p:nvPr/>
        </p:nvSpPr>
        <p:spPr bwMode="auto">
          <a:xfrm>
            <a:off x="1600200" y="3810000"/>
            <a:ext cx="6858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A</a:t>
            </a:r>
          </a:p>
        </p:txBody>
      </p:sp>
      <p:sp>
        <p:nvSpPr>
          <p:cNvPr id="208915" name="TextBox 26"/>
          <p:cNvSpPr txBox="1">
            <a:spLocks noChangeArrowheads="1"/>
          </p:cNvSpPr>
          <p:nvPr/>
        </p:nvSpPr>
        <p:spPr bwMode="auto">
          <a:xfrm>
            <a:off x="6096000" y="3881438"/>
            <a:ext cx="685800" cy="461962"/>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B</a:t>
            </a:r>
          </a:p>
        </p:txBody>
      </p:sp>
      <p:sp>
        <p:nvSpPr>
          <p:cNvPr id="208916" name="TextBox 27"/>
          <p:cNvSpPr txBox="1">
            <a:spLocks noChangeArrowheads="1"/>
          </p:cNvSpPr>
          <p:nvPr/>
        </p:nvSpPr>
        <p:spPr bwMode="auto">
          <a:xfrm>
            <a:off x="6172200" y="1828800"/>
            <a:ext cx="6858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D</a:t>
            </a:r>
          </a:p>
        </p:txBody>
      </p:sp>
      <p:sp>
        <p:nvSpPr>
          <p:cNvPr id="208917" name="TextBox 28"/>
          <p:cNvSpPr txBox="1">
            <a:spLocks noChangeArrowheads="1"/>
          </p:cNvSpPr>
          <p:nvPr/>
        </p:nvSpPr>
        <p:spPr bwMode="auto">
          <a:xfrm>
            <a:off x="1524000" y="1828800"/>
            <a:ext cx="7620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C</a:t>
            </a:r>
          </a:p>
        </p:txBody>
      </p:sp>
      <p:sp>
        <p:nvSpPr>
          <p:cNvPr id="208918" name="16 CuadroTexto"/>
          <p:cNvSpPr txBox="1">
            <a:spLocks noChangeArrowheads="1"/>
          </p:cNvSpPr>
          <p:nvPr/>
        </p:nvSpPr>
        <p:spPr bwMode="auto">
          <a:xfrm>
            <a:off x="4724400" y="2286000"/>
            <a:ext cx="1568450" cy="1016000"/>
          </a:xfrm>
          <a:prstGeom prst="rect">
            <a:avLst/>
          </a:prstGeom>
          <a:solidFill>
            <a:srgbClr val="FFFFFF"/>
          </a:solidFill>
          <a:ln w="9525">
            <a:noFill/>
            <a:miter lim="800000"/>
            <a:headEnd/>
            <a:tailEnd/>
          </a:ln>
        </p:spPr>
        <p:txBody>
          <a:bodyPr wrap="none">
            <a:spAutoFit/>
          </a:bodyPr>
          <a:lstStyle/>
          <a:p>
            <a:pPr algn="ctr"/>
            <a:r>
              <a:rPr lang="da-DK" sz="2000">
                <a:cs typeface="Times New Roman" pitchFamily="18" charset="0"/>
              </a:rPr>
              <a:t>ICS + LABA</a:t>
            </a:r>
          </a:p>
          <a:p>
            <a:pPr algn="ctr"/>
            <a:r>
              <a:rPr lang="da-DK" sz="2000" i="1">
                <a:cs typeface="Times New Roman" pitchFamily="18" charset="0"/>
              </a:rPr>
              <a:t>and/or</a:t>
            </a:r>
            <a:r>
              <a:rPr lang="da-DK" sz="2000">
                <a:cs typeface="Times New Roman" pitchFamily="18" charset="0"/>
              </a:rPr>
              <a:t> </a:t>
            </a:r>
          </a:p>
          <a:p>
            <a:pPr algn="ctr"/>
            <a:r>
              <a:rPr lang="da-DK" sz="2000">
                <a:cs typeface="Times New Roman" pitchFamily="18" charset="0"/>
              </a:rPr>
              <a:t>LAMA</a:t>
            </a:r>
          </a:p>
        </p:txBody>
      </p:sp>
      <p:sp>
        <p:nvSpPr>
          <p:cNvPr id="208919"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08920" name="Rectangle 1"/>
          <p:cNvSpPr>
            <a:spLocks noChangeArrowheads="1"/>
          </p:cNvSpPr>
          <p:nvPr/>
        </p:nvSpPr>
        <p:spPr bwMode="auto">
          <a:xfrm>
            <a:off x="6858000" y="1993900"/>
            <a:ext cx="1524000" cy="3416300"/>
          </a:xfrm>
          <a:prstGeom prst="rect">
            <a:avLst/>
          </a:prstGeom>
          <a:noFill/>
          <a:ln w="9525">
            <a:noFill/>
            <a:miter lim="800000"/>
            <a:headEnd/>
            <a:tailEnd/>
          </a:ln>
        </p:spPr>
        <p:txBody>
          <a:bodyPr>
            <a:spAutoFit/>
          </a:bodyPr>
          <a:lstStyle/>
          <a:p>
            <a:endParaRPr lang="da-DK" sz="1800">
              <a:latin typeface="Calibri" pitchFamily="34" charset="0"/>
            </a:endParaRPr>
          </a:p>
          <a:p>
            <a:r>
              <a:rPr lang="da-DK" sz="1800">
                <a:latin typeface="Calibri" pitchFamily="34" charset="0"/>
              </a:rPr>
              <a:t>2 or more </a:t>
            </a:r>
          </a:p>
          <a:p>
            <a:r>
              <a:rPr lang="da-DK" sz="1800">
                <a:latin typeface="Calibri" pitchFamily="34" charset="0"/>
              </a:rPr>
              <a:t>        </a:t>
            </a:r>
            <a:r>
              <a:rPr lang="da-DK" sz="1800" i="1">
                <a:latin typeface="Calibri" pitchFamily="34" charset="0"/>
              </a:rPr>
              <a:t>or</a:t>
            </a:r>
            <a:r>
              <a:rPr lang="da-DK" sz="1800">
                <a:latin typeface="Calibri" pitchFamily="34" charset="0"/>
              </a:rPr>
              <a:t> </a:t>
            </a:r>
          </a:p>
          <a:p>
            <a:r>
              <a:rPr lang="da-DK" sz="1800">
                <a:latin typeface="Calibri" pitchFamily="34" charset="0"/>
              </a:rPr>
              <a:t>    </a:t>
            </a:r>
            <a:r>
              <a:rPr lang="da-DK" sz="1800" u="sng">
                <a:latin typeface="Calibri" pitchFamily="34" charset="0"/>
              </a:rPr>
              <a:t>&gt;</a:t>
            </a:r>
            <a:r>
              <a:rPr lang="da-DK" sz="1800">
                <a:latin typeface="Calibri" pitchFamily="34" charset="0"/>
              </a:rPr>
              <a:t> 1  leading</a:t>
            </a:r>
          </a:p>
          <a:p>
            <a:r>
              <a:rPr lang="da-DK" sz="1800">
                <a:latin typeface="Calibri" pitchFamily="34" charset="0"/>
              </a:rPr>
              <a:t>    to  hospital</a:t>
            </a:r>
          </a:p>
          <a:p>
            <a:r>
              <a:rPr lang="da-DK" sz="1800">
                <a:latin typeface="Calibri" pitchFamily="34" charset="0"/>
              </a:rPr>
              <a:t>    admission</a:t>
            </a:r>
          </a:p>
          <a:p>
            <a:endParaRPr lang="da-DK" sz="1800">
              <a:latin typeface="Calibri" pitchFamily="34" charset="0"/>
            </a:endParaRPr>
          </a:p>
          <a:p>
            <a:endParaRPr lang="da-DK" sz="1800">
              <a:latin typeface="Calibri" pitchFamily="34" charset="0"/>
            </a:endParaRPr>
          </a:p>
          <a:p>
            <a:r>
              <a:rPr lang="da-DK" sz="1800">
                <a:latin typeface="Calibri" pitchFamily="34" charset="0"/>
              </a:rPr>
              <a:t>1 (not leading</a:t>
            </a:r>
          </a:p>
          <a:p>
            <a:r>
              <a:rPr lang="da-DK" sz="1800">
                <a:latin typeface="Calibri" pitchFamily="34" charset="0"/>
              </a:rPr>
              <a:t>     to hospital</a:t>
            </a:r>
          </a:p>
          <a:p>
            <a:r>
              <a:rPr lang="da-DK" sz="1800">
                <a:latin typeface="Calibri" pitchFamily="34" charset="0"/>
              </a:rPr>
              <a:t>     admission)</a:t>
            </a:r>
          </a:p>
          <a:p>
            <a:endParaRPr lang="da-DK" sz="1800">
              <a:latin typeface="Calibri" pitchFamily="34" charset="0"/>
            </a:endParaRPr>
          </a:p>
        </p:txBody>
      </p:sp>
      <p:cxnSp>
        <p:nvCxnSpPr>
          <p:cNvPr id="3" name="Straight Connector 2"/>
          <p:cNvCxnSpPr>
            <a:stCxn id="12" idx="1"/>
          </p:cNvCxnSpPr>
          <p:nvPr/>
        </p:nvCxnSpPr>
        <p:spPr>
          <a:xfrm flipV="1">
            <a:off x="1524000" y="3780631"/>
            <a:ext cx="5530056" cy="1"/>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152900" y="2059781"/>
            <a:ext cx="19050" cy="3178969"/>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543CA276-B736-4C45-BA8E-9382D6604C85}"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7 CuadroTexto"/>
          <p:cNvSpPr txBox="1">
            <a:spLocks noChangeArrowheads="1"/>
          </p:cNvSpPr>
          <p:nvPr/>
        </p:nvSpPr>
        <p:spPr bwMode="auto">
          <a:xfrm rot="-5400000">
            <a:off x="6938169" y="3356769"/>
            <a:ext cx="3581400" cy="830262"/>
          </a:xfrm>
          <a:prstGeom prst="rect">
            <a:avLst/>
          </a:prstGeom>
          <a:noFill/>
          <a:ln w="9525">
            <a:noFill/>
            <a:miter lim="800000"/>
            <a:headEnd/>
            <a:tailEnd/>
          </a:ln>
        </p:spPr>
        <p:txBody>
          <a:bodyPr>
            <a:spAutoFit/>
          </a:bodyPr>
          <a:lstStyle/>
          <a:p>
            <a:pPr algn="ctr"/>
            <a:r>
              <a:rPr lang="en-US"/>
              <a:t>Exacerbations per year</a:t>
            </a:r>
          </a:p>
          <a:p>
            <a:endParaRPr lang="en-US"/>
          </a:p>
        </p:txBody>
      </p:sp>
      <p:sp>
        <p:nvSpPr>
          <p:cNvPr id="210946" name="Tekstfelt 10"/>
          <p:cNvSpPr txBox="1">
            <a:spLocks noChangeArrowheads="1"/>
          </p:cNvSpPr>
          <p:nvPr/>
        </p:nvSpPr>
        <p:spPr bwMode="auto">
          <a:xfrm>
            <a:off x="6858000" y="5238750"/>
            <a:ext cx="392113" cy="400050"/>
          </a:xfrm>
          <a:prstGeom prst="rect">
            <a:avLst/>
          </a:prstGeom>
          <a:noFill/>
          <a:ln w="9525">
            <a:noFill/>
            <a:miter lim="800000"/>
            <a:headEnd/>
            <a:tailEnd/>
          </a:ln>
        </p:spPr>
        <p:txBody>
          <a:bodyPr wrap="none">
            <a:spAutoFit/>
          </a:bodyPr>
          <a:lstStyle/>
          <a:p>
            <a:r>
              <a:rPr lang="da-DK" sz="1800"/>
              <a:t> </a:t>
            </a:r>
            <a:r>
              <a:rPr lang="da-DK" sz="2000"/>
              <a:t>0</a:t>
            </a:r>
          </a:p>
        </p:txBody>
      </p:sp>
      <p:sp>
        <p:nvSpPr>
          <p:cNvPr id="12" name="1 Rectángulo"/>
          <p:cNvSpPr/>
          <p:nvPr/>
        </p:nvSpPr>
        <p:spPr>
          <a:xfrm>
            <a:off x="1524000" y="1600200"/>
            <a:ext cx="5257800" cy="415607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cxnSp>
        <p:nvCxnSpPr>
          <p:cNvPr id="14" name="14 Conector recto"/>
          <p:cNvCxnSpPr/>
          <p:nvPr/>
        </p:nvCxnSpPr>
        <p:spPr>
          <a:xfrm>
            <a:off x="4191000" y="1804988"/>
            <a:ext cx="0" cy="3951287"/>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5" name="15 Conector recto"/>
          <p:cNvCxnSpPr/>
          <p:nvPr/>
        </p:nvCxnSpPr>
        <p:spPr>
          <a:xfrm>
            <a:off x="1524000" y="3810000"/>
            <a:ext cx="5257800"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210950" name="TextBox 2"/>
          <p:cNvSpPr txBox="1">
            <a:spLocks noChangeArrowheads="1"/>
          </p:cNvSpPr>
          <p:nvPr/>
        </p:nvSpPr>
        <p:spPr bwMode="auto">
          <a:xfrm>
            <a:off x="2849563" y="5870575"/>
            <a:ext cx="1300162" cy="923925"/>
          </a:xfrm>
          <a:prstGeom prst="rect">
            <a:avLst/>
          </a:prstGeom>
          <a:noFill/>
          <a:ln w="9525">
            <a:noFill/>
            <a:miter lim="800000"/>
            <a:headEnd/>
            <a:tailEnd/>
          </a:ln>
        </p:spPr>
        <p:txBody>
          <a:bodyPr wrap="none">
            <a:spAutoFit/>
          </a:bodyPr>
          <a:lstStyle/>
          <a:p>
            <a:pPr algn="ctr"/>
            <a:r>
              <a:rPr lang="en-US" sz="1800"/>
              <a:t>CAT &lt; 10</a:t>
            </a:r>
          </a:p>
          <a:p>
            <a:pPr algn="ctr"/>
            <a:r>
              <a:rPr lang="en-US" sz="1800"/>
              <a:t>mMRC 0-1</a:t>
            </a:r>
          </a:p>
          <a:p>
            <a:pPr algn="ctr"/>
            <a:r>
              <a:rPr lang="en-US" sz="1800"/>
              <a:t> </a:t>
            </a:r>
          </a:p>
        </p:txBody>
      </p:sp>
      <p:sp>
        <p:nvSpPr>
          <p:cNvPr id="210951" name="Tekstfelt 20"/>
          <p:cNvSpPr txBox="1">
            <a:spLocks noChangeArrowheads="1"/>
          </p:cNvSpPr>
          <p:nvPr/>
        </p:nvSpPr>
        <p:spPr bwMode="auto">
          <a:xfrm>
            <a:off x="152400" y="2122488"/>
            <a:ext cx="1483098" cy="461665"/>
          </a:xfrm>
          <a:prstGeom prst="rect">
            <a:avLst/>
          </a:prstGeom>
          <a:noFill/>
          <a:ln w="9525">
            <a:noFill/>
            <a:miter lim="800000"/>
            <a:headEnd/>
            <a:tailEnd/>
          </a:ln>
        </p:spPr>
        <p:txBody>
          <a:bodyPr wrap="none">
            <a:spAutoFit/>
          </a:bodyPr>
          <a:lstStyle/>
          <a:p>
            <a:r>
              <a:rPr lang="da-DK"/>
              <a:t>GOLD 4  </a:t>
            </a:r>
          </a:p>
        </p:txBody>
      </p:sp>
      <p:sp>
        <p:nvSpPr>
          <p:cNvPr id="210952" name="Tekstfelt 24"/>
          <p:cNvSpPr txBox="1">
            <a:spLocks noChangeArrowheads="1"/>
          </p:cNvSpPr>
          <p:nvPr/>
        </p:nvSpPr>
        <p:spPr bwMode="auto">
          <a:xfrm>
            <a:off x="2133600" y="5491163"/>
            <a:ext cx="312906" cy="369332"/>
          </a:xfrm>
          <a:prstGeom prst="rect">
            <a:avLst/>
          </a:prstGeom>
          <a:noFill/>
          <a:ln w="9525">
            <a:noFill/>
            <a:miter lim="800000"/>
            <a:headEnd/>
            <a:tailEnd/>
          </a:ln>
        </p:spPr>
        <p:txBody>
          <a:bodyPr wrap="none">
            <a:spAutoFit/>
          </a:bodyPr>
          <a:lstStyle/>
          <a:p>
            <a:r>
              <a:rPr lang="da-DK" sz="1800"/>
              <a:t>  </a:t>
            </a:r>
          </a:p>
        </p:txBody>
      </p:sp>
      <p:sp>
        <p:nvSpPr>
          <p:cNvPr id="210953" name="TextBox 2"/>
          <p:cNvSpPr txBox="1">
            <a:spLocks noChangeArrowheads="1"/>
          </p:cNvSpPr>
          <p:nvPr/>
        </p:nvSpPr>
        <p:spPr bwMode="auto">
          <a:xfrm>
            <a:off x="4708525" y="5872163"/>
            <a:ext cx="1295400" cy="923925"/>
          </a:xfrm>
          <a:prstGeom prst="rect">
            <a:avLst/>
          </a:prstGeom>
          <a:noFill/>
          <a:ln w="9525">
            <a:noFill/>
            <a:miter lim="800000"/>
            <a:headEnd/>
            <a:tailEnd/>
          </a:ln>
        </p:spPr>
        <p:txBody>
          <a:bodyPr wrap="none">
            <a:spAutoFit/>
          </a:bodyPr>
          <a:lstStyle/>
          <a:p>
            <a:pPr algn="ctr"/>
            <a:r>
              <a:rPr lang="en-US" sz="1800"/>
              <a:t>CAT </a:t>
            </a:r>
            <a:r>
              <a:rPr lang="da-DK" sz="1800" u="sng"/>
              <a:t>&gt;</a:t>
            </a:r>
            <a:r>
              <a:rPr lang="da-DK" sz="1800"/>
              <a:t> </a:t>
            </a:r>
            <a:r>
              <a:rPr lang="en-US" sz="1800"/>
              <a:t>10 </a:t>
            </a:r>
          </a:p>
          <a:p>
            <a:pPr algn="ctr"/>
            <a:r>
              <a:rPr lang="en-US" sz="1800"/>
              <a:t>mMRC </a:t>
            </a:r>
            <a:r>
              <a:rPr lang="da-DK" sz="1800" u="sng"/>
              <a:t>&gt;</a:t>
            </a:r>
            <a:r>
              <a:rPr lang="da-DK" sz="1800"/>
              <a:t> </a:t>
            </a:r>
            <a:r>
              <a:rPr lang="en-US" sz="1800"/>
              <a:t>2</a:t>
            </a:r>
          </a:p>
          <a:p>
            <a:pPr algn="ctr"/>
            <a:endParaRPr lang="en-US" sz="1800"/>
          </a:p>
        </p:txBody>
      </p:sp>
      <p:sp>
        <p:nvSpPr>
          <p:cNvPr id="210954" name="Tekstfelt 29"/>
          <p:cNvSpPr txBox="1">
            <a:spLocks noChangeArrowheads="1"/>
          </p:cNvSpPr>
          <p:nvPr/>
        </p:nvSpPr>
        <p:spPr bwMode="auto">
          <a:xfrm>
            <a:off x="134938" y="3028950"/>
            <a:ext cx="1483098" cy="461665"/>
          </a:xfrm>
          <a:prstGeom prst="rect">
            <a:avLst/>
          </a:prstGeom>
          <a:noFill/>
          <a:ln w="9525">
            <a:noFill/>
            <a:miter lim="800000"/>
            <a:headEnd/>
            <a:tailEnd/>
          </a:ln>
        </p:spPr>
        <p:txBody>
          <a:bodyPr wrap="none">
            <a:spAutoFit/>
          </a:bodyPr>
          <a:lstStyle/>
          <a:p>
            <a:r>
              <a:rPr lang="da-DK"/>
              <a:t>GOLD 3  </a:t>
            </a:r>
          </a:p>
        </p:txBody>
      </p:sp>
      <p:sp>
        <p:nvSpPr>
          <p:cNvPr id="210955" name="Tekstfelt 30"/>
          <p:cNvSpPr txBox="1">
            <a:spLocks noChangeArrowheads="1"/>
          </p:cNvSpPr>
          <p:nvPr/>
        </p:nvSpPr>
        <p:spPr bwMode="auto">
          <a:xfrm>
            <a:off x="152400" y="4079875"/>
            <a:ext cx="1483098" cy="461665"/>
          </a:xfrm>
          <a:prstGeom prst="rect">
            <a:avLst/>
          </a:prstGeom>
          <a:noFill/>
          <a:ln w="9525">
            <a:noFill/>
            <a:miter lim="800000"/>
            <a:headEnd/>
            <a:tailEnd/>
          </a:ln>
        </p:spPr>
        <p:txBody>
          <a:bodyPr wrap="none">
            <a:spAutoFit/>
          </a:bodyPr>
          <a:lstStyle/>
          <a:p>
            <a:r>
              <a:rPr lang="da-DK"/>
              <a:t>GOLD 2  </a:t>
            </a:r>
          </a:p>
        </p:txBody>
      </p:sp>
      <p:sp>
        <p:nvSpPr>
          <p:cNvPr id="210956" name="Tekstfelt 31"/>
          <p:cNvSpPr txBox="1">
            <a:spLocks noChangeArrowheads="1"/>
          </p:cNvSpPr>
          <p:nvPr/>
        </p:nvSpPr>
        <p:spPr bwMode="auto">
          <a:xfrm>
            <a:off x="209550" y="4921250"/>
            <a:ext cx="1483098" cy="461665"/>
          </a:xfrm>
          <a:prstGeom prst="rect">
            <a:avLst/>
          </a:prstGeom>
          <a:noFill/>
          <a:ln w="9525">
            <a:noFill/>
            <a:miter lim="800000"/>
            <a:headEnd/>
            <a:tailEnd/>
          </a:ln>
        </p:spPr>
        <p:txBody>
          <a:bodyPr wrap="none">
            <a:spAutoFit/>
          </a:bodyPr>
          <a:lstStyle/>
          <a:p>
            <a:r>
              <a:rPr lang="da-DK"/>
              <a:t>GOLD 1  </a:t>
            </a:r>
          </a:p>
        </p:txBody>
      </p:sp>
      <p:sp>
        <p:nvSpPr>
          <p:cNvPr id="23" name="Titel 1"/>
          <p:cNvSpPr>
            <a:spLocks noGrp="1"/>
          </p:cNvSpPr>
          <p:nvPr>
            <p:ph type="title"/>
          </p:nvPr>
        </p:nvSpPr>
        <p:spPr>
          <a:xfrm>
            <a:off x="430213" y="0"/>
            <a:ext cx="8789987" cy="1166813"/>
          </a:xfrm>
        </p:spPr>
        <p:txBody>
          <a:bodyPr>
            <a:noAutofit/>
          </a:bodyPr>
          <a:lstStyle/>
          <a:p>
            <a:pPr>
              <a:lnSpc>
                <a:spcPct val="110000"/>
              </a:lnSpc>
              <a:defRPr/>
            </a:pPr>
            <a:r>
              <a:rPr lang="da-DK" sz="2800" b="1" dirty="0"/>
              <a:t>Manage Stable COPD:  Pharmacologic Therapy</a:t>
            </a:r>
            <a:br>
              <a:rPr lang="da-DK" sz="2800" b="1" dirty="0"/>
            </a:br>
            <a:r>
              <a:rPr lang="da-DK" sz="2800" b="1" dirty="0"/>
              <a:t>ALTERNATIVE CHOICE</a:t>
            </a:r>
          </a:p>
        </p:txBody>
      </p:sp>
      <p:sp>
        <p:nvSpPr>
          <p:cNvPr id="210959" name="TextBox 3"/>
          <p:cNvSpPr txBox="1">
            <a:spLocks noChangeArrowheads="1"/>
          </p:cNvSpPr>
          <p:nvPr/>
        </p:nvSpPr>
        <p:spPr bwMode="auto">
          <a:xfrm>
            <a:off x="1371600" y="3729038"/>
            <a:ext cx="685800" cy="461962"/>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A</a:t>
            </a:r>
          </a:p>
        </p:txBody>
      </p:sp>
      <p:sp>
        <p:nvSpPr>
          <p:cNvPr id="210960" name="TextBox 26"/>
          <p:cNvSpPr txBox="1">
            <a:spLocks noChangeArrowheads="1"/>
          </p:cNvSpPr>
          <p:nvPr/>
        </p:nvSpPr>
        <p:spPr bwMode="auto">
          <a:xfrm>
            <a:off x="6172200" y="3810000"/>
            <a:ext cx="6858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B</a:t>
            </a:r>
          </a:p>
        </p:txBody>
      </p:sp>
      <p:sp>
        <p:nvSpPr>
          <p:cNvPr id="210961" name="TextBox 27"/>
          <p:cNvSpPr txBox="1">
            <a:spLocks noChangeArrowheads="1"/>
          </p:cNvSpPr>
          <p:nvPr/>
        </p:nvSpPr>
        <p:spPr bwMode="auto">
          <a:xfrm>
            <a:off x="6172200" y="1524000"/>
            <a:ext cx="6858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D</a:t>
            </a:r>
          </a:p>
        </p:txBody>
      </p:sp>
      <p:sp>
        <p:nvSpPr>
          <p:cNvPr id="210962" name="TextBox 28"/>
          <p:cNvSpPr txBox="1">
            <a:spLocks noChangeArrowheads="1"/>
          </p:cNvSpPr>
          <p:nvPr/>
        </p:nvSpPr>
        <p:spPr bwMode="auto">
          <a:xfrm>
            <a:off x="1371600" y="1524000"/>
            <a:ext cx="7620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C</a:t>
            </a:r>
          </a:p>
        </p:txBody>
      </p:sp>
      <p:sp>
        <p:nvSpPr>
          <p:cNvPr id="210963"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10964" name="Rectangle 1"/>
          <p:cNvSpPr>
            <a:spLocks noChangeArrowheads="1"/>
          </p:cNvSpPr>
          <p:nvPr/>
        </p:nvSpPr>
        <p:spPr bwMode="auto">
          <a:xfrm>
            <a:off x="6858000" y="1993900"/>
            <a:ext cx="1524000" cy="3416300"/>
          </a:xfrm>
          <a:prstGeom prst="rect">
            <a:avLst/>
          </a:prstGeom>
          <a:noFill/>
          <a:ln w="9525">
            <a:noFill/>
            <a:miter lim="800000"/>
            <a:headEnd/>
            <a:tailEnd/>
          </a:ln>
        </p:spPr>
        <p:txBody>
          <a:bodyPr>
            <a:spAutoFit/>
          </a:bodyPr>
          <a:lstStyle/>
          <a:p>
            <a:endParaRPr lang="da-DK" sz="1800">
              <a:latin typeface="Calibri" pitchFamily="34" charset="0"/>
            </a:endParaRPr>
          </a:p>
          <a:p>
            <a:r>
              <a:rPr lang="da-DK" sz="1800">
                <a:latin typeface="Calibri" pitchFamily="34" charset="0"/>
              </a:rPr>
              <a:t>2 or more </a:t>
            </a:r>
          </a:p>
          <a:p>
            <a:r>
              <a:rPr lang="da-DK" sz="1800">
                <a:latin typeface="Calibri" pitchFamily="34" charset="0"/>
              </a:rPr>
              <a:t>        </a:t>
            </a:r>
            <a:r>
              <a:rPr lang="da-DK" sz="1800" i="1">
                <a:latin typeface="Calibri" pitchFamily="34" charset="0"/>
              </a:rPr>
              <a:t>or</a:t>
            </a:r>
            <a:r>
              <a:rPr lang="da-DK" sz="1800">
                <a:latin typeface="Calibri" pitchFamily="34" charset="0"/>
              </a:rPr>
              <a:t> </a:t>
            </a:r>
          </a:p>
          <a:p>
            <a:r>
              <a:rPr lang="da-DK" sz="1800">
                <a:latin typeface="Calibri" pitchFamily="34" charset="0"/>
              </a:rPr>
              <a:t>    </a:t>
            </a:r>
            <a:r>
              <a:rPr lang="da-DK" sz="1800" u="sng">
                <a:latin typeface="Calibri" pitchFamily="34" charset="0"/>
              </a:rPr>
              <a:t>&gt;</a:t>
            </a:r>
            <a:r>
              <a:rPr lang="da-DK" sz="1800">
                <a:latin typeface="Calibri" pitchFamily="34" charset="0"/>
              </a:rPr>
              <a:t> 1  leading</a:t>
            </a:r>
          </a:p>
          <a:p>
            <a:r>
              <a:rPr lang="da-DK" sz="1800">
                <a:latin typeface="Calibri" pitchFamily="34" charset="0"/>
              </a:rPr>
              <a:t>    to  hospital</a:t>
            </a:r>
          </a:p>
          <a:p>
            <a:r>
              <a:rPr lang="da-DK" sz="1800">
                <a:latin typeface="Calibri" pitchFamily="34" charset="0"/>
              </a:rPr>
              <a:t>    admission</a:t>
            </a:r>
          </a:p>
          <a:p>
            <a:endParaRPr lang="da-DK" sz="1800">
              <a:latin typeface="Calibri" pitchFamily="34" charset="0"/>
            </a:endParaRPr>
          </a:p>
          <a:p>
            <a:endParaRPr lang="da-DK" sz="1800">
              <a:latin typeface="Calibri" pitchFamily="34" charset="0"/>
            </a:endParaRPr>
          </a:p>
          <a:p>
            <a:r>
              <a:rPr lang="da-DK" sz="1800">
                <a:latin typeface="Calibri" pitchFamily="34" charset="0"/>
              </a:rPr>
              <a:t>1 (not leading</a:t>
            </a:r>
          </a:p>
          <a:p>
            <a:r>
              <a:rPr lang="da-DK" sz="1800">
                <a:latin typeface="Calibri" pitchFamily="34" charset="0"/>
              </a:rPr>
              <a:t>     to hospital</a:t>
            </a:r>
          </a:p>
          <a:p>
            <a:r>
              <a:rPr lang="da-DK" sz="1800">
                <a:latin typeface="Calibri" pitchFamily="34" charset="0"/>
              </a:rPr>
              <a:t>     admission)</a:t>
            </a:r>
          </a:p>
          <a:p>
            <a:endParaRPr lang="da-DK" sz="1800">
              <a:latin typeface="Calibri" pitchFamily="34" charset="0"/>
            </a:endParaRPr>
          </a:p>
        </p:txBody>
      </p:sp>
      <p:sp>
        <p:nvSpPr>
          <p:cNvPr id="210965" name="16 CuadroTexto"/>
          <p:cNvSpPr txBox="1">
            <a:spLocks noChangeArrowheads="1"/>
          </p:cNvSpPr>
          <p:nvPr/>
        </p:nvSpPr>
        <p:spPr bwMode="auto">
          <a:xfrm>
            <a:off x="1600200" y="1981200"/>
            <a:ext cx="2438400" cy="1477963"/>
          </a:xfrm>
          <a:prstGeom prst="rect">
            <a:avLst/>
          </a:prstGeom>
          <a:solidFill>
            <a:schemeClr val="bg1"/>
          </a:solidFill>
          <a:ln w="9525">
            <a:noFill/>
            <a:miter lim="800000"/>
            <a:headEnd/>
            <a:tailEnd/>
          </a:ln>
        </p:spPr>
        <p:txBody>
          <a:bodyPr>
            <a:spAutoFit/>
          </a:bodyPr>
          <a:lstStyle/>
          <a:p>
            <a:pPr algn="ctr"/>
            <a:r>
              <a:rPr lang="da-DK" sz="1800">
                <a:cs typeface="Times New Roman" pitchFamily="18" charset="0"/>
              </a:rPr>
              <a:t>LAMA and LABA </a:t>
            </a:r>
          </a:p>
          <a:p>
            <a:pPr algn="ctr"/>
            <a:r>
              <a:rPr lang="da-DK" sz="1800" i="1">
                <a:cs typeface="Times New Roman" pitchFamily="18" charset="0"/>
              </a:rPr>
              <a:t>or</a:t>
            </a:r>
          </a:p>
          <a:p>
            <a:pPr algn="ctr"/>
            <a:r>
              <a:rPr lang="da-DK" sz="1800">
                <a:cs typeface="Times New Roman" pitchFamily="18" charset="0"/>
              </a:rPr>
              <a:t>LAMA and PDE4-inh </a:t>
            </a:r>
          </a:p>
          <a:p>
            <a:pPr algn="ctr"/>
            <a:r>
              <a:rPr lang="da-DK" sz="1800" i="1">
                <a:cs typeface="Times New Roman" pitchFamily="18" charset="0"/>
              </a:rPr>
              <a:t>or</a:t>
            </a:r>
          </a:p>
          <a:p>
            <a:pPr algn="ctr"/>
            <a:r>
              <a:rPr lang="da-DK" sz="1800">
                <a:cs typeface="Times New Roman" pitchFamily="18" charset="0"/>
              </a:rPr>
              <a:t>LABA and PDE4-inh </a:t>
            </a:r>
          </a:p>
        </p:txBody>
      </p:sp>
      <p:sp>
        <p:nvSpPr>
          <p:cNvPr id="210966" name="16 CuadroTexto"/>
          <p:cNvSpPr txBox="1">
            <a:spLocks noChangeArrowheads="1"/>
          </p:cNvSpPr>
          <p:nvPr/>
        </p:nvSpPr>
        <p:spPr bwMode="auto">
          <a:xfrm>
            <a:off x="4191000" y="1905000"/>
            <a:ext cx="2608263" cy="1816100"/>
          </a:xfrm>
          <a:prstGeom prst="rect">
            <a:avLst/>
          </a:prstGeom>
          <a:solidFill>
            <a:srgbClr val="FFFFFF"/>
          </a:solidFill>
          <a:ln w="9525">
            <a:noFill/>
            <a:miter lim="800000"/>
            <a:headEnd/>
            <a:tailEnd/>
          </a:ln>
        </p:spPr>
        <p:txBody>
          <a:bodyPr wrap="none">
            <a:spAutoFit/>
          </a:bodyPr>
          <a:lstStyle/>
          <a:p>
            <a:pPr algn="ctr"/>
            <a:r>
              <a:rPr lang="da-DK" sz="1600">
                <a:cs typeface="Times New Roman" pitchFamily="18" charset="0"/>
              </a:rPr>
              <a:t>ICS + LABA and LAMA </a:t>
            </a:r>
          </a:p>
          <a:p>
            <a:pPr algn="ctr"/>
            <a:r>
              <a:rPr lang="da-DK" sz="1600" i="1">
                <a:cs typeface="Times New Roman" pitchFamily="18" charset="0"/>
              </a:rPr>
              <a:t>or</a:t>
            </a:r>
            <a:endParaRPr lang="da-DK" sz="1600">
              <a:cs typeface="Times New Roman" pitchFamily="18" charset="0"/>
            </a:endParaRPr>
          </a:p>
          <a:p>
            <a:pPr algn="ctr"/>
            <a:r>
              <a:rPr lang="da-DK" sz="1600">
                <a:cs typeface="Times New Roman" pitchFamily="18" charset="0"/>
              </a:rPr>
              <a:t>ICS + LABA and PDE4-inh</a:t>
            </a:r>
          </a:p>
          <a:p>
            <a:pPr algn="ctr"/>
            <a:r>
              <a:rPr lang="da-DK" sz="1600">
                <a:cs typeface="Times New Roman" pitchFamily="18" charset="0"/>
              </a:rPr>
              <a:t> </a:t>
            </a:r>
            <a:r>
              <a:rPr lang="da-DK" sz="1600" i="1">
                <a:cs typeface="Times New Roman" pitchFamily="18" charset="0"/>
              </a:rPr>
              <a:t>or</a:t>
            </a:r>
          </a:p>
          <a:p>
            <a:pPr algn="ctr"/>
            <a:r>
              <a:rPr lang="da-DK" sz="1600">
                <a:cs typeface="Times New Roman" pitchFamily="18" charset="0"/>
              </a:rPr>
              <a:t>LAMA and LABA </a:t>
            </a:r>
          </a:p>
          <a:p>
            <a:pPr algn="ctr"/>
            <a:r>
              <a:rPr lang="da-DK" sz="1600" i="1">
                <a:cs typeface="Times New Roman" pitchFamily="18" charset="0"/>
              </a:rPr>
              <a:t>or</a:t>
            </a:r>
            <a:endParaRPr lang="da-DK" sz="1600" b="1">
              <a:cs typeface="Times New Roman" pitchFamily="18" charset="0"/>
            </a:endParaRPr>
          </a:p>
          <a:p>
            <a:pPr algn="ctr"/>
            <a:r>
              <a:rPr lang="da-DK" sz="1600">
                <a:cs typeface="Times New Roman" pitchFamily="18" charset="0"/>
              </a:rPr>
              <a:t>LAMA and PDE4-inh.</a:t>
            </a:r>
          </a:p>
        </p:txBody>
      </p:sp>
      <p:sp>
        <p:nvSpPr>
          <p:cNvPr id="210967" name="16 CuadroTexto"/>
          <p:cNvSpPr txBox="1">
            <a:spLocks noChangeArrowheads="1"/>
          </p:cNvSpPr>
          <p:nvPr/>
        </p:nvSpPr>
        <p:spPr bwMode="auto">
          <a:xfrm>
            <a:off x="1855788" y="4084638"/>
            <a:ext cx="1954212" cy="1477962"/>
          </a:xfrm>
          <a:prstGeom prst="rect">
            <a:avLst/>
          </a:prstGeom>
          <a:solidFill>
            <a:srgbClr val="FFFFFF"/>
          </a:solidFill>
          <a:ln w="9525">
            <a:noFill/>
            <a:miter lim="800000"/>
            <a:headEnd/>
            <a:tailEnd/>
          </a:ln>
        </p:spPr>
        <p:txBody>
          <a:bodyPr wrap="none">
            <a:spAutoFit/>
          </a:bodyPr>
          <a:lstStyle/>
          <a:p>
            <a:pPr algn="ctr"/>
            <a:r>
              <a:rPr lang="da-DK" sz="1800">
                <a:cs typeface="Times New Roman" pitchFamily="18" charset="0"/>
              </a:rPr>
              <a:t>LAMA </a:t>
            </a:r>
          </a:p>
          <a:p>
            <a:pPr algn="ctr"/>
            <a:r>
              <a:rPr lang="da-DK" sz="1800" i="1">
                <a:cs typeface="Times New Roman" pitchFamily="18" charset="0"/>
              </a:rPr>
              <a:t>or</a:t>
            </a:r>
            <a:r>
              <a:rPr lang="da-DK" sz="1800">
                <a:cs typeface="Times New Roman" pitchFamily="18" charset="0"/>
              </a:rPr>
              <a:t> </a:t>
            </a:r>
          </a:p>
          <a:p>
            <a:pPr algn="ctr"/>
            <a:r>
              <a:rPr lang="da-DK" sz="1800">
                <a:cs typeface="Times New Roman" pitchFamily="18" charset="0"/>
              </a:rPr>
              <a:t>LABA</a:t>
            </a:r>
          </a:p>
          <a:p>
            <a:pPr algn="ctr"/>
            <a:r>
              <a:rPr lang="da-DK" sz="1800">
                <a:cs typeface="Times New Roman" pitchFamily="18" charset="0"/>
              </a:rPr>
              <a:t> </a:t>
            </a:r>
            <a:r>
              <a:rPr lang="da-DK" sz="1800" i="1">
                <a:cs typeface="Times New Roman" pitchFamily="18" charset="0"/>
              </a:rPr>
              <a:t>or</a:t>
            </a:r>
            <a:endParaRPr lang="da-DK" sz="1800">
              <a:cs typeface="Times New Roman" pitchFamily="18" charset="0"/>
            </a:endParaRPr>
          </a:p>
          <a:p>
            <a:pPr algn="ctr"/>
            <a:r>
              <a:rPr lang="da-DK" sz="1800">
                <a:cs typeface="Times New Roman" pitchFamily="18" charset="0"/>
              </a:rPr>
              <a:t>SABA and SAMA</a:t>
            </a:r>
          </a:p>
        </p:txBody>
      </p:sp>
      <p:sp>
        <p:nvSpPr>
          <p:cNvPr id="210968" name="16 CuadroTexto"/>
          <p:cNvSpPr txBox="1">
            <a:spLocks noChangeArrowheads="1"/>
          </p:cNvSpPr>
          <p:nvPr/>
        </p:nvSpPr>
        <p:spPr bwMode="auto">
          <a:xfrm>
            <a:off x="4495800" y="4430713"/>
            <a:ext cx="1903413" cy="369887"/>
          </a:xfrm>
          <a:prstGeom prst="rect">
            <a:avLst/>
          </a:prstGeom>
          <a:solidFill>
            <a:srgbClr val="FFFFFF"/>
          </a:solidFill>
          <a:ln w="9525">
            <a:noFill/>
            <a:miter lim="800000"/>
            <a:headEnd/>
            <a:tailEnd/>
          </a:ln>
        </p:spPr>
        <p:txBody>
          <a:bodyPr wrap="none">
            <a:spAutoFit/>
          </a:bodyPr>
          <a:lstStyle/>
          <a:p>
            <a:pPr algn="ctr"/>
            <a:r>
              <a:rPr lang="da-DK" sz="1800">
                <a:cs typeface="Times New Roman" pitchFamily="18" charset="0"/>
              </a:rPr>
              <a:t>LAMA and LABA</a:t>
            </a:r>
          </a:p>
        </p:txBody>
      </p:sp>
      <p:cxnSp>
        <p:nvCxnSpPr>
          <p:cNvPr id="25" name="Straight Connector 24"/>
          <p:cNvCxnSpPr/>
          <p:nvPr/>
        </p:nvCxnSpPr>
        <p:spPr>
          <a:xfrm>
            <a:off x="4152900" y="2059781"/>
            <a:ext cx="19050" cy="3178969"/>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1524000" y="3780631"/>
            <a:ext cx="5530056" cy="1"/>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543CA276-B736-4C45-BA8E-9382D6604C85}"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7 CuadroTexto"/>
          <p:cNvSpPr txBox="1">
            <a:spLocks noChangeArrowheads="1"/>
          </p:cNvSpPr>
          <p:nvPr/>
        </p:nvSpPr>
        <p:spPr bwMode="auto">
          <a:xfrm rot="-5400000">
            <a:off x="6938169" y="3356769"/>
            <a:ext cx="3581400" cy="830262"/>
          </a:xfrm>
          <a:prstGeom prst="rect">
            <a:avLst/>
          </a:prstGeom>
          <a:noFill/>
          <a:ln w="9525">
            <a:noFill/>
            <a:miter lim="800000"/>
            <a:headEnd/>
            <a:tailEnd/>
          </a:ln>
        </p:spPr>
        <p:txBody>
          <a:bodyPr>
            <a:spAutoFit/>
          </a:bodyPr>
          <a:lstStyle/>
          <a:p>
            <a:pPr algn="ctr"/>
            <a:r>
              <a:rPr lang="en-US"/>
              <a:t>Exacerbations per year</a:t>
            </a:r>
          </a:p>
          <a:p>
            <a:endParaRPr lang="en-US"/>
          </a:p>
        </p:txBody>
      </p:sp>
      <p:sp>
        <p:nvSpPr>
          <p:cNvPr id="212994" name="Tekstfelt 10"/>
          <p:cNvSpPr txBox="1">
            <a:spLocks noChangeArrowheads="1"/>
          </p:cNvSpPr>
          <p:nvPr/>
        </p:nvSpPr>
        <p:spPr bwMode="auto">
          <a:xfrm>
            <a:off x="6858000" y="5238750"/>
            <a:ext cx="392113" cy="400050"/>
          </a:xfrm>
          <a:prstGeom prst="rect">
            <a:avLst/>
          </a:prstGeom>
          <a:noFill/>
          <a:ln w="9525">
            <a:noFill/>
            <a:miter lim="800000"/>
            <a:headEnd/>
            <a:tailEnd/>
          </a:ln>
        </p:spPr>
        <p:txBody>
          <a:bodyPr wrap="none">
            <a:spAutoFit/>
          </a:bodyPr>
          <a:lstStyle/>
          <a:p>
            <a:r>
              <a:rPr lang="da-DK" sz="1800"/>
              <a:t> </a:t>
            </a:r>
            <a:r>
              <a:rPr lang="da-DK" sz="2000"/>
              <a:t>0</a:t>
            </a:r>
          </a:p>
        </p:txBody>
      </p:sp>
      <p:sp>
        <p:nvSpPr>
          <p:cNvPr id="12" name="1 Rectángulo"/>
          <p:cNvSpPr/>
          <p:nvPr/>
        </p:nvSpPr>
        <p:spPr>
          <a:xfrm>
            <a:off x="1524000" y="1600200"/>
            <a:ext cx="5257800" cy="4156075"/>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cxnSp>
        <p:nvCxnSpPr>
          <p:cNvPr id="14" name="14 Conector recto"/>
          <p:cNvCxnSpPr/>
          <p:nvPr/>
        </p:nvCxnSpPr>
        <p:spPr>
          <a:xfrm>
            <a:off x="4191000" y="1804988"/>
            <a:ext cx="0" cy="3951287"/>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15" name="15 Conector recto"/>
          <p:cNvCxnSpPr/>
          <p:nvPr/>
        </p:nvCxnSpPr>
        <p:spPr>
          <a:xfrm>
            <a:off x="1524000" y="3810000"/>
            <a:ext cx="5257800" cy="0"/>
          </a:xfrm>
          <a:prstGeom prst="line">
            <a:avLst/>
          </a:prstGeom>
          <a:ln w="3810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212998" name="TextBox 2"/>
          <p:cNvSpPr txBox="1">
            <a:spLocks noChangeArrowheads="1"/>
          </p:cNvSpPr>
          <p:nvPr/>
        </p:nvSpPr>
        <p:spPr bwMode="auto">
          <a:xfrm>
            <a:off x="2849563" y="5870575"/>
            <a:ext cx="1300162" cy="923925"/>
          </a:xfrm>
          <a:prstGeom prst="rect">
            <a:avLst/>
          </a:prstGeom>
          <a:noFill/>
          <a:ln w="9525">
            <a:noFill/>
            <a:miter lim="800000"/>
            <a:headEnd/>
            <a:tailEnd/>
          </a:ln>
        </p:spPr>
        <p:txBody>
          <a:bodyPr wrap="none">
            <a:spAutoFit/>
          </a:bodyPr>
          <a:lstStyle/>
          <a:p>
            <a:pPr algn="ctr"/>
            <a:r>
              <a:rPr lang="en-US" sz="1800"/>
              <a:t>CAT &lt; 10</a:t>
            </a:r>
          </a:p>
          <a:p>
            <a:pPr algn="ctr"/>
            <a:r>
              <a:rPr lang="en-US" sz="1800"/>
              <a:t>mMRC 0-1</a:t>
            </a:r>
          </a:p>
          <a:p>
            <a:pPr algn="ctr"/>
            <a:r>
              <a:rPr lang="en-US" sz="1800"/>
              <a:t> </a:t>
            </a:r>
          </a:p>
        </p:txBody>
      </p:sp>
      <p:sp>
        <p:nvSpPr>
          <p:cNvPr id="212999" name="Tekstfelt 20"/>
          <p:cNvSpPr txBox="1">
            <a:spLocks noChangeArrowheads="1"/>
          </p:cNvSpPr>
          <p:nvPr/>
        </p:nvSpPr>
        <p:spPr bwMode="auto">
          <a:xfrm>
            <a:off x="152400" y="2122488"/>
            <a:ext cx="1483098" cy="461665"/>
          </a:xfrm>
          <a:prstGeom prst="rect">
            <a:avLst/>
          </a:prstGeom>
          <a:noFill/>
          <a:ln w="9525">
            <a:noFill/>
            <a:miter lim="800000"/>
            <a:headEnd/>
            <a:tailEnd/>
          </a:ln>
        </p:spPr>
        <p:txBody>
          <a:bodyPr wrap="none">
            <a:spAutoFit/>
          </a:bodyPr>
          <a:lstStyle/>
          <a:p>
            <a:r>
              <a:rPr lang="da-DK"/>
              <a:t>GOLD 4  </a:t>
            </a:r>
          </a:p>
        </p:txBody>
      </p:sp>
      <p:sp>
        <p:nvSpPr>
          <p:cNvPr id="213000" name="Tekstfelt 24"/>
          <p:cNvSpPr txBox="1">
            <a:spLocks noChangeArrowheads="1"/>
          </p:cNvSpPr>
          <p:nvPr/>
        </p:nvSpPr>
        <p:spPr bwMode="auto">
          <a:xfrm>
            <a:off x="2133600" y="5491163"/>
            <a:ext cx="312906" cy="369332"/>
          </a:xfrm>
          <a:prstGeom prst="rect">
            <a:avLst/>
          </a:prstGeom>
          <a:noFill/>
          <a:ln w="9525">
            <a:noFill/>
            <a:miter lim="800000"/>
            <a:headEnd/>
            <a:tailEnd/>
          </a:ln>
        </p:spPr>
        <p:txBody>
          <a:bodyPr wrap="none">
            <a:spAutoFit/>
          </a:bodyPr>
          <a:lstStyle/>
          <a:p>
            <a:r>
              <a:rPr lang="da-DK" sz="1800"/>
              <a:t>  </a:t>
            </a:r>
          </a:p>
        </p:txBody>
      </p:sp>
      <p:sp>
        <p:nvSpPr>
          <p:cNvPr id="213001" name="TextBox 2"/>
          <p:cNvSpPr txBox="1">
            <a:spLocks noChangeArrowheads="1"/>
          </p:cNvSpPr>
          <p:nvPr/>
        </p:nvSpPr>
        <p:spPr bwMode="auto">
          <a:xfrm>
            <a:off x="4708525" y="5872163"/>
            <a:ext cx="1295400" cy="923925"/>
          </a:xfrm>
          <a:prstGeom prst="rect">
            <a:avLst/>
          </a:prstGeom>
          <a:noFill/>
          <a:ln w="9525">
            <a:noFill/>
            <a:miter lim="800000"/>
            <a:headEnd/>
            <a:tailEnd/>
          </a:ln>
        </p:spPr>
        <p:txBody>
          <a:bodyPr wrap="none">
            <a:spAutoFit/>
          </a:bodyPr>
          <a:lstStyle/>
          <a:p>
            <a:pPr algn="ctr"/>
            <a:r>
              <a:rPr lang="en-US" sz="1800"/>
              <a:t>CAT </a:t>
            </a:r>
            <a:r>
              <a:rPr lang="da-DK" sz="1800" u="sng"/>
              <a:t>&gt;</a:t>
            </a:r>
            <a:r>
              <a:rPr lang="da-DK" sz="1800"/>
              <a:t> </a:t>
            </a:r>
            <a:r>
              <a:rPr lang="en-US" sz="1800"/>
              <a:t>10 </a:t>
            </a:r>
          </a:p>
          <a:p>
            <a:pPr algn="ctr"/>
            <a:r>
              <a:rPr lang="en-US" sz="1800"/>
              <a:t>mMRC </a:t>
            </a:r>
            <a:r>
              <a:rPr lang="da-DK" sz="1800" u="sng"/>
              <a:t>&gt;</a:t>
            </a:r>
            <a:r>
              <a:rPr lang="da-DK" sz="1800"/>
              <a:t> </a:t>
            </a:r>
            <a:r>
              <a:rPr lang="en-US" sz="1800"/>
              <a:t>2</a:t>
            </a:r>
          </a:p>
          <a:p>
            <a:pPr algn="ctr"/>
            <a:endParaRPr lang="en-US" sz="1800"/>
          </a:p>
        </p:txBody>
      </p:sp>
      <p:sp>
        <p:nvSpPr>
          <p:cNvPr id="213002" name="Tekstfelt 29"/>
          <p:cNvSpPr txBox="1">
            <a:spLocks noChangeArrowheads="1"/>
          </p:cNvSpPr>
          <p:nvPr/>
        </p:nvSpPr>
        <p:spPr bwMode="auto">
          <a:xfrm>
            <a:off x="134938" y="3028950"/>
            <a:ext cx="1483098" cy="461665"/>
          </a:xfrm>
          <a:prstGeom prst="rect">
            <a:avLst/>
          </a:prstGeom>
          <a:noFill/>
          <a:ln w="9525">
            <a:noFill/>
            <a:miter lim="800000"/>
            <a:headEnd/>
            <a:tailEnd/>
          </a:ln>
        </p:spPr>
        <p:txBody>
          <a:bodyPr wrap="none">
            <a:spAutoFit/>
          </a:bodyPr>
          <a:lstStyle/>
          <a:p>
            <a:r>
              <a:rPr lang="da-DK"/>
              <a:t>GOLD 3  </a:t>
            </a:r>
          </a:p>
        </p:txBody>
      </p:sp>
      <p:sp>
        <p:nvSpPr>
          <p:cNvPr id="213003" name="Tekstfelt 30"/>
          <p:cNvSpPr txBox="1">
            <a:spLocks noChangeArrowheads="1"/>
          </p:cNvSpPr>
          <p:nvPr/>
        </p:nvSpPr>
        <p:spPr bwMode="auto">
          <a:xfrm>
            <a:off x="152400" y="4079875"/>
            <a:ext cx="1483098" cy="461665"/>
          </a:xfrm>
          <a:prstGeom prst="rect">
            <a:avLst/>
          </a:prstGeom>
          <a:noFill/>
          <a:ln w="9525">
            <a:noFill/>
            <a:miter lim="800000"/>
            <a:headEnd/>
            <a:tailEnd/>
          </a:ln>
        </p:spPr>
        <p:txBody>
          <a:bodyPr wrap="none">
            <a:spAutoFit/>
          </a:bodyPr>
          <a:lstStyle/>
          <a:p>
            <a:r>
              <a:rPr lang="da-DK"/>
              <a:t>GOLD 2  </a:t>
            </a:r>
          </a:p>
        </p:txBody>
      </p:sp>
      <p:sp>
        <p:nvSpPr>
          <p:cNvPr id="213004" name="Tekstfelt 31"/>
          <p:cNvSpPr txBox="1">
            <a:spLocks noChangeArrowheads="1"/>
          </p:cNvSpPr>
          <p:nvPr/>
        </p:nvSpPr>
        <p:spPr bwMode="auto">
          <a:xfrm>
            <a:off x="209550" y="4921250"/>
            <a:ext cx="1483098" cy="461665"/>
          </a:xfrm>
          <a:prstGeom prst="rect">
            <a:avLst/>
          </a:prstGeom>
          <a:noFill/>
          <a:ln w="9525">
            <a:noFill/>
            <a:miter lim="800000"/>
            <a:headEnd/>
            <a:tailEnd/>
          </a:ln>
        </p:spPr>
        <p:txBody>
          <a:bodyPr wrap="none">
            <a:spAutoFit/>
          </a:bodyPr>
          <a:lstStyle/>
          <a:p>
            <a:r>
              <a:rPr lang="da-DK"/>
              <a:t>GOLD 1  </a:t>
            </a:r>
          </a:p>
        </p:txBody>
      </p:sp>
      <p:sp>
        <p:nvSpPr>
          <p:cNvPr id="23" name="Titel 1"/>
          <p:cNvSpPr>
            <a:spLocks noGrp="1"/>
          </p:cNvSpPr>
          <p:nvPr>
            <p:ph type="title"/>
          </p:nvPr>
        </p:nvSpPr>
        <p:spPr>
          <a:xfrm>
            <a:off x="685800" y="0"/>
            <a:ext cx="8305800" cy="1166813"/>
          </a:xfrm>
        </p:spPr>
        <p:txBody>
          <a:bodyPr>
            <a:noAutofit/>
          </a:bodyPr>
          <a:lstStyle/>
          <a:p>
            <a:pPr>
              <a:lnSpc>
                <a:spcPct val="110000"/>
              </a:lnSpc>
              <a:defRPr/>
            </a:pPr>
            <a:r>
              <a:rPr lang="da-DK" sz="2800" b="1" dirty="0"/>
              <a:t>Manage Stable COPD: Pharmacologic Therapy</a:t>
            </a:r>
            <a:br>
              <a:rPr lang="da-DK" sz="2800" b="1" dirty="0"/>
            </a:br>
            <a:r>
              <a:rPr lang="da-DK" sz="2800" b="1" dirty="0"/>
              <a:t>OTHER POSSIBLE TREATMENTS</a:t>
            </a:r>
          </a:p>
        </p:txBody>
      </p:sp>
      <p:sp>
        <p:nvSpPr>
          <p:cNvPr id="213007" name="TextBox 3"/>
          <p:cNvSpPr txBox="1">
            <a:spLocks noChangeArrowheads="1"/>
          </p:cNvSpPr>
          <p:nvPr/>
        </p:nvSpPr>
        <p:spPr bwMode="auto">
          <a:xfrm>
            <a:off x="1371600" y="3729038"/>
            <a:ext cx="685800" cy="461962"/>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A</a:t>
            </a:r>
          </a:p>
        </p:txBody>
      </p:sp>
      <p:sp>
        <p:nvSpPr>
          <p:cNvPr id="213008" name="TextBox 26"/>
          <p:cNvSpPr txBox="1">
            <a:spLocks noChangeArrowheads="1"/>
          </p:cNvSpPr>
          <p:nvPr/>
        </p:nvSpPr>
        <p:spPr bwMode="auto">
          <a:xfrm>
            <a:off x="6172200" y="3810000"/>
            <a:ext cx="6858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B</a:t>
            </a:r>
          </a:p>
        </p:txBody>
      </p:sp>
      <p:sp>
        <p:nvSpPr>
          <p:cNvPr id="213009" name="TextBox 27"/>
          <p:cNvSpPr txBox="1">
            <a:spLocks noChangeArrowheads="1"/>
          </p:cNvSpPr>
          <p:nvPr/>
        </p:nvSpPr>
        <p:spPr bwMode="auto">
          <a:xfrm>
            <a:off x="6172200" y="1524000"/>
            <a:ext cx="6858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D</a:t>
            </a:r>
          </a:p>
        </p:txBody>
      </p:sp>
      <p:sp>
        <p:nvSpPr>
          <p:cNvPr id="213010" name="TextBox 28"/>
          <p:cNvSpPr txBox="1">
            <a:spLocks noChangeArrowheads="1"/>
          </p:cNvSpPr>
          <p:nvPr/>
        </p:nvSpPr>
        <p:spPr bwMode="auto">
          <a:xfrm>
            <a:off x="1371600" y="1524000"/>
            <a:ext cx="762000" cy="461963"/>
          </a:xfrm>
          <a:prstGeom prst="rect">
            <a:avLst/>
          </a:prstGeom>
          <a:noFill/>
          <a:ln w="9525">
            <a:noFill/>
            <a:miter lim="800000"/>
            <a:headEnd/>
            <a:tailEnd/>
          </a:ln>
        </p:spPr>
        <p:txBody>
          <a:bodyPr>
            <a:spAutoFit/>
          </a:bodyPr>
          <a:lstStyle/>
          <a:p>
            <a:pPr algn="ctr"/>
            <a:r>
              <a:rPr lang="en-US">
                <a:latin typeface="Tahoma" pitchFamily="34" charset="0"/>
                <a:cs typeface="Tahoma" pitchFamily="34" charset="0"/>
              </a:rPr>
              <a:t>C</a:t>
            </a:r>
          </a:p>
        </p:txBody>
      </p:sp>
      <p:sp>
        <p:nvSpPr>
          <p:cNvPr id="213011"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13012" name="Rectangle 1"/>
          <p:cNvSpPr>
            <a:spLocks noChangeArrowheads="1"/>
          </p:cNvSpPr>
          <p:nvPr/>
        </p:nvSpPr>
        <p:spPr bwMode="auto">
          <a:xfrm>
            <a:off x="6858000" y="1993900"/>
            <a:ext cx="1524000" cy="3416300"/>
          </a:xfrm>
          <a:prstGeom prst="rect">
            <a:avLst/>
          </a:prstGeom>
          <a:noFill/>
          <a:ln w="9525">
            <a:noFill/>
            <a:miter lim="800000"/>
            <a:headEnd/>
            <a:tailEnd/>
          </a:ln>
        </p:spPr>
        <p:txBody>
          <a:bodyPr>
            <a:spAutoFit/>
          </a:bodyPr>
          <a:lstStyle/>
          <a:p>
            <a:endParaRPr lang="da-DK" sz="1800">
              <a:latin typeface="Calibri" pitchFamily="34" charset="0"/>
            </a:endParaRPr>
          </a:p>
          <a:p>
            <a:r>
              <a:rPr lang="da-DK" sz="1800">
                <a:latin typeface="Calibri" pitchFamily="34" charset="0"/>
              </a:rPr>
              <a:t>2 or more </a:t>
            </a:r>
          </a:p>
          <a:p>
            <a:r>
              <a:rPr lang="da-DK" sz="1800">
                <a:latin typeface="Calibri" pitchFamily="34" charset="0"/>
              </a:rPr>
              <a:t>        </a:t>
            </a:r>
            <a:r>
              <a:rPr lang="da-DK" sz="1800" i="1">
                <a:latin typeface="Calibri" pitchFamily="34" charset="0"/>
              </a:rPr>
              <a:t>or</a:t>
            </a:r>
            <a:r>
              <a:rPr lang="da-DK" sz="1800">
                <a:latin typeface="Calibri" pitchFamily="34" charset="0"/>
              </a:rPr>
              <a:t> </a:t>
            </a:r>
          </a:p>
          <a:p>
            <a:r>
              <a:rPr lang="da-DK" sz="1800">
                <a:latin typeface="Calibri" pitchFamily="34" charset="0"/>
              </a:rPr>
              <a:t>    </a:t>
            </a:r>
            <a:r>
              <a:rPr lang="da-DK" sz="1800" u="sng">
                <a:latin typeface="Calibri" pitchFamily="34" charset="0"/>
              </a:rPr>
              <a:t>&gt;</a:t>
            </a:r>
            <a:r>
              <a:rPr lang="da-DK" sz="1800">
                <a:latin typeface="Calibri" pitchFamily="34" charset="0"/>
              </a:rPr>
              <a:t> 1  leading</a:t>
            </a:r>
          </a:p>
          <a:p>
            <a:r>
              <a:rPr lang="da-DK" sz="1800">
                <a:latin typeface="Calibri" pitchFamily="34" charset="0"/>
              </a:rPr>
              <a:t>    to  hospital</a:t>
            </a:r>
          </a:p>
          <a:p>
            <a:r>
              <a:rPr lang="da-DK" sz="1800">
                <a:latin typeface="Calibri" pitchFamily="34" charset="0"/>
              </a:rPr>
              <a:t>    admission</a:t>
            </a:r>
          </a:p>
          <a:p>
            <a:endParaRPr lang="da-DK" sz="1800">
              <a:latin typeface="Calibri" pitchFamily="34" charset="0"/>
            </a:endParaRPr>
          </a:p>
          <a:p>
            <a:endParaRPr lang="da-DK" sz="1800">
              <a:latin typeface="Calibri" pitchFamily="34" charset="0"/>
            </a:endParaRPr>
          </a:p>
          <a:p>
            <a:r>
              <a:rPr lang="da-DK" sz="1800">
                <a:latin typeface="Calibri" pitchFamily="34" charset="0"/>
              </a:rPr>
              <a:t>1 (not leading</a:t>
            </a:r>
          </a:p>
          <a:p>
            <a:r>
              <a:rPr lang="da-DK" sz="1800">
                <a:latin typeface="Calibri" pitchFamily="34" charset="0"/>
              </a:rPr>
              <a:t>     to hospital</a:t>
            </a:r>
          </a:p>
          <a:p>
            <a:r>
              <a:rPr lang="da-DK" sz="1800">
                <a:latin typeface="Calibri" pitchFamily="34" charset="0"/>
              </a:rPr>
              <a:t>     admission)</a:t>
            </a:r>
          </a:p>
          <a:p>
            <a:endParaRPr lang="da-DK" sz="1800">
              <a:latin typeface="Calibri" pitchFamily="34" charset="0"/>
            </a:endParaRPr>
          </a:p>
        </p:txBody>
      </p:sp>
      <p:sp>
        <p:nvSpPr>
          <p:cNvPr id="213013" name="16 CuadroTexto"/>
          <p:cNvSpPr txBox="1">
            <a:spLocks noChangeArrowheads="1"/>
          </p:cNvSpPr>
          <p:nvPr/>
        </p:nvSpPr>
        <p:spPr bwMode="auto">
          <a:xfrm>
            <a:off x="1752600" y="2133600"/>
            <a:ext cx="2362200" cy="923925"/>
          </a:xfrm>
          <a:prstGeom prst="rect">
            <a:avLst/>
          </a:prstGeom>
          <a:solidFill>
            <a:srgbClr val="FFFFFF"/>
          </a:solidFill>
          <a:ln w="9525">
            <a:noFill/>
            <a:miter lim="800000"/>
            <a:headEnd/>
            <a:tailEnd/>
          </a:ln>
        </p:spPr>
        <p:txBody>
          <a:bodyPr>
            <a:spAutoFit/>
          </a:bodyPr>
          <a:lstStyle/>
          <a:p>
            <a:pPr algn="ctr"/>
            <a:r>
              <a:rPr lang="da-DK" sz="1800" i="1">
                <a:latin typeface="Tahoma" pitchFamily="34" charset="0"/>
                <a:cs typeface="Tahoma" pitchFamily="34" charset="0"/>
              </a:rPr>
              <a:t>SABA and/or SAMA</a:t>
            </a:r>
          </a:p>
          <a:p>
            <a:pPr algn="ctr"/>
            <a:endParaRPr lang="da-DK" sz="1800" i="1">
              <a:latin typeface="Tahoma" pitchFamily="34" charset="0"/>
              <a:cs typeface="Tahoma" pitchFamily="34" charset="0"/>
            </a:endParaRPr>
          </a:p>
          <a:p>
            <a:pPr algn="ctr"/>
            <a:r>
              <a:rPr lang="da-DK" sz="1800" i="1">
                <a:latin typeface="Tahoma" pitchFamily="34" charset="0"/>
                <a:cs typeface="Tahoma" pitchFamily="34" charset="0"/>
              </a:rPr>
              <a:t>Theophylline</a:t>
            </a:r>
          </a:p>
        </p:txBody>
      </p:sp>
      <p:sp>
        <p:nvSpPr>
          <p:cNvPr id="213014" name="16 CuadroTexto"/>
          <p:cNvSpPr txBox="1">
            <a:spLocks noChangeArrowheads="1"/>
          </p:cNvSpPr>
          <p:nvPr/>
        </p:nvSpPr>
        <p:spPr bwMode="auto">
          <a:xfrm>
            <a:off x="4419600" y="1981200"/>
            <a:ext cx="2195513" cy="1477963"/>
          </a:xfrm>
          <a:prstGeom prst="rect">
            <a:avLst/>
          </a:prstGeom>
          <a:solidFill>
            <a:srgbClr val="FFFFFF"/>
          </a:solidFill>
          <a:ln w="9525">
            <a:noFill/>
            <a:miter lim="800000"/>
            <a:headEnd/>
            <a:tailEnd/>
          </a:ln>
        </p:spPr>
        <p:txBody>
          <a:bodyPr wrap="none">
            <a:spAutoFit/>
          </a:bodyPr>
          <a:lstStyle/>
          <a:p>
            <a:pPr algn="ctr"/>
            <a:r>
              <a:rPr lang="da-DK" sz="1800" i="1">
                <a:latin typeface="Tahoma" pitchFamily="34" charset="0"/>
                <a:cs typeface="Tahoma" pitchFamily="34" charset="0"/>
              </a:rPr>
              <a:t>Carbocysteine</a:t>
            </a:r>
          </a:p>
          <a:p>
            <a:pPr algn="ctr"/>
            <a:endParaRPr lang="da-DK" sz="1800" i="1">
              <a:latin typeface="Tahoma" pitchFamily="34" charset="0"/>
              <a:cs typeface="Tahoma" pitchFamily="34" charset="0"/>
            </a:endParaRPr>
          </a:p>
          <a:p>
            <a:pPr algn="ctr"/>
            <a:r>
              <a:rPr lang="da-DK" sz="1800" i="1">
                <a:latin typeface="Tahoma" pitchFamily="34" charset="0"/>
                <a:cs typeface="Tahoma" pitchFamily="34" charset="0"/>
              </a:rPr>
              <a:t>SABA and/or SAMA</a:t>
            </a:r>
          </a:p>
          <a:p>
            <a:pPr algn="ctr"/>
            <a:endParaRPr lang="da-DK" sz="1800" i="1">
              <a:latin typeface="Tahoma" pitchFamily="34" charset="0"/>
              <a:cs typeface="Tahoma" pitchFamily="34" charset="0"/>
            </a:endParaRPr>
          </a:p>
          <a:p>
            <a:pPr algn="ctr"/>
            <a:r>
              <a:rPr lang="da-DK" sz="1800" i="1">
                <a:latin typeface="Tahoma" pitchFamily="34" charset="0"/>
                <a:cs typeface="Tahoma" pitchFamily="34" charset="0"/>
              </a:rPr>
              <a:t>Theophylline </a:t>
            </a:r>
          </a:p>
        </p:txBody>
      </p:sp>
      <p:sp>
        <p:nvSpPr>
          <p:cNvPr id="213015" name="16 CuadroTexto"/>
          <p:cNvSpPr txBox="1">
            <a:spLocks noChangeArrowheads="1"/>
          </p:cNvSpPr>
          <p:nvPr/>
        </p:nvSpPr>
        <p:spPr bwMode="auto">
          <a:xfrm>
            <a:off x="2271713" y="4572000"/>
            <a:ext cx="1474787" cy="369888"/>
          </a:xfrm>
          <a:prstGeom prst="rect">
            <a:avLst/>
          </a:prstGeom>
          <a:solidFill>
            <a:srgbClr val="FFFFFF"/>
          </a:solidFill>
          <a:ln w="9525">
            <a:noFill/>
            <a:miter lim="800000"/>
            <a:headEnd/>
            <a:tailEnd/>
          </a:ln>
        </p:spPr>
        <p:txBody>
          <a:bodyPr wrap="none">
            <a:spAutoFit/>
          </a:bodyPr>
          <a:lstStyle/>
          <a:p>
            <a:pPr algn="ctr"/>
            <a:r>
              <a:rPr lang="da-DK" sz="1800" i="1">
                <a:latin typeface="Tahoma" pitchFamily="34" charset="0"/>
                <a:cs typeface="Tahoma" pitchFamily="34" charset="0"/>
              </a:rPr>
              <a:t>Theophylline</a:t>
            </a:r>
          </a:p>
        </p:txBody>
      </p:sp>
      <p:sp>
        <p:nvSpPr>
          <p:cNvPr id="213016" name="16 CuadroTexto"/>
          <p:cNvSpPr txBox="1">
            <a:spLocks noChangeArrowheads="1"/>
          </p:cNvSpPr>
          <p:nvPr/>
        </p:nvSpPr>
        <p:spPr bwMode="auto">
          <a:xfrm>
            <a:off x="4343400" y="4343400"/>
            <a:ext cx="2195513" cy="923925"/>
          </a:xfrm>
          <a:prstGeom prst="rect">
            <a:avLst/>
          </a:prstGeom>
          <a:solidFill>
            <a:srgbClr val="FFFFFF"/>
          </a:solidFill>
          <a:ln w="9525">
            <a:noFill/>
            <a:miter lim="800000"/>
            <a:headEnd/>
            <a:tailEnd/>
          </a:ln>
        </p:spPr>
        <p:txBody>
          <a:bodyPr wrap="none">
            <a:spAutoFit/>
          </a:bodyPr>
          <a:lstStyle/>
          <a:p>
            <a:pPr algn="ctr"/>
            <a:r>
              <a:rPr lang="da-DK" sz="1800" i="1">
                <a:latin typeface="Tahoma" pitchFamily="34" charset="0"/>
                <a:cs typeface="Tahoma" pitchFamily="34" charset="0"/>
              </a:rPr>
              <a:t>SABA and/or SAMA</a:t>
            </a:r>
          </a:p>
          <a:p>
            <a:pPr algn="ctr"/>
            <a:endParaRPr lang="da-DK" sz="1800" i="1">
              <a:latin typeface="Tahoma" pitchFamily="34" charset="0"/>
              <a:cs typeface="Tahoma" pitchFamily="34" charset="0"/>
            </a:endParaRPr>
          </a:p>
          <a:p>
            <a:pPr algn="ctr"/>
            <a:r>
              <a:rPr lang="da-DK" sz="1800" i="1">
                <a:latin typeface="Tahoma" pitchFamily="34" charset="0"/>
                <a:cs typeface="Tahoma" pitchFamily="34" charset="0"/>
              </a:rPr>
              <a:t>Theophylline</a:t>
            </a:r>
          </a:p>
        </p:txBody>
      </p:sp>
      <p:cxnSp>
        <p:nvCxnSpPr>
          <p:cNvPr id="25" name="Straight Connector 24"/>
          <p:cNvCxnSpPr/>
          <p:nvPr/>
        </p:nvCxnSpPr>
        <p:spPr>
          <a:xfrm flipV="1">
            <a:off x="1524000" y="3780631"/>
            <a:ext cx="5530056" cy="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152900" y="2059781"/>
            <a:ext cx="19050" cy="3178969"/>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543CA276-B736-4C45-BA8E-9382D6604C85}"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0"/>
            <a:ext cx="7308304" cy="684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16200000">
            <a:off x="-1728699" y="2528901"/>
            <a:ext cx="5688633" cy="144016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IN" sz="2400" b="1" dirty="0" smtClean="0"/>
              <a:t>Step-care approach to treatment of COPD</a:t>
            </a:r>
            <a:endParaRPr lang="en-IN" sz="2400" dirty="0"/>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94</a:t>
            </a:fld>
            <a:endParaRPr lang="en-US"/>
          </a:p>
        </p:txBody>
      </p:sp>
    </p:spTree>
    <p:extLst>
      <p:ext uri="{BB962C8B-B14F-4D97-AF65-F5344CB8AC3E}">
        <p14:creationId xmlns:p14="http://schemas.microsoft.com/office/powerpoint/2010/main" val="25056059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3"/>
          <p:cNvSpPr txBox="1">
            <a:spLocks noChangeArrowheads="1"/>
          </p:cNvSpPr>
          <p:nvPr/>
        </p:nvSpPr>
        <p:spPr bwMode="auto">
          <a:xfrm>
            <a:off x="315912" y="1752600"/>
            <a:ext cx="8599487" cy="2785378"/>
          </a:xfrm>
          <a:prstGeom prst="rect">
            <a:avLst/>
          </a:prstGeom>
          <a:noFill/>
          <a:ln w="9525">
            <a:noFill/>
            <a:miter lim="800000"/>
            <a:headEnd/>
            <a:tailEnd/>
          </a:ln>
        </p:spPr>
        <p:txBody>
          <a:bodyPr wrap="square">
            <a:spAutoFit/>
          </a:bodyPr>
          <a:lstStyle/>
          <a:p>
            <a:pPr marL="404813" lvl="1" indent="-290513" algn="ctr">
              <a:spcBef>
                <a:spcPts val="1800"/>
              </a:spcBef>
              <a:buClr>
                <a:srgbClr val="FFCC00"/>
              </a:buClr>
              <a:buSzPct val="125000"/>
              <a:buFont typeface="Wingdings" pitchFamily="2" charset="2"/>
              <a:buNone/>
            </a:pPr>
            <a:r>
              <a:rPr lang="en-US" altLang="ja-JP" sz="3200" dirty="0"/>
              <a:t>An exacerbation of COPD is:</a:t>
            </a:r>
          </a:p>
          <a:p>
            <a:pPr marL="404813" lvl="1" indent="-290513">
              <a:spcBef>
                <a:spcPts val="1800"/>
              </a:spcBef>
              <a:buClr>
                <a:srgbClr val="FFCC00"/>
              </a:buClr>
              <a:buSzPct val="125000"/>
            </a:pPr>
            <a:r>
              <a:rPr lang="en-US" altLang="ja-JP" sz="3200" dirty="0"/>
              <a:t> “an acute event characterized by a worsening of the patient</a:t>
            </a:r>
            <a:r>
              <a:rPr lang="en-US" sz="3200" dirty="0"/>
              <a:t>’</a:t>
            </a:r>
            <a:r>
              <a:rPr lang="en-US" altLang="ja-JP" sz="3200" dirty="0"/>
              <a:t>s respiratory symptoms that is beyond normal day-to-day variations and leads to a change in medication.</a:t>
            </a:r>
            <a:r>
              <a:rPr lang="en-US" sz="3200" dirty="0"/>
              <a:t>”</a:t>
            </a:r>
            <a:r>
              <a:rPr lang="en-US" altLang="ja-JP" sz="3200" dirty="0"/>
              <a:t>  </a:t>
            </a:r>
            <a:endParaRPr lang="en-US" sz="3200" dirty="0"/>
          </a:p>
        </p:txBody>
      </p:sp>
      <p:sp>
        <p:nvSpPr>
          <p:cNvPr id="5" name="Titel 1"/>
          <p:cNvSpPr>
            <a:spLocks noGrp="1"/>
          </p:cNvSpPr>
          <p:nvPr>
            <p:ph type="title"/>
          </p:nvPr>
        </p:nvSpPr>
        <p:spPr>
          <a:xfrm>
            <a:off x="1295400" y="128588"/>
            <a:ext cx="7507288" cy="1166812"/>
          </a:xfrm>
        </p:spPr>
        <p:txBody>
          <a:bodyPr>
            <a:normAutofit/>
          </a:bodyPr>
          <a:lstStyle/>
          <a:p>
            <a:pPr algn="l">
              <a:lnSpc>
                <a:spcPct val="110000"/>
              </a:lnSpc>
              <a:defRPr/>
            </a:pPr>
            <a:r>
              <a:rPr lang="da-DK" b="1" dirty="0"/>
              <a:t>Manage Exacerbations</a:t>
            </a:r>
          </a:p>
        </p:txBody>
      </p:sp>
      <p:sp>
        <p:nvSpPr>
          <p:cNvPr id="217092" name="TextBox 1"/>
          <p:cNvSpPr txBox="1">
            <a:spLocks noChangeArrowheads="1"/>
          </p:cNvSpPr>
          <p:nvPr/>
        </p:nvSpPr>
        <p:spPr bwMode="auto">
          <a:xfrm>
            <a:off x="1524000" y="6477000"/>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95</a:t>
            </a:fld>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3"/>
          <p:cNvSpPr txBox="1">
            <a:spLocks noChangeArrowheads="1"/>
          </p:cNvSpPr>
          <p:nvPr/>
        </p:nvSpPr>
        <p:spPr bwMode="auto">
          <a:xfrm>
            <a:off x="228600" y="1641475"/>
            <a:ext cx="8675688" cy="4710113"/>
          </a:xfrm>
          <a:prstGeom prst="rect">
            <a:avLst/>
          </a:prstGeom>
          <a:noFill/>
          <a:ln w="9525">
            <a:noFill/>
            <a:miter lim="800000"/>
            <a:headEnd/>
            <a:tailEnd/>
          </a:ln>
        </p:spPr>
        <p:txBody>
          <a:bodyPr>
            <a:spAutoFit/>
          </a:bodyPr>
          <a:lstStyle/>
          <a:p>
            <a:pPr marL="342900" indent="-342900" eaLnBrk="0" hangingPunct="0">
              <a:spcBef>
                <a:spcPts val="600"/>
              </a:spcBef>
              <a:spcAft>
                <a:spcPts val="600"/>
              </a:spcAft>
              <a:buClr>
                <a:schemeClr val="tx1"/>
              </a:buClr>
              <a:buFont typeface="Wingdings" pitchFamily="2" charset="2"/>
              <a:buChar char="§"/>
              <a:tabLst>
                <a:tab pos="514350" algn="l"/>
              </a:tabLst>
            </a:pPr>
            <a:r>
              <a:rPr lang="en-US" sz="2800" dirty="0">
                <a:latin typeface="Tahoma" pitchFamily="34" charset="0"/>
                <a:cs typeface="Tahoma" pitchFamily="34" charset="0"/>
              </a:rPr>
              <a:t>The most common causes of COPD exacerbations are viral upper respiratory tract infections and infection of the tracheobronchial tree.  </a:t>
            </a:r>
          </a:p>
          <a:p>
            <a:pPr marL="342900" indent="-342900" eaLnBrk="0" hangingPunct="0">
              <a:spcBef>
                <a:spcPts val="600"/>
              </a:spcBef>
              <a:spcAft>
                <a:spcPts val="600"/>
              </a:spcAft>
              <a:buClr>
                <a:schemeClr val="tx1"/>
              </a:buClr>
              <a:buFont typeface="Wingdings" pitchFamily="2" charset="2"/>
              <a:buChar char="§"/>
              <a:tabLst>
                <a:tab pos="514350" algn="l"/>
              </a:tabLst>
            </a:pPr>
            <a:r>
              <a:rPr lang="en-US" sz="2800" dirty="0">
                <a:latin typeface="Tahoma" pitchFamily="34" charset="0"/>
                <a:cs typeface="Tahoma" pitchFamily="34" charset="0"/>
              </a:rPr>
              <a:t>Diagnosis relies exclusively on the clinical presentation of the patient complaining of an acute change of symptoms that is beyond normal day-to-day variation.</a:t>
            </a:r>
          </a:p>
          <a:p>
            <a:pPr marL="342900" indent="-342900" eaLnBrk="0" hangingPunct="0">
              <a:spcBef>
                <a:spcPts val="600"/>
              </a:spcBef>
              <a:spcAft>
                <a:spcPts val="600"/>
              </a:spcAft>
              <a:buClr>
                <a:schemeClr val="tx1"/>
              </a:buClr>
              <a:buFont typeface="Wingdings" pitchFamily="2" charset="2"/>
              <a:buChar char="§"/>
              <a:tabLst>
                <a:tab pos="514350" algn="l"/>
              </a:tabLst>
            </a:pPr>
            <a:r>
              <a:rPr lang="en-US" sz="2800" dirty="0">
                <a:latin typeface="Tahoma" pitchFamily="34" charset="0"/>
                <a:cs typeface="Tahoma" pitchFamily="34" charset="0"/>
              </a:rPr>
              <a:t>The goal of treatment is to minimize the impact of the current exacerbation and to prevent the development of subsequent exacerbations.</a:t>
            </a:r>
          </a:p>
        </p:txBody>
      </p:sp>
      <p:sp>
        <p:nvSpPr>
          <p:cNvPr id="6" name="Titel 1"/>
          <p:cNvSpPr>
            <a:spLocks noGrp="1"/>
          </p:cNvSpPr>
          <p:nvPr>
            <p:ph type="title"/>
          </p:nvPr>
        </p:nvSpPr>
        <p:spPr>
          <a:xfrm>
            <a:off x="838200" y="128588"/>
            <a:ext cx="7848600" cy="1166812"/>
          </a:xfrm>
        </p:spPr>
        <p:txBody>
          <a:bodyPr>
            <a:normAutofit/>
          </a:bodyPr>
          <a:lstStyle/>
          <a:p>
            <a:pPr algn="l">
              <a:lnSpc>
                <a:spcPct val="110000"/>
              </a:lnSpc>
              <a:defRPr/>
            </a:pPr>
            <a:r>
              <a:rPr lang="da-DK" sz="3600" b="1" dirty="0"/>
              <a:t>Manage Exacerbations: Key Points</a:t>
            </a:r>
          </a:p>
        </p:txBody>
      </p:sp>
      <p:sp>
        <p:nvSpPr>
          <p:cNvPr id="219140"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96</a:t>
            </a:fld>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3"/>
          <p:cNvSpPr txBox="1">
            <a:spLocks noChangeArrowheads="1"/>
          </p:cNvSpPr>
          <p:nvPr/>
        </p:nvSpPr>
        <p:spPr bwMode="auto">
          <a:xfrm>
            <a:off x="152400" y="1641475"/>
            <a:ext cx="8763000" cy="5016500"/>
          </a:xfrm>
          <a:prstGeom prst="rect">
            <a:avLst/>
          </a:prstGeom>
          <a:noFill/>
          <a:ln w="9525">
            <a:noFill/>
            <a:miter lim="800000"/>
            <a:headEnd/>
            <a:tailEnd/>
          </a:ln>
        </p:spPr>
        <p:txBody>
          <a:bodyPr>
            <a:spAutoFit/>
          </a:bodyPr>
          <a:lstStyle/>
          <a:p>
            <a:pPr marL="457200" indent="-457200" eaLnBrk="0" hangingPunct="0">
              <a:spcBef>
                <a:spcPts val="1200"/>
              </a:spcBef>
              <a:spcAft>
                <a:spcPts val="600"/>
              </a:spcAft>
              <a:buClr>
                <a:schemeClr val="tx1"/>
              </a:buClr>
              <a:buFont typeface="Wingdings" pitchFamily="2" charset="2"/>
              <a:buChar char="§"/>
              <a:tabLst>
                <a:tab pos="514350" algn="l"/>
              </a:tabLst>
            </a:pPr>
            <a:r>
              <a:rPr lang="en-GB" sz="2800" dirty="0">
                <a:latin typeface="Tahoma" pitchFamily="34" charset="0"/>
                <a:cs typeface="Tahoma" pitchFamily="34" charset="0"/>
              </a:rPr>
              <a:t>Short-acting inhaled </a:t>
            </a:r>
            <a:r>
              <a:rPr lang="en-US" sz="2800" dirty="0">
                <a:latin typeface="Tahoma" pitchFamily="34" charset="0"/>
                <a:cs typeface="Tahoma" pitchFamily="34" charset="0"/>
              </a:rPr>
              <a:t>beta</a:t>
            </a:r>
            <a:r>
              <a:rPr lang="en-GB" sz="2800" baseline="-25000" dirty="0">
                <a:latin typeface="Tahoma" pitchFamily="34" charset="0"/>
                <a:cs typeface="Tahoma" pitchFamily="34" charset="0"/>
              </a:rPr>
              <a:t>2</a:t>
            </a:r>
            <a:r>
              <a:rPr lang="en-GB" sz="2800" dirty="0">
                <a:latin typeface="Tahoma" pitchFamily="34" charset="0"/>
                <a:cs typeface="Tahoma" pitchFamily="34" charset="0"/>
              </a:rPr>
              <a:t>-agonists with or without short-acting </a:t>
            </a:r>
            <a:r>
              <a:rPr lang="en-GB" sz="2800" dirty="0" err="1">
                <a:latin typeface="Tahoma" pitchFamily="34" charset="0"/>
                <a:cs typeface="Tahoma" pitchFamily="34" charset="0"/>
              </a:rPr>
              <a:t>anticholinergics</a:t>
            </a:r>
            <a:r>
              <a:rPr lang="en-GB" sz="2800" dirty="0">
                <a:latin typeface="Tahoma" pitchFamily="34" charset="0"/>
                <a:cs typeface="Tahoma" pitchFamily="34" charset="0"/>
              </a:rPr>
              <a:t> are usually the preferred bronchodilators for treatment of </a:t>
            </a:r>
            <a:r>
              <a:rPr lang="en-US" sz="2800" dirty="0">
                <a:latin typeface="Tahoma" pitchFamily="34" charset="0"/>
                <a:cs typeface="Tahoma" pitchFamily="34" charset="0"/>
              </a:rPr>
              <a:t>an exacerbation.</a:t>
            </a:r>
          </a:p>
          <a:p>
            <a:pPr marL="457200" indent="-457200" eaLnBrk="0" hangingPunct="0">
              <a:spcBef>
                <a:spcPts val="1200"/>
              </a:spcBef>
              <a:spcAft>
                <a:spcPts val="600"/>
              </a:spcAft>
              <a:buClr>
                <a:schemeClr val="tx1"/>
              </a:buClr>
              <a:buFont typeface="Wingdings" pitchFamily="2" charset="2"/>
              <a:buChar char="§"/>
              <a:tabLst>
                <a:tab pos="514350" algn="l"/>
              </a:tabLst>
            </a:pPr>
            <a:r>
              <a:rPr lang="en-US" sz="2800" dirty="0">
                <a:latin typeface="Tahoma" pitchFamily="34" charset="0"/>
                <a:cs typeface="Tahoma" pitchFamily="34" charset="0"/>
              </a:rPr>
              <a:t>Systemic corticosteroids and antibiotics can shorten recovery time, improve lung function (FEV</a:t>
            </a:r>
            <a:r>
              <a:rPr lang="en-US" sz="2800" baseline="-25000" dirty="0">
                <a:latin typeface="Tahoma" pitchFamily="34" charset="0"/>
                <a:cs typeface="Tahoma" pitchFamily="34" charset="0"/>
              </a:rPr>
              <a:t>1</a:t>
            </a:r>
            <a:r>
              <a:rPr lang="en-US" sz="2800" dirty="0">
                <a:latin typeface="Tahoma" pitchFamily="34" charset="0"/>
                <a:cs typeface="Tahoma" pitchFamily="34" charset="0"/>
              </a:rPr>
              <a:t>) and arterial hypoxemia (PaO</a:t>
            </a:r>
            <a:r>
              <a:rPr lang="en-US" sz="2800" baseline="-25000" dirty="0">
                <a:latin typeface="Tahoma" pitchFamily="34" charset="0"/>
                <a:cs typeface="Tahoma" pitchFamily="34" charset="0"/>
              </a:rPr>
              <a:t>2</a:t>
            </a:r>
            <a:r>
              <a:rPr lang="en-US" sz="2800" dirty="0">
                <a:latin typeface="Tahoma" pitchFamily="34" charset="0"/>
                <a:cs typeface="Tahoma" pitchFamily="34" charset="0"/>
              </a:rPr>
              <a:t>),</a:t>
            </a:r>
            <a:r>
              <a:rPr lang="en-US" sz="2800" baseline="30000" dirty="0">
                <a:latin typeface="Tahoma" pitchFamily="34" charset="0"/>
                <a:cs typeface="Tahoma" pitchFamily="34" charset="0"/>
              </a:rPr>
              <a:t> </a:t>
            </a:r>
            <a:r>
              <a:rPr lang="en-US" sz="2800" dirty="0">
                <a:latin typeface="Tahoma" pitchFamily="34" charset="0"/>
                <a:cs typeface="Tahoma" pitchFamily="34" charset="0"/>
              </a:rPr>
              <a:t>and reduce the risk of early relapse, treatment failure, and length of hospital stay.</a:t>
            </a:r>
          </a:p>
          <a:p>
            <a:pPr marL="457200" indent="-457200" eaLnBrk="0" hangingPunct="0">
              <a:spcBef>
                <a:spcPts val="1200"/>
              </a:spcBef>
              <a:spcAft>
                <a:spcPts val="600"/>
              </a:spcAft>
              <a:buClr>
                <a:schemeClr val="tx1"/>
              </a:buClr>
              <a:buFont typeface="Wingdings" pitchFamily="2" charset="2"/>
              <a:buChar char="§"/>
              <a:tabLst>
                <a:tab pos="514350" algn="l"/>
              </a:tabLst>
            </a:pPr>
            <a:r>
              <a:rPr lang="en-US" sz="2800" dirty="0">
                <a:latin typeface="Tahoma" pitchFamily="34" charset="0"/>
                <a:cs typeface="Tahoma" pitchFamily="34" charset="0"/>
              </a:rPr>
              <a:t>COPD exacerbations can often be prevented. </a:t>
            </a:r>
          </a:p>
        </p:txBody>
      </p:sp>
      <p:sp>
        <p:nvSpPr>
          <p:cNvPr id="6" name="Titel 1"/>
          <p:cNvSpPr>
            <a:spLocks noGrp="1"/>
          </p:cNvSpPr>
          <p:nvPr>
            <p:ph type="title"/>
          </p:nvPr>
        </p:nvSpPr>
        <p:spPr>
          <a:xfrm>
            <a:off x="685800" y="128588"/>
            <a:ext cx="8229600" cy="1166812"/>
          </a:xfrm>
        </p:spPr>
        <p:txBody>
          <a:bodyPr>
            <a:normAutofit/>
          </a:bodyPr>
          <a:lstStyle/>
          <a:p>
            <a:pPr algn="l">
              <a:lnSpc>
                <a:spcPct val="110000"/>
              </a:lnSpc>
              <a:defRPr/>
            </a:pPr>
            <a:r>
              <a:rPr lang="da-DK" sz="3600" b="1" dirty="0"/>
              <a:t>Manage Exacerbations:  Key Points</a:t>
            </a:r>
          </a:p>
        </p:txBody>
      </p:sp>
      <p:sp>
        <p:nvSpPr>
          <p:cNvPr id="221188" name="TextBox 1"/>
          <p:cNvSpPr txBox="1">
            <a:spLocks noChangeArrowheads="1"/>
          </p:cNvSpPr>
          <p:nvPr/>
        </p:nvSpPr>
        <p:spPr bwMode="auto">
          <a:xfrm>
            <a:off x="1524000" y="65055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97</a:t>
            </a:fld>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4894263" y="1362075"/>
            <a:ext cx="2362200" cy="166528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b="1" dirty="0"/>
              <a:t>Impact on </a:t>
            </a:r>
          </a:p>
          <a:p>
            <a:pPr algn="ctr" eaLnBrk="0" hangingPunct="0"/>
            <a:r>
              <a:rPr lang="en-US" b="1" dirty="0"/>
              <a:t>symptoms </a:t>
            </a:r>
          </a:p>
          <a:p>
            <a:pPr algn="ctr" eaLnBrk="0" hangingPunct="0"/>
            <a:r>
              <a:rPr lang="en-US" b="1" dirty="0"/>
              <a:t>and lung</a:t>
            </a:r>
          </a:p>
          <a:p>
            <a:pPr algn="ctr" eaLnBrk="0" hangingPunct="0"/>
            <a:r>
              <a:rPr lang="en-US" b="1" dirty="0"/>
              <a:t>function</a:t>
            </a:r>
          </a:p>
        </p:txBody>
      </p:sp>
      <p:sp>
        <p:nvSpPr>
          <p:cNvPr id="5" name="Oval 3"/>
          <p:cNvSpPr>
            <a:spLocks noChangeArrowheads="1"/>
          </p:cNvSpPr>
          <p:nvPr/>
        </p:nvSpPr>
        <p:spPr bwMode="auto">
          <a:xfrm>
            <a:off x="1851025" y="1290638"/>
            <a:ext cx="2362200" cy="1692275"/>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b="1" dirty="0"/>
              <a:t>Negative</a:t>
            </a:r>
          </a:p>
          <a:p>
            <a:pPr algn="ctr" eaLnBrk="0" hangingPunct="0"/>
            <a:r>
              <a:rPr lang="en-US" b="1" dirty="0"/>
              <a:t>impact on</a:t>
            </a:r>
          </a:p>
          <a:p>
            <a:pPr algn="ctr" eaLnBrk="0" hangingPunct="0"/>
            <a:r>
              <a:rPr lang="en-US" b="1" dirty="0"/>
              <a:t>quality of life</a:t>
            </a:r>
          </a:p>
        </p:txBody>
      </p:sp>
      <p:sp>
        <p:nvSpPr>
          <p:cNvPr id="6" name="Rectangle 4"/>
          <p:cNvSpPr>
            <a:spLocks noChangeArrowheads="1"/>
          </p:cNvSpPr>
          <p:nvPr/>
        </p:nvSpPr>
        <p:spPr bwMode="auto">
          <a:xfrm>
            <a:off x="990600" y="293674"/>
            <a:ext cx="8001000" cy="595326"/>
          </a:xfrm>
          <a:prstGeom prst="rect">
            <a:avLst/>
          </a:prstGeom>
          <a:noFill/>
          <a:ln w="9525">
            <a:noFill/>
            <a:miter lim="800000"/>
            <a:headEnd/>
            <a:tailEnd/>
          </a:ln>
        </p:spPr>
        <p:txBody>
          <a:bodyPr wrap="square" lIns="0" tIns="50944" rIns="0" bIns="50944" anchor="b">
            <a:spAutoFit/>
          </a:bodyPr>
          <a:lstStyle/>
          <a:p>
            <a:pPr algn="ctr"/>
            <a:r>
              <a:rPr lang="en-US" sz="3200" b="1" dirty="0"/>
              <a:t>Consequences Of COPD Exacerbations</a:t>
            </a:r>
          </a:p>
        </p:txBody>
      </p:sp>
      <p:sp>
        <p:nvSpPr>
          <p:cNvPr id="7" name="Oval 5"/>
          <p:cNvSpPr>
            <a:spLocks noChangeArrowheads="1"/>
          </p:cNvSpPr>
          <p:nvPr/>
        </p:nvSpPr>
        <p:spPr bwMode="auto">
          <a:xfrm>
            <a:off x="6221413" y="3825875"/>
            <a:ext cx="2362200" cy="1692275"/>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b="1" dirty="0"/>
              <a:t>Increased</a:t>
            </a:r>
          </a:p>
          <a:p>
            <a:pPr algn="ctr" eaLnBrk="0" hangingPunct="0"/>
            <a:r>
              <a:rPr lang="en-US" b="1" dirty="0"/>
              <a:t>economic  </a:t>
            </a:r>
          </a:p>
          <a:p>
            <a:pPr algn="ctr" eaLnBrk="0" hangingPunct="0"/>
            <a:r>
              <a:rPr lang="en-US" b="1" dirty="0"/>
              <a:t>costs</a:t>
            </a:r>
          </a:p>
        </p:txBody>
      </p:sp>
      <p:sp>
        <p:nvSpPr>
          <p:cNvPr id="8" name="Oval 6"/>
          <p:cNvSpPr>
            <a:spLocks noChangeArrowheads="1"/>
          </p:cNvSpPr>
          <p:nvPr/>
        </p:nvSpPr>
        <p:spPr bwMode="auto">
          <a:xfrm>
            <a:off x="468313" y="3825875"/>
            <a:ext cx="2362200" cy="1692275"/>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b="1" dirty="0"/>
              <a:t>Accelerated</a:t>
            </a:r>
          </a:p>
          <a:p>
            <a:pPr algn="ctr" eaLnBrk="0" hangingPunct="0"/>
            <a:r>
              <a:rPr lang="en-US" b="1" dirty="0"/>
              <a:t>lung function</a:t>
            </a:r>
          </a:p>
          <a:p>
            <a:pPr algn="ctr" eaLnBrk="0" hangingPunct="0"/>
            <a:r>
              <a:rPr lang="en-US" b="1" dirty="0"/>
              <a:t>decline</a:t>
            </a:r>
          </a:p>
        </p:txBody>
      </p:sp>
      <p:sp>
        <p:nvSpPr>
          <p:cNvPr id="9" name="Oval 7"/>
          <p:cNvSpPr>
            <a:spLocks noChangeArrowheads="1"/>
          </p:cNvSpPr>
          <p:nvPr/>
        </p:nvSpPr>
        <p:spPr bwMode="auto">
          <a:xfrm>
            <a:off x="3371850" y="4953000"/>
            <a:ext cx="2362200" cy="1692275"/>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b="1"/>
              <a:t>Increased</a:t>
            </a:r>
          </a:p>
          <a:p>
            <a:pPr algn="ctr" eaLnBrk="0" hangingPunct="0"/>
            <a:r>
              <a:rPr lang="en-US" b="1"/>
              <a:t>Mortality </a:t>
            </a:r>
          </a:p>
        </p:txBody>
      </p:sp>
      <p:sp>
        <p:nvSpPr>
          <p:cNvPr id="10" name="Oval 8"/>
          <p:cNvSpPr>
            <a:spLocks noChangeArrowheads="1"/>
          </p:cNvSpPr>
          <p:nvPr/>
        </p:nvSpPr>
        <p:spPr bwMode="auto">
          <a:xfrm>
            <a:off x="2830513" y="3005138"/>
            <a:ext cx="3384550" cy="1854200"/>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sz="2800" b="1"/>
              <a:t>EXACERBATIONS</a:t>
            </a:r>
          </a:p>
        </p:txBody>
      </p:sp>
      <p:sp>
        <p:nvSpPr>
          <p:cNvPr id="11" name="AutoShape 10"/>
          <p:cNvSpPr>
            <a:spLocks noChangeArrowheads="1"/>
          </p:cNvSpPr>
          <p:nvPr/>
        </p:nvSpPr>
        <p:spPr bwMode="auto">
          <a:xfrm rot="3410000" flipH="1">
            <a:off x="3329782" y="2864644"/>
            <a:ext cx="444500" cy="325437"/>
          </a:xfrm>
          <a:prstGeom prst="notchedRightArrow">
            <a:avLst>
              <a:gd name="adj1" fmla="val 50000"/>
              <a:gd name="adj2" fmla="val 25015"/>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s-ES" sz="1800"/>
          </a:p>
        </p:txBody>
      </p:sp>
      <p:sp>
        <p:nvSpPr>
          <p:cNvPr id="12" name="AutoShape 10"/>
          <p:cNvSpPr>
            <a:spLocks noChangeArrowheads="1"/>
          </p:cNvSpPr>
          <p:nvPr/>
        </p:nvSpPr>
        <p:spPr bwMode="auto">
          <a:xfrm rot="7284268" flipH="1">
            <a:off x="5445919" y="2931319"/>
            <a:ext cx="444500" cy="325438"/>
          </a:xfrm>
          <a:prstGeom prst="notchedRightArrow">
            <a:avLst>
              <a:gd name="adj1" fmla="val 50000"/>
              <a:gd name="adj2" fmla="val 25015"/>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s-ES" sz="1800"/>
          </a:p>
        </p:txBody>
      </p:sp>
      <p:sp>
        <p:nvSpPr>
          <p:cNvPr id="13" name="AutoShape 10"/>
          <p:cNvSpPr>
            <a:spLocks noChangeArrowheads="1"/>
          </p:cNvSpPr>
          <p:nvPr/>
        </p:nvSpPr>
        <p:spPr bwMode="auto">
          <a:xfrm rot="12679202" flipH="1">
            <a:off x="5975350" y="4211638"/>
            <a:ext cx="444500" cy="325437"/>
          </a:xfrm>
          <a:prstGeom prst="notchedRightArrow">
            <a:avLst>
              <a:gd name="adj1" fmla="val 50000"/>
              <a:gd name="adj2" fmla="val 25015"/>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s-ES" sz="1800"/>
          </a:p>
        </p:txBody>
      </p:sp>
      <p:sp>
        <p:nvSpPr>
          <p:cNvPr id="14" name="AutoShape 10"/>
          <p:cNvSpPr>
            <a:spLocks noChangeArrowheads="1"/>
          </p:cNvSpPr>
          <p:nvPr/>
        </p:nvSpPr>
        <p:spPr bwMode="auto">
          <a:xfrm rot="16200000" flipH="1">
            <a:off x="4349750" y="4714875"/>
            <a:ext cx="444500" cy="323850"/>
          </a:xfrm>
          <a:prstGeom prst="notchedRightArrow">
            <a:avLst>
              <a:gd name="adj1" fmla="val 50000"/>
              <a:gd name="adj2" fmla="val 25138"/>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s-ES" sz="1800"/>
          </a:p>
        </p:txBody>
      </p:sp>
      <p:sp>
        <p:nvSpPr>
          <p:cNvPr id="15" name="AutoShape 10"/>
          <p:cNvSpPr>
            <a:spLocks noChangeArrowheads="1"/>
          </p:cNvSpPr>
          <p:nvPr/>
        </p:nvSpPr>
        <p:spPr bwMode="auto">
          <a:xfrm rot="19592472" flipH="1">
            <a:off x="2643188" y="4130675"/>
            <a:ext cx="444500" cy="325438"/>
          </a:xfrm>
          <a:prstGeom prst="notchedRightArrow">
            <a:avLst>
              <a:gd name="adj1" fmla="val 50000"/>
              <a:gd name="adj2" fmla="val 25015"/>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es-ES" sz="1800"/>
          </a:p>
        </p:txBody>
      </p:sp>
      <p:sp>
        <p:nvSpPr>
          <p:cNvPr id="16" name="TextBox 1"/>
          <p:cNvSpPr txBox="1">
            <a:spLocks noChangeArrowheads="1"/>
          </p:cNvSpPr>
          <p:nvPr/>
        </p:nvSpPr>
        <p:spPr bwMode="auto">
          <a:xfrm>
            <a:off x="1524000" y="6581775"/>
            <a:ext cx="6096000" cy="276225"/>
          </a:xfrm>
          <a:prstGeom prst="rect">
            <a:avLst/>
          </a:prstGeom>
          <a:noFill/>
          <a:ln w="9525">
            <a:noFill/>
            <a:miter lim="800000"/>
            <a:headEnd/>
            <a:tailEnd/>
          </a:ln>
        </p:spPr>
        <p:txBody>
          <a:bodyPr>
            <a:spAutoFit/>
          </a:bodyPr>
          <a:lstStyle/>
          <a:p>
            <a:pPr algn="ctr"/>
            <a:r>
              <a:rPr lang="en-US" sz="1200"/>
              <a:t>© 2014 Global Initiative for Chronic Obstructive Lung Disease</a:t>
            </a:r>
          </a:p>
        </p:txBody>
      </p:sp>
      <p:sp>
        <p:nvSpPr>
          <p:cNvPr id="17" name="Slide Number Placeholder 16"/>
          <p:cNvSpPr>
            <a:spLocks noGrp="1"/>
          </p:cNvSpPr>
          <p:nvPr>
            <p:ph type="sldNum" sz="quarter" idx="12"/>
          </p:nvPr>
        </p:nvSpPr>
        <p:spPr/>
        <p:txBody>
          <a:bodyPr/>
          <a:lstStyle/>
          <a:p>
            <a:pPr>
              <a:defRPr/>
            </a:pPr>
            <a:fld id="{3FB59B3C-6B12-4D59-9B94-A010FFCF2534}" type="slidenum">
              <a:rPr lang="en-US" smtClean="0"/>
              <a:pPr>
                <a:defRPr/>
              </a:pPr>
              <a:t>98</a:t>
            </a:fld>
            <a:endParaRPr lang="en-US"/>
          </a:p>
        </p:txBody>
      </p:sp>
    </p:spTree>
    <p:extLst>
      <p:ext uri="{BB962C8B-B14F-4D97-AF65-F5344CB8AC3E}">
        <p14:creationId xmlns:p14="http://schemas.microsoft.com/office/powerpoint/2010/main" val="16427357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 Box 3"/>
          <p:cNvSpPr txBox="1">
            <a:spLocks noChangeArrowheads="1"/>
          </p:cNvSpPr>
          <p:nvPr/>
        </p:nvSpPr>
        <p:spPr bwMode="auto">
          <a:xfrm>
            <a:off x="355600" y="1866900"/>
            <a:ext cx="8634413" cy="1373188"/>
          </a:xfrm>
          <a:prstGeom prst="rect">
            <a:avLst/>
          </a:prstGeom>
          <a:noFill/>
          <a:ln w="9525">
            <a:noFill/>
            <a:miter lim="800000"/>
            <a:headEnd/>
            <a:tailEnd/>
          </a:ln>
        </p:spPr>
        <p:txBody>
          <a:bodyPr>
            <a:spAutoFit/>
          </a:bodyPr>
          <a:lstStyle/>
          <a:p>
            <a:pPr marL="404813" lvl="1" indent="-290513">
              <a:buClr>
                <a:srgbClr val="FFCC00"/>
              </a:buClr>
              <a:buFont typeface="Wingdings" pitchFamily="2" charset="2"/>
              <a:buNone/>
            </a:pPr>
            <a:endParaRPr lang="en-US" altLang="ja-JP" sz="2800">
              <a:latin typeface="Tahoma" pitchFamily="34" charset="0"/>
            </a:endParaRPr>
          </a:p>
          <a:p>
            <a:pPr marL="404813" lvl="1" indent="-290513">
              <a:buClr>
                <a:srgbClr val="FFCC00"/>
              </a:buClr>
              <a:buFont typeface="Wingdings" pitchFamily="2" charset="2"/>
              <a:buNone/>
            </a:pPr>
            <a:endParaRPr lang="en-US" altLang="ja-JP" sz="2800">
              <a:latin typeface="Tahoma" pitchFamily="34" charset="0"/>
            </a:endParaRPr>
          </a:p>
          <a:p>
            <a:pPr marL="404813" lvl="1" indent="-290513">
              <a:buClr>
                <a:schemeClr val="tx1"/>
              </a:buClr>
              <a:buFont typeface="Symbol" pitchFamily="18" charset="2"/>
              <a:buChar char=""/>
            </a:pPr>
            <a:endParaRPr lang="en-US" altLang="ja-JP" sz="2800">
              <a:latin typeface="Tahoma" pitchFamily="34" charset="0"/>
            </a:endParaRPr>
          </a:p>
        </p:txBody>
      </p:sp>
      <p:sp>
        <p:nvSpPr>
          <p:cNvPr id="225283" name="Rectangle 1"/>
          <p:cNvSpPr>
            <a:spLocks noChangeArrowheads="1"/>
          </p:cNvSpPr>
          <p:nvPr/>
        </p:nvSpPr>
        <p:spPr bwMode="auto">
          <a:xfrm>
            <a:off x="228599" y="1568450"/>
            <a:ext cx="8761413" cy="4431983"/>
          </a:xfrm>
          <a:prstGeom prst="rect">
            <a:avLst/>
          </a:prstGeom>
          <a:noFill/>
          <a:ln w="9525">
            <a:noFill/>
            <a:miter lim="800000"/>
            <a:headEnd/>
            <a:tailEnd/>
          </a:ln>
        </p:spPr>
        <p:txBody>
          <a:bodyPr wrap="square">
            <a:spAutoFit/>
          </a:bodyPr>
          <a:lstStyle/>
          <a:p>
            <a:pPr>
              <a:spcBef>
                <a:spcPts val="600"/>
              </a:spcBef>
              <a:spcAft>
                <a:spcPts val="600"/>
              </a:spcAft>
            </a:pPr>
            <a:r>
              <a:rPr lang="da-DK" sz="2800" b="1" dirty="0"/>
              <a:t>Arterial blood gas measurements (in hospital):  </a:t>
            </a:r>
            <a:r>
              <a:rPr lang="da-DK" sz="2800" dirty="0"/>
              <a:t>PaO2 &lt; 8.0 kPa with or without PaCO2 &gt; 6.7 kPa when breathing room air indicates respiratory failure.</a:t>
            </a:r>
          </a:p>
          <a:p>
            <a:pPr>
              <a:spcBef>
                <a:spcPts val="600"/>
              </a:spcBef>
              <a:spcAft>
                <a:spcPts val="600"/>
              </a:spcAft>
            </a:pPr>
            <a:r>
              <a:rPr lang="da-DK" sz="2800" b="1" dirty="0"/>
              <a:t>Chest radiograp</a:t>
            </a:r>
            <a:r>
              <a:rPr lang="en-GB" sz="2800" b="1" dirty="0" err="1"/>
              <a:t>hs</a:t>
            </a:r>
            <a:r>
              <a:rPr lang="en-GB" sz="2800" b="1" dirty="0"/>
              <a:t>:  </a:t>
            </a:r>
            <a:r>
              <a:rPr lang="en-GB" sz="2800" dirty="0"/>
              <a:t>useful to exclude alternative</a:t>
            </a:r>
            <a:r>
              <a:rPr lang="da-DK" sz="2800" dirty="0"/>
              <a:t> diagnoses. </a:t>
            </a:r>
          </a:p>
          <a:p>
            <a:pPr>
              <a:spcBef>
                <a:spcPts val="600"/>
              </a:spcBef>
              <a:spcAft>
                <a:spcPts val="600"/>
              </a:spcAft>
            </a:pPr>
            <a:r>
              <a:rPr lang="da-DK" sz="2800" b="1" dirty="0"/>
              <a:t>ECG: </a:t>
            </a:r>
            <a:r>
              <a:rPr lang="da-DK" sz="2800" dirty="0"/>
              <a:t> may aid in the dia</a:t>
            </a:r>
            <a:r>
              <a:rPr lang="en-GB" sz="2800" dirty="0"/>
              <a:t>g</a:t>
            </a:r>
            <a:r>
              <a:rPr lang="da-DK" sz="2800" dirty="0"/>
              <a:t>nosis of coexisting cardiac problems. </a:t>
            </a:r>
            <a:endParaRPr lang="en-US" sz="2800" dirty="0"/>
          </a:p>
          <a:p>
            <a:pPr>
              <a:spcBef>
                <a:spcPts val="600"/>
              </a:spcBef>
              <a:spcAft>
                <a:spcPts val="600"/>
              </a:spcAft>
            </a:pPr>
            <a:r>
              <a:rPr lang="da-DK" sz="2800" b="1" dirty="0"/>
              <a:t>Whole blood count:  </a:t>
            </a:r>
            <a:r>
              <a:rPr lang="da-DK" sz="2800" dirty="0"/>
              <a:t>identify polycythemia, anemia or bleeding.  </a:t>
            </a:r>
            <a:endParaRPr lang="en-US" sz="2800" dirty="0"/>
          </a:p>
        </p:txBody>
      </p:sp>
      <p:sp>
        <p:nvSpPr>
          <p:cNvPr id="5" name="Titel 1"/>
          <p:cNvSpPr>
            <a:spLocks noGrp="1"/>
          </p:cNvSpPr>
          <p:nvPr>
            <p:ph type="title"/>
          </p:nvPr>
        </p:nvSpPr>
        <p:spPr>
          <a:xfrm>
            <a:off x="1143000" y="128588"/>
            <a:ext cx="7772400" cy="1166812"/>
          </a:xfrm>
        </p:spPr>
        <p:txBody>
          <a:bodyPr>
            <a:noAutofit/>
          </a:bodyPr>
          <a:lstStyle/>
          <a:p>
            <a:pPr algn="l">
              <a:lnSpc>
                <a:spcPct val="110000"/>
              </a:lnSpc>
              <a:defRPr/>
            </a:pPr>
            <a:r>
              <a:rPr lang="da-DK" sz="3200" b="1" dirty="0"/>
              <a:t>Manage Exacerbations:  Assessments</a:t>
            </a:r>
          </a:p>
        </p:txBody>
      </p:sp>
      <p:sp>
        <p:nvSpPr>
          <p:cNvPr id="2" name="Slide Number Placeholder 1"/>
          <p:cNvSpPr>
            <a:spLocks noGrp="1"/>
          </p:cNvSpPr>
          <p:nvPr>
            <p:ph type="sldNum" sz="quarter" idx="12"/>
          </p:nvPr>
        </p:nvSpPr>
        <p:spPr/>
        <p:txBody>
          <a:bodyPr/>
          <a:lstStyle/>
          <a:p>
            <a:pPr>
              <a:defRPr/>
            </a:pPr>
            <a:fld id="{3FB59B3C-6B12-4D59-9B94-A010FFCF2534}" type="slidenum">
              <a:rPr lang="en-US" smtClean="0"/>
              <a:pPr>
                <a:defRPr/>
              </a:pPr>
              <a:t>99</a:t>
            </a:fld>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fV4J1FDncXv7So0HF70FYs"/>
</p:tagLst>
</file>

<file path=ppt/tags/tag2.xml><?xml version="1.0" encoding="utf-8"?>
<p:tagLst xmlns:a="http://schemas.openxmlformats.org/drawingml/2006/main" xmlns:r="http://schemas.openxmlformats.org/officeDocument/2006/relationships" xmlns:p="http://schemas.openxmlformats.org/presentationml/2006/main">
  <p:tag name="DVSHAPEID" val="xCPcxpAxDkz3lr8x6PghF4"/>
</p:tagLst>
</file>

<file path=ppt/tags/tag3.xml><?xml version="1.0" encoding="utf-8"?>
<p:tagLst xmlns:a="http://schemas.openxmlformats.org/drawingml/2006/main" xmlns:r="http://schemas.openxmlformats.org/officeDocument/2006/relationships" xmlns:p="http://schemas.openxmlformats.org/presentationml/2006/main">
  <p:tag name="DVSHAPEID" val="FiAkFEebxG92T1iWYWLkdn"/>
</p:tagLst>
</file>

<file path=ppt/tags/tag4.xml><?xml version="1.0" encoding="utf-8"?>
<p:tagLst xmlns:a="http://schemas.openxmlformats.org/drawingml/2006/main" xmlns:r="http://schemas.openxmlformats.org/officeDocument/2006/relationships" xmlns:p="http://schemas.openxmlformats.org/presentationml/2006/main">
  <p:tag name="DVSHAPEID" val="U1DWtibt2UHtXxBcKWirNT"/>
</p:tagLst>
</file>

<file path=ppt/tags/tag5.xml><?xml version="1.0" encoding="utf-8"?>
<p:tagLst xmlns:a="http://schemas.openxmlformats.org/drawingml/2006/main" xmlns:r="http://schemas.openxmlformats.org/officeDocument/2006/relationships" xmlns:p="http://schemas.openxmlformats.org/presentationml/2006/main">
  <p:tag name="DVSHAPEID" val="DIxpimTsi594P50YQBRBjh"/>
</p:tagLst>
</file>

<file path=ppt/tags/tag6.xml><?xml version="1.0" encoding="utf-8"?>
<p:tagLst xmlns:a="http://schemas.openxmlformats.org/drawingml/2006/main" xmlns:r="http://schemas.openxmlformats.org/officeDocument/2006/relationships" xmlns:p="http://schemas.openxmlformats.org/presentationml/2006/main">
  <p:tag name="DVSHAPEID" val="n63Vz77SotBYP5mlQ5g6N2"/>
</p:tagLst>
</file>

<file path=ppt/tags/tag7.xml><?xml version="1.0" encoding="utf-8"?>
<p:tagLst xmlns:a="http://schemas.openxmlformats.org/drawingml/2006/main" xmlns:r="http://schemas.openxmlformats.org/officeDocument/2006/relationships" xmlns:p="http://schemas.openxmlformats.org/presentationml/2006/main">
  <p:tag name="DVSHAPEID" val="SMz69Ride9o6zwbyovMx7U"/>
</p:tagLst>
</file>

<file path=ppt/tags/tag8.xml><?xml version="1.0" encoding="utf-8"?>
<p:tagLst xmlns:a="http://schemas.openxmlformats.org/drawingml/2006/main" xmlns:r="http://schemas.openxmlformats.org/officeDocument/2006/relationships" xmlns:p="http://schemas.openxmlformats.org/presentationml/2006/main">
  <p:tag name="DVSECTIONID" val="khq0XLud5EtA8LsqfJqP2S"/>
</p:tagLst>
</file>

<file path=ppt/tags/tag9.xml><?xml version="1.0" encoding="utf-8"?>
<p:tagLst xmlns:a="http://schemas.openxmlformats.org/drawingml/2006/main" xmlns:r="http://schemas.openxmlformats.org/officeDocument/2006/relationships" xmlns:p="http://schemas.openxmlformats.org/presentationml/2006/main">
  <p:tag name="DVSHAPEID" val="gZd2YpVS3N0wgfETQfFfPi"/>
</p:tagLst>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4359</TotalTime>
  <Words>6549</Words>
  <Application>Microsoft Office PowerPoint</Application>
  <PresentationFormat>On-screen Show (4:3)</PresentationFormat>
  <Paragraphs>1292</Paragraphs>
  <Slides>126</Slides>
  <Notes>126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126</vt:i4>
      </vt:variant>
    </vt:vector>
  </HeadingPairs>
  <TitlesOfParts>
    <vt:vector size="129" baseType="lpstr">
      <vt:lpstr>4_Default Design</vt:lpstr>
      <vt:lpstr>Custom Design</vt:lpstr>
      <vt:lpstr>Document</vt:lpstr>
      <vt:lpstr>COPD AND COMORBIDITIES</vt:lpstr>
      <vt:lpstr>Reference :</vt:lpstr>
      <vt:lpstr>PowerPoint Presentation</vt:lpstr>
      <vt:lpstr>PowerPoint Presentation</vt:lpstr>
      <vt:lpstr>Burden of COPD</vt:lpstr>
      <vt:lpstr>Natural history</vt:lpstr>
      <vt:lpstr>Natural history</vt:lpstr>
      <vt:lpstr>Natural history</vt:lpstr>
      <vt:lpstr>PowerPoint Presentation</vt:lpstr>
      <vt:lpstr>PowerPoint Presentation</vt:lpstr>
      <vt:lpstr>PowerPoint Presentation</vt:lpstr>
      <vt:lpstr>Pathology, pathogenesis and pathophysiology</vt:lpstr>
      <vt:lpstr>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 and Assessment: Key Points</vt:lpstr>
      <vt:lpstr>Diagnosis and Assessment: Key Points</vt:lpstr>
      <vt:lpstr>PowerPoint Presentation</vt:lpstr>
      <vt:lpstr>PowerPoint Presentation</vt:lpstr>
      <vt:lpstr>PowerPoint Presentation</vt:lpstr>
      <vt:lpstr>Spirometry:  </vt:lpstr>
      <vt:lpstr>PowerPoint Presentation</vt:lpstr>
      <vt:lpstr>Assessment of COPD</vt:lpstr>
      <vt:lpstr>PowerPoint Presentation</vt:lpstr>
      <vt:lpstr>Assessment of COPD</vt:lpstr>
      <vt:lpstr>PowerPoint Presentation</vt:lpstr>
      <vt:lpstr>PowerPoint Presentation</vt:lpstr>
      <vt:lpstr> COPD Assessment Test (CAT) </vt:lpstr>
      <vt:lpstr>PowerPoint Presentation</vt:lpstr>
      <vt:lpstr>Assessment of COPD</vt:lpstr>
      <vt:lpstr>PowerPoint Presentation</vt:lpstr>
      <vt:lpstr>Assessment of COPD</vt:lpstr>
      <vt:lpstr>Assess Risk of Exacerbations</vt:lpstr>
      <vt:lpstr>Combined Assessment of COPD</vt:lpstr>
      <vt:lpstr>Combined Assessment of COPD</vt:lpstr>
      <vt:lpstr>Combined Assessment of COPD</vt:lpstr>
      <vt:lpstr>Combined Assessment of COPD</vt:lpstr>
      <vt:lpstr>Combined Assessment of COPD</vt:lpstr>
      <vt:lpstr>PowerPoint Presentation</vt:lpstr>
      <vt:lpstr>PowerPoint Presentation</vt:lpstr>
      <vt:lpstr>PowerPoint Presentation</vt:lpstr>
      <vt:lpstr>PowerPoint Presentation</vt:lpstr>
      <vt:lpstr>Additional Investigations</vt:lpstr>
      <vt:lpstr>Additional Investigations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 Stable COPD:  Goals of Therapy</vt:lpstr>
      <vt:lpstr>Manage Stable COPD:  All COPD Patients</vt:lpstr>
      <vt:lpstr>Manage Stable COPD:  Non-pharmacologic</vt:lpstr>
      <vt:lpstr>Manage Stable COPD:  Pharmacologic Therapy (Medications in each box are mentioned in alphabetical order, and therefore not necessarily in order of preference.)</vt:lpstr>
      <vt:lpstr>Manage Stable COPD:  Pharmacologic Therapy RECOMMENDED FIRST CHOICE</vt:lpstr>
      <vt:lpstr>Manage Stable COPD:  Pharmacologic Therapy ALTERNATIVE CHOICE</vt:lpstr>
      <vt:lpstr>Manage Stable COPD: Pharmacologic Therapy OTHER POSSIBLE TREATMENTS</vt:lpstr>
      <vt:lpstr>PowerPoint Presentation</vt:lpstr>
      <vt:lpstr>Manage Exacerbations</vt:lpstr>
      <vt:lpstr>Manage Exacerbations: Key Points</vt:lpstr>
      <vt:lpstr>Manage Exacerbations:  Key Points</vt:lpstr>
      <vt:lpstr>PowerPoint Presentation</vt:lpstr>
      <vt:lpstr>Manage Exacerbations:  Assessments</vt:lpstr>
      <vt:lpstr>Manage Exacerbations:  Assessments</vt:lpstr>
      <vt:lpstr>Manage Exacerbations:  Treatment Options</vt:lpstr>
      <vt:lpstr>Manage Exacerbations:  Treatment Options</vt:lpstr>
      <vt:lpstr>PowerPoint Presentation</vt:lpstr>
      <vt:lpstr>Manage Exacerbations:  Indications for Hospital Admission</vt:lpstr>
      <vt:lpstr>Comorbidities in COPD</vt:lpstr>
      <vt:lpstr>PowerPoint Presentation</vt:lpstr>
      <vt:lpstr>CAUSES of COMORBIDITIES</vt:lpstr>
      <vt:lpstr>Manage Comorbidities</vt:lpstr>
      <vt:lpstr>PowerPoint Presentation</vt:lpstr>
      <vt:lpstr>Cardiovascular Disease</vt:lpstr>
      <vt:lpstr>Right Heart Failure, Cor pulmonale</vt:lpstr>
      <vt:lpstr>Pulmonary Hypertension</vt:lpstr>
      <vt:lpstr>Coronary Artery Disease</vt:lpstr>
      <vt:lpstr>Coronary Artery Disease</vt:lpstr>
      <vt:lpstr>Systemic Hypertension</vt:lpstr>
      <vt:lpstr>Malnutrition and cachexia</vt:lpstr>
      <vt:lpstr>PowerPoint Presentation</vt:lpstr>
      <vt:lpstr>Weight Loss and Respiratory Failure</vt:lpstr>
      <vt:lpstr>PowerPoint Presentation</vt:lpstr>
      <vt:lpstr>Skeletal Muscle Dysfunction</vt:lpstr>
      <vt:lpstr>Osteoporosis</vt:lpstr>
      <vt:lpstr>Diabetes</vt:lpstr>
      <vt:lpstr>Peptic Ulcus</vt:lpstr>
      <vt:lpstr>Sleep Disorders</vt:lpstr>
      <vt:lpstr>Sexual dysfunction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Hurd</dc:creator>
  <cp:lastModifiedBy>pratik0t</cp:lastModifiedBy>
  <cp:revision>319</cp:revision>
  <dcterms:created xsi:type="dcterms:W3CDTF">2007-01-23T11:51:15Z</dcterms:created>
  <dcterms:modified xsi:type="dcterms:W3CDTF">2014-03-30T15:22:32Z</dcterms:modified>
</cp:coreProperties>
</file>