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84" r:id="rId5"/>
    <p:sldId id="294" r:id="rId6"/>
    <p:sldId id="295" r:id="rId7"/>
    <p:sldId id="296" r:id="rId8"/>
    <p:sldId id="259" r:id="rId9"/>
    <p:sldId id="260" r:id="rId10"/>
    <p:sldId id="261" r:id="rId11"/>
    <p:sldId id="285" r:id="rId12"/>
    <p:sldId id="262" r:id="rId13"/>
    <p:sldId id="263" r:id="rId14"/>
    <p:sldId id="286" r:id="rId15"/>
    <p:sldId id="264" r:id="rId16"/>
    <p:sldId id="265" r:id="rId17"/>
    <p:sldId id="287" r:id="rId18"/>
    <p:sldId id="266" r:id="rId19"/>
    <p:sldId id="267" r:id="rId20"/>
    <p:sldId id="268" r:id="rId21"/>
    <p:sldId id="288" r:id="rId22"/>
    <p:sldId id="269" r:id="rId23"/>
    <p:sldId id="270" r:id="rId24"/>
    <p:sldId id="271" r:id="rId25"/>
    <p:sldId id="272" r:id="rId26"/>
    <p:sldId id="289" r:id="rId27"/>
    <p:sldId id="273" r:id="rId28"/>
    <p:sldId id="274" r:id="rId29"/>
    <p:sldId id="275" r:id="rId30"/>
    <p:sldId id="290" r:id="rId31"/>
    <p:sldId id="276" r:id="rId32"/>
    <p:sldId id="293" r:id="rId33"/>
    <p:sldId id="277" r:id="rId34"/>
    <p:sldId id="297" r:id="rId35"/>
    <p:sldId id="298" r:id="rId36"/>
    <p:sldId id="299" r:id="rId37"/>
    <p:sldId id="278" r:id="rId38"/>
    <p:sldId id="279" r:id="rId39"/>
    <p:sldId id="291" r:id="rId40"/>
    <p:sldId id="280" r:id="rId41"/>
    <p:sldId id="281" r:id="rId42"/>
    <p:sldId id="282" r:id="rId43"/>
    <p:sldId id="283" r:id="rId44"/>
    <p:sldId id="292" r:id="rId45"/>
    <p:sldId id="300" r:id="rId46"/>
    <p:sldId id="30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29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4BB7F8B0-0D4B-4F01-B4AE-44A2EAF9E766}" type="datetimeFigureOut">
              <a:rPr lang="en-US" smtClean="0"/>
              <a:pPr/>
              <a:t>4/1/2013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08C0B7E8-1D92-4FA3-9861-D0DAD859F8D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B7F8B0-0D4B-4F01-B4AE-44A2EAF9E766}" type="datetimeFigureOut">
              <a:rPr lang="en-US" smtClean="0"/>
              <a:pPr/>
              <a:t>4/1/2013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0B7E8-1D92-4FA3-9861-D0DAD859F8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B7F8B0-0D4B-4F01-B4AE-44A2EAF9E766}" type="datetimeFigureOut">
              <a:rPr lang="en-US" smtClean="0"/>
              <a:pPr/>
              <a:t>4/1/2013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0B7E8-1D92-4FA3-9861-D0DAD859F8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4BB7F8B0-0D4B-4F01-B4AE-44A2EAF9E766}" type="datetimeFigureOut">
              <a:rPr lang="en-US" smtClean="0"/>
              <a:pPr/>
              <a:t>4/1/2013</a:t>
            </a:fld>
            <a:endParaRPr lang="en-US"/>
          </a:p>
        </p:txBody>
      </p:sp>
      <p:sp>
        <p:nvSpPr>
          <p:cNvPr id="9" name="Slide Number Placeholder 8"/>
          <p:cNvSpPr>
            <a:spLocks noGrp="1"/>
          </p:cNvSpPr>
          <p:nvPr>
            <p:ph type="sldNum" sz="quarter" idx="15"/>
          </p:nvPr>
        </p:nvSpPr>
        <p:spPr/>
        <p:txBody>
          <a:bodyPr rtlCol="0"/>
          <a:lstStyle/>
          <a:p>
            <a:fld id="{08C0B7E8-1D92-4FA3-9861-D0DAD859F8D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4BB7F8B0-0D4B-4F01-B4AE-44A2EAF9E766}" type="datetimeFigureOut">
              <a:rPr lang="en-US" smtClean="0"/>
              <a:pPr/>
              <a:t>4/1/2013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08C0B7E8-1D92-4FA3-9861-D0DAD859F8D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BB7F8B0-0D4B-4F01-B4AE-44A2EAF9E766}" type="datetimeFigureOut">
              <a:rPr lang="en-US" smtClean="0"/>
              <a:pPr/>
              <a:t>4/1/2013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0B7E8-1D92-4FA3-9861-D0DAD859F8D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4BB7F8B0-0D4B-4F01-B4AE-44A2EAF9E766}" type="datetimeFigureOut">
              <a:rPr lang="en-US" smtClean="0"/>
              <a:pPr/>
              <a:t>4/1/2013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0B7E8-1D92-4FA3-9861-D0DAD859F8D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4BB7F8B0-0D4B-4F01-B4AE-44A2EAF9E766}" type="datetimeFigureOut">
              <a:rPr lang="en-US" smtClean="0"/>
              <a:pPr/>
              <a:t>4/1/2013</a:t>
            </a:fld>
            <a:endParaRPr lang="en-US"/>
          </a:p>
        </p:txBody>
      </p:sp>
      <p:sp>
        <p:nvSpPr>
          <p:cNvPr id="7" name="Slide Number Placeholder 6"/>
          <p:cNvSpPr>
            <a:spLocks noGrp="1"/>
          </p:cNvSpPr>
          <p:nvPr>
            <p:ph type="sldNum" sz="quarter" idx="11"/>
          </p:nvPr>
        </p:nvSpPr>
        <p:spPr/>
        <p:txBody>
          <a:bodyPr rtlCol="0"/>
          <a:lstStyle/>
          <a:p>
            <a:fld id="{08C0B7E8-1D92-4FA3-9861-D0DAD859F8D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7F8B0-0D4B-4F01-B4AE-44A2EAF9E766}" type="datetimeFigureOut">
              <a:rPr lang="en-US" smtClean="0"/>
              <a:pPr/>
              <a:t>4/1/2013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C0B7E8-1D92-4FA3-9861-D0DAD859F8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4BB7F8B0-0D4B-4F01-B4AE-44A2EAF9E766}" type="datetimeFigureOut">
              <a:rPr lang="en-US" smtClean="0"/>
              <a:pPr/>
              <a:t>4/1/2013</a:t>
            </a:fld>
            <a:endParaRPr lang="en-US"/>
          </a:p>
        </p:txBody>
      </p:sp>
      <p:sp>
        <p:nvSpPr>
          <p:cNvPr id="22" name="Slide Number Placeholder 21"/>
          <p:cNvSpPr>
            <a:spLocks noGrp="1"/>
          </p:cNvSpPr>
          <p:nvPr>
            <p:ph type="sldNum" sz="quarter" idx="15"/>
          </p:nvPr>
        </p:nvSpPr>
        <p:spPr/>
        <p:txBody>
          <a:bodyPr rtlCol="0"/>
          <a:lstStyle/>
          <a:p>
            <a:fld id="{08C0B7E8-1D92-4FA3-9861-D0DAD859F8D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4BB7F8B0-0D4B-4F01-B4AE-44A2EAF9E766}" type="datetimeFigureOut">
              <a:rPr lang="en-US" smtClean="0"/>
              <a:pPr/>
              <a:t>4/1/2013</a:t>
            </a:fld>
            <a:endParaRPr lang="en-US"/>
          </a:p>
        </p:txBody>
      </p:sp>
      <p:sp>
        <p:nvSpPr>
          <p:cNvPr id="18" name="Slide Number Placeholder 17"/>
          <p:cNvSpPr>
            <a:spLocks noGrp="1"/>
          </p:cNvSpPr>
          <p:nvPr>
            <p:ph type="sldNum" sz="quarter" idx="11"/>
          </p:nvPr>
        </p:nvSpPr>
        <p:spPr/>
        <p:txBody>
          <a:bodyPr rtlCol="0"/>
          <a:lstStyle/>
          <a:p>
            <a:fld id="{08C0B7E8-1D92-4FA3-9861-D0DAD859F8D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BB7F8B0-0D4B-4F01-B4AE-44A2EAF9E766}" type="datetimeFigureOut">
              <a:rPr lang="en-US" smtClean="0"/>
              <a:pPr/>
              <a:t>4/1/2013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8C0B7E8-1D92-4FA3-9861-D0DAD859F8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685800"/>
            <a:ext cx="6172200" cy="1894362"/>
          </a:xfrm>
        </p:spPr>
        <p:txBody>
          <a:bodyPr>
            <a:normAutofit/>
          </a:bodyPr>
          <a:lstStyle/>
          <a:p>
            <a:r>
              <a:rPr lang="en-US" b="1" dirty="0"/>
              <a:t>Pulmonary Manifestations of Systemic</a:t>
            </a:r>
            <a:br>
              <a:rPr lang="en-US" b="1" dirty="0"/>
            </a:br>
            <a:r>
              <a:rPr lang="en-US" b="1" dirty="0"/>
              <a:t>Lupus </a:t>
            </a:r>
            <a:r>
              <a:rPr lang="en-US" b="1" dirty="0" err="1" smtClean="0"/>
              <a:t>Erythematosus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CT demonstrates ground-glass opacity and, sometimes, frank consolidation.</a:t>
            </a:r>
          </a:p>
          <a:p>
            <a:r>
              <a:rPr lang="en-US" dirty="0" smtClean="0"/>
              <a:t>A nodular pattern with no zonal predominance or </a:t>
            </a:r>
            <a:r>
              <a:rPr lang="en-US" dirty="0" err="1" smtClean="0"/>
              <a:t>bronchocentricity</a:t>
            </a:r>
            <a:r>
              <a:rPr lang="en-US" dirty="0" smtClean="0"/>
              <a:t> may be also seen, especially during complete or partial clinical remission.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Pulmonary hemorrhage in a 33-year-old woman with</a:t>
            </a:r>
            <a:br>
              <a:rPr lang="en-US" sz="1800" dirty="0"/>
            </a:br>
            <a:r>
              <a:rPr lang="en-US" sz="1800" dirty="0"/>
              <a:t>SLE</a:t>
            </a:r>
          </a:p>
        </p:txBody>
      </p:sp>
      <p:pic>
        <p:nvPicPr>
          <p:cNvPr id="2050" name="Picture 2"/>
          <p:cNvPicPr>
            <a:picLocks noGrp="1" noChangeAspect="1" noChangeArrowheads="1"/>
          </p:cNvPicPr>
          <p:nvPr>
            <p:ph sz="quarter" idx="1"/>
          </p:nvPr>
        </p:nvPicPr>
        <p:blipFill>
          <a:blip r:embed="rId2" cstate="print"/>
          <a:stretch>
            <a:fillRect/>
          </a:stretch>
        </p:blipFill>
        <p:spPr bwMode="auto">
          <a:xfrm>
            <a:off x="750601" y="1600200"/>
            <a:ext cx="6880798" cy="487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a:t>Bronchiolitis</a:t>
            </a:r>
            <a:r>
              <a:rPr lang="en-US" b="1" i="1" dirty="0"/>
              <a:t> </a:t>
            </a:r>
            <a:r>
              <a:rPr lang="en-US" b="1" i="1" dirty="0" err="1"/>
              <a:t>obliterans</a:t>
            </a:r>
            <a:r>
              <a:rPr lang="en-US" b="1" i="1" dirty="0"/>
              <a:t> organizing pneumonia</a:t>
            </a:r>
            <a:endParaRPr lang="en-US" dirty="0"/>
          </a:p>
        </p:txBody>
      </p:sp>
      <p:sp>
        <p:nvSpPr>
          <p:cNvPr id="3" name="Content Placeholder 2"/>
          <p:cNvSpPr>
            <a:spLocks noGrp="1"/>
          </p:cNvSpPr>
          <p:nvPr>
            <p:ph sz="quarter" idx="1"/>
          </p:nvPr>
        </p:nvSpPr>
        <p:spPr/>
        <p:txBody>
          <a:bodyPr/>
          <a:lstStyle/>
          <a:p>
            <a:r>
              <a:rPr lang="en-US" dirty="0" smtClean="0"/>
              <a:t>Is </a:t>
            </a:r>
            <a:r>
              <a:rPr lang="en-US" dirty="0"/>
              <a:t>a pathologic entity characterized by the formation </a:t>
            </a:r>
            <a:r>
              <a:rPr lang="en-US" dirty="0" smtClean="0"/>
              <a:t>of plugs </a:t>
            </a:r>
            <a:r>
              <a:rPr lang="en-US" dirty="0"/>
              <a:t>of fibrous tissue in bronchioles and alveolar ducts.</a:t>
            </a:r>
          </a:p>
          <a:p>
            <a:r>
              <a:rPr lang="en-US" dirty="0"/>
              <a:t>Most cases are idiopathic, but a BOOP-like reaction </a:t>
            </a:r>
            <a:r>
              <a:rPr lang="en-US" dirty="0" smtClean="0"/>
              <a:t>has been </a:t>
            </a:r>
            <a:r>
              <a:rPr lang="en-US" dirty="0"/>
              <a:t>described in association with several </a:t>
            </a:r>
            <a:r>
              <a:rPr lang="en-US" dirty="0" smtClean="0"/>
              <a:t>connective </a:t>
            </a:r>
            <a:r>
              <a:rPr lang="en-US" dirty="0"/>
              <a:t>tissue diseases including </a:t>
            </a:r>
            <a:r>
              <a:rPr lang="en-US" dirty="0" smtClean="0"/>
              <a:t>SLE.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err="1"/>
              <a:t>Bronchiolitis</a:t>
            </a:r>
            <a:r>
              <a:rPr lang="en-US" dirty="0"/>
              <a:t> </a:t>
            </a:r>
            <a:r>
              <a:rPr lang="en-US" dirty="0" err="1"/>
              <a:t>obliterans</a:t>
            </a:r>
            <a:r>
              <a:rPr lang="en-US" dirty="0"/>
              <a:t> organizing </a:t>
            </a:r>
            <a:r>
              <a:rPr lang="en-US" dirty="0" smtClean="0"/>
              <a:t>pneumonia typically </a:t>
            </a:r>
            <a:r>
              <a:rPr lang="en-US" dirty="0"/>
              <a:t>manifests with scattered, bilateral </a:t>
            </a:r>
            <a:r>
              <a:rPr lang="en-US" dirty="0" smtClean="0"/>
              <a:t>ground-glass attenuation </a:t>
            </a:r>
            <a:r>
              <a:rPr lang="en-US" dirty="0"/>
              <a:t>or air space consolidation</a:t>
            </a:r>
            <a:r>
              <a:rPr lang="en-US" dirty="0" smtClean="0"/>
              <a:t>.</a:t>
            </a:r>
          </a:p>
          <a:p>
            <a:r>
              <a:rPr lang="en-US" dirty="0" smtClean="0"/>
              <a:t> </a:t>
            </a:r>
            <a:r>
              <a:rPr lang="en-US" dirty="0"/>
              <a:t>All lung zones </a:t>
            </a:r>
            <a:r>
              <a:rPr lang="en-US" dirty="0" smtClean="0"/>
              <a:t>are equally affected.</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2239962"/>
          </a:xfrm>
        </p:spPr>
        <p:txBody>
          <a:bodyPr>
            <a:noAutofit/>
          </a:bodyPr>
          <a:lstStyle/>
          <a:p>
            <a:pPr algn="l"/>
            <a:r>
              <a:rPr lang="en-US" sz="1400" dirty="0" smtClean="0"/>
              <a:t>Frontal </a:t>
            </a:r>
            <a:r>
              <a:rPr lang="en-US" sz="1400" dirty="0"/>
              <a:t>chest radiograph shows </a:t>
            </a:r>
            <a:r>
              <a:rPr lang="en-US" sz="1400" dirty="0" err="1"/>
              <a:t>cardiomegaly</a:t>
            </a:r>
            <a:r>
              <a:rPr lang="en-US" sz="1400" dirty="0"/>
              <a:t>, bilateral pleural</a:t>
            </a:r>
            <a:br>
              <a:rPr lang="en-US" sz="1400" dirty="0"/>
            </a:br>
            <a:r>
              <a:rPr lang="en-US" sz="1400" dirty="0"/>
              <a:t>effusion, and peripheral patchy increased opacities, predominantly</a:t>
            </a:r>
            <a:br>
              <a:rPr lang="en-US" sz="1400" dirty="0"/>
            </a:br>
            <a:r>
              <a:rPr lang="en-US" sz="1400" dirty="0"/>
              <a:t>in the right lung</a:t>
            </a:r>
            <a:r>
              <a:rPr lang="en-US" sz="1400" dirty="0" smtClean="0"/>
              <a:t>.</a:t>
            </a:r>
            <a:br>
              <a:rPr lang="en-US" sz="1400" dirty="0" smtClean="0"/>
            </a:br>
            <a:r>
              <a:rPr lang="en-US" sz="1400" dirty="0"/>
              <a:t>Thin-section CT scans at levels of the aortic arch </a:t>
            </a:r>
            <a:r>
              <a:rPr lang="en-US" sz="1400" b="1" dirty="0"/>
              <a:t/>
            </a:r>
            <a:br>
              <a:rPr lang="en-US" sz="1400" b="1" dirty="0"/>
            </a:br>
            <a:r>
              <a:rPr lang="en-US" sz="1400" dirty="0"/>
              <a:t>consolidations predominantly in the peripheral lung.</a:t>
            </a:r>
            <a:br>
              <a:rPr lang="en-US" sz="1400" dirty="0"/>
            </a:br>
            <a:r>
              <a:rPr lang="en-US" sz="1400" dirty="0"/>
              <a:t>Interlobular </a:t>
            </a:r>
            <a:r>
              <a:rPr lang="en-US" sz="1400" dirty="0" err="1"/>
              <a:t>septal</a:t>
            </a:r>
            <a:r>
              <a:rPr lang="en-US" sz="1400" dirty="0"/>
              <a:t> thickening and dilated pulmonary veins (arrowhead)</a:t>
            </a:r>
            <a:br>
              <a:rPr lang="en-US" sz="1400" dirty="0"/>
            </a:br>
            <a:r>
              <a:rPr lang="en-US" sz="1400" dirty="0"/>
              <a:t>indicate pulmonary congestion associated with lupus</a:t>
            </a:r>
            <a:br>
              <a:rPr lang="en-US" sz="1400" dirty="0"/>
            </a:br>
            <a:r>
              <a:rPr lang="en-US" sz="1400" dirty="0"/>
              <a:t>cardiac disease.</a:t>
            </a:r>
          </a:p>
        </p:txBody>
      </p:sp>
      <p:pic>
        <p:nvPicPr>
          <p:cNvPr id="3074" name="Picture 2"/>
          <p:cNvPicPr>
            <a:picLocks noGrp="1" noChangeAspect="1" noChangeArrowheads="1"/>
          </p:cNvPicPr>
          <p:nvPr>
            <p:ph sz="quarter" idx="1"/>
          </p:nvPr>
        </p:nvPicPr>
        <p:blipFill>
          <a:blip r:embed="rId2" cstate="print"/>
          <a:stretch>
            <a:fillRect/>
          </a:stretch>
        </p:blipFill>
        <p:spPr bwMode="auto">
          <a:xfrm>
            <a:off x="457200" y="2759239"/>
            <a:ext cx="7467600" cy="25555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Constrictive </a:t>
            </a:r>
            <a:r>
              <a:rPr lang="en-US" b="1" i="1" dirty="0" err="1"/>
              <a:t>bronchiolitis</a:t>
            </a:r>
            <a:r>
              <a:rPr lang="en-US" b="1" i="1" dirty="0"/>
              <a:t> (</a:t>
            </a:r>
            <a:r>
              <a:rPr lang="en-US" b="1" i="1" dirty="0" err="1"/>
              <a:t>obliterative</a:t>
            </a:r>
            <a:r>
              <a:rPr lang="en-US" b="1" i="1" dirty="0"/>
              <a:t> </a:t>
            </a:r>
            <a:r>
              <a:rPr lang="en-US" b="1" i="1" dirty="0" err="1"/>
              <a:t>bronchiolitis</a:t>
            </a:r>
            <a:r>
              <a:rPr lang="en-US" b="1" i="1" dirty="0"/>
              <a:t>)</a:t>
            </a:r>
            <a:endParaRPr lang="en-US" dirty="0"/>
          </a:p>
        </p:txBody>
      </p:sp>
      <p:sp>
        <p:nvSpPr>
          <p:cNvPr id="3" name="Content Placeholder 2"/>
          <p:cNvSpPr>
            <a:spLocks noGrp="1"/>
          </p:cNvSpPr>
          <p:nvPr>
            <p:ph sz="quarter" idx="1"/>
          </p:nvPr>
        </p:nvSpPr>
        <p:spPr/>
        <p:txBody>
          <a:bodyPr>
            <a:normAutofit/>
          </a:bodyPr>
          <a:lstStyle/>
          <a:p>
            <a:r>
              <a:rPr lang="en-US" dirty="0"/>
              <a:t>At lung function testing, constrictive </a:t>
            </a:r>
            <a:r>
              <a:rPr lang="en-US" dirty="0" err="1"/>
              <a:t>bronchiolitis</a:t>
            </a:r>
            <a:r>
              <a:rPr lang="en-US" dirty="0"/>
              <a:t> </a:t>
            </a:r>
            <a:r>
              <a:rPr lang="en-US" dirty="0" smtClean="0"/>
              <a:t>is characterized </a:t>
            </a:r>
            <a:r>
              <a:rPr lang="en-US" dirty="0"/>
              <a:t>by airflow obstruction due to </a:t>
            </a:r>
            <a:r>
              <a:rPr lang="en-US" dirty="0" err="1" smtClean="0"/>
              <a:t>submucosal</a:t>
            </a:r>
            <a:r>
              <a:rPr lang="en-US" dirty="0" smtClean="0"/>
              <a:t> and </a:t>
            </a:r>
            <a:r>
              <a:rPr lang="en-US" dirty="0" err="1"/>
              <a:t>peribronchiolar</a:t>
            </a:r>
            <a:r>
              <a:rPr lang="en-US" dirty="0"/>
              <a:t> inflammation and fibrosis, </a:t>
            </a:r>
            <a:r>
              <a:rPr lang="en-US" dirty="0" smtClean="0"/>
              <a:t>which primarily </a:t>
            </a:r>
            <a:r>
              <a:rPr lang="en-US" dirty="0"/>
              <a:t>involves respiratory bronchioles, and the </a:t>
            </a:r>
            <a:r>
              <a:rPr lang="en-US" dirty="0" smtClean="0"/>
              <a:t>absence of </a:t>
            </a:r>
            <a:r>
              <a:rPr lang="en-US" dirty="0"/>
              <a:t>diffuse </a:t>
            </a:r>
            <a:r>
              <a:rPr lang="en-US" dirty="0" err="1"/>
              <a:t>parenchymal</a:t>
            </a:r>
            <a:r>
              <a:rPr lang="en-US" dirty="0"/>
              <a:t> inflammation.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The most obvious thin-section CT findings are focal, </a:t>
            </a:r>
            <a:r>
              <a:rPr lang="en-US" dirty="0" smtClean="0"/>
              <a:t>often sharply </a:t>
            </a:r>
            <a:r>
              <a:rPr lang="en-US" dirty="0"/>
              <a:t>defined, areas of decreased lung </a:t>
            </a:r>
            <a:r>
              <a:rPr lang="en-US" dirty="0" smtClean="0"/>
              <a:t>attenuation associated </a:t>
            </a:r>
            <a:r>
              <a:rPr lang="en-US" dirty="0"/>
              <a:t>with vessels of decreased caliber in the </a:t>
            </a:r>
            <a:r>
              <a:rPr lang="en-US" dirty="0" smtClean="0"/>
              <a:t>absence of </a:t>
            </a:r>
            <a:r>
              <a:rPr lang="en-US" dirty="0" err="1"/>
              <a:t>parenchymal</a:t>
            </a:r>
            <a:r>
              <a:rPr lang="en-US" dirty="0"/>
              <a:t> consolidation; </a:t>
            </a:r>
            <a:r>
              <a:rPr lang="en-US" dirty="0" err="1" smtClean="0"/>
              <a:t>bronchiectasis</a:t>
            </a:r>
            <a:r>
              <a:rPr lang="en-US" dirty="0" smtClean="0"/>
              <a:t>, mainly </a:t>
            </a:r>
            <a:r>
              <a:rPr lang="en-US" dirty="0"/>
              <a:t>at a </a:t>
            </a:r>
            <a:r>
              <a:rPr lang="en-US" dirty="0" err="1"/>
              <a:t>subsegmental</a:t>
            </a:r>
            <a:r>
              <a:rPr lang="en-US" dirty="0"/>
              <a:t> level, may also be </a:t>
            </a:r>
            <a:r>
              <a:rPr lang="en-US" dirty="0" smtClean="0"/>
              <a:t>noted</a:t>
            </a:r>
          </a:p>
          <a:p>
            <a:r>
              <a:rPr lang="en-US" dirty="0" smtClean="0"/>
              <a:t>Expiratory </a:t>
            </a:r>
            <a:r>
              <a:rPr lang="en-US" dirty="0"/>
              <a:t>CT shows focal areas of </a:t>
            </a:r>
            <a:r>
              <a:rPr lang="en-US" dirty="0" smtClean="0"/>
              <a:t>air trapping </a:t>
            </a:r>
            <a:r>
              <a:rPr lang="en-US" dirty="0"/>
              <a:t>consistent with small airway obstruction.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676400"/>
          </a:xfrm>
        </p:spPr>
        <p:txBody>
          <a:bodyPr>
            <a:normAutofit/>
          </a:bodyPr>
          <a:lstStyle/>
          <a:p>
            <a:r>
              <a:rPr lang="en-US" sz="1600" dirty="0" err="1"/>
              <a:t>Inspiratory</a:t>
            </a:r>
            <a:r>
              <a:rPr lang="en-US" sz="1600" dirty="0"/>
              <a:t> thin-section CT at levels of the superior segmental</a:t>
            </a:r>
            <a:br>
              <a:rPr lang="en-US" sz="1600" dirty="0"/>
            </a:br>
            <a:r>
              <a:rPr lang="en-US" sz="1600" dirty="0"/>
              <a:t>bronchus of the lower lobe (A) and basal lungs (B) show</a:t>
            </a:r>
            <a:br>
              <a:rPr lang="en-US" sz="1600" dirty="0"/>
            </a:br>
            <a:r>
              <a:rPr lang="en-US" sz="1600" dirty="0"/>
              <a:t>mosaic attenuation in both lungs. Pulmonary vessels in lower</a:t>
            </a:r>
            <a:br>
              <a:rPr lang="en-US" sz="1600" dirty="0"/>
            </a:br>
            <a:r>
              <a:rPr lang="en-US" sz="1600" dirty="0"/>
              <a:t>attenuation areas are smaller in caliber and number than those</a:t>
            </a:r>
            <a:br>
              <a:rPr lang="en-US" sz="1600" dirty="0"/>
            </a:br>
            <a:r>
              <a:rPr lang="en-US" sz="1600" dirty="0"/>
              <a:t>in higher attenuation </a:t>
            </a:r>
            <a:r>
              <a:rPr lang="en-US" sz="1600" dirty="0" smtClean="0"/>
              <a:t>areas</a:t>
            </a:r>
            <a:endParaRPr lang="en-US" sz="1600" dirty="0"/>
          </a:p>
        </p:txBody>
      </p:sp>
      <p:pic>
        <p:nvPicPr>
          <p:cNvPr id="4098" name="Picture 2"/>
          <p:cNvPicPr>
            <a:picLocks noGrp="1" noChangeAspect="1" noChangeArrowheads="1"/>
          </p:cNvPicPr>
          <p:nvPr>
            <p:ph sz="quarter" idx="1"/>
          </p:nvPr>
        </p:nvPicPr>
        <p:blipFill>
          <a:blip r:embed="rId2" cstate="print"/>
          <a:stretch>
            <a:fillRect/>
          </a:stretch>
        </p:blipFill>
        <p:spPr bwMode="auto">
          <a:xfrm>
            <a:off x="457200" y="2776724"/>
            <a:ext cx="7467600" cy="25205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Chronic interstitial </a:t>
            </a:r>
            <a:r>
              <a:rPr lang="en-US" b="1" i="1" dirty="0" err="1"/>
              <a:t>pneumonitis</a:t>
            </a:r>
            <a:r>
              <a:rPr lang="en-US" b="1" i="1" dirty="0"/>
              <a:t> and fibrosis</a:t>
            </a:r>
            <a:endParaRPr lang="en-US" dirty="0"/>
          </a:p>
        </p:txBody>
      </p:sp>
      <p:sp>
        <p:nvSpPr>
          <p:cNvPr id="3" name="Content Placeholder 2"/>
          <p:cNvSpPr>
            <a:spLocks noGrp="1"/>
          </p:cNvSpPr>
          <p:nvPr>
            <p:ph sz="quarter" idx="1"/>
          </p:nvPr>
        </p:nvSpPr>
        <p:spPr/>
        <p:txBody>
          <a:bodyPr>
            <a:normAutofit/>
          </a:bodyPr>
          <a:lstStyle/>
          <a:p>
            <a:r>
              <a:rPr lang="en-US" dirty="0"/>
              <a:t>The prevalence of clinically significant interstitial </a:t>
            </a:r>
            <a:r>
              <a:rPr lang="en-US" dirty="0" smtClean="0"/>
              <a:t>lung disease </a:t>
            </a:r>
            <a:r>
              <a:rPr lang="en-US" dirty="0"/>
              <a:t>in SLE has been reported in as few as 1-6% </a:t>
            </a:r>
            <a:r>
              <a:rPr lang="en-US" dirty="0" smtClean="0"/>
              <a:t>of patients.</a:t>
            </a:r>
          </a:p>
          <a:p>
            <a:r>
              <a:rPr lang="en-US" dirty="0"/>
              <a:t>The radiographic findings include </a:t>
            </a:r>
            <a:r>
              <a:rPr lang="en-US" dirty="0" smtClean="0"/>
              <a:t>bibasilar areas </a:t>
            </a:r>
            <a:r>
              <a:rPr lang="en-US" dirty="0"/>
              <a:t>of irregular linear opacity, ground-glass </a:t>
            </a:r>
            <a:r>
              <a:rPr lang="en-US" dirty="0" smtClean="0"/>
              <a:t>attenuation, and </a:t>
            </a:r>
            <a:r>
              <a:rPr lang="en-US" dirty="0"/>
              <a:t>loss of lung volume </a:t>
            </a:r>
            <a:r>
              <a:rPr lang="en-US" dirty="0" smtClean="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The typical CT appearance includes interlobular and </a:t>
            </a:r>
            <a:r>
              <a:rPr lang="en-US" dirty="0" err="1" smtClean="0"/>
              <a:t>intralobular</a:t>
            </a:r>
            <a:r>
              <a:rPr lang="en-US" dirty="0" smtClean="0"/>
              <a:t> interstitial thickening, areas of ground-glass attenuation. traction </a:t>
            </a:r>
            <a:r>
              <a:rPr lang="en-US" dirty="0" err="1"/>
              <a:t>bronchiectasis</a:t>
            </a:r>
            <a:r>
              <a:rPr lang="en-US" dirty="0"/>
              <a:t> with predominantly </a:t>
            </a:r>
            <a:r>
              <a:rPr lang="en-US" dirty="0" err="1" smtClean="0"/>
              <a:t>subpleural</a:t>
            </a:r>
            <a:r>
              <a:rPr lang="en-US" dirty="0" smtClean="0"/>
              <a:t> and </a:t>
            </a:r>
            <a:r>
              <a:rPr lang="en-US" dirty="0"/>
              <a:t>basal </a:t>
            </a:r>
            <a:r>
              <a:rPr lang="en-US" dirty="0" smtClean="0"/>
              <a:t>involvement.</a:t>
            </a:r>
          </a:p>
          <a:p>
            <a:r>
              <a:rPr lang="en-US" dirty="0" smtClean="0"/>
              <a:t> </a:t>
            </a:r>
            <a:r>
              <a:rPr lang="en-US" dirty="0"/>
              <a:t>End-stage disease </a:t>
            </a:r>
            <a:r>
              <a:rPr lang="en-US" dirty="0" smtClean="0"/>
              <a:t>is accompanied </a:t>
            </a:r>
            <a:r>
              <a:rPr lang="en-US" dirty="0"/>
              <a:t>by honeycombing, traction </a:t>
            </a:r>
            <a:r>
              <a:rPr lang="en-US" dirty="0" err="1" smtClean="0"/>
              <a:t>bronchiectasis</a:t>
            </a:r>
            <a:r>
              <a:rPr lang="en-US" dirty="0" smtClean="0"/>
              <a:t>, and </a:t>
            </a:r>
            <a:r>
              <a:rPr lang="en-US" dirty="0" err="1"/>
              <a:t>achitectual</a:t>
            </a:r>
            <a:r>
              <a:rPr lang="en-US" dirty="0"/>
              <a:t> distortion, as in the case of usual </a:t>
            </a:r>
            <a:r>
              <a:rPr lang="en-US" dirty="0" smtClean="0"/>
              <a:t>interstitial </a:t>
            </a:r>
            <a:r>
              <a:rPr lang="en-US" dirty="0" err="1" smtClean="0"/>
              <a:t>pneumonitis</a:t>
            </a:r>
            <a:r>
              <a:rPr lang="en-US" dirty="0" smtClean="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Acute lupus </a:t>
            </a:r>
            <a:r>
              <a:rPr lang="en-US" b="1" i="1" dirty="0" err="1"/>
              <a:t>pneumonitis</a:t>
            </a:r>
            <a:endParaRPr lang="en-US" dirty="0"/>
          </a:p>
        </p:txBody>
      </p:sp>
      <p:sp>
        <p:nvSpPr>
          <p:cNvPr id="3" name="Content Placeholder 2"/>
          <p:cNvSpPr>
            <a:spLocks noGrp="1"/>
          </p:cNvSpPr>
          <p:nvPr>
            <p:ph sz="quarter" idx="1"/>
          </p:nvPr>
        </p:nvSpPr>
        <p:spPr/>
        <p:txBody>
          <a:bodyPr>
            <a:normAutofit/>
          </a:bodyPr>
          <a:lstStyle/>
          <a:p>
            <a:r>
              <a:rPr lang="en-US" dirty="0"/>
              <a:t>Acute lupus </a:t>
            </a:r>
            <a:r>
              <a:rPr lang="en-US" dirty="0" err="1"/>
              <a:t>pneumonitis</a:t>
            </a:r>
            <a:r>
              <a:rPr lang="en-US" dirty="0"/>
              <a:t> is an abrupt febrile </a:t>
            </a:r>
            <a:r>
              <a:rPr lang="en-US" dirty="0" smtClean="0"/>
              <a:t>pneumonic process </a:t>
            </a:r>
            <a:r>
              <a:rPr lang="en-US" dirty="0"/>
              <a:t>mostly without infectious etiology, </a:t>
            </a:r>
            <a:r>
              <a:rPr lang="en-US" dirty="0" smtClean="0"/>
              <a:t>and antibiotics </a:t>
            </a:r>
            <a:r>
              <a:rPr lang="en-US" dirty="0"/>
              <a:t>usually fail to favorably alter its course</a:t>
            </a:r>
            <a:r>
              <a:rPr lang="en-US" dirty="0" smtClean="0"/>
              <a:t>.</a:t>
            </a:r>
          </a:p>
          <a:p>
            <a:r>
              <a:rPr lang="en-US" dirty="0"/>
              <a:t>A </a:t>
            </a:r>
            <a:r>
              <a:rPr lang="en-US" dirty="0" smtClean="0"/>
              <a:t>favorable response </a:t>
            </a:r>
            <a:r>
              <a:rPr lang="en-US" dirty="0"/>
              <a:t>to corticosteroid, with normalization </a:t>
            </a:r>
            <a:r>
              <a:rPr lang="en-US" dirty="0" smtClean="0"/>
              <a:t>of the </a:t>
            </a:r>
            <a:r>
              <a:rPr lang="en-US" dirty="0"/>
              <a:t>clinical and radiological manifestations, can be </a:t>
            </a:r>
            <a:r>
              <a:rPr lang="en-US" dirty="0" smtClean="0"/>
              <a:t>helpful in </a:t>
            </a:r>
            <a:r>
              <a:rPr lang="en-US" dirty="0"/>
              <a:t>establishing its diagnosis.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Although the disease </a:t>
            </a:r>
            <a:r>
              <a:rPr lang="en-US" dirty="0" smtClean="0"/>
              <a:t>which complicate </a:t>
            </a:r>
            <a:r>
              <a:rPr lang="en-US" dirty="0"/>
              <a:t>SLE resemble those of idiopathic </a:t>
            </a:r>
            <a:r>
              <a:rPr lang="en-US" dirty="0" smtClean="0"/>
              <a:t>pulmonary fibrosis</a:t>
            </a:r>
            <a:r>
              <a:rPr lang="en-US" dirty="0"/>
              <a:t>, including both usual and nonspecific </a:t>
            </a:r>
            <a:r>
              <a:rPr lang="en-US" dirty="0" smtClean="0"/>
              <a:t>interstitial </a:t>
            </a:r>
            <a:r>
              <a:rPr lang="en-US" dirty="0" err="1" smtClean="0"/>
              <a:t>pneumonitis</a:t>
            </a:r>
            <a:r>
              <a:rPr lang="en-US" dirty="0"/>
              <a:t>, both pathologically and </a:t>
            </a:r>
            <a:r>
              <a:rPr lang="en-US" dirty="0" err="1"/>
              <a:t>radiologically</a:t>
            </a:r>
            <a:r>
              <a:rPr lang="en-US" dirty="0"/>
              <a:t>, </a:t>
            </a:r>
            <a:r>
              <a:rPr lang="en-US" dirty="0" smtClean="0"/>
              <a:t>its course </a:t>
            </a:r>
            <a:r>
              <a:rPr lang="en-US" dirty="0"/>
              <a:t>is usually less severe from clinical and </a:t>
            </a:r>
            <a:r>
              <a:rPr lang="en-US" dirty="0" smtClean="0"/>
              <a:t>functional points </a:t>
            </a:r>
            <a:r>
              <a:rPr lang="en-US" dirty="0"/>
              <a:t>of view.</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sz="1600" dirty="0"/>
              <a:t>A. </a:t>
            </a:r>
            <a:r>
              <a:rPr lang="en-US" sz="1600" dirty="0" err="1"/>
              <a:t>Inspiratory</a:t>
            </a:r>
            <a:r>
              <a:rPr lang="en-US" sz="1600" dirty="0"/>
              <a:t> thin-section CT at the level of basal lungs shows focal, relatively well defined normal areas of increased </a:t>
            </a:r>
            <a:r>
              <a:rPr lang="en-US" sz="1600" dirty="0" smtClean="0"/>
              <a:t>attenuation (arrows</a:t>
            </a:r>
            <a:r>
              <a:rPr lang="en-US" sz="1600" dirty="0"/>
              <a:t>) interspersed with radiolucent areas indicative </a:t>
            </a:r>
            <a:r>
              <a:rPr lang="en-US" sz="1600" dirty="0" smtClean="0"/>
              <a:t>of air </a:t>
            </a:r>
            <a:r>
              <a:rPr lang="en-US" sz="1600" dirty="0"/>
              <a:t>trapping. Also, note bronchial dilatation.</a:t>
            </a:r>
            <a:br>
              <a:rPr lang="en-US" sz="1600" dirty="0"/>
            </a:br>
            <a:r>
              <a:rPr lang="en-US" sz="1600" dirty="0"/>
              <a:t>B. Expiratory thin-section CT at the same level as A show marked air trapping</a:t>
            </a:r>
          </a:p>
        </p:txBody>
      </p:sp>
      <p:pic>
        <p:nvPicPr>
          <p:cNvPr id="5122" name="Picture 2"/>
          <p:cNvPicPr>
            <a:picLocks noGrp="1" noChangeAspect="1" noChangeArrowheads="1"/>
          </p:cNvPicPr>
          <p:nvPr>
            <p:ph sz="quarter" idx="1"/>
          </p:nvPr>
        </p:nvPicPr>
        <p:blipFill>
          <a:blip r:embed="rId2" cstate="print"/>
          <a:stretch>
            <a:fillRect/>
          </a:stretch>
        </p:blipFill>
        <p:spPr bwMode="auto">
          <a:xfrm>
            <a:off x="457200" y="2779054"/>
            <a:ext cx="7467600" cy="2515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Pulmonary vascular disease</a:t>
            </a:r>
            <a:endParaRPr lang="en-US" dirty="0"/>
          </a:p>
        </p:txBody>
      </p:sp>
      <p:sp>
        <p:nvSpPr>
          <p:cNvPr id="3" name="Content Placeholder 2"/>
          <p:cNvSpPr>
            <a:spLocks noGrp="1"/>
          </p:cNvSpPr>
          <p:nvPr>
            <p:ph sz="quarter" idx="1"/>
          </p:nvPr>
        </p:nvSpPr>
        <p:spPr/>
        <p:txBody>
          <a:bodyPr/>
          <a:lstStyle/>
          <a:p>
            <a:r>
              <a:rPr lang="en-US" dirty="0"/>
              <a:t>Pulmonary vascular involvement in SLE may </a:t>
            </a:r>
            <a:r>
              <a:rPr lang="en-US" dirty="0" smtClean="0"/>
              <a:t>include the </a:t>
            </a:r>
            <a:r>
              <a:rPr lang="en-US" dirty="0"/>
              <a:t>capillary, arterial, and venous systems</a:t>
            </a:r>
            <a:r>
              <a:rPr lang="en-US" dirty="0" smtClean="0"/>
              <a:t>.</a:t>
            </a:r>
          </a:p>
          <a:p>
            <a:r>
              <a:rPr lang="en-US" dirty="0" smtClean="0"/>
              <a:t> </a:t>
            </a:r>
            <a:r>
              <a:rPr lang="en-US" dirty="0"/>
              <a:t>Venous </a:t>
            </a:r>
            <a:r>
              <a:rPr lang="en-US" dirty="0" smtClean="0"/>
              <a:t>involvement, however</a:t>
            </a:r>
            <a:r>
              <a:rPr lang="en-US" dirty="0"/>
              <a:t>, is </a:t>
            </a:r>
            <a:r>
              <a:rPr lang="en-US" dirty="0" err="1"/>
              <a:t>radiographically</a:t>
            </a:r>
            <a:r>
              <a:rPr lang="en-US" dirty="0"/>
              <a:t> distinct </a:t>
            </a:r>
            <a:r>
              <a:rPr lang="en-US" dirty="0" smtClean="0"/>
              <a:t>from pulmonary </a:t>
            </a:r>
            <a:r>
              <a:rPr lang="en-US" dirty="0"/>
              <a:t>hypertension caused by arterial </a:t>
            </a:r>
            <a:r>
              <a:rPr lang="en-US" dirty="0" smtClean="0"/>
              <a:t>involve</a:t>
            </a:r>
            <a:r>
              <a:rPr lang="en-US" dirty="0"/>
              <a:t>ment.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Pulmonary </a:t>
            </a:r>
            <a:r>
              <a:rPr lang="en-US" b="1" i="1" dirty="0" err="1"/>
              <a:t>veno</a:t>
            </a:r>
            <a:r>
              <a:rPr lang="en-US" b="1" i="1" dirty="0"/>
              <a:t>-occlusive disease</a:t>
            </a:r>
            <a:endParaRPr lang="en-US" dirty="0"/>
          </a:p>
        </p:txBody>
      </p:sp>
      <p:sp>
        <p:nvSpPr>
          <p:cNvPr id="3" name="Content Placeholder 2"/>
          <p:cNvSpPr>
            <a:spLocks noGrp="1"/>
          </p:cNvSpPr>
          <p:nvPr>
            <p:ph sz="quarter" idx="1"/>
          </p:nvPr>
        </p:nvSpPr>
        <p:spPr/>
        <p:txBody>
          <a:bodyPr/>
          <a:lstStyle/>
          <a:p>
            <a:r>
              <a:rPr lang="en-US" dirty="0"/>
              <a:t>Pulmonary </a:t>
            </a:r>
            <a:r>
              <a:rPr lang="en-US" dirty="0" err="1"/>
              <a:t>veno</a:t>
            </a:r>
            <a:r>
              <a:rPr lang="en-US" dirty="0"/>
              <a:t>-occlusive disease is a rare form </a:t>
            </a:r>
            <a:r>
              <a:rPr lang="en-US" dirty="0" smtClean="0"/>
              <a:t>of pulmonary </a:t>
            </a:r>
            <a:r>
              <a:rPr lang="en-US" dirty="0"/>
              <a:t>hypertension characterized </a:t>
            </a:r>
            <a:r>
              <a:rPr lang="en-US" dirty="0" smtClean="0"/>
              <a:t>pathologically by </a:t>
            </a:r>
            <a:r>
              <a:rPr lang="en-US" dirty="0"/>
              <a:t>repeated pulmonary venous </a:t>
            </a:r>
            <a:r>
              <a:rPr lang="en-US" dirty="0" smtClean="0"/>
              <a:t>thrombosis.</a:t>
            </a:r>
          </a:p>
          <a:p>
            <a:r>
              <a:rPr lang="en-US" dirty="0" smtClean="0"/>
              <a:t> Clinically by </a:t>
            </a:r>
            <a:r>
              <a:rPr lang="en-US" dirty="0"/>
              <a:t>pulmonary arterial hypertension and edema.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err="1"/>
              <a:t>Radiographically</a:t>
            </a:r>
            <a:r>
              <a:rPr lang="en-US" dirty="0"/>
              <a:t>, </a:t>
            </a:r>
            <a:r>
              <a:rPr lang="en-US" dirty="0" smtClean="0"/>
              <a:t>pulmonary </a:t>
            </a:r>
            <a:r>
              <a:rPr lang="en-US" dirty="0" err="1" smtClean="0"/>
              <a:t>veno</a:t>
            </a:r>
            <a:r>
              <a:rPr lang="en-US" dirty="0" smtClean="0"/>
              <a:t>-occlusive </a:t>
            </a:r>
            <a:r>
              <a:rPr lang="en-US" dirty="0"/>
              <a:t>disease shows signs of pulmonary </a:t>
            </a:r>
            <a:r>
              <a:rPr lang="en-US" dirty="0" smtClean="0"/>
              <a:t>arterial hypertension </a:t>
            </a:r>
            <a:r>
              <a:rPr lang="en-US" dirty="0"/>
              <a:t>very similar to those associated with </a:t>
            </a:r>
            <a:r>
              <a:rPr lang="en-US" dirty="0" smtClean="0"/>
              <a:t>primary pulmonary </a:t>
            </a:r>
            <a:r>
              <a:rPr lang="en-US" dirty="0"/>
              <a:t>arterial hypertension or </a:t>
            </a:r>
            <a:r>
              <a:rPr lang="en-US" dirty="0" err="1" smtClean="0"/>
              <a:t>thromboembolic</a:t>
            </a:r>
            <a:r>
              <a:rPr lang="en-US" dirty="0" smtClean="0"/>
              <a:t> disease</a:t>
            </a:r>
            <a:r>
              <a:rPr lang="en-US" dirty="0"/>
              <a:t>, but includes an important additional </a:t>
            </a:r>
            <a:r>
              <a:rPr lang="en-US" dirty="0" smtClean="0"/>
              <a:t>sign of </a:t>
            </a:r>
            <a:r>
              <a:rPr lang="en-US" dirty="0"/>
              <a:t>pulmonary edema.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a:t>The most common CT findings </a:t>
            </a:r>
            <a:r>
              <a:rPr lang="en-US" dirty="0" smtClean="0"/>
              <a:t>include smooth </a:t>
            </a:r>
            <a:r>
              <a:rPr lang="en-US" dirty="0"/>
              <a:t>interlobular thickening and areas </a:t>
            </a:r>
            <a:r>
              <a:rPr lang="en-US" dirty="0" smtClean="0"/>
              <a:t>of ground-glass </a:t>
            </a:r>
            <a:r>
              <a:rPr lang="en-US" dirty="0"/>
              <a:t>attenuation consistent with interstitial </a:t>
            </a:r>
            <a:r>
              <a:rPr lang="en-US" dirty="0" smtClean="0"/>
              <a:t>pulmonary edema</a:t>
            </a:r>
            <a:r>
              <a:rPr lang="en-US" dirty="0"/>
              <a:t>, enlarged central pulmonary arteries</a:t>
            </a:r>
            <a:r>
              <a:rPr lang="en-US" dirty="0" smtClean="0"/>
              <a:t>,</a:t>
            </a:r>
            <a:r>
              <a:rPr lang="en-US" dirty="0"/>
              <a:t> and pulmonary veins of normal </a:t>
            </a:r>
            <a:r>
              <a:rPr lang="en-US" dirty="0" smtClean="0"/>
              <a:t>caliber.</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sz="1600" b="1" dirty="0"/>
              <a:t>A. Frontal chest radiograph shows prominent </a:t>
            </a:r>
            <a:r>
              <a:rPr lang="en-US" sz="1600" b="1" dirty="0" err="1"/>
              <a:t>hilar</a:t>
            </a:r>
            <a:r>
              <a:rPr lang="en-US" sz="1600" b="1" dirty="0"/>
              <a:t> shadows and diffuse haziness in both lower lungs. Also note left pleural effusion</a:t>
            </a:r>
            <a:br>
              <a:rPr lang="en-US" sz="1600" b="1" dirty="0"/>
            </a:br>
            <a:r>
              <a:rPr lang="en-US" sz="1600" dirty="0"/>
              <a:t>(arrow).</a:t>
            </a:r>
            <a:br>
              <a:rPr lang="en-US" sz="1600" dirty="0"/>
            </a:br>
            <a:r>
              <a:rPr lang="en-US" sz="1600" b="1" dirty="0"/>
              <a:t>B. Thin-section CT at the level of basal lungs shows thickening of interlobular septa (long arrow) and bronchial wall, and focal consolidations</a:t>
            </a:r>
            <a:br>
              <a:rPr lang="en-US" sz="1600" b="1" dirty="0"/>
            </a:br>
            <a:r>
              <a:rPr lang="en-US" sz="1600" dirty="0"/>
              <a:t>(short arrows).</a:t>
            </a:r>
          </a:p>
        </p:txBody>
      </p:sp>
      <p:pic>
        <p:nvPicPr>
          <p:cNvPr id="6146" name="Picture 2"/>
          <p:cNvPicPr>
            <a:picLocks noGrp="1" noChangeAspect="1" noChangeArrowheads="1"/>
          </p:cNvPicPr>
          <p:nvPr>
            <p:ph sz="quarter" idx="1"/>
          </p:nvPr>
        </p:nvPicPr>
        <p:blipFill>
          <a:blip r:embed="rId2" cstate="print"/>
          <a:stretch>
            <a:fillRect/>
          </a:stretch>
        </p:blipFill>
        <p:spPr bwMode="auto">
          <a:xfrm>
            <a:off x="457200" y="2771971"/>
            <a:ext cx="7467600" cy="25300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Pulmonary arterial hypertension</a:t>
            </a:r>
            <a:endParaRPr lang="en-US" dirty="0"/>
          </a:p>
        </p:txBody>
      </p:sp>
      <p:sp>
        <p:nvSpPr>
          <p:cNvPr id="3" name="Content Placeholder 2"/>
          <p:cNvSpPr>
            <a:spLocks noGrp="1"/>
          </p:cNvSpPr>
          <p:nvPr>
            <p:ph sz="quarter" idx="1"/>
          </p:nvPr>
        </p:nvSpPr>
        <p:spPr/>
        <p:txBody>
          <a:bodyPr>
            <a:normAutofit/>
          </a:bodyPr>
          <a:lstStyle/>
          <a:p>
            <a:r>
              <a:rPr lang="en-US" dirty="0"/>
              <a:t>In approximately 10% of SLE patients, clinically </a:t>
            </a:r>
            <a:r>
              <a:rPr lang="en-US" dirty="0" smtClean="0"/>
              <a:t>evident pulmonary </a:t>
            </a:r>
            <a:r>
              <a:rPr lang="en-US" dirty="0"/>
              <a:t>arterial hypertension is present </a:t>
            </a:r>
            <a:r>
              <a:rPr lang="en-US" dirty="0" smtClean="0"/>
              <a:t>.</a:t>
            </a:r>
            <a:endParaRPr lang="en-US" dirty="0"/>
          </a:p>
          <a:p>
            <a:r>
              <a:rPr lang="en-US" dirty="0"/>
              <a:t>The potential mechanisms of the condition include </a:t>
            </a:r>
            <a:r>
              <a:rPr lang="en-US" dirty="0" smtClean="0"/>
              <a:t>interstitial </a:t>
            </a:r>
            <a:r>
              <a:rPr lang="en-US" dirty="0" err="1" smtClean="0"/>
              <a:t>pneumonitis</a:t>
            </a:r>
            <a:r>
              <a:rPr lang="en-US" dirty="0"/>
              <a:t>, small pulmonary arterial </a:t>
            </a:r>
            <a:r>
              <a:rPr lang="en-US" dirty="0" err="1" smtClean="0"/>
              <a:t>vasculitis</a:t>
            </a:r>
            <a:r>
              <a:rPr lang="en-US" dirty="0" smtClean="0"/>
              <a:t>, thrombosis </a:t>
            </a:r>
            <a:r>
              <a:rPr lang="en-US" dirty="0"/>
              <a:t>in situ or pulmonary </a:t>
            </a:r>
            <a:r>
              <a:rPr lang="en-US" dirty="0" err="1" smtClean="0"/>
              <a:t>thromboembolism</a:t>
            </a:r>
            <a:r>
              <a:rPr lang="en-US" dirty="0" smtClean="0"/>
              <a:t>, and </a:t>
            </a:r>
            <a:r>
              <a:rPr lang="en-US" dirty="0"/>
              <a:t>primary pulmonary </a:t>
            </a:r>
            <a:r>
              <a:rPr lang="en-US" dirty="0" smtClean="0"/>
              <a:t>hypertension.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Vascular abnormalities typically afflict small muscular arteries.</a:t>
            </a:r>
          </a:p>
          <a:p>
            <a:r>
              <a:rPr lang="en-US" dirty="0" smtClean="0"/>
              <a:t>During the early phase, chest radiographic findings may be normal, but advanced radiographic findings include </a:t>
            </a:r>
            <a:r>
              <a:rPr lang="en-US" dirty="0"/>
              <a:t>enlargement of the right ventricle, and prominent </a:t>
            </a:r>
            <a:r>
              <a:rPr lang="en-US" dirty="0" smtClean="0"/>
              <a:t>main pulmonary </a:t>
            </a:r>
            <a:r>
              <a:rPr lang="en-US" dirty="0"/>
              <a:t>artery with distal attenuation of the </a:t>
            </a:r>
            <a:r>
              <a:rPr lang="en-US" dirty="0" smtClean="0"/>
              <a:t>arteries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Ventilation/perfusion scanning or pulmonary angiography can help exclude pulmonary embolism.</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The </a:t>
            </a:r>
            <a:r>
              <a:rPr lang="en-US" dirty="0" err="1" smtClean="0"/>
              <a:t>histopathologic</a:t>
            </a:r>
            <a:r>
              <a:rPr lang="en-US" dirty="0" smtClean="0"/>
              <a:t> findings include </a:t>
            </a:r>
            <a:r>
              <a:rPr lang="en-US" dirty="0"/>
              <a:t>alveolar wall damage and necrosis, </a:t>
            </a:r>
            <a:r>
              <a:rPr lang="en-US" dirty="0" smtClean="0"/>
              <a:t>inflammatory infiltrates</a:t>
            </a:r>
            <a:r>
              <a:rPr lang="en-US" dirty="0"/>
              <a:t>, hemorrhage, edema, and hyaline membrane</a:t>
            </a:r>
            <a:r>
              <a:rPr lang="en-US" dirty="0" smtClean="0"/>
              <a:t>.</a:t>
            </a:r>
          </a:p>
          <a:p>
            <a:r>
              <a:rPr lang="en-US" dirty="0"/>
              <a:t>The radiologic findings consist of patchy </a:t>
            </a:r>
            <a:r>
              <a:rPr lang="en-US" dirty="0" smtClean="0"/>
              <a:t>unilateral or </a:t>
            </a:r>
            <a:r>
              <a:rPr lang="en-US" dirty="0"/>
              <a:t>bilateral areas of ground glass opacity or air </a:t>
            </a:r>
            <a:r>
              <a:rPr lang="en-US" dirty="0" smtClean="0"/>
              <a:t>space consolidation</a:t>
            </a:r>
            <a:r>
              <a:rPr lang="en-US" dirty="0"/>
              <a:t>, involving mainly lung bases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28800"/>
          </a:xfrm>
        </p:spPr>
        <p:txBody>
          <a:bodyPr>
            <a:normAutofit/>
          </a:bodyPr>
          <a:lstStyle/>
          <a:p>
            <a:r>
              <a:rPr lang="en-US" sz="1600" dirty="0"/>
              <a:t>Frontal chest radiograph shows typical features of pulmonary arterial hypertension, including bulging of the pulmonary </a:t>
            </a:r>
            <a:r>
              <a:rPr lang="en-US" sz="1600" dirty="0" err="1"/>
              <a:t>conus</a:t>
            </a:r>
            <a:r>
              <a:rPr lang="en-US" sz="1600" dirty="0"/>
              <a:t/>
            </a:r>
            <a:br>
              <a:rPr lang="en-US" sz="1600" dirty="0"/>
            </a:br>
            <a:r>
              <a:rPr lang="en-US" sz="1600" dirty="0"/>
              <a:t>(arrowheads) and prominent proximal pulmonary arteries.</a:t>
            </a:r>
            <a:br>
              <a:rPr lang="en-US" sz="1600" dirty="0"/>
            </a:br>
            <a:r>
              <a:rPr lang="en-US" sz="1600" dirty="0"/>
              <a:t>B. Thin-section CT obtained before contrast administration show the enlarged pulmonary trunk (p), which is larger in diameter</a:t>
            </a:r>
            <a:br>
              <a:rPr lang="en-US" sz="1600" dirty="0"/>
            </a:br>
            <a:r>
              <a:rPr lang="en-US" sz="1600" dirty="0"/>
              <a:t>than the ascending aorta (a). Also note enlarged left pulmonary arteries (arrows).</a:t>
            </a:r>
          </a:p>
        </p:txBody>
      </p:sp>
      <p:pic>
        <p:nvPicPr>
          <p:cNvPr id="7170" name="Picture 2"/>
          <p:cNvPicPr>
            <a:picLocks noGrp="1" noChangeAspect="1" noChangeArrowheads="1"/>
          </p:cNvPicPr>
          <p:nvPr>
            <p:ph sz="quarter" idx="1"/>
          </p:nvPr>
        </p:nvPicPr>
        <p:blipFill>
          <a:blip r:embed="rId2" cstate="print"/>
          <a:stretch>
            <a:fillRect/>
          </a:stretch>
        </p:blipFill>
        <p:spPr bwMode="auto">
          <a:xfrm>
            <a:off x="457200" y="2784247"/>
            <a:ext cx="7467600" cy="25055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Secondary Involvement of the Respiratory System</a:t>
            </a:r>
            <a:endParaRPr lang="en-US" dirty="0"/>
          </a:p>
        </p:txBody>
      </p:sp>
      <p:sp>
        <p:nvSpPr>
          <p:cNvPr id="3" name="Content Placeholder 2"/>
          <p:cNvSpPr>
            <a:spLocks noGrp="1"/>
          </p:cNvSpPr>
          <p:nvPr>
            <p:ph sz="quarter" idx="1"/>
          </p:nvPr>
        </p:nvSpPr>
        <p:spPr/>
        <p:txBody>
          <a:bodyPr>
            <a:normAutofit/>
          </a:bodyPr>
          <a:lstStyle/>
          <a:p>
            <a:r>
              <a:rPr lang="en-US" dirty="0"/>
              <a:t>Severe multi-organ diseases often confound the </a:t>
            </a:r>
            <a:r>
              <a:rPr lang="en-US" dirty="0" smtClean="0"/>
              <a:t>clinical status </a:t>
            </a:r>
            <a:r>
              <a:rPr lang="en-US" dirty="0"/>
              <a:t>of patients with SLE, treatment for such </a:t>
            </a:r>
            <a:r>
              <a:rPr lang="en-US" dirty="0" smtClean="0"/>
              <a:t>disease, and </a:t>
            </a:r>
            <a:r>
              <a:rPr lang="en-US" dirty="0"/>
              <a:t>its attendant complications. </a:t>
            </a:r>
            <a:endParaRPr lang="en-US" dirty="0" smtClean="0"/>
          </a:p>
          <a:p>
            <a:r>
              <a:rPr lang="en-US" dirty="0" smtClean="0"/>
              <a:t>Renal </a:t>
            </a:r>
            <a:r>
              <a:rPr lang="en-US" dirty="0"/>
              <a:t>failure, </a:t>
            </a:r>
            <a:r>
              <a:rPr lang="en-US" dirty="0" smtClean="0"/>
              <a:t>central nervous </a:t>
            </a:r>
            <a:r>
              <a:rPr lang="en-US" dirty="0"/>
              <a:t>system involvement, or cardiac </a:t>
            </a:r>
            <a:r>
              <a:rPr lang="en-US" dirty="0" smtClean="0"/>
              <a:t>involvement may </a:t>
            </a:r>
            <a:r>
              <a:rPr lang="en-US" dirty="0"/>
              <a:t>lead to pulmonary </a:t>
            </a:r>
            <a:r>
              <a:rPr lang="en-US" dirty="0" smtClean="0"/>
              <a:t>edema.</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a:t>Pulmonary edema in a 34-year-old woman with SLE.</a:t>
            </a:r>
            <a:br>
              <a:rPr lang="en-US" sz="1600" dirty="0"/>
            </a:br>
            <a:r>
              <a:rPr lang="en-US" sz="1600" dirty="0"/>
              <a:t>Thin-section CT at the level of the diaphragm shows typical</a:t>
            </a:r>
            <a:br>
              <a:rPr lang="en-US" sz="1600" dirty="0"/>
            </a:br>
            <a:r>
              <a:rPr lang="en-US" sz="1600" dirty="0"/>
              <a:t>features of pulmonary edema, including dilated pulmonary</a:t>
            </a:r>
            <a:br>
              <a:rPr lang="en-US" sz="1600" dirty="0"/>
            </a:br>
            <a:r>
              <a:rPr lang="en-US" sz="1600" dirty="0"/>
              <a:t>vessels (arrow), smooth thickening of the interlobular septa</a:t>
            </a:r>
            <a:br>
              <a:rPr lang="en-US" sz="1600" dirty="0"/>
            </a:br>
            <a:r>
              <a:rPr lang="en-US" sz="1600" dirty="0"/>
              <a:t>(arrowheads), and areas of ground-glass attenuation.</a:t>
            </a:r>
          </a:p>
        </p:txBody>
      </p:sp>
      <p:pic>
        <p:nvPicPr>
          <p:cNvPr id="11266" name="Picture 2"/>
          <p:cNvPicPr>
            <a:picLocks noGrp="1" noChangeAspect="1" noChangeArrowheads="1"/>
          </p:cNvPicPr>
          <p:nvPr>
            <p:ph sz="quarter" idx="1"/>
          </p:nvPr>
        </p:nvPicPr>
        <p:blipFill>
          <a:blip r:embed="rId2" cstate="print"/>
          <a:stretch>
            <a:fillRect/>
          </a:stretch>
        </p:blipFill>
        <p:spPr bwMode="auto">
          <a:xfrm>
            <a:off x="474135" y="1600200"/>
            <a:ext cx="7433729" cy="487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Pericardial </a:t>
            </a:r>
            <a:r>
              <a:rPr lang="en-US" dirty="0"/>
              <a:t>effusion, neuromuscular disease, </a:t>
            </a:r>
            <a:r>
              <a:rPr lang="en-US" dirty="0" smtClean="0"/>
              <a:t>and diaphragmatic </a:t>
            </a:r>
            <a:r>
              <a:rPr lang="en-US" dirty="0"/>
              <a:t>dysfunction can affect the </a:t>
            </a:r>
            <a:r>
              <a:rPr lang="en-US" dirty="0" smtClean="0"/>
              <a:t>respirator system</a:t>
            </a:r>
            <a:r>
              <a:rPr lang="en-US" dirty="0"/>
              <a:t>, resulting in passive </a:t>
            </a:r>
            <a:r>
              <a:rPr lang="en-US" dirty="0" err="1" smtClean="0"/>
              <a:t>atelectasis</a:t>
            </a:r>
            <a:r>
              <a:rPr lang="en-US" dirty="0" smtClean="0"/>
              <a:t> and oxygen </a:t>
            </a:r>
            <a:r>
              <a:rPr lang="en-US" dirty="0"/>
              <a:t>therapy or </a:t>
            </a:r>
            <a:r>
              <a:rPr lang="en-US" dirty="0" err="1"/>
              <a:t>cytotoxic</a:t>
            </a:r>
            <a:r>
              <a:rPr lang="en-US" dirty="0"/>
              <a:t> chemotherapy may </a:t>
            </a:r>
            <a:r>
              <a:rPr lang="en-US" dirty="0" smtClean="0"/>
              <a:t>cause pulmonary </a:t>
            </a:r>
            <a:r>
              <a:rPr lang="en-US" dirty="0"/>
              <a:t>toxicity. </a:t>
            </a:r>
            <a:endParaRPr lang="en-US" dirty="0" smtClean="0"/>
          </a:p>
          <a:p>
            <a:r>
              <a:rPr lang="en-US" dirty="0" smtClean="0"/>
              <a:t>Infection</a:t>
            </a:r>
            <a:r>
              <a:rPr lang="en-US" dirty="0"/>
              <a:t>, however, is the most </a:t>
            </a:r>
            <a:r>
              <a:rPr lang="en-US" dirty="0" smtClean="0"/>
              <a:t>important cause </a:t>
            </a:r>
            <a:r>
              <a:rPr lang="en-US" dirty="0"/>
              <a:t>of indirect involvement of the lungs </a:t>
            </a:r>
            <a:r>
              <a:rPr lang="en-US" dirty="0" smtClean="0"/>
              <a:t>in SLE.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Shrinking lung syndrome (SLS) is a rare manifestation of SLE.</a:t>
            </a:r>
          </a:p>
          <a:p>
            <a:r>
              <a:rPr lang="en-US" dirty="0" smtClean="0"/>
              <a:t>It was first described in patients with lupus who presented with unexplained </a:t>
            </a:r>
            <a:r>
              <a:rPr lang="en-US" dirty="0" err="1" smtClean="0"/>
              <a:t>dyspnea</a:t>
            </a:r>
            <a:r>
              <a:rPr lang="en-US" dirty="0" smtClean="0"/>
              <a:t>, decreased lung volumes and elevation of the diaphragm on radiographic imaging and restriction on pulmonary function tests in the absence of any </a:t>
            </a:r>
            <a:r>
              <a:rPr lang="en-US" dirty="0" err="1" smtClean="0"/>
              <a:t>parenchymal</a:t>
            </a:r>
            <a:r>
              <a:rPr lang="en-US" dirty="0" smtClean="0"/>
              <a:t> disease.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Clinically, patients present with </a:t>
            </a:r>
            <a:r>
              <a:rPr lang="en-US" dirty="0" err="1" smtClean="0"/>
              <a:t>dyspnea</a:t>
            </a:r>
            <a:r>
              <a:rPr lang="en-US" dirty="0" smtClean="0"/>
              <a:t> that is particularly worse when supine. </a:t>
            </a:r>
          </a:p>
          <a:p>
            <a:r>
              <a:rPr lang="en-US" dirty="0" err="1" smtClean="0"/>
              <a:t>Pleuritic</a:t>
            </a:r>
            <a:r>
              <a:rPr lang="en-US" dirty="0" smtClean="0"/>
              <a:t> chest pain is present in 65% of patients.</a:t>
            </a:r>
          </a:p>
          <a:p>
            <a:r>
              <a:rPr lang="en-US" dirty="0" smtClean="0"/>
              <a:t> Physical examination reveals diminished breath sounds at the lung bases with or without basilar crackles. </a:t>
            </a:r>
          </a:p>
          <a:p>
            <a:r>
              <a:rPr lang="en-US" dirty="0" smtClean="0"/>
              <a:t>Chest radiographs and CT show elevation of both diaphragms with basal linear </a:t>
            </a:r>
            <a:r>
              <a:rPr lang="en-US" dirty="0" err="1" smtClean="0"/>
              <a:t>atelectasis</a:t>
            </a:r>
            <a:r>
              <a:rPr lang="en-US" dirty="0" smtClean="0"/>
              <a:t> and without any evidence of </a:t>
            </a:r>
            <a:r>
              <a:rPr lang="en-US" dirty="0" err="1" smtClean="0"/>
              <a:t>parenchymal</a:t>
            </a:r>
            <a:r>
              <a:rPr lang="en-US" dirty="0" smtClean="0"/>
              <a:t> lung disease.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Assessment of respiratory muscles show reduced maximal </a:t>
            </a:r>
            <a:r>
              <a:rPr lang="en-US" dirty="0" err="1" smtClean="0"/>
              <a:t>inspiratory</a:t>
            </a:r>
            <a:r>
              <a:rPr lang="en-US" dirty="0" smtClean="0"/>
              <a:t> pressure (MIP) and stable maximal expiratory pressure (MEP). </a:t>
            </a:r>
          </a:p>
          <a:p>
            <a:r>
              <a:rPr lang="en-US" dirty="0" smtClean="0"/>
              <a:t>Diaphragmatic weakness can be established by measuring the </a:t>
            </a:r>
            <a:r>
              <a:rPr lang="en-US" dirty="0" err="1" smtClean="0"/>
              <a:t>transdiaphragmatic</a:t>
            </a:r>
            <a:r>
              <a:rPr lang="en-US" dirty="0" smtClean="0"/>
              <a:t> pressure or by doing electromyography of the diaphragms. Autopsy findings include diffuse fibrosis and atrophy of the diaphragms.</a:t>
            </a:r>
          </a:p>
          <a:p>
            <a:r>
              <a:rPr lang="en-US" dirty="0" smtClean="0"/>
              <a:t>Oral </a:t>
            </a:r>
            <a:r>
              <a:rPr lang="en-US" dirty="0" err="1" smtClean="0"/>
              <a:t>glucocorticoids</a:t>
            </a:r>
            <a:r>
              <a:rPr lang="en-US" dirty="0" smtClean="0"/>
              <a:t> with or without immunosuppressive medications have been shown effective.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Pulmonary infection other than tuberculosis in SLE</a:t>
            </a:r>
            <a:endParaRPr lang="en-US" dirty="0"/>
          </a:p>
        </p:txBody>
      </p:sp>
      <p:sp>
        <p:nvSpPr>
          <p:cNvPr id="3" name="Content Placeholder 2"/>
          <p:cNvSpPr>
            <a:spLocks noGrp="1"/>
          </p:cNvSpPr>
          <p:nvPr>
            <p:ph sz="quarter" idx="1"/>
          </p:nvPr>
        </p:nvSpPr>
        <p:spPr/>
        <p:txBody>
          <a:bodyPr>
            <a:normAutofit/>
          </a:bodyPr>
          <a:lstStyle/>
          <a:p>
            <a:r>
              <a:rPr lang="en-US" dirty="0"/>
              <a:t>Pulmonary infection is a major cause of morbidity </a:t>
            </a:r>
            <a:r>
              <a:rPr lang="en-US" dirty="0" smtClean="0"/>
              <a:t>and mortality </a:t>
            </a:r>
            <a:r>
              <a:rPr lang="en-US" dirty="0"/>
              <a:t>in SLE, with either common bacterial </a:t>
            </a:r>
            <a:r>
              <a:rPr lang="en-US" dirty="0" smtClean="0"/>
              <a:t>agents or </a:t>
            </a:r>
            <a:r>
              <a:rPr lang="en-US" dirty="0"/>
              <a:t>more unusual opportunistic organisms causing </a:t>
            </a:r>
            <a:r>
              <a:rPr lang="en-US" dirty="0" smtClean="0"/>
              <a:t>pulmonary infections</a:t>
            </a:r>
            <a:r>
              <a:rPr lang="en-US" dirty="0"/>
              <a:t>. </a:t>
            </a:r>
            <a:endParaRPr lang="en-US" dirty="0" smtClean="0"/>
          </a:p>
          <a:p>
            <a:r>
              <a:rPr lang="en-US" dirty="0" smtClean="0"/>
              <a:t>Opportunistic </a:t>
            </a:r>
            <a:r>
              <a:rPr lang="en-US" dirty="0"/>
              <a:t>infections in SLE </a:t>
            </a:r>
            <a:r>
              <a:rPr lang="en-US" dirty="0" smtClean="0"/>
              <a:t>patients include </a:t>
            </a:r>
            <a:r>
              <a:rPr lang="en-US" dirty="0" err="1"/>
              <a:t>aspergillosis</a:t>
            </a:r>
            <a:r>
              <a:rPr lang="en-US" dirty="0"/>
              <a:t>, </a:t>
            </a:r>
            <a:r>
              <a:rPr lang="en-US" dirty="0" err="1"/>
              <a:t>cryptococcosis</a:t>
            </a:r>
            <a:r>
              <a:rPr lang="en-US" dirty="0"/>
              <a:t>, </a:t>
            </a:r>
            <a:r>
              <a:rPr lang="en-US" dirty="0" err="1" smtClean="0"/>
              <a:t>pneumocystis</a:t>
            </a:r>
            <a:r>
              <a:rPr lang="en-US" dirty="0" smtClean="0"/>
              <a:t> </a:t>
            </a:r>
            <a:r>
              <a:rPr lang="en-US" dirty="0" err="1" smtClean="0"/>
              <a:t>carinii</a:t>
            </a:r>
            <a:r>
              <a:rPr lang="en-US" dirty="0" smtClean="0"/>
              <a:t> ,cytomegalovirus</a:t>
            </a:r>
            <a:r>
              <a:rPr lang="en-US" dirty="0"/>
              <a:t>, and </a:t>
            </a:r>
            <a:r>
              <a:rPr lang="en-US" dirty="0" err="1"/>
              <a:t>nocardia</a:t>
            </a:r>
            <a:r>
              <a:rPr lang="en-US" dirty="0"/>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sz="quarter" idx="1"/>
          </p:nvPr>
        </p:nvSpPr>
        <p:spPr/>
        <p:txBody>
          <a:bodyPr>
            <a:normAutofit/>
          </a:bodyPr>
          <a:lstStyle/>
          <a:p>
            <a:r>
              <a:rPr lang="en-US" dirty="0"/>
              <a:t>The risk of infection in the absence of </a:t>
            </a:r>
            <a:r>
              <a:rPr lang="en-US" dirty="0" err="1" smtClean="0"/>
              <a:t>immunosuppression</a:t>
            </a:r>
            <a:r>
              <a:rPr lang="en-US" dirty="0" smtClean="0"/>
              <a:t> is </a:t>
            </a:r>
            <a:r>
              <a:rPr lang="en-US" dirty="0"/>
              <a:t>small, though an aggressive diagnostic </a:t>
            </a:r>
            <a:r>
              <a:rPr lang="en-US" dirty="0" smtClean="0"/>
              <a:t>approach to </a:t>
            </a:r>
            <a:r>
              <a:rPr lang="en-US" dirty="0"/>
              <a:t>exclude infection in any patient with SLE </a:t>
            </a:r>
            <a:r>
              <a:rPr lang="en-US" dirty="0" smtClean="0"/>
              <a:t>presenting with </a:t>
            </a:r>
            <a:r>
              <a:rPr lang="en-US" dirty="0"/>
              <a:t>new pulmonary infiltrates is </a:t>
            </a:r>
            <a:r>
              <a:rPr lang="en-US" dirty="0" smtClean="0"/>
              <a:t>warranted, particularly </a:t>
            </a:r>
            <a:r>
              <a:rPr lang="en-US" dirty="0"/>
              <a:t>if immunosuppressive therapy is ongoing.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sz="1600" dirty="0"/>
              <a:t>Thin-section CT scans at levels of the aortic arch (A) and basal lungs (B) show mosaic pattern of ground-glass opacities admixed</a:t>
            </a:r>
            <a:br>
              <a:rPr lang="en-US" sz="1600" dirty="0"/>
            </a:br>
            <a:r>
              <a:rPr lang="en-US" sz="1600" dirty="0"/>
              <a:t>with intra- and interlobular </a:t>
            </a:r>
            <a:r>
              <a:rPr lang="en-US" sz="1600" dirty="0" err="1"/>
              <a:t>septal</a:t>
            </a:r>
            <a:r>
              <a:rPr lang="en-US" sz="1600" dirty="0"/>
              <a:t> thickening, namely crazy-paving appearance. Also note clear sparing of isolated secondary</a:t>
            </a:r>
            <a:br>
              <a:rPr lang="en-US" sz="1600" dirty="0"/>
            </a:br>
            <a:r>
              <a:rPr lang="en-US" sz="1600" dirty="0"/>
              <a:t>lobules (arrows). Left lung shows fibrosis and marked volume contraction secondary to longstanding tuberculosis. The organism</a:t>
            </a:r>
            <a:br>
              <a:rPr lang="en-US" sz="1600" dirty="0"/>
            </a:br>
            <a:r>
              <a:rPr lang="en-US" sz="1600" dirty="0"/>
              <a:t>was isolated from </a:t>
            </a:r>
            <a:r>
              <a:rPr lang="en-US" sz="1600" dirty="0" err="1"/>
              <a:t>bronchoalveolar</a:t>
            </a:r>
            <a:r>
              <a:rPr lang="en-US" sz="1600" dirty="0"/>
              <a:t> </a:t>
            </a:r>
            <a:r>
              <a:rPr lang="en-US" sz="1600" dirty="0" err="1"/>
              <a:t>lavage</a:t>
            </a:r>
            <a:r>
              <a:rPr lang="en-US" sz="1600" dirty="0"/>
              <a:t> fluid.</a:t>
            </a:r>
          </a:p>
        </p:txBody>
      </p:sp>
      <p:pic>
        <p:nvPicPr>
          <p:cNvPr id="8194" name="Picture 2"/>
          <p:cNvPicPr>
            <a:picLocks noGrp="1" noChangeAspect="1" noChangeArrowheads="1"/>
          </p:cNvPicPr>
          <p:nvPr>
            <p:ph sz="quarter" idx="1"/>
          </p:nvPr>
        </p:nvPicPr>
        <p:blipFill>
          <a:blip r:embed="rId2" cstate="print"/>
          <a:stretch>
            <a:fillRect/>
          </a:stretch>
        </p:blipFill>
        <p:spPr bwMode="auto">
          <a:xfrm>
            <a:off x="457200" y="2689489"/>
            <a:ext cx="7467600" cy="26950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dirty="0"/>
              <a:t>Frontal chest radiograph shows ill-defined hazy opacities in both lower lungs.</a:t>
            </a:r>
            <a:br>
              <a:rPr lang="en-US" sz="1400" dirty="0"/>
            </a:br>
            <a:r>
              <a:rPr lang="en-US" sz="1400" dirty="0" smtClean="0"/>
              <a:t>Thin-section </a:t>
            </a:r>
            <a:r>
              <a:rPr lang="en-US" sz="1400" dirty="0"/>
              <a:t>CT at the level of basal lung shows areas of nodular consolidation and ground-glass attenuation in both lower lobes.</a:t>
            </a:r>
          </a:p>
        </p:txBody>
      </p:sp>
      <p:pic>
        <p:nvPicPr>
          <p:cNvPr id="1026" name="Picture 2"/>
          <p:cNvPicPr>
            <a:picLocks noGrp="1" noChangeAspect="1" noChangeArrowheads="1"/>
          </p:cNvPicPr>
          <p:nvPr>
            <p:ph sz="quarter" idx="1"/>
          </p:nvPr>
        </p:nvPicPr>
        <p:blipFill>
          <a:blip r:embed="rId2" cstate="print"/>
          <a:stretch>
            <a:fillRect/>
          </a:stretch>
        </p:blipFill>
        <p:spPr bwMode="auto">
          <a:xfrm>
            <a:off x="457200" y="2286000"/>
            <a:ext cx="7467600" cy="30037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Pulmonary Tuberculosis in SLE</a:t>
            </a:r>
            <a:endParaRPr lang="en-US" dirty="0"/>
          </a:p>
        </p:txBody>
      </p:sp>
      <p:sp>
        <p:nvSpPr>
          <p:cNvPr id="3" name="Content Placeholder 2"/>
          <p:cNvSpPr>
            <a:spLocks noGrp="1"/>
          </p:cNvSpPr>
          <p:nvPr>
            <p:ph sz="quarter" idx="1"/>
          </p:nvPr>
        </p:nvSpPr>
        <p:spPr/>
        <p:txBody>
          <a:bodyPr>
            <a:normAutofit/>
          </a:bodyPr>
          <a:lstStyle/>
          <a:p>
            <a:r>
              <a:rPr lang="en-US" dirty="0"/>
              <a:t>Pulmonary tuberculosis in patients with SLE </a:t>
            </a:r>
            <a:r>
              <a:rPr lang="en-US" dirty="0" smtClean="0"/>
              <a:t>may manifest </a:t>
            </a:r>
            <a:r>
              <a:rPr lang="en-US" dirty="0"/>
              <a:t>differently than in </a:t>
            </a:r>
            <a:r>
              <a:rPr lang="en-US" dirty="0" err="1"/>
              <a:t>immunocompetent</a:t>
            </a:r>
            <a:r>
              <a:rPr lang="en-US" dirty="0"/>
              <a:t> </a:t>
            </a:r>
            <a:r>
              <a:rPr lang="en-US" dirty="0" smtClean="0"/>
              <a:t>patients, and </a:t>
            </a:r>
            <a:r>
              <a:rPr lang="en-US" dirty="0"/>
              <a:t>because of the abnormal functioning of </a:t>
            </a:r>
            <a:r>
              <a:rPr lang="en-US" dirty="0" smtClean="0"/>
              <a:t>alveolar macrophages </a:t>
            </a:r>
            <a:r>
              <a:rPr lang="en-US" dirty="0"/>
              <a:t>and exposure to corticosteroid and </a:t>
            </a:r>
            <a:r>
              <a:rPr lang="en-US" dirty="0" err="1" smtClean="0"/>
              <a:t>cytotoxic</a:t>
            </a:r>
            <a:r>
              <a:rPr lang="en-US" dirty="0" smtClean="0"/>
              <a:t> drugs</a:t>
            </a:r>
            <a:r>
              <a:rPr lang="en-US" dirty="0"/>
              <a:t>, the incidence in the former may be </a:t>
            </a:r>
            <a:r>
              <a:rPr lang="en-US" dirty="0" smtClean="0"/>
              <a:t>higher.</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Delayed diagnosis may contribute to a higher incidence of </a:t>
            </a:r>
            <a:r>
              <a:rPr lang="en-US" dirty="0" err="1" smtClean="0"/>
              <a:t>miliary</a:t>
            </a:r>
            <a:r>
              <a:rPr lang="en-US" dirty="0" smtClean="0"/>
              <a:t>, far-advanced, and </a:t>
            </a:r>
            <a:r>
              <a:rPr lang="en-US" dirty="0" err="1" smtClean="0"/>
              <a:t>extrapulmonary</a:t>
            </a:r>
            <a:r>
              <a:rPr lang="en-US" dirty="0" smtClean="0"/>
              <a:t> tuberculosis.</a:t>
            </a:r>
          </a:p>
          <a:p>
            <a:r>
              <a:rPr lang="en-US" dirty="0" smtClean="0"/>
              <a:t>In patients with SLE who are taking steroids, the radiologic findings can be similar to those seen in secondary tuberculosis, such as areas of apical nodular opacity </a:t>
            </a:r>
            <a:r>
              <a:rPr lang="en-US" dirty="0"/>
              <a:t>or in primary tuberculosis, such </a:t>
            </a:r>
            <a:r>
              <a:rPr lang="en-US" dirty="0" smtClean="0"/>
              <a:t>as </a:t>
            </a:r>
            <a:r>
              <a:rPr lang="fr-FR" dirty="0" smtClean="0"/>
              <a:t>large </a:t>
            </a:r>
            <a:r>
              <a:rPr lang="fr-FR" dirty="0"/>
              <a:t>air-</a:t>
            </a:r>
            <a:r>
              <a:rPr lang="fr-FR" dirty="0" err="1"/>
              <a:t>space</a:t>
            </a:r>
            <a:r>
              <a:rPr lang="fr-FR" dirty="0"/>
              <a:t> consolidation, </a:t>
            </a:r>
            <a:r>
              <a:rPr lang="fr-FR" dirty="0" err="1"/>
              <a:t>lymphadenitis</a:t>
            </a:r>
            <a:r>
              <a:rPr lang="fr-FR" dirty="0"/>
              <a:t>, pleural </a:t>
            </a:r>
            <a:r>
              <a:rPr lang="fr-FR" dirty="0" smtClean="0"/>
              <a:t>effusion, </a:t>
            </a:r>
            <a:r>
              <a:rPr lang="en-US" dirty="0" smtClean="0"/>
              <a:t>or </a:t>
            </a:r>
            <a:r>
              <a:rPr lang="en-US" dirty="0" err="1"/>
              <a:t>miliary</a:t>
            </a:r>
            <a:r>
              <a:rPr lang="en-US" dirty="0"/>
              <a:t> </a:t>
            </a:r>
            <a:r>
              <a:rPr lang="en-US" dirty="0" smtClean="0"/>
              <a:t>tuberculosis.</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Thin-section CT </a:t>
            </a:r>
            <a:r>
              <a:rPr lang="en-US" dirty="0"/>
              <a:t>findings of </a:t>
            </a:r>
            <a:r>
              <a:rPr lang="en-US" dirty="0" err="1"/>
              <a:t>miliary</a:t>
            </a:r>
            <a:r>
              <a:rPr lang="en-US" dirty="0"/>
              <a:t> tuberculosis resemble those </a:t>
            </a:r>
            <a:r>
              <a:rPr lang="en-US" dirty="0" smtClean="0"/>
              <a:t>described in </a:t>
            </a:r>
            <a:r>
              <a:rPr lang="en-US" dirty="0"/>
              <a:t>that previous report: </a:t>
            </a:r>
            <a:r>
              <a:rPr lang="en-US" dirty="0" err="1"/>
              <a:t>miliary</a:t>
            </a:r>
            <a:r>
              <a:rPr lang="en-US" dirty="0"/>
              <a:t> nodules </a:t>
            </a:r>
            <a:r>
              <a:rPr lang="en-US" dirty="0" smtClean="0"/>
              <a:t>associated with </a:t>
            </a:r>
            <a:r>
              <a:rPr lang="en-US" dirty="0"/>
              <a:t>interlobular </a:t>
            </a:r>
            <a:r>
              <a:rPr lang="en-US" dirty="0" err="1"/>
              <a:t>septal</a:t>
            </a:r>
            <a:r>
              <a:rPr lang="en-US" dirty="0"/>
              <a:t> thickening, </a:t>
            </a:r>
            <a:r>
              <a:rPr lang="en-US" dirty="0" err="1"/>
              <a:t>intralobular</a:t>
            </a:r>
            <a:r>
              <a:rPr lang="en-US" dirty="0"/>
              <a:t> </a:t>
            </a:r>
            <a:r>
              <a:rPr lang="en-US" dirty="0" smtClean="0"/>
              <a:t>reticulation, ground-glass </a:t>
            </a:r>
            <a:r>
              <a:rPr lang="en-US" dirty="0"/>
              <a:t>attenuation, and pleural </a:t>
            </a:r>
            <a:r>
              <a:rPr lang="en-US" dirty="0" smtClean="0"/>
              <a:t>effusion.</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a:bodyPr>
          <a:lstStyle/>
          <a:p>
            <a:r>
              <a:rPr lang="en-US" sz="1600" dirty="0"/>
              <a:t>A. Magnified frontal chest radiograph shows poorly-defined nodular and linear opacities in both upper lungs.</a:t>
            </a:r>
            <a:br>
              <a:rPr lang="en-US" sz="1600" dirty="0"/>
            </a:br>
            <a:r>
              <a:rPr lang="en-US" sz="1600" dirty="0"/>
              <a:t>B. Magnified thin-section CT showing the right lung apex reveals </a:t>
            </a:r>
            <a:r>
              <a:rPr lang="en-US" sz="1600" dirty="0" err="1"/>
              <a:t>centrilobular</a:t>
            </a:r>
            <a:r>
              <a:rPr lang="en-US" sz="1600" dirty="0"/>
              <a:t> nodular and branching opacities (arrowheads) in the</a:t>
            </a:r>
            <a:br>
              <a:rPr lang="en-US" sz="1600" dirty="0"/>
            </a:br>
            <a:r>
              <a:rPr lang="en-US" sz="1600" dirty="0"/>
              <a:t>right upper lobe.</a:t>
            </a:r>
          </a:p>
        </p:txBody>
      </p:sp>
      <p:pic>
        <p:nvPicPr>
          <p:cNvPr id="9218" name="Picture 2"/>
          <p:cNvPicPr>
            <a:picLocks noGrp="1" noChangeAspect="1" noChangeArrowheads="1"/>
          </p:cNvPicPr>
          <p:nvPr>
            <p:ph sz="quarter" idx="1"/>
          </p:nvPr>
        </p:nvPicPr>
        <p:blipFill>
          <a:blip r:embed="rId2" cstate="print"/>
          <a:stretch>
            <a:fillRect/>
          </a:stretch>
        </p:blipFill>
        <p:spPr bwMode="auto">
          <a:xfrm>
            <a:off x="457200" y="2771406"/>
            <a:ext cx="7467600" cy="25312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a:t>A. Plain chest radiograph obtained at admission shows innumerous tiny nodular shadows in the entire lung.</a:t>
            </a:r>
            <a:br>
              <a:rPr lang="en-US" sz="1800" dirty="0"/>
            </a:br>
            <a:r>
              <a:rPr lang="en-US" sz="1800" dirty="0"/>
              <a:t>B. Thin-section CT at the level of the carina shows </a:t>
            </a:r>
            <a:r>
              <a:rPr lang="en-US" sz="1800" dirty="0" err="1"/>
              <a:t>miliary</a:t>
            </a:r>
            <a:r>
              <a:rPr lang="en-US" sz="1800" dirty="0"/>
              <a:t> nodules of random distribution and areas of ground-glass attenuation.</a:t>
            </a:r>
          </a:p>
        </p:txBody>
      </p:sp>
      <p:pic>
        <p:nvPicPr>
          <p:cNvPr id="10242" name="Picture 2"/>
          <p:cNvPicPr>
            <a:picLocks noGrp="1" noChangeAspect="1" noChangeArrowheads="1"/>
          </p:cNvPicPr>
          <p:nvPr>
            <p:ph sz="quarter" idx="1"/>
          </p:nvPr>
        </p:nvPicPr>
        <p:blipFill>
          <a:blip r:embed="rId2" cstate="print"/>
          <a:stretch>
            <a:fillRect/>
          </a:stretch>
        </p:blipFill>
        <p:spPr bwMode="auto">
          <a:xfrm>
            <a:off x="457200" y="2698214"/>
            <a:ext cx="7467600" cy="26775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630362"/>
          </a:xfrm>
        </p:spPr>
        <p:txBody>
          <a:bodyPr>
            <a:normAutofit/>
          </a:bodyPr>
          <a:lstStyle/>
          <a:p>
            <a:r>
              <a:rPr lang="en-US" sz="1600" b="1" dirty="0" smtClean="0"/>
              <a:t>Work-up of patients with SLE presenting with acute </a:t>
            </a:r>
            <a:r>
              <a:rPr lang="en-US" sz="1600" b="1" dirty="0" err="1" smtClean="0"/>
              <a:t>dyspnea</a:t>
            </a:r>
            <a:r>
              <a:rPr lang="en-US" sz="1600" b="1" dirty="0" smtClean="0"/>
              <a:t>.</a:t>
            </a:r>
            <a:br>
              <a:rPr lang="en-US" sz="1600" b="1" dirty="0" smtClean="0"/>
            </a:br>
            <a:r>
              <a:rPr lang="en-US" sz="1600" b="1" dirty="0" smtClean="0"/>
              <a:t>acute lupus </a:t>
            </a:r>
            <a:r>
              <a:rPr lang="en-US" sz="1600" b="1" dirty="0" err="1" smtClean="0"/>
              <a:t>pneumonitis</a:t>
            </a:r>
            <a:r>
              <a:rPr lang="en-US" sz="1600" b="1" dirty="0" smtClean="0"/>
              <a:t> (ALP); </a:t>
            </a:r>
            <a:r>
              <a:rPr lang="en-US" sz="1600" b="1" dirty="0" err="1" smtClean="0"/>
              <a:t>bronchoalveolar</a:t>
            </a:r>
            <a:r>
              <a:rPr lang="en-US" sz="1600" b="1" dirty="0" smtClean="0"/>
              <a:t> </a:t>
            </a:r>
            <a:r>
              <a:rPr lang="en-US" sz="1600" b="1" dirty="0" err="1" smtClean="0"/>
              <a:t>lavage</a:t>
            </a:r>
            <a:r>
              <a:rPr lang="en-US" sz="1600" b="1" dirty="0" smtClean="0"/>
              <a:t> (BAL); chest x-ray (CXR); computed tomography (CT); computed tomography pulmonary angiogram (CTPA); diffuse alveolar</a:t>
            </a:r>
            <a:br>
              <a:rPr lang="en-US" sz="1600" b="1" dirty="0" smtClean="0"/>
            </a:br>
            <a:r>
              <a:rPr lang="en-US" sz="1600" b="1" dirty="0" smtClean="0"/>
              <a:t>hemorrhage (DAH); ground-glass opacities (GGO’s); ventilation/perfusion lung scan (V/Q Scan)</a:t>
            </a:r>
            <a:endParaRPr lang="en-US" sz="1600" b="1" dirty="0"/>
          </a:p>
        </p:txBody>
      </p:sp>
      <p:pic>
        <p:nvPicPr>
          <p:cNvPr id="2050" name="Picture 2"/>
          <p:cNvPicPr>
            <a:picLocks noGrp="1" noChangeAspect="1" noChangeArrowheads="1"/>
          </p:cNvPicPr>
          <p:nvPr>
            <p:ph sz="quarter" idx="1"/>
          </p:nvPr>
        </p:nvPicPr>
        <p:blipFill>
          <a:blip r:embed="rId2" cstate="print"/>
          <a:srcRect/>
          <a:stretch>
            <a:fillRect/>
          </a:stretch>
        </p:blipFill>
        <p:spPr bwMode="auto">
          <a:xfrm>
            <a:off x="1664599" y="1752600"/>
            <a:ext cx="5052802" cy="4721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sz="quarter" idx="1"/>
          </p:nvPr>
        </p:nvPicPr>
        <p:blipFill>
          <a:blip r:embed="rId2" cstate="print"/>
          <a:srcRect/>
          <a:stretch>
            <a:fillRect/>
          </a:stretch>
        </p:blipFill>
        <p:spPr bwMode="auto">
          <a:xfrm>
            <a:off x="673150" y="685800"/>
            <a:ext cx="7035699" cy="5788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a:t>A. Frontal chest radiograph shows focal air-space consolidation</a:t>
            </a:r>
            <a:br>
              <a:rPr lang="en-US" sz="1600" dirty="0"/>
            </a:br>
            <a:r>
              <a:rPr lang="en-US" sz="1600" dirty="0"/>
              <a:t>in the left upper lung.</a:t>
            </a:r>
            <a:br>
              <a:rPr lang="en-US" sz="1600" dirty="0"/>
            </a:br>
            <a:r>
              <a:rPr lang="en-US" sz="1600" dirty="0"/>
              <a:t>B. CT scan at the level of the aortic arch shows air-space consolidation</a:t>
            </a:r>
            <a:br>
              <a:rPr lang="en-US" sz="1600" dirty="0"/>
            </a:br>
            <a:r>
              <a:rPr lang="en-US" sz="1600" dirty="0"/>
              <a:t>and multiple, ill-defined nodular opacities. Laboratory</a:t>
            </a:r>
            <a:br>
              <a:rPr lang="en-US" sz="1600" dirty="0"/>
            </a:br>
            <a:r>
              <a:rPr lang="en-US" sz="1600" dirty="0"/>
              <a:t>studies, including biopsy of the lung, did not reveal any infectious</a:t>
            </a:r>
            <a:br>
              <a:rPr lang="en-US" sz="1600" dirty="0"/>
            </a:br>
            <a:r>
              <a:rPr lang="en-US" sz="1600" dirty="0"/>
              <a:t>organism at this time.</a:t>
            </a:r>
          </a:p>
        </p:txBody>
      </p:sp>
      <p:pic>
        <p:nvPicPr>
          <p:cNvPr id="12290" name="Picture 2"/>
          <p:cNvPicPr>
            <a:picLocks noGrp="1" noChangeAspect="1" noChangeArrowheads="1"/>
          </p:cNvPicPr>
          <p:nvPr>
            <p:ph sz="quarter" idx="1"/>
          </p:nvPr>
        </p:nvPicPr>
        <p:blipFill>
          <a:blip r:embed="rId2" cstate="print"/>
          <a:stretch>
            <a:fillRect/>
          </a:stretch>
        </p:blipFill>
        <p:spPr bwMode="auto">
          <a:xfrm>
            <a:off x="457200" y="2755156"/>
            <a:ext cx="7467600" cy="2563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a:t>Thin-section CT at the level similar to B, obtained after</a:t>
            </a:r>
            <a:br>
              <a:rPr lang="en-US" sz="1600" dirty="0"/>
            </a:br>
            <a:r>
              <a:rPr lang="en-US" sz="1600" dirty="0"/>
              <a:t>steroid medication for 1 month, shows improvement of the consolidation</a:t>
            </a:r>
            <a:br>
              <a:rPr lang="en-US" sz="1600" dirty="0"/>
            </a:br>
            <a:r>
              <a:rPr lang="en-US" sz="1600" dirty="0"/>
              <a:t>but newly developed lung cysts or airway dilatation</a:t>
            </a:r>
            <a:br>
              <a:rPr lang="en-US" sz="1600" dirty="0"/>
            </a:br>
            <a:r>
              <a:rPr lang="en-US" sz="1600" dirty="0"/>
              <a:t>(arrows).</a:t>
            </a:r>
          </a:p>
        </p:txBody>
      </p:sp>
      <p:pic>
        <p:nvPicPr>
          <p:cNvPr id="13314" name="Picture 2"/>
          <p:cNvPicPr>
            <a:picLocks noGrp="1" noChangeAspect="1" noChangeArrowheads="1"/>
          </p:cNvPicPr>
          <p:nvPr>
            <p:ph sz="quarter" idx="1"/>
          </p:nvPr>
        </p:nvPicPr>
        <p:blipFill>
          <a:blip r:embed="rId2" cstate="print"/>
          <a:stretch>
            <a:fillRect/>
          </a:stretch>
        </p:blipFill>
        <p:spPr bwMode="auto">
          <a:xfrm>
            <a:off x="1022217" y="1600200"/>
            <a:ext cx="6337566" cy="487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Chest X-ray showing diffuse alveolar infiltrates in a patient with acute lupus</a:t>
            </a:r>
            <a:br>
              <a:rPr lang="en-US" dirty="0" smtClean="0"/>
            </a:br>
            <a:r>
              <a:rPr lang="en-US" dirty="0" err="1" smtClean="0"/>
              <a:t>pneumonitis</a:t>
            </a:r>
            <a:endParaRPr lang="en-US"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2137361" y="1600200"/>
            <a:ext cx="4107278" cy="4873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Pulmonary hemorrhage</a:t>
            </a:r>
            <a:endParaRPr lang="en-US" dirty="0"/>
          </a:p>
        </p:txBody>
      </p:sp>
      <p:sp>
        <p:nvSpPr>
          <p:cNvPr id="3" name="Content Placeholder 2"/>
          <p:cNvSpPr>
            <a:spLocks noGrp="1"/>
          </p:cNvSpPr>
          <p:nvPr>
            <p:ph sz="quarter" idx="1"/>
          </p:nvPr>
        </p:nvSpPr>
        <p:spPr/>
        <p:txBody>
          <a:bodyPr>
            <a:normAutofit/>
          </a:bodyPr>
          <a:lstStyle/>
          <a:p>
            <a:r>
              <a:rPr lang="en-US" dirty="0"/>
              <a:t>Pulmonary hemorrhage in SLE</a:t>
            </a:r>
            <a:r>
              <a:rPr lang="en-US" dirty="0" smtClean="0"/>
              <a:t>, varies </a:t>
            </a:r>
            <a:r>
              <a:rPr lang="en-US" dirty="0"/>
              <a:t>from a mild, </a:t>
            </a:r>
            <a:r>
              <a:rPr lang="en-US" dirty="0" err="1" smtClean="0"/>
              <a:t>subclinical,chronic</a:t>
            </a:r>
            <a:r>
              <a:rPr lang="en-US" dirty="0" smtClean="0"/>
              <a:t> </a:t>
            </a:r>
            <a:r>
              <a:rPr lang="en-US" dirty="0"/>
              <a:t>form to acute, massive, life-threatening bleeding</a:t>
            </a:r>
            <a:r>
              <a:rPr lang="en-US" dirty="0" smtClean="0"/>
              <a:t>.</a:t>
            </a:r>
          </a:p>
          <a:p>
            <a:r>
              <a:rPr lang="en-US" dirty="0"/>
              <a:t>In patients with </a:t>
            </a:r>
            <a:r>
              <a:rPr lang="en-US" dirty="0" err="1"/>
              <a:t>hemoptysis</a:t>
            </a:r>
            <a:r>
              <a:rPr lang="en-US" dirty="0"/>
              <a:t>, two </a:t>
            </a:r>
            <a:r>
              <a:rPr lang="en-US" dirty="0" smtClean="0"/>
              <a:t>find </a:t>
            </a:r>
            <a:r>
              <a:rPr lang="en-US" dirty="0" err="1"/>
              <a:t>ings</a:t>
            </a:r>
            <a:r>
              <a:rPr lang="en-US" dirty="0"/>
              <a:t> may suggest significant pulmonary hemorrhage: </a:t>
            </a:r>
            <a:endParaRPr lang="en-US" dirty="0" smtClean="0"/>
          </a:p>
          <a:p>
            <a:pPr marL="514350" indent="-514350">
              <a:buFont typeface="+mj-lt"/>
              <a:buAutoNum type="arabicPeriod"/>
            </a:pPr>
            <a:r>
              <a:rPr lang="en-US" dirty="0" smtClean="0"/>
              <a:t>A marked </a:t>
            </a:r>
            <a:r>
              <a:rPr lang="en-US" dirty="0"/>
              <a:t>drop in </a:t>
            </a:r>
            <a:r>
              <a:rPr lang="en-US" dirty="0" err="1"/>
              <a:t>hematocrit</a:t>
            </a:r>
            <a:r>
              <a:rPr lang="en-US" dirty="0"/>
              <a:t> over a period of 12 to </a:t>
            </a:r>
            <a:r>
              <a:rPr lang="en-US" dirty="0" smtClean="0"/>
              <a:t>36 hours.</a:t>
            </a:r>
          </a:p>
          <a:p>
            <a:pPr marL="514350" indent="-514350">
              <a:buFont typeface="+mj-lt"/>
              <a:buAutoNum type="arabicPeriod"/>
            </a:pPr>
            <a:r>
              <a:rPr lang="en-US" dirty="0"/>
              <a:t>U</a:t>
            </a:r>
            <a:r>
              <a:rPr lang="en-US" dirty="0" smtClean="0"/>
              <a:t>nexplained </a:t>
            </a:r>
            <a:r>
              <a:rPr lang="en-US" dirty="0"/>
              <a:t>increase in the </a:t>
            </a:r>
            <a:r>
              <a:rPr lang="en-US" dirty="0" smtClean="0"/>
              <a:t>diffusive capacity </a:t>
            </a:r>
            <a:r>
              <a:rPr lang="en-US" dirty="0"/>
              <a:t>of carbon monoxide, or </a:t>
            </a:r>
            <a:r>
              <a:rPr lang="en-US" dirty="0" smtClean="0"/>
              <a:t>DLCO.</a:t>
            </a:r>
          </a:p>
          <a:p>
            <a:pPr>
              <a:buNone/>
            </a:pPr>
            <a:r>
              <a:rPr lang="en-US" sz="2200" dirty="0" smtClean="0"/>
              <a:t> *(</a:t>
            </a:r>
            <a:r>
              <a:rPr lang="en-US" sz="2200" dirty="0" err="1"/>
              <a:t>H</a:t>
            </a:r>
            <a:r>
              <a:rPr lang="en-US" sz="2200" dirty="0" err="1" smtClean="0"/>
              <a:t>emoptysis</a:t>
            </a:r>
            <a:r>
              <a:rPr lang="en-US" sz="2200" dirty="0" smtClean="0"/>
              <a:t> and </a:t>
            </a:r>
            <a:r>
              <a:rPr lang="en-US" sz="2200" dirty="0"/>
              <a:t>hypoxemia, may be lacking even where </a:t>
            </a:r>
            <a:r>
              <a:rPr lang="en-US" sz="2200" dirty="0" smtClean="0"/>
              <a:t>hemorrhage is </a:t>
            </a:r>
            <a:r>
              <a:rPr lang="en-US" sz="2200" dirty="0"/>
              <a:t>severe</a:t>
            </a:r>
            <a:r>
              <a:rPr lang="en-US" sz="2200" dirty="0" smtClean="0"/>
              <a:t>.)</a:t>
            </a:r>
            <a:endParaRPr lang="en-US" sz="2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Chest radiography </a:t>
            </a:r>
            <a:r>
              <a:rPr lang="en-US" dirty="0"/>
              <a:t>depicts areas of ill-defined, patchy, </a:t>
            </a:r>
            <a:r>
              <a:rPr lang="en-US" dirty="0" err="1" smtClean="0"/>
              <a:t>acinar</a:t>
            </a:r>
            <a:r>
              <a:rPr lang="en-US" dirty="0" smtClean="0"/>
              <a:t> opacity </a:t>
            </a:r>
            <a:r>
              <a:rPr lang="en-US" dirty="0"/>
              <a:t>that are usually bilateral and located in the </a:t>
            </a:r>
            <a:r>
              <a:rPr lang="en-US" dirty="0" smtClean="0"/>
              <a:t>lower lung </a:t>
            </a:r>
            <a:r>
              <a:rPr lang="en-US" dirty="0"/>
              <a:t>zones </a:t>
            </a:r>
            <a:r>
              <a:rPr lang="en-US" dirty="0" smtClean="0"/>
              <a:t>.</a:t>
            </a:r>
          </a:p>
          <a:p>
            <a:r>
              <a:rPr lang="en-US" dirty="0" smtClean="0"/>
              <a:t>With </a:t>
            </a:r>
            <a:r>
              <a:rPr lang="en-US" dirty="0"/>
              <a:t>the cessation of </a:t>
            </a:r>
            <a:r>
              <a:rPr lang="en-US" dirty="0" err="1" smtClean="0"/>
              <a:t>hemoptysis</a:t>
            </a:r>
            <a:r>
              <a:rPr lang="en-US" dirty="0" smtClean="0"/>
              <a:t>, the </a:t>
            </a:r>
            <a:r>
              <a:rPr lang="en-US" dirty="0"/>
              <a:t>findings of radiography improve rapidly and </a:t>
            </a:r>
            <a:r>
              <a:rPr lang="en-US" dirty="0" smtClean="0"/>
              <a:t>often normalize </a:t>
            </a:r>
            <a:r>
              <a:rPr lang="en-US" dirty="0"/>
              <a:t>within 2-4 </a:t>
            </a:r>
            <a:r>
              <a:rPr lang="en-US" dirty="0" smtClean="0"/>
              <a:t>days.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17">
      <a:dk1>
        <a:srgbClr val="005BD3"/>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73</TotalTime>
  <Words>1517</Words>
  <Application>Microsoft Office PowerPoint</Application>
  <PresentationFormat>On-screen Show (4:3)</PresentationFormat>
  <Paragraphs>83</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Oriel</vt:lpstr>
      <vt:lpstr>Pulmonary Manifestations of Systemic Lupus Erythematosus</vt:lpstr>
      <vt:lpstr>Acute lupus pneumonitis</vt:lpstr>
      <vt:lpstr>Slide 3</vt:lpstr>
      <vt:lpstr>Frontal chest radiograph shows ill-defined hazy opacities in both lower lungs. Thin-section CT at the level of basal lung shows areas of nodular consolidation and ground-glass attenuation in both lower lobes.</vt:lpstr>
      <vt:lpstr>A. Frontal chest radiograph shows focal air-space consolidation in the left upper lung. B. CT scan at the level of the aortic arch shows air-space consolidation and multiple, ill-defined nodular opacities. Laboratory studies, including biopsy of the lung, did not reveal any infectious organism at this time.</vt:lpstr>
      <vt:lpstr>Thin-section CT at the level similar to B, obtained after steroid medication for 1 month, shows improvement of the consolidation but newly developed lung cysts or airway dilatation (arrows).</vt:lpstr>
      <vt:lpstr>Chest X-ray showing diffuse alveolar infiltrates in a patient with acute lupus pneumonitis</vt:lpstr>
      <vt:lpstr>Pulmonary hemorrhage</vt:lpstr>
      <vt:lpstr>Slide 9</vt:lpstr>
      <vt:lpstr>Slide 10</vt:lpstr>
      <vt:lpstr>Pulmonary hemorrhage in a 33-year-old woman with SLE</vt:lpstr>
      <vt:lpstr>Bronchiolitis obliterans organizing pneumonia</vt:lpstr>
      <vt:lpstr>Slide 13</vt:lpstr>
      <vt:lpstr>Frontal chest radiograph shows cardiomegaly, bilateral pleural effusion, and peripheral patchy increased opacities, predominantly in the right lung. Thin-section CT scans at levels of the aortic arch  consolidations predominantly in the peripheral lung. Interlobular septal thickening and dilated pulmonary veins (arrowhead) indicate pulmonary congestion associated with lupus cardiac disease.</vt:lpstr>
      <vt:lpstr>Constrictive bronchiolitis (obliterative bronchiolitis)</vt:lpstr>
      <vt:lpstr>Slide 16</vt:lpstr>
      <vt:lpstr>Inspiratory thin-section CT at levels of the superior segmental bronchus of the lower lobe (A) and basal lungs (B) show mosaic attenuation in both lungs. Pulmonary vessels in lower attenuation areas are smaller in caliber and number than those in higher attenuation areas</vt:lpstr>
      <vt:lpstr>Chronic interstitial pneumonitis and fibrosis</vt:lpstr>
      <vt:lpstr>Slide 19</vt:lpstr>
      <vt:lpstr>Slide 20</vt:lpstr>
      <vt:lpstr>A. Inspiratory thin-section CT at the level of basal lungs shows focal, relatively well defined normal areas of increased attenuation (arrows) interspersed with radiolucent areas indicative of air trapping. Also, note bronchial dilatation. B. Expiratory thin-section CT at the same level as A show marked air trapping</vt:lpstr>
      <vt:lpstr>Pulmonary vascular disease</vt:lpstr>
      <vt:lpstr>Pulmonary veno-occlusive disease</vt:lpstr>
      <vt:lpstr>Slide 24</vt:lpstr>
      <vt:lpstr>Slide 25</vt:lpstr>
      <vt:lpstr>A. Frontal chest radiograph shows prominent hilar shadows and diffuse haziness in both lower lungs. Also note left pleural effusion (arrow). B. Thin-section CT at the level of basal lungs shows thickening of interlobular septa (long arrow) and bronchial wall, and focal consolidations (short arrows).</vt:lpstr>
      <vt:lpstr>Pulmonary arterial hypertension</vt:lpstr>
      <vt:lpstr>Slide 28</vt:lpstr>
      <vt:lpstr>Slide 29</vt:lpstr>
      <vt:lpstr>Frontal chest radiograph shows typical features of pulmonary arterial hypertension, including bulging of the pulmonary conus (arrowheads) and prominent proximal pulmonary arteries. B. Thin-section CT obtained before contrast administration show the enlarged pulmonary trunk (p), which is larger in diameter than the ascending aorta (a). Also note enlarged left pulmonary arteries (arrows).</vt:lpstr>
      <vt:lpstr>Secondary Involvement of the Respiratory System</vt:lpstr>
      <vt:lpstr>Pulmonary edema in a 34-year-old woman with SLE. Thin-section CT at the level of the diaphragm shows typical features of pulmonary edema, including dilated pulmonary vessels (arrow), smooth thickening of the interlobular septa (arrowheads), and areas of ground-glass attenuation.</vt:lpstr>
      <vt:lpstr>Slide 33</vt:lpstr>
      <vt:lpstr>Slide 34</vt:lpstr>
      <vt:lpstr>Slide 35</vt:lpstr>
      <vt:lpstr>Slide 36</vt:lpstr>
      <vt:lpstr>Pulmonary infection other than tuberculosis in SLE</vt:lpstr>
      <vt:lpstr>Slide 38</vt:lpstr>
      <vt:lpstr>Thin-section CT scans at levels of the aortic arch (A) and basal lungs (B) show mosaic pattern of ground-glass opacities admixed with intra- and interlobular septal thickening, namely crazy-paving appearance. Also note clear sparing of isolated secondary lobules (arrows). Left lung shows fibrosis and marked volume contraction secondary to longstanding tuberculosis. The organism was isolated from bronchoalveolar lavage fluid.</vt:lpstr>
      <vt:lpstr>Pulmonary Tuberculosis in SLE</vt:lpstr>
      <vt:lpstr>Slide 41</vt:lpstr>
      <vt:lpstr>Slide 42</vt:lpstr>
      <vt:lpstr>A. Magnified frontal chest radiograph shows poorly-defined nodular and linear opacities in both upper lungs. B. Magnified thin-section CT showing the right lung apex reveals centrilobular nodular and branching opacities (arrowheads) in the right upper lobe.</vt:lpstr>
      <vt:lpstr>A. Plain chest radiograph obtained at admission shows innumerous tiny nodular shadows in the entire lung. B. Thin-section CT at the level of the carina shows miliary nodules of random distribution and areas of ground-glass attenuation.</vt:lpstr>
      <vt:lpstr>Work-up of patients with SLE presenting with acute dyspnea. acute lupus pneumonitis (ALP); bronchoalveolar lavage (BAL); chest x-ray (CXR); computed tomography (CT); computed tomography pulmonary angiogram (CTPA); diffuse alveolar hemorrhage (DAH); ground-glass opacities (GGO’s); ventilation/perfusion lung scan (V/Q Scan)</vt:lpstr>
      <vt:lpstr>Slide 46</vt:lpstr>
    </vt:vector>
  </TitlesOfParts>
  <Company>KIMS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Manifestations of Systemic Lupus Erythematosus</dc:title>
  <dc:creator>WIPRO</dc:creator>
  <cp:lastModifiedBy>Inspiron</cp:lastModifiedBy>
  <cp:revision>101</cp:revision>
  <dcterms:created xsi:type="dcterms:W3CDTF">2012-12-26T12:04:37Z</dcterms:created>
  <dcterms:modified xsi:type="dcterms:W3CDTF">2013-04-01T07:24:11Z</dcterms:modified>
</cp:coreProperties>
</file>