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950" r:id="rId3"/>
  </p:sldMasterIdLst>
  <p:sldIdLst>
    <p:sldId id="256" r:id="rId4"/>
    <p:sldId id="257" r:id="rId5"/>
    <p:sldId id="276" r:id="rId6"/>
    <p:sldId id="264" r:id="rId7"/>
    <p:sldId id="259" r:id="rId8"/>
    <p:sldId id="285" r:id="rId9"/>
    <p:sldId id="282" r:id="rId10"/>
    <p:sldId id="260" r:id="rId11"/>
    <p:sldId id="261" r:id="rId12"/>
    <p:sldId id="262" r:id="rId13"/>
    <p:sldId id="263" r:id="rId14"/>
    <p:sldId id="265" r:id="rId15"/>
    <p:sldId id="283" r:id="rId16"/>
    <p:sldId id="266" r:id="rId17"/>
    <p:sldId id="277" r:id="rId18"/>
    <p:sldId id="267" r:id="rId19"/>
    <p:sldId id="271" r:id="rId20"/>
    <p:sldId id="284" r:id="rId21"/>
    <p:sldId id="269" r:id="rId22"/>
    <p:sldId id="278" r:id="rId23"/>
    <p:sldId id="268" r:id="rId24"/>
    <p:sldId id="279" r:id="rId25"/>
    <p:sldId id="270" r:id="rId26"/>
    <p:sldId id="280" r:id="rId27"/>
    <p:sldId id="273" r:id="rId28"/>
    <p:sldId id="272" r:id="rId29"/>
    <p:sldId id="274" r:id="rId30"/>
    <p:sldId id="28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a:srgbClr val="0033CC"/>
    <a:srgbClr val="000000"/>
    <a:srgbClr val="FF00FF"/>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p:cViewPr varScale="1">
        <p:scale>
          <a:sx n="74" d="100"/>
          <a:sy n="74" d="100"/>
        </p:scale>
        <p:origin x="-13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4953000"/>
            <a:ext cx="7010400" cy="917575"/>
          </a:xfrm>
        </p:spPr>
        <p:txBody>
          <a:bodyPr/>
          <a:lstStyle>
            <a:lvl1pPr algn="ctr">
              <a:defRPr>
                <a:solidFill>
                  <a:schemeClr val="tx2"/>
                </a:solidFill>
                <a:effectLst>
                  <a:outerShdw blurRad="38100" dist="38100" dir="2700000" algn="tl">
                    <a:srgbClr val="000000"/>
                  </a:outerShdw>
                </a:effectLst>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791200"/>
            <a:ext cx="6400800" cy="533400"/>
          </a:xfrm>
        </p:spPr>
        <p:txBody>
          <a:bodyPr/>
          <a:lstStyle>
            <a:lvl1pPr marL="0" indent="0" algn="ctr">
              <a:buFontTx/>
              <a:buNone/>
              <a:defRPr sz="2800">
                <a:solidFill>
                  <a:schemeClr val="tx1"/>
                </a:solidFill>
                <a:effectLst>
                  <a:outerShdw blurRad="38100" dist="38100" dir="2700000" algn="tl">
                    <a:srgbClr val="000000"/>
                  </a:outerShdw>
                </a:effectLst>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400800"/>
            <a:ext cx="2133600" cy="3810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810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400800"/>
            <a:ext cx="2133600" cy="381000"/>
          </a:xfrm>
        </p:spPr>
        <p:txBody>
          <a:bodyPr/>
          <a:lstStyle>
            <a:lvl1pPr>
              <a:defRPr/>
            </a:lvl1pPr>
          </a:lstStyle>
          <a:p>
            <a:pPr>
              <a:defRPr/>
            </a:pPr>
            <a:fld id="{97D52574-6BB1-4D4D-A2DF-CC37CC7ED292}" type="slidenum">
              <a:rPr lang="en-US"/>
              <a:pPr>
                <a:defRPr/>
              </a:pPr>
              <a:t>‹#›</a:t>
            </a:fld>
            <a:endParaRPr lang="en-US"/>
          </a:p>
        </p:txBody>
      </p:sp>
    </p:spTree>
    <p:extLst>
      <p:ext uri="{BB962C8B-B14F-4D97-AF65-F5344CB8AC3E}">
        <p14:creationId xmlns:p14="http://schemas.microsoft.com/office/powerpoint/2010/main" val="289443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11C2A-9ACF-44C1-8727-4F828E2E3766}" type="slidenum">
              <a:rPr lang="en-US"/>
              <a:pPr>
                <a:defRPr/>
              </a:pPr>
              <a:t>‹#›</a:t>
            </a:fld>
            <a:endParaRPr lang="en-US"/>
          </a:p>
        </p:txBody>
      </p:sp>
    </p:spTree>
    <p:extLst>
      <p:ext uri="{BB962C8B-B14F-4D97-AF65-F5344CB8AC3E}">
        <p14:creationId xmlns:p14="http://schemas.microsoft.com/office/powerpoint/2010/main" val="253317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0DEFC-543F-40A3-BD8A-EC4134F3B7C3}" type="slidenum">
              <a:rPr lang="en-US"/>
              <a:pPr>
                <a:defRPr/>
              </a:pPr>
              <a:t>‹#›</a:t>
            </a:fld>
            <a:endParaRPr lang="en-US"/>
          </a:p>
        </p:txBody>
      </p:sp>
    </p:spTree>
    <p:extLst>
      <p:ext uri="{BB962C8B-B14F-4D97-AF65-F5344CB8AC3E}">
        <p14:creationId xmlns:p14="http://schemas.microsoft.com/office/powerpoint/2010/main" val="22943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25DBA9C8-1FF4-4F01-B31A-A9CEA5B8155C}" type="slidenum">
              <a:rPr lang="en-US"/>
              <a:pPr>
                <a:defRPr/>
              </a:pPr>
              <a:t>‹#›</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45532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00398707-A0AC-45F2-A735-1309518EA09E}"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7611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55014813-9CE8-46C7-A027-44B759A8334C}" type="slidenum">
              <a:rPr lang="en-US"/>
              <a:pPr>
                <a:defRPr/>
              </a:pPr>
              <a:t>‹#›</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345234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2A2C8813-533A-411F-96C4-5F42F57A0D29}"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4815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74921388-C2F3-4A78-93A3-DAD7273A9DDF}" type="slidenum">
              <a:rPr lang="en-US"/>
              <a:pPr>
                <a:defRPr/>
              </a:pPr>
              <a:t>‹#›</a:t>
            </a:fld>
            <a:endParaRPr lang="en-US"/>
          </a:p>
        </p:txBody>
      </p:sp>
      <p:sp>
        <p:nvSpPr>
          <p:cNvPr id="8" name="Date Placeholder 8"/>
          <p:cNvSpPr>
            <a:spLocks noGrp="1"/>
          </p:cNvSpPr>
          <p:nvPr>
            <p:ph type="dt" sz="half" idx="11"/>
          </p:nvPr>
        </p:nvSpPr>
        <p:spPr/>
        <p:txBody>
          <a:bodyPr/>
          <a:lstStyle>
            <a:lvl1pPr>
              <a:defRPr/>
            </a:lvl1pPr>
          </a:lstStyle>
          <a:p>
            <a:pPr>
              <a:defRPr/>
            </a:pPr>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4653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873A1BE-A94F-4007-8B3D-0F370A53A05D}" type="slidenum">
              <a:rPr lang="en-US"/>
              <a:pPr>
                <a:defRPr/>
              </a:pPr>
              <a:t>‹#›</a:t>
            </a:fld>
            <a:endParaRPr lang="en-US"/>
          </a:p>
        </p:txBody>
      </p:sp>
      <p:sp>
        <p:nvSpPr>
          <p:cNvPr id="4" name="Date Placeholder 8"/>
          <p:cNvSpPr>
            <a:spLocks noGrp="1"/>
          </p:cNvSpPr>
          <p:nvPr>
            <p:ph type="dt" sz="half" idx="11"/>
          </p:nvPr>
        </p:nvSpPr>
        <p:spPr/>
        <p:txBody>
          <a:bodyPr/>
          <a:lstStyle>
            <a:lvl1pPr>
              <a:defRPr/>
            </a:lvl1pPr>
          </a:lstStyle>
          <a:p>
            <a:pPr>
              <a:defRPr/>
            </a:pPr>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44741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7B26CE1F-9808-45D0-807F-FC15192D50D2}" type="slidenum">
              <a:rPr lang="en-US"/>
              <a:pPr>
                <a:defRPr/>
              </a:pPr>
              <a:t>‹#›</a:t>
            </a:fld>
            <a:endParaRPr lang="en-US"/>
          </a:p>
        </p:txBody>
      </p:sp>
      <p:sp>
        <p:nvSpPr>
          <p:cNvPr id="3" name="Date Placeholder 8"/>
          <p:cNvSpPr>
            <a:spLocks noGrp="1"/>
          </p:cNvSpPr>
          <p:nvPr>
            <p:ph type="dt" sz="half" idx="11"/>
          </p:nvPr>
        </p:nvSpPr>
        <p:spPr/>
        <p:txBody>
          <a:bodyPr/>
          <a:lstStyle>
            <a:lvl1pPr>
              <a:defRPr/>
            </a:lvl1pPr>
          </a:lstStyle>
          <a:p>
            <a:pPr>
              <a:defRPr/>
            </a:pPr>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6888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510FA24F-AFF9-406E-85D8-6D50B560650F}"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461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94F59-6DFE-43EE-8B2A-9AA13D3D57A5}" type="slidenum">
              <a:rPr lang="en-US"/>
              <a:pPr>
                <a:defRPr/>
              </a:pPr>
              <a:t>‹#›</a:t>
            </a:fld>
            <a:endParaRPr lang="en-US"/>
          </a:p>
        </p:txBody>
      </p:sp>
    </p:spTree>
    <p:extLst>
      <p:ext uri="{BB962C8B-B14F-4D97-AF65-F5344CB8AC3E}">
        <p14:creationId xmlns:p14="http://schemas.microsoft.com/office/powerpoint/2010/main" val="3916597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381B71E-8227-40BA-BC64-3EC4900100C8}"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7963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A1EDDAD-B15A-40C7-B2D3-B12FD2B21387}"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0088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19C7BF2F-AAD0-4F73-B2CD-79663525A9E3}"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1526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US"/>
          </a:p>
        </p:txBody>
      </p:sp>
      <p:sp>
        <p:nvSpPr>
          <p:cNvPr id="17" name="Slide Number Placeholder 16"/>
          <p:cNvSpPr>
            <a:spLocks noGrp="1"/>
          </p:cNvSpPr>
          <p:nvPr>
            <p:ph type="sldNum" sz="quarter" idx="11"/>
          </p:nvPr>
        </p:nvSpPr>
        <p:spPr/>
        <p:txBody>
          <a:bodyPr/>
          <a:lstStyle/>
          <a:p>
            <a:pPr>
              <a:defRPr/>
            </a:pPr>
            <a:fld id="{EA8CCE81-4E6B-4E8F-81B2-DF5203C33BE7}" type="slidenum">
              <a:rPr lang="en-US" smtClean="0"/>
              <a:pPr>
                <a:defRPr/>
              </a:pPr>
              <a:t>‹#›</a:t>
            </a:fld>
            <a:endParaRPr lang="en-US"/>
          </a:p>
        </p:txBody>
      </p:sp>
      <p:sp>
        <p:nvSpPr>
          <p:cNvPr id="19" name="Footer Placeholder 18"/>
          <p:cNvSpPr>
            <a:spLocks noGrp="1"/>
          </p:cNvSpPr>
          <p:nvPr>
            <p:ph type="ftr" sz="quarter" idx="12"/>
          </p:nvPr>
        </p:nvSpPr>
        <p:spPr/>
        <p:txBody>
          <a:body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defRPr/>
            </a:pPr>
            <a:endParaRPr lang="en-US"/>
          </a:p>
        </p:txBody>
      </p:sp>
      <p:sp>
        <p:nvSpPr>
          <p:cNvPr id="12" name="Slide Number Placeholder 11"/>
          <p:cNvSpPr>
            <a:spLocks noGrp="1"/>
          </p:cNvSpPr>
          <p:nvPr>
            <p:ph type="sldNum" sz="quarter" idx="15"/>
          </p:nvPr>
        </p:nvSpPr>
        <p:spPr/>
        <p:txBody>
          <a:bodyPr/>
          <a:lstStyle/>
          <a:p>
            <a:pPr>
              <a:defRPr/>
            </a:pPr>
            <a:fld id="{2AF60940-CCE5-4C7B-A4C7-9CDBB014A2DA}"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96EADE97-C6FE-4019-9C1F-F699A1707C51}"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defRPr/>
            </a:pPr>
            <a:endParaRPr lang="en-US"/>
          </a:p>
        </p:txBody>
      </p:sp>
      <p:sp>
        <p:nvSpPr>
          <p:cNvPr id="12" name="Slide Number Placeholder 11"/>
          <p:cNvSpPr>
            <a:spLocks noGrp="1"/>
          </p:cNvSpPr>
          <p:nvPr>
            <p:ph type="sldNum" sz="quarter" idx="16"/>
          </p:nvPr>
        </p:nvSpPr>
        <p:spPr/>
        <p:txBody>
          <a:bodyPr/>
          <a:lstStyle/>
          <a:p>
            <a:pPr>
              <a:defRPr/>
            </a:pPr>
            <a:fld id="{103AC650-6A52-4C47-93F1-B6A5A0AA876D}" type="slidenum">
              <a:rPr lang="en-US" smtClean="0"/>
              <a:pPr>
                <a:defRPr/>
              </a:pPr>
              <a:t>‹#›</a:t>
            </a:fld>
            <a:endParaRPr lang="en-US"/>
          </a:p>
        </p:txBody>
      </p:sp>
      <p:sp>
        <p:nvSpPr>
          <p:cNvPr id="13" name="Footer Placeholder 12"/>
          <p:cNvSpPr>
            <a:spLocks noGrp="1"/>
          </p:cNvSpPr>
          <p:nvPr>
            <p:ph type="ftr" sz="quarter" idx="17"/>
          </p:nvPr>
        </p:nvSpPr>
        <p:spPr/>
        <p:txBody>
          <a:bodyPr/>
          <a:lstStyle/>
          <a:p>
            <a:pPr>
              <a:defRPr/>
            </a:pP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defRPr/>
            </a:pPr>
            <a:endParaRPr lang="en-US"/>
          </a:p>
        </p:txBody>
      </p:sp>
      <p:sp>
        <p:nvSpPr>
          <p:cNvPr id="12" name="Slide Number Placeholder 11"/>
          <p:cNvSpPr>
            <a:spLocks noGrp="1"/>
          </p:cNvSpPr>
          <p:nvPr>
            <p:ph type="sldNum" sz="quarter" idx="17"/>
          </p:nvPr>
        </p:nvSpPr>
        <p:spPr/>
        <p:txBody>
          <a:bodyPr/>
          <a:lstStyle/>
          <a:p>
            <a:pPr>
              <a:defRPr/>
            </a:pPr>
            <a:fld id="{BB424C37-D342-4C9B-99CC-D82574006260}" type="slidenum">
              <a:rPr lang="en-US" smtClean="0"/>
              <a:pPr>
                <a:defRPr/>
              </a:pPr>
              <a:t>‹#›</a:t>
            </a:fld>
            <a:endParaRPr lang="en-US"/>
          </a:p>
        </p:txBody>
      </p:sp>
      <p:sp>
        <p:nvSpPr>
          <p:cNvPr id="13" name="Footer Placeholder 12"/>
          <p:cNvSpPr>
            <a:spLocks noGrp="1"/>
          </p:cNvSpPr>
          <p:nvPr>
            <p:ph type="ftr" sz="quarter" idx="18"/>
          </p:nvPr>
        </p:nvSpPr>
        <p:spPr/>
        <p:txBody>
          <a:bodyPr/>
          <a:lstStyle/>
          <a:p>
            <a:pPr>
              <a:defRPr/>
            </a:pPr>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D5078A74-CDCF-49FB-8189-3B360A8CF0AC}"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285E4578-2058-4E83-8049-14F5382A358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59803-EBE1-46BF-B4D5-0036FA9F6797}" type="slidenum">
              <a:rPr lang="en-US"/>
              <a:pPr>
                <a:defRPr/>
              </a:pPr>
              <a:t>‹#›</a:t>
            </a:fld>
            <a:endParaRPr lang="en-US"/>
          </a:p>
        </p:txBody>
      </p:sp>
    </p:spTree>
    <p:extLst>
      <p:ext uri="{BB962C8B-B14F-4D97-AF65-F5344CB8AC3E}">
        <p14:creationId xmlns:p14="http://schemas.microsoft.com/office/powerpoint/2010/main" val="1114222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defRPr/>
            </a:pPr>
            <a:endParaRPr lang="en-US"/>
          </a:p>
        </p:txBody>
      </p:sp>
      <p:sp>
        <p:nvSpPr>
          <p:cNvPr id="19" name="Slide Number Placeholder 18"/>
          <p:cNvSpPr>
            <a:spLocks noGrp="1"/>
          </p:cNvSpPr>
          <p:nvPr>
            <p:ph type="sldNum" sz="quarter" idx="16"/>
          </p:nvPr>
        </p:nvSpPr>
        <p:spPr/>
        <p:txBody>
          <a:bodyPr/>
          <a:lstStyle/>
          <a:p>
            <a:pPr>
              <a:defRPr/>
            </a:pPr>
            <a:fld id="{BB816AF9-1B0A-4C09-A43C-46BA4A7AF743}" type="slidenum">
              <a:rPr lang="en-US" smtClean="0"/>
              <a:pPr>
                <a:defRPr/>
              </a:pPr>
              <a:t>‹#›</a:t>
            </a:fld>
            <a:endParaRPr lang="en-US"/>
          </a:p>
        </p:txBody>
      </p:sp>
      <p:sp>
        <p:nvSpPr>
          <p:cNvPr id="23" name="Footer Placeholder 22"/>
          <p:cNvSpPr>
            <a:spLocks noGrp="1"/>
          </p:cNvSpPr>
          <p:nvPr>
            <p:ph type="ftr" sz="quarter" idx="17"/>
          </p:nvPr>
        </p:nvSpPr>
        <p:spPr/>
        <p:txBody>
          <a:body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pPr>
              <a:defRPr/>
            </a:pPr>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D8E037C2-6496-4C1A-A1EB-D3D9D5BA8961}" type="slidenum">
              <a:rPr lang="en-US" smtClean="0"/>
              <a:pPr>
                <a:defRPr/>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4DA99E-6FE9-485F-A54B-06A2BC89D389}"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555CD8-2313-4ED1-A73D-B4445D0D47C5}" type="slidenum">
              <a:rPr lang="en-US" smtClean="0"/>
              <a:pPr>
                <a:defRPr/>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395A6-3BA3-490C-931A-1E993801CC64}" type="slidenum">
              <a:rPr lang="en-US"/>
              <a:pPr>
                <a:defRPr/>
              </a:pPr>
              <a:t>‹#›</a:t>
            </a:fld>
            <a:endParaRPr lang="en-US"/>
          </a:p>
        </p:txBody>
      </p:sp>
    </p:spTree>
    <p:extLst>
      <p:ext uri="{BB962C8B-B14F-4D97-AF65-F5344CB8AC3E}">
        <p14:creationId xmlns:p14="http://schemas.microsoft.com/office/powerpoint/2010/main" val="311482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5BC415-8F1F-4731-8588-627AFA890207}" type="slidenum">
              <a:rPr lang="en-US"/>
              <a:pPr>
                <a:defRPr/>
              </a:pPr>
              <a:t>‹#›</a:t>
            </a:fld>
            <a:endParaRPr lang="en-US"/>
          </a:p>
        </p:txBody>
      </p:sp>
    </p:spTree>
    <p:extLst>
      <p:ext uri="{BB962C8B-B14F-4D97-AF65-F5344CB8AC3E}">
        <p14:creationId xmlns:p14="http://schemas.microsoft.com/office/powerpoint/2010/main" val="21055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AEF682-05BC-4D8A-9858-AD25E97C8E39}" type="slidenum">
              <a:rPr lang="en-US"/>
              <a:pPr>
                <a:defRPr/>
              </a:pPr>
              <a:t>‹#›</a:t>
            </a:fld>
            <a:endParaRPr lang="en-US"/>
          </a:p>
        </p:txBody>
      </p:sp>
    </p:spTree>
    <p:extLst>
      <p:ext uri="{BB962C8B-B14F-4D97-AF65-F5344CB8AC3E}">
        <p14:creationId xmlns:p14="http://schemas.microsoft.com/office/powerpoint/2010/main" val="244846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4D202C-0F5A-434A-9E69-5C6B73009F79}" type="slidenum">
              <a:rPr lang="en-US"/>
              <a:pPr>
                <a:defRPr/>
              </a:pPr>
              <a:t>‹#›</a:t>
            </a:fld>
            <a:endParaRPr lang="en-US"/>
          </a:p>
        </p:txBody>
      </p:sp>
    </p:spTree>
    <p:extLst>
      <p:ext uri="{BB962C8B-B14F-4D97-AF65-F5344CB8AC3E}">
        <p14:creationId xmlns:p14="http://schemas.microsoft.com/office/powerpoint/2010/main" val="41069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F8DDA-0013-4AEA-B92D-633EDBA20A45}" type="slidenum">
              <a:rPr lang="en-US"/>
              <a:pPr>
                <a:defRPr/>
              </a:pPr>
              <a:t>‹#›</a:t>
            </a:fld>
            <a:endParaRPr lang="en-US"/>
          </a:p>
        </p:txBody>
      </p:sp>
    </p:spTree>
    <p:extLst>
      <p:ext uri="{BB962C8B-B14F-4D97-AF65-F5344CB8AC3E}">
        <p14:creationId xmlns:p14="http://schemas.microsoft.com/office/powerpoint/2010/main" val="243530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867F01-5C50-4334-B334-985F57D78C09}" type="slidenum">
              <a:rPr lang="en-US"/>
              <a:pPr>
                <a:defRPr/>
              </a:pPr>
              <a:t>‹#›</a:t>
            </a:fld>
            <a:endParaRPr lang="en-US"/>
          </a:p>
        </p:txBody>
      </p:sp>
    </p:spTree>
    <p:extLst>
      <p:ext uri="{BB962C8B-B14F-4D97-AF65-F5344CB8AC3E}">
        <p14:creationId xmlns:p14="http://schemas.microsoft.com/office/powerpoint/2010/main" val="301559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52578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525780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629400" y="5257800"/>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01993DB2-674C-43D9-943C-1281619DEAA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0"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F50A26FC-4514-48F7-951A-618DD57D2729}" type="slidenum">
              <a:rPr lang="en-US"/>
              <a:pPr>
                <a:defRPr/>
              </a:pPr>
              <a:t>‹#›</a:t>
            </a:fld>
            <a:endParaRPr 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41" r:id="rId1"/>
    <p:sldLayoutId id="2147483927" r:id="rId2"/>
    <p:sldLayoutId id="2147483942"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01993DB2-674C-43D9-943C-1281619DEAAE}" type="slidenum">
              <a:rPr lang="en-US" smtClean="0"/>
              <a:pPr>
                <a:defRPr/>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457200"/>
            <a:ext cx="9144000" cy="917575"/>
          </a:xfrm>
        </p:spPr>
        <p:txBody>
          <a:bodyPr/>
          <a:lstStyle/>
          <a:p>
            <a:pPr eaLnBrk="1" hangingPunct="1">
              <a:defRPr/>
            </a:pPr>
            <a:r>
              <a:rPr lang="en-US" dirty="0" smtClean="0">
                <a:solidFill>
                  <a:srgbClr val="FF0000"/>
                </a:solidFill>
              </a:rPr>
              <a:t>LYMPHANGIOLEIOMYOMATOSIS</a:t>
            </a:r>
          </a:p>
        </p:txBody>
      </p:sp>
      <p:sp>
        <p:nvSpPr>
          <p:cNvPr id="21507" name="Rectangle 3"/>
          <p:cNvSpPr>
            <a:spLocks noGrp="1" noChangeArrowheads="1"/>
          </p:cNvSpPr>
          <p:nvPr>
            <p:ph type="subTitle" idx="1"/>
          </p:nvPr>
        </p:nvSpPr>
        <p:spPr>
          <a:xfrm>
            <a:off x="3962400" y="5638800"/>
            <a:ext cx="5029200" cy="533400"/>
          </a:xfrm>
        </p:spPr>
        <p:txBody>
          <a:bodyPr/>
          <a:lstStyle/>
          <a:p>
            <a:pPr algn="l" eaLnBrk="1" hangingPunct="1">
              <a:defRPr/>
            </a:pPr>
            <a:r>
              <a:rPr lang="en-US" sz="3200" b="1" dirty="0" smtClean="0">
                <a:solidFill>
                  <a:srgbClr val="FF0000"/>
                </a:solidFill>
              </a:rPr>
              <a:t>Vaishnavi Suresh Nair</a:t>
            </a:r>
            <a:r>
              <a:rPr lang="en-US" sz="3200" b="1" smtClean="0">
                <a:solidFill>
                  <a:srgbClr val="FF0000"/>
                </a:solidFill>
              </a:rPr>
              <a:t/>
            </a:r>
            <a:br>
              <a:rPr lang="en-US" sz="3200" b="1" smtClean="0">
                <a:solidFill>
                  <a:srgbClr val="FF0000"/>
                </a:solidFill>
              </a:rPr>
            </a:br>
            <a:endParaRPr lang="en-US" sz="3200" b="1" dirty="0" smtClean="0">
              <a:solidFill>
                <a:srgbClr val="FF0000"/>
              </a:solidFill>
            </a:endParaRPr>
          </a:p>
        </p:txBody>
      </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04800" y="457200"/>
            <a:ext cx="8382000" cy="5715000"/>
          </a:xfrm>
        </p:spPr>
        <p:txBody>
          <a:bodyPr/>
          <a:lstStyle/>
          <a:p>
            <a:pPr marL="46037" indent="0" eaLnBrk="1" hangingPunct="1">
              <a:buNone/>
            </a:pPr>
            <a:r>
              <a:rPr lang="en-US" sz="4000" b="1" dirty="0" smtClean="0">
                <a:solidFill>
                  <a:srgbClr val="FF3333"/>
                </a:solidFill>
              </a:rPr>
              <a:t>Causes</a:t>
            </a:r>
          </a:p>
          <a:p>
            <a:pPr indent="-182563" eaLnBrk="1" hangingPunct="1"/>
            <a:r>
              <a:rPr lang="en-US" sz="3200" dirty="0" smtClean="0"/>
              <a:t>The etiology of lymphangioleiomyomatosis (LAM) is unknown; however, the fact that the condition occurs primarily in premenopausal women and that it is exacerbated by high estrogen states suggests a role for hormones.</a:t>
            </a:r>
          </a:p>
          <a:p>
            <a:pPr indent="-182563" eaLnBrk="1" hangingPunct="1"/>
            <a:endParaRPr lang="en-US" sz="3200" dirty="0" smtClean="0"/>
          </a:p>
          <a:p>
            <a:pPr indent="-182563" eaLnBrk="1" hangingPunct="1"/>
            <a:r>
              <a:rPr lang="en-US" sz="3200" dirty="0" smtClean="0"/>
              <a:t>The link with TSC suggests a genetic component.</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14288"/>
            <a:ext cx="5486400" cy="1874837"/>
          </a:xfrm>
        </p:spPr>
        <p:txBody>
          <a:bodyPr wrap="square" numCol="1" anchorCtr="0" compatLnSpc="1">
            <a:prstTxWarp prst="textNoShape">
              <a:avLst/>
            </a:prstTxWarp>
          </a:bodyPr>
          <a:lstStyle/>
          <a:p>
            <a:pPr algn="l" eaLnBrk="1" hangingPunct="1"/>
            <a:r>
              <a:rPr lang="en-US" sz="4000" b="1" smtClean="0">
                <a:solidFill>
                  <a:srgbClr val="FF3333"/>
                </a:solidFill>
              </a:rPr>
              <a:t>Laboratory Studies</a:t>
            </a:r>
            <a:br>
              <a:rPr lang="en-US" sz="4000" b="1" smtClean="0">
                <a:solidFill>
                  <a:srgbClr val="FF3333"/>
                </a:solidFill>
              </a:rPr>
            </a:br>
            <a:endParaRPr lang="en-US" sz="4000" smtClean="0">
              <a:solidFill>
                <a:srgbClr val="FF3333"/>
              </a:solidFill>
            </a:endParaRPr>
          </a:p>
        </p:txBody>
      </p:sp>
      <p:sp>
        <p:nvSpPr>
          <p:cNvPr id="22531" name="Content Placeholder 2"/>
          <p:cNvSpPr>
            <a:spLocks noGrp="1"/>
          </p:cNvSpPr>
          <p:nvPr>
            <p:ph idx="1"/>
          </p:nvPr>
        </p:nvSpPr>
        <p:spPr>
          <a:xfrm>
            <a:off x="304800" y="1905000"/>
            <a:ext cx="7696200" cy="3505200"/>
          </a:xfrm>
        </p:spPr>
        <p:txBody>
          <a:bodyPr/>
          <a:lstStyle/>
          <a:p>
            <a:pPr indent="-182563" eaLnBrk="1" hangingPunct="1"/>
            <a:r>
              <a:rPr lang="en-US" sz="2800" b="1" dirty="0" smtClean="0">
                <a:solidFill>
                  <a:srgbClr val="00B0F0"/>
                </a:solidFill>
              </a:rPr>
              <a:t>Vascular endothelial growth factor-D (VEGF-D) </a:t>
            </a:r>
            <a:r>
              <a:rPr lang="en-US" sz="2800" dirty="0" smtClean="0"/>
              <a:t>levels, above a certain threshold, are found in lymphangioleiomyomatosis (LAM) but not other cystic lung diseases. Hence, a </a:t>
            </a:r>
            <a:r>
              <a:rPr lang="en-US" sz="2800" dirty="0" smtClean="0">
                <a:solidFill>
                  <a:srgbClr val="00B0F0"/>
                </a:solidFill>
              </a:rPr>
              <a:t>serologic test </a:t>
            </a:r>
            <a:r>
              <a:rPr lang="en-US" sz="2800" dirty="0" smtClean="0"/>
              <a:t>for VEGF-D may be useful for diagnosis.</a:t>
            </a:r>
            <a:r>
              <a:rPr lang="en-US" sz="2800" baseline="30000" dirty="0" smtClean="0"/>
              <a:t> </a:t>
            </a:r>
            <a:r>
              <a:rPr lang="en-US" sz="2800" dirty="0" smtClean="0"/>
              <a:t>A prior study has shown that high levels of VEGF-D are associated with lymphatic involvement (</a:t>
            </a:r>
            <a:r>
              <a:rPr lang="en-US" sz="2800" dirty="0" err="1" smtClean="0"/>
              <a:t>eg</a:t>
            </a:r>
            <a:r>
              <a:rPr lang="en-US" sz="2800" dirty="0" smtClean="0"/>
              <a:t>, </a:t>
            </a:r>
            <a:r>
              <a:rPr lang="en-US" sz="2800" dirty="0" err="1" smtClean="0"/>
              <a:t>lymphangioleiomyomas</a:t>
            </a:r>
            <a:r>
              <a:rPr lang="en-US" sz="2800" dirty="0" smtClean="0"/>
              <a:t>, </a:t>
            </a:r>
            <a:r>
              <a:rPr lang="en-US" sz="2800" dirty="0" err="1" smtClean="0"/>
              <a:t>adenopathy</a:t>
            </a:r>
            <a:r>
              <a:rPr lang="en-US" sz="2800" dirty="0" smtClean="0"/>
              <a:t>) in LAM.</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7162800" cy="685800"/>
          </a:xfrm>
        </p:spPr>
        <p:txBody>
          <a:bodyPr>
            <a:normAutofit fontScale="90000"/>
          </a:bodyPr>
          <a:lstStyle/>
          <a:p>
            <a:pPr algn="l" eaLnBrk="1" fontAlgn="auto" hangingPunct="1">
              <a:spcAft>
                <a:spcPts val="0"/>
              </a:spcAft>
              <a:defRPr/>
            </a:pPr>
            <a:r>
              <a:rPr lang="en-US" sz="4000" b="1" dirty="0" smtClean="0">
                <a:solidFill>
                  <a:srgbClr val="FF3333"/>
                </a:solidFill>
              </a:rPr>
              <a:t>I</a:t>
            </a:r>
            <a:r>
              <a:rPr lang="en-US" sz="4000" b="1" dirty="0">
                <a:solidFill>
                  <a:srgbClr val="FF3333"/>
                </a:solidFill>
              </a:rPr>
              <a:t>maging Studies</a:t>
            </a:r>
            <a:r>
              <a:rPr lang="en-US" b="1" dirty="0"/>
              <a:t/>
            </a:r>
            <a:br>
              <a:rPr lang="en-US" b="1" dirty="0"/>
            </a:br>
            <a:endParaRPr lang="en-US" dirty="0">
              <a:solidFill>
                <a:srgbClr val="FF3333"/>
              </a:solidFill>
            </a:endParaRPr>
          </a:p>
        </p:txBody>
      </p:sp>
      <p:sp>
        <p:nvSpPr>
          <p:cNvPr id="3" name="Content Placeholder 2"/>
          <p:cNvSpPr>
            <a:spLocks noGrp="1"/>
          </p:cNvSpPr>
          <p:nvPr>
            <p:ph idx="1"/>
          </p:nvPr>
        </p:nvSpPr>
        <p:spPr>
          <a:xfrm>
            <a:off x="381000" y="838200"/>
            <a:ext cx="8305800" cy="5867400"/>
          </a:xfrm>
        </p:spPr>
        <p:txBody>
          <a:bodyPr rtlCol="0"/>
          <a:lstStyle/>
          <a:p>
            <a:pPr marL="45720" indent="0" eaLnBrk="1" fontAlgn="auto" hangingPunct="1">
              <a:spcAft>
                <a:spcPts val="0"/>
              </a:spcAft>
              <a:buClr>
                <a:schemeClr val="tx1">
                  <a:lumMod val="50000"/>
                  <a:lumOff val="50000"/>
                </a:schemeClr>
              </a:buClr>
              <a:buFont typeface="Wingdings" pitchFamily="2" charset="2"/>
              <a:buNone/>
              <a:defRPr/>
            </a:pPr>
            <a:r>
              <a:rPr lang="en-US" sz="2400" b="1" dirty="0" smtClean="0">
                <a:solidFill>
                  <a:srgbClr val="FF3333"/>
                </a:solidFill>
              </a:rPr>
              <a:t>*</a:t>
            </a:r>
            <a:r>
              <a:rPr lang="en-US" sz="2800" b="1" dirty="0" smtClean="0">
                <a:solidFill>
                  <a:srgbClr val="00B0F0"/>
                </a:solidFill>
              </a:rPr>
              <a:t>Chest </a:t>
            </a:r>
            <a:r>
              <a:rPr lang="en-US" sz="2800" b="1" dirty="0">
                <a:solidFill>
                  <a:srgbClr val="00B0F0"/>
                </a:solidFill>
              </a:rPr>
              <a:t>radiographs </a:t>
            </a:r>
            <a:r>
              <a:rPr lang="en-US" sz="2400" b="1" dirty="0">
                <a:solidFill>
                  <a:schemeClr val="tx1">
                    <a:lumMod val="85000"/>
                  </a:schemeClr>
                </a:solidFill>
              </a:rPr>
              <a:t>in lymphangioleiomyomatosis (LAM) may be normal. Fine reticular or </a:t>
            </a:r>
            <a:r>
              <a:rPr lang="en-US" sz="2400" b="1" dirty="0" err="1" smtClean="0">
                <a:solidFill>
                  <a:schemeClr val="tx1">
                    <a:lumMod val="85000"/>
                  </a:schemeClr>
                </a:solidFill>
              </a:rPr>
              <a:t>reticulo</a:t>
            </a:r>
            <a:r>
              <a:rPr lang="en-US" sz="2400" b="1" dirty="0" smtClean="0">
                <a:solidFill>
                  <a:schemeClr val="tx1">
                    <a:lumMod val="85000"/>
                  </a:schemeClr>
                </a:solidFill>
              </a:rPr>
              <a:t>-nodular </a:t>
            </a:r>
            <a:r>
              <a:rPr lang="en-US" sz="2400" b="1" dirty="0">
                <a:solidFill>
                  <a:schemeClr val="tx1">
                    <a:lumMod val="85000"/>
                  </a:schemeClr>
                </a:solidFill>
              </a:rPr>
              <a:t>interstitial </a:t>
            </a:r>
            <a:r>
              <a:rPr lang="en-US" sz="2400" b="1" dirty="0">
                <a:solidFill>
                  <a:schemeClr val="accent1">
                    <a:lumMod val="75000"/>
                  </a:schemeClr>
                </a:solidFill>
              </a:rPr>
              <a:t>infiltrate</a:t>
            </a:r>
            <a:r>
              <a:rPr lang="en-US" sz="2400" b="1" dirty="0">
                <a:solidFill>
                  <a:schemeClr val="tx1">
                    <a:lumMod val="85000"/>
                  </a:schemeClr>
                </a:solidFill>
              </a:rPr>
              <a:t> with preserved lung volumes is the most commonly observed abnormality. </a:t>
            </a:r>
            <a:r>
              <a:rPr lang="en-US" sz="2400" b="1" dirty="0">
                <a:solidFill>
                  <a:schemeClr val="accent1">
                    <a:lumMod val="75000"/>
                  </a:schemeClr>
                </a:solidFill>
              </a:rPr>
              <a:t>Pleural effusions </a:t>
            </a:r>
            <a:r>
              <a:rPr lang="en-US" sz="2400" b="1" dirty="0">
                <a:solidFill>
                  <a:schemeClr val="tx1">
                    <a:lumMod val="85000"/>
                  </a:schemeClr>
                </a:solidFill>
              </a:rPr>
              <a:t>may be present. Patients may present with </a:t>
            </a:r>
            <a:r>
              <a:rPr lang="en-US" sz="2400" b="1" dirty="0">
                <a:solidFill>
                  <a:schemeClr val="accent1">
                    <a:lumMod val="75000"/>
                  </a:schemeClr>
                </a:solidFill>
              </a:rPr>
              <a:t>pneumothorax</a:t>
            </a:r>
            <a:r>
              <a:rPr lang="en-US" sz="1800" b="1" dirty="0" smtClean="0">
                <a:solidFill>
                  <a:schemeClr val="accent1">
                    <a:lumMod val="75000"/>
                  </a:schemeClr>
                </a:solidFill>
              </a:rPr>
              <a:t>.</a:t>
            </a:r>
          </a:p>
          <a:p>
            <a:pPr marL="45720" indent="0" eaLnBrk="1" fontAlgn="auto" hangingPunct="1">
              <a:spcAft>
                <a:spcPts val="0"/>
              </a:spcAft>
              <a:buClr>
                <a:schemeClr val="tx1">
                  <a:lumMod val="50000"/>
                  <a:lumOff val="50000"/>
                </a:schemeClr>
              </a:buClr>
              <a:buFont typeface="Wingdings" pitchFamily="2" charset="2"/>
              <a:buNone/>
              <a:defRPr/>
            </a:pPr>
            <a:endParaRPr lang="en-US" sz="1800" b="1" dirty="0">
              <a:solidFill>
                <a:schemeClr val="tx1">
                  <a:lumMod val="85000"/>
                </a:schemeClr>
              </a:solidFill>
            </a:endParaRPr>
          </a:p>
          <a:p>
            <a:pPr marL="45720" indent="0" eaLnBrk="1" fontAlgn="auto" hangingPunct="1">
              <a:spcAft>
                <a:spcPts val="0"/>
              </a:spcAft>
              <a:buClr>
                <a:schemeClr val="tx1">
                  <a:lumMod val="50000"/>
                  <a:lumOff val="50000"/>
                </a:schemeClr>
              </a:buClr>
              <a:buFont typeface="Wingdings" pitchFamily="2" charset="2"/>
              <a:buNone/>
              <a:defRPr/>
            </a:pPr>
            <a:r>
              <a:rPr lang="en-US" sz="2400" b="1" dirty="0" smtClean="0">
                <a:solidFill>
                  <a:srgbClr val="FF3333"/>
                </a:solidFill>
              </a:rPr>
              <a:t>*</a:t>
            </a:r>
            <a:r>
              <a:rPr lang="en-US" sz="2800" b="1" dirty="0" smtClean="0">
                <a:solidFill>
                  <a:srgbClr val="00B0F0"/>
                </a:solidFill>
              </a:rPr>
              <a:t>CT </a:t>
            </a:r>
            <a:r>
              <a:rPr lang="en-US" sz="2800" b="1" dirty="0">
                <a:solidFill>
                  <a:srgbClr val="00B0F0"/>
                </a:solidFill>
              </a:rPr>
              <a:t>or MRI </a:t>
            </a:r>
            <a:r>
              <a:rPr lang="en-US" sz="2400" b="1" dirty="0">
                <a:solidFill>
                  <a:schemeClr val="tx1">
                    <a:lumMod val="85000"/>
                  </a:schemeClr>
                </a:solidFill>
              </a:rPr>
              <a:t>scanning of </a:t>
            </a:r>
            <a:r>
              <a:rPr lang="en-US" sz="2400" b="1" dirty="0">
                <a:solidFill>
                  <a:schemeClr val="accent1">
                    <a:lumMod val="75000"/>
                  </a:schemeClr>
                </a:solidFill>
              </a:rPr>
              <a:t>the head </a:t>
            </a:r>
            <a:r>
              <a:rPr lang="en-US" sz="2400" b="1" dirty="0">
                <a:solidFill>
                  <a:schemeClr val="tx1">
                    <a:lumMod val="85000"/>
                  </a:schemeClr>
                </a:solidFill>
              </a:rPr>
              <a:t>may reveal an incidental or </a:t>
            </a:r>
            <a:r>
              <a:rPr lang="en-US" sz="2400" b="1" dirty="0">
                <a:solidFill>
                  <a:schemeClr val="accent1">
                    <a:lumMod val="75000"/>
                  </a:schemeClr>
                </a:solidFill>
              </a:rPr>
              <a:t>symptomatic meningioma</a:t>
            </a:r>
            <a:r>
              <a:rPr lang="en-US" sz="2400" b="1" dirty="0">
                <a:solidFill>
                  <a:schemeClr val="tx1">
                    <a:lumMod val="85000"/>
                  </a:schemeClr>
                </a:solidFill>
              </a:rPr>
              <a:t>, which occurs with increased frequency in patients with </a:t>
            </a:r>
            <a:r>
              <a:rPr lang="en-US" sz="2400" b="1" dirty="0" smtClean="0">
                <a:solidFill>
                  <a:schemeClr val="tx1">
                    <a:lumMod val="85000"/>
                  </a:schemeClr>
                </a:solidFill>
              </a:rPr>
              <a:t>LAM</a:t>
            </a:r>
            <a:r>
              <a:rPr lang="en-US" sz="2400" b="1" baseline="30000" dirty="0">
                <a:solidFill>
                  <a:schemeClr val="tx1">
                    <a:lumMod val="85000"/>
                  </a:schemeClr>
                </a:solidFill>
              </a:rPr>
              <a:t> </a:t>
            </a:r>
            <a:r>
              <a:rPr lang="en-US" sz="2400" b="1" dirty="0" smtClean="0">
                <a:solidFill>
                  <a:schemeClr val="tx1">
                    <a:lumMod val="85000"/>
                  </a:schemeClr>
                </a:solidFill>
              </a:rPr>
              <a:t>.</a:t>
            </a:r>
          </a:p>
          <a:p>
            <a:pPr marL="45720" indent="0" eaLnBrk="1" fontAlgn="auto" hangingPunct="1">
              <a:spcAft>
                <a:spcPts val="0"/>
              </a:spcAft>
              <a:buClr>
                <a:schemeClr val="tx1">
                  <a:lumMod val="50000"/>
                  <a:lumOff val="50000"/>
                </a:schemeClr>
              </a:buClr>
              <a:buFont typeface="Wingdings" pitchFamily="2" charset="2"/>
              <a:buNone/>
              <a:defRPr/>
            </a:pPr>
            <a:endParaRPr lang="en-US" sz="2400" b="1" dirty="0">
              <a:solidFill>
                <a:schemeClr val="tx1">
                  <a:lumMod val="85000"/>
                </a:schemeClr>
              </a:solidFill>
            </a:endParaRPr>
          </a:p>
          <a:p>
            <a:pPr marL="45720" indent="0" eaLnBrk="1" fontAlgn="auto" hangingPunct="1">
              <a:spcAft>
                <a:spcPts val="0"/>
              </a:spcAft>
              <a:buClr>
                <a:schemeClr val="tx1">
                  <a:lumMod val="50000"/>
                  <a:lumOff val="50000"/>
                </a:schemeClr>
              </a:buClr>
              <a:buFont typeface="Wingdings" pitchFamily="2" charset="2"/>
              <a:buNone/>
              <a:defRPr/>
            </a:pPr>
            <a:r>
              <a:rPr lang="en-US" sz="2400" b="1" dirty="0" smtClean="0">
                <a:solidFill>
                  <a:srgbClr val="FF3333"/>
                </a:solidFill>
              </a:rPr>
              <a:t>*</a:t>
            </a:r>
            <a:r>
              <a:rPr lang="en-US" sz="2400" b="1" dirty="0" smtClean="0">
                <a:solidFill>
                  <a:schemeClr val="tx1">
                    <a:lumMod val="85000"/>
                  </a:schemeClr>
                </a:solidFill>
              </a:rPr>
              <a:t>On </a:t>
            </a:r>
            <a:r>
              <a:rPr lang="en-US" sz="2800" b="1" dirty="0">
                <a:solidFill>
                  <a:srgbClr val="00B0F0"/>
                </a:solidFill>
              </a:rPr>
              <a:t>bone densitometry</a:t>
            </a:r>
            <a:r>
              <a:rPr lang="en-US" sz="2400" b="1" dirty="0">
                <a:solidFill>
                  <a:schemeClr val="tx1">
                    <a:lumMod val="85000"/>
                  </a:schemeClr>
                </a:solidFill>
              </a:rPr>
              <a:t>, patients with LAM exhibit accelerated </a:t>
            </a:r>
            <a:r>
              <a:rPr lang="en-US" sz="2400" b="1" dirty="0">
                <a:solidFill>
                  <a:schemeClr val="accent1">
                    <a:lumMod val="75000"/>
                  </a:schemeClr>
                </a:solidFill>
              </a:rPr>
              <a:t>osteoporosis</a:t>
            </a:r>
          </a:p>
          <a:p>
            <a:pPr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905000"/>
            <a:ext cx="2743200" cy="2514600"/>
          </a:xfrm>
        </p:spPr>
        <p:txBody>
          <a:bodyPr>
            <a:normAutofit/>
          </a:bodyPr>
          <a:lstStyle/>
          <a:p>
            <a:pPr algn="ctr"/>
            <a:r>
              <a:rPr lang="en-US" sz="3200" dirty="0" smtClean="0"/>
              <a:t>CHEST RADIOGRAPHY</a:t>
            </a:r>
            <a:br>
              <a:rPr lang="en-US" sz="3200" dirty="0" smtClean="0"/>
            </a:br>
            <a:r>
              <a:rPr lang="en-US" sz="3200" dirty="0" smtClean="0"/>
              <a:t>OF A PATIENT WITH LMA</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91200" cy="6858000"/>
          </a:xfrm>
        </p:spPr>
      </p:pic>
    </p:spTree>
    <p:extLst>
      <p:ext uri="{BB962C8B-B14F-4D97-AF65-F5344CB8AC3E}">
        <p14:creationId xmlns:p14="http://schemas.microsoft.com/office/powerpoint/2010/main" val="1704074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82000" cy="3505200"/>
          </a:xfrm>
        </p:spPr>
        <p:txBody>
          <a:bodyPr rtlCol="0">
            <a:noAutofit/>
          </a:bodyPr>
          <a:lstStyle/>
          <a:p>
            <a:pPr eaLnBrk="1" fontAlgn="auto" hangingPunct="1">
              <a:spcAft>
                <a:spcPts val="0"/>
              </a:spcAft>
              <a:buClr>
                <a:schemeClr val="tx1">
                  <a:lumMod val="50000"/>
                  <a:lumOff val="50000"/>
                </a:schemeClr>
              </a:buClr>
              <a:defRPr/>
            </a:pPr>
            <a:endParaRPr lang="en-US" sz="2000" dirty="0">
              <a:solidFill>
                <a:schemeClr val="tx1">
                  <a:lumMod val="85000"/>
                </a:schemeClr>
              </a:solidFill>
            </a:endParaRPr>
          </a:p>
          <a:p>
            <a:pPr marL="45720" indent="0" eaLnBrk="1" fontAlgn="auto" hangingPunct="1">
              <a:spcAft>
                <a:spcPts val="0"/>
              </a:spcAft>
              <a:buClr>
                <a:schemeClr val="tx1">
                  <a:lumMod val="50000"/>
                  <a:lumOff val="50000"/>
                </a:schemeClr>
              </a:buClr>
              <a:buFont typeface="Wingdings" pitchFamily="2" charset="2"/>
              <a:buNone/>
              <a:defRPr/>
            </a:pPr>
            <a:r>
              <a:rPr lang="en-US" sz="2800" b="1" dirty="0" smtClean="0">
                <a:solidFill>
                  <a:srgbClr val="FF3333"/>
                </a:solidFill>
              </a:rPr>
              <a:t>*</a:t>
            </a:r>
            <a:r>
              <a:rPr lang="en-US" sz="2800" b="1" dirty="0" smtClean="0">
                <a:solidFill>
                  <a:schemeClr val="tx1">
                    <a:lumMod val="85000"/>
                  </a:schemeClr>
                </a:solidFill>
              </a:rPr>
              <a:t>CT </a:t>
            </a:r>
            <a:r>
              <a:rPr lang="en-US" sz="2800" b="1" dirty="0">
                <a:solidFill>
                  <a:schemeClr val="tx1">
                    <a:lumMod val="85000"/>
                  </a:schemeClr>
                </a:solidFill>
              </a:rPr>
              <a:t>scan and high-resolution CT scan findings include the following</a:t>
            </a:r>
            <a:r>
              <a:rPr lang="en-US" sz="2800" dirty="0">
                <a:solidFill>
                  <a:schemeClr val="tx1">
                    <a:lumMod val="85000"/>
                  </a:schemeClr>
                </a:solidFill>
              </a:rPr>
              <a:t>:</a:t>
            </a:r>
          </a:p>
          <a:p>
            <a:pPr eaLnBrk="1" fontAlgn="auto" hangingPunct="1">
              <a:spcAft>
                <a:spcPts val="0"/>
              </a:spcAft>
              <a:buClr>
                <a:schemeClr val="tx1">
                  <a:lumMod val="50000"/>
                  <a:lumOff val="50000"/>
                </a:schemeClr>
              </a:buClr>
              <a:defRPr/>
            </a:pPr>
            <a:r>
              <a:rPr lang="en-US" sz="2000" b="1" dirty="0">
                <a:solidFill>
                  <a:schemeClr val="accent1">
                    <a:lumMod val="75000"/>
                  </a:schemeClr>
                </a:solidFill>
              </a:rPr>
              <a:t>Diffuse thin-walled cysts </a:t>
            </a:r>
            <a:r>
              <a:rPr lang="en-US" sz="2000" dirty="0">
                <a:solidFill>
                  <a:schemeClr val="tx1">
                    <a:lumMod val="85000"/>
                  </a:schemeClr>
                </a:solidFill>
              </a:rPr>
              <a:t>- The defining appearance in LAM</a:t>
            </a:r>
          </a:p>
          <a:p>
            <a:pPr eaLnBrk="1" fontAlgn="auto" hangingPunct="1">
              <a:spcAft>
                <a:spcPts val="0"/>
              </a:spcAft>
              <a:buClr>
                <a:schemeClr val="tx1">
                  <a:lumMod val="50000"/>
                  <a:lumOff val="50000"/>
                </a:schemeClr>
              </a:buClr>
              <a:defRPr/>
            </a:pPr>
            <a:r>
              <a:rPr lang="en-US" sz="2000" dirty="0" err="1">
                <a:solidFill>
                  <a:schemeClr val="tx1">
                    <a:lumMod val="85000"/>
                  </a:schemeClr>
                </a:solidFill>
              </a:rPr>
              <a:t>Adenopathy</a:t>
            </a:r>
            <a:r>
              <a:rPr lang="en-US" sz="2000" dirty="0">
                <a:solidFill>
                  <a:schemeClr val="tx1">
                    <a:lumMod val="85000"/>
                  </a:schemeClr>
                </a:solidFill>
              </a:rPr>
              <a:t> and thoracic duct dilatation</a:t>
            </a:r>
          </a:p>
          <a:p>
            <a:pPr eaLnBrk="1" fontAlgn="auto" hangingPunct="1">
              <a:spcAft>
                <a:spcPts val="0"/>
              </a:spcAft>
              <a:buClr>
                <a:schemeClr val="tx1">
                  <a:lumMod val="50000"/>
                  <a:lumOff val="50000"/>
                </a:schemeClr>
              </a:buClr>
              <a:defRPr/>
            </a:pPr>
            <a:r>
              <a:rPr lang="en-US" sz="2000" b="1" dirty="0">
                <a:solidFill>
                  <a:schemeClr val="accent1">
                    <a:lumMod val="75000"/>
                  </a:schemeClr>
                </a:solidFill>
              </a:rPr>
              <a:t>Pleural effusion</a:t>
            </a:r>
          </a:p>
          <a:p>
            <a:pPr eaLnBrk="1" fontAlgn="auto" hangingPunct="1">
              <a:spcAft>
                <a:spcPts val="0"/>
              </a:spcAft>
              <a:buClr>
                <a:schemeClr val="tx1">
                  <a:lumMod val="50000"/>
                  <a:lumOff val="50000"/>
                </a:schemeClr>
              </a:buClr>
              <a:defRPr/>
            </a:pPr>
            <a:r>
              <a:rPr lang="en-US" sz="2000" b="1" dirty="0">
                <a:solidFill>
                  <a:schemeClr val="accent1">
                    <a:lumMod val="75000"/>
                  </a:schemeClr>
                </a:solidFill>
              </a:rPr>
              <a:t>Pneumothorax</a:t>
            </a:r>
          </a:p>
          <a:p>
            <a:pPr eaLnBrk="1" fontAlgn="auto" hangingPunct="1">
              <a:spcAft>
                <a:spcPts val="0"/>
              </a:spcAft>
              <a:buClr>
                <a:schemeClr val="tx1">
                  <a:lumMod val="50000"/>
                  <a:lumOff val="50000"/>
                </a:schemeClr>
              </a:buClr>
              <a:defRPr/>
            </a:pPr>
            <a:r>
              <a:rPr lang="en-US" sz="2000" dirty="0">
                <a:solidFill>
                  <a:schemeClr val="tx1">
                    <a:lumMod val="85000"/>
                  </a:schemeClr>
                </a:solidFill>
              </a:rPr>
              <a:t>Ground-glass opacities - May be present, perhaps representing alveolar hemorrhage or interstitial disease</a:t>
            </a:r>
          </a:p>
          <a:p>
            <a:pPr eaLnBrk="1" fontAlgn="auto" hangingPunct="1">
              <a:spcAft>
                <a:spcPts val="0"/>
              </a:spcAft>
              <a:buClr>
                <a:schemeClr val="tx1">
                  <a:lumMod val="50000"/>
                  <a:lumOff val="50000"/>
                </a:schemeClr>
              </a:buClr>
              <a:defRPr/>
            </a:pPr>
            <a:r>
              <a:rPr lang="en-US" sz="2000" b="1" dirty="0">
                <a:solidFill>
                  <a:schemeClr val="accent1">
                    <a:lumMod val="75000"/>
                  </a:schemeClr>
                </a:solidFill>
              </a:rPr>
              <a:t>Pericardial effusion</a:t>
            </a:r>
          </a:p>
          <a:p>
            <a:pPr eaLnBrk="1" fontAlgn="auto" hangingPunct="1">
              <a:spcAft>
                <a:spcPts val="0"/>
              </a:spcAft>
              <a:buClr>
                <a:schemeClr val="tx1">
                  <a:lumMod val="50000"/>
                  <a:lumOff val="50000"/>
                </a:schemeClr>
              </a:buClr>
              <a:defRPr/>
            </a:pPr>
            <a:r>
              <a:rPr lang="en-US" sz="2000" b="1" dirty="0">
                <a:solidFill>
                  <a:schemeClr val="accent1">
                    <a:lumMod val="75000"/>
                  </a:schemeClr>
                </a:solidFill>
              </a:rPr>
              <a:t>Multifocal </a:t>
            </a:r>
            <a:r>
              <a:rPr lang="en-US" sz="2000" b="1" dirty="0" err="1">
                <a:solidFill>
                  <a:schemeClr val="accent1">
                    <a:lumMod val="75000"/>
                  </a:schemeClr>
                </a:solidFill>
              </a:rPr>
              <a:t>multinodular</a:t>
            </a:r>
            <a:r>
              <a:rPr lang="en-US" sz="2000" b="1" dirty="0">
                <a:solidFill>
                  <a:schemeClr val="accent1">
                    <a:lumMod val="75000"/>
                  </a:schemeClr>
                </a:solidFill>
              </a:rPr>
              <a:t> </a:t>
            </a:r>
            <a:r>
              <a:rPr lang="en-US" sz="2000" b="1" dirty="0" err="1">
                <a:solidFill>
                  <a:schemeClr val="accent1">
                    <a:lumMod val="75000"/>
                  </a:schemeClr>
                </a:solidFill>
              </a:rPr>
              <a:t>pneumocyte</a:t>
            </a:r>
            <a:r>
              <a:rPr lang="en-US" sz="2000" b="1" dirty="0">
                <a:solidFill>
                  <a:schemeClr val="accent1">
                    <a:lumMod val="75000"/>
                  </a:schemeClr>
                </a:solidFill>
              </a:rPr>
              <a:t> hyperplasia</a:t>
            </a:r>
            <a:r>
              <a:rPr lang="en-US" sz="2000" dirty="0">
                <a:solidFill>
                  <a:schemeClr val="tx1">
                    <a:lumMod val="85000"/>
                  </a:schemeClr>
                </a:solidFill>
              </a:rPr>
              <a:t> (MMPH) - Can be seen in patients with tuberous </a:t>
            </a:r>
            <a:r>
              <a:rPr lang="en-US" sz="2000" dirty="0" err="1">
                <a:solidFill>
                  <a:schemeClr val="tx1">
                    <a:lumMod val="85000"/>
                  </a:schemeClr>
                </a:solidFill>
              </a:rPr>
              <a:t>sclerosus</a:t>
            </a:r>
            <a:r>
              <a:rPr lang="en-US" sz="2000" dirty="0">
                <a:solidFill>
                  <a:schemeClr val="tx1">
                    <a:lumMod val="85000"/>
                  </a:schemeClr>
                </a:solidFill>
              </a:rPr>
              <a:t> complex (TSC), but the pathology is distinct from LAM</a:t>
            </a:r>
          </a:p>
          <a:p>
            <a:pPr marL="45720" indent="0" eaLnBrk="1" fontAlgn="auto" hangingPunct="1">
              <a:spcAft>
                <a:spcPts val="0"/>
              </a:spcAft>
              <a:buClr>
                <a:schemeClr val="tx1">
                  <a:lumMod val="50000"/>
                  <a:lumOff val="50000"/>
                </a:schemeClr>
              </a:buClr>
              <a:buNone/>
              <a:defRPr/>
            </a:pPr>
            <a:r>
              <a:rPr lang="en-US" sz="2400" b="1" dirty="0" smtClean="0">
                <a:solidFill>
                  <a:srgbClr val="FF0000"/>
                </a:solidFill>
              </a:rPr>
              <a:t>*</a:t>
            </a:r>
            <a:r>
              <a:rPr lang="en-US" sz="2400" b="1" dirty="0" smtClean="0">
                <a:solidFill>
                  <a:schemeClr val="tx1">
                    <a:lumMod val="85000"/>
                  </a:schemeClr>
                </a:solidFill>
              </a:rPr>
              <a:t>Abdominal </a:t>
            </a:r>
            <a:r>
              <a:rPr lang="en-US" sz="2400" b="1" dirty="0">
                <a:solidFill>
                  <a:schemeClr val="tx1">
                    <a:lumMod val="85000"/>
                  </a:schemeClr>
                </a:solidFill>
              </a:rPr>
              <a:t>imaging by either ultrasound or CT scan may demonstrate the following:</a:t>
            </a:r>
          </a:p>
          <a:p>
            <a:pPr eaLnBrk="1" fontAlgn="auto" hangingPunct="1">
              <a:spcAft>
                <a:spcPts val="0"/>
              </a:spcAft>
              <a:buClr>
                <a:schemeClr val="tx1">
                  <a:lumMod val="50000"/>
                  <a:lumOff val="50000"/>
                </a:schemeClr>
              </a:buClr>
              <a:defRPr/>
            </a:pPr>
            <a:r>
              <a:rPr lang="en-US" sz="2000" b="1" dirty="0" err="1">
                <a:solidFill>
                  <a:schemeClr val="accent1">
                    <a:lumMod val="75000"/>
                  </a:schemeClr>
                </a:solidFill>
              </a:rPr>
              <a:t>Angiomyolipoma</a:t>
            </a:r>
            <a:r>
              <a:rPr lang="en-US" sz="2000" b="1" dirty="0">
                <a:solidFill>
                  <a:schemeClr val="accent1">
                    <a:lumMod val="75000"/>
                  </a:schemeClr>
                </a:solidFill>
              </a:rPr>
              <a:t> </a:t>
            </a:r>
            <a:r>
              <a:rPr lang="en-US" sz="2000" dirty="0">
                <a:solidFill>
                  <a:schemeClr val="tx1">
                    <a:lumMod val="85000"/>
                  </a:schemeClr>
                </a:solidFill>
              </a:rPr>
              <a:t>(AML) - Benign tumors (kidney, liver, spleen) containing smooth muscle, thick-walled blood vessels, and mature adipose tissue</a:t>
            </a:r>
          </a:p>
          <a:p>
            <a:pPr eaLnBrk="1" fontAlgn="auto" hangingPunct="1">
              <a:spcAft>
                <a:spcPts val="0"/>
              </a:spcAft>
              <a:buClr>
                <a:schemeClr val="tx1">
                  <a:lumMod val="50000"/>
                  <a:lumOff val="50000"/>
                </a:schemeClr>
              </a:buClr>
              <a:defRPr/>
            </a:pPr>
            <a:r>
              <a:rPr lang="en-US" sz="2000" dirty="0">
                <a:solidFill>
                  <a:schemeClr val="tx1">
                    <a:lumMod val="85000"/>
                  </a:schemeClr>
                </a:solidFill>
              </a:rPr>
              <a:t>Retroperitoneal or </a:t>
            </a:r>
            <a:r>
              <a:rPr lang="en-US" sz="2000" dirty="0" err="1">
                <a:solidFill>
                  <a:schemeClr val="tx1">
                    <a:lumMod val="85000"/>
                  </a:schemeClr>
                </a:solidFill>
              </a:rPr>
              <a:t>mediastinal</a:t>
            </a:r>
            <a:r>
              <a:rPr lang="en-US" sz="2000" dirty="0">
                <a:solidFill>
                  <a:schemeClr val="tx1">
                    <a:lumMod val="85000"/>
                  </a:schemeClr>
                </a:solidFill>
              </a:rPr>
              <a:t> </a:t>
            </a:r>
            <a:r>
              <a:rPr lang="en-US" sz="2000" dirty="0" err="1">
                <a:solidFill>
                  <a:schemeClr val="tx1">
                    <a:lumMod val="85000"/>
                  </a:schemeClr>
                </a:solidFill>
              </a:rPr>
              <a:t>lymphangioleiomyomas</a:t>
            </a:r>
            <a:endParaRPr lang="en-US" sz="2000" dirty="0">
              <a:solidFill>
                <a:schemeClr val="tx1">
                  <a:lumMod val="85000"/>
                </a:schemeClr>
              </a:solidFill>
            </a:endParaRPr>
          </a:p>
          <a:p>
            <a:pPr eaLnBrk="1" fontAlgn="auto" hangingPunct="1">
              <a:spcAft>
                <a:spcPts val="0"/>
              </a:spcAft>
              <a:buClr>
                <a:schemeClr val="tx1">
                  <a:lumMod val="50000"/>
                  <a:lumOff val="50000"/>
                </a:schemeClr>
              </a:buClr>
              <a:defRPr/>
            </a:pPr>
            <a:endParaRPr lang="en-US" sz="2000" dirty="0">
              <a:solidFill>
                <a:schemeClr val="tx1">
                  <a:lumMod val="85000"/>
                </a:schemeClr>
              </a:solidFill>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915400" cy="6858000"/>
          </a:xfr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28600" y="533400"/>
            <a:ext cx="7543800" cy="831850"/>
          </a:xfrm>
        </p:spPr>
        <p:txBody>
          <a:bodyPr wrap="square" numCol="1" anchorCtr="0" compatLnSpc="1">
            <a:prstTxWarp prst="textNoShape">
              <a:avLst/>
            </a:prstTxWarp>
            <a:normAutofit fontScale="90000"/>
          </a:bodyPr>
          <a:lstStyle/>
          <a:p>
            <a:pPr algn="l" eaLnBrk="1" hangingPunct="1"/>
            <a:r>
              <a:rPr lang="en-US" sz="3600" b="1" smtClean="0">
                <a:solidFill>
                  <a:srgbClr val="FF3333"/>
                </a:solidFill>
              </a:rPr>
              <a:t>Other Tests</a:t>
            </a:r>
            <a:br>
              <a:rPr lang="en-US" sz="3600" b="1" smtClean="0">
                <a:solidFill>
                  <a:srgbClr val="FF3333"/>
                </a:solidFill>
              </a:rPr>
            </a:br>
            <a:endParaRPr lang="en-US" sz="3600" smtClean="0">
              <a:solidFill>
                <a:srgbClr val="FF3333"/>
              </a:solidFill>
            </a:endParaRPr>
          </a:p>
        </p:txBody>
      </p:sp>
      <p:sp>
        <p:nvSpPr>
          <p:cNvPr id="26627" name="Content Placeholder 2"/>
          <p:cNvSpPr>
            <a:spLocks noGrp="1"/>
          </p:cNvSpPr>
          <p:nvPr>
            <p:ph idx="1"/>
          </p:nvPr>
        </p:nvSpPr>
        <p:spPr>
          <a:xfrm>
            <a:off x="304800" y="1066800"/>
            <a:ext cx="8382000" cy="5181600"/>
          </a:xfrm>
        </p:spPr>
        <p:txBody>
          <a:bodyPr/>
          <a:lstStyle/>
          <a:p>
            <a:pPr indent="-182563" eaLnBrk="1" hangingPunct="1"/>
            <a:r>
              <a:rPr lang="en-US" sz="2400" b="1" dirty="0" smtClean="0">
                <a:solidFill>
                  <a:schemeClr val="accent1">
                    <a:lumMod val="75000"/>
                  </a:schemeClr>
                </a:solidFill>
              </a:rPr>
              <a:t>Pulmonary function testing</a:t>
            </a:r>
            <a:r>
              <a:rPr lang="en-US" sz="2400" dirty="0" smtClean="0"/>
              <a:t>, decreased diffusing capacity for carbon monoxide is the most common abnormality seen, and it is often markedly </a:t>
            </a:r>
            <a:r>
              <a:rPr lang="en-US" sz="2400" dirty="0" err="1" smtClean="0"/>
              <a:t>reduced.Hypoxemia</a:t>
            </a:r>
            <a:r>
              <a:rPr lang="en-US" sz="2400" dirty="0" smtClean="0"/>
              <a:t> at rest, worsening with exercise, is a common finding.</a:t>
            </a:r>
          </a:p>
          <a:p>
            <a:pPr indent="-182563" eaLnBrk="1" hangingPunct="1"/>
            <a:endParaRPr lang="en-US" sz="2400" dirty="0" smtClean="0"/>
          </a:p>
          <a:p>
            <a:pPr indent="-182563" eaLnBrk="1" hangingPunct="1"/>
            <a:r>
              <a:rPr lang="en-US" sz="2400" dirty="0" smtClean="0"/>
              <a:t>On </a:t>
            </a:r>
            <a:r>
              <a:rPr lang="en-US" sz="2400" b="1" dirty="0" err="1" smtClean="0">
                <a:solidFill>
                  <a:schemeClr val="accent1">
                    <a:lumMod val="75000"/>
                  </a:schemeClr>
                </a:solidFill>
              </a:rPr>
              <a:t>spirometry</a:t>
            </a:r>
            <a:r>
              <a:rPr lang="en-US" sz="2400" dirty="0" smtClean="0"/>
              <a:t>, airflow obstruction is the most frequent abnormality; restriction or mixed obstruction and restriction can also be seen.</a:t>
            </a:r>
          </a:p>
          <a:p>
            <a:pPr indent="-182563" eaLnBrk="1" hangingPunct="1"/>
            <a:endParaRPr lang="en-US" sz="2400" dirty="0" smtClean="0"/>
          </a:p>
          <a:p>
            <a:pPr indent="-182563" eaLnBrk="1" hangingPunct="1"/>
            <a:r>
              <a:rPr lang="en-US" sz="2400" dirty="0" smtClean="0"/>
              <a:t>Lung volumes may show an increased ratio of residual volume to total lung capacity</a:t>
            </a:r>
          </a:p>
          <a:p>
            <a:pPr indent="-182563" eaLnBrk="1" hangingPunct="1"/>
            <a:endParaRPr lang="en-US" sz="2400" dirty="0" smtClean="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0" y="1447800"/>
            <a:ext cx="6553200" cy="427038"/>
          </a:xfrm>
        </p:spPr>
        <p:txBody>
          <a:bodyPr wrap="square" numCol="1" anchorCtr="0" compatLnSpc="1">
            <a:prstTxWarp prst="textNoShape">
              <a:avLst/>
            </a:prstTxWarp>
            <a:normAutofit fontScale="90000"/>
          </a:bodyPr>
          <a:lstStyle/>
          <a:p>
            <a:pPr algn="l" eaLnBrk="1" hangingPunct="1"/>
            <a:r>
              <a:rPr lang="en-US" sz="4400" b="1" smtClean="0">
                <a:solidFill>
                  <a:srgbClr val="FF3333"/>
                </a:solidFill>
              </a:rPr>
              <a:t>Procedures</a:t>
            </a:r>
            <a:br>
              <a:rPr lang="en-US" sz="4400" b="1" smtClean="0">
                <a:solidFill>
                  <a:srgbClr val="FF3333"/>
                </a:solidFill>
              </a:rPr>
            </a:br>
            <a:endParaRPr lang="en-US" sz="4400" smtClean="0">
              <a:solidFill>
                <a:srgbClr val="FF3333"/>
              </a:solidFill>
            </a:endParaRPr>
          </a:p>
        </p:txBody>
      </p:sp>
      <p:sp>
        <p:nvSpPr>
          <p:cNvPr id="27651" name="Content Placeholder 2"/>
          <p:cNvSpPr>
            <a:spLocks noGrp="1"/>
          </p:cNvSpPr>
          <p:nvPr>
            <p:ph idx="1"/>
          </p:nvPr>
        </p:nvSpPr>
        <p:spPr>
          <a:xfrm>
            <a:off x="304800" y="1676400"/>
            <a:ext cx="8382000" cy="4724400"/>
          </a:xfrm>
        </p:spPr>
        <p:txBody>
          <a:bodyPr>
            <a:normAutofit lnSpcReduction="10000"/>
          </a:bodyPr>
          <a:lstStyle/>
          <a:p>
            <a:pPr indent="-182563" eaLnBrk="1" hangingPunct="1"/>
            <a:r>
              <a:rPr lang="en-US" sz="2400" dirty="0" smtClean="0"/>
              <a:t>Histologic diagnosis can be made by performing an open lung, video-assisted </a:t>
            </a:r>
            <a:r>
              <a:rPr lang="en-US" sz="2400" b="1" dirty="0" err="1" smtClean="0">
                <a:solidFill>
                  <a:schemeClr val="accent1">
                    <a:lumMod val="75000"/>
                  </a:schemeClr>
                </a:solidFill>
              </a:rPr>
              <a:t>thoracoscopic</a:t>
            </a:r>
            <a:r>
              <a:rPr lang="en-US" sz="2400" dirty="0" smtClean="0"/>
              <a:t>, or </a:t>
            </a:r>
            <a:r>
              <a:rPr lang="en-US" sz="2400" b="1" dirty="0" err="1" smtClean="0">
                <a:solidFill>
                  <a:schemeClr val="accent1">
                    <a:lumMod val="75000"/>
                  </a:schemeClr>
                </a:solidFill>
              </a:rPr>
              <a:t>transbronchial</a:t>
            </a:r>
            <a:r>
              <a:rPr lang="en-US" sz="2400" b="1" dirty="0" smtClean="0">
                <a:solidFill>
                  <a:schemeClr val="accent1">
                    <a:lumMod val="75000"/>
                  </a:schemeClr>
                </a:solidFill>
              </a:rPr>
              <a:t> biopsy</a:t>
            </a:r>
            <a:r>
              <a:rPr lang="en-US" sz="2400" dirty="0" smtClean="0"/>
              <a:t> (TBB); the amount of tissue obtained from TBB may be insufficient to confirm a diagnosis. Lymphangioleiomyomatosis (LAM) cells react with human melanoma black (HMB)–45, an antibody generated against an extract of melanoma.</a:t>
            </a:r>
            <a:r>
              <a:rPr lang="en-US" sz="2400" b="1" dirty="0" smtClean="0">
                <a:solidFill>
                  <a:schemeClr val="accent1">
                    <a:lumMod val="75000"/>
                  </a:schemeClr>
                </a:solidFill>
              </a:rPr>
              <a:t>HMB-45</a:t>
            </a:r>
            <a:r>
              <a:rPr lang="en-US" sz="2400" dirty="0" smtClean="0"/>
              <a:t> staining is used for the identification of LAM cells and may help in confirming LAM on TBB.</a:t>
            </a:r>
          </a:p>
          <a:p>
            <a:pPr indent="-182563" eaLnBrk="1" hangingPunct="1"/>
            <a:endParaRPr lang="en-US" sz="2400" dirty="0" smtClean="0"/>
          </a:p>
          <a:p>
            <a:pPr indent="-182563" eaLnBrk="1" hangingPunct="1"/>
            <a:r>
              <a:rPr lang="en-US" sz="2400" dirty="0" smtClean="0"/>
              <a:t>With classic high-resolution CT scans of the lung and associated findings of LAM (</a:t>
            </a:r>
            <a:r>
              <a:rPr lang="en-US" sz="2400" dirty="0" err="1" smtClean="0"/>
              <a:t>eg</a:t>
            </a:r>
            <a:r>
              <a:rPr lang="en-US" sz="2400" dirty="0" smtClean="0"/>
              <a:t>, tuberous sclerosis complex, </a:t>
            </a:r>
            <a:r>
              <a:rPr lang="en-US" sz="2400" dirty="0" err="1" smtClean="0"/>
              <a:t>angiomyolipoma</a:t>
            </a:r>
            <a:r>
              <a:rPr lang="en-US" sz="2400" dirty="0" smtClean="0"/>
              <a:t>, </a:t>
            </a:r>
            <a:r>
              <a:rPr lang="en-US" sz="2400" dirty="0" err="1" smtClean="0"/>
              <a:t>lymphangioleiomyomas</a:t>
            </a:r>
            <a:r>
              <a:rPr lang="en-US" sz="2400" dirty="0" smtClean="0"/>
              <a:t>), histologic confirmation may be unnecessary</a:t>
            </a:r>
            <a:r>
              <a:rPr lang="en-US" sz="2400" dirty="0"/>
              <a:t>.</a:t>
            </a:r>
            <a:endParaRPr lang="en-US" sz="2400" dirty="0" smtClean="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914400"/>
            <a:ext cx="8229600" cy="503238"/>
          </a:xfrm>
          <a:prstGeom prst="rect">
            <a:avLst/>
          </a:prstGeom>
        </p:spPr>
        <p:txBody>
          <a:bodyPr vert="horz" wrap="square" lIns="91440" tIns="45720" rIns="91440" bIns="45720" numCol="1" rtlCol="0" anchor="b" anchorCtr="0" compatLnSpc="1">
            <a:prstTxWarp prst="textNoShape">
              <a:avLst/>
            </a:prstTxWarp>
            <a:noAutofit/>
          </a:bodyPr>
          <a:lstStyle>
            <a:lvl1pPr algn="r" rtl="0" eaLnBrk="0" fontAlgn="base" hangingPunct="0">
              <a:spcBef>
                <a:spcPct val="0"/>
              </a:spcBef>
              <a:spcAft>
                <a:spcPct val="0"/>
              </a:spcAft>
              <a:defRPr sz="2000" b="0" kern="1200">
                <a:gradFill>
                  <a:gsLst>
                    <a:gs pos="0">
                      <a:schemeClr val="tx1">
                        <a:lumMod val="50000"/>
                      </a:schemeClr>
                    </a:gs>
                    <a:gs pos="61000">
                      <a:schemeClr val="tx1"/>
                    </a:gs>
                  </a:gsLst>
                  <a:lin ang="5400000" scaled="0"/>
                </a:gradFill>
                <a:effectLst/>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eaLnBrk="1" hangingPunct="1"/>
            <a:r>
              <a:rPr lang="en-US" sz="4400" b="1" dirty="0" smtClean="0">
                <a:solidFill>
                  <a:srgbClr val="FF00FF"/>
                </a:solidFill>
              </a:rPr>
              <a:t>Histologic Findings</a:t>
            </a:r>
            <a:br>
              <a:rPr lang="en-US" sz="4400" b="1" dirty="0" smtClean="0">
                <a:solidFill>
                  <a:srgbClr val="FF00FF"/>
                </a:solidFill>
              </a:rPr>
            </a:br>
            <a:endParaRPr lang="en-US" sz="4400" dirty="0" smtClean="0">
              <a:solidFill>
                <a:srgbClr val="FF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914400"/>
            <a:ext cx="7112000" cy="5943600"/>
          </a:xfrm>
          <a:prstGeom prst="rect">
            <a:avLst/>
          </a:prstGeom>
        </p:spPr>
      </p:pic>
      <p:sp>
        <p:nvSpPr>
          <p:cNvPr id="3" name="TextBox 2"/>
          <p:cNvSpPr txBox="1"/>
          <p:nvPr/>
        </p:nvSpPr>
        <p:spPr>
          <a:xfrm>
            <a:off x="7114308" y="4826675"/>
            <a:ext cx="1572491" cy="2031325"/>
          </a:xfrm>
          <a:prstGeom prst="rect">
            <a:avLst/>
          </a:prstGeom>
          <a:noFill/>
        </p:spPr>
        <p:txBody>
          <a:bodyPr wrap="square" rtlCol="0">
            <a:spAutoFit/>
          </a:bodyPr>
          <a:lstStyle/>
          <a:p>
            <a:r>
              <a:rPr lang="en-US" dirty="0"/>
              <a:t>Linear </a:t>
            </a:r>
            <a:r>
              <a:rPr lang="en-US" dirty="0" smtClean="0"/>
              <a:t>sub-pleural </a:t>
            </a:r>
            <a:r>
              <a:rPr lang="en-US" dirty="0"/>
              <a:t>proliferation of LAM cells at the periphery of a cyst</a:t>
            </a:r>
          </a:p>
        </p:txBody>
      </p:sp>
    </p:spTree>
    <p:extLst>
      <p:ext uri="{BB962C8B-B14F-4D97-AF65-F5344CB8AC3E}">
        <p14:creationId xmlns:p14="http://schemas.microsoft.com/office/powerpoint/2010/main" val="25627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248400"/>
          </a:xfrm>
        </p:spPr>
        <p:txBody>
          <a:bodyPr rtlCol="0">
            <a:normAutofit lnSpcReduction="10000"/>
          </a:bodyPr>
          <a:lstStyle/>
          <a:p>
            <a:pPr marL="45720" indent="0" eaLnBrk="1" fontAlgn="auto" hangingPunct="1">
              <a:spcAft>
                <a:spcPts val="0"/>
              </a:spcAft>
              <a:buClr>
                <a:schemeClr val="tx1">
                  <a:lumMod val="50000"/>
                  <a:lumOff val="50000"/>
                </a:schemeClr>
              </a:buClr>
              <a:buFont typeface="Wingdings" pitchFamily="2" charset="2"/>
              <a:buNone/>
              <a:defRPr/>
            </a:pPr>
            <a:r>
              <a:rPr lang="en-US" sz="4000" b="1" dirty="0">
                <a:solidFill>
                  <a:srgbClr val="0033CC"/>
                </a:solidFill>
              </a:rPr>
              <a:t>Microscopic pathology</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In </a:t>
            </a:r>
            <a:r>
              <a:rPr lang="en-US" sz="2400" dirty="0">
                <a:solidFill>
                  <a:schemeClr val="tx1">
                    <a:lumMod val="85000"/>
                  </a:schemeClr>
                </a:solidFill>
              </a:rPr>
              <a:t>histological sections of the lung, the following are </a:t>
            </a:r>
            <a:r>
              <a:rPr lang="en-US" sz="2400" dirty="0" smtClean="0">
                <a:solidFill>
                  <a:schemeClr val="tx1">
                    <a:lumMod val="85000"/>
                  </a:schemeClr>
                </a:solidFill>
              </a:rPr>
              <a:t>observed:</a:t>
            </a: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Proliferation </a:t>
            </a:r>
            <a:r>
              <a:rPr lang="en-US" sz="2400" dirty="0">
                <a:solidFill>
                  <a:schemeClr val="tx1">
                    <a:lumMod val="85000"/>
                  </a:schemeClr>
                </a:solidFill>
              </a:rPr>
              <a:t>of lymphangioleiomyomatosis (LAM) cells (spindle-shaped cells with small nuclei, larger </a:t>
            </a:r>
            <a:r>
              <a:rPr lang="en-US" sz="2400" dirty="0" err="1">
                <a:solidFill>
                  <a:schemeClr val="tx1">
                    <a:lumMod val="85000"/>
                  </a:schemeClr>
                </a:solidFill>
              </a:rPr>
              <a:t>epithelioid</a:t>
            </a:r>
            <a:r>
              <a:rPr lang="en-US" sz="2400" dirty="0">
                <a:solidFill>
                  <a:schemeClr val="tx1">
                    <a:lumMod val="85000"/>
                  </a:schemeClr>
                </a:solidFill>
              </a:rPr>
              <a:t> cells with clear cytoplasm and round nuclei) having a smooth muscle cell </a:t>
            </a:r>
            <a:r>
              <a:rPr lang="en-US" sz="2400" dirty="0" smtClean="0">
                <a:solidFill>
                  <a:schemeClr val="tx1">
                    <a:lumMod val="85000"/>
                  </a:schemeClr>
                </a:solidFill>
              </a:rPr>
              <a:t>phenotype</a:t>
            </a:r>
            <a:r>
              <a:rPr lang="en-US" sz="2400" baseline="30000" dirty="0">
                <a:solidFill>
                  <a:schemeClr val="tx1">
                    <a:lumMod val="85000"/>
                  </a:schemeClr>
                </a:solidFill>
              </a:rPr>
              <a:t>.</a:t>
            </a: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Loss </a:t>
            </a:r>
            <a:r>
              <a:rPr lang="en-US" sz="2400" dirty="0">
                <a:solidFill>
                  <a:schemeClr val="tx1">
                    <a:lumMod val="85000"/>
                  </a:schemeClr>
                </a:solidFill>
              </a:rPr>
              <a:t>of alveoli with cyst formation</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Aggregates </a:t>
            </a:r>
            <a:r>
              <a:rPr lang="en-US" sz="2400" dirty="0">
                <a:solidFill>
                  <a:schemeClr val="tx1">
                    <a:lumMod val="85000"/>
                  </a:schemeClr>
                </a:solidFill>
              </a:rPr>
              <a:t>of LAM cells abutting cystic spaces</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Distal </a:t>
            </a:r>
            <a:r>
              <a:rPr lang="en-US" sz="2400" dirty="0">
                <a:solidFill>
                  <a:schemeClr val="tx1">
                    <a:lumMod val="85000"/>
                  </a:schemeClr>
                </a:solidFill>
              </a:rPr>
              <a:t>airway narrowing, thickened arterial walls with venous occlusion, and </a:t>
            </a:r>
            <a:r>
              <a:rPr lang="en-US" sz="2400" dirty="0" err="1">
                <a:solidFill>
                  <a:schemeClr val="tx1">
                    <a:lumMod val="85000"/>
                  </a:schemeClr>
                </a:solidFill>
              </a:rPr>
              <a:t>hemosiderosis</a:t>
            </a: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0"/>
            <a:ext cx="9144000" cy="7010400"/>
          </a:xfrm>
        </p:spPr>
        <p:txBody>
          <a:bodyPr/>
          <a:lstStyle/>
          <a:p>
            <a:pPr marL="0" indent="0" eaLnBrk="1" hangingPunct="1">
              <a:buFont typeface="Wingdings" pitchFamily="2" charset="2"/>
              <a:buNone/>
            </a:pPr>
            <a:r>
              <a:rPr lang="en-US" sz="2800" dirty="0" smtClean="0"/>
              <a:t>Lymphangioleiomyomatosis (LAM) is a rare disorder resulting from proliferation in the lung, kidney, and axial </a:t>
            </a:r>
            <a:r>
              <a:rPr lang="en-US" sz="2800" dirty="0" err="1" smtClean="0"/>
              <a:t>lymphatics</a:t>
            </a:r>
            <a:r>
              <a:rPr lang="en-US" sz="2800" dirty="0" smtClean="0"/>
              <a:t> of leiomyoma (LAM cells) that exhibit features of </a:t>
            </a:r>
            <a:r>
              <a:rPr lang="en-US" sz="2800" dirty="0" err="1" smtClean="0"/>
              <a:t>neoplasia</a:t>
            </a:r>
            <a:r>
              <a:rPr lang="en-US" sz="2800" dirty="0" smtClean="0"/>
              <a:t>. </a:t>
            </a:r>
            <a:r>
              <a:rPr lang="en-US" sz="2800" baseline="30000" dirty="0" smtClean="0"/>
              <a:t> </a:t>
            </a:r>
            <a:r>
              <a:rPr lang="en-US" sz="2800" b="1" dirty="0" smtClean="0">
                <a:solidFill>
                  <a:srgbClr val="00B0F0"/>
                </a:solidFill>
              </a:rPr>
              <a:t>Cystic destruction of the lung  </a:t>
            </a:r>
            <a:r>
              <a:rPr lang="en-US" sz="2800" dirty="0" smtClean="0"/>
              <a:t>with progressive pulmonary dysfunction(pneumothorax , dyspnea), and the </a:t>
            </a:r>
            <a:r>
              <a:rPr lang="en-US" sz="2800" b="1" dirty="0" smtClean="0">
                <a:solidFill>
                  <a:srgbClr val="00B0F0"/>
                </a:solidFill>
              </a:rPr>
              <a:t>presence of abdominal tumors </a:t>
            </a:r>
            <a:r>
              <a:rPr lang="en-US" sz="2800" dirty="0" smtClean="0"/>
              <a:t>(</a:t>
            </a:r>
            <a:r>
              <a:rPr lang="en-US" sz="2800" dirty="0" err="1" smtClean="0"/>
              <a:t>eg</a:t>
            </a:r>
            <a:r>
              <a:rPr lang="en-US" sz="2800" dirty="0" smtClean="0"/>
              <a:t>, </a:t>
            </a:r>
            <a:r>
              <a:rPr lang="en-US" sz="2800" dirty="0" err="1" smtClean="0"/>
              <a:t>angiomyolipomas</a:t>
            </a:r>
            <a:r>
              <a:rPr lang="en-US" sz="2800" dirty="0" smtClean="0"/>
              <a:t> [AML], </a:t>
            </a:r>
            <a:r>
              <a:rPr lang="en-US" sz="2800" dirty="0" err="1" smtClean="0"/>
              <a:t>lymphangioleiomyomas</a:t>
            </a:r>
            <a:r>
              <a:rPr lang="en-US" sz="2800" dirty="0" smtClean="0"/>
              <a:t>) characterize the disease. </a:t>
            </a:r>
          </a:p>
          <a:p>
            <a:pPr marL="0" indent="0" eaLnBrk="1" hangingPunct="1">
              <a:buFont typeface="Wingdings" pitchFamily="2" charset="2"/>
              <a:buNone/>
            </a:pPr>
            <a:r>
              <a:rPr lang="en-US" sz="2800" dirty="0" smtClean="0"/>
              <a:t> </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915400" cy="6858000"/>
          </a:xfrm>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4953000"/>
          </a:xfrm>
        </p:spPr>
        <p:txBody>
          <a:bodyPr rtlCol="0"/>
          <a:lstStyle/>
          <a:p>
            <a:pPr eaLnBrk="1" fontAlgn="auto" hangingPunct="1">
              <a:spcAft>
                <a:spcPts val="0"/>
              </a:spcAft>
              <a:buClr>
                <a:schemeClr val="tx1">
                  <a:lumMod val="50000"/>
                  <a:lumOff val="50000"/>
                </a:schemeClr>
              </a:buClr>
              <a:defRPr/>
            </a:pPr>
            <a:r>
              <a:rPr lang="en-US" sz="3600" b="1" dirty="0" smtClean="0">
                <a:solidFill>
                  <a:srgbClr val="0033CC"/>
                </a:solidFill>
              </a:rPr>
              <a:t>Macroscopic </a:t>
            </a:r>
            <a:r>
              <a:rPr lang="en-US" sz="3600" b="1" dirty="0">
                <a:solidFill>
                  <a:srgbClr val="0033CC"/>
                </a:solidFill>
              </a:rPr>
              <a:t>pathology</a:t>
            </a:r>
          </a:p>
          <a:p>
            <a:pPr marL="45720" indent="0" eaLnBrk="1" fontAlgn="auto" hangingPunct="1">
              <a:spcAft>
                <a:spcPts val="0"/>
              </a:spcAft>
              <a:buClr>
                <a:schemeClr val="tx1">
                  <a:lumMod val="50000"/>
                  <a:lumOff val="50000"/>
                </a:schemeClr>
              </a:buClr>
              <a:buFont typeface="Wingdings" pitchFamily="2" charset="2"/>
              <a:buNone/>
              <a:defRPr/>
            </a:pPr>
            <a:r>
              <a:rPr lang="en-US" sz="2400" dirty="0" smtClean="0">
                <a:solidFill>
                  <a:schemeClr val="tx1">
                    <a:lumMod val="85000"/>
                  </a:schemeClr>
                </a:solidFill>
              </a:rPr>
              <a:t>         </a:t>
            </a:r>
          </a:p>
          <a:p>
            <a:pPr marL="45720" indent="0" eaLnBrk="1" fontAlgn="auto" hangingPunct="1">
              <a:spcAft>
                <a:spcPts val="0"/>
              </a:spcAft>
              <a:buClr>
                <a:schemeClr val="tx1">
                  <a:lumMod val="50000"/>
                  <a:lumOff val="50000"/>
                </a:schemeClr>
              </a:buClr>
              <a:buFont typeface="Wingdings" pitchFamily="2" charset="2"/>
              <a:buNone/>
              <a:defRPr/>
            </a:pPr>
            <a:endParaRPr lang="en-US" sz="2400" dirty="0">
              <a:solidFill>
                <a:schemeClr val="tx1">
                  <a:lumMod val="85000"/>
                </a:schemeClr>
              </a:solidFill>
            </a:endParaRPr>
          </a:p>
          <a:p>
            <a:pPr marL="45720" indent="0" eaLnBrk="1" fontAlgn="auto" hangingPunct="1">
              <a:spcAft>
                <a:spcPts val="0"/>
              </a:spcAft>
              <a:buClr>
                <a:schemeClr val="tx1">
                  <a:lumMod val="50000"/>
                  <a:lumOff val="50000"/>
                </a:schemeClr>
              </a:buClr>
              <a:buFont typeface="Wingdings" pitchFamily="2" charset="2"/>
              <a:buNone/>
              <a:defRPr/>
            </a:pPr>
            <a:r>
              <a:rPr lang="en-US" sz="2400" dirty="0" smtClean="0">
                <a:solidFill>
                  <a:schemeClr val="tx1">
                    <a:lumMod val="85000"/>
                  </a:schemeClr>
                </a:solidFill>
              </a:rPr>
              <a:t>           Cysts </a:t>
            </a:r>
            <a:r>
              <a:rPr lang="en-US" sz="2400" dirty="0">
                <a:solidFill>
                  <a:schemeClr val="tx1">
                    <a:lumMod val="85000"/>
                  </a:schemeClr>
                </a:solidFill>
              </a:rPr>
              <a:t>are evenly distributed in all lung fields. Lymph nodes (retroperitoneal and pelvic) may appear pale and spongy; large chyle-filled cysts can be found within the axial lymphatic system. The thoracic duct may be large, spongy, and </a:t>
            </a:r>
            <a:r>
              <a:rPr lang="en-US" sz="2400" dirty="0" smtClean="0">
                <a:solidFill>
                  <a:schemeClr val="tx1">
                    <a:lumMod val="85000"/>
                  </a:schemeClr>
                </a:solidFill>
              </a:rPr>
              <a:t>sausage-like</a:t>
            </a:r>
            <a:r>
              <a:rPr lang="en-US" sz="2400" dirty="0">
                <a:solidFill>
                  <a:schemeClr val="tx1">
                    <a:lumMod val="85000"/>
                  </a:schemeClr>
                </a:solidFill>
              </a:rPr>
              <a:t>.</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3527652"/>
              </p:ext>
            </p:extLst>
          </p:nvPr>
        </p:nvGraphicFramePr>
        <p:xfrm>
          <a:off x="6248400" y="-49861"/>
          <a:ext cx="2895600" cy="6899275"/>
        </p:xfrm>
        <a:graphic>
          <a:graphicData uri="http://schemas.openxmlformats.org/drawingml/2006/table">
            <a:tbl>
              <a:tblPr/>
              <a:tblGrid>
                <a:gridCol w="2895600"/>
              </a:tblGrid>
              <a:tr h="6899275">
                <a:tc>
                  <a:txBody>
                    <a:bodyPr/>
                    <a:lstStyle/>
                    <a:p>
                      <a:r>
                        <a:rPr lang="en-US" sz="1400" b="1" dirty="0" smtClean="0">
                          <a:latin typeface="Agency FB" pitchFamily="34" charset="0"/>
                        </a:rPr>
                        <a:t>Figure </a:t>
                      </a:r>
                      <a:r>
                        <a:rPr lang="en-US" sz="1400" b="1" dirty="0">
                          <a:latin typeface="Agency FB" pitchFamily="34" charset="0"/>
                        </a:rPr>
                        <a:t>1</a:t>
                      </a:r>
                      <a:r>
                        <a:rPr lang="en-US" sz="1400" b="0" dirty="0">
                          <a:latin typeface="Agency FB" pitchFamily="34" charset="0"/>
                        </a:rPr>
                        <a:t>. Chest CT scan of a patient with LAM (A) showing numerous thin-walled cysts distributed throughout the lungs. (B) The lung parenchyma is almost completely replaced by very small cysts.</a:t>
                      </a:r>
                      <a:r>
                        <a:rPr lang="en-US" sz="1400" b="1" dirty="0">
                          <a:latin typeface="Agency FB" pitchFamily="34" charset="0"/>
                        </a:rPr>
                        <a:t> </a:t>
                      </a:r>
                      <a:r>
                        <a:rPr lang="en-US" sz="1400" b="1" baseline="0" dirty="0" smtClean="0">
                          <a:latin typeface="Agency FB" pitchFamily="34" charset="0"/>
                        </a:rPr>
                        <a:t> </a:t>
                      </a:r>
                      <a:r>
                        <a:rPr lang="en-US" sz="1400" b="1" dirty="0" smtClean="0">
                          <a:latin typeface="Agency FB" pitchFamily="34" charset="0"/>
                        </a:rPr>
                        <a:t>Figure </a:t>
                      </a:r>
                      <a:r>
                        <a:rPr lang="en-US" sz="1400" b="1" dirty="0">
                          <a:latin typeface="Agency FB" pitchFamily="34" charset="0"/>
                        </a:rPr>
                        <a:t>2</a:t>
                      </a:r>
                      <a:r>
                        <a:rPr lang="en-US" sz="1400" b="0" dirty="0">
                          <a:latin typeface="Agency FB" pitchFamily="34" charset="0"/>
                        </a:rPr>
                        <a:t>. Abdominal CT scan of a patient with LAM showing </a:t>
                      </a:r>
                      <a:r>
                        <a:rPr lang="en-US" sz="1400" b="0" dirty="0" err="1">
                          <a:latin typeface="Agency FB" pitchFamily="34" charset="0"/>
                        </a:rPr>
                        <a:t>angiomyolipomas</a:t>
                      </a:r>
                      <a:r>
                        <a:rPr lang="en-US" sz="1400" b="0" dirty="0">
                          <a:latin typeface="Agency FB" pitchFamily="34" charset="0"/>
                        </a:rPr>
                        <a:t> involving both kidneys. </a:t>
                      </a:r>
                      <a:r>
                        <a:rPr lang="en-US" sz="1400" b="0" baseline="0" dirty="0" smtClean="0">
                          <a:latin typeface="Agency FB" pitchFamily="34" charset="0"/>
                        </a:rPr>
                        <a:t> </a:t>
                      </a:r>
                      <a:r>
                        <a:rPr lang="en-US" sz="1400" b="1" dirty="0" smtClean="0">
                          <a:latin typeface="Agency FB" pitchFamily="34" charset="0"/>
                        </a:rPr>
                        <a:t>Figure </a:t>
                      </a:r>
                      <a:r>
                        <a:rPr lang="en-US" sz="1400" b="1" dirty="0">
                          <a:latin typeface="Agency FB" pitchFamily="34" charset="0"/>
                        </a:rPr>
                        <a:t>3</a:t>
                      </a:r>
                      <a:r>
                        <a:rPr lang="en-US" sz="1400" b="0" dirty="0">
                          <a:latin typeface="Agency FB" pitchFamily="34" charset="0"/>
                        </a:rPr>
                        <a:t>. Abdominal CT scan of a patient with LAM showing a large </a:t>
                      </a:r>
                      <a:r>
                        <a:rPr lang="en-US" sz="1400" b="0" dirty="0" err="1">
                          <a:latin typeface="Agency FB" pitchFamily="34" charset="0"/>
                        </a:rPr>
                        <a:t>lymphangioleiomyoma</a:t>
                      </a:r>
                      <a:r>
                        <a:rPr lang="en-US" sz="1400" b="0" dirty="0">
                          <a:latin typeface="Agency FB" pitchFamily="34" charset="0"/>
                        </a:rPr>
                        <a:t> located in the retroperitoneal area and surrounding the aorta and inferior vena cava. </a:t>
                      </a:r>
                      <a:br>
                        <a:rPr lang="en-US" sz="1400" b="0" dirty="0">
                          <a:latin typeface="Agency FB" pitchFamily="34" charset="0"/>
                        </a:rPr>
                      </a:br>
                      <a:r>
                        <a:rPr lang="en-US" sz="1400" b="1" dirty="0">
                          <a:latin typeface="Agency FB" pitchFamily="34" charset="0"/>
                        </a:rPr>
                        <a:t>Figure 4 </a:t>
                      </a:r>
                      <a:r>
                        <a:rPr lang="en-US" sz="1400" b="0" dirty="0">
                          <a:latin typeface="Agency FB" pitchFamily="34" charset="0"/>
                        </a:rPr>
                        <a:t>A and B. LAM nodule comprising spindle-shaped cells and larger </a:t>
                      </a:r>
                      <a:r>
                        <a:rPr lang="en-US" sz="1400" b="0" dirty="0" err="1">
                          <a:latin typeface="Agency FB" pitchFamily="34" charset="0"/>
                        </a:rPr>
                        <a:t>epithelioid</a:t>
                      </a:r>
                      <a:r>
                        <a:rPr lang="en-US" sz="1400" b="0" dirty="0">
                          <a:latin typeface="Agency FB" pitchFamily="34" charset="0"/>
                        </a:rPr>
                        <a:t> cells (A). Nodules of various sizes (B) are seen in involved lung (</a:t>
                      </a:r>
                      <a:r>
                        <a:rPr lang="en-US" sz="1400" b="0" dirty="0" err="1">
                          <a:latin typeface="Agency FB" pitchFamily="34" charset="0"/>
                        </a:rPr>
                        <a:t>hematoxylin</a:t>
                      </a:r>
                      <a:r>
                        <a:rPr lang="en-US" sz="1400" b="0" dirty="0">
                          <a:latin typeface="Agency FB" pitchFamily="34" charset="0"/>
                        </a:rPr>
                        <a:t>-eosin; original magnification x50). </a:t>
                      </a:r>
                      <a:r>
                        <a:rPr lang="en-US" sz="1400" b="0" baseline="0" dirty="0" smtClean="0">
                          <a:latin typeface="Agency FB" pitchFamily="34" charset="0"/>
                        </a:rPr>
                        <a:t> </a:t>
                      </a:r>
                      <a:r>
                        <a:rPr lang="en-US" sz="1400" b="1" dirty="0" smtClean="0">
                          <a:latin typeface="Agency FB" pitchFamily="34" charset="0"/>
                        </a:rPr>
                        <a:t>Figure</a:t>
                      </a:r>
                      <a:r>
                        <a:rPr lang="en-US" sz="1400" b="0" dirty="0" smtClean="0">
                          <a:latin typeface="Agency FB" pitchFamily="34" charset="0"/>
                        </a:rPr>
                        <a:t> </a:t>
                      </a:r>
                      <a:r>
                        <a:rPr lang="en-US" sz="1400" b="0" dirty="0">
                          <a:latin typeface="Agency FB" pitchFamily="34" charset="0"/>
                        </a:rPr>
                        <a:t>5. Immunohistochemistry of LAM cells. </a:t>
                      </a:r>
                      <a:r>
                        <a:rPr lang="en-US" sz="1400" b="0" dirty="0" err="1">
                          <a:latin typeface="Agency FB" pitchFamily="34" charset="0"/>
                        </a:rPr>
                        <a:t>Immunoperoxidase</a:t>
                      </a:r>
                      <a:r>
                        <a:rPr lang="en-US" sz="1400" b="0" dirty="0">
                          <a:latin typeface="Agency FB" pitchFamily="34" charset="0"/>
                        </a:rPr>
                        <a:t> method and counterstaining with </a:t>
                      </a:r>
                      <a:r>
                        <a:rPr lang="en-US" sz="1400" b="0" dirty="0" err="1">
                          <a:latin typeface="Agency FB" pitchFamily="34" charset="0"/>
                        </a:rPr>
                        <a:t>hematoxylin</a:t>
                      </a:r>
                      <a:r>
                        <a:rPr lang="en-US" sz="1400" b="0" dirty="0">
                          <a:latin typeface="Agency FB" pitchFamily="34" charset="0"/>
                        </a:rPr>
                        <a:t>. A and B: </a:t>
                      </a:r>
                      <a:r>
                        <a:rPr lang="en-US" sz="1400" b="0" dirty="0" err="1">
                          <a:latin typeface="Agency FB" pitchFamily="34" charset="0"/>
                        </a:rPr>
                        <a:t>Immunoreactivity</a:t>
                      </a:r>
                      <a:r>
                        <a:rPr lang="en-US" sz="1400" b="0" dirty="0">
                          <a:latin typeface="Agency FB" pitchFamily="34" charset="0"/>
                        </a:rPr>
                        <a:t> with a-smooth muscle actin antibodies. LAM cells show strong reactivity (A). Pulmonary vascular smooth muscle cells are also strongly positive (arrow). LAM cells in the walls of the lung cysts are also strongly reactive (arrow) (B) (original magnification x250 for each). C: </a:t>
                      </a:r>
                      <a:r>
                        <a:rPr lang="en-US" sz="1400" b="0" dirty="0" err="1">
                          <a:latin typeface="Agency FB" pitchFamily="34" charset="0"/>
                        </a:rPr>
                        <a:t>Immunoreactivity</a:t>
                      </a:r>
                      <a:r>
                        <a:rPr lang="en-US" sz="1400" b="0" dirty="0">
                          <a:latin typeface="Agency FB" pitchFamily="34" charset="0"/>
                        </a:rPr>
                        <a:t> with monoclonal antibody HMB-45. </a:t>
                      </a:r>
                      <a:r>
                        <a:rPr lang="en-US" sz="1400" b="0" dirty="0" err="1">
                          <a:latin typeface="Agency FB" pitchFamily="34" charset="0"/>
                        </a:rPr>
                        <a:t>Immunoreactive</a:t>
                      </a:r>
                      <a:r>
                        <a:rPr lang="en-US" sz="1400" b="0" dirty="0">
                          <a:latin typeface="Agency FB" pitchFamily="34" charset="0"/>
                        </a:rPr>
                        <a:t> cells are distributed in the periphery of LAM lung nodules (arrow) (original magnification x250). D: </a:t>
                      </a:r>
                      <a:r>
                        <a:rPr lang="en-US" sz="1400" b="0" dirty="0" err="1">
                          <a:latin typeface="Agency FB" pitchFamily="34" charset="0"/>
                        </a:rPr>
                        <a:t>Immunoreactivity</a:t>
                      </a:r>
                      <a:r>
                        <a:rPr lang="en-US" sz="1400" b="0" dirty="0">
                          <a:latin typeface="Agency FB" pitchFamily="34" charset="0"/>
                        </a:rPr>
                        <a:t> with monoclonal antibody HMB-45. Higher-magnification view of tissue shown in C. A strong granular reaction is present in large </a:t>
                      </a:r>
                      <a:r>
                        <a:rPr lang="en-US" sz="1400" b="0" dirty="0" err="1">
                          <a:latin typeface="Agency FB" pitchFamily="34" charset="0"/>
                        </a:rPr>
                        <a:t>epithelioid</a:t>
                      </a:r>
                      <a:r>
                        <a:rPr lang="en-US" sz="1400" b="0" dirty="0">
                          <a:latin typeface="Agency FB" pitchFamily="34" charset="0"/>
                        </a:rPr>
                        <a:t> LAM cells adjacent to epithelial cells covering LAM lung nodules (arrow) </a:t>
                      </a:r>
                      <a:r>
                        <a:rPr lang="en-US" sz="1400" b="0" dirty="0" smtClean="0">
                          <a:latin typeface="Agency FB" pitchFamily="34" charset="0"/>
                        </a:rPr>
                        <a:t>(D)</a:t>
                      </a:r>
                      <a:endParaRPr lang="en-US" sz="1400" b="0" dirty="0">
                        <a:latin typeface="Agency FB" pitchFamily="34" charset="0"/>
                      </a:endParaRPr>
                    </a:p>
                  </a:txBody>
                  <a:tcPr marL="39414" marR="39414" marT="19706" marB="19706" anchor="ctr">
                    <a:lnL>
                      <a:noFill/>
                    </a:lnL>
                    <a:lnR>
                      <a:noFill/>
                    </a:lnR>
                    <a:lnT>
                      <a:noFill/>
                    </a:lnT>
                    <a:lnB>
                      <a:noFill/>
                    </a:lnB>
                    <a:solidFill>
                      <a:srgbClr val="EEEEFF"/>
                    </a:solidFill>
                  </a:tcPr>
                </a:tc>
              </a:tr>
            </a:tbl>
          </a:graphicData>
        </a:graphic>
      </p:graphicFrame>
      <p:pic>
        <p:nvPicPr>
          <p:cNvPr id="3072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248400" cy="6858000"/>
          </a:xfrm>
        </p:spPr>
      </p:pic>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858000"/>
          </a:xfrm>
        </p:spPr>
        <p:txBody>
          <a:bodyPr rtlCol="0">
            <a:normAutofit lnSpcReduction="10000"/>
          </a:bodyPr>
          <a:lstStyle/>
          <a:p>
            <a:pPr eaLnBrk="1" fontAlgn="auto" hangingPunct="1">
              <a:spcAft>
                <a:spcPts val="0"/>
              </a:spcAft>
              <a:buClr>
                <a:schemeClr val="tx1">
                  <a:lumMod val="50000"/>
                  <a:lumOff val="50000"/>
                </a:schemeClr>
              </a:buClr>
              <a:defRPr/>
            </a:pPr>
            <a:r>
              <a:rPr lang="en-US" sz="2400" dirty="0">
                <a:solidFill>
                  <a:schemeClr val="tx1">
                    <a:lumMod val="85000"/>
                  </a:schemeClr>
                </a:solidFill>
              </a:rPr>
              <a:t>In involved lymph nodes and the thoracic duct, there are interlacing bundles of LAM cells, which may invade the walls of the </a:t>
            </a:r>
            <a:r>
              <a:rPr lang="en-US" sz="2400" dirty="0" err="1">
                <a:solidFill>
                  <a:schemeClr val="tx1">
                    <a:lumMod val="85000"/>
                  </a:schemeClr>
                </a:solidFill>
              </a:rPr>
              <a:t>lymphatics</a:t>
            </a:r>
            <a:r>
              <a:rPr lang="en-US" sz="2400" dirty="0">
                <a:solidFill>
                  <a:schemeClr val="tx1">
                    <a:lumMod val="85000"/>
                  </a:schemeClr>
                </a:solidFill>
              </a:rPr>
              <a:t>.</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err="1" smtClean="0">
                <a:solidFill>
                  <a:schemeClr val="tx1">
                    <a:lumMod val="85000"/>
                  </a:schemeClr>
                </a:solidFill>
              </a:rPr>
              <a:t>Immunohistochemical</a:t>
            </a:r>
            <a:r>
              <a:rPr lang="en-US" sz="2400" dirty="0" smtClean="0">
                <a:solidFill>
                  <a:schemeClr val="tx1">
                    <a:lumMod val="85000"/>
                  </a:schemeClr>
                </a:solidFill>
              </a:rPr>
              <a:t> </a:t>
            </a:r>
            <a:r>
              <a:rPr lang="en-US" sz="2400" dirty="0">
                <a:solidFill>
                  <a:schemeClr val="tx1">
                    <a:lumMod val="85000"/>
                  </a:schemeClr>
                </a:solidFill>
              </a:rPr>
              <a:t>staining of LAM lesions demonstrates the following:</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Reactivity </a:t>
            </a:r>
            <a:r>
              <a:rPr lang="en-US" sz="2400" dirty="0">
                <a:solidFill>
                  <a:schemeClr val="tx1">
                    <a:lumMod val="85000"/>
                  </a:schemeClr>
                </a:solidFill>
              </a:rPr>
              <a:t>with anti–alpha-smooth actin antibodies, which is consistent with smooth-muscle differentiation</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Estrogen </a:t>
            </a:r>
            <a:r>
              <a:rPr lang="en-US" sz="2400" dirty="0">
                <a:solidFill>
                  <a:schemeClr val="tx1">
                    <a:lumMod val="85000"/>
                  </a:schemeClr>
                </a:solidFill>
              </a:rPr>
              <a:t>and progesterone receptors</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err="1" smtClean="0">
                <a:solidFill>
                  <a:schemeClr val="tx1">
                    <a:lumMod val="85000"/>
                  </a:schemeClr>
                </a:solidFill>
              </a:rPr>
              <a:t>Immunoreactivity</a:t>
            </a:r>
            <a:r>
              <a:rPr lang="en-US" sz="2400" dirty="0" smtClean="0">
                <a:solidFill>
                  <a:schemeClr val="tx1">
                    <a:lumMod val="85000"/>
                  </a:schemeClr>
                </a:solidFill>
              </a:rPr>
              <a:t> </a:t>
            </a:r>
            <a:r>
              <a:rPr lang="en-US" sz="2400" dirty="0">
                <a:solidFill>
                  <a:schemeClr val="tx1">
                    <a:lumMod val="85000"/>
                  </a:schemeClr>
                </a:solidFill>
              </a:rPr>
              <a:t>with the monoclonal antibody HMB-45, which recognizes LAM cells with </a:t>
            </a:r>
            <a:r>
              <a:rPr lang="en-US" sz="2400" dirty="0" err="1">
                <a:solidFill>
                  <a:schemeClr val="tx1">
                    <a:lumMod val="85000"/>
                  </a:schemeClr>
                </a:solidFill>
              </a:rPr>
              <a:t>epithelioid</a:t>
            </a:r>
            <a:r>
              <a:rPr lang="en-US" sz="2400" dirty="0">
                <a:solidFill>
                  <a:schemeClr val="tx1">
                    <a:lumMod val="85000"/>
                  </a:schemeClr>
                </a:solidFill>
              </a:rPr>
              <a:t> features; rarely, spindle cells are also HMB-45 positive</a:t>
            </a:r>
          </a:p>
          <a:p>
            <a:pPr eaLnBrk="1" fontAlgn="auto" hangingPunct="1">
              <a:spcAft>
                <a:spcPts val="0"/>
              </a:spcAft>
              <a:buClr>
                <a:schemeClr val="tx1">
                  <a:lumMod val="50000"/>
                  <a:lumOff val="50000"/>
                </a:schemeClr>
              </a:buClr>
              <a:defRPr/>
            </a:pPr>
            <a:endParaRPr lang="en-US" sz="24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400" dirty="0" smtClean="0">
                <a:solidFill>
                  <a:schemeClr val="tx1">
                    <a:lumMod val="85000"/>
                  </a:schemeClr>
                </a:solidFill>
              </a:rPr>
              <a:t>Renal </a:t>
            </a:r>
            <a:r>
              <a:rPr lang="en-US" sz="2400" dirty="0">
                <a:solidFill>
                  <a:schemeClr val="tx1">
                    <a:lumMod val="85000"/>
                  </a:schemeClr>
                </a:solidFill>
              </a:rPr>
              <a:t>and hepatic AMLs, as well as </a:t>
            </a:r>
            <a:r>
              <a:rPr lang="en-US" sz="2400" dirty="0" err="1">
                <a:solidFill>
                  <a:schemeClr val="tx1">
                    <a:lumMod val="85000"/>
                  </a:schemeClr>
                </a:solidFill>
              </a:rPr>
              <a:t>lymphangioleiomyomas</a:t>
            </a:r>
            <a:r>
              <a:rPr lang="en-US" sz="2400" dirty="0">
                <a:solidFill>
                  <a:schemeClr val="tx1">
                    <a:lumMod val="85000"/>
                  </a:schemeClr>
                </a:solidFill>
              </a:rPr>
              <a:t>, can also be detected with HMB-45 antibody</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5867400" cy="6858000"/>
          </a:xfrm>
        </p:spPr>
      </p:pic>
      <p:graphicFrame>
        <p:nvGraphicFramePr>
          <p:cNvPr id="6" name="Table 5"/>
          <p:cNvGraphicFramePr>
            <a:graphicFrameLocks noGrp="1"/>
          </p:cNvGraphicFramePr>
          <p:nvPr>
            <p:extLst>
              <p:ext uri="{D42A27DB-BD31-4B8C-83A1-F6EECF244321}">
                <p14:modId xmlns:p14="http://schemas.microsoft.com/office/powerpoint/2010/main" val="3715457825"/>
              </p:ext>
            </p:extLst>
          </p:nvPr>
        </p:nvGraphicFramePr>
        <p:xfrm>
          <a:off x="5878513" y="-20638"/>
          <a:ext cx="3265487" cy="6878638"/>
        </p:xfrm>
        <a:graphic>
          <a:graphicData uri="http://schemas.openxmlformats.org/drawingml/2006/table">
            <a:tbl>
              <a:tblPr/>
              <a:tblGrid>
                <a:gridCol w="3265487"/>
              </a:tblGrid>
              <a:tr h="6878638">
                <a:tc>
                  <a:txBody>
                    <a:bodyPr/>
                    <a:lstStyle/>
                    <a:p>
                      <a:r>
                        <a:rPr lang="en-US" sz="2000" b="1" dirty="0" smtClean="0">
                          <a:latin typeface="Agency FB" pitchFamily="34" charset="0"/>
                        </a:rPr>
                        <a:t>Figure </a:t>
                      </a:r>
                      <a:r>
                        <a:rPr lang="en-US" sz="2000" b="1" dirty="0">
                          <a:latin typeface="Agency FB" pitchFamily="34" charset="0"/>
                        </a:rPr>
                        <a:t>6. </a:t>
                      </a:r>
                      <a:r>
                        <a:rPr lang="en-US" sz="2000" dirty="0">
                          <a:latin typeface="Agency FB" pitchFamily="34" charset="0"/>
                        </a:rPr>
                        <a:t>Left panel: close-up of LAM nodule (</a:t>
                      </a:r>
                      <a:r>
                        <a:rPr lang="en-US" sz="2000" dirty="0" err="1">
                          <a:latin typeface="Agency FB" pitchFamily="34" charset="0"/>
                        </a:rPr>
                        <a:t>hematoxylin</a:t>
                      </a:r>
                      <a:r>
                        <a:rPr lang="en-US" sz="2000" dirty="0">
                          <a:latin typeface="Agency FB" pitchFamily="34" charset="0"/>
                        </a:rPr>
                        <a:t>-eosin). Right panel: same nodule showing positive immunocytochemistry stain for HMB 45 (original magnification x200). </a:t>
                      </a:r>
                      <a:br>
                        <a:rPr lang="en-US" sz="2000" dirty="0">
                          <a:latin typeface="Agency FB" pitchFamily="34" charset="0"/>
                        </a:rPr>
                      </a:br>
                      <a:r>
                        <a:rPr lang="en-US" sz="2000" b="1" dirty="0">
                          <a:latin typeface="Agency FB" pitchFamily="34" charset="0"/>
                        </a:rPr>
                        <a:t>Figure 7. </a:t>
                      </a:r>
                      <a:r>
                        <a:rPr lang="en-US" sz="2000" dirty="0">
                          <a:latin typeface="Agency FB" pitchFamily="34" charset="0"/>
                        </a:rPr>
                        <a:t>Characteristics of LAM cells (A-C). Reaction of LAM cells cultured from lung and pulmonary artery smooth muscle cells (PASM) with monoclonal antibody against SMA (A). Reaction of cultured LAM cells and melanoma cells (MALME-3M) with monoclonal antibody HMB-45 (B). Fluorescence in situ hybridization (FISH) for TSC1 (green) and TSC2 (red) in LAM cells showing normal presence of two of each alleles as well as abnormal presence of TSC2 alleles (left) (C). FISH for TSC1 (green, arrow) and TSC2 (red, arrowhead) in LAM cell with one (right) or two TSC2 (left) alleles (C). Bar, 20 µm.</a:t>
                      </a:r>
                    </a:p>
                  </a:txBody>
                  <a:tcPr marL="81637" marR="81637" marT="40820" marB="40820" anchor="ctr">
                    <a:lnL>
                      <a:noFill/>
                    </a:lnL>
                    <a:lnR>
                      <a:noFill/>
                    </a:lnR>
                    <a:lnT>
                      <a:noFill/>
                    </a:lnT>
                    <a:lnB>
                      <a:noFill/>
                    </a:lnB>
                    <a:solidFill>
                      <a:srgbClr val="EEEEFF"/>
                    </a:solidFill>
                  </a:tcPr>
                </a:tc>
              </a:tr>
            </a:tbl>
          </a:graphicData>
        </a:graphic>
      </p:graphicFrame>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152400" y="0"/>
            <a:ext cx="8686800" cy="685800"/>
          </a:xfrm>
        </p:spPr>
        <p:txBody>
          <a:bodyPr wrap="square" numCol="1" anchorCtr="0" compatLnSpc="1">
            <a:prstTxWarp prst="textNoShape">
              <a:avLst/>
            </a:prstTxWarp>
          </a:bodyPr>
          <a:lstStyle/>
          <a:p>
            <a:pPr algn="l" eaLnBrk="1" hangingPunct="1"/>
            <a:r>
              <a:rPr lang="en-US" sz="3600" b="1" smtClean="0">
                <a:solidFill>
                  <a:srgbClr val="FF3333"/>
                </a:solidFill>
              </a:rPr>
              <a:t>TREATMENT</a:t>
            </a:r>
          </a:p>
        </p:txBody>
      </p:sp>
      <p:sp>
        <p:nvSpPr>
          <p:cNvPr id="34819" name="Content Placeholder 2"/>
          <p:cNvSpPr>
            <a:spLocks noGrp="1"/>
          </p:cNvSpPr>
          <p:nvPr>
            <p:ph idx="1"/>
          </p:nvPr>
        </p:nvSpPr>
        <p:spPr>
          <a:xfrm>
            <a:off x="381000" y="457200"/>
            <a:ext cx="8382000" cy="6400800"/>
          </a:xfrm>
        </p:spPr>
        <p:txBody>
          <a:bodyPr/>
          <a:lstStyle/>
          <a:p>
            <a:pPr indent="-182563" eaLnBrk="1" hangingPunct="1"/>
            <a:r>
              <a:rPr lang="en-US" sz="2000" b="1" dirty="0" smtClean="0"/>
              <a:t>General care for patients with lymphangioleiomyomatosis (LAM) addresses the following findings</a:t>
            </a:r>
            <a:r>
              <a:rPr lang="en-US" sz="2000" b="1" baseline="30000" dirty="0" smtClean="0"/>
              <a:t>:</a:t>
            </a:r>
          </a:p>
          <a:p>
            <a:pPr indent="-182563" eaLnBrk="1" hangingPunct="1"/>
            <a:endParaRPr lang="en-US" sz="2000" b="1" dirty="0" smtClean="0"/>
          </a:p>
          <a:p>
            <a:pPr indent="-182563" eaLnBrk="1" hangingPunct="1"/>
            <a:r>
              <a:rPr lang="en-US" sz="2000" b="1" dirty="0" smtClean="0"/>
              <a:t>Pleural effusions - Consider chemical </a:t>
            </a:r>
            <a:r>
              <a:rPr lang="en-US" sz="2000" b="1" dirty="0" err="1" smtClean="0"/>
              <a:t>pleurodesis</a:t>
            </a:r>
            <a:r>
              <a:rPr lang="en-US" sz="2000" b="1" dirty="0" smtClean="0"/>
              <a:t>; surgical obliteration of the pleural space; medium-chain triglyceride (MCT [not a component of chyle]), lipid-free diet to reduce chyle flow (utility unknown)</a:t>
            </a:r>
          </a:p>
          <a:p>
            <a:pPr indent="-182563" eaLnBrk="1" hangingPunct="1"/>
            <a:endParaRPr lang="en-US" sz="2000" b="1" dirty="0" smtClean="0"/>
          </a:p>
          <a:p>
            <a:pPr indent="-182563" eaLnBrk="1" hangingPunct="1"/>
            <a:r>
              <a:rPr lang="en-US" sz="2000" b="1" dirty="0" smtClean="0"/>
              <a:t>Ascites - </a:t>
            </a:r>
            <a:r>
              <a:rPr lang="en-US" sz="2000" b="1" dirty="0" err="1" smtClean="0"/>
              <a:t>Paracentesis</a:t>
            </a:r>
            <a:r>
              <a:rPr lang="en-US" sz="2000" b="1" dirty="0" smtClean="0"/>
              <a:t>, MCT diet (utility unknown)</a:t>
            </a:r>
          </a:p>
          <a:p>
            <a:pPr indent="-182563" eaLnBrk="1" hangingPunct="1"/>
            <a:endParaRPr lang="en-US" sz="2000" b="1" dirty="0" smtClean="0"/>
          </a:p>
          <a:p>
            <a:pPr indent="-182563" eaLnBrk="1" hangingPunct="1"/>
            <a:r>
              <a:rPr lang="en-US" sz="2000" b="1" dirty="0" smtClean="0"/>
              <a:t>Airways disease and hypoxemia - Bronchodilators may be of benefit</a:t>
            </a:r>
            <a:r>
              <a:rPr lang="en-US" sz="2000" b="1" baseline="30000" dirty="0" smtClean="0"/>
              <a:t>[25] </a:t>
            </a:r>
            <a:r>
              <a:rPr lang="en-US" sz="2000" b="1" dirty="0" smtClean="0"/>
              <a:t>; supplemental oxygen, pulmonary rehabilitation, smoking cessation</a:t>
            </a:r>
          </a:p>
          <a:p>
            <a:pPr indent="-182563" eaLnBrk="1" hangingPunct="1"/>
            <a:endParaRPr lang="en-US" sz="2000" b="1" dirty="0" smtClean="0"/>
          </a:p>
          <a:p>
            <a:pPr indent="-182563" eaLnBrk="1" hangingPunct="1"/>
            <a:r>
              <a:rPr lang="en-US" sz="2000" b="1" dirty="0" smtClean="0"/>
              <a:t>Standard vaccination for respiratory infections</a:t>
            </a:r>
          </a:p>
          <a:p>
            <a:pPr indent="-182563" eaLnBrk="1" hangingPunct="1"/>
            <a:endParaRPr lang="en-US" sz="2000" b="1" dirty="0" smtClean="0"/>
          </a:p>
          <a:p>
            <a:pPr indent="-182563" eaLnBrk="1" hangingPunct="1"/>
            <a:r>
              <a:rPr lang="en-US" sz="2000" b="1" dirty="0" smtClean="0"/>
              <a:t>Osteoporosis - Standard surveillance and treatment; avoid exogenous estrogens</a:t>
            </a:r>
          </a:p>
          <a:p>
            <a:pPr indent="-182563" eaLnBrk="1" hangingPunct="1"/>
            <a:endParaRPr lang="en-US" sz="2000" b="1" dirty="0" smtClean="0"/>
          </a:p>
          <a:p>
            <a:pPr indent="-182563" eaLnBrk="1" hangingPunct="1"/>
            <a:r>
              <a:rPr lang="en-US" sz="2000" b="1" dirty="0" smtClean="0"/>
              <a:t>Lung  transplantation</a:t>
            </a:r>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839200" cy="6705600"/>
          </a:xfrm>
        </p:spPr>
        <p:txBody>
          <a:bodyPr rtlCol="0">
            <a:noAutofit/>
          </a:bodyPr>
          <a:lstStyle/>
          <a:p>
            <a:pPr marL="45720" indent="0" eaLnBrk="1" fontAlgn="auto" hangingPunct="1">
              <a:spcAft>
                <a:spcPts val="0"/>
              </a:spcAft>
              <a:buClr>
                <a:schemeClr val="tx1">
                  <a:lumMod val="50000"/>
                  <a:lumOff val="50000"/>
                </a:schemeClr>
              </a:buClr>
              <a:buFont typeface="Wingdings" pitchFamily="2" charset="2"/>
              <a:buNone/>
              <a:defRPr/>
            </a:pPr>
            <a:r>
              <a:rPr lang="en-US" sz="2800" b="1" dirty="0">
                <a:solidFill>
                  <a:schemeClr val="tx1">
                    <a:lumMod val="85000"/>
                  </a:schemeClr>
                </a:solidFill>
              </a:rPr>
              <a:t>Possible options for hormonal manipulation include the following</a:t>
            </a:r>
            <a:r>
              <a:rPr lang="en-US" sz="2800" b="1" dirty="0" smtClean="0">
                <a:solidFill>
                  <a:schemeClr val="tx1">
                    <a:lumMod val="85000"/>
                  </a:schemeClr>
                </a:solidFill>
              </a:rPr>
              <a:t>:</a:t>
            </a:r>
          </a:p>
          <a:p>
            <a:pPr marL="45720" indent="0" eaLnBrk="1" fontAlgn="auto" hangingPunct="1">
              <a:spcAft>
                <a:spcPts val="0"/>
              </a:spcAft>
              <a:buClr>
                <a:schemeClr val="tx1">
                  <a:lumMod val="50000"/>
                  <a:lumOff val="50000"/>
                </a:schemeClr>
              </a:buClr>
              <a:buFont typeface="Wingdings" pitchFamily="2" charset="2"/>
              <a:buNone/>
              <a:defRPr/>
            </a:pPr>
            <a:endParaRPr lang="en-US" sz="2800" b="1" dirty="0">
              <a:solidFill>
                <a:schemeClr val="tx1">
                  <a:lumMod val="85000"/>
                </a:schemeClr>
              </a:solidFill>
            </a:endParaRPr>
          </a:p>
          <a:p>
            <a:pPr eaLnBrk="1" fontAlgn="auto" hangingPunct="1">
              <a:spcAft>
                <a:spcPts val="0"/>
              </a:spcAft>
              <a:buClr>
                <a:schemeClr val="tx1">
                  <a:lumMod val="50000"/>
                  <a:lumOff val="50000"/>
                </a:schemeClr>
              </a:buClr>
              <a:defRPr/>
            </a:pPr>
            <a:r>
              <a:rPr lang="en-US" sz="2400" dirty="0" err="1">
                <a:solidFill>
                  <a:schemeClr val="tx1">
                    <a:lumMod val="85000"/>
                  </a:schemeClr>
                </a:solidFill>
              </a:rPr>
              <a:t>Medroxyprogesterone</a:t>
            </a:r>
            <a:r>
              <a:rPr lang="en-US" sz="2400" dirty="0">
                <a:solidFill>
                  <a:schemeClr val="tx1">
                    <a:lumMod val="85000"/>
                  </a:schemeClr>
                </a:solidFill>
              </a:rPr>
              <a:t> - Utility not known; recent case series does not support its </a:t>
            </a:r>
            <a:r>
              <a:rPr lang="en-US" sz="2400" dirty="0" smtClean="0">
                <a:solidFill>
                  <a:schemeClr val="tx1">
                    <a:lumMod val="85000"/>
                  </a:schemeClr>
                </a:solidFill>
              </a:rPr>
              <a:t>use</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r>
              <a:rPr lang="en-US" sz="2400" dirty="0">
                <a:solidFill>
                  <a:schemeClr val="tx1">
                    <a:lumMod val="85000"/>
                  </a:schemeClr>
                </a:solidFill>
              </a:rPr>
              <a:t>Gonadotropin-releasing hormone agonists - Utility not known; few case reports support their </a:t>
            </a:r>
            <a:r>
              <a:rPr lang="en-US" sz="2400" dirty="0" smtClean="0">
                <a:solidFill>
                  <a:schemeClr val="tx1">
                    <a:lumMod val="85000"/>
                  </a:schemeClr>
                </a:solidFill>
              </a:rPr>
              <a:t>use</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r>
              <a:rPr lang="en-US" sz="2400" dirty="0" err="1">
                <a:solidFill>
                  <a:schemeClr val="tx1">
                    <a:lumMod val="85000"/>
                  </a:schemeClr>
                </a:solidFill>
              </a:rPr>
              <a:t>Tamoxifen</a:t>
            </a:r>
            <a:r>
              <a:rPr lang="en-US" sz="2400" dirty="0">
                <a:solidFill>
                  <a:schemeClr val="tx1">
                    <a:lumMod val="85000"/>
                  </a:schemeClr>
                </a:solidFill>
              </a:rPr>
              <a:t> does not appear to be </a:t>
            </a:r>
            <a:r>
              <a:rPr lang="en-US" sz="2400" dirty="0" smtClean="0">
                <a:solidFill>
                  <a:schemeClr val="tx1">
                    <a:lumMod val="85000"/>
                  </a:schemeClr>
                </a:solidFill>
              </a:rPr>
              <a:t>effective</a:t>
            </a:r>
            <a:r>
              <a:rPr lang="en-US" sz="2400" baseline="30000" dirty="0">
                <a:solidFill>
                  <a:schemeClr val="tx1">
                    <a:lumMod val="85000"/>
                  </a:schemeClr>
                </a:solidFill>
              </a:rPr>
              <a:t>  </a:t>
            </a:r>
            <a:r>
              <a:rPr lang="en-US" sz="2400" dirty="0">
                <a:solidFill>
                  <a:schemeClr val="tx1">
                    <a:lumMod val="85000"/>
                  </a:schemeClr>
                </a:solidFill>
              </a:rPr>
              <a:t>and is not recommended due to estrogen receptor agonist </a:t>
            </a:r>
            <a:r>
              <a:rPr lang="en-US" sz="2400" dirty="0" smtClean="0">
                <a:solidFill>
                  <a:schemeClr val="tx1">
                    <a:lumMod val="85000"/>
                  </a:schemeClr>
                </a:solidFill>
              </a:rPr>
              <a:t>activity</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a:p>
            <a:pPr eaLnBrk="1" fontAlgn="auto" hangingPunct="1">
              <a:spcAft>
                <a:spcPts val="0"/>
              </a:spcAft>
              <a:buClr>
                <a:schemeClr val="tx1">
                  <a:lumMod val="50000"/>
                  <a:lumOff val="50000"/>
                </a:schemeClr>
              </a:buClr>
              <a:defRPr/>
            </a:pPr>
            <a:r>
              <a:rPr lang="en-US" sz="2400" dirty="0">
                <a:solidFill>
                  <a:schemeClr val="tx1">
                    <a:lumMod val="85000"/>
                  </a:schemeClr>
                </a:solidFill>
              </a:rPr>
              <a:t>Rate of decline in lung function trends to be less in postmenopausal women (</a:t>
            </a:r>
            <a:r>
              <a:rPr lang="en-US" sz="2400" dirty="0" err="1">
                <a:solidFill>
                  <a:schemeClr val="tx1">
                    <a:lumMod val="85000"/>
                  </a:schemeClr>
                </a:solidFill>
              </a:rPr>
              <a:t>eg</a:t>
            </a:r>
            <a:r>
              <a:rPr lang="en-US" sz="2400" dirty="0">
                <a:solidFill>
                  <a:schemeClr val="tx1">
                    <a:lumMod val="85000"/>
                  </a:schemeClr>
                </a:solidFill>
              </a:rPr>
              <a:t>, surgical oophorectomy, age)</a:t>
            </a:r>
          </a:p>
          <a:p>
            <a:pPr eaLnBrk="1" fontAlgn="auto" hangingPunct="1">
              <a:spcAft>
                <a:spcPts val="0"/>
              </a:spcAft>
              <a:buClr>
                <a:schemeClr val="tx1">
                  <a:lumMod val="50000"/>
                  <a:lumOff val="50000"/>
                </a:schemeClr>
              </a:buClr>
              <a:defRPr/>
            </a:pPr>
            <a:endParaRPr lang="en-US" sz="2400" dirty="0">
              <a:solidFill>
                <a:schemeClr val="tx1">
                  <a:lumMod val="85000"/>
                </a:schemeClr>
              </a:solidFill>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rtlCol="0"/>
          <a:lstStyle/>
          <a:p>
            <a:pPr marL="45720" indent="0" eaLnBrk="1" fontAlgn="auto" hangingPunct="1">
              <a:spcAft>
                <a:spcPts val="0"/>
              </a:spcAft>
              <a:buClr>
                <a:schemeClr val="tx1">
                  <a:lumMod val="50000"/>
                  <a:lumOff val="50000"/>
                </a:schemeClr>
              </a:buClr>
              <a:buFont typeface="Wingdings" pitchFamily="2" charset="2"/>
              <a:buNone/>
              <a:defRPr/>
            </a:pPr>
            <a:r>
              <a:rPr lang="en-US" sz="2800" b="1" dirty="0">
                <a:solidFill>
                  <a:schemeClr val="tx1">
                    <a:lumMod val="85000"/>
                  </a:schemeClr>
                </a:solidFill>
              </a:rPr>
              <a:t>New experimental therapies include the following</a:t>
            </a:r>
            <a:r>
              <a:rPr lang="en-US" sz="2800" b="1" dirty="0" smtClean="0">
                <a:solidFill>
                  <a:schemeClr val="tx1">
                    <a:lumMod val="85000"/>
                  </a:schemeClr>
                </a:solidFill>
              </a:rPr>
              <a:t>:</a:t>
            </a:r>
          </a:p>
          <a:p>
            <a:pPr eaLnBrk="1" fontAlgn="auto" hangingPunct="1">
              <a:spcAft>
                <a:spcPts val="0"/>
              </a:spcAft>
              <a:buClr>
                <a:schemeClr val="tx1">
                  <a:lumMod val="50000"/>
                  <a:lumOff val="50000"/>
                </a:schemeClr>
              </a:buClr>
              <a:defRPr/>
            </a:pPr>
            <a:endParaRPr lang="en-US" sz="2800" dirty="0">
              <a:solidFill>
                <a:schemeClr val="tx1">
                  <a:lumMod val="85000"/>
                </a:schemeClr>
              </a:solidFill>
            </a:endParaRPr>
          </a:p>
          <a:p>
            <a:pPr eaLnBrk="1" fontAlgn="auto" hangingPunct="1">
              <a:spcAft>
                <a:spcPts val="0"/>
              </a:spcAft>
              <a:buClr>
                <a:schemeClr val="tx1">
                  <a:lumMod val="50000"/>
                  <a:lumOff val="50000"/>
                </a:schemeClr>
              </a:buClr>
              <a:defRPr/>
            </a:pPr>
            <a:r>
              <a:rPr lang="en-US" sz="2800" dirty="0" err="1">
                <a:solidFill>
                  <a:schemeClr val="tx1">
                    <a:lumMod val="85000"/>
                  </a:schemeClr>
                </a:solidFill>
              </a:rPr>
              <a:t>Rapamycin</a:t>
            </a:r>
            <a:r>
              <a:rPr lang="en-US" sz="2800" dirty="0">
                <a:solidFill>
                  <a:schemeClr val="tx1">
                    <a:lumMod val="85000"/>
                  </a:schemeClr>
                </a:solidFill>
              </a:rPr>
              <a:t> - Shrinks </a:t>
            </a:r>
            <a:r>
              <a:rPr lang="en-US" sz="2800" dirty="0" err="1">
                <a:solidFill>
                  <a:schemeClr val="tx1">
                    <a:lumMod val="85000"/>
                  </a:schemeClr>
                </a:solidFill>
              </a:rPr>
              <a:t>angiomyolipomas</a:t>
            </a:r>
            <a:r>
              <a:rPr lang="en-US" sz="2800" dirty="0">
                <a:solidFill>
                  <a:schemeClr val="tx1">
                    <a:lumMod val="85000"/>
                  </a:schemeClr>
                </a:solidFill>
              </a:rPr>
              <a:t> and improves lung function, but response is not </a:t>
            </a:r>
            <a:r>
              <a:rPr lang="en-US" sz="2800" dirty="0" smtClean="0">
                <a:solidFill>
                  <a:schemeClr val="tx1">
                    <a:lumMod val="85000"/>
                  </a:schemeClr>
                </a:solidFill>
              </a:rPr>
              <a:t>sustained</a:t>
            </a:r>
          </a:p>
          <a:p>
            <a:pPr eaLnBrk="1" fontAlgn="auto" hangingPunct="1">
              <a:spcAft>
                <a:spcPts val="0"/>
              </a:spcAft>
              <a:buClr>
                <a:schemeClr val="tx1">
                  <a:lumMod val="50000"/>
                  <a:lumOff val="50000"/>
                </a:schemeClr>
              </a:buClr>
              <a:defRPr/>
            </a:pPr>
            <a:endParaRPr lang="en-US" sz="28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800" dirty="0" smtClean="0">
                <a:solidFill>
                  <a:schemeClr val="tx1">
                    <a:lumMod val="85000"/>
                  </a:schemeClr>
                </a:solidFill>
              </a:rPr>
              <a:t>Doxycycline </a:t>
            </a:r>
            <a:r>
              <a:rPr lang="en-US" sz="2800" dirty="0">
                <a:solidFill>
                  <a:schemeClr val="tx1">
                    <a:lumMod val="85000"/>
                  </a:schemeClr>
                </a:solidFill>
              </a:rPr>
              <a:t>- </a:t>
            </a:r>
            <a:r>
              <a:rPr lang="en-US" sz="2800" dirty="0" err="1">
                <a:solidFill>
                  <a:schemeClr val="tx1">
                    <a:lumMod val="85000"/>
                  </a:schemeClr>
                </a:solidFill>
              </a:rPr>
              <a:t>Antiangiogenic</a:t>
            </a:r>
            <a:r>
              <a:rPr lang="en-US" sz="2800" dirty="0">
                <a:solidFill>
                  <a:schemeClr val="tx1">
                    <a:lumMod val="85000"/>
                  </a:schemeClr>
                </a:solidFill>
              </a:rPr>
              <a:t>, antibiotic, and matrix </a:t>
            </a:r>
            <a:r>
              <a:rPr lang="en-US" sz="2800" dirty="0" smtClean="0">
                <a:solidFill>
                  <a:schemeClr val="tx1">
                    <a:lumMod val="85000"/>
                  </a:schemeClr>
                </a:solidFill>
              </a:rPr>
              <a:t>effects</a:t>
            </a:r>
          </a:p>
          <a:p>
            <a:pPr eaLnBrk="1" fontAlgn="auto" hangingPunct="1">
              <a:spcAft>
                <a:spcPts val="0"/>
              </a:spcAft>
              <a:buClr>
                <a:schemeClr val="tx1">
                  <a:lumMod val="50000"/>
                  <a:lumOff val="50000"/>
                </a:schemeClr>
              </a:buClr>
              <a:defRPr/>
            </a:pPr>
            <a:endParaRPr lang="en-US" sz="2800" dirty="0">
              <a:solidFill>
                <a:schemeClr val="tx1">
                  <a:lumMod val="85000"/>
                </a:schemeClr>
              </a:solidFill>
            </a:endParaRPr>
          </a:p>
          <a:p>
            <a:pPr eaLnBrk="1" fontAlgn="auto" hangingPunct="1">
              <a:spcAft>
                <a:spcPts val="0"/>
              </a:spcAft>
              <a:buClr>
                <a:schemeClr val="tx1">
                  <a:lumMod val="50000"/>
                  <a:lumOff val="50000"/>
                </a:schemeClr>
              </a:buClr>
              <a:defRPr/>
            </a:pPr>
            <a:r>
              <a:rPr lang="en-US" sz="2800" dirty="0">
                <a:solidFill>
                  <a:schemeClr val="tx1">
                    <a:lumMod val="85000"/>
                  </a:schemeClr>
                </a:solidFill>
              </a:rPr>
              <a:t>Aromatase inhibitors - </a:t>
            </a:r>
            <a:r>
              <a:rPr lang="en-US" sz="2800" dirty="0" err="1">
                <a:solidFill>
                  <a:schemeClr val="tx1">
                    <a:lumMod val="85000"/>
                  </a:schemeClr>
                </a:solidFill>
              </a:rPr>
              <a:t>Antiestrogenic</a:t>
            </a:r>
            <a:r>
              <a:rPr lang="en-US" sz="2800" dirty="0">
                <a:solidFill>
                  <a:schemeClr val="tx1">
                    <a:lumMod val="85000"/>
                  </a:schemeClr>
                </a:solidFill>
              </a:rPr>
              <a:t> effect</a:t>
            </a:r>
          </a:p>
          <a:p>
            <a:pPr eaLnBrk="1" fontAlgn="auto" hangingPunct="1">
              <a:spcAft>
                <a:spcPts val="0"/>
              </a:spcAft>
              <a:buClr>
                <a:schemeClr val="tx1">
                  <a:lumMod val="50000"/>
                  <a:lumOff val="50000"/>
                </a:schemeClr>
              </a:buClr>
              <a:defRPr/>
            </a:pPr>
            <a:endParaRPr lang="en-US" sz="2800" dirty="0">
              <a:solidFill>
                <a:schemeClr val="tx1">
                  <a:lumMod val="85000"/>
                </a:schemeClr>
              </a:solidFill>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57800" y="2514600"/>
            <a:ext cx="3657600" cy="2225040"/>
          </a:xfrm>
          <a:noFill/>
          <a:ln>
            <a:noFill/>
          </a:ln>
        </p:spPr>
        <p:txBody>
          <a:bodyPr>
            <a:normAutofit/>
          </a:bodyPr>
          <a:lstStyle/>
          <a:p>
            <a:r>
              <a:rPr lang="en-US" sz="4400" dirty="0" smtClean="0">
                <a:solidFill>
                  <a:srgbClr val="00B050"/>
                </a:solidFill>
              </a:rPr>
              <a:t>THANK YOU</a:t>
            </a:r>
            <a:br>
              <a:rPr lang="en-US" sz="4400" dirty="0" smtClean="0">
                <a:solidFill>
                  <a:srgbClr val="00B050"/>
                </a:solidFill>
              </a:rPr>
            </a:br>
            <a:r>
              <a:rPr lang="en-US" sz="4400" dirty="0" smtClean="0">
                <a:solidFill>
                  <a:srgbClr val="00B050"/>
                </a:solidFill>
                <a:sym typeface="Wingdings" pitchFamily="2" charset="2"/>
              </a:rPr>
              <a:t></a:t>
            </a:r>
            <a:endParaRPr lang="en-US" sz="4400" dirty="0">
              <a:solidFill>
                <a:srgbClr val="00B05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57800" cy="68580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0"/>
            <a:ext cx="7848600" cy="6858000"/>
          </a:xfrm>
        </p:spPr>
      </p:pic>
      <p:sp>
        <p:nvSpPr>
          <p:cNvPr id="16387" name="Title 2"/>
          <p:cNvSpPr>
            <a:spLocks noGrp="1"/>
          </p:cNvSpPr>
          <p:nvPr>
            <p:ph type="title"/>
          </p:nvPr>
        </p:nvSpPr>
        <p:spPr bwMode="auto">
          <a:xfrm>
            <a:off x="-20638" y="0"/>
            <a:ext cx="1620838" cy="2209800"/>
          </a:xfrm>
        </p:spPr>
        <p:txBody>
          <a:bodyPr wrap="square" numCol="1" anchorCtr="0" compatLnSpc="1">
            <a:prstTxWarp prst="textNoShape">
              <a:avLst/>
            </a:prstTxWarp>
          </a:bodyPr>
          <a:lstStyle/>
          <a:p>
            <a:pPr algn="l" eaLnBrk="1" hangingPunct="1"/>
            <a:r>
              <a:rPr lang="en-US" sz="4000" b="1" smtClean="0">
                <a:solidFill>
                  <a:schemeClr val="tx1"/>
                </a:solidFill>
              </a:rPr>
              <a:t>LAM</a:t>
            </a:r>
            <a:br>
              <a:rPr lang="en-US" sz="4000" b="1" smtClean="0">
                <a:solidFill>
                  <a:schemeClr val="tx1"/>
                </a:solidFill>
              </a:rPr>
            </a:br>
            <a:r>
              <a:rPr lang="en-US" sz="4000" b="1" smtClean="0">
                <a:solidFill>
                  <a:schemeClr val="tx1"/>
                </a:solidFill>
              </a:rPr>
              <a:t>OF</a:t>
            </a:r>
            <a:br>
              <a:rPr lang="en-US" sz="4000" b="1" smtClean="0">
                <a:solidFill>
                  <a:schemeClr val="tx1"/>
                </a:solidFill>
              </a:rPr>
            </a:br>
            <a:r>
              <a:rPr lang="en-US" sz="4000" b="1" smtClean="0">
                <a:solidFill>
                  <a:schemeClr val="tx1"/>
                </a:solidFill>
              </a:rPr>
              <a:t>LUNGS</a:t>
            </a: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457200"/>
            <a:ext cx="7848600" cy="5715000"/>
          </a:xfrm>
        </p:spPr>
        <p:txBody>
          <a:bodyPr/>
          <a:lstStyle/>
          <a:p>
            <a:pPr eaLnBrk="1" hangingPunct="1"/>
            <a:r>
              <a:rPr lang="en-US" sz="3200" dirty="0" smtClean="0"/>
              <a:t>LAM typically occurs in </a:t>
            </a:r>
            <a:r>
              <a:rPr lang="en-US" sz="3200" b="1" dirty="0" smtClean="0">
                <a:solidFill>
                  <a:srgbClr val="00B0F0"/>
                </a:solidFill>
              </a:rPr>
              <a:t>premenopausal women</a:t>
            </a:r>
            <a:r>
              <a:rPr lang="en-US" sz="3200" dirty="0" smtClean="0"/>
              <a:t>, suggesting the involvement of female hormones in disease pathogenesis. LAM can occur with increased frequency in patients with </a:t>
            </a:r>
            <a:r>
              <a:rPr lang="en-US" sz="3200" b="1" dirty="0" smtClean="0">
                <a:solidFill>
                  <a:srgbClr val="00B0F0"/>
                </a:solidFill>
              </a:rPr>
              <a:t>tuberous sclerosis complex </a:t>
            </a:r>
            <a:r>
              <a:rPr lang="en-US" sz="3200" dirty="0" smtClean="0"/>
              <a:t>(TSC), an autosomal dominant disorder due to mutations in the </a:t>
            </a:r>
            <a:r>
              <a:rPr lang="en-US" sz="3200" i="1" dirty="0" smtClean="0"/>
              <a:t>TSC1</a:t>
            </a:r>
            <a:r>
              <a:rPr lang="en-US" sz="3200" dirty="0" smtClean="0"/>
              <a:t> or </a:t>
            </a:r>
            <a:r>
              <a:rPr lang="en-US" sz="3200" i="1" dirty="0" smtClean="0"/>
              <a:t>TSC2</a:t>
            </a:r>
            <a:r>
              <a:rPr lang="en-US" sz="3200" dirty="0" smtClean="0"/>
              <a:t> gene.</a:t>
            </a:r>
          </a:p>
          <a:p>
            <a:pPr eaLnBrk="1" hangingPunct="1"/>
            <a:endParaRPr lang="en-US" sz="3200" dirty="0" smtClean="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685800"/>
            <a:ext cx="8534400" cy="5715000"/>
          </a:xfrm>
        </p:spPr>
        <p:txBody>
          <a:bodyPr/>
          <a:lstStyle/>
          <a:p>
            <a:pPr marL="0" indent="0" eaLnBrk="1" hangingPunct="1">
              <a:buFont typeface="Wingdings" pitchFamily="2" charset="2"/>
              <a:buNone/>
            </a:pPr>
            <a:r>
              <a:rPr lang="en-US" sz="2800" dirty="0" smtClean="0">
                <a:solidFill>
                  <a:schemeClr val="tx1"/>
                </a:solidFill>
              </a:rPr>
              <a:t>Proliferation of lymphangioleiomyomatosis (LAM) cells may obstruct </a:t>
            </a:r>
            <a:r>
              <a:rPr lang="en-US" sz="2800" dirty="0" err="1" smtClean="0">
                <a:solidFill>
                  <a:schemeClr val="tx1"/>
                </a:solidFill>
              </a:rPr>
              <a:t>bronchioles,possibly</a:t>
            </a:r>
            <a:r>
              <a:rPr lang="en-US" sz="2800" dirty="0" smtClean="0">
                <a:solidFill>
                  <a:schemeClr val="tx1"/>
                </a:solidFill>
              </a:rPr>
              <a:t> leading to airflow obstruction, air trapping, formation of bullae, and </a:t>
            </a:r>
            <a:r>
              <a:rPr lang="en-US" sz="2800" dirty="0" err="1" smtClean="0">
                <a:solidFill>
                  <a:schemeClr val="tx1"/>
                </a:solidFill>
              </a:rPr>
              <a:t>pneumothoraces</a:t>
            </a:r>
            <a:r>
              <a:rPr lang="en-US" sz="2800" dirty="0" smtClean="0">
                <a:solidFill>
                  <a:schemeClr val="tx1"/>
                </a:solidFill>
              </a:rPr>
              <a:t>. Obstruction of </a:t>
            </a:r>
            <a:r>
              <a:rPr lang="en-US" sz="2800" dirty="0" err="1" smtClean="0">
                <a:solidFill>
                  <a:schemeClr val="tx1"/>
                </a:solidFill>
              </a:rPr>
              <a:t>lymphatics</a:t>
            </a:r>
            <a:r>
              <a:rPr lang="en-US" sz="2800" dirty="0" smtClean="0">
                <a:solidFill>
                  <a:schemeClr val="tx1"/>
                </a:solidFill>
              </a:rPr>
              <a:t> may result in </a:t>
            </a:r>
            <a:r>
              <a:rPr lang="en-US" sz="2800" dirty="0" err="1" smtClean="0">
                <a:solidFill>
                  <a:schemeClr val="tx1"/>
                </a:solidFill>
              </a:rPr>
              <a:t>lymphangioleiomyomas</a:t>
            </a:r>
            <a:r>
              <a:rPr lang="en-US" sz="2800" dirty="0" smtClean="0">
                <a:solidFill>
                  <a:schemeClr val="tx1"/>
                </a:solidFill>
              </a:rPr>
              <a:t>, </a:t>
            </a:r>
            <a:r>
              <a:rPr lang="en-US" sz="2800" dirty="0" err="1" smtClean="0">
                <a:solidFill>
                  <a:schemeClr val="tx1"/>
                </a:solidFill>
              </a:rPr>
              <a:t>chylothorax</a:t>
            </a:r>
            <a:r>
              <a:rPr lang="en-US" sz="2800" dirty="0" smtClean="0">
                <a:solidFill>
                  <a:schemeClr val="tx1"/>
                </a:solidFill>
              </a:rPr>
              <a:t>, and </a:t>
            </a:r>
            <a:r>
              <a:rPr lang="en-US" sz="2800" dirty="0" err="1" smtClean="0">
                <a:solidFill>
                  <a:schemeClr val="tx1"/>
                </a:solidFill>
              </a:rPr>
              <a:t>chylous</a:t>
            </a:r>
            <a:r>
              <a:rPr lang="en-US" sz="2800" dirty="0" smtClean="0">
                <a:solidFill>
                  <a:schemeClr val="tx1"/>
                </a:solidFill>
              </a:rPr>
              <a:t> ascites. Obstruction of </a:t>
            </a:r>
            <a:r>
              <a:rPr lang="en-US" sz="2800" dirty="0" err="1" smtClean="0">
                <a:solidFill>
                  <a:schemeClr val="tx1"/>
                </a:solidFill>
              </a:rPr>
              <a:t>venules</a:t>
            </a:r>
            <a:r>
              <a:rPr lang="en-US" sz="2800" dirty="0" smtClean="0">
                <a:solidFill>
                  <a:schemeClr val="tx1"/>
                </a:solidFill>
              </a:rPr>
              <a:t> may result in </a:t>
            </a:r>
            <a:r>
              <a:rPr lang="en-US" sz="2800" dirty="0" err="1" smtClean="0">
                <a:solidFill>
                  <a:schemeClr val="tx1"/>
                </a:solidFill>
              </a:rPr>
              <a:t>hemosiderosis</a:t>
            </a:r>
            <a:r>
              <a:rPr lang="en-US" sz="2800" dirty="0" smtClean="0">
                <a:solidFill>
                  <a:schemeClr val="tx1"/>
                </a:solidFill>
              </a:rPr>
              <a:t> and hemoptysis. Excessive </a:t>
            </a:r>
            <a:r>
              <a:rPr lang="en-US" sz="2800" dirty="0" err="1" smtClean="0">
                <a:solidFill>
                  <a:schemeClr val="tx1"/>
                </a:solidFill>
              </a:rPr>
              <a:t>proteolytic</a:t>
            </a:r>
            <a:r>
              <a:rPr lang="en-US" sz="2800" dirty="0" smtClean="0">
                <a:solidFill>
                  <a:schemeClr val="tx1"/>
                </a:solidFill>
              </a:rPr>
              <a:t> activity, which relates to an imbalance of the </a:t>
            </a:r>
            <a:r>
              <a:rPr lang="en-US" sz="2800" dirty="0" err="1" smtClean="0">
                <a:solidFill>
                  <a:schemeClr val="tx1"/>
                </a:solidFill>
              </a:rPr>
              <a:t>elastase</a:t>
            </a:r>
            <a:r>
              <a:rPr lang="en-US" sz="2800" dirty="0" smtClean="0">
                <a:solidFill>
                  <a:schemeClr val="tx1"/>
                </a:solidFill>
              </a:rPr>
              <a:t>/alpha1-antitrypsin system or </a:t>
            </a:r>
            <a:r>
              <a:rPr lang="en-US" sz="2800" dirty="0" err="1" smtClean="0">
                <a:solidFill>
                  <a:schemeClr val="tx1"/>
                </a:solidFill>
              </a:rPr>
              <a:t>metalloprotease</a:t>
            </a:r>
            <a:r>
              <a:rPr lang="en-US" sz="2800" dirty="0" smtClean="0">
                <a:solidFill>
                  <a:schemeClr val="tx1"/>
                </a:solidFill>
              </a:rPr>
              <a:t> (MMPs) and their inhibitors (tissue inhibitors of </a:t>
            </a:r>
            <a:r>
              <a:rPr lang="en-US" sz="2800" dirty="0" err="1" smtClean="0">
                <a:solidFill>
                  <a:schemeClr val="tx1"/>
                </a:solidFill>
              </a:rPr>
              <a:t>metalloproteases</a:t>
            </a:r>
            <a:r>
              <a:rPr lang="en-US" sz="2800" dirty="0" smtClean="0">
                <a:solidFill>
                  <a:schemeClr val="tx1"/>
                </a:solidFill>
              </a:rPr>
              <a:t>  [TIMPs]), may be important in lung destruction and formation of cysts.</a:t>
            </a:r>
          </a:p>
        </p:txBody>
      </p:sp>
      <p:sp>
        <p:nvSpPr>
          <p:cNvPr id="18435" name="Title 1"/>
          <p:cNvSpPr>
            <a:spLocks noGrp="1"/>
          </p:cNvSpPr>
          <p:nvPr>
            <p:ph type="title"/>
          </p:nvPr>
        </p:nvSpPr>
        <p:spPr bwMode="auto">
          <a:xfrm>
            <a:off x="26988" y="-33338"/>
            <a:ext cx="8229600" cy="947738"/>
          </a:xfrm>
        </p:spPr>
        <p:txBody>
          <a:bodyPr wrap="square" numCol="1" anchorCtr="0" compatLnSpc="1">
            <a:prstTxWarp prst="textNoShape">
              <a:avLst/>
            </a:prstTxWarp>
          </a:bodyPr>
          <a:lstStyle/>
          <a:p>
            <a:pPr algn="l" eaLnBrk="1" hangingPunct="1"/>
            <a:r>
              <a:rPr lang="en-US" sz="4000" b="1" smtClean="0">
                <a:solidFill>
                  <a:srgbClr val="C00000"/>
                </a:solidFill>
              </a:rPr>
              <a:t>PATHOLOGY</a:t>
            </a: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724400" cy="6858000"/>
          </a:xfrm>
        </p:spPr>
      </p:pic>
      <p:sp>
        <p:nvSpPr>
          <p:cNvPr id="3" name="Title 2"/>
          <p:cNvSpPr>
            <a:spLocks noGrp="1"/>
          </p:cNvSpPr>
          <p:nvPr>
            <p:ph type="title"/>
          </p:nvPr>
        </p:nvSpPr>
        <p:spPr>
          <a:xfrm>
            <a:off x="4876800" y="76200"/>
            <a:ext cx="3962400" cy="6781800"/>
          </a:xfrm>
        </p:spPr>
        <p:txBody>
          <a:bodyPr>
            <a:noAutofit/>
          </a:bodyPr>
          <a:lstStyle/>
          <a:p>
            <a:pPr algn="l"/>
            <a:r>
              <a:rPr lang="en-US" sz="2000" b="1" dirty="0" smtClean="0"/>
              <a:t>Figure:</a:t>
            </a:r>
            <a:r>
              <a:rPr lang="en-US" sz="2000" dirty="0"/>
              <a:t> LAM in a 34-year-old woman with progressive dyspnea. </a:t>
            </a:r>
            <a:r>
              <a:rPr lang="en-US" sz="2000" b="1" dirty="0"/>
              <a:t>(a)</a:t>
            </a:r>
            <a:r>
              <a:rPr lang="en-US" sz="2000" dirty="0" err="1"/>
              <a:t>Posteroanterior</a:t>
            </a:r>
            <a:r>
              <a:rPr lang="en-US" sz="2000" dirty="0"/>
              <a:t> chest radiograph depicts large lung volumes and somewhat coarse bilateral diffuse reticular and linear opacities. </a:t>
            </a:r>
            <a:r>
              <a:rPr lang="en-US" sz="2000" b="1" dirty="0"/>
              <a:t>(b–d)</a:t>
            </a:r>
            <a:r>
              <a:rPr lang="en-US" sz="2000" dirty="0"/>
              <a:t> High-resolution CT scans (obtained at descending levels) show diffuse severe pulmonary involvement by thin-walled cysts. Although several cysts are small (2–5 mm), the majority are much larger, measuring up to 12 mm. Note variable cyst shapes including polygonal (arrow in </a:t>
            </a:r>
            <a:r>
              <a:rPr lang="en-US" sz="2000" b="1" dirty="0"/>
              <a:t>b</a:t>
            </a:r>
            <a:r>
              <a:rPr lang="en-US" sz="2000" dirty="0"/>
              <a:t>). </a:t>
            </a:r>
            <a:r>
              <a:rPr lang="en-US" sz="2000" b="1" dirty="0"/>
              <a:t>(e)</a:t>
            </a:r>
            <a:r>
              <a:rPr lang="en-US" sz="2000" dirty="0"/>
              <a:t> Photograph of the resected right lung at the time of single lung transplantation demonstrates profuse involvement of every lung lobe by cysts of varying size.</a:t>
            </a:r>
          </a:p>
        </p:txBody>
      </p:sp>
      <p:sp>
        <p:nvSpPr>
          <p:cNvPr id="2" name="TextBox 1"/>
          <p:cNvSpPr txBox="1"/>
          <p:nvPr/>
        </p:nvSpPr>
        <p:spPr>
          <a:xfrm>
            <a:off x="0" y="6482229"/>
            <a:ext cx="457200" cy="369332"/>
          </a:xfrm>
          <a:prstGeom prst="rect">
            <a:avLst/>
          </a:prstGeom>
          <a:noFill/>
        </p:spPr>
        <p:txBody>
          <a:bodyPr wrap="square" rtlCol="0">
            <a:spAutoFit/>
          </a:bodyPr>
          <a:lstStyle/>
          <a:p>
            <a:r>
              <a:rPr lang="en-US" dirty="0">
                <a:solidFill>
                  <a:srgbClr val="00B0F0"/>
                </a:solidFill>
              </a:rPr>
              <a:t>R</a:t>
            </a:r>
          </a:p>
        </p:txBody>
      </p:sp>
    </p:spTree>
    <p:extLst>
      <p:ext uri="{BB962C8B-B14F-4D97-AF65-F5344CB8AC3E}">
        <p14:creationId xmlns:p14="http://schemas.microsoft.com/office/powerpoint/2010/main" val="344354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38800" cy="6878782"/>
          </a:xfrm>
        </p:spPr>
      </p:pic>
      <p:sp>
        <p:nvSpPr>
          <p:cNvPr id="3" name="Title 2"/>
          <p:cNvSpPr>
            <a:spLocks noGrp="1"/>
          </p:cNvSpPr>
          <p:nvPr>
            <p:ph type="title"/>
          </p:nvPr>
        </p:nvSpPr>
        <p:spPr>
          <a:xfrm>
            <a:off x="5867400" y="457200"/>
            <a:ext cx="3048000" cy="5715000"/>
          </a:xfrm>
        </p:spPr>
        <p:txBody>
          <a:bodyPr>
            <a:normAutofit/>
          </a:bodyPr>
          <a:lstStyle/>
          <a:p>
            <a:pPr algn="ctr"/>
            <a:r>
              <a:rPr lang="en-US" sz="3600" dirty="0" smtClean="0"/>
              <a:t>PULMONARY</a:t>
            </a:r>
            <a:br>
              <a:rPr lang="en-US" sz="3600" dirty="0" smtClean="0"/>
            </a:br>
            <a:r>
              <a:rPr lang="en-US" sz="3600" dirty="0" smtClean="0"/>
              <a:t>LMA</a:t>
            </a:r>
            <a:endParaRPr lang="en-US" sz="3600" dirty="0"/>
          </a:p>
        </p:txBody>
      </p:sp>
    </p:spTree>
    <p:extLst>
      <p:ext uri="{BB962C8B-B14F-4D97-AF65-F5344CB8AC3E}">
        <p14:creationId xmlns:p14="http://schemas.microsoft.com/office/powerpoint/2010/main" val="2799960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419600"/>
          </a:xfrm>
        </p:spPr>
        <p:txBody>
          <a:bodyPr rtlCol="0">
            <a:normAutofit lnSpcReduction="10000"/>
          </a:bodyPr>
          <a:lstStyle/>
          <a:p>
            <a:pPr marL="0" indent="0" eaLnBrk="1" fontAlgn="auto" hangingPunct="1">
              <a:spcAft>
                <a:spcPts val="0"/>
              </a:spcAft>
              <a:buClr>
                <a:schemeClr val="tx1">
                  <a:lumMod val="50000"/>
                  <a:lumOff val="50000"/>
                </a:schemeClr>
              </a:buClr>
              <a:buNone/>
              <a:defRPr/>
            </a:pPr>
            <a:r>
              <a:rPr lang="en-US" sz="2400" b="1" dirty="0">
                <a:solidFill>
                  <a:srgbClr val="00B0F0"/>
                </a:solidFill>
              </a:rPr>
              <a:t>Race</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No racial predilection has been reported for lymphangioleiomyomatosis (LAM).</a:t>
            </a:r>
          </a:p>
          <a:p>
            <a:pPr marL="0" indent="0" eaLnBrk="1" fontAlgn="auto" hangingPunct="1">
              <a:spcAft>
                <a:spcPts val="0"/>
              </a:spcAft>
              <a:buClr>
                <a:schemeClr val="tx1">
                  <a:lumMod val="50000"/>
                  <a:lumOff val="50000"/>
                </a:schemeClr>
              </a:buClr>
              <a:buNone/>
              <a:defRPr/>
            </a:pPr>
            <a:r>
              <a:rPr lang="en-US" sz="2400" b="1" dirty="0">
                <a:solidFill>
                  <a:srgbClr val="00B0F0"/>
                </a:solidFill>
              </a:rPr>
              <a:t>Sex</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Lymphangioleiomyomatosis (LAM) primarily is a disease of </a:t>
            </a:r>
            <a:r>
              <a:rPr lang="en-US" sz="2400" dirty="0" smtClean="0">
                <a:solidFill>
                  <a:schemeClr val="tx1">
                    <a:lumMod val="85000"/>
                  </a:schemeClr>
                </a:solidFill>
              </a:rPr>
              <a:t>women (</a:t>
            </a:r>
            <a:r>
              <a:rPr lang="en-US" sz="2400" dirty="0" err="1" smtClean="0">
                <a:solidFill>
                  <a:schemeClr val="tx1">
                    <a:lumMod val="85000"/>
                  </a:schemeClr>
                </a:solidFill>
              </a:rPr>
              <a:t>esp</a:t>
            </a:r>
            <a:r>
              <a:rPr lang="en-US" sz="2400" dirty="0" smtClean="0">
                <a:solidFill>
                  <a:schemeClr val="tx1">
                    <a:lumMod val="85000"/>
                  </a:schemeClr>
                </a:solidFill>
              </a:rPr>
              <a:t> in premenopausal time /pregnancy) ; </a:t>
            </a:r>
            <a:r>
              <a:rPr lang="en-US" sz="2400" dirty="0">
                <a:solidFill>
                  <a:schemeClr val="tx1">
                    <a:lumMod val="85000"/>
                  </a:schemeClr>
                </a:solidFill>
              </a:rPr>
              <a:t>however, rare case reports describe LAM in men with TSC.</a:t>
            </a:r>
          </a:p>
          <a:p>
            <a:pPr marL="0" indent="0" eaLnBrk="1" fontAlgn="auto" hangingPunct="1">
              <a:spcAft>
                <a:spcPts val="0"/>
              </a:spcAft>
              <a:buClr>
                <a:schemeClr val="tx1">
                  <a:lumMod val="50000"/>
                  <a:lumOff val="50000"/>
                </a:schemeClr>
              </a:buClr>
              <a:buNone/>
              <a:defRPr/>
            </a:pPr>
            <a:r>
              <a:rPr lang="en-US" sz="2400" b="1" dirty="0">
                <a:solidFill>
                  <a:srgbClr val="00B0F0"/>
                </a:solidFill>
              </a:rPr>
              <a:t>Age</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Although primarily a disease of women of childbearing age, lymphangioleiomyomatosis (LAM) has also been reported in postmenopausal patients.</a:t>
            </a:r>
          </a:p>
          <a:p>
            <a:pPr marL="182880" indent="-182880" eaLnBrk="1" fontAlgn="auto" hangingPunct="1">
              <a:spcAft>
                <a:spcPts val="0"/>
              </a:spcAft>
              <a:buClr>
                <a:schemeClr val="tx1">
                  <a:lumMod val="50000"/>
                  <a:lumOff val="50000"/>
                </a:schemeClr>
              </a:buClr>
              <a:defRPr/>
            </a:pPr>
            <a:endParaRPr lang="en-US" sz="2400" dirty="0">
              <a:solidFill>
                <a:schemeClr val="tx1">
                  <a:lumMod val="85000"/>
                </a:schemeClr>
              </a:solidFill>
            </a:endParaRPr>
          </a:p>
        </p:txBody>
      </p:sp>
      <p:sp>
        <p:nvSpPr>
          <p:cNvPr id="19459" name="Title 1"/>
          <p:cNvSpPr>
            <a:spLocks noGrp="1"/>
          </p:cNvSpPr>
          <p:nvPr>
            <p:ph type="title"/>
          </p:nvPr>
        </p:nvSpPr>
        <p:spPr bwMode="auto">
          <a:xfrm>
            <a:off x="152400" y="228600"/>
            <a:ext cx="8229600" cy="679450"/>
          </a:xfrm>
        </p:spPr>
        <p:txBody>
          <a:bodyPr wrap="square" numCol="1" anchorCtr="0" compatLnSpc="1">
            <a:prstTxWarp prst="textNoShape">
              <a:avLst/>
            </a:prstTxWarp>
            <a:normAutofit fontScale="90000"/>
          </a:bodyPr>
          <a:lstStyle/>
          <a:p>
            <a:pPr algn="l" eaLnBrk="1" hangingPunct="1"/>
            <a:r>
              <a:rPr lang="en-US" sz="4000" b="1" smtClean="0">
                <a:solidFill>
                  <a:srgbClr val="FF0000"/>
                </a:solidFill>
              </a:rPr>
              <a:t>EPIDEMIOLOGY:</a:t>
            </a: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3886200"/>
          </a:xfrm>
        </p:spPr>
        <p:txBody>
          <a:bodyPr rtlCol="0">
            <a:noAutofit/>
          </a:bodyPr>
          <a:lstStyle/>
          <a:p>
            <a:pPr marL="0" indent="0" eaLnBrk="1" fontAlgn="auto" hangingPunct="1">
              <a:spcAft>
                <a:spcPts val="0"/>
              </a:spcAft>
              <a:buClr>
                <a:schemeClr val="tx1">
                  <a:lumMod val="50000"/>
                  <a:lumOff val="50000"/>
                </a:schemeClr>
              </a:buClr>
              <a:buNone/>
              <a:defRPr/>
            </a:pPr>
            <a:r>
              <a:rPr lang="en-US" sz="4000" b="1" dirty="0" smtClean="0">
                <a:solidFill>
                  <a:srgbClr val="FF3333"/>
                </a:solidFill>
              </a:rPr>
              <a:t>CLINICAL MANIFESTATIONS</a:t>
            </a:r>
            <a:endParaRPr lang="en-US" sz="4000" b="1" dirty="0">
              <a:solidFill>
                <a:srgbClr val="FF3333"/>
              </a:solidFill>
            </a:endParaRPr>
          </a:p>
          <a:p>
            <a:pPr marL="0" indent="0" eaLnBrk="1" fontAlgn="auto" hangingPunct="1">
              <a:spcAft>
                <a:spcPts val="0"/>
              </a:spcAft>
              <a:buClr>
                <a:schemeClr val="tx1">
                  <a:lumMod val="50000"/>
                  <a:lumOff val="50000"/>
                </a:schemeClr>
              </a:buClr>
              <a:buNone/>
              <a:defRPr/>
            </a:pPr>
            <a:r>
              <a:rPr lang="en-US" sz="2400" b="1" dirty="0" smtClean="0">
                <a:solidFill>
                  <a:schemeClr val="tx1">
                    <a:lumMod val="85000"/>
                  </a:schemeClr>
                </a:solidFill>
              </a:rPr>
              <a:t>Common </a:t>
            </a:r>
            <a:r>
              <a:rPr lang="en-US" sz="2400" b="1" dirty="0">
                <a:solidFill>
                  <a:schemeClr val="tx1">
                    <a:lumMod val="85000"/>
                  </a:schemeClr>
                </a:solidFill>
              </a:rPr>
              <a:t>lymphangioleiomyomatosis (LAM) </a:t>
            </a:r>
            <a:r>
              <a:rPr lang="en-US" sz="2400" b="1" dirty="0" smtClean="0">
                <a:solidFill>
                  <a:schemeClr val="tx1">
                    <a:lumMod val="85000"/>
                  </a:schemeClr>
                </a:solidFill>
              </a:rPr>
              <a:t>symptoms</a:t>
            </a:r>
            <a:r>
              <a:rPr lang="en-US" sz="2400" b="1" baseline="30000" dirty="0">
                <a:solidFill>
                  <a:schemeClr val="tx1">
                    <a:lumMod val="85000"/>
                  </a:schemeClr>
                </a:solidFill>
              </a:rPr>
              <a:t> </a:t>
            </a:r>
            <a:r>
              <a:rPr lang="en-US" sz="2400" b="1" dirty="0" smtClean="0">
                <a:solidFill>
                  <a:schemeClr val="tx1">
                    <a:lumMod val="85000"/>
                  </a:schemeClr>
                </a:solidFill>
              </a:rPr>
              <a:t> include </a:t>
            </a:r>
            <a:r>
              <a:rPr lang="en-US" sz="2400" b="1" dirty="0">
                <a:solidFill>
                  <a:schemeClr val="tx1">
                    <a:lumMod val="85000"/>
                  </a:schemeClr>
                </a:solidFill>
              </a:rPr>
              <a:t>the following:</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Dyspnea</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Cough</a:t>
            </a:r>
          </a:p>
          <a:p>
            <a:pPr marL="0" indent="0" eaLnBrk="1" fontAlgn="auto" hangingPunct="1">
              <a:spcAft>
                <a:spcPts val="0"/>
              </a:spcAft>
              <a:buClr>
                <a:schemeClr val="tx1">
                  <a:lumMod val="50000"/>
                  <a:lumOff val="50000"/>
                </a:schemeClr>
              </a:buClr>
              <a:buNone/>
              <a:defRPr/>
            </a:pPr>
            <a:r>
              <a:rPr lang="en-US" sz="2400" b="1" dirty="0">
                <a:solidFill>
                  <a:schemeClr val="tx1">
                    <a:lumMod val="85000"/>
                  </a:schemeClr>
                </a:solidFill>
              </a:rPr>
              <a:t>Less common symptoms (findings) are associated with the following:</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Pneumothorax, </a:t>
            </a:r>
            <a:r>
              <a:rPr lang="en-US" sz="2400" dirty="0" err="1">
                <a:solidFill>
                  <a:schemeClr val="tx1">
                    <a:lumMod val="85000"/>
                  </a:schemeClr>
                </a:solidFill>
              </a:rPr>
              <a:t>pneumoperitoneum</a:t>
            </a:r>
            <a:endParaRPr lang="en-US" sz="2400" dirty="0">
              <a:solidFill>
                <a:schemeClr val="tx1">
                  <a:lumMod val="85000"/>
                </a:schemeClr>
              </a:solidFill>
            </a:endParaRPr>
          </a:p>
          <a:p>
            <a:pPr marL="182880" indent="-182880" eaLnBrk="1" fontAlgn="auto" hangingPunct="1">
              <a:spcAft>
                <a:spcPts val="0"/>
              </a:spcAft>
              <a:buClr>
                <a:schemeClr val="tx1">
                  <a:lumMod val="50000"/>
                  <a:lumOff val="50000"/>
                </a:schemeClr>
              </a:buClr>
              <a:defRPr/>
            </a:pPr>
            <a:r>
              <a:rPr lang="en-US" sz="2400" dirty="0" err="1">
                <a:solidFill>
                  <a:schemeClr val="tx1">
                    <a:lumMod val="85000"/>
                  </a:schemeClr>
                </a:solidFill>
              </a:rPr>
              <a:t>Chylothorax</a:t>
            </a:r>
            <a:r>
              <a:rPr lang="en-US" sz="2400" dirty="0">
                <a:solidFill>
                  <a:schemeClr val="tx1">
                    <a:lumMod val="85000"/>
                  </a:schemeClr>
                </a:solidFill>
              </a:rPr>
              <a:t>, </a:t>
            </a:r>
            <a:r>
              <a:rPr lang="en-US" sz="2400" dirty="0" err="1">
                <a:solidFill>
                  <a:schemeClr val="tx1">
                    <a:lumMod val="85000"/>
                  </a:schemeClr>
                </a:solidFill>
              </a:rPr>
              <a:t>chylous</a:t>
            </a:r>
            <a:r>
              <a:rPr lang="en-US" sz="2400" dirty="0">
                <a:solidFill>
                  <a:schemeClr val="tx1">
                    <a:lumMod val="85000"/>
                  </a:schemeClr>
                </a:solidFill>
              </a:rPr>
              <a:t> ascites</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Lymphedema</a:t>
            </a: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Exacerbations of LAM have been reported to occur during pregnancy and menstruation, as well as with exogenous estrogen use</a:t>
            </a:r>
            <a:r>
              <a:rPr lang="en-US" sz="2400" dirty="0" smtClean="0">
                <a:solidFill>
                  <a:schemeClr val="tx1">
                    <a:lumMod val="85000"/>
                  </a:schemeClr>
                </a:solidFill>
              </a:rPr>
              <a:t>.</a:t>
            </a:r>
            <a:endParaRPr lang="en-US" sz="2400" dirty="0">
              <a:solidFill>
                <a:schemeClr val="tx1">
                  <a:lumMod val="85000"/>
                </a:schemeClr>
              </a:solidFill>
            </a:endParaRPr>
          </a:p>
          <a:p>
            <a:pPr marL="182880" indent="-182880" eaLnBrk="1" fontAlgn="auto" hangingPunct="1">
              <a:spcAft>
                <a:spcPts val="0"/>
              </a:spcAft>
              <a:buClr>
                <a:schemeClr val="tx1">
                  <a:lumMod val="50000"/>
                  <a:lumOff val="50000"/>
                </a:schemeClr>
              </a:buClr>
              <a:defRPr/>
            </a:pPr>
            <a:r>
              <a:rPr lang="en-US" sz="2400" dirty="0">
                <a:solidFill>
                  <a:schemeClr val="tx1">
                    <a:lumMod val="85000"/>
                  </a:schemeClr>
                </a:solidFill>
              </a:rPr>
              <a:t>LAM may be present in approximately 30-40% of patients with tuberous sclerosis complex (TSC</a:t>
            </a:r>
            <a:r>
              <a:rPr lang="en-US" sz="2400" dirty="0" smtClean="0">
                <a:solidFill>
                  <a:schemeClr val="tx1">
                    <a:lumMod val="85000"/>
                  </a:schemeClr>
                </a:solidFill>
              </a:rPr>
              <a:t>).</a:t>
            </a:r>
            <a:r>
              <a:rPr lang="en-US" sz="2000" dirty="0">
                <a:solidFill>
                  <a:schemeClr val="tx1">
                    <a:lumMod val="85000"/>
                  </a:schemeClr>
                </a:solidFill>
              </a:rPr>
              <a:t/>
            </a:r>
            <a:br>
              <a:rPr lang="en-US" sz="2000" dirty="0">
                <a:solidFill>
                  <a:schemeClr val="tx1">
                    <a:lumMod val="85000"/>
                  </a:schemeClr>
                </a:solidFill>
              </a:rPr>
            </a:br>
            <a:endParaRPr lang="en-US" sz="2000" dirty="0">
              <a:solidFill>
                <a:schemeClr val="tx1">
                  <a:lumMod val="85000"/>
                </a:schemeClr>
              </a:solidFill>
            </a:endParaRPr>
          </a:p>
        </p:txBody>
      </p:sp>
    </p:spTree>
  </p:cSld>
  <p:clrMapOvr>
    <a:masterClrMapping/>
  </p:clrMapOvr>
  <p:transition spd="slow">
    <p:circl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LymphangioLeiomyoMatosis">
  <a:themeElements>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Radar_am_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ar_am_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dar_am_2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dar_am_2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dar_am_2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dar_am_2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dar_am_2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dar_am_2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dar_am_2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dar_am_2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dar_am_2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dar_am_2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LymphangioLeiomyoMatosis</Template>
  <TotalTime>59</TotalTime>
  <Words>1215</Words>
  <Application>Microsoft Office PowerPoint</Application>
  <PresentationFormat>On-screen Show (4:3)</PresentationFormat>
  <Paragraphs>124</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LymphangioLeiomyoMatosis</vt:lpstr>
      <vt:lpstr>Composite</vt:lpstr>
      <vt:lpstr>BlackTie</vt:lpstr>
      <vt:lpstr>LYMPHANGIOLEIOMYOMATOSIS</vt:lpstr>
      <vt:lpstr>PowerPoint Presentation</vt:lpstr>
      <vt:lpstr>LAM OF LUNGS</vt:lpstr>
      <vt:lpstr>PowerPoint Presentation</vt:lpstr>
      <vt:lpstr>PATHOLOGY</vt:lpstr>
      <vt:lpstr>Figure: LAM in a 34-year-old woman with progressive dyspnea. (a)Posteroanterior chest radiograph depicts large lung volumes and somewhat coarse bilateral diffuse reticular and linear opacities. (b–d) High-resolution CT scans (obtained at descending levels) show diffuse severe pulmonary involvement by thin-walled cysts. Although several cysts are small (2–5 mm), the majority are much larger, measuring up to 12 mm. Note variable cyst shapes including polygonal (arrow in b). (e) Photograph of the resected right lung at the time of single lung transplantation demonstrates profuse involvement of every lung lobe by cysts of varying size.</vt:lpstr>
      <vt:lpstr>PULMONARY LMA</vt:lpstr>
      <vt:lpstr>EPIDEMIOLOGY:</vt:lpstr>
      <vt:lpstr>PowerPoint Presentation</vt:lpstr>
      <vt:lpstr>PowerPoint Presentation</vt:lpstr>
      <vt:lpstr>Laboratory Studies </vt:lpstr>
      <vt:lpstr>Imaging Studies </vt:lpstr>
      <vt:lpstr>CHEST RADIOGRAPHY OF A PATIENT WITH LMA</vt:lpstr>
      <vt:lpstr>PowerPoint Presentation</vt:lpstr>
      <vt:lpstr>PowerPoint Presentation</vt:lpstr>
      <vt:lpstr>Other Tests </vt:lpstr>
      <vt:lpstr>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LYMPHANGIOLEIOMYOMATOSIS</dc:title>
  <dc:creator>vaishnavi</dc:creator>
  <cp:lastModifiedBy>vaishnavi</cp:lastModifiedBy>
  <cp:revision>35</cp:revision>
  <dcterms:created xsi:type="dcterms:W3CDTF">2013-06-17T21:39:43Z</dcterms:created>
  <dcterms:modified xsi:type="dcterms:W3CDTF">2013-06-27T20:50:19Z</dcterms:modified>
</cp:coreProperties>
</file>