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7"/>
  </p:notesMasterIdLst>
  <p:sldIdLst>
    <p:sldId id="329" r:id="rId2"/>
    <p:sldId id="257" r:id="rId3"/>
    <p:sldId id="341" r:id="rId4"/>
    <p:sldId id="258" r:id="rId5"/>
    <p:sldId id="330" r:id="rId6"/>
    <p:sldId id="331" r:id="rId7"/>
    <p:sldId id="332" r:id="rId8"/>
    <p:sldId id="259" r:id="rId9"/>
    <p:sldId id="278" r:id="rId10"/>
    <p:sldId id="271" r:id="rId11"/>
    <p:sldId id="328" r:id="rId12"/>
    <p:sldId id="351" r:id="rId13"/>
    <p:sldId id="352" r:id="rId14"/>
    <p:sldId id="333" r:id="rId15"/>
    <p:sldId id="334" r:id="rId16"/>
    <p:sldId id="348" r:id="rId17"/>
    <p:sldId id="336" r:id="rId18"/>
    <p:sldId id="337" r:id="rId19"/>
    <p:sldId id="338" r:id="rId20"/>
    <p:sldId id="339" r:id="rId21"/>
    <p:sldId id="340" r:id="rId22"/>
    <p:sldId id="344" r:id="rId23"/>
    <p:sldId id="345" r:id="rId24"/>
    <p:sldId id="350" r:id="rId25"/>
    <p:sldId id="34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5" autoAdjust="0"/>
    <p:restoredTop sz="90929"/>
  </p:normalViewPr>
  <p:slideViewPr>
    <p:cSldViewPr>
      <p:cViewPr varScale="1">
        <p:scale>
          <a:sx n="47" d="100"/>
          <a:sy n="47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0A3B1-207D-495F-A0AE-8498BDF227ED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4A659341-E805-4693-9828-16AFDC90DC41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OSTEOPHYTIC BONE LESIONS</a:t>
          </a:r>
          <a:endParaRPr lang="en-IN" b="1" dirty="0">
            <a:solidFill>
              <a:schemeClr val="bg1"/>
            </a:solidFill>
          </a:endParaRPr>
        </a:p>
      </dgm:t>
    </dgm:pt>
    <dgm:pt modelId="{A23A9AAD-C7A1-48C6-90BC-43517503EF6E}" type="parTrans" cxnId="{66ADC719-FBE4-4C92-B9BD-C3E2372ED3DA}">
      <dgm:prSet/>
      <dgm:spPr/>
      <dgm:t>
        <a:bodyPr/>
        <a:lstStyle/>
        <a:p>
          <a:endParaRPr lang="en-IN"/>
        </a:p>
      </dgm:t>
    </dgm:pt>
    <dgm:pt modelId="{A4F85819-4444-45D2-89D5-E42A470B895B}" type="sibTrans" cxnId="{66ADC719-FBE4-4C92-B9BD-C3E2372ED3DA}">
      <dgm:prSet/>
      <dgm:spPr/>
      <dgm:t>
        <a:bodyPr/>
        <a:lstStyle/>
        <a:p>
          <a:endParaRPr lang="en-IN"/>
        </a:p>
      </dgm:t>
    </dgm:pt>
    <dgm:pt modelId="{BB6940D1-8940-41AB-9E5B-407343304A76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DIABETES INSIPIDUS</a:t>
          </a:r>
          <a:endParaRPr lang="en-IN" b="1" dirty="0">
            <a:solidFill>
              <a:schemeClr val="bg1"/>
            </a:solidFill>
          </a:endParaRPr>
        </a:p>
      </dgm:t>
    </dgm:pt>
    <dgm:pt modelId="{06E30125-8531-414D-BA90-C136FCF181E1}" type="parTrans" cxnId="{5B7299AA-5A25-4BA6-A74D-08B0F72DE50E}">
      <dgm:prSet/>
      <dgm:spPr/>
      <dgm:t>
        <a:bodyPr/>
        <a:lstStyle/>
        <a:p>
          <a:endParaRPr lang="en-IN"/>
        </a:p>
      </dgm:t>
    </dgm:pt>
    <dgm:pt modelId="{119320EA-1FD1-46EA-83EE-84CB518742FE}" type="sibTrans" cxnId="{5B7299AA-5A25-4BA6-A74D-08B0F72DE50E}">
      <dgm:prSet/>
      <dgm:spPr/>
      <dgm:t>
        <a:bodyPr/>
        <a:lstStyle/>
        <a:p>
          <a:endParaRPr lang="en-IN"/>
        </a:p>
      </dgm:t>
    </dgm:pt>
    <dgm:pt modelId="{920B41F9-E4D5-4888-A983-18BA42BD30B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EXOPHTHALMOS</a:t>
          </a:r>
          <a:endParaRPr lang="en-IN" b="1" dirty="0">
            <a:solidFill>
              <a:schemeClr val="bg1"/>
            </a:solidFill>
          </a:endParaRPr>
        </a:p>
      </dgm:t>
    </dgm:pt>
    <dgm:pt modelId="{EE66CBCB-F37C-479F-A386-6430AF6453DC}" type="parTrans" cxnId="{F92B6FD1-2C4B-4489-B51C-1BAF4E43C82A}">
      <dgm:prSet/>
      <dgm:spPr/>
      <dgm:t>
        <a:bodyPr/>
        <a:lstStyle/>
        <a:p>
          <a:endParaRPr lang="en-IN"/>
        </a:p>
      </dgm:t>
    </dgm:pt>
    <dgm:pt modelId="{528D51F5-BBD7-45E4-BE45-24CFF66BD9F3}" type="sibTrans" cxnId="{F92B6FD1-2C4B-4489-B51C-1BAF4E43C82A}">
      <dgm:prSet/>
      <dgm:spPr/>
      <dgm:t>
        <a:bodyPr/>
        <a:lstStyle/>
        <a:p>
          <a:endParaRPr lang="en-IN"/>
        </a:p>
      </dgm:t>
    </dgm:pt>
    <dgm:pt modelId="{30EF1E08-6ECC-4335-93C1-8A8109CD56D0}" type="pres">
      <dgm:prSet presAssocID="{A7D0A3B1-207D-495F-A0AE-8498BDF227ED}" presName="Name0" presStyleCnt="0">
        <dgm:presLayoutVars>
          <dgm:dir/>
          <dgm:resizeHandles val="exact"/>
        </dgm:presLayoutVars>
      </dgm:prSet>
      <dgm:spPr/>
    </dgm:pt>
    <dgm:pt modelId="{426CA630-E8A1-4FD8-A00D-FAF6CF09C23B}" type="pres">
      <dgm:prSet presAssocID="{A7D0A3B1-207D-495F-A0AE-8498BDF227ED}" presName="fgShape" presStyleLbl="fgShp" presStyleIdx="0" presStyleCnt="1"/>
      <dgm:spPr/>
    </dgm:pt>
    <dgm:pt modelId="{0103B11F-4CF5-44C3-ABE8-B279BE820CC9}" type="pres">
      <dgm:prSet presAssocID="{A7D0A3B1-207D-495F-A0AE-8498BDF227ED}" presName="linComp" presStyleCnt="0"/>
      <dgm:spPr/>
    </dgm:pt>
    <dgm:pt modelId="{F70ECEE7-2F52-45F4-B21C-A05CA126CF15}" type="pres">
      <dgm:prSet presAssocID="{4A659341-E805-4693-9828-16AFDC90DC41}" presName="compNode" presStyleCnt="0"/>
      <dgm:spPr/>
    </dgm:pt>
    <dgm:pt modelId="{5343ED67-C983-4054-B031-461736661B3A}" type="pres">
      <dgm:prSet presAssocID="{4A659341-E805-4693-9828-16AFDC90DC41}" presName="bkgdShape" presStyleLbl="node1" presStyleIdx="0" presStyleCnt="3"/>
      <dgm:spPr/>
      <dgm:t>
        <a:bodyPr/>
        <a:lstStyle/>
        <a:p>
          <a:endParaRPr lang="en-IN"/>
        </a:p>
      </dgm:t>
    </dgm:pt>
    <dgm:pt modelId="{265C947C-9FBE-49EC-8A9A-B6EC8DC605C6}" type="pres">
      <dgm:prSet presAssocID="{4A659341-E805-4693-9828-16AFDC90DC4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0018EE-6467-4529-B844-19A35748A4BE}" type="pres">
      <dgm:prSet presAssocID="{4A659341-E805-4693-9828-16AFDC90DC41}" presName="invisiNode" presStyleLbl="node1" presStyleIdx="0" presStyleCnt="3"/>
      <dgm:spPr/>
    </dgm:pt>
    <dgm:pt modelId="{A4340AB7-52A3-4778-AC40-02B777B39C10}" type="pres">
      <dgm:prSet presAssocID="{4A659341-E805-4693-9828-16AFDC90DC4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6C3B7D-EE07-4F0E-A8B5-98E621517486}" type="pres">
      <dgm:prSet presAssocID="{A4F85819-4444-45D2-89D5-E42A470B895B}" presName="sibTrans" presStyleLbl="sibTrans2D1" presStyleIdx="0" presStyleCnt="0"/>
      <dgm:spPr/>
      <dgm:t>
        <a:bodyPr/>
        <a:lstStyle/>
        <a:p>
          <a:endParaRPr lang="en-IN"/>
        </a:p>
      </dgm:t>
    </dgm:pt>
    <dgm:pt modelId="{DFCCF261-8DB1-403D-9E48-FFC18DDCBA2C}" type="pres">
      <dgm:prSet presAssocID="{BB6940D1-8940-41AB-9E5B-407343304A76}" presName="compNode" presStyleCnt="0"/>
      <dgm:spPr/>
    </dgm:pt>
    <dgm:pt modelId="{6EFD03EE-FDFE-4252-8FE7-EEA4EE47A9F1}" type="pres">
      <dgm:prSet presAssocID="{BB6940D1-8940-41AB-9E5B-407343304A76}" presName="bkgdShape" presStyleLbl="node1" presStyleIdx="1" presStyleCnt="3"/>
      <dgm:spPr/>
      <dgm:t>
        <a:bodyPr/>
        <a:lstStyle/>
        <a:p>
          <a:endParaRPr lang="en-IN"/>
        </a:p>
      </dgm:t>
    </dgm:pt>
    <dgm:pt modelId="{5EA8F236-0339-4D8A-957B-4431816A58FA}" type="pres">
      <dgm:prSet presAssocID="{BB6940D1-8940-41AB-9E5B-407343304A7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D1997C-669A-4F1B-93B0-20316D08390F}" type="pres">
      <dgm:prSet presAssocID="{BB6940D1-8940-41AB-9E5B-407343304A76}" presName="invisiNode" presStyleLbl="node1" presStyleIdx="1" presStyleCnt="3"/>
      <dgm:spPr/>
    </dgm:pt>
    <dgm:pt modelId="{57AB1C74-5675-43BC-97AA-D1FF4348041F}" type="pres">
      <dgm:prSet presAssocID="{BB6940D1-8940-41AB-9E5B-407343304A7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A71319-8109-4CA5-AF16-06FF7905ED7F}" type="pres">
      <dgm:prSet presAssocID="{119320EA-1FD1-46EA-83EE-84CB518742FE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6FE86B1-1CF0-4C8E-A74D-F2A734797DC1}" type="pres">
      <dgm:prSet presAssocID="{920B41F9-E4D5-4888-A983-18BA42BD30B7}" presName="compNode" presStyleCnt="0"/>
      <dgm:spPr/>
    </dgm:pt>
    <dgm:pt modelId="{22E52A5B-6F84-40AE-B487-4D9EEC227906}" type="pres">
      <dgm:prSet presAssocID="{920B41F9-E4D5-4888-A983-18BA42BD30B7}" presName="bkgdShape" presStyleLbl="node1" presStyleIdx="2" presStyleCnt="3"/>
      <dgm:spPr/>
      <dgm:t>
        <a:bodyPr/>
        <a:lstStyle/>
        <a:p>
          <a:endParaRPr lang="en-IN"/>
        </a:p>
      </dgm:t>
    </dgm:pt>
    <dgm:pt modelId="{3E30074F-85CE-4D6C-BB1B-2A483A465A2D}" type="pres">
      <dgm:prSet presAssocID="{920B41F9-E4D5-4888-A983-18BA42BD30B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30D25D-08A5-4B23-A495-2CD746CC28D0}" type="pres">
      <dgm:prSet presAssocID="{920B41F9-E4D5-4888-A983-18BA42BD30B7}" presName="invisiNode" presStyleLbl="node1" presStyleIdx="2" presStyleCnt="3"/>
      <dgm:spPr/>
    </dgm:pt>
    <dgm:pt modelId="{62837FF9-8B5E-48C8-942E-EEBE3E3EF395}" type="pres">
      <dgm:prSet presAssocID="{920B41F9-E4D5-4888-A983-18BA42BD30B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6456091-E1F5-4997-A729-228F4A398B38}" type="presOf" srcId="{A4F85819-4444-45D2-89D5-E42A470B895B}" destId="{776C3B7D-EE07-4F0E-A8B5-98E621517486}" srcOrd="0" destOrd="0" presId="urn:microsoft.com/office/officeart/2005/8/layout/hList7"/>
    <dgm:cxn modelId="{5B7299AA-5A25-4BA6-A74D-08B0F72DE50E}" srcId="{A7D0A3B1-207D-495F-A0AE-8498BDF227ED}" destId="{BB6940D1-8940-41AB-9E5B-407343304A76}" srcOrd="1" destOrd="0" parTransId="{06E30125-8531-414D-BA90-C136FCF181E1}" sibTransId="{119320EA-1FD1-46EA-83EE-84CB518742FE}"/>
    <dgm:cxn modelId="{80D0B9E8-9A26-497F-968B-C41BFA232DF0}" type="presOf" srcId="{920B41F9-E4D5-4888-A983-18BA42BD30B7}" destId="{3E30074F-85CE-4D6C-BB1B-2A483A465A2D}" srcOrd="1" destOrd="0" presId="urn:microsoft.com/office/officeart/2005/8/layout/hList7"/>
    <dgm:cxn modelId="{9A84CCAF-986E-4AB7-9E6E-7278078563EF}" type="presOf" srcId="{920B41F9-E4D5-4888-A983-18BA42BD30B7}" destId="{22E52A5B-6F84-40AE-B487-4D9EEC227906}" srcOrd="0" destOrd="0" presId="urn:microsoft.com/office/officeart/2005/8/layout/hList7"/>
    <dgm:cxn modelId="{855D7AE6-6522-41F6-AA7A-525C428F7299}" type="presOf" srcId="{119320EA-1FD1-46EA-83EE-84CB518742FE}" destId="{1DA71319-8109-4CA5-AF16-06FF7905ED7F}" srcOrd="0" destOrd="0" presId="urn:microsoft.com/office/officeart/2005/8/layout/hList7"/>
    <dgm:cxn modelId="{F92B6FD1-2C4B-4489-B51C-1BAF4E43C82A}" srcId="{A7D0A3B1-207D-495F-A0AE-8498BDF227ED}" destId="{920B41F9-E4D5-4888-A983-18BA42BD30B7}" srcOrd="2" destOrd="0" parTransId="{EE66CBCB-F37C-479F-A386-6430AF6453DC}" sibTransId="{528D51F5-BBD7-45E4-BE45-24CFF66BD9F3}"/>
    <dgm:cxn modelId="{36799AE2-5D59-4257-98A5-F880B13776C5}" type="presOf" srcId="{BB6940D1-8940-41AB-9E5B-407343304A76}" destId="{6EFD03EE-FDFE-4252-8FE7-EEA4EE47A9F1}" srcOrd="0" destOrd="0" presId="urn:microsoft.com/office/officeart/2005/8/layout/hList7"/>
    <dgm:cxn modelId="{F53806BE-5673-458D-88E0-B164EE973E1F}" type="presOf" srcId="{A7D0A3B1-207D-495F-A0AE-8498BDF227ED}" destId="{30EF1E08-6ECC-4335-93C1-8A8109CD56D0}" srcOrd="0" destOrd="0" presId="urn:microsoft.com/office/officeart/2005/8/layout/hList7"/>
    <dgm:cxn modelId="{9E9A714D-2BA9-46EC-A88B-038BEF93CA74}" type="presOf" srcId="{4A659341-E805-4693-9828-16AFDC90DC41}" destId="{5343ED67-C983-4054-B031-461736661B3A}" srcOrd="0" destOrd="0" presId="urn:microsoft.com/office/officeart/2005/8/layout/hList7"/>
    <dgm:cxn modelId="{2F43D033-840D-4271-BA40-E33C055AAA99}" type="presOf" srcId="{BB6940D1-8940-41AB-9E5B-407343304A76}" destId="{5EA8F236-0339-4D8A-957B-4431816A58FA}" srcOrd="1" destOrd="0" presId="urn:microsoft.com/office/officeart/2005/8/layout/hList7"/>
    <dgm:cxn modelId="{5A65E420-47B6-45F3-A23F-B0E408D8FE21}" type="presOf" srcId="{4A659341-E805-4693-9828-16AFDC90DC41}" destId="{265C947C-9FBE-49EC-8A9A-B6EC8DC605C6}" srcOrd="1" destOrd="0" presId="urn:microsoft.com/office/officeart/2005/8/layout/hList7"/>
    <dgm:cxn modelId="{66ADC719-FBE4-4C92-B9BD-C3E2372ED3DA}" srcId="{A7D0A3B1-207D-495F-A0AE-8498BDF227ED}" destId="{4A659341-E805-4693-9828-16AFDC90DC41}" srcOrd="0" destOrd="0" parTransId="{A23A9AAD-C7A1-48C6-90BC-43517503EF6E}" sibTransId="{A4F85819-4444-45D2-89D5-E42A470B895B}"/>
    <dgm:cxn modelId="{A0D582E3-AF8A-43BA-9823-F4922AC2E5AB}" type="presParOf" srcId="{30EF1E08-6ECC-4335-93C1-8A8109CD56D0}" destId="{426CA630-E8A1-4FD8-A00D-FAF6CF09C23B}" srcOrd="0" destOrd="0" presId="urn:microsoft.com/office/officeart/2005/8/layout/hList7"/>
    <dgm:cxn modelId="{0E2B18B0-5A34-4C6E-BF3F-65F506C36D7E}" type="presParOf" srcId="{30EF1E08-6ECC-4335-93C1-8A8109CD56D0}" destId="{0103B11F-4CF5-44C3-ABE8-B279BE820CC9}" srcOrd="1" destOrd="0" presId="urn:microsoft.com/office/officeart/2005/8/layout/hList7"/>
    <dgm:cxn modelId="{6777F352-A355-4321-81AC-AFDC0A5F9D8D}" type="presParOf" srcId="{0103B11F-4CF5-44C3-ABE8-B279BE820CC9}" destId="{F70ECEE7-2F52-45F4-B21C-A05CA126CF15}" srcOrd="0" destOrd="0" presId="urn:microsoft.com/office/officeart/2005/8/layout/hList7"/>
    <dgm:cxn modelId="{A8543217-B33C-46C0-9576-5F969C521E5E}" type="presParOf" srcId="{F70ECEE7-2F52-45F4-B21C-A05CA126CF15}" destId="{5343ED67-C983-4054-B031-461736661B3A}" srcOrd="0" destOrd="0" presId="urn:microsoft.com/office/officeart/2005/8/layout/hList7"/>
    <dgm:cxn modelId="{3A884F8D-AD8A-4DA4-9D74-D4764F03B1B1}" type="presParOf" srcId="{F70ECEE7-2F52-45F4-B21C-A05CA126CF15}" destId="{265C947C-9FBE-49EC-8A9A-B6EC8DC605C6}" srcOrd="1" destOrd="0" presId="urn:microsoft.com/office/officeart/2005/8/layout/hList7"/>
    <dgm:cxn modelId="{74AD24E7-E48B-4E83-845D-94D41F5D20A0}" type="presParOf" srcId="{F70ECEE7-2F52-45F4-B21C-A05CA126CF15}" destId="{3C0018EE-6467-4529-B844-19A35748A4BE}" srcOrd="2" destOrd="0" presId="urn:microsoft.com/office/officeart/2005/8/layout/hList7"/>
    <dgm:cxn modelId="{873EB455-44C1-40D1-BACE-49E47257A8B0}" type="presParOf" srcId="{F70ECEE7-2F52-45F4-B21C-A05CA126CF15}" destId="{A4340AB7-52A3-4778-AC40-02B777B39C10}" srcOrd="3" destOrd="0" presId="urn:microsoft.com/office/officeart/2005/8/layout/hList7"/>
    <dgm:cxn modelId="{06E6854B-E970-4B70-B504-03312818FCE9}" type="presParOf" srcId="{0103B11F-4CF5-44C3-ABE8-B279BE820CC9}" destId="{776C3B7D-EE07-4F0E-A8B5-98E621517486}" srcOrd="1" destOrd="0" presId="urn:microsoft.com/office/officeart/2005/8/layout/hList7"/>
    <dgm:cxn modelId="{1CF91A40-F832-44A8-9253-7EA06291FB12}" type="presParOf" srcId="{0103B11F-4CF5-44C3-ABE8-B279BE820CC9}" destId="{DFCCF261-8DB1-403D-9E48-FFC18DDCBA2C}" srcOrd="2" destOrd="0" presId="urn:microsoft.com/office/officeart/2005/8/layout/hList7"/>
    <dgm:cxn modelId="{86C531F7-15AC-43FB-A7F9-F7CC5B960110}" type="presParOf" srcId="{DFCCF261-8DB1-403D-9E48-FFC18DDCBA2C}" destId="{6EFD03EE-FDFE-4252-8FE7-EEA4EE47A9F1}" srcOrd="0" destOrd="0" presId="urn:microsoft.com/office/officeart/2005/8/layout/hList7"/>
    <dgm:cxn modelId="{9C89AE8A-5069-4FC2-ADDB-C742C89503B9}" type="presParOf" srcId="{DFCCF261-8DB1-403D-9E48-FFC18DDCBA2C}" destId="{5EA8F236-0339-4D8A-957B-4431816A58FA}" srcOrd="1" destOrd="0" presId="urn:microsoft.com/office/officeart/2005/8/layout/hList7"/>
    <dgm:cxn modelId="{271F21B2-8F6A-49B5-80ED-124B32352545}" type="presParOf" srcId="{DFCCF261-8DB1-403D-9E48-FFC18DDCBA2C}" destId="{6FD1997C-669A-4F1B-93B0-20316D08390F}" srcOrd="2" destOrd="0" presId="urn:microsoft.com/office/officeart/2005/8/layout/hList7"/>
    <dgm:cxn modelId="{63AAE01A-FE63-4323-A524-9FAFA3DD2474}" type="presParOf" srcId="{DFCCF261-8DB1-403D-9E48-FFC18DDCBA2C}" destId="{57AB1C74-5675-43BC-97AA-D1FF4348041F}" srcOrd="3" destOrd="0" presId="urn:microsoft.com/office/officeart/2005/8/layout/hList7"/>
    <dgm:cxn modelId="{C40C760D-FBA8-471A-8562-29A78D4592A7}" type="presParOf" srcId="{0103B11F-4CF5-44C3-ABE8-B279BE820CC9}" destId="{1DA71319-8109-4CA5-AF16-06FF7905ED7F}" srcOrd="3" destOrd="0" presId="urn:microsoft.com/office/officeart/2005/8/layout/hList7"/>
    <dgm:cxn modelId="{CE351F64-803E-4344-8E55-2642F48808B9}" type="presParOf" srcId="{0103B11F-4CF5-44C3-ABE8-B279BE820CC9}" destId="{56FE86B1-1CF0-4C8E-A74D-F2A734797DC1}" srcOrd="4" destOrd="0" presId="urn:microsoft.com/office/officeart/2005/8/layout/hList7"/>
    <dgm:cxn modelId="{B491BB75-FBB2-4C7A-90E8-A2CC2CB85508}" type="presParOf" srcId="{56FE86B1-1CF0-4C8E-A74D-F2A734797DC1}" destId="{22E52A5B-6F84-40AE-B487-4D9EEC227906}" srcOrd="0" destOrd="0" presId="urn:microsoft.com/office/officeart/2005/8/layout/hList7"/>
    <dgm:cxn modelId="{4D04CCBF-59BA-4972-B186-3420B28EAF70}" type="presParOf" srcId="{56FE86B1-1CF0-4C8E-A74D-F2A734797DC1}" destId="{3E30074F-85CE-4D6C-BB1B-2A483A465A2D}" srcOrd="1" destOrd="0" presId="urn:microsoft.com/office/officeart/2005/8/layout/hList7"/>
    <dgm:cxn modelId="{C14FFD1F-E0B3-4139-8333-5930D8B246C9}" type="presParOf" srcId="{56FE86B1-1CF0-4C8E-A74D-F2A734797DC1}" destId="{7030D25D-08A5-4B23-A495-2CD746CC28D0}" srcOrd="2" destOrd="0" presId="urn:microsoft.com/office/officeart/2005/8/layout/hList7"/>
    <dgm:cxn modelId="{761C7908-090D-410F-8DFF-AC63C0865BD4}" type="presParOf" srcId="{56FE86B1-1CF0-4C8E-A74D-F2A734797DC1}" destId="{62837FF9-8B5E-48C8-942E-EEBE3E3EF39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43ED67-C983-4054-B031-461736661B3A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OSTEOPHYTIC BONE LESIONS</a:t>
          </a:r>
          <a:endParaRPr lang="en-IN" sz="1700" b="1" kern="1200" dirty="0">
            <a:solidFill>
              <a:schemeClr val="bg1"/>
            </a:solidFill>
          </a:endParaRPr>
        </a:p>
      </dsp:txBody>
      <dsp:txXfrm>
        <a:off x="1279" y="1625600"/>
        <a:ext cx="1991320" cy="1625600"/>
      </dsp:txXfrm>
    </dsp:sp>
    <dsp:sp modelId="{A4340AB7-52A3-4778-AC40-02B777B39C10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D03EE-FDFE-4252-8FE7-EEA4EE47A9F1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-660604"/>
            <a:satOff val="0"/>
            <a:lumOff val="-2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DIABETES INSIPIDUS</a:t>
          </a:r>
          <a:endParaRPr lang="en-IN" sz="1700" b="1" kern="1200" dirty="0">
            <a:solidFill>
              <a:schemeClr val="bg1"/>
            </a:solidFill>
          </a:endParaRPr>
        </a:p>
      </dsp:txBody>
      <dsp:txXfrm>
        <a:off x="2052339" y="1625600"/>
        <a:ext cx="1991320" cy="1625600"/>
      </dsp:txXfrm>
    </dsp:sp>
    <dsp:sp modelId="{57AB1C74-5675-43BC-97AA-D1FF4348041F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52A5B-6F84-40AE-B487-4D9EEC227906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EXOPHTHALMOS</a:t>
          </a:r>
          <a:endParaRPr lang="en-IN" sz="1700" b="1" kern="1200" dirty="0">
            <a:solidFill>
              <a:schemeClr val="bg1"/>
            </a:solidFill>
          </a:endParaRPr>
        </a:p>
      </dsp:txBody>
      <dsp:txXfrm>
        <a:off x="4103399" y="1625600"/>
        <a:ext cx="1991320" cy="1625600"/>
      </dsp:txXfrm>
    </dsp:sp>
    <dsp:sp modelId="{62837FF9-8B5E-48C8-942E-EEBE3E3EF395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CA630-E8A1-4FD8-A00D-FAF6CF09C23B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8CF7-4896-45CF-A9F1-E39731A8091A}" type="datetimeFigureOut">
              <a:rPr lang="en-IN" smtClean="0"/>
              <a:pPr/>
              <a:t>23-02-2011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AAA58-C077-480D-B58B-866C93803FA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B3DB3-513C-4CA6-951A-F17BF8DCDCB7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5313"/>
          </a:xfrm>
          <a:solidFill>
            <a:srgbClr val="FFFFFF"/>
          </a:solidFill>
          <a:ln/>
        </p:spPr>
      </p:sp>
      <p:sp>
        <p:nvSpPr>
          <p:cNvPr id="5427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</p:spPr>
        <p:txBody>
          <a:bodyPr lIns="0" tIns="0" rIns="0" bIns="0">
            <a:spAutoFit/>
          </a:bodyPr>
          <a:lstStyle/>
          <a:p>
            <a:pPr marL="215900" indent="-215900" defTabSz="457200" eaLnBrk="1" hangingPunct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smtClean="0">
                <a:ea typeface="Lucida Sans Unicode" pitchFamily="34" charset="0"/>
                <a:cs typeface="Lucida Sans Unicode" pitchFamily="34" charset="0"/>
              </a:rPr>
              <a:t>Figure 8. Suggested Diagnostic Algorithm for the Workup of Patients with Suspected Pulmonary Langerhans'-Cell Histiocytosis.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E2B81-2DEC-4D0D-A368-0FAC8BC5754B}" type="slidenum">
              <a:rPr lang="en-US"/>
              <a:pPr/>
              <a:t>24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B57AC1-F484-42BC-AD94-C27143957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36A51-319A-481D-AB94-7037B8B0A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B9EB4-C77B-45BA-A0EA-653E1A134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IN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0E70-78B7-4276-97CE-B8BAA3AC0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3098-2259-44C6-B17E-D63D5B5EC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9B52C-4C76-4BB0-8CD2-55C9BFDD42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B3B62BD5-111A-4EF7-BA16-9AD8B44C64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DC1DB72-13AD-475E-A04B-131769D5F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1D308C7-6B53-4092-9CD5-23B1EAC6F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9CDFD-9578-4CC3-A3B1-AB48E850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7542C9F5-4093-4796-B790-EA6043F12F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38385C-1976-46D5-AAD3-DFCF17660D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56469E2-3C9E-4BA6-AC4F-C9ADE7CD9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475BEA-F5F5-4AA8-8547-E5BBDE1AC4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health/PMH000302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mdconsult.com/das/book/body/0/891/I501.fig#top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5157192"/>
            <a:ext cx="3170562" cy="1245264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DR KARTIK SOOD </a:t>
            </a:r>
          </a:p>
          <a:p>
            <a:r>
              <a:rPr lang="en-US" sz="1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JUNIOR RESIDENT</a:t>
            </a:r>
          </a:p>
          <a:p>
            <a:r>
              <a:rPr lang="en-US" sz="1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DEPTT OF PUL MED</a:t>
            </a:r>
            <a:endParaRPr lang="en-IN" sz="1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7442" y="692696"/>
            <a:ext cx="6457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HISTIOCYTOSIS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I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Etiology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smtClean="0"/>
              <a:t>Much debate still exists as to whether this disease is  immunologically based, viral or neoplastic</a:t>
            </a:r>
          </a:p>
          <a:p>
            <a:r>
              <a:rPr lang="en-US" smtClean="0"/>
              <a:t>Due to the clonality of CD1a+ histiocytes, current opinion holds that it is a clonal neoplastic disease with variety of presentations that differ in severity and behavior</a:t>
            </a:r>
          </a:p>
          <a:p>
            <a:endParaRPr lang="en-US" sz="10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914400"/>
          </a:xfrm>
          <a:solidFill>
            <a:schemeClr val="bg1"/>
          </a:solidFill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PULMONARY LANGERHANS’-CELL HISTIOCYTOSIS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4222704"/>
          </a:xfrm>
        </p:spPr>
        <p:txBody>
          <a:bodyPr>
            <a:noAutofit/>
          </a:bodyPr>
          <a:lstStyle/>
          <a:p>
            <a:r>
              <a:rPr lang="en-IN" sz="2400" b="1" dirty="0" smtClean="0"/>
              <a:t>Pulmonary </a:t>
            </a:r>
            <a:r>
              <a:rPr lang="en-IN" sz="2400" b="1" dirty="0" err="1" smtClean="0"/>
              <a:t>langerhans</a:t>
            </a:r>
            <a:r>
              <a:rPr lang="en-IN" sz="2400" b="1" dirty="0" smtClean="0"/>
              <a:t>’-cell </a:t>
            </a:r>
            <a:r>
              <a:rPr lang="en-IN" sz="2400" b="1" dirty="0" err="1" smtClean="0"/>
              <a:t>histiocytosis</a:t>
            </a:r>
            <a:r>
              <a:rPr lang="en-IN" sz="2400" b="1" dirty="0" smtClean="0"/>
              <a:t>, </a:t>
            </a:r>
            <a:r>
              <a:rPr lang="en-IN" sz="2400" b="1" dirty="0" err="1" smtClean="0"/>
              <a:t>eosinophilic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granuloma</a:t>
            </a:r>
            <a:r>
              <a:rPr lang="en-IN" sz="2400" b="1" dirty="0" smtClean="0"/>
              <a:t> of the lung is characterized by abnormal organ infiltration by </a:t>
            </a:r>
            <a:r>
              <a:rPr lang="en-IN" sz="2400" b="1" dirty="0" err="1" smtClean="0"/>
              <a:t>langerhans</a:t>
            </a:r>
            <a:r>
              <a:rPr lang="en-IN" sz="2400" b="1" dirty="0" smtClean="0"/>
              <a:t>’ cells.</a:t>
            </a:r>
          </a:p>
          <a:p>
            <a:r>
              <a:rPr lang="en-IN" sz="2400" b="1" dirty="0" smtClean="0"/>
              <a:t>Smoking-related, interstitial lung disease that primarily affects young adults (20 to 40 years of age)</a:t>
            </a:r>
          </a:p>
          <a:p>
            <a:r>
              <a:rPr lang="en-IN" sz="2400" b="1" dirty="0" smtClean="0"/>
              <a:t>Pulmonary </a:t>
            </a:r>
            <a:r>
              <a:rPr lang="en-IN" sz="2400" b="1" dirty="0" err="1" smtClean="0"/>
              <a:t>Langerhans</a:t>
            </a:r>
            <a:r>
              <a:rPr lang="en-IN" sz="2400" b="1" dirty="0" smtClean="0"/>
              <a:t>’-cell </a:t>
            </a:r>
            <a:r>
              <a:rPr lang="en-IN" sz="2400" b="1" dirty="0" err="1" smtClean="0"/>
              <a:t>histiocytosis</a:t>
            </a:r>
            <a:r>
              <a:rPr lang="en-IN" sz="2400" b="1" dirty="0" smtClean="0"/>
              <a:t> is not a </a:t>
            </a:r>
            <a:r>
              <a:rPr lang="en-IN" sz="2400" b="1" dirty="0" err="1" smtClean="0"/>
              <a:t>granulomatous</a:t>
            </a:r>
            <a:r>
              <a:rPr lang="en-IN" sz="2400" b="1" dirty="0" smtClean="0"/>
              <a:t> disorder. Moreover, the lesions are often devoid of </a:t>
            </a:r>
            <a:r>
              <a:rPr lang="en-IN" sz="2400" b="1" dirty="0" err="1" smtClean="0"/>
              <a:t>eosinophils</a:t>
            </a:r>
            <a:r>
              <a:rPr lang="en-IN" sz="2400" b="1" dirty="0" smtClean="0"/>
              <a:t>. Thus, the older </a:t>
            </a:r>
            <a:r>
              <a:rPr lang="en-IN" sz="2400" b="1" dirty="0" err="1" smtClean="0"/>
              <a:t>term,</a:t>
            </a:r>
            <a:r>
              <a:rPr lang="en-IN" sz="2400" b="1" i="1" dirty="0" err="1" smtClean="0"/>
              <a:t>eosinophilic</a:t>
            </a:r>
            <a:r>
              <a:rPr lang="en-IN" sz="2400" b="1" i="1" dirty="0" smtClean="0"/>
              <a:t> </a:t>
            </a:r>
            <a:r>
              <a:rPr lang="en-IN" sz="2400" b="1" i="1" dirty="0" err="1" smtClean="0"/>
              <a:t>granuloma</a:t>
            </a:r>
            <a:r>
              <a:rPr lang="en-IN" sz="2400" b="1" i="1" dirty="0" smtClean="0"/>
              <a:t>, is a misnomer.</a:t>
            </a:r>
            <a:endParaRPr lang="en-IN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The pathogenesis of pulmonary </a:t>
            </a:r>
            <a:r>
              <a:rPr lang="en-IN" b="1" dirty="0" err="1" smtClean="0"/>
              <a:t>Langerhans</a:t>
            </a:r>
            <a:r>
              <a:rPr lang="en-IN" b="1" dirty="0" smtClean="0"/>
              <a:t>’-cell </a:t>
            </a:r>
            <a:r>
              <a:rPr lang="en-IN" b="1" dirty="0" err="1" smtClean="0"/>
              <a:t>histiocytosis</a:t>
            </a:r>
            <a:r>
              <a:rPr lang="en-IN" b="1" dirty="0" smtClean="0"/>
              <a:t> is unknown</a:t>
            </a:r>
          </a:p>
          <a:p>
            <a:r>
              <a:rPr lang="en-IN" b="1" dirty="0" smtClean="0"/>
              <a:t>One hypothesis of disease pathogenesis, the </a:t>
            </a:r>
            <a:r>
              <a:rPr lang="en-IN" b="1" dirty="0" err="1" smtClean="0"/>
              <a:t>bombesin</a:t>
            </a:r>
            <a:r>
              <a:rPr lang="en-IN" b="1" dirty="0" smtClean="0"/>
              <a:t> hypothesis, contends that increased </a:t>
            </a:r>
            <a:r>
              <a:rPr lang="en-IN" b="1" dirty="0" err="1" smtClean="0"/>
              <a:t>bombesin</a:t>
            </a:r>
            <a:r>
              <a:rPr lang="en-IN" b="1" dirty="0" smtClean="0"/>
              <a:t> like peptide production plays a central role . </a:t>
            </a:r>
          </a:p>
          <a:p>
            <a:r>
              <a:rPr lang="en-IN" b="1" dirty="0" err="1" smtClean="0"/>
              <a:t>Bombesin</a:t>
            </a:r>
            <a:r>
              <a:rPr lang="en-IN" b="1" dirty="0" smtClean="0"/>
              <a:t> is a </a:t>
            </a:r>
            <a:r>
              <a:rPr lang="en-IN" b="1" dirty="0" err="1" smtClean="0"/>
              <a:t>neuropeptide</a:t>
            </a:r>
            <a:r>
              <a:rPr lang="en-IN" b="1" dirty="0" smtClean="0"/>
              <a:t> produced by </a:t>
            </a:r>
            <a:r>
              <a:rPr lang="en-IN" b="1" dirty="0" err="1" smtClean="0"/>
              <a:t>neuroendocrine</a:t>
            </a:r>
            <a:r>
              <a:rPr lang="en-IN" b="1" dirty="0" smtClean="0"/>
              <a:t> cells, which are increased in the lungs of smokers. </a:t>
            </a:r>
            <a:endParaRPr lang="en-IN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4941168"/>
            <a:ext cx="30444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bombesin</a:t>
            </a:r>
            <a:r>
              <a:rPr lang="en-IN" dirty="0" smtClean="0"/>
              <a:t>-like peptides</a:t>
            </a:r>
          </a:p>
          <a:p>
            <a:r>
              <a:rPr lang="en-IN" dirty="0" smtClean="0"/>
              <a:t>(BLP)</a:t>
            </a:r>
          </a:p>
          <a:p>
            <a:r>
              <a:rPr lang="en-IN" dirty="0" smtClean="0"/>
              <a:t> tobacco glycoprotein</a:t>
            </a:r>
          </a:p>
          <a:p>
            <a:r>
              <a:rPr lang="en-IN" dirty="0" smtClean="0"/>
              <a:t>(TGP)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9411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granulocyte-macrophage colony-stimulating factor [GM-CSF])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SIGNS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AND SYMPTOMS</a:t>
            </a:r>
            <a:endParaRPr lang="en-I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48478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Symptomatic patients  present with</a:t>
            </a:r>
          </a:p>
          <a:p>
            <a:r>
              <a:rPr lang="en-IN" sz="32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smtClean="0"/>
              <a:t>   </a:t>
            </a:r>
            <a:r>
              <a:rPr lang="en-IN" sz="3200" b="1" dirty="0" err="1" smtClean="0"/>
              <a:t>Nonproductive</a:t>
            </a:r>
            <a:r>
              <a:rPr lang="en-IN" sz="3200" b="1" dirty="0" smtClean="0"/>
              <a:t>  cough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smtClean="0"/>
              <a:t>   Breathlessness with exertion 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smtClean="0"/>
              <a:t>   Chest pain 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smtClean="0"/>
              <a:t>   Fatigue 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smtClean="0"/>
              <a:t>   Weight loss 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smtClean="0"/>
              <a:t>   Fever  </a:t>
            </a:r>
          </a:p>
          <a:p>
            <a:pPr>
              <a:buFont typeface="Arial" pitchFamily="34" charset="0"/>
              <a:buChar char="•"/>
            </a:pPr>
            <a:r>
              <a:rPr lang="en-IN" sz="3200" b="1" dirty="0" smtClean="0"/>
              <a:t>   History of rhinitis has been elicited </a:t>
            </a:r>
          </a:p>
          <a:p>
            <a:pPr>
              <a:buFont typeface="Arial" pitchFamily="34" charset="0"/>
              <a:buChar char="•"/>
            </a:pPr>
            <a:endParaRPr lang="en-IN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b="1" dirty="0" err="1" smtClean="0">
                <a:solidFill>
                  <a:schemeClr val="accent1">
                    <a:lumMod val="75000"/>
                  </a:schemeClr>
                </a:solidFill>
              </a:rPr>
              <a:t>Pleuritic</a:t>
            </a: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 pain </a:t>
            </a:r>
            <a:r>
              <a:rPr lang="en-IN" sz="2800" b="1" dirty="0" smtClean="0"/>
              <a:t>and acute </a:t>
            </a:r>
            <a:r>
              <a:rPr lang="en-IN" sz="2800" b="1" dirty="0" err="1" smtClean="0"/>
              <a:t>dyspnea</a:t>
            </a:r>
            <a:r>
              <a:rPr lang="en-IN" sz="2800" b="1" dirty="0" smtClean="0"/>
              <a:t> with a spontaneous </a:t>
            </a:r>
            <a:r>
              <a:rPr lang="en-IN" sz="2800" b="1" dirty="0" err="1" smtClean="0"/>
              <a:t>pneumothorax</a:t>
            </a:r>
            <a:r>
              <a:rPr lang="en-IN" sz="2800" b="1" dirty="0" smtClean="0"/>
              <a:t> can be a recurrent problem. </a:t>
            </a:r>
          </a:p>
          <a:p>
            <a:endParaRPr lang="en-IN" sz="2800" b="1" dirty="0" smtClean="0"/>
          </a:p>
          <a:p>
            <a:pPr>
              <a:buFont typeface="Wingdings" pitchFamily="2" charset="2"/>
              <a:buChar char="q"/>
            </a:pPr>
            <a:r>
              <a:rPr lang="en-IN" sz="2800" b="1" dirty="0" err="1" smtClean="0">
                <a:solidFill>
                  <a:schemeClr val="accent1">
                    <a:lumMod val="75000"/>
                  </a:schemeClr>
                </a:solidFill>
              </a:rPr>
              <a:t>Hemoptysis</a:t>
            </a:r>
            <a:r>
              <a:rPr lang="en-IN" sz="2800" b="1" dirty="0" smtClean="0"/>
              <a:t>  is occasionally reported, and it should prompt consideration of superimposed infection ( </a:t>
            </a:r>
            <a:r>
              <a:rPr lang="en-IN" sz="2800" b="1" i="1" dirty="0" err="1" smtClean="0"/>
              <a:t>Aspergillus</a:t>
            </a:r>
            <a:r>
              <a:rPr lang="en-IN" sz="2800" b="1" i="1" dirty="0" smtClean="0"/>
              <a:t>) </a:t>
            </a:r>
          </a:p>
          <a:p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3645024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</a:rPr>
              <a:t>Cystic bone lesions </a:t>
            </a:r>
            <a:r>
              <a:rPr lang="en-IN" sz="2800" b="1" dirty="0" smtClean="0"/>
              <a:t>are present in 4 to 20 percent of </a:t>
            </a:r>
            <a:r>
              <a:rPr lang="en-IN" sz="2800" b="1" dirty="0" err="1" smtClean="0"/>
              <a:t>patientswith</a:t>
            </a:r>
            <a:r>
              <a:rPr lang="en-IN" sz="2800" b="1" dirty="0" smtClean="0"/>
              <a:t> pulmonary </a:t>
            </a:r>
            <a:r>
              <a:rPr lang="en-IN" sz="2800" b="1" dirty="0" err="1" smtClean="0"/>
              <a:t>Langerhans</a:t>
            </a:r>
            <a:r>
              <a:rPr lang="en-IN" sz="2800" b="1" dirty="0" smtClean="0"/>
              <a:t>’-cell </a:t>
            </a:r>
            <a:r>
              <a:rPr lang="en-IN" sz="2800" b="1" dirty="0" err="1" smtClean="0"/>
              <a:t>histiocytosis</a:t>
            </a:r>
            <a:r>
              <a:rPr lang="en-IN" sz="2800" b="1" dirty="0" smtClean="0"/>
              <a:t> and may develop a pathological bone fracture. Skeletal involvement may be either the sole symptomatic manifestation of pulmonary </a:t>
            </a:r>
            <a:r>
              <a:rPr lang="en-IN" sz="2800" b="1" dirty="0" err="1" smtClean="0"/>
              <a:t>Langerhans</a:t>
            </a:r>
            <a:r>
              <a:rPr lang="en-IN" sz="2800" b="1" dirty="0" smtClean="0"/>
              <a:t>’-cell </a:t>
            </a:r>
            <a:r>
              <a:rPr lang="en-IN" sz="2800" b="1" dirty="0" err="1" smtClean="0"/>
              <a:t>histiocytosis</a:t>
            </a:r>
            <a:r>
              <a:rPr lang="en-IN" sz="2800" b="1" dirty="0" smtClean="0"/>
              <a:t> or may precede the more typical pulmonary manifestations.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0"/>
            <a:ext cx="26304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33400"/>
            <a:ext cx="7920880" cy="59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</a:t>
            </a:r>
            <a:endParaRPr lang="en-IN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accent2"/>
                </a:solidFill>
              </a:rPr>
              <a:t>CHEST RADIOGRAPH </a:t>
            </a:r>
            <a:r>
              <a:rPr lang="en-IN" b="1" dirty="0" smtClean="0"/>
              <a:t>- very characteristic if not diagnostic. The combination of ill-defined or </a:t>
            </a:r>
            <a:r>
              <a:rPr lang="en-IN" b="1" dirty="0" err="1" smtClean="0"/>
              <a:t>stellate</a:t>
            </a:r>
            <a:r>
              <a:rPr lang="en-IN" b="1" dirty="0" smtClean="0"/>
              <a:t> nodules (2 to 10mm in size), reticular opacities, upper-zone cysts or </a:t>
            </a:r>
            <a:r>
              <a:rPr lang="en-IN" b="1" dirty="0" err="1" smtClean="0"/>
              <a:t>honeycombing,preservation</a:t>
            </a:r>
            <a:r>
              <a:rPr lang="en-IN" b="1" dirty="0" smtClean="0"/>
              <a:t> of lung volume, and </a:t>
            </a:r>
            <a:r>
              <a:rPr lang="en-IN" b="1" dirty="0" err="1" smtClean="0"/>
              <a:t>costophrenic</a:t>
            </a:r>
            <a:r>
              <a:rPr lang="en-IN" b="1" dirty="0" smtClean="0"/>
              <a:t> angle sparing are believed to be highly specific for this disorder.</a:t>
            </a:r>
            <a:endParaRPr lang="en-IN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5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/>
                </a:solidFill>
              </a:rPr>
              <a:t>COMPUTED TOMOGRAPHY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Combination of multiple cysts and nodules with a middle to upper-zone predominance with interstitial thickening in a young smoker is  characteristic and diagnostic of PLCH .Honeycombing can be seen in advanced disease.</a:t>
            </a:r>
            <a:endParaRPr lang="en-IN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err="1" smtClean="0"/>
              <a:t>Histiocytosis</a:t>
            </a:r>
            <a:r>
              <a:rPr lang="en-IN" b="1" dirty="0" smtClean="0"/>
              <a:t> is a general name for a group of syndromes that involve an abnormal increase in the number of immune cells called </a:t>
            </a:r>
            <a:r>
              <a:rPr lang="en-IN" b="1" dirty="0" err="1" smtClean="0">
                <a:solidFill>
                  <a:srgbClr val="002060"/>
                </a:solidFill>
                <a:hlinkClick r:id="rId2" action="ppaction://hlinkfile"/>
              </a:rPr>
              <a:t>histiocytes</a:t>
            </a:r>
            <a:r>
              <a:rPr lang="en-IN" b="1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 err="1" smtClean="0"/>
              <a:t>Histiocytomas</a:t>
            </a:r>
            <a:r>
              <a:rPr lang="en-US" b="1" dirty="0" smtClean="0"/>
              <a:t> are disorders that involve the proliferation of cells in the mononuclear </a:t>
            </a:r>
            <a:r>
              <a:rPr lang="en-US" b="1" dirty="0" err="1" smtClean="0"/>
              <a:t>phagocytic</a:t>
            </a:r>
            <a:r>
              <a:rPr lang="en-US" b="1" dirty="0" smtClean="0"/>
              <a:t> and the </a:t>
            </a:r>
            <a:r>
              <a:rPr lang="en-US" b="1" dirty="0" err="1" smtClean="0"/>
              <a:t>dendritic</a:t>
            </a:r>
            <a:r>
              <a:rPr lang="en-US" b="1" dirty="0" smtClean="0"/>
              <a:t> system</a:t>
            </a:r>
          </a:p>
          <a:p>
            <a:r>
              <a:rPr lang="en-US" b="1" dirty="0" smtClean="0"/>
              <a:t>The </a:t>
            </a:r>
            <a:r>
              <a:rPr lang="en-US" sz="3200" b="1" dirty="0" smtClean="0"/>
              <a:t>X</a:t>
            </a:r>
            <a:r>
              <a:rPr lang="en-US" b="1" dirty="0" smtClean="0"/>
              <a:t> refers to the unknown entities of the disorder as there were and still are many questions about the etiology of this disorder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7" y="260648"/>
            <a:ext cx="80648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WHAT IS HISTIOCYTOSIS X?</a:t>
            </a:r>
            <a:endParaRPr lang="en-IN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8884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3816424" cy="591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accent2"/>
                </a:solidFill>
              </a:rPr>
              <a:t>Magnetic Resonance Imaging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3200" b="1" dirty="0" smtClean="0"/>
          </a:p>
          <a:p>
            <a:r>
              <a:rPr lang="en-IN" sz="3200" b="1" dirty="0" smtClean="0"/>
              <a:t>The role of magnetic resonance imaging in pulmonary </a:t>
            </a:r>
            <a:r>
              <a:rPr lang="en-IN" sz="3200" b="1" dirty="0" err="1" smtClean="0"/>
              <a:t>Langerhans</a:t>
            </a:r>
            <a:r>
              <a:rPr lang="en-IN" sz="3200" b="1" dirty="0" smtClean="0"/>
              <a:t>’-cell </a:t>
            </a:r>
            <a:r>
              <a:rPr lang="en-IN" sz="3200" b="1" dirty="0" err="1" smtClean="0"/>
              <a:t>histiocytosis</a:t>
            </a:r>
            <a:r>
              <a:rPr lang="en-IN" sz="3200" b="1" dirty="0" smtClean="0"/>
              <a:t> is limited to the evaluation of bony and central nervous system lesions.</a:t>
            </a:r>
            <a:endParaRPr lang="en-IN" sz="3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 FLUID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4942784"/>
          </a:xfrm>
        </p:spPr>
        <p:txBody>
          <a:bodyPr>
            <a:noAutofit/>
          </a:bodyPr>
          <a:lstStyle/>
          <a:p>
            <a:r>
              <a:rPr lang="en-IN" sz="2400" b="1" dirty="0" err="1" smtClean="0"/>
              <a:t>Bronchoalveolar</a:t>
            </a:r>
            <a:r>
              <a:rPr lang="en-IN" sz="2400" b="1" dirty="0" smtClean="0"/>
              <a:t> </a:t>
            </a:r>
            <a:r>
              <a:rPr lang="en-IN" sz="2400" b="1" dirty="0" err="1" smtClean="0"/>
              <a:t>lavage</a:t>
            </a:r>
            <a:r>
              <a:rPr lang="en-IN" sz="2400" b="1" dirty="0" smtClean="0"/>
              <a:t> (BAL) can be of diagnostic value in cases of suspected </a:t>
            </a:r>
            <a:r>
              <a:rPr lang="en-IN" sz="2400" b="1" dirty="0" err="1" smtClean="0"/>
              <a:t>histiocytosis</a:t>
            </a:r>
            <a:r>
              <a:rPr lang="en-IN" sz="2400" b="1" dirty="0" smtClean="0"/>
              <a:t> X.</a:t>
            </a:r>
          </a:p>
          <a:p>
            <a:r>
              <a:rPr lang="en-IN" sz="2400" b="1" dirty="0" smtClean="0"/>
              <a:t> the CD4:CD8 ratio may be decreased. </a:t>
            </a:r>
          </a:p>
          <a:p>
            <a:r>
              <a:rPr lang="en-IN" sz="2400" b="1" dirty="0" err="1" smtClean="0"/>
              <a:t>Langerhans</a:t>
            </a:r>
            <a:r>
              <a:rPr lang="en-IN" sz="2400" b="1" dirty="0" smtClean="0"/>
              <a:t>’ cells in BAL can be recognized by their characteristic staining for S-100  protein or peanut agglutination antigen. </a:t>
            </a:r>
          </a:p>
          <a:p>
            <a:r>
              <a:rPr lang="en-IN" sz="2400" b="1" dirty="0" smtClean="0"/>
              <a:t>These cells are also OKT-6 (CD-1) positive, are identified by a specific monoclonal antibody (MT-1), and contain characteristic </a:t>
            </a:r>
            <a:r>
              <a:rPr lang="en-IN" sz="2400" b="1" dirty="0" err="1" smtClean="0"/>
              <a:t>Birbeck</a:t>
            </a:r>
            <a:r>
              <a:rPr lang="en-IN" sz="2400" b="1" dirty="0" smtClean="0"/>
              <a:t>  bodies on electron microscopic evaluation</a:t>
            </a:r>
            <a:endParaRPr lang="en-IN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err="1" smtClean="0"/>
              <a:t>Transbronchial</a:t>
            </a:r>
            <a:r>
              <a:rPr lang="en-IN" dirty="0" smtClean="0"/>
              <a:t>  biopsy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Video-guided </a:t>
            </a:r>
            <a:r>
              <a:rPr lang="en-IN" dirty="0" err="1" smtClean="0"/>
              <a:t>thoracoscopic</a:t>
            </a:r>
            <a:r>
              <a:rPr lang="en-IN" dirty="0" smtClean="0"/>
              <a:t> lung biopsy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of LCH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Smoking cessation!!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However, it has never been proven whether smoking cessation actually improves progression or survival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High dose Corticosteroids(</a:t>
            </a:r>
            <a:r>
              <a:rPr lang="en-US" sz="2800" dirty="0" err="1" smtClean="0"/>
              <a:t>prednisolone</a:t>
            </a:r>
            <a:r>
              <a:rPr lang="en-US" sz="2800" dirty="0" smtClean="0"/>
              <a:t>) </a:t>
            </a:r>
            <a:r>
              <a:rPr lang="en-US" sz="2800" dirty="0"/>
              <a:t>may be of benefit in symptomatic patients, but again, no studies to actually prove efficacy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Salvage </a:t>
            </a:r>
            <a:r>
              <a:rPr lang="en-US" sz="2800" dirty="0" smtClean="0"/>
              <a:t>chemotherapy (</a:t>
            </a:r>
            <a:r>
              <a:rPr lang="en-US" sz="2800" dirty="0" err="1" smtClean="0"/>
              <a:t>chlorambusil,vincristine,methotrexate</a:t>
            </a:r>
            <a:r>
              <a:rPr lang="en-US" sz="2800" dirty="0" smtClean="0"/>
              <a:t>) </a:t>
            </a:r>
            <a:r>
              <a:rPr lang="en-US" sz="2800" dirty="0"/>
              <a:t>is reserved for relentless </a:t>
            </a:r>
            <a:r>
              <a:rPr lang="en-US" sz="2800" dirty="0" smtClean="0"/>
              <a:t>disease or when steroids fail .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Lung transplantation is an </a:t>
            </a:r>
            <a:r>
              <a:rPr lang="en-US" sz="2800" dirty="0" smtClean="0"/>
              <a:t>option for end stage disease, </a:t>
            </a:r>
            <a:r>
              <a:rPr lang="en-US" sz="2800" dirty="0"/>
              <a:t>although there are no formal guidelines specific to LCH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992888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FUTURE  PROJECTS IN TREATEMENT </a:t>
            </a:r>
            <a:r>
              <a:rPr lang="en-US" sz="3200" b="1" dirty="0" smtClean="0"/>
              <a:t>LIKE </a:t>
            </a:r>
            <a:r>
              <a:rPr lang="en-IN" sz="3200" b="1" dirty="0" smtClean="0"/>
              <a:t>GENE </a:t>
            </a:r>
            <a:r>
              <a:rPr lang="en-IN" sz="3200" b="1" dirty="0" smtClean="0"/>
              <a:t>THERAPY, MONOCLONAL ANTIBODY THERAPY, AND CYTOKINE-BASED THERAPIES ARE UNDER </a:t>
            </a:r>
            <a:r>
              <a:rPr lang="en-IN" sz="3200" b="1" dirty="0" smtClean="0"/>
              <a:t>TRIAL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9600" b="1" dirty="0" smtClean="0">
                <a:solidFill>
                  <a:schemeClr val="bg1"/>
                </a:solidFill>
              </a:rPr>
              <a:t>THANKYOU</a:t>
            </a:r>
            <a:endParaRPr lang="en-IN" sz="11500" b="1" dirty="0" smtClean="0">
              <a:solidFill>
                <a:schemeClr val="bg1"/>
              </a:solidFill>
            </a:endParaRPr>
          </a:p>
          <a:p>
            <a:endParaRPr lang="en-I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AND BACKGROUND</a:t>
            </a:r>
            <a:endParaRPr lang="en-US" b="1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Sometimes referred to as </a:t>
            </a:r>
            <a:r>
              <a:rPr lang="en-US" sz="2800" b="1" dirty="0" err="1" smtClean="0"/>
              <a:t>histiocytosis</a:t>
            </a:r>
            <a:r>
              <a:rPr lang="en-US" sz="2800" b="1" dirty="0" smtClean="0"/>
              <a:t> x</a:t>
            </a:r>
          </a:p>
          <a:p>
            <a:r>
              <a:rPr lang="en-US" sz="2800" b="1" dirty="0" err="1" smtClean="0"/>
              <a:t>Lch</a:t>
            </a:r>
            <a:r>
              <a:rPr lang="en-US" sz="2800" b="1" dirty="0" smtClean="0"/>
              <a:t> is a disease of abnormal </a:t>
            </a:r>
            <a:r>
              <a:rPr lang="en-US" sz="2800" b="1" dirty="0" err="1" smtClean="0"/>
              <a:t>clonal</a:t>
            </a:r>
            <a:r>
              <a:rPr lang="en-US" sz="2800" b="1" dirty="0" smtClean="0"/>
              <a:t> proliferation of a unique type of cell in the </a:t>
            </a:r>
            <a:r>
              <a:rPr lang="en-US" sz="2800" b="1" dirty="0" err="1" smtClean="0"/>
              <a:t>monocyte</a:t>
            </a:r>
            <a:r>
              <a:rPr lang="en-US" sz="2800" b="1" dirty="0" smtClean="0"/>
              <a:t>-macrophage cell line known as the </a:t>
            </a:r>
            <a:r>
              <a:rPr lang="en-US" sz="2800" b="1" dirty="0" err="1" smtClean="0"/>
              <a:t>langerhans</a:t>
            </a:r>
            <a:r>
              <a:rPr lang="en-US" sz="2800" b="1" dirty="0" smtClean="0"/>
              <a:t> cell. </a:t>
            </a:r>
          </a:p>
          <a:p>
            <a:r>
              <a:rPr lang="en-US" sz="2800" b="1" dirty="0" smtClean="0"/>
              <a:t>It is named after the medical student </a:t>
            </a:r>
            <a:r>
              <a:rPr lang="en-US" sz="2800" b="1" dirty="0" err="1" smtClean="0"/>
              <a:t>paul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langerhans</a:t>
            </a:r>
            <a:r>
              <a:rPr lang="en-US" sz="2800" b="1" dirty="0" smtClean="0"/>
              <a:t>, the first scientist to describe the cell (1868). </a:t>
            </a: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1" name="Group 47"/>
          <p:cNvGraphicFramePr>
            <a:graphicFrameLocks noGrp="1"/>
          </p:cNvGraphicFramePr>
          <p:nvPr>
            <p:ph type="tbl" idx="1"/>
          </p:nvPr>
        </p:nvGraphicFramePr>
        <p:xfrm>
          <a:off x="755576" y="1052735"/>
          <a:ext cx="7772400" cy="5639735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012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Syndrome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Cells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0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Langerhans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cell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histiocytosis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Langerhans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Reactive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Histiocytosis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(Non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langerhans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Macrophages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6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Malignant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Histiocytosis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Acute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Monocytic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Leukemia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 OF THE HISTIOCYTOMAS</a:t>
            </a:r>
            <a:endParaRPr lang="en-IN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7281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>
                <a:solidFill>
                  <a:schemeClr val="accent1"/>
                </a:solidFill>
              </a:rPr>
              <a:t>UNIFOCAL-</a:t>
            </a:r>
          </a:p>
          <a:p>
            <a:pPr marL="514350" indent="-514350">
              <a:buFont typeface="+mj-lt"/>
              <a:buAutoNum type="arabicPeriod"/>
            </a:pPr>
            <a:endParaRPr lang="en-IN" sz="32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solidFill>
                  <a:srgbClr val="FF0000"/>
                </a:solidFill>
              </a:rPr>
              <a:t>……………</a:t>
            </a:r>
            <a:r>
              <a:rPr lang="en-IN" sz="3200" dirty="0" smtClean="0"/>
              <a:t> EOSINOPHILIC GRANULOMA OF LUNG</a:t>
            </a:r>
          </a:p>
          <a:p>
            <a:pPr marL="514350" indent="-514350"/>
            <a:r>
              <a:rPr lang="en-IN" sz="3200" dirty="0" smtClean="0"/>
              <a:t>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solidFill>
                  <a:srgbClr val="FF0000"/>
                </a:solidFill>
              </a:rPr>
              <a:t>……………</a:t>
            </a:r>
            <a:r>
              <a:rPr lang="en-IN" sz="3200" dirty="0" smtClean="0"/>
              <a:t> EOSINOPHILIC GRANULOMA OF BONE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620688"/>
            <a:ext cx="80654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LANGERHANS CELL  HISTIOCYTOSIS</a:t>
            </a: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IS DIVIDED INTO 3 GROUPS</a:t>
            </a:r>
            <a:endParaRPr lang="en-IN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9269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2.MULTIFOCAL UNISYSTEM-</a:t>
            </a:r>
          </a:p>
          <a:p>
            <a:pPr marL="514350" indent="-514350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HAND-SCHULLER CHRISTIAN DISEASE WHICH IS A TRIAD OF</a:t>
            </a:r>
          </a:p>
          <a:p>
            <a:pPr marL="514350" indent="-514350">
              <a:buFont typeface="+mj-lt"/>
              <a:buAutoNum type="arabicPeriod"/>
            </a:pPr>
            <a:endParaRPr lang="e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47664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6058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IN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3.MULTIFOCAL MULTISYSTEM </a:t>
            </a:r>
            <a:r>
              <a:rPr lang="en-I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</a:t>
            </a:r>
            <a:endParaRPr lang="en-IN" sz="2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4344" y="1770501"/>
            <a:ext cx="4038600" cy="4525963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Acute, disseminated form that is often fatal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Skin:  seborrheic eruptions on the trunk and scalp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Hepatosplenomegaly, lymphadenopathy, lung lesions and osteolytic bone lesions are present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648200" y="1981200"/>
            <a:ext cx="4495800" cy="4114800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marrow = anemia/thrombocytopenia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 chance of 5 year survival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chemotherapy (Vinblastine or etoposide)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7584" y="908720"/>
            <a:ext cx="785921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LETTERER-SIWE DISEASE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Langerhan’s Cells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FUNCTION: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Monocytic Antigen presenting cells of the skin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Found in foci and clusters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Secrete IL-1 and PGE2 to recruit other immune cells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FEATURES: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“Birbeck’s granules”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Irregularly grooved nuclei and single nucleolus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Finely dispersed chromatin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Abundant acidic cytoplasm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CD1a + markers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3317" name="AutoShape 7" descr="http://home.mdconsult.com/das/book/body/0/891/n015037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318" name="AutoShape 9" descr="http://home.mdconsult.com/das/book/body/0/891/f015037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Birbeck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Granules</a:t>
            </a:r>
            <a:endParaRPr lang="en-CA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4339" name="Picture 5" descr="C:\Documents and Settings\Nigel Colterjohn\Application Data\Microsoft\Media Catalog\Langerhan's Cell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096344" cy="3920653"/>
          </a:xfrm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Plasma membrane invaginations</a:t>
            </a:r>
          </a:p>
          <a:p>
            <a:r>
              <a:rPr lang="en-US" sz="2800" b="1" dirty="0" err="1" smtClean="0"/>
              <a:t>Rodlike</a:t>
            </a:r>
            <a:r>
              <a:rPr lang="en-US" sz="2800" b="1" dirty="0" smtClean="0"/>
              <a:t> structures with a dilated end  -</a:t>
            </a:r>
            <a:r>
              <a:rPr lang="en-US" sz="2800" b="1" dirty="0" err="1" smtClean="0"/>
              <a:t>discribed</a:t>
            </a:r>
            <a:r>
              <a:rPr lang="en-US" sz="2800" b="1" dirty="0" smtClean="0"/>
              <a:t> as “tennis </a:t>
            </a:r>
            <a:r>
              <a:rPr lang="en-US" sz="2800" b="1" dirty="0" err="1" smtClean="0"/>
              <a:t>raquets</a:t>
            </a:r>
            <a:r>
              <a:rPr lang="en-US" sz="2800" b="1" dirty="0" smtClean="0"/>
              <a:t>” </a:t>
            </a:r>
          </a:p>
          <a:p>
            <a:r>
              <a:rPr lang="en-US" sz="2800" b="1" dirty="0" smtClean="0"/>
              <a:t>Their presence on biopsy confirms the diagnosis</a:t>
            </a:r>
            <a:endParaRPr lang="en-CA" sz="28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1624</TotalTime>
  <Words>939</Words>
  <Application>Microsoft Office PowerPoint</Application>
  <PresentationFormat>On-screen Show (4:3)</PresentationFormat>
  <Paragraphs>124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Verve</vt:lpstr>
      <vt:lpstr>Slide 1</vt:lpstr>
      <vt:lpstr>Slide 2</vt:lpstr>
      <vt:lpstr>INTRODUCTION AND BACKGROUND</vt:lpstr>
      <vt:lpstr>Slide 4</vt:lpstr>
      <vt:lpstr>Slide 5</vt:lpstr>
      <vt:lpstr>Slide 6</vt:lpstr>
      <vt:lpstr>Slide 7</vt:lpstr>
      <vt:lpstr>Langerhan’s Cells</vt:lpstr>
      <vt:lpstr>Birbeck Granules</vt:lpstr>
      <vt:lpstr>Etiology</vt:lpstr>
      <vt:lpstr>PULMONARY LANGERHANS’-CELL HISTIOCYTOSIS</vt:lpstr>
      <vt:lpstr>PATHOGENESIS</vt:lpstr>
      <vt:lpstr>Slide 13</vt:lpstr>
      <vt:lpstr>SIGNS AND SYMPTOMS</vt:lpstr>
      <vt:lpstr>Slide 15</vt:lpstr>
      <vt:lpstr>Slide 16</vt:lpstr>
      <vt:lpstr>INVESTIGATIONS</vt:lpstr>
      <vt:lpstr>Slide 18</vt:lpstr>
      <vt:lpstr>COMPUTED TOMOGRAPHY</vt:lpstr>
      <vt:lpstr>Slide 20</vt:lpstr>
      <vt:lpstr>Magnetic Resonance Imaging</vt:lpstr>
      <vt:lpstr>BAL FLUID ANALYSIS</vt:lpstr>
      <vt:lpstr>Slide 23</vt:lpstr>
      <vt:lpstr>Treatment of LCH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Histiocytosis X</dc:title>
  <dc:creator>Nigel Colterjohn</dc:creator>
  <cp:lastModifiedBy>Kaku</cp:lastModifiedBy>
  <cp:revision>145</cp:revision>
  <dcterms:created xsi:type="dcterms:W3CDTF">2002-05-06T13:22:23Z</dcterms:created>
  <dcterms:modified xsi:type="dcterms:W3CDTF">2011-02-23T09:22:59Z</dcterms:modified>
</cp:coreProperties>
</file>