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323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321" r:id="rId26"/>
    <p:sldId id="282" r:id="rId27"/>
    <p:sldId id="283" r:id="rId28"/>
    <p:sldId id="284" r:id="rId29"/>
    <p:sldId id="285" r:id="rId30"/>
    <p:sldId id="286" r:id="rId31"/>
    <p:sldId id="290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4" r:id="rId42"/>
    <p:sldId id="305" r:id="rId43"/>
    <p:sldId id="309" r:id="rId44"/>
    <p:sldId id="310" r:id="rId45"/>
    <p:sldId id="322" r:id="rId46"/>
    <p:sldId id="311" r:id="rId47"/>
    <p:sldId id="312" r:id="rId48"/>
    <p:sldId id="314" r:id="rId49"/>
    <p:sldId id="315" r:id="rId50"/>
    <p:sldId id="318" r:id="rId51"/>
    <p:sldId id="31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697C5-18F0-492B-B508-15787BCAA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D95B-2E78-4990-9E00-14F2066AB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3381D-67D8-4E97-9E03-3261F70CD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A406EB-041E-436E-82A4-60C20C737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B7EBC8-8E42-4FCD-B455-C888DF978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6478-907C-4512-8D32-182A68BC0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3DFE-F3C5-4433-BD71-F1D10838A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E10E-F720-452E-B340-96582A609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1466-0256-45F4-BD40-4DE57C82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B589-5B61-4FFB-948D-AC5FF4FD1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845D-0116-4485-8DDF-33042E896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5AA9-4CB7-48FE-A428-43CA79213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8BB4-545B-46E7-9316-3E10C7D58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2CCB43-71F1-4D3B-8AD9-080098178C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Interstitial Lung Diseases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S. Wijetunge MBBS MD</a:t>
            </a:r>
          </a:p>
          <a:p>
            <a:pPr>
              <a:lnSpc>
                <a:spcPct val="90000"/>
              </a:lnSpc>
            </a:pPr>
            <a:r>
              <a:rPr lang="en-US" sz="2000"/>
              <a:t>Dept. of Pathology</a:t>
            </a:r>
          </a:p>
          <a:p>
            <a:pPr>
              <a:lnSpc>
                <a:spcPct val="90000"/>
              </a:lnSpc>
            </a:pPr>
            <a:r>
              <a:rPr lang="en-US" sz="2000"/>
              <a:t>Faculty of Medicine</a:t>
            </a:r>
          </a:p>
          <a:p>
            <a:pPr>
              <a:lnSpc>
                <a:spcPct val="90000"/>
              </a:lnSpc>
            </a:pPr>
            <a:r>
              <a:rPr lang="en-US" sz="2000"/>
              <a:t>University of Peradeniya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Although ILDs are due to multiple initiating causes the pathologic response and repair mechanisms by the lung have similar patterns.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Therefore, this group of disorders can be categorized into two broad groups depending on the pathologic patterns. These are: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Those associated with predominant inflammation and fibrosis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those associated with predominantly granulomatous response in the interstium and/or vascular endothelium.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folHlink"/>
                </a:solidFill>
              </a:rPr>
              <a:t>Lung response:  predominant inflammation and fibrosis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Pathogenesis: </a:t>
            </a:r>
          </a:p>
          <a:p>
            <a:pPr algn="ctr">
              <a:lnSpc>
                <a:spcPct val="80000"/>
              </a:lnSpc>
            </a:pPr>
            <a:r>
              <a:rPr lang="en-US" sz="2400"/>
              <a:t>Initial injury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</a:pPr>
            <a:r>
              <a:rPr lang="en-US" sz="2400"/>
              <a:t>Inflammation in the alveolar walls and lung parenchyma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</a:pPr>
            <a:r>
              <a:rPr lang="en-US" sz="2400"/>
              <a:t>Diffuse involvement of lung parenchyma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</a:pPr>
            <a:r>
              <a:rPr lang="en-US" sz="2400"/>
              <a:t>Lung fibrosis, ultimate end result – honey combing of the lung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Lung response:  predominant inflammation and fibrosis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chemeClr val="folHlink"/>
                </a:solidFill>
              </a:rPr>
              <a:t>Cause unknown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/>
              <a:t>Idiopathic interstitial diseases/pneumonias – histological patterns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Usual interstitial pneumpnia (UIP)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Organizing pneumonia (OP) [old term-Bronchioloitis obliterance with organizing pneumonia (BOOP)]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Desquamative interstitial pneumonia (DIP)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Diffuse alveolar damage (DAD)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Nonspecific interstitial pneumonia (NSIP)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Others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Lymphocytic interstitial pneumonia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Eosinophilic pneumonias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Pulmonary alveolar proteinosis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Connective tissue disorders associated ILD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Lymphangioleiomyomatosis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Lung response:  predominant inflammation and fibrosis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Cause known</a:t>
            </a:r>
          </a:p>
          <a:p>
            <a:pPr>
              <a:buFontTx/>
              <a:buNone/>
            </a:pPr>
            <a:endParaRPr lang="en-US" sz="28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Asbestosis</a:t>
            </a:r>
          </a:p>
          <a:p>
            <a:pPr lvl="1"/>
            <a:r>
              <a:rPr lang="en-US" sz="2400"/>
              <a:t>Drugs, fumes and gases induced pneumonias</a:t>
            </a:r>
          </a:p>
          <a:p>
            <a:pPr lvl="1"/>
            <a:r>
              <a:rPr lang="en-US" sz="2400"/>
              <a:t>Radiation induced pneumonias</a:t>
            </a:r>
          </a:p>
          <a:p>
            <a:pPr lvl="1"/>
            <a:r>
              <a:rPr lang="en-US" sz="2400"/>
              <a:t>Aspiration pneumonias</a:t>
            </a:r>
          </a:p>
          <a:p>
            <a:pPr lvl="1"/>
            <a:r>
              <a:rPr lang="en-US" sz="2400"/>
              <a:t>Residual  ARDS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>
                <a:ea typeface="SimSun" pitchFamily="2" charset="-122"/>
              </a:rPr>
              <a:t>Lung response:  predominantly granulomatous</a:t>
            </a:r>
            <a:r>
              <a:rPr lang="en-US" altLang="zh-CN" sz="3200">
                <a:ea typeface="SimSun" pitchFamily="2" charset="-122"/>
              </a:rPr>
              <a:t> </a:t>
            </a:r>
            <a:endParaRPr lang="en-US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Unknown cause</a:t>
            </a:r>
            <a:endParaRPr lang="en-US" sz="28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Sarcoidosis</a:t>
            </a:r>
          </a:p>
          <a:p>
            <a:pPr lvl="1"/>
            <a:r>
              <a:rPr lang="en-US" sz="2400"/>
              <a:t>Langerhans cell histiocytosis</a:t>
            </a:r>
          </a:p>
          <a:p>
            <a:pPr lvl="1"/>
            <a:r>
              <a:rPr lang="en-US" sz="2400"/>
              <a:t>Granulomatous vasculitids (e.g, Wegener’s, Churg – Strauss)</a:t>
            </a:r>
          </a:p>
          <a:p>
            <a:pPr lvl="1"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Known Cause</a:t>
            </a:r>
            <a:endParaRPr lang="en-US" sz="28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Hypersensitivity pneumonitis (organic dust)</a:t>
            </a:r>
          </a:p>
          <a:p>
            <a:pPr lvl="1"/>
            <a:r>
              <a:rPr lang="en-US" sz="2400"/>
              <a:t>Inorganic dust – beryllium, silica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folHlink"/>
                </a:solidFill>
              </a:rPr>
              <a:t>Diagnosis: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r>
              <a:rPr lang="en-US" sz="2800"/>
              <a:t>Clinical features</a:t>
            </a:r>
          </a:p>
          <a:p>
            <a:r>
              <a:rPr lang="en-US" sz="2800"/>
              <a:t>HRCT ( more clinicopathological correlation is possible)</a:t>
            </a:r>
          </a:p>
          <a:p>
            <a:r>
              <a:rPr lang="en-US" sz="2800"/>
              <a:t>Lung biopsy – open or thoracoscopic biopsy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Diffuse interstitial lung diseases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r>
              <a:rPr lang="en-US" sz="3200"/>
              <a:t>Idiopathic interstitial Diseases/pneumonias</a:t>
            </a:r>
            <a:br>
              <a:rPr lang="en-US" sz="3200"/>
            </a:br>
            <a:endParaRPr lang="en-US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Major histopathological patterns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5400" y="2422525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/>
              <a:t>   </a:t>
            </a:r>
            <a:r>
              <a:rPr lang="en-US" sz="2000"/>
              <a:t>Usual interstitial pneumonia (UIP)</a:t>
            </a:r>
          </a:p>
          <a:p>
            <a:pPr lvl="1">
              <a:buFontTx/>
              <a:buChar char="•"/>
            </a:pPr>
            <a:endParaRPr lang="en-US" sz="2000"/>
          </a:p>
          <a:p>
            <a:pPr lvl="1">
              <a:buFontTx/>
              <a:buChar char="•"/>
            </a:pPr>
            <a:r>
              <a:rPr lang="en-US" sz="2000"/>
              <a:t>   Organizing pneumonia (OP) [old term - Bronchioloitis    obliterance with organizing pneumonia (BOOP)]</a:t>
            </a:r>
          </a:p>
          <a:p>
            <a:pPr lvl="1">
              <a:buFontTx/>
              <a:buChar char="•"/>
            </a:pPr>
            <a:endParaRPr lang="en-US" sz="2000"/>
          </a:p>
          <a:p>
            <a:pPr lvl="1">
              <a:buFontTx/>
              <a:buChar char="•"/>
            </a:pPr>
            <a:r>
              <a:rPr lang="en-US" sz="2000"/>
              <a:t>   Desquamative interstitial pneumonia (DIP)</a:t>
            </a:r>
          </a:p>
          <a:p>
            <a:pPr lvl="1">
              <a:buFontTx/>
              <a:buChar char="•"/>
            </a:pPr>
            <a:endParaRPr lang="en-US" sz="2000"/>
          </a:p>
          <a:p>
            <a:pPr lvl="1">
              <a:buFontTx/>
              <a:buChar char="•"/>
            </a:pPr>
            <a:r>
              <a:rPr lang="en-US" sz="2000"/>
              <a:t>   Diffuse alveolar damage (DAD)</a:t>
            </a:r>
          </a:p>
          <a:p>
            <a:pPr lvl="1"/>
            <a:endParaRPr lang="en-US" sz="2000"/>
          </a:p>
          <a:p>
            <a:pPr lvl="1">
              <a:buFontTx/>
              <a:buChar char="•"/>
            </a:pPr>
            <a:r>
              <a:rPr lang="en-US" sz="2000"/>
              <a:t>   Nonspecific interstitial pneumonia (NSIP)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Usual interstitial pneumonia (UIP)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pattern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most commonly diagnosed histological pattern of interstitial lung disease.</a:t>
            </a:r>
          </a:p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Main histological features:</a:t>
            </a:r>
          </a:p>
          <a:p>
            <a:pPr>
              <a:buFontTx/>
              <a:buNone/>
            </a:pPr>
            <a:r>
              <a:rPr lang="en-US" sz="2400"/>
              <a:t>Interstitial inflammation is mild, fibrosis is marked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Usual interstitial pneumonia (UIP)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pattern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209800" y="2057400"/>
            <a:ext cx="5029200" cy="4038600"/>
            <a:chOff x="2928" y="1344"/>
            <a:chExt cx="2544" cy="1649"/>
          </a:xfrm>
        </p:grpSpPr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1344"/>
              <a:ext cx="25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564" name="Group 12"/>
            <p:cNvGrpSpPr>
              <a:grpSpLocks noChangeAspect="1"/>
            </p:cNvGrpSpPr>
            <p:nvPr/>
          </p:nvGrpSpPr>
          <p:grpSpPr bwMode="auto">
            <a:xfrm>
              <a:off x="2928" y="2160"/>
              <a:ext cx="2544" cy="833"/>
              <a:chOff x="2928" y="2160"/>
              <a:chExt cx="2544" cy="833"/>
            </a:xfrm>
          </p:grpSpPr>
          <p:sp>
            <p:nvSpPr>
              <p:cNvPr id="2356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2928" y="2160"/>
                <a:ext cx="2544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66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2160"/>
                <a:ext cx="2550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Usual interstitial pneumonia (UIP)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pattern</a:t>
            </a:r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2438400" y="2514600"/>
            <a:ext cx="4419600" cy="3657600"/>
            <a:chOff x="1440" y="1152"/>
            <a:chExt cx="2544" cy="1649"/>
          </a:xfrm>
        </p:grpSpPr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1152"/>
              <a:ext cx="25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720" name="Group 24"/>
            <p:cNvGrpSpPr>
              <a:grpSpLocks noChangeAspect="1"/>
            </p:cNvGrpSpPr>
            <p:nvPr/>
          </p:nvGrpSpPr>
          <p:grpSpPr bwMode="auto">
            <a:xfrm>
              <a:off x="1440" y="1968"/>
              <a:ext cx="2544" cy="833"/>
              <a:chOff x="1440" y="1968"/>
              <a:chExt cx="2544" cy="833"/>
            </a:xfrm>
          </p:grpSpPr>
          <p:sp>
            <p:nvSpPr>
              <p:cNvPr id="29721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1968"/>
                <a:ext cx="2544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722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40" y="1968"/>
                <a:ext cx="2550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1219200" y="18288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Honeycombing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interstitial lung diseases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heterogeneous group of disorders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Involves the lung parenchyma – alveoli, alveolar walls, capillary endothelium and connective tissue.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Diseases caused by infectious agents are excluded from this group.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7663" y="2035175"/>
            <a:ext cx="2479675" cy="3654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Usual interstitial pneumonia (UIP)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pattern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clinical diagnosis where UIP pattern is most commonly found in is idiopathic pulmonary fibrosis (IPF) – ( this is also called cryptogenic fibrosing alveolitis (CFA)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Other interstitial lung diseases where UIP pattern could be seen are – CTDs , drug induced pneumonias, irradiation, asbestosis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Usual interstitial pneumonia (UIP)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pattern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66FF"/>
                </a:solidFill>
              </a:rPr>
              <a:t>Idiopathic pulmonary fibrosis (IPF)</a:t>
            </a:r>
          </a:p>
          <a:p>
            <a:pPr>
              <a:buFontTx/>
              <a:buNone/>
            </a:pPr>
            <a:endParaRPr lang="en-US">
              <a:solidFill>
                <a:srgbClr val="FF66FF"/>
              </a:solidFill>
            </a:endParaRPr>
          </a:p>
          <a:p>
            <a:pPr lvl="1"/>
            <a:r>
              <a:rPr lang="en-US"/>
              <a:t>Chronic fibrosing interstitial pneumonia</a:t>
            </a:r>
          </a:p>
          <a:p>
            <a:pPr lvl="1"/>
            <a:r>
              <a:rPr lang="en-US"/>
              <a:t>Unknown cause</a:t>
            </a:r>
          </a:p>
          <a:p>
            <a:pPr lvl="1"/>
            <a:r>
              <a:rPr lang="en-US"/>
              <a:t>Surgical lung biopsy shows a histologic pattern of UIP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Idiopathic pulmonary fibrosis (IPF)</a:t>
            </a:r>
            <a:br>
              <a:rPr lang="en-US" sz="3200"/>
            </a:br>
            <a:endParaRPr lang="en-US" sz="32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In the presence of a surgical lung biopsy showing UIP, the clinical diagnosis of IPF requires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Exclusion of other known causes of ILD including drug toxicities,</a:t>
            </a:r>
          </a:p>
          <a:p>
            <a:pPr lvl="1"/>
            <a:r>
              <a:rPr lang="en-US" sz="2400"/>
              <a:t>environmental exposure, and collagen vascular disease</a:t>
            </a:r>
          </a:p>
          <a:p>
            <a:pPr lvl="1"/>
            <a:r>
              <a:rPr lang="en-US" sz="2400"/>
              <a:t>Characteristic chest radiograph or HRCT findings</a:t>
            </a:r>
          </a:p>
          <a:p>
            <a:pPr lvl="1"/>
            <a:r>
              <a:rPr lang="en-US" sz="2400"/>
              <a:t>Abnormal pulmonary functions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Idiopathic pulmonary fibrosis (IPF)</a:t>
            </a:r>
            <a:br>
              <a:rPr lang="en-US" sz="3200"/>
            </a:br>
            <a:endParaRPr lang="en-US" sz="32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Clinical features</a:t>
            </a:r>
          </a:p>
          <a:p>
            <a:pPr>
              <a:buFontTx/>
              <a:buNone/>
            </a:pPr>
            <a:endParaRPr lang="en-US">
              <a:solidFill>
                <a:schemeClr val="folHlink"/>
              </a:solidFill>
            </a:endParaRPr>
          </a:p>
          <a:p>
            <a:pPr lvl="1"/>
            <a:r>
              <a:rPr lang="en-US" sz="2400"/>
              <a:t>Over 50 years</a:t>
            </a:r>
          </a:p>
          <a:p>
            <a:pPr lvl="1"/>
            <a:r>
              <a:rPr lang="en-US" sz="2400"/>
              <a:t>Slight male predominance</a:t>
            </a:r>
          </a:p>
          <a:p>
            <a:pPr lvl="1"/>
            <a:r>
              <a:rPr lang="en-US" sz="2400"/>
              <a:t>Insidious onset of dyspnea  - 6 months before diagnosis</a:t>
            </a:r>
          </a:p>
          <a:p>
            <a:pPr lvl="1"/>
            <a:r>
              <a:rPr lang="en-US" sz="2400"/>
              <a:t>Restrictive ventilatory defect</a:t>
            </a:r>
          </a:p>
          <a:p>
            <a:pPr lvl="1"/>
            <a:r>
              <a:rPr lang="en-US" sz="2400"/>
              <a:t>BAL fluid - excess of neutrophils</a:t>
            </a:r>
          </a:p>
          <a:p>
            <a:pPr lvl="1"/>
            <a:r>
              <a:rPr lang="en-US" sz="2400"/>
              <a:t>Gradual deterioration - median survival 2.5-3.5 years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/>
              <a:t>Idiopathic pulmonary fibrosis (IPF)</a:t>
            </a:r>
            <a:br>
              <a:rPr lang="en-US" sz="3200"/>
            </a:br>
            <a:endParaRPr lang="en-US" sz="32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153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Changes in lung – radiological findings</a:t>
            </a:r>
          </a:p>
          <a:p>
            <a:pPr lvl="1"/>
            <a:r>
              <a:rPr lang="en-US" sz="2000"/>
              <a:t>Bilateral reticular pattern</a:t>
            </a:r>
          </a:p>
          <a:p>
            <a:pPr lvl="1"/>
            <a:r>
              <a:rPr lang="en-US" sz="2000"/>
              <a:t>Mainly peripheral involvement ( basal and subpleural) with central sparing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2743200"/>
            <a:ext cx="2532063" cy="3733800"/>
          </a:xfrm>
          <a:noFill/>
          <a:ln/>
        </p:spPr>
      </p:pic>
      <p:pic>
        <p:nvPicPr>
          <p:cNvPr id="40967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3200"/>
            <a:ext cx="4343400" cy="3792538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/>
              <a:t>Idiopathic pulmonary fibrosis (IPF)</a:t>
            </a:r>
            <a:br>
              <a:rPr lang="en-US" sz="3200"/>
            </a:br>
            <a:endParaRPr lang="en-US" sz="3200"/>
          </a:p>
        </p:txBody>
      </p:sp>
      <p:pic>
        <p:nvPicPr>
          <p:cNvPr id="1095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2689225" cy="3962400"/>
          </a:xfrm>
          <a:noFill/>
          <a:ln/>
        </p:spPr>
      </p:pic>
      <p:pic>
        <p:nvPicPr>
          <p:cNvPr id="109575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057400"/>
            <a:ext cx="2689225" cy="3962400"/>
          </a:xfrm>
          <a:noFill/>
          <a:ln/>
        </p:spPr>
      </p:pic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914400" y="11430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</a:rPr>
              <a:t>Changes in lung – radiological findings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066800" y="6248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Normal lung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495800" y="6324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Idiopathic pulmonary fibrosis (IPF)</a:t>
            </a:r>
            <a:br>
              <a:rPr lang="en-US" sz="3200"/>
            </a:br>
            <a:endParaRPr lang="en-US" sz="32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Lung – macroscopy – firm, grey and contracted. Sharp demarcation between involved and uninvolved areas.</a:t>
            </a:r>
          </a:p>
          <a:p>
            <a:r>
              <a:rPr lang="en-US" sz="2000"/>
              <a:t>Advanced stage – honey combing</a:t>
            </a:r>
          </a:p>
        </p:txBody>
      </p:sp>
      <p:pic>
        <p:nvPicPr>
          <p:cNvPr id="44036" name="Picture 4" descr="Int-1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3070225" cy="43434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Desquamative interstitial pneumonia (DIP)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DIP is both a histological pattern and a specific clinical diagnosis.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folHlink"/>
                </a:solidFill>
              </a:rPr>
              <a:t>Clinical features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Primarily cigarette smokers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4th to 5th decade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Male:female 2:1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Dyspnea, dry cough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Restrictive ventilatory defect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Good prognosis, 70% after 10 years</a:t>
            </a:r>
          </a:p>
          <a:p>
            <a:pPr lvl="3">
              <a:lnSpc>
                <a:spcPct val="90000"/>
              </a:lnSpc>
            </a:pPr>
            <a:r>
              <a:rPr lang="en-US"/>
              <a:t>Cessation of smoking</a:t>
            </a:r>
          </a:p>
          <a:p>
            <a:pPr lvl="3">
              <a:lnSpc>
                <a:spcPct val="90000"/>
              </a:lnSpc>
            </a:pPr>
            <a:r>
              <a:rPr lang="en-US"/>
              <a:t>Corticosteroids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Desquamative interstitial pneumonia (DIP)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Radiological – bilateral symmetrical ground glass appearance. Most prominent in basal regions.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Desquamative interstitial pneumonia (DIP)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Histopathology</a:t>
            </a:r>
          </a:p>
          <a:p>
            <a:pPr lvl="1"/>
            <a:r>
              <a:rPr lang="en-US" sz="2400"/>
              <a:t>Most prominent feature – increased alveolar macrophages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Common clinical features:</a:t>
            </a:r>
          </a:p>
          <a:p>
            <a:pPr>
              <a:buFontTx/>
              <a:buNone/>
            </a:pPr>
            <a:endParaRPr lang="en-US">
              <a:solidFill>
                <a:schemeClr val="folHlink"/>
              </a:solidFill>
            </a:endParaRPr>
          </a:p>
          <a:p>
            <a:pPr lvl="1"/>
            <a:r>
              <a:rPr lang="en-US"/>
              <a:t>Progressive dyspnoea and tachypnoea</a:t>
            </a:r>
          </a:p>
          <a:p>
            <a:pPr lvl="1"/>
            <a:r>
              <a:rPr lang="en-US"/>
              <a:t>End respiratory crackles (usually no wheezing or other evidence of air way obstruction)</a:t>
            </a:r>
          </a:p>
          <a:p>
            <a:pPr lvl="1"/>
            <a:r>
              <a:rPr lang="en-US"/>
              <a:t>Eventual cyanosis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Desquamative interstitial pneumonia (DIP)</a:t>
            </a:r>
          </a:p>
        </p:txBody>
      </p: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1676400" y="1905000"/>
            <a:ext cx="6172200" cy="4495800"/>
            <a:chOff x="288" y="2047"/>
            <a:chExt cx="2544" cy="1666"/>
          </a:xfrm>
        </p:grpSpPr>
        <p:grpSp>
          <p:nvGrpSpPr>
            <p:cNvPr id="49169" name="Group 17"/>
            <p:cNvGrpSpPr>
              <a:grpSpLocks noChangeAspect="1"/>
            </p:cNvGrpSpPr>
            <p:nvPr/>
          </p:nvGrpSpPr>
          <p:grpSpPr bwMode="auto">
            <a:xfrm>
              <a:off x="288" y="2880"/>
              <a:ext cx="2544" cy="833"/>
              <a:chOff x="288" y="2897"/>
              <a:chExt cx="2544" cy="833"/>
            </a:xfrm>
          </p:grpSpPr>
          <p:sp>
            <p:nvSpPr>
              <p:cNvPr id="49170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288" y="2897"/>
                <a:ext cx="2544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171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897"/>
                <a:ext cx="2550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172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047"/>
              <a:ext cx="25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Organizing pneumonia (OP) pattern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Defined pathologically by the presence of masses or plugs of fibroblasts containing fibrous tissue (Masson’s bodies) in the distal air spaces .i.e. in the alveolar spaces and bronchiolar lumens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[hence the previous term-Bronchioloitis obliterance with organizing pneumonia (BOOP)].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Masson’s bodies are formed by organization of fibrinous exudates in the distal air spaces.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Organizing pneumonia (OP) pattern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752600"/>
            <a:ext cx="6629400" cy="4357688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Organizing pneumonia (OP) pattern</a:t>
            </a:r>
          </a:p>
        </p:txBody>
      </p:sp>
      <p:sp>
        <p:nvSpPr>
          <p:cNvPr id="63492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This pathological pattern is not specific for any disorder or cause, but reflects one type of inflammatory process resulting from lung injury.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Organizing pneumonia (OP) pattern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/>
              <a:t>Organising pneumonia may be classified into two categories according to its cause:</a:t>
            </a:r>
          </a:p>
          <a:p>
            <a:pPr marL="609600" indent="-609600">
              <a:buFontTx/>
              <a:buNone/>
            </a:pPr>
            <a:endParaRPr lang="en-US" sz="2800"/>
          </a:p>
          <a:p>
            <a:pPr marL="1371600" lvl="2" indent="-457200">
              <a:buFontTx/>
              <a:buAutoNum type="arabicPeriod"/>
            </a:pPr>
            <a:r>
              <a:rPr lang="en-US"/>
              <a:t>Organizing pneumonia secondary to other causes; 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Cryptogenic ( idiopathic ) organising pneumonia (COP)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Organizing pneumonia (OP) pattern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folHlink"/>
                </a:solidFill>
              </a:rPr>
              <a:t>Organizing pneumonia secondary to other causes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Infection – e.g. bacterial pneumonias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Acute interstitial pneumonias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 ARDS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Distal to obstruction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Aspiration pneumonia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Drugs – e.g. chemotherapeutic agents, phenytoin,  salfasalazine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Fume, and toxic exposures – e.g, paraquate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Collagen vascular disease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Vasculitids – e.g. WG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Hypersensitivity pneumonitis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Eosinophilic lung disease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Inflammatory bowel disease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Secondary reaction to chronic bronchiolitis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Reaction around other processes, e.g. tumors, abscesses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Organizing pneumonia (OP) pattern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66FF"/>
                </a:solidFill>
              </a:rPr>
              <a:t>Cryptogenic organising pneumonia (COP)</a:t>
            </a:r>
          </a:p>
          <a:p>
            <a:pPr>
              <a:buFontTx/>
              <a:buNone/>
            </a:pPr>
            <a:endParaRPr lang="en-US" altLang="zh-CN">
              <a:solidFill>
                <a:srgbClr val="FF66FF"/>
              </a:solidFill>
              <a:ea typeface="SimSun" pitchFamily="2" charset="-122"/>
            </a:endParaRPr>
          </a:p>
          <a:p>
            <a:r>
              <a:rPr lang="en-US" sz="2800"/>
              <a:t>A rare but characteristic clinicopathological entity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Cryptogenic organising pneumonia (COP)</a:t>
            </a:r>
            <a:br>
              <a:rPr lang="en-US" sz="3200"/>
            </a:br>
            <a:endParaRPr lang="en-US" sz="32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folHlink"/>
                </a:solidFill>
              </a:rPr>
              <a:t>Clinical features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Mostly affected 50 – 60 years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No gender bias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No strong relationship with smoking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Short onset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Median, less than 3 months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Dyspnea, cough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Usually follows suspected but unconfirmed LRT infection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One to multiple courses of antibiotics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Restrictive ventilatory defect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BAL fluid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Excess of lymphocytes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Diagnosis – clinicopathological features and exclusion of recognized causes and associated disorders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Most recover with steroids</a:t>
            </a:r>
          </a:p>
          <a:p>
            <a:pPr lvl="2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Relapse common </a:t>
            </a:r>
            <a:endParaRPr lang="en-US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Cryptogenic organising pneumonia (COP)</a:t>
            </a:r>
            <a:br>
              <a:rPr lang="en-US" sz="3200"/>
            </a:br>
            <a:endParaRPr lang="en-US" sz="32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folHlink"/>
                </a:solidFill>
              </a:rPr>
              <a:t>Radiological findings-</a:t>
            </a:r>
          </a:p>
          <a:p>
            <a:pPr>
              <a:buFontTx/>
              <a:buNone/>
            </a:pPr>
            <a:endParaRPr lang="en-US" sz="2000">
              <a:solidFill>
                <a:schemeClr val="folHlink"/>
              </a:solidFill>
            </a:endParaRPr>
          </a:p>
          <a:p>
            <a:pPr lvl="1"/>
            <a:r>
              <a:rPr lang="en-US" sz="1800"/>
              <a:t>Most commonly – consolidations which could be bilateral or unilateral.</a:t>
            </a:r>
          </a:p>
          <a:p>
            <a:pPr lvl="1"/>
            <a:r>
              <a:rPr lang="en-US" sz="1800"/>
              <a:t>Some may have nodules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124200"/>
            <a:ext cx="2222500" cy="3276600"/>
          </a:xfrm>
          <a:noFill/>
          <a:ln/>
        </p:spPr>
      </p:pic>
      <p:pic>
        <p:nvPicPr>
          <p:cNvPr id="68614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3200400"/>
            <a:ext cx="2171700" cy="3200400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alveolar damage (DAD)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Histologically characterized by presence of  hyaline membranes along alveolar walls.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This is a result of acute diffuse alveolar wall damage due to various causes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Lung function test:</a:t>
            </a:r>
          </a:p>
          <a:p>
            <a:pPr lvl="1">
              <a:buFontTx/>
              <a:buNone/>
            </a:pPr>
            <a:r>
              <a:rPr lang="en-US"/>
              <a:t>	Reduce lung volume and compliance – restrictive type of lung disease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Reduced CO diffusing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alveolar damage (DAD)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Pathogenesis: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Damage to type I pneumocytes and endothelium – damage to respiratory membrane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Leakage of fibrin rich proteinacous fluid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Ropy eosinophilic material lining the alveoli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Proteinacous fluid and RBC in alveoli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962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3962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alveolar damage (DAD)</a:t>
            </a:r>
          </a:p>
        </p:txBody>
      </p: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2209800" y="1981200"/>
            <a:ext cx="5105400" cy="4191000"/>
            <a:chOff x="288" y="2016"/>
            <a:chExt cx="2544" cy="1649"/>
          </a:xfrm>
        </p:grpSpPr>
        <p:pic>
          <p:nvPicPr>
            <p:cNvPr id="76817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016"/>
              <a:ext cx="25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6818" name="Group 18"/>
            <p:cNvGrpSpPr>
              <a:grpSpLocks noChangeAspect="1"/>
            </p:cNvGrpSpPr>
            <p:nvPr/>
          </p:nvGrpSpPr>
          <p:grpSpPr bwMode="auto">
            <a:xfrm>
              <a:off x="288" y="2832"/>
              <a:ext cx="2544" cy="833"/>
              <a:chOff x="288" y="2831"/>
              <a:chExt cx="2544" cy="833"/>
            </a:xfrm>
          </p:grpSpPr>
          <p:sp>
            <p:nvSpPr>
              <p:cNvPr id="76819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288" y="2831"/>
                <a:ext cx="2544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820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831"/>
                <a:ext cx="2550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alveolar damage (DAD)</a:t>
            </a:r>
          </a:p>
        </p:txBody>
      </p:sp>
      <p:grpSp>
        <p:nvGrpSpPr>
          <p:cNvPr id="79899" name="Group 27"/>
          <p:cNvGrpSpPr>
            <a:grpSpLocks/>
          </p:cNvGrpSpPr>
          <p:nvPr/>
        </p:nvGrpSpPr>
        <p:grpSpPr bwMode="auto">
          <a:xfrm>
            <a:off x="1981200" y="2209800"/>
            <a:ext cx="5181600" cy="4191000"/>
            <a:chOff x="288" y="2016"/>
            <a:chExt cx="2544" cy="1649"/>
          </a:xfrm>
        </p:grpSpPr>
        <p:pic>
          <p:nvPicPr>
            <p:cNvPr id="79895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016"/>
              <a:ext cx="25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896" name="Group 24"/>
            <p:cNvGrpSpPr>
              <a:grpSpLocks noChangeAspect="1"/>
            </p:cNvGrpSpPr>
            <p:nvPr/>
          </p:nvGrpSpPr>
          <p:grpSpPr bwMode="auto">
            <a:xfrm>
              <a:off x="288" y="2832"/>
              <a:ext cx="2544" cy="833"/>
              <a:chOff x="288" y="2847"/>
              <a:chExt cx="2544" cy="833"/>
            </a:xfrm>
          </p:grpSpPr>
          <p:sp>
            <p:nvSpPr>
              <p:cNvPr id="79897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288" y="2847"/>
                <a:ext cx="2544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9898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847"/>
                <a:ext cx="2550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838200" y="1600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Hyaline membrane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alveolar damage (DAD)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folHlink"/>
                </a:solidFill>
              </a:rPr>
              <a:t>Clinical conditions associated with DAD</a:t>
            </a:r>
          </a:p>
          <a:p>
            <a:pPr>
              <a:lnSpc>
                <a:spcPct val="80000"/>
              </a:lnSpc>
            </a:pPr>
            <a:r>
              <a:rPr lang="en-US" sz="2400"/>
              <a:t>Infection</a:t>
            </a:r>
          </a:p>
          <a:p>
            <a:pPr>
              <a:lnSpc>
                <a:spcPct val="80000"/>
              </a:lnSpc>
            </a:pPr>
            <a:r>
              <a:rPr lang="en-US" sz="2400"/>
              <a:t>Inhalants</a:t>
            </a:r>
          </a:p>
          <a:p>
            <a:pPr>
              <a:lnSpc>
                <a:spcPct val="80000"/>
              </a:lnSpc>
            </a:pPr>
            <a:r>
              <a:rPr lang="en-US" sz="2400"/>
              <a:t>Ingestants</a:t>
            </a:r>
          </a:p>
          <a:p>
            <a:pPr>
              <a:lnSpc>
                <a:spcPct val="80000"/>
              </a:lnSpc>
            </a:pPr>
            <a:r>
              <a:rPr lang="en-US" sz="2400"/>
              <a:t>Drug toxicity</a:t>
            </a:r>
          </a:p>
          <a:p>
            <a:pPr>
              <a:lnSpc>
                <a:spcPct val="80000"/>
              </a:lnSpc>
            </a:pPr>
            <a:r>
              <a:rPr lang="en-US" sz="2400"/>
              <a:t>Collagen vascular disease</a:t>
            </a:r>
          </a:p>
          <a:p>
            <a:pPr>
              <a:lnSpc>
                <a:spcPct val="80000"/>
              </a:lnSpc>
            </a:pPr>
            <a:r>
              <a:rPr lang="en-US" sz="2400"/>
              <a:t>Uremia</a:t>
            </a:r>
          </a:p>
          <a:p>
            <a:pPr>
              <a:lnSpc>
                <a:spcPct val="80000"/>
              </a:lnSpc>
            </a:pPr>
            <a:r>
              <a:rPr lang="en-US" sz="2400"/>
              <a:t>Sepsis</a:t>
            </a:r>
          </a:p>
          <a:p>
            <a:pPr>
              <a:lnSpc>
                <a:spcPct val="80000"/>
              </a:lnSpc>
            </a:pPr>
            <a:r>
              <a:rPr lang="en-US" sz="2400"/>
              <a:t>Shock</a:t>
            </a:r>
          </a:p>
          <a:p>
            <a:pPr>
              <a:lnSpc>
                <a:spcPct val="80000"/>
              </a:lnSpc>
            </a:pPr>
            <a:r>
              <a:rPr lang="en-US" sz="2400"/>
              <a:t>Trauma</a:t>
            </a:r>
          </a:p>
          <a:p>
            <a:pPr>
              <a:lnSpc>
                <a:spcPct val="80000"/>
              </a:lnSpc>
            </a:pPr>
            <a:r>
              <a:rPr lang="en-US" sz="2400"/>
              <a:t>Miscellaneous</a:t>
            </a:r>
          </a:p>
          <a:p>
            <a:pPr>
              <a:lnSpc>
                <a:spcPct val="80000"/>
              </a:lnSpc>
            </a:pPr>
            <a:r>
              <a:rPr lang="en-US" sz="2400"/>
              <a:t>Idiopathic – AIP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Diffuse alveolar damage (DAD)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66FF"/>
                </a:solidFill>
              </a:rPr>
              <a:t>Acute interstitial pneumonia (AIP)</a:t>
            </a:r>
          </a:p>
          <a:p>
            <a:pPr>
              <a:buFontTx/>
              <a:buNone/>
            </a:pPr>
            <a:endParaRPr lang="en-US">
              <a:solidFill>
                <a:srgbClr val="FF66FF"/>
              </a:solidFill>
            </a:endParaRPr>
          </a:p>
          <a:p>
            <a:r>
              <a:rPr lang="en-US" sz="2400"/>
              <a:t>Rapidly progressive</a:t>
            </a:r>
          </a:p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Histologically distinct form of interstitial pneumonia – Diffuse alveolar damage</a:t>
            </a:r>
          </a:p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Term AIP is reserved for cases of unknown cause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AIP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9563" y="2035175"/>
            <a:ext cx="3117850" cy="4594225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Acute interstitial pneumonia (AIP)</a:t>
            </a:r>
            <a:br>
              <a:rPr lang="en-US" sz="3600"/>
            </a:br>
            <a:endParaRPr lang="en-US" sz="36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folHlink"/>
                </a:solidFill>
              </a:rPr>
              <a:t>Clinical features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800"/>
              <a:t>Wide age range, mean 50 years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No gender bias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Not smoking related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Severe exertional dyspnea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/>
              <a:t>		– Develops over few days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Restrictive pulmonary defect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/>
              <a:t>		– Hypoxemia develops early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Rapid progression to respiratory failure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Mechanical ventilation usually required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BAL fluid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/>
              <a:t>		– Increased total cells, RBCs, neutrophils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Treatment is supportive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/>
              <a:t>		– Mortality 50% or more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Nonspecific interstitial pneumonia pattern (NSIP)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IPs that do not fit histologically into any classic lesion.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Not a specific disease. Could be a non representative biopsy of another process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This is the second most common diagnosis pattern of ILDs (most common is UIP).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Common associations are: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CTD’s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Organic dust or other exposures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Prior acute lung injury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Lung response - granulomatous</a:t>
            </a:r>
            <a:r>
              <a:rPr lang="en-US" sz="320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FF66FF"/>
                </a:solidFill>
              </a:rPr>
              <a:t>Hypersensitivity pneumonitis (extrinsic allergic alveolitis)</a:t>
            </a:r>
          </a:p>
          <a:p>
            <a:pPr>
              <a:buFontTx/>
              <a:buNone/>
            </a:pPr>
            <a:endParaRPr lang="en-US" sz="2400" b="1">
              <a:solidFill>
                <a:srgbClr val="FF66FF"/>
              </a:solidFill>
            </a:endParaRPr>
          </a:p>
          <a:p>
            <a:r>
              <a:rPr lang="en-US" sz="2000"/>
              <a:t>Chronic granulomatous disease of the lungs that result of inhalation of organic substances that are capable of acting as a foreign substance and cause local hypersensitivity reaction.</a:t>
            </a:r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Different names are given dpending on the circumstances. E.g.,</a:t>
            </a:r>
          </a:p>
          <a:p>
            <a:pPr lvl="2"/>
            <a:r>
              <a:rPr lang="en-US" sz="1600"/>
              <a:t>Farmers lung</a:t>
            </a:r>
          </a:p>
          <a:p>
            <a:pPr lvl="2"/>
            <a:r>
              <a:rPr lang="en-US" sz="1600"/>
              <a:t>Pigeon fancier’s lung</a:t>
            </a:r>
          </a:p>
          <a:p>
            <a:pPr lvl="2"/>
            <a:r>
              <a:rPr lang="en-US" sz="1600"/>
              <a:t>Maple bark strippers lung</a:t>
            </a:r>
          </a:p>
          <a:p>
            <a:pPr>
              <a:buFontTx/>
              <a:buNone/>
            </a:pPr>
            <a:r>
              <a:rPr lang="en-US" sz="2000"/>
              <a:t>		All have similar pathologies</a:t>
            </a:r>
          </a:p>
          <a:p>
            <a:pPr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Hypersensitivity pneumonitis (extrinsic allergic alveolitis)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Clinical features</a:t>
            </a:r>
          </a:p>
          <a:p>
            <a:pPr lvl="1"/>
            <a:r>
              <a:rPr lang="en-US" sz="2400"/>
              <a:t>Low Constance exposure:  gradual onset and progressive disease ( progressive breathlessness)</a:t>
            </a:r>
          </a:p>
          <a:p>
            <a:pPr lvl="1">
              <a:buFontTx/>
              <a:buNone/>
            </a:pPr>
            <a:endParaRPr lang="en-US" sz="2400"/>
          </a:p>
          <a:p>
            <a:pPr lvl="1"/>
            <a:r>
              <a:rPr lang="en-US" sz="2400"/>
              <a:t>Heavy short term exposure: acute onset. Could be episodic. Usually a feew hours after exposure- cough, breathlessness, perhaps haemoptysis.</a:t>
            </a:r>
          </a:p>
          <a:p>
            <a:pPr lvl="1">
              <a:buFontTx/>
              <a:buNone/>
            </a:pPr>
            <a:endParaRPr lang="en-US" sz="2400"/>
          </a:p>
          <a:p>
            <a:pPr lvl="1"/>
            <a:r>
              <a:rPr lang="en-US" sz="2400"/>
              <a:t>X ray – transient opacities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Chest X ray</a:t>
            </a:r>
          </a:p>
          <a:p>
            <a:r>
              <a:rPr lang="en-US" sz="2800"/>
              <a:t>Diffuse infiltrative pattern – small nodules, irregular lines or ground glass shadow</a:t>
            </a:r>
          </a:p>
          <a:p>
            <a:endParaRPr lang="en-US" sz="2800"/>
          </a:p>
        </p:txBody>
      </p:sp>
      <p:pic>
        <p:nvPicPr>
          <p:cNvPr id="8196" name="Picture 4" descr="Interstitialfig_thumb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886200" cy="3167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Hypersensitivity pneumonitis (extrinsic allergic alveolitis)</a:t>
            </a:r>
            <a:br>
              <a:rPr lang="en-US" sz="2800" b="1"/>
            </a:br>
            <a:endParaRPr lang="en-US" sz="2800" b="1"/>
          </a:p>
        </p:txBody>
      </p:sp>
      <p:pic>
        <p:nvPicPr>
          <p:cNvPr id="102407" name="Picture 7" descr="hypersensitivity pneumonit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828800"/>
            <a:ext cx="5791200" cy="4370388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Hypersensitivity pneumonitis (extrinsic allergic alveolitis)</a:t>
            </a:r>
            <a:br>
              <a:rPr lang="en-US" sz="2800" b="1"/>
            </a:br>
            <a:endParaRPr lang="en-US" sz="2800" b="1"/>
          </a:p>
        </p:txBody>
      </p:sp>
      <p:pic>
        <p:nvPicPr>
          <p:cNvPr id="104452" name="Picture 4" descr="HP granulom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76400"/>
            <a:ext cx="7239000" cy="44735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folHlink"/>
                </a:solidFill>
              </a:rPr>
              <a:t>End satge: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Diffuse destruction of the lung – alveoli are replaced by air filled spaces, surrounded by fibrous septae (honey comb lung).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This is the common end stage of many diffuse interstitial lung diseases.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Usually at this stage there is significant impairment of pulmonary function, pulmonary hypertension and cor pulmonale. </a:t>
            </a:r>
          </a:p>
        </p:txBody>
      </p:sp>
      <p:pic>
        <p:nvPicPr>
          <p:cNvPr id="10244" name="Picture 4" descr="honeycomb lung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16188"/>
            <a:ext cx="4038600" cy="269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Most diffuse interstitial lung diseases are of unknown eotiology.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When an association is present most common associations are:</a:t>
            </a:r>
          </a:p>
          <a:p>
            <a:pPr lvl="2"/>
            <a:r>
              <a:rPr lang="en-US"/>
              <a:t>Exposure to environmental hazards ( Commonly smoking)</a:t>
            </a:r>
          </a:p>
          <a:p>
            <a:pPr lvl="2"/>
            <a:r>
              <a:rPr lang="en-US"/>
              <a:t>Sarcoidosis</a:t>
            </a:r>
          </a:p>
          <a:p>
            <a:pPr lvl="2"/>
            <a:r>
              <a:rPr lang="en-US"/>
              <a:t>Collagen 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Investigations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Chest Xary – bilateral reticular pattern. In granulomatous types could be nodular opacities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CT/HRCT – better assessment of extent and distribution of disease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Pulmonary function testing – extent of pulmonary involvement is assessed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Diffusing capacity – reduced diffusing capacity of the lung for CO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Arterial blood gas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Bronchoscopy and broncho -alveolar lavarge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Lung biopsy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Others: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In CTDs – ANA, anti DsDNA, rheumatoid factor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LDH – a nonspecific finding in ILDs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Diffuse interstitial lung diseases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Diagnosis of ILDs should be based on correlation of </a:t>
            </a:r>
          </a:p>
          <a:p>
            <a:pPr>
              <a:buFontTx/>
              <a:buNone/>
            </a:pPr>
            <a:r>
              <a:rPr lang="en-US" sz="2800"/>
              <a:t>Clinical history</a:t>
            </a:r>
          </a:p>
          <a:p>
            <a:pPr>
              <a:buFontTx/>
              <a:buNone/>
            </a:pPr>
            <a:r>
              <a:rPr lang="en-US" sz="2800"/>
              <a:t>Radiological findings – X ray and CT</a:t>
            </a:r>
          </a:p>
          <a:p>
            <a:pPr>
              <a:buFontTx/>
              <a:buNone/>
            </a:pPr>
            <a:r>
              <a:rPr lang="en-US" sz="2800"/>
              <a:t>Hitopathological patterns ( from lung biopsies)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1662</Words>
  <Application>Microsoft PowerPoint</Application>
  <PresentationFormat>On-screen Show (4:3)</PresentationFormat>
  <Paragraphs>328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SimSun</vt:lpstr>
      <vt:lpstr>Default Design</vt:lpstr>
      <vt:lpstr>Interstitial Lung Diseases</vt:lpstr>
      <vt:lpstr>Diffuse interstitial lung diseases</vt:lpstr>
      <vt:lpstr>Diffuse interstitial lung diseases</vt:lpstr>
      <vt:lpstr>Diffuse interstitial lung diseases</vt:lpstr>
      <vt:lpstr>Diffuse interstitial lung diseases</vt:lpstr>
      <vt:lpstr>Diffuse interstitial lung diseases</vt:lpstr>
      <vt:lpstr>Diffuse interstitial lung diseases</vt:lpstr>
      <vt:lpstr>Investigations</vt:lpstr>
      <vt:lpstr>Diffuse interstitial lung diseases</vt:lpstr>
      <vt:lpstr>Diffuse interstitial lung diseases</vt:lpstr>
      <vt:lpstr>Diffuse interstitial lung diseases</vt:lpstr>
      <vt:lpstr>Lung response:  predominant inflammation and fibrosis</vt:lpstr>
      <vt:lpstr>Lung response:  predominant inflammation and fibrosis</vt:lpstr>
      <vt:lpstr>Lung response:  predominantly granulomatous </vt:lpstr>
      <vt:lpstr>Diagnosis:</vt:lpstr>
      <vt:lpstr>Idiopathic interstitial Diseases/pneumonias </vt:lpstr>
      <vt:lpstr>Usual interstitial pneumonia (UIP) pattern</vt:lpstr>
      <vt:lpstr>Usual interstitial pneumonia (UIP) pattern</vt:lpstr>
      <vt:lpstr>Usual interstitial pneumonia (UIP) pattern</vt:lpstr>
      <vt:lpstr>Usual interstitial pneumonia (UIP) pattern</vt:lpstr>
      <vt:lpstr>Usual interstitial pneumonia (UIP) pattern</vt:lpstr>
      <vt:lpstr>Idiopathic pulmonary fibrosis (IPF) </vt:lpstr>
      <vt:lpstr>Idiopathic pulmonary fibrosis (IPF) </vt:lpstr>
      <vt:lpstr>Idiopathic pulmonary fibrosis (IPF) </vt:lpstr>
      <vt:lpstr>Idiopathic pulmonary fibrosis (IPF) </vt:lpstr>
      <vt:lpstr>Idiopathic pulmonary fibrosis (IPF) </vt:lpstr>
      <vt:lpstr>Desquamative interstitial pneumonia (DIP)</vt:lpstr>
      <vt:lpstr>Desquamative interstitial pneumonia (DIP)</vt:lpstr>
      <vt:lpstr>Desquamative interstitial pneumonia (DIP)</vt:lpstr>
      <vt:lpstr>Desquamative interstitial pneumonia (DIP)</vt:lpstr>
      <vt:lpstr>Organizing pneumonia (OP) pattern</vt:lpstr>
      <vt:lpstr>Organizing pneumonia (OP) pattern</vt:lpstr>
      <vt:lpstr>Organizing pneumonia (OP) pattern</vt:lpstr>
      <vt:lpstr>Organizing pneumonia (OP) pattern</vt:lpstr>
      <vt:lpstr>Organizing pneumonia (OP) pattern</vt:lpstr>
      <vt:lpstr>Organizing pneumonia (OP) pattern</vt:lpstr>
      <vt:lpstr>Cryptogenic organising pneumonia (COP) </vt:lpstr>
      <vt:lpstr>Cryptogenic organising pneumonia (COP) </vt:lpstr>
      <vt:lpstr>Diffuse alveolar damage (DAD)</vt:lpstr>
      <vt:lpstr>Diffuse alveolar damage (DAD)</vt:lpstr>
      <vt:lpstr>Diffuse alveolar damage (DAD)</vt:lpstr>
      <vt:lpstr>Diffuse alveolar damage (DAD)</vt:lpstr>
      <vt:lpstr>Diffuse alveolar damage (DAD)</vt:lpstr>
      <vt:lpstr>Diffuse alveolar damage (DAD)</vt:lpstr>
      <vt:lpstr>AIP</vt:lpstr>
      <vt:lpstr>Acute interstitial pneumonia (AIP) </vt:lpstr>
      <vt:lpstr>Nonspecific interstitial pneumonia pattern (NSIP)</vt:lpstr>
      <vt:lpstr>Lung response - granulomatous </vt:lpstr>
      <vt:lpstr>Hypersensitivity pneumonitis (extrinsic allergic alveolitis) </vt:lpstr>
      <vt:lpstr>Hypersensitivity pneumonitis (extrinsic allergic alveolitis) </vt:lpstr>
      <vt:lpstr>Hypersensitivity pneumonitis (extrinsic allergic alveolitis)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Lung Diseases</dc:title>
  <dc:creator>sulochana</dc:creator>
  <cp:lastModifiedBy>Yapa Wijeratne</cp:lastModifiedBy>
  <cp:revision>62</cp:revision>
  <dcterms:created xsi:type="dcterms:W3CDTF">2009-06-22T14:31:03Z</dcterms:created>
  <dcterms:modified xsi:type="dcterms:W3CDTF">2011-02-03T17:09:01Z</dcterms:modified>
</cp:coreProperties>
</file>