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4.xml" ContentType="application/vnd.openxmlformats-officedocument.drawingml.diagramColor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diagrams/data3.xml" ContentType="application/vnd.openxmlformats-officedocument.drawingml.diagramData+xml"/>
  <Override PartName="/ppt/tags/tag13.xml" ContentType="application/vnd.openxmlformats-officedocument.presentationml.tags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tags/tag31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tags/tag29.xml" ContentType="application/vnd.openxmlformats-officedocument.presentationml.tags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tags/tag7.xml" ContentType="application/vnd.openxmlformats-officedocument.presentationml.tag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tags/tag33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ags/tag11.xml" ContentType="application/vnd.openxmlformats-officedocument.presentationml.tag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notesSlides/notesSlide42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</p:sldMasterIdLst>
  <p:notesMasterIdLst>
    <p:notesMasterId r:id="rId71"/>
  </p:notesMasterIdLst>
  <p:sldIdLst>
    <p:sldId id="260" r:id="rId6"/>
    <p:sldId id="357" r:id="rId7"/>
    <p:sldId id="268" r:id="rId8"/>
    <p:sldId id="320" r:id="rId9"/>
    <p:sldId id="319" r:id="rId10"/>
    <p:sldId id="338" r:id="rId11"/>
    <p:sldId id="275" r:id="rId12"/>
    <p:sldId id="276" r:id="rId13"/>
    <p:sldId id="277" r:id="rId14"/>
    <p:sldId id="329" r:id="rId15"/>
    <p:sldId id="312" r:id="rId16"/>
    <p:sldId id="313" r:id="rId17"/>
    <p:sldId id="321" r:id="rId18"/>
    <p:sldId id="324" r:id="rId19"/>
    <p:sldId id="331" r:id="rId20"/>
    <p:sldId id="325" r:id="rId21"/>
    <p:sldId id="326" r:id="rId22"/>
    <p:sldId id="345" r:id="rId23"/>
    <p:sldId id="346" r:id="rId24"/>
    <p:sldId id="347" r:id="rId25"/>
    <p:sldId id="332" r:id="rId26"/>
    <p:sldId id="334" r:id="rId27"/>
    <p:sldId id="307" r:id="rId28"/>
    <p:sldId id="359" r:id="rId29"/>
    <p:sldId id="340" r:id="rId30"/>
    <p:sldId id="341" r:id="rId31"/>
    <p:sldId id="342" r:id="rId32"/>
    <p:sldId id="343" r:id="rId33"/>
    <p:sldId id="344" r:id="rId34"/>
    <p:sldId id="294" r:id="rId35"/>
    <p:sldId id="295" r:id="rId36"/>
    <p:sldId id="296" r:id="rId37"/>
    <p:sldId id="281" r:id="rId38"/>
    <p:sldId id="299" r:id="rId39"/>
    <p:sldId id="310" r:id="rId40"/>
    <p:sldId id="282" r:id="rId41"/>
    <p:sldId id="300" r:id="rId42"/>
    <p:sldId id="356" r:id="rId43"/>
    <p:sldId id="348" r:id="rId44"/>
    <p:sldId id="302" r:id="rId45"/>
    <p:sldId id="284" r:id="rId46"/>
    <p:sldId id="303" r:id="rId47"/>
    <p:sldId id="304" r:id="rId48"/>
    <p:sldId id="354" r:id="rId49"/>
    <p:sldId id="339" r:id="rId50"/>
    <p:sldId id="350" r:id="rId51"/>
    <p:sldId id="353" r:id="rId52"/>
    <p:sldId id="285" r:id="rId53"/>
    <p:sldId id="317" r:id="rId54"/>
    <p:sldId id="305" r:id="rId55"/>
    <p:sldId id="375" r:id="rId56"/>
    <p:sldId id="360" r:id="rId57"/>
    <p:sldId id="361" r:id="rId58"/>
    <p:sldId id="364" r:id="rId59"/>
    <p:sldId id="365" r:id="rId60"/>
    <p:sldId id="366" r:id="rId61"/>
    <p:sldId id="367" r:id="rId62"/>
    <p:sldId id="368" r:id="rId63"/>
    <p:sldId id="369" r:id="rId64"/>
    <p:sldId id="370" r:id="rId65"/>
    <p:sldId id="371" r:id="rId66"/>
    <p:sldId id="372" r:id="rId67"/>
    <p:sldId id="373" r:id="rId68"/>
    <p:sldId id="363" r:id="rId69"/>
    <p:sldId id="308" r:id="rId70"/>
  </p:sldIdLst>
  <p:sldSz cx="9144000" cy="6858000" type="screen4x3"/>
  <p:notesSz cx="6858000" cy="9144000"/>
  <p:custDataLst>
    <p:tags r:id="rId7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111111"/>
    <a:srgbClr val="000000"/>
    <a:srgbClr val="0000FF"/>
    <a:srgbClr val="00FF00"/>
    <a:srgbClr val="003300"/>
    <a:srgbClr val="FFFF99"/>
    <a:srgbClr val="292929"/>
    <a:srgbClr val="080808"/>
    <a:srgbClr val="000066"/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4" autoAdjust="0"/>
    <p:restoredTop sz="94590" autoAdjust="0"/>
  </p:normalViewPr>
  <p:slideViewPr>
    <p:cSldViewPr>
      <p:cViewPr varScale="1">
        <p:scale>
          <a:sx n="60" d="100"/>
          <a:sy n="60" d="100"/>
        </p:scale>
        <p:origin x="-7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570780-C771-4E61-88DB-8AB2B6642F2A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D328A7-00F7-47F8-824E-1F810AAEBE1E}">
      <dgm:prSet phldrT="[Text]" custT="1"/>
      <dgm:spPr/>
      <dgm:t>
        <a:bodyPr/>
        <a:lstStyle/>
        <a:p>
          <a:pPr algn="l"/>
          <a:endParaRPr lang="en-US" sz="2400" dirty="0">
            <a:latin typeface="Arial Narrow" pitchFamily="34" charset="0"/>
          </a:endParaRPr>
        </a:p>
      </dgm:t>
    </dgm:pt>
    <dgm:pt modelId="{B08FED61-8FD9-4AB1-95B1-579E076FBC31}" type="parTrans" cxnId="{4B31B765-6642-44EF-B936-019287619506}">
      <dgm:prSet/>
      <dgm:spPr/>
      <dgm:t>
        <a:bodyPr/>
        <a:lstStyle/>
        <a:p>
          <a:pPr algn="l"/>
          <a:endParaRPr lang="en-US" sz="2400">
            <a:solidFill>
              <a:srgbClr val="FFFF00"/>
            </a:solidFill>
            <a:latin typeface="Arial Narrow" pitchFamily="34" charset="0"/>
          </a:endParaRPr>
        </a:p>
      </dgm:t>
    </dgm:pt>
    <dgm:pt modelId="{59BBB160-B566-4960-92B8-1B09E7EB04BC}" type="sibTrans" cxnId="{4B31B765-6642-44EF-B936-019287619506}">
      <dgm:prSet/>
      <dgm:spPr/>
      <dgm:t>
        <a:bodyPr/>
        <a:lstStyle/>
        <a:p>
          <a:pPr algn="l"/>
          <a:endParaRPr lang="en-US" sz="2400">
            <a:solidFill>
              <a:srgbClr val="FFFF00"/>
            </a:solidFill>
            <a:latin typeface="Arial Narrow" pitchFamily="34" charset="0"/>
          </a:endParaRPr>
        </a:p>
      </dgm:t>
    </dgm:pt>
    <dgm:pt modelId="{E8535366-7F85-4E13-BC11-2BC86CAE0212}">
      <dgm:prSet phldrT="[Text]" custT="1"/>
      <dgm:spPr/>
      <dgm:t>
        <a:bodyPr/>
        <a:lstStyle/>
        <a:p>
          <a:pPr algn="l"/>
          <a:endParaRPr lang="en-US" sz="2400" dirty="0">
            <a:latin typeface="Arial Narrow" pitchFamily="34" charset="0"/>
          </a:endParaRPr>
        </a:p>
      </dgm:t>
    </dgm:pt>
    <dgm:pt modelId="{61BD18ED-EEB7-4B57-8089-ED72098BDEA2}" type="sibTrans" cxnId="{1FA195C0-B28F-4B63-91A6-03A04F7C50BC}">
      <dgm:prSet/>
      <dgm:spPr/>
      <dgm:t>
        <a:bodyPr/>
        <a:lstStyle/>
        <a:p>
          <a:pPr algn="l"/>
          <a:endParaRPr lang="en-US" sz="2400">
            <a:solidFill>
              <a:srgbClr val="FFFF00"/>
            </a:solidFill>
            <a:latin typeface="Arial Narrow" pitchFamily="34" charset="0"/>
          </a:endParaRPr>
        </a:p>
      </dgm:t>
    </dgm:pt>
    <dgm:pt modelId="{34282A44-22E4-44F6-AA8F-73D45031997D}" type="parTrans" cxnId="{1FA195C0-B28F-4B63-91A6-03A04F7C50BC}">
      <dgm:prSet/>
      <dgm:spPr/>
      <dgm:t>
        <a:bodyPr/>
        <a:lstStyle/>
        <a:p>
          <a:pPr algn="l"/>
          <a:endParaRPr lang="en-US" sz="2400">
            <a:solidFill>
              <a:srgbClr val="FFFF00"/>
            </a:solidFill>
            <a:latin typeface="Arial Narrow" pitchFamily="34" charset="0"/>
          </a:endParaRPr>
        </a:p>
      </dgm:t>
    </dgm:pt>
    <dgm:pt modelId="{761D5116-ED4F-4D26-833F-EBBECF239F6D}">
      <dgm:prSet phldrT="[Text]" custT="1"/>
      <dgm:spPr/>
      <dgm:t>
        <a:bodyPr/>
        <a:lstStyle/>
        <a:p>
          <a:pPr algn="l"/>
          <a:endParaRPr lang="en-US" sz="2400" dirty="0">
            <a:latin typeface="Arial Narrow" pitchFamily="34" charset="0"/>
          </a:endParaRPr>
        </a:p>
      </dgm:t>
    </dgm:pt>
    <dgm:pt modelId="{1940797D-D50D-4562-8367-F858C826915B}" type="sibTrans" cxnId="{B87C8FBA-EDAA-47A1-8D17-49B09B729C2A}">
      <dgm:prSet/>
      <dgm:spPr/>
      <dgm:t>
        <a:bodyPr/>
        <a:lstStyle/>
        <a:p>
          <a:pPr algn="l"/>
          <a:endParaRPr lang="en-US" sz="2400">
            <a:solidFill>
              <a:srgbClr val="FFFF00"/>
            </a:solidFill>
            <a:latin typeface="Arial Narrow" pitchFamily="34" charset="0"/>
          </a:endParaRPr>
        </a:p>
      </dgm:t>
    </dgm:pt>
    <dgm:pt modelId="{498372D5-9C39-4D86-96C1-867C11A9A864}" type="parTrans" cxnId="{B87C8FBA-EDAA-47A1-8D17-49B09B729C2A}">
      <dgm:prSet/>
      <dgm:spPr/>
      <dgm:t>
        <a:bodyPr/>
        <a:lstStyle/>
        <a:p>
          <a:pPr algn="l"/>
          <a:endParaRPr lang="en-US" sz="2400">
            <a:solidFill>
              <a:srgbClr val="FFFF00"/>
            </a:solidFill>
            <a:latin typeface="Arial Narrow" pitchFamily="34" charset="0"/>
          </a:endParaRPr>
        </a:p>
      </dgm:t>
    </dgm:pt>
    <dgm:pt modelId="{580A4D0B-1207-46B3-89D0-32B8D84D3B65}">
      <dgm:prSet phldrT="[Text]" custT="1"/>
      <dgm:spPr/>
      <dgm:t>
        <a:bodyPr/>
        <a:lstStyle/>
        <a:p>
          <a:pPr algn="l"/>
          <a:endParaRPr lang="en-US" sz="2400" dirty="0">
            <a:latin typeface="Arial Narrow" pitchFamily="34" charset="0"/>
          </a:endParaRPr>
        </a:p>
      </dgm:t>
    </dgm:pt>
    <dgm:pt modelId="{C1832DC4-96D0-40E6-BA5F-89214DE046CF}" type="sibTrans" cxnId="{0651288A-C41C-4D1C-97A5-18F1B62F1FF5}">
      <dgm:prSet/>
      <dgm:spPr/>
      <dgm:t>
        <a:bodyPr/>
        <a:lstStyle/>
        <a:p>
          <a:pPr algn="l"/>
          <a:endParaRPr lang="en-US" sz="2400">
            <a:solidFill>
              <a:srgbClr val="FFFF00"/>
            </a:solidFill>
            <a:latin typeface="Arial Narrow" pitchFamily="34" charset="0"/>
          </a:endParaRPr>
        </a:p>
      </dgm:t>
    </dgm:pt>
    <dgm:pt modelId="{F3829912-16C6-44AD-83B1-123C6E35DAD1}" type="parTrans" cxnId="{0651288A-C41C-4D1C-97A5-18F1B62F1FF5}">
      <dgm:prSet/>
      <dgm:spPr/>
      <dgm:t>
        <a:bodyPr/>
        <a:lstStyle/>
        <a:p>
          <a:pPr algn="l"/>
          <a:endParaRPr lang="en-US" sz="2400">
            <a:solidFill>
              <a:srgbClr val="FFFF00"/>
            </a:solidFill>
            <a:latin typeface="Arial Narrow" pitchFamily="34" charset="0"/>
          </a:endParaRPr>
        </a:p>
      </dgm:t>
    </dgm:pt>
    <dgm:pt modelId="{AC67E6C3-BBF7-4316-90C9-220E0F96E34D}" type="pres">
      <dgm:prSet presAssocID="{36570780-C771-4E61-88DB-8AB2B6642F2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AA147D-BC4C-492D-92ED-717A44FDB6A3}" type="pres">
      <dgm:prSet presAssocID="{01D328A7-00F7-47F8-824E-1F810AAEBE1E}" presName="circ1" presStyleLbl="vennNode1" presStyleIdx="0" presStyleCnt="4"/>
      <dgm:spPr/>
      <dgm:t>
        <a:bodyPr/>
        <a:lstStyle/>
        <a:p>
          <a:endParaRPr lang="en-US"/>
        </a:p>
      </dgm:t>
    </dgm:pt>
    <dgm:pt modelId="{75F9C85C-E99B-41CC-9F9D-1E25D2C8A5C0}" type="pres">
      <dgm:prSet presAssocID="{01D328A7-00F7-47F8-824E-1F810AAEBE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392C0-893C-4F1A-91C7-60D541FC2DA0}" type="pres">
      <dgm:prSet presAssocID="{E8535366-7F85-4E13-BC11-2BC86CAE0212}" presName="circ2" presStyleLbl="vennNode1" presStyleIdx="1" presStyleCnt="4"/>
      <dgm:spPr/>
      <dgm:t>
        <a:bodyPr/>
        <a:lstStyle/>
        <a:p>
          <a:endParaRPr lang="en-US"/>
        </a:p>
      </dgm:t>
    </dgm:pt>
    <dgm:pt modelId="{04DEA6B0-C805-4694-882B-AEAE03DA1341}" type="pres">
      <dgm:prSet presAssocID="{E8535366-7F85-4E13-BC11-2BC86CAE021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1C05E-C369-4039-AF46-09E04CD25D13}" type="pres">
      <dgm:prSet presAssocID="{761D5116-ED4F-4D26-833F-EBBECF239F6D}" presName="circ3" presStyleLbl="vennNode1" presStyleIdx="2" presStyleCnt="4"/>
      <dgm:spPr/>
      <dgm:t>
        <a:bodyPr/>
        <a:lstStyle/>
        <a:p>
          <a:endParaRPr lang="en-US"/>
        </a:p>
      </dgm:t>
    </dgm:pt>
    <dgm:pt modelId="{B67262A6-CD17-4D4F-84D9-AB79A2258354}" type="pres">
      <dgm:prSet presAssocID="{761D5116-ED4F-4D26-833F-EBBECF239F6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D89F3-C0A8-4B1D-AA8C-5D09E0FE6FA5}" type="pres">
      <dgm:prSet presAssocID="{580A4D0B-1207-46B3-89D0-32B8D84D3B65}" presName="circ4" presStyleLbl="vennNode1" presStyleIdx="3" presStyleCnt="4"/>
      <dgm:spPr/>
      <dgm:t>
        <a:bodyPr/>
        <a:lstStyle/>
        <a:p>
          <a:endParaRPr lang="en-US"/>
        </a:p>
      </dgm:t>
    </dgm:pt>
    <dgm:pt modelId="{75690F2D-078D-4305-8D41-323267132867}" type="pres">
      <dgm:prSet presAssocID="{580A4D0B-1207-46B3-89D0-32B8D84D3B6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A195C0-B28F-4B63-91A6-03A04F7C50BC}" srcId="{36570780-C771-4E61-88DB-8AB2B6642F2A}" destId="{E8535366-7F85-4E13-BC11-2BC86CAE0212}" srcOrd="1" destOrd="0" parTransId="{34282A44-22E4-44F6-AA8F-73D45031997D}" sibTransId="{61BD18ED-EEB7-4B57-8089-ED72098BDEA2}"/>
    <dgm:cxn modelId="{B87C8FBA-EDAA-47A1-8D17-49B09B729C2A}" srcId="{36570780-C771-4E61-88DB-8AB2B6642F2A}" destId="{761D5116-ED4F-4D26-833F-EBBECF239F6D}" srcOrd="2" destOrd="0" parTransId="{498372D5-9C39-4D86-96C1-867C11A9A864}" sibTransId="{1940797D-D50D-4562-8367-F858C826915B}"/>
    <dgm:cxn modelId="{4650D8B0-3CD9-4848-A868-E7725B0B33D2}" type="presOf" srcId="{01D328A7-00F7-47F8-824E-1F810AAEBE1E}" destId="{75F9C85C-E99B-41CC-9F9D-1E25D2C8A5C0}" srcOrd="1" destOrd="0" presId="urn:microsoft.com/office/officeart/2005/8/layout/venn1"/>
    <dgm:cxn modelId="{2A8E5606-EF1A-45FC-A709-0881A85C5A5D}" type="presOf" srcId="{761D5116-ED4F-4D26-833F-EBBECF239F6D}" destId="{B67262A6-CD17-4D4F-84D9-AB79A2258354}" srcOrd="1" destOrd="0" presId="urn:microsoft.com/office/officeart/2005/8/layout/venn1"/>
    <dgm:cxn modelId="{B9EF5033-3099-474B-A373-CB76B3ECF4FD}" type="presOf" srcId="{580A4D0B-1207-46B3-89D0-32B8D84D3B65}" destId="{460D89F3-C0A8-4B1D-AA8C-5D09E0FE6FA5}" srcOrd="0" destOrd="0" presId="urn:microsoft.com/office/officeart/2005/8/layout/venn1"/>
    <dgm:cxn modelId="{F1A8EB03-B031-47E8-9822-0886B1B245CD}" type="presOf" srcId="{01D328A7-00F7-47F8-824E-1F810AAEBE1E}" destId="{2DAA147D-BC4C-492D-92ED-717A44FDB6A3}" srcOrd="0" destOrd="0" presId="urn:microsoft.com/office/officeart/2005/8/layout/venn1"/>
    <dgm:cxn modelId="{4B31B765-6642-44EF-B936-019287619506}" srcId="{36570780-C771-4E61-88DB-8AB2B6642F2A}" destId="{01D328A7-00F7-47F8-824E-1F810AAEBE1E}" srcOrd="0" destOrd="0" parTransId="{B08FED61-8FD9-4AB1-95B1-579E076FBC31}" sibTransId="{59BBB160-B566-4960-92B8-1B09E7EB04BC}"/>
    <dgm:cxn modelId="{8222DFAD-4B36-463E-A70E-E196FFA8D595}" type="presOf" srcId="{761D5116-ED4F-4D26-833F-EBBECF239F6D}" destId="{EF41C05E-C369-4039-AF46-09E04CD25D13}" srcOrd="0" destOrd="0" presId="urn:microsoft.com/office/officeart/2005/8/layout/venn1"/>
    <dgm:cxn modelId="{09EF1DB0-A88A-4FD5-AE82-EBC71E054725}" type="presOf" srcId="{E8535366-7F85-4E13-BC11-2BC86CAE0212}" destId="{BF1392C0-893C-4F1A-91C7-60D541FC2DA0}" srcOrd="0" destOrd="0" presId="urn:microsoft.com/office/officeart/2005/8/layout/venn1"/>
    <dgm:cxn modelId="{0CBE54A6-FB8C-4965-8346-BEAED50C9CD1}" type="presOf" srcId="{36570780-C771-4E61-88DB-8AB2B6642F2A}" destId="{AC67E6C3-BBF7-4316-90C9-220E0F96E34D}" srcOrd="0" destOrd="0" presId="urn:microsoft.com/office/officeart/2005/8/layout/venn1"/>
    <dgm:cxn modelId="{2BCFF78B-5033-43E8-82BD-AA3356E4C90A}" type="presOf" srcId="{E8535366-7F85-4E13-BC11-2BC86CAE0212}" destId="{04DEA6B0-C805-4694-882B-AEAE03DA1341}" srcOrd="1" destOrd="0" presId="urn:microsoft.com/office/officeart/2005/8/layout/venn1"/>
    <dgm:cxn modelId="{0651288A-C41C-4D1C-97A5-18F1B62F1FF5}" srcId="{36570780-C771-4E61-88DB-8AB2B6642F2A}" destId="{580A4D0B-1207-46B3-89D0-32B8D84D3B65}" srcOrd="3" destOrd="0" parTransId="{F3829912-16C6-44AD-83B1-123C6E35DAD1}" sibTransId="{C1832DC4-96D0-40E6-BA5F-89214DE046CF}"/>
    <dgm:cxn modelId="{79424028-69F5-49AB-A953-7CE500E50020}" type="presOf" srcId="{580A4D0B-1207-46B3-89D0-32B8D84D3B65}" destId="{75690F2D-078D-4305-8D41-323267132867}" srcOrd="1" destOrd="0" presId="urn:microsoft.com/office/officeart/2005/8/layout/venn1"/>
    <dgm:cxn modelId="{D0EC6347-C9F6-4BD5-9199-D01630DD7A95}" type="presParOf" srcId="{AC67E6C3-BBF7-4316-90C9-220E0F96E34D}" destId="{2DAA147D-BC4C-492D-92ED-717A44FDB6A3}" srcOrd="0" destOrd="0" presId="urn:microsoft.com/office/officeart/2005/8/layout/venn1"/>
    <dgm:cxn modelId="{E782ED15-0071-4738-B5B6-D20B88C92F2E}" type="presParOf" srcId="{AC67E6C3-BBF7-4316-90C9-220E0F96E34D}" destId="{75F9C85C-E99B-41CC-9F9D-1E25D2C8A5C0}" srcOrd="1" destOrd="0" presId="urn:microsoft.com/office/officeart/2005/8/layout/venn1"/>
    <dgm:cxn modelId="{396392D2-CBA6-4E38-BA56-AB2BD3C68199}" type="presParOf" srcId="{AC67E6C3-BBF7-4316-90C9-220E0F96E34D}" destId="{BF1392C0-893C-4F1A-91C7-60D541FC2DA0}" srcOrd="2" destOrd="0" presId="urn:microsoft.com/office/officeart/2005/8/layout/venn1"/>
    <dgm:cxn modelId="{8F7D5800-E8E0-404A-8B1D-AFE6E0F3B881}" type="presParOf" srcId="{AC67E6C3-BBF7-4316-90C9-220E0F96E34D}" destId="{04DEA6B0-C805-4694-882B-AEAE03DA1341}" srcOrd="3" destOrd="0" presId="urn:microsoft.com/office/officeart/2005/8/layout/venn1"/>
    <dgm:cxn modelId="{37F3DEAE-F29F-4A64-AC48-A569FC4FBD7B}" type="presParOf" srcId="{AC67E6C3-BBF7-4316-90C9-220E0F96E34D}" destId="{EF41C05E-C369-4039-AF46-09E04CD25D13}" srcOrd="4" destOrd="0" presId="urn:microsoft.com/office/officeart/2005/8/layout/venn1"/>
    <dgm:cxn modelId="{28FD82E3-FBA9-402D-B988-042635035E32}" type="presParOf" srcId="{AC67E6C3-BBF7-4316-90C9-220E0F96E34D}" destId="{B67262A6-CD17-4D4F-84D9-AB79A2258354}" srcOrd="5" destOrd="0" presId="urn:microsoft.com/office/officeart/2005/8/layout/venn1"/>
    <dgm:cxn modelId="{1A0F017C-5844-493F-AEFB-88BA3A039909}" type="presParOf" srcId="{AC67E6C3-BBF7-4316-90C9-220E0F96E34D}" destId="{460D89F3-C0A8-4B1D-AA8C-5D09E0FE6FA5}" srcOrd="6" destOrd="0" presId="urn:microsoft.com/office/officeart/2005/8/layout/venn1"/>
    <dgm:cxn modelId="{B33522E5-57F7-48D9-94CD-7E7DB05B1227}" type="presParOf" srcId="{AC67E6C3-BBF7-4316-90C9-220E0F96E34D}" destId="{75690F2D-078D-4305-8D41-323267132867}" srcOrd="7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EE3880-A1E7-4707-BFC7-2D8CF4D52D12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59C621-0440-42BF-8A2B-0710F1A4C49B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44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rPr>
            <a:t>Acid –Base Status</a:t>
          </a:r>
          <a:endParaRPr lang="en-US" sz="4400" b="1" cap="none" spc="0" dirty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Narrow" pitchFamily="34" charset="0"/>
          </a:endParaRPr>
        </a:p>
      </dgm:t>
    </dgm:pt>
    <dgm:pt modelId="{3BF09E15-03AD-4FFE-B545-D21550BC894D}" type="parTrans" cxnId="{1C0AE614-4186-4744-B5E3-DC7F7CB3F6A3}">
      <dgm:prSet/>
      <dgm:spPr/>
      <dgm:t>
        <a:bodyPr/>
        <a:lstStyle/>
        <a:p>
          <a:endParaRPr lang="en-US" sz="2000" b="1">
            <a:solidFill>
              <a:srgbClr val="FFFF00"/>
            </a:solidFill>
            <a:latin typeface="Arial Narrow" pitchFamily="34" charset="0"/>
          </a:endParaRPr>
        </a:p>
      </dgm:t>
    </dgm:pt>
    <dgm:pt modelId="{57C2053B-F9AF-4B46-8247-60F1AA3E4113}" type="sibTrans" cxnId="{1C0AE614-4186-4744-B5E3-DC7F7CB3F6A3}">
      <dgm:prSet/>
      <dgm:spPr/>
      <dgm:t>
        <a:bodyPr/>
        <a:lstStyle/>
        <a:p>
          <a:endParaRPr lang="en-US" sz="2000" b="1">
            <a:solidFill>
              <a:srgbClr val="FFFF00"/>
            </a:solidFill>
            <a:latin typeface="Arial Narrow" pitchFamily="34" charset="0"/>
          </a:endParaRPr>
        </a:p>
      </dgm:t>
    </dgm:pt>
    <dgm:pt modelId="{530CA804-A1BA-4128-8C3D-0F5CD252DD9E}">
      <dgm:prSet phldrT="[Text]" custT="1"/>
      <dgm:spPr>
        <a:solidFill>
          <a:srgbClr val="FF0000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44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rPr>
            <a:t>Oxygenation</a:t>
          </a:r>
          <a:endParaRPr lang="en-US" sz="4400" b="1" cap="none" spc="0" dirty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Narrow" pitchFamily="34" charset="0"/>
          </a:endParaRPr>
        </a:p>
      </dgm:t>
    </dgm:pt>
    <dgm:pt modelId="{DA8B17F0-0212-4FE0-95CA-B6B890929E5F}" type="parTrans" cxnId="{68A6A48E-A54A-4E00-8BD5-68AD48762220}">
      <dgm:prSet/>
      <dgm:spPr/>
      <dgm:t>
        <a:bodyPr/>
        <a:lstStyle/>
        <a:p>
          <a:endParaRPr lang="en-US" sz="2000" b="1">
            <a:solidFill>
              <a:srgbClr val="FFFF00"/>
            </a:solidFill>
            <a:latin typeface="Arial Narrow" pitchFamily="34" charset="0"/>
          </a:endParaRPr>
        </a:p>
      </dgm:t>
    </dgm:pt>
    <dgm:pt modelId="{61C2A49B-A72D-4EEE-AABA-EB664D113B5C}" type="sibTrans" cxnId="{68A6A48E-A54A-4E00-8BD5-68AD48762220}">
      <dgm:prSet/>
      <dgm:spPr/>
      <dgm:t>
        <a:bodyPr/>
        <a:lstStyle/>
        <a:p>
          <a:endParaRPr lang="en-US" sz="2000" b="1">
            <a:solidFill>
              <a:srgbClr val="FFFF00"/>
            </a:solidFill>
            <a:latin typeface="Arial Narrow" pitchFamily="34" charset="0"/>
          </a:endParaRPr>
        </a:p>
      </dgm:t>
    </dgm:pt>
    <dgm:pt modelId="{94C2EFD4-5CBE-4697-BB19-6430DD1DF971}">
      <dgm:prSet phldrT="[Text]" custT="1"/>
      <dgm:spPr>
        <a:solidFill>
          <a:schemeClr val="tx1">
            <a:lumMod val="85000"/>
            <a:lumOff val="15000"/>
            <a:alpha val="90000"/>
          </a:schemeClr>
        </a:solidFill>
      </dgm:spPr>
      <dgm:t>
        <a:bodyPr/>
        <a:lstStyle/>
        <a:p>
          <a:endParaRPr lang="en-US" sz="1800" b="1" dirty="0">
            <a:solidFill>
              <a:srgbClr val="FFFF00"/>
            </a:solidFill>
            <a:latin typeface="Arial Narrow" pitchFamily="34" charset="0"/>
          </a:endParaRPr>
        </a:p>
      </dgm:t>
    </dgm:pt>
    <dgm:pt modelId="{0611E43B-9165-4FDF-973F-C017F6A624F0}" type="parTrans" cxnId="{13849FE4-98BB-4F10-9891-CC186282E7C1}">
      <dgm:prSet/>
      <dgm:spPr/>
      <dgm:t>
        <a:bodyPr/>
        <a:lstStyle/>
        <a:p>
          <a:endParaRPr lang="en-US" sz="2000" b="1">
            <a:solidFill>
              <a:srgbClr val="FFFF00"/>
            </a:solidFill>
            <a:latin typeface="Arial Narrow" pitchFamily="34" charset="0"/>
          </a:endParaRPr>
        </a:p>
      </dgm:t>
    </dgm:pt>
    <dgm:pt modelId="{2D7DDCE4-0E67-4DC9-90E1-C11CB3BB88E5}" type="sibTrans" cxnId="{13849FE4-98BB-4F10-9891-CC186282E7C1}">
      <dgm:prSet/>
      <dgm:spPr/>
      <dgm:t>
        <a:bodyPr/>
        <a:lstStyle/>
        <a:p>
          <a:endParaRPr lang="en-US" sz="2000" b="1">
            <a:solidFill>
              <a:srgbClr val="FFFF00"/>
            </a:solidFill>
            <a:latin typeface="Arial Narrow" pitchFamily="34" charset="0"/>
          </a:endParaRPr>
        </a:p>
      </dgm:t>
    </dgm:pt>
    <dgm:pt modelId="{3CA9E6DD-2230-4420-A29A-3D93CF5A40F1}">
      <dgm:prSet phldrT="[Text]" custT="1"/>
      <dgm:spPr>
        <a:solidFill>
          <a:schemeClr val="tx1">
            <a:lumMod val="85000"/>
            <a:lumOff val="15000"/>
            <a:alpha val="90000"/>
          </a:schemeClr>
        </a:solidFill>
      </dgm:spPr>
      <dgm:t>
        <a:bodyPr/>
        <a:lstStyle/>
        <a:p>
          <a:endParaRPr lang="en-US" sz="1800" b="1" dirty="0">
            <a:solidFill>
              <a:srgbClr val="FFFF00"/>
            </a:solidFill>
            <a:latin typeface="Arial Narrow" pitchFamily="34" charset="0"/>
          </a:endParaRPr>
        </a:p>
      </dgm:t>
    </dgm:pt>
    <dgm:pt modelId="{A6E5AA18-D605-4A4D-A3BB-915C617E1F24}" type="parTrans" cxnId="{B80E2703-C3EA-4230-8FD6-C6F3C0B25837}">
      <dgm:prSet/>
      <dgm:spPr/>
      <dgm:t>
        <a:bodyPr/>
        <a:lstStyle/>
        <a:p>
          <a:endParaRPr lang="en-US" sz="2000" b="1">
            <a:solidFill>
              <a:srgbClr val="FFFF00"/>
            </a:solidFill>
            <a:latin typeface="Arial Narrow" pitchFamily="34" charset="0"/>
          </a:endParaRPr>
        </a:p>
      </dgm:t>
    </dgm:pt>
    <dgm:pt modelId="{AE86717E-E9AA-4BAC-9AC4-FA0693EB6377}" type="sibTrans" cxnId="{B80E2703-C3EA-4230-8FD6-C6F3C0B25837}">
      <dgm:prSet/>
      <dgm:spPr/>
      <dgm:t>
        <a:bodyPr/>
        <a:lstStyle/>
        <a:p>
          <a:endParaRPr lang="en-US" sz="2000" b="1">
            <a:solidFill>
              <a:srgbClr val="FFFF00"/>
            </a:solidFill>
            <a:latin typeface="Arial Narrow" pitchFamily="34" charset="0"/>
          </a:endParaRPr>
        </a:p>
      </dgm:t>
    </dgm:pt>
    <dgm:pt modelId="{18A29C95-612B-409B-8EC0-10E8E16F2741}">
      <dgm:prSet phldrT="[Text]" custT="1"/>
      <dgm:spPr>
        <a:gradFill flip="none" rotWithShape="0">
          <a:gsLst>
            <a:gs pos="0">
              <a:srgbClr val="0033CC">
                <a:shade val="30000"/>
                <a:satMod val="115000"/>
              </a:srgbClr>
            </a:gs>
            <a:gs pos="50000">
              <a:srgbClr val="0033CC">
                <a:shade val="67500"/>
                <a:satMod val="115000"/>
              </a:srgbClr>
            </a:gs>
            <a:gs pos="100000">
              <a:srgbClr val="0033CC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4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rPr>
            <a:t>Ventilation</a:t>
          </a:r>
          <a:endParaRPr lang="en-US" sz="4800" b="1" cap="none" spc="0" dirty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Narrow" pitchFamily="34" charset="0"/>
          </a:endParaRPr>
        </a:p>
      </dgm:t>
    </dgm:pt>
    <dgm:pt modelId="{8EDF5A19-DC8C-479C-B38F-E34DED1E1BBE}" type="parTrans" cxnId="{E509C520-BFCB-4B45-A498-2C9148B11DC7}">
      <dgm:prSet/>
      <dgm:spPr/>
      <dgm:t>
        <a:bodyPr/>
        <a:lstStyle/>
        <a:p>
          <a:endParaRPr lang="en-US" sz="2000" b="1">
            <a:solidFill>
              <a:srgbClr val="FFFF00"/>
            </a:solidFill>
            <a:latin typeface="Arial Narrow" pitchFamily="34" charset="0"/>
          </a:endParaRPr>
        </a:p>
      </dgm:t>
    </dgm:pt>
    <dgm:pt modelId="{E8E4CBC8-7EE4-49C8-AE79-BB0FC03EB382}" type="sibTrans" cxnId="{E509C520-BFCB-4B45-A498-2C9148B11DC7}">
      <dgm:prSet/>
      <dgm:spPr/>
      <dgm:t>
        <a:bodyPr/>
        <a:lstStyle/>
        <a:p>
          <a:endParaRPr lang="en-US" sz="2000" b="1">
            <a:solidFill>
              <a:srgbClr val="FFFF00"/>
            </a:solidFill>
            <a:latin typeface="Arial Narrow" pitchFamily="34" charset="0"/>
          </a:endParaRPr>
        </a:p>
      </dgm:t>
    </dgm:pt>
    <dgm:pt modelId="{9083121A-142C-42F1-9EC9-9DC47F5AE289}" type="pres">
      <dgm:prSet presAssocID="{FBEE3880-A1E7-4707-BFC7-2D8CF4D52D1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C4955AC-FC51-4EB3-80FE-3AB12EC696B5}" type="pres">
      <dgm:prSet presAssocID="{B459C621-0440-42BF-8A2B-0710F1A4C49B}" presName="linNode" presStyleCnt="0"/>
      <dgm:spPr/>
    </dgm:pt>
    <dgm:pt modelId="{81E37BB5-B098-495C-BA1F-EDF85F75D762}" type="pres">
      <dgm:prSet presAssocID="{B459C621-0440-42BF-8A2B-0710F1A4C49B}" presName="parentShp" presStyleLbl="node1" presStyleIdx="0" presStyleCnt="3" custScaleX="181250" custLinFactNeighborX="-2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944F5-6BD0-4E65-9A12-E2D3D6FF5BF9}" type="pres">
      <dgm:prSet presAssocID="{B459C621-0440-42BF-8A2B-0710F1A4C49B}" presName="childShp" presStyleLbl="bgAccFollowNode1" presStyleIdx="0" presStyleCnt="3" custScaleX="48705" custScaleY="44000" custLinFactNeighborX="8404">
        <dgm:presLayoutVars>
          <dgm:bulletEnabled val="1"/>
        </dgm:presLayoutVars>
      </dgm:prSet>
      <dgm:spPr>
        <a:solidFill>
          <a:schemeClr val="tx1">
            <a:lumMod val="85000"/>
            <a:lumOff val="1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039E2015-0D74-4BC3-A9C9-D7676914983C}" type="pres">
      <dgm:prSet presAssocID="{57C2053B-F9AF-4B46-8247-60F1AA3E4113}" presName="spacing" presStyleCnt="0"/>
      <dgm:spPr/>
    </dgm:pt>
    <dgm:pt modelId="{A7CB2E62-3D4D-434E-98B7-0774889D0119}" type="pres">
      <dgm:prSet presAssocID="{530CA804-A1BA-4128-8C3D-0F5CD252DD9E}" presName="linNode" presStyleCnt="0"/>
      <dgm:spPr/>
    </dgm:pt>
    <dgm:pt modelId="{A966CC5E-FCBD-409C-82C5-DA649C2F7478}" type="pres">
      <dgm:prSet presAssocID="{530CA804-A1BA-4128-8C3D-0F5CD252DD9E}" presName="parentShp" presStyleLbl="node1" presStyleIdx="1" presStyleCnt="3" custScaleX="377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C36D9-F4FC-4D3F-86A7-858A137DE965}" type="pres">
      <dgm:prSet presAssocID="{530CA804-A1BA-4128-8C3D-0F5CD252DD9E}" presName="childShp" presStyleLbl="bgAccFollowNode1" presStyleIdx="1" presStyleCnt="3" custScaleY="52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46C0C-86F0-4777-A4A4-755C1C529D21}" type="pres">
      <dgm:prSet presAssocID="{61C2A49B-A72D-4EEE-AABA-EB664D113B5C}" presName="spacing" presStyleCnt="0"/>
      <dgm:spPr/>
    </dgm:pt>
    <dgm:pt modelId="{80D6D3BC-4C0F-494C-BF07-B0D584477D0D}" type="pres">
      <dgm:prSet presAssocID="{18A29C95-612B-409B-8EC0-10E8E16F2741}" presName="linNode" presStyleCnt="0"/>
      <dgm:spPr/>
    </dgm:pt>
    <dgm:pt modelId="{DFB6B9F0-DA8E-4388-9FF4-7E309DE3115D}" type="pres">
      <dgm:prSet presAssocID="{18A29C95-612B-409B-8EC0-10E8E16F2741}" presName="parentShp" presStyleLbl="node1" presStyleIdx="2" presStyleCnt="3" custScaleX="377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AB5E0-D120-4C68-A856-844ADDC06CDF}" type="pres">
      <dgm:prSet presAssocID="{18A29C95-612B-409B-8EC0-10E8E16F2741}" presName="childShp" presStyleLbl="bgAccFollowNode1" presStyleIdx="2" presStyleCnt="3" custScaleY="48000">
        <dgm:presLayoutVars>
          <dgm:bulletEnabled val="1"/>
        </dgm:presLayoutVars>
      </dgm:prSet>
      <dgm:spPr>
        <a:solidFill>
          <a:schemeClr val="tx1">
            <a:lumMod val="85000"/>
            <a:lumOff val="15000"/>
            <a:alpha val="90000"/>
          </a:schemeClr>
        </a:solidFill>
      </dgm:spPr>
    </dgm:pt>
  </dgm:ptLst>
  <dgm:cxnLst>
    <dgm:cxn modelId="{F094CB89-E5FF-4C72-AE0A-7EAE9AE743C3}" type="presOf" srcId="{B459C621-0440-42BF-8A2B-0710F1A4C49B}" destId="{81E37BB5-B098-495C-BA1F-EDF85F75D762}" srcOrd="0" destOrd="0" presId="urn:microsoft.com/office/officeart/2005/8/layout/vList6"/>
    <dgm:cxn modelId="{24AAB783-2C1E-4506-AC49-49DAF1CFDA0E}" type="presOf" srcId="{3CA9E6DD-2230-4420-A29A-3D93CF5A40F1}" destId="{248C36D9-F4FC-4D3F-86A7-858A137DE965}" srcOrd="0" destOrd="1" presId="urn:microsoft.com/office/officeart/2005/8/layout/vList6"/>
    <dgm:cxn modelId="{8D69A33A-7C57-46B6-B5DD-B459A10AD100}" type="presOf" srcId="{530CA804-A1BA-4128-8C3D-0F5CD252DD9E}" destId="{A966CC5E-FCBD-409C-82C5-DA649C2F7478}" srcOrd="0" destOrd="0" presId="urn:microsoft.com/office/officeart/2005/8/layout/vList6"/>
    <dgm:cxn modelId="{E509C520-BFCB-4B45-A498-2C9148B11DC7}" srcId="{FBEE3880-A1E7-4707-BFC7-2D8CF4D52D12}" destId="{18A29C95-612B-409B-8EC0-10E8E16F2741}" srcOrd="2" destOrd="0" parTransId="{8EDF5A19-DC8C-479C-B38F-E34DED1E1BBE}" sibTransId="{E8E4CBC8-7EE4-49C8-AE79-BB0FC03EB382}"/>
    <dgm:cxn modelId="{68A6A48E-A54A-4E00-8BD5-68AD48762220}" srcId="{FBEE3880-A1E7-4707-BFC7-2D8CF4D52D12}" destId="{530CA804-A1BA-4128-8C3D-0F5CD252DD9E}" srcOrd="1" destOrd="0" parTransId="{DA8B17F0-0212-4FE0-95CA-B6B890929E5F}" sibTransId="{61C2A49B-A72D-4EEE-AABA-EB664D113B5C}"/>
    <dgm:cxn modelId="{13849FE4-98BB-4F10-9891-CC186282E7C1}" srcId="{530CA804-A1BA-4128-8C3D-0F5CD252DD9E}" destId="{94C2EFD4-5CBE-4697-BB19-6430DD1DF971}" srcOrd="0" destOrd="0" parTransId="{0611E43B-9165-4FDF-973F-C017F6A624F0}" sibTransId="{2D7DDCE4-0E67-4DC9-90E1-C11CB3BB88E5}"/>
    <dgm:cxn modelId="{1C0AE614-4186-4744-B5E3-DC7F7CB3F6A3}" srcId="{FBEE3880-A1E7-4707-BFC7-2D8CF4D52D12}" destId="{B459C621-0440-42BF-8A2B-0710F1A4C49B}" srcOrd="0" destOrd="0" parTransId="{3BF09E15-03AD-4FFE-B545-D21550BC894D}" sibTransId="{57C2053B-F9AF-4B46-8247-60F1AA3E4113}"/>
    <dgm:cxn modelId="{B80E2703-C3EA-4230-8FD6-C6F3C0B25837}" srcId="{530CA804-A1BA-4128-8C3D-0F5CD252DD9E}" destId="{3CA9E6DD-2230-4420-A29A-3D93CF5A40F1}" srcOrd="1" destOrd="0" parTransId="{A6E5AA18-D605-4A4D-A3BB-915C617E1F24}" sibTransId="{AE86717E-E9AA-4BAC-9AC4-FA0693EB6377}"/>
    <dgm:cxn modelId="{63A68ADB-55AC-442F-80A1-1080C86FD334}" type="presOf" srcId="{94C2EFD4-5CBE-4697-BB19-6430DD1DF971}" destId="{248C36D9-F4FC-4D3F-86A7-858A137DE965}" srcOrd="0" destOrd="0" presId="urn:microsoft.com/office/officeart/2005/8/layout/vList6"/>
    <dgm:cxn modelId="{23F4ECC2-589A-4B56-A9B8-2651EE9DBC5D}" type="presOf" srcId="{18A29C95-612B-409B-8EC0-10E8E16F2741}" destId="{DFB6B9F0-DA8E-4388-9FF4-7E309DE3115D}" srcOrd="0" destOrd="0" presId="urn:microsoft.com/office/officeart/2005/8/layout/vList6"/>
    <dgm:cxn modelId="{744AB5A5-CD0D-4F27-8C49-6504BDE6D1D4}" type="presOf" srcId="{FBEE3880-A1E7-4707-BFC7-2D8CF4D52D12}" destId="{9083121A-142C-42F1-9EC9-9DC47F5AE289}" srcOrd="0" destOrd="0" presId="urn:microsoft.com/office/officeart/2005/8/layout/vList6"/>
    <dgm:cxn modelId="{AA6D543F-0015-4ADD-83B0-C465214DE765}" type="presParOf" srcId="{9083121A-142C-42F1-9EC9-9DC47F5AE289}" destId="{EC4955AC-FC51-4EB3-80FE-3AB12EC696B5}" srcOrd="0" destOrd="0" presId="urn:microsoft.com/office/officeart/2005/8/layout/vList6"/>
    <dgm:cxn modelId="{577C49B9-E22D-4FAF-B0EA-46CE03C8C755}" type="presParOf" srcId="{EC4955AC-FC51-4EB3-80FE-3AB12EC696B5}" destId="{81E37BB5-B098-495C-BA1F-EDF85F75D762}" srcOrd="0" destOrd="0" presId="urn:microsoft.com/office/officeart/2005/8/layout/vList6"/>
    <dgm:cxn modelId="{16303A1F-D150-4AFD-ACC8-5209E1C91326}" type="presParOf" srcId="{EC4955AC-FC51-4EB3-80FE-3AB12EC696B5}" destId="{A32944F5-6BD0-4E65-9A12-E2D3D6FF5BF9}" srcOrd="1" destOrd="0" presId="urn:microsoft.com/office/officeart/2005/8/layout/vList6"/>
    <dgm:cxn modelId="{2940261D-4EEB-43FA-88E0-D6C5B73FD40A}" type="presParOf" srcId="{9083121A-142C-42F1-9EC9-9DC47F5AE289}" destId="{039E2015-0D74-4BC3-A9C9-D7676914983C}" srcOrd="1" destOrd="0" presId="urn:microsoft.com/office/officeart/2005/8/layout/vList6"/>
    <dgm:cxn modelId="{7C1C94BF-41E2-409B-B26C-04456D6C1383}" type="presParOf" srcId="{9083121A-142C-42F1-9EC9-9DC47F5AE289}" destId="{A7CB2E62-3D4D-434E-98B7-0774889D0119}" srcOrd="2" destOrd="0" presId="urn:microsoft.com/office/officeart/2005/8/layout/vList6"/>
    <dgm:cxn modelId="{D267CAFC-8C89-4F3B-93BB-76F2592C5439}" type="presParOf" srcId="{A7CB2E62-3D4D-434E-98B7-0774889D0119}" destId="{A966CC5E-FCBD-409C-82C5-DA649C2F7478}" srcOrd="0" destOrd="0" presId="urn:microsoft.com/office/officeart/2005/8/layout/vList6"/>
    <dgm:cxn modelId="{85A8982A-84C8-41E5-B0CD-427671B86685}" type="presParOf" srcId="{A7CB2E62-3D4D-434E-98B7-0774889D0119}" destId="{248C36D9-F4FC-4D3F-86A7-858A137DE965}" srcOrd="1" destOrd="0" presId="urn:microsoft.com/office/officeart/2005/8/layout/vList6"/>
    <dgm:cxn modelId="{6B1AEAE0-4C42-4D43-A212-86CD1C69000D}" type="presParOf" srcId="{9083121A-142C-42F1-9EC9-9DC47F5AE289}" destId="{9EC46C0C-86F0-4777-A4A4-755C1C529D21}" srcOrd="3" destOrd="0" presId="urn:microsoft.com/office/officeart/2005/8/layout/vList6"/>
    <dgm:cxn modelId="{C65A6485-86FF-4351-BFDC-4BDFDE0B5352}" type="presParOf" srcId="{9083121A-142C-42F1-9EC9-9DC47F5AE289}" destId="{80D6D3BC-4C0F-494C-BF07-B0D584477D0D}" srcOrd="4" destOrd="0" presId="urn:microsoft.com/office/officeart/2005/8/layout/vList6"/>
    <dgm:cxn modelId="{C1712580-51E1-498E-B9EB-9C3FC3B82E67}" type="presParOf" srcId="{80D6D3BC-4C0F-494C-BF07-B0D584477D0D}" destId="{DFB6B9F0-DA8E-4388-9FF4-7E309DE3115D}" srcOrd="0" destOrd="0" presId="urn:microsoft.com/office/officeart/2005/8/layout/vList6"/>
    <dgm:cxn modelId="{0F213C84-1FF2-436B-91CA-29AEC76FA4E2}" type="presParOf" srcId="{80D6D3BC-4C0F-494C-BF07-B0D584477D0D}" destId="{B36AB5E0-D120-4C68-A856-844ADDC06CDF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DDD58F-463B-4A65-8989-9C4A9B4C240C}" type="doc">
      <dgm:prSet loTypeId="urn:microsoft.com/office/officeart/2005/8/layout/gear1" loCatId="process" qsTypeId="urn:microsoft.com/office/officeart/2005/8/quickstyle/3d2" qsCatId="3D" csTypeId="urn:microsoft.com/office/officeart/2005/8/colors/accent1_2" csCatId="accent1" phldr="1"/>
      <dgm:spPr/>
    </dgm:pt>
    <dgm:pt modelId="{103C16CA-2BCB-4138-B142-B36A60A002D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4800" dirty="0" smtClean="0">
              <a:latin typeface="Arial Narrow" pitchFamily="34" charset="0"/>
            </a:rPr>
            <a:t>pH</a:t>
          </a:r>
          <a:endParaRPr lang="en-US" sz="4800" dirty="0">
            <a:latin typeface="Arial Narrow" pitchFamily="34" charset="0"/>
          </a:endParaRPr>
        </a:p>
      </dgm:t>
    </dgm:pt>
    <dgm:pt modelId="{EC1DE3B4-E5B7-4491-B0AD-8C7584134129}" type="parTrans" cxnId="{0F7C09C4-0C0A-45D1-A708-985A0FCF5A55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CEA7088C-0DA2-4853-9823-A1032D642D2E}" type="sibTrans" cxnId="{0F7C09C4-0C0A-45D1-A708-985A0FCF5A55}">
      <dgm:prSet/>
      <dgm:spPr>
        <a:solidFill>
          <a:srgbClr val="FF0000"/>
        </a:solidFill>
        <a:ln>
          <a:noFill/>
        </a:ln>
      </dgm:spPr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E77F3DDB-9C14-4DD9-BD86-E4997B18D5E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dirty="0" smtClean="0">
              <a:latin typeface="Arial Narrow" pitchFamily="34" charset="0"/>
            </a:rPr>
            <a:t>HCO</a:t>
          </a:r>
          <a:r>
            <a:rPr lang="en-US" sz="2400" baseline="-25000" dirty="0" smtClean="0">
              <a:latin typeface="Arial Narrow" pitchFamily="34" charset="0"/>
            </a:rPr>
            <a:t>3</a:t>
          </a:r>
          <a:endParaRPr lang="en-US" sz="2400" baseline="-25000" dirty="0">
            <a:latin typeface="Arial Narrow" pitchFamily="34" charset="0"/>
          </a:endParaRPr>
        </a:p>
      </dgm:t>
    </dgm:pt>
    <dgm:pt modelId="{7E854276-B6A1-4701-AD71-9CC6E533F998}" type="parTrans" cxnId="{5DB72A17-3DCC-42DB-A9E0-0355FE9A43B8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10CA7018-EB6F-4D74-B34B-236354531F7A}" type="sibTrans" cxnId="{5DB72A17-3DCC-42DB-A9E0-0355FE9A43B8}">
      <dgm:prSet/>
      <dgm:spPr>
        <a:solidFill>
          <a:srgbClr val="7EC234"/>
        </a:solidFill>
      </dgm:spPr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FABD64C2-8DF3-47D5-91B0-25A834154F93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2400" dirty="0" smtClean="0">
              <a:latin typeface="Arial Narrow" pitchFamily="34" charset="0"/>
            </a:rPr>
            <a:t>PCO</a:t>
          </a:r>
          <a:r>
            <a:rPr lang="en-US" sz="2400" baseline="-25000" dirty="0" smtClean="0">
              <a:latin typeface="Arial Narrow" pitchFamily="34" charset="0"/>
            </a:rPr>
            <a:t>2</a:t>
          </a:r>
          <a:endParaRPr lang="en-US" sz="2400" baseline="-25000" dirty="0">
            <a:latin typeface="Arial Narrow" pitchFamily="34" charset="0"/>
          </a:endParaRPr>
        </a:p>
      </dgm:t>
    </dgm:pt>
    <dgm:pt modelId="{31F0D339-C319-43A2-BC0A-18B558919D9E}" type="parTrans" cxnId="{B1FA6E53-7A81-46FD-B782-801FF1C402DF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1EDE1661-FA57-4A6F-BDEF-1191329072C8}" type="sibTrans" cxnId="{B1FA6E53-7A81-46FD-B782-801FF1C402DF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ADBF7FCB-8107-40D0-958E-B29BBC424E82}" type="pres">
      <dgm:prSet presAssocID="{E8DDD58F-463B-4A65-8989-9C4A9B4C240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22A2248-B2FC-48A5-AFFB-107268B36E39}" type="pres">
      <dgm:prSet presAssocID="{103C16CA-2BCB-4138-B142-B36A60A002D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18746-CBA3-48A2-8DAF-5A342B80BC87}" type="pres">
      <dgm:prSet presAssocID="{103C16CA-2BCB-4138-B142-B36A60A002D0}" presName="gear1srcNode" presStyleLbl="node1" presStyleIdx="0" presStyleCnt="3"/>
      <dgm:spPr/>
      <dgm:t>
        <a:bodyPr/>
        <a:lstStyle/>
        <a:p>
          <a:endParaRPr lang="en-US"/>
        </a:p>
      </dgm:t>
    </dgm:pt>
    <dgm:pt modelId="{DAACA2A7-27EE-45C4-96F0-F5E086183685}" type="pres">
      <dgm:prSet presAssocID="{103C16CA-2BCB-4138-B142-B36A60A002D0}" presName="gear1dstNode" presStyleLbl="node1" presStyleIdx="0" presStyleCnt="3"/>
      <dgm:spPr/>
      <dgm:t>
        <a:bodyPr/>
        <a:lstStyle/>
        <a:p>
          <a:endParaRPr lang="en-US"/>
        </a:p>
      </dgm:t>
    </dgm:pt>
    <dgm:pt modelId="{3A68F1F5-44F3-493F-AAB8-24F96D9A8BA5}" type="pres">
      <dgm:prSet presAssocID="{E77F3DDB-9C14-4DD9-BD86-E4997B18D5E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219CC-FDAF-4BAD-88D3-574C674A7F3C}" type="pres">
      <dgm:prSet presAssocID="{E77F3DDB-9C14-4DD9-BD86-E4997B18D5E5}" presName="gear2srcNode" presStyleLbl="node1" presStyleIdx="1" presStyleCnt="3"/>
      <dgm:spPr/>
      <dgm:t>
        <a:bodyPr/>
        <a:lstStyle/>
        <a:p>
          <a:endParaRPr lang="en-US"/>
        </a:p>
      </dgm:t>
    </dgm:pt>
    <dgm:pt modelId="{39D1968E-85E1-4602-A57D-085AE020F401}" type="pres">
      <dgm:prSet presAssocID="{E77F3DDB-9C14-4DD9-BD86-E4997B18D5E5}" presName="gear2dstNode" presStyleLbl="node1" presStyleIdx="1" presStyleCnt="3"/>
      <dgm:spPr/>
      <dgm:t>
        <a:bodyPr/>
        <a:lstStyle/>
        <a:p>
          <a:endParaRPr lang="en-US"/>
        </a:p>
      </dgm:t>
    </dgm:pt>
    <dgm:pt modelId="{81869489-1169-4EAD-B460-734CC899A782}" type="pres">
      <dgm:prSet presAssocID="{FABD64C2-8DF3-47D5-91B0-25A834154F93}" presName="gear3" presStyleLbl="node1" presStyleIdx="2" presStyleCnt="3"/>
      <dgm:spPr/>
      <dgm:t>
        <a:bodyPr/>
        <a:lstStyle/>
        <a:p>
          <a:endParaRPr lang="en-US"/>
        </a:p>
      </dgm:t>
    </dgm:pt>
    <dgm:pt modelId="{DD89283E-B807-49E4-900B-5E1F219A353B}" type="pres">
      <dgm:prSet presAssocID="{FABD64C2-8DF3-47D5-91B0-25A834154F9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5E976-706D-4847-9992-0D3B803069B1}" type="pres">
      <dgm:prSet presAssocID="{FABD64C2-8DF3-47D5-91B0-25A834154F93}" presName="gear3srcNode" presStyleLbl="node1" presStyleIdx="2" presStyleCnt="3"/>
      <dgm:spPr/>
      <dgm:t>
        <a:bodyPr/>
        <a:lstStyle/>
        <a:p>
          <a:endParaRPr lang="en-US"/>
        </a:p>
      </dgm:t>
    </dgm:pt>
    <dgm:pt modelId="{BE5B43F9-1AA0-45E0-9266-6DE66593F257}" type="pres">
      <dgm:prSet presAssocID="{FABD64C2-8DF3-47D5-91B0-25A834154F93}" presName="gear3dstNode" presStyleLbl="node1" presStyleIdx="2" presStyleCnt="3"/>
      <dgm:spPr/>
      <dgm:t>
        <a:bodyPr/>
        <a:lstStyle/>
        <a:p>
          <a:endParaRPr lang="en-US"/>
        </a:p>
      </dgm:t>
    </dgm:pt>
    <dgm:pt modelId="{A25BA924-7100-430A-A57C-C1CE2F07CD0B}" type="pres">
      <dgm:prSet presAssocID="{CEA7088C-0DA2-4853-9823-A1032D642D2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A46F19EC-8A36-456C-AB2A-011EB822F467}" type="pres">
      <dgm:prSet presAssocID="{10CA7018-EB6F-4D74-B34B-236354531F7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5273D579-BA09-4E84-BB66-B872562D69FE}" type="pres">
      <dgm:prSet presAssocID="{1EDE1661-FA57-4A6F-BDEF-1191329072C8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E9352A7-2637-4D5E-AC80-1788F085FA98}" type="presOf" srcId="{FABD64C2-8DF3-47D5-91B0-25A834154F93}" destId="{BE5B43F9-1AA0-45E0-9266-6DE66593F257}" srcOrd="3" destOrd="0" presId="urn:microsoft.com/office/officeart/2005/8/layout/gear1"/>
    <dgm:cxn modelId="{F2303D1E-E16F-4DAA-8A2B-27459509217E}" type="presOf" srcId="{FABD64C2-8DF3-47D5-91B0-25A834154F93}" destId="{E555E976-706D-4847-9992-0D3B803069B1}" srcOrd="2" destOrd="0" presId="urn:microsoft.com/office/officeart/2005/8/layout/gear1"/>
    <dgm:cxn modelId="{E75AC631-92FC-4737-96D5-EC9C69E24A3A}" type="presOf" srcId="{E77F3DDB-9C14-4DD9-BD86-E4997B18D5E5}" destId="{39D1968E-85E1-4602-A57D-085AE020F401}" srcOrd="2" destOrd="0" presId="urn:microsoft.com/office/officeart/2005/8/layout/gear1"/>
    <dgm:cxn modelId="{15B7AF28-BDF3-4530-AEF5-CF9CCF44FFFB}" type="presOf" srcId="{1EDE1661-FA57-4A6F-BDEF-1191329072C8}" destId="{5273D579-BA09-4E84-BB66-B872562D69FE}" srcOrd="0" destOrd="0" presId="urn:microsoft.com/office/officeart/2005/8/layout/gear1"/>
    <dgm:cxn modelId="{0F7C09C4-0C0A-45D1-A708-985A0FCF5A55}" srcId="{E8DDD58F-463B-4A65-8989-9C4A9B4C240C}" destId="{103C16CA-2BCB-4138-B142-B36A60A002D0}" srcOrd="0" destOrd="0" parTransId="{EC1DE3B4-E5B7-4491-B0AD-8C7584134129}" sibTransId="{CEA7088C-0DA2-4853-9823-A1032D642D2E}"/>
    <dgm:cxn modelId="{4BAA9E77-DA1C-43E4-BD68-9D4C26A6FC33}" type="presOf" srcId="{E77F3DDB-9C14-4DD9-BD86-E4997B18D5E5}" destId="{5E9219CC-FDAF-4BAD-88D3-574C674A7F3C}" srcOrd="1" destOrd="0" presId="urn:microsoft.com/office/officeart/2005/8/layout/gear1"/>
    <dgm:cxn modelId="{610570CF-498C-45D3-B93F-D17AADE1CF45}" type="presOf" srcId="{103C16CA-2BCB-4138-B142-B36A60A002D0}" destId="{AE518746-CBA3-48A2-8DAF-5A342B80BC87}" srcOrd="1" destOrd="0" presId="urn:microsoft.com/office/officeart/2005/8/layout/gear1"/>
    <dgm:cxn modelId="{5DB72A17-3DCC-42DB-A9E0-0355FE9A43B8}" srcId="{E8DDD58F-463B-4A65-8989-9C4A9B4C240C}" destId="{E77F3DDB-9C14-4DD9-BD86-E4997B18D5E5}" srcOrd="1" destOrd="0" parTransId="{7E854276-B6A1-4701-AD71-9CC6E533F998}" sibTransId="{10CA7018-EB6F-4D74-B34B-236354531F7A}"/>
    <dgm:cxn modelId="{0FECADEF-B6E0-4CFD-8D04-591168C3E258}" type="presOf" srcId="{E77F3DDB-9C14-4DD9-BD86-E4997B18D5E5}" destId="{3A68F1F5-44F3-493F-AAB8-24F96D9A8BA5}" srcOrd="0" destOrd="0" presId="urn:microsoft.com/office/officeart/2005/8/layout/gear1"/>
    <dgm:cxn modelId="{FEE5A0C6-C07C-456E-85B7-4D16AADB03DB}" type="presOf" srcId="{E8DDD58F-463B-4A65-8989-9C4A9B4C240C}" destId="{ADBF7FCB-8107-40D0-958E-B29BBC424E82}" srcOrd="0" destOrd="0" presId="urn:microsoft.com/office/officeart/2005/8/layout/gear1"/>
    <dgm:cxn modelId="{A8BB2A42-EF4D-408C-ADBA-BB4EADA7A0D3}" type="presOf" srcId="{103C16CA-2BCB-4138-B142-B36A60A002D0}" destId="{022A2248-B2FC-48A5-AFFB-107268B36E39}" srcOrd="0" destOrd="0" presId="urn:microsoft.com/office/officeart/2005/8/layout/gear1"/>
    <dgm:cxn modelId="{B1FA6E53-7A81-46FD-B782-801FF1C402DF}" srcId="{E8DDD58F-463B-4A65-8989-9C4A9B4C240C}" destId="{FABD64C2-8DF3-47D5-91B0-25A834154F93}" srcOrd="2" destOrd="0" parTransId="{31F0D339-C319-43A2-BC0A-18B558919D9E}" sibTransId="{1EDE1661-FA57-4A6F-BDEF-1191329072C8}"/>
    <dgm:cxn modelId="{E635A98E-1F24-4AC6-8AC0-DCA9795F7D4C}" type="presOf" srcId="{10CA7018-EB6F-4D74-B34B-236354531F7A}" destId="{A46F19EC-8A36-456C-AB2A-011EB822F467}" srcOrd="0" destOrd="0" presId="urn:microsoft.com/office/officeart/2005/8/layout/gear1"/>
    <dgm:cxn modelId="{38EC1907-3C15-4C9A-8BBC-4F0A9F29EB9F}" type="presOf" srcId="{CEA7088C-0DA2-4853-9823-A1032D642D2E}" destId="{A25BA924-7100-430A-A57C-C1CE2F07CD0B}" srcOrd="0" destOrd="0" presId="urn:microsoft.com/office/officeart/2005/8/layout/gear1"/>
    <dgm:cxn modelId="{A0C751AB-2CFB-4721-8005-E065CB0785CB}" type="presOf" srcId="{FABD64C2-8DF3-47D5-91B0-25A834154F93}" destId="{DD89283E-B807-49E4-900B-5E1F219A353B}" srcOrd="1" destOrd="0" presId="urn:microsoft.com/office/officeart/2005/8/layout/gear1"/>
    <dgm:cxn modelId="{384856B4-D2B7-4C68-A437-13EF0D1FC36B}" type="presOf" srcId="{FABD64C2-8DF3-47D5-91B0-25A834154F93}" destId="{81869489-1169-4EAD-B460-734CC899A782}" srcOrd="0" destOrd="0" presId="urn:microsoft.com/office/officeart/2005/8/layout/gear1"/>
    <dgm:cxn modelId="{17EE1F22-ED04-42AA-BCDE-1C1993C087BB}" type="presOf" srcId="{103C16CA-2BCB-4138-B142-B36A60A002D0}" destId="{DAACA2A7-27EE-45C4-96F0-F5E086183685}" srcOrd="2" destOrd="0" presId="urn:microsoft.com/office/officeart/2005/8/layout/gear1"/>
    <dgm:cxn modelId="{A1588355-E30B-4E93-B27E-454E6917923F}" type="presParOf" srcId="{ADBF7FCB-8107-40D0-958E-B29BBC424E82}" destId="{022A2248-B2FC-48A5-AFFB-107268B36E39}" srcOrd="0" destOrd="0" presId="urn:microsoft.com/office/officeart/2005/8/layout/gear1"/>
    <dgm:cxn modelId="{B14D0ECD-E166-4B18-B28D-4747508AC824}" type="presParOf" srcId="{ADBF7FCB-8107-40D0-958E-B29BBC424E82}" destId="{AE518746-CBA3-48A2-8DAF-5A342B80BC87}" srcOrd="1" destOrd="0" presId="urn:microsoft.com/office/officeart/2005/8/layout/gear1"/>
    <dgm:cxn modelId="{1BA06859-B833-47A4-86E5-4F7448ED673A}" type="presParOf" srcId="{ADBF7FCB-8107-40D0-958E-B29BBC424E82}" destId="{DAACA2A7-27EE-45C4-96F0-F5E086183685}" srcOrd="2" destOrd="0" presId="urn:microsoft.com/office/officeart/2005/8/layout/gear1"/>
    <dgm:cxn modelId="{40A9FE81-6616-46E7-A11D-DDB39CFBF18A}" type="presParOf" srcId="{ADBF7FCB-8107-40D0-958E-B29BBC424E82}" destId="{3A68F1F5-44F3-493F-AAB8-24F96D9A8BA5}" srcOrd="3" destOrd="0" presId="urn:microsoft.com/office/officeart/2005/8/layout/gear1"/>
    <dgm:cxn modelId="{4E7CDC84-D146-4D2B-912C-6537FB2A494A}" type="presParOf" srcId="{ADBF7FCB-8107-40D0-958E-B29BBC424E82}" destId="{5E9219CC-FDAF-4BAD-88D3-574C674A7F3C}" srcOrd="4" destOrd="0" presId="urn:microsoft.com/office/officeart/2005/8/layout/gear1"/>
    <dgm:cxn modelId="{FBE7BE56-B98A-4475-A1AB-539241EFE327}" type="presParOf" srcId="{ADBF7FCB-8107-40D0-958E-B29BBC424E82}" destId="{39D1968E-85E1-4602-A57D-085AE020F401}" srcOrd="5" destOrd="0" presId="urn:microsoft.com/office/officeart/2005/8/layout/gear1"/>
    <dgm:cxn modelId="{83BBC702-0467-426C-B124-E734306F8EB2}" type="presParOf" srcId="{ADBF7FCB-8107-40D0-958E-B29BBC424E82}" destId="{81869489-1169-4EAD-B460-734CC899A782}" srcOrd="6" destOrd="0" presId="urn:microsoft.com/office/officeart/2005/8/layout/gear1"/>
    <dgm:cxn modelId="{35B7325A-1452-4BE4-A46D-FC8F40250DCB}" type="presParOf" srcId="{ADBF7FCB-8107-40D0-958E-B29BBC424E82}" destId="{DD89283E-B807-49E4-900B-5E1F219A353B}" srcOrd="7" destOrd="0" presId="urn:microsoft.com/office/officeart/2005/8/layout/gear1"/>
    <dgm:cxn modelId="{E1338B69-0078-4AFA-9561-1D7011C2A6E8}" type="presParOf" srcId="{ADBF7FCB-8107-40D0-958E-B29BBC424E82}" destId="{E555E976-706D-4847-9992-0D3B803069B1}" srcOrd="8" destOrd="0" presId="urn:microsoft.com/office/officeart/2005/8/layout/gear1"/>
    <dgm:cxn modelId="{850AB9D2-5F3A-476C-944B-969D9CED37F9}" type="presParOf" srcId="{ADBF7FCB-8107-40D0-958E-B29BBC424E82}" destId="{BE5B43F9-1AA0-45E0-9266-6DE66593F257}" srcOrd="9" destOrd="0" presId="urn:microsoft.com/office/officeart/2005/8/layout/gear1"/>
    <dgm:cxn modelId="{4C0A4B69-ADA3-4F3A-ADF0-589BE85337B5}" type="presParOf" srcId="{ADBF7FCB-8107-40D0-958E-B29BBC424E82}" destId="{A25BA924-7100-430A-A57C-C1CE2F07CD0B}" srcOrd="10" destOrd="0" presId="urn:microsoft.com/office/officeart/2005/8/layout/gear1"/>
    <dgm:cxn modelId="{2E669E81-9F20-498D-82AF-92E3C0B861B1}" type="presParOf" srcId="{ADBF7FCB-8107-40D0-958E-B29BBC424E82}" destId="{A46F19EC-8A36-456C-AB2A-011EB822F467}" srcOrd="11" destOrd="0" presId="urn:microsoft.com/office/officeart/2005/8/layout/gear1"/>
    <dgm:cxn modelId="{192F9E80-AB2E-4D9D-B158-202E50AA561E}" type="presParOf" srcId="{ADBF7FCB-8107-40D0-958E-B29BBC424E82}" destId="{5273D579-BA09-4E84-BB66-B872562D69FE}" srcOrd="12" destOrd="0" presId="urn:microsoft.com/office/officeart/2005/8/layout/gear1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CA60CF-DC0A-4E47-93B0-19766BD8478F}" type="doc">
      <dgm:prSet loTypeId="urn:microsoft.com/office/officeart/2005/8/layout/vList5" loCatId="list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6945C127-2008-432C-A3BF-094422937C9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en-US" sz="2800" b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Metabolic Acidosis</a:t>
          </a:r>
          <a:endParaRPr lang="en-US" sz="2800" b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BAB972A1-519D-41DF-8E4B-C361D1A6C0A6}" type="parTrans" cxnId="{539F2BD7-06E0-4C81-9014-966A652BF494}">
      <dgm:prSet/>
      <dgm:spPr/>
      <dgm:t>
        <a:bodyPr/>
        <a:lstStyle/>
        <a:p>
          <a:pPr algn="l"/>
          <a:endParaRPr lang="en-US" sz="1100">
            <a:effectLst/>
          </a:endParaRPr>
        </a:p>
      </dgm:t>
    </dgm:pt>
    <dgm:pt modelId="{B55DF0D9-90F9-40AA-9CF9-9F29825D6665}" type="sibTrans" cxnId="{539F2BD7-06E0-4C81-9014-966A652BF494}">
      <dgm:prSet/>
      <dgm:spPr/>
      <dgm:t>
        <a:bodyPr/>
        <a:lstStyle/>
        <a:p>
          <a:pPr algn="l"/>
          <a:endParaRPr lang="en-US" sz="1100">
            <a:effectLst/>
          </a:endParaRPr>
        </a:p>
      </dgm:t>
    </dgm:pt>
    <dgm:pt modelId="{5239D420-5B98-42B6-8785-C26AEBC0CE2F}">
      <dgm:prSet phldrT="[Text]" custT="1"/>
      <dgm:spPr>
        <a:solidFill>
          <a:schemeClr val="accent4">
            <a:lumMod val="25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rtDeco"/>
        </a:sp3d>
      </dgm:spPr>
      <dgm:t>
        <a:bodyPr/>
        <a:lstStyle/>
        <a:p>
          <a:pPr algn="l"/>
          <a:r>
            <a:rPr lang="en-US" sz="2800" b="0" cap="none" spc="0" dirty="0" smtClean="0">
              <a:ln w="900" cmpd="sng">
                <a:prstDash val="solid"/>
              </a:ln>
              <a:solidFill>
                <a:srgbClr val="FFFF00"/>
              </a:solidFill>
              <a:effectLst/>
            </a:rPr>
            <a:t>PaCO</a:t>
          </a:r>
          <a:r>
            <a:rPr lang="en-US" sz="3600" b="0" cap="none" spc="0" baseline="-25000" dirty="0" smtClean="0">
              <a:ln w="900" cmpd="sng">
                <a:prstDash val="solid"/>
              </a:ln>
              <a:solidFill>
                <a:srgbClr val="FFFF00"/>
              </a:solidFill>
              <a:effectLst/>
            </a:rPr>
            <a:t>2</a:t>
          </a:r>
          <a:r>
            <a:rPr lang="en-US" sz="2800" b="0" cap="none" spc="0" dirty="0" smtClean="0">
              <a:ln w="900" cmpd="sng">
                <a:prstDash val="solid"/>
              </a:ln>
              <a:solidFill>
                <a:srgbClr val="FFFF00"/>
              </a:solidFill>
              <a:effectLst/>
            </a:rPr>
            <a:t>            up to 10</a:t>
          </a:r>
          <a:endParaRPr lang="en-US" sz="2800" b="0" cap="none" spc="0" dirty="0">
            <a:ln w="900" cmpd="sng">
              <a:prstDash val="solid"/>
            </a:ln>
            <a:solidFill>
              <a:srgbClr val="FFFF00"/>
            </a:solidFill>
            <a:effectLst/>
          </a:endParaRPr>
        </a:p>
      </dgm:t>
    </dgm:pt>
    <dgm:pt modelId="{7D5EE873-AA98-4684-A578-3E214EEA9613}" type="parTrans" cxnId="{CB074F26-84ED-4B8C-943D-7B344A72C626}">
      <dgm:prSet/>
      <dgm:spPr/>
      <dgm:t>
        <a:bodyPr/>
        <a:lstStyle/>
        <a:p>
          <a:pPr algn="l"/>
          <a:endParaRPr lang="en-US" sz="1100">
            <a:effectLst/>
          </a:endParaRPr>
        </a:p>
      </dgm:t>
    </dgm:pt>
    <dgm:pt modelId="{551D4358-6BC1-4ECE-A152-59E0443AD74F}" type="sibTrans" cxnId="{CB074F26-84ED-4B8C-943D-7B344A72C626}">
      <dgm:prSet/>
      <dgm:spPr/>
      <dgm:t>
        <a:bodyPr/>
        <a:lstStyle/>
        <a:p>
          <a:pPr algn="l"/>
          <a:endParaRPr lang="en-US" sz="1100">
            <a:effectLst/>
          </a:endParaRPr>
        </a:p>
      </dgm:t>
    </dgm:pt>
    <dgm:pt modelId="{EDE12ACA-FB9E-436A-8302-6DD240E4F497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2800" b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Metabolic Alkalosis</a:t>
          </a:r>
          <a:endParaRPr lang="en-US" sz="2800" b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0F27755B-492B-4530-9794-1731B3BB485D}" type="parTrans" cxnId="{58F747F6-92AA-46E6-ADE9-A9A9C338E4CF}">
      <dgm:prSet/>
      <dgm:spPr/>
      <dgm:t>
        <a:bodyPr/>
        <a:lstStyle/>
        <a:p>
          <a:pPr algn="l"/>
          <a:endParaRPr lang="en-US" sz="1100">
            <a:effectLst/>
          </a:endParaRPr>
        </a:p>
      </dgm:t>
    </dgm:pt>
    <dgm:pt modelId="{33FBBB3C-148C-44A5-8682-4804F47978B4}" type="sibTrans" cxnId="{58F747F6-92AA-46E6-ADE9-A9A9C338E4CF}">
      <dgm:prSet/>
      <dgm:spPr/>
      <dgm:t>
        <a:bodyPr/>
        <a:lstStyle/>
        <a:p>
          <a:pPr algn="l"/>
          <a:endParaRPr lang="en-US" sz="1100">
            <a:effectLst/>
          </a:endParaRPr>
        </a:p>
      </dgm:t>
    </dgm:pt>
    <dgm:pt modelId="{445DFD76-F98E-4303-A46A-5E662CADEA4E}">
      <dgm:prSet phldrT="[Text]" custT="1"/>
      <dgm:spPr>
        <a:solidFill>
          <a:schemeClr val="accent4">
            <a:lumMod val="25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rtDeco"/>
        </a:sp3d>
      </dgm:spPr>
      <dgm:t>
        <a:bodyPr/>
        <a:lstStyle/>
        <a:p>
          <a:pPr algn="l"/>
          <a:r>
            <a:rPr lang="en-US" sz="3200" b="0" cap="none" spc="0" dirty="0" smtClean="0">
              <a:ln w="900" cmpd="sng">
                <a:prstDash val="solid"/>
              </a:ln>
              <a:solidFill>
                <a:srgbClr val="FFFF00"/>
              </a:solidFill>
              <a:effectLst/>
            </a:rPr>
            <a:t>PaCO</a:t>
          </a:r>
          <a:r>
            <a:rPr lang="en-US" sz="3200" b="0" cap="none" spc="0" baseline="-25000" dirty="0" smtClean="0">
              <a:ln w="900" cmpd="sng">
                <a:prstDash val="solid"/>
              </a:ln>
              <a:solidFill>
                <a:srgbClr val="FFFF00"/>
              </a:solidFill>
              <a:effectLst/>
            </a:rPr>
            <a:t>2 </a:t>
          </a:r>
          <a:r>
            <a:rPr lang="en-US" sz="3200" b="0" cap="none" spc="0" dirty="0" smtClean="0">
              <a:ln w="900" cmpd="sng">
                <a:prstDash val="solid"/>
              </a:ln>
              <a:solidFill>
                <a:srgbClr val="FFFF00"/>
              </a:solidFill>
              <a:effectLst/>
            </a:rPr>
            <a:t>      up to 60</a:t>
          </a:r>
          <a:endParaRPr lang="en-US" sz="3200" b="0" cap="none" spc="0" dirty="0">
            <a:ln w="900" cmpd="sng">
              <a:prstDash val="solid"/>
            </a:ln>
            <a:solidFill>
              <a:srgbClr val="FFFF00"/>
            </a:solidFill>
            <a:effectLst/>
          </a:endParaRPr>
        </a:p>
      </dgm:t>
    </dgm:pt>
    <dgm:pt modelId="{D58710A5-1E72-4F99-ACA5-C916A2C2CD58}" type="parTrans" cxnId="{A87EAAF1-FCC0-4B76-A1AC-F609C64DAB07}">
      <dgm:prSet/>
      <dgm:spPr/>
      <dgm:t>
        <a:bodyPr/>
        <a:lstStyle/>
        <a:p>
          <a:pPr algn="l"/>
          <a:endParaRPr lang="en-US" sz="1100">
            <a:effectLst/>
          </a:endParaRPr>
        </a:p>
      </dgm:t>
    </dgm:pt>
    <dgm:pt modelId="{5874EC07-115F-408A-A8AB-C6BF56DDDEDD}" type="sibTrans" cxnId="{A87EAAF1-FCC0-4B76-A1AC-F609C64DAB07}">
      <dgm:prSet/>
      <dgm:spPr/>
      <dgm:t>
        <a:bodyPr/>
        <a:lstStyle/>
        <a:p>
          <a:pPr algn="l"/>
          <a:endParaRPr lang="en-US" sz="1100">
            <a:effectLst/>
          </a:endParaRPr>
        </a:p>
      </dgm:t>
    </dgm:pt>
    <dgm:pt modelId="{0C7549B5-DF4A-4E73-80B1-412C5D337D59}">
      <dgm:prSet phldrT="[Text]" custT="1"/>
      <dgm:spPr>
        <a:solidFill>
          <a:schemeClr val="accent4">
            <a:lumMod val="25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rtDeco"/>
        </a:sp3d>
      </dgm:spPr>
      <dgm:t>
        <a:bodyPr/>
        <a:lstStyle/>
        <a:p>
          <a:pPr algn="l"/>
          <a:endParaRPr lang="en-US" sz="3200" b="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rgbClr val="FFFF00"/>
            </a:solidFill>
            <a:effectLst/>
          </a:endParaRPr>
        </a:p>
      </dgm:t>
    </dgm:pt>
    <dgm:pt modelId="{4851DAB3-95A8-4633-BA98-F21AE848CE73}" type="parTrans" cxnId="{14E60B5C-5D91-4E85-AB2A-6C6859A64819}">
      <dgm:prSet/>
      <dgm:spPr/>
      <dgm:t>
        <a:bodyPr/>
        <a:lstStyle/>
        <a:p>
          <a:pPr algn="l"/>
          <a:endParaRPr lang="en-US" sz="1100">
            <a:effectLst/>
          </a:endParaRPr>
        </a:p>
      </dgm:t>
    </dgm:pt>
    <dgm:pt modelId="{01D367D0-4AC0-45D2-863C-DAFE957D418D}" type="sibTrans" cxnId="{14E60B5C-5D91-4E85-AB2A-6C6859A64819}">
      <dgm:prSet/>
      <dgm:spPr/>
      <dgm:t>
        <a:bodyPr/>
        <a:lstStyle/>
        <a:p>
          <a:pPr algn="l"/>
          <a:endParaRPr lang="en-US" sz="1100">
            <a:effectLst/>
          </a:endParaRPr>
        </a:p>
      </dgm:t>
    </dgm:pt>
    <dgm:pt modelId="{0E34EC49-6409-405D-8B2D-03495B86F5D2}">
      <dgm:prSet phldrT="[Text]" custT="1"/>
      <dgm:spPr>
        <a:solidFill>
          <a:schemeClr val="accent6"/>
        </a:solidFill>
      </dgm:spPr>
      <dgm:t>
        <a:bodyPr/>
        <a:lstStyle/>
        <a:p>
          <a:pPr algn="l"/>
          <a:r>
            <a:rPr lang="en-US" sz="2800" b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Respiratory</a:t>
          </a:r>
        </a:p>
        <a:p>
          <a:pPr algn="l"/>
          <a:r>
            <a:rPr lang="en-US" sz="2800" b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Acidosis</a:t>
          </a:r>
          <a:endParaRPr lang="en-US" sz="2800" b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BEA5B065-5645-4295-B2AC-7DD20E0E23D8}" type="parTrans" cxnId="{60D7E6BD-FEDA-4780-9126-BE9DD354F80F}">
      <dgm:prSet/>
      <dgm:spPr/>
      <dgm:t>
        <a:bodyPr/>
        <a:lstStyle/>
        <a:p>
          <a:pPr algn="l"/>
          <a:endParaRPr lang="en-US" sz="1100">
            <a:effectLst/>
          </a:endParaRPr>
        </a:p>
      </dgm:t>
    </dgm:pt>
    <dgm:pt modelId="{C1AD912D-EED3-4308-B5F2-F28A7C0CC8E2}" type="sibTrans" cxnId="{60D7E6BD-FEDA-4780-9126-BE9DD354F80F}">
      <dgm:prSet/>
      <dgm:spPr/>
      <dgm:t>
        <a:bodyPr/>
        <a:lstStyle/>
        <a:p>
          <a:pPr algn="l"/>
          <a:endParaRPr lang="en-US" sz="1100">
            <a:effectLst/>
          </a:endParaRPr>
        </a:p>
      </dgm:t>
    </dgm:pt>
    <dgm:pt modelId="{A5FBAE6E-4725-46D1-9F84-7B4E1CD2E32A}">
      <dgm:prSet phldrT="[Text]" custT="1"/>
      <dgm:spPr>
        <a:solidFill>
          <a:schemeClr val="accent4">
            <a:lumMod val="25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rtDeco"/>
        </a:sp3d>
      </dgm:spPr>
      <dgm:t>
        <a:bodyPr/>
        <a:lstStyle/>
        <a:p>
          <a:pPr algn="l"/>
          <a:r>
            <a:rPr lang="en-US" sz="3200" b="0" cap="none" spc="0" dirty="0" smtClean="0">
              <a:ln w="900" cmpd="sng">
                <a:prstDash val="solid"/>
              </a:ln>
              <a:solidFill>
                <a:srgbClr val="FFFF00"/>
              </a:solidFill>
              <a:effectLst/>
            </a:rPr>
            <a:t>Bicarb       up to 40</a:t>
          </a:r>
          <a:endParaRPr lang="en-US" sz="3200" b="0" cap="none" spc="0" dirty="0">
            <a:ln w="900" cmpd="sng">
              <a:prstDash val="solid"/>
            </a:ln>
            <a:solidFill>
              <a:srgbClr val="FFFF00"/>
            </a:solidFill>
            <a:effectLst/>
          </a:endParaRPr>
        </a:p>
      </dgm:t>
    </dgm:pt>
    <dgm:pt modelId="{BD60C22F-DA7E-4ED1-9A8C-FB8D2DA92C7B}" type="parTrans" cxnId="{3D64A56F-C52D-4E08-B6B5-39220545A0E4}">
      <dgm:prSet/>
      <dgm:spPr/>
      <dgm:t>
        <a:bodyPr/>
        <a:lstStyle/>
        <a:p>
          <a:pPr algn="l"/>
          <a:endParaRPr lang="en-US" sz="1100">
            <a:effectLst/>
          </a:endParaRPr>
        </a:p>
      </dgm:t>
    </dgm:pt>
    <dgm:pt modelId="{F2193B14-E063-4373-9388-0AA5184085DA}" type="sibTrans" cxnId="{3D64A56F-C52D-4E08-B6B5-39220545A0E4}">
      <dgm:prSet/>
      <dgm:spPr/>
      <dgm:t>
        <a:bodyPr/>
        <a:lstStyle/>
        <a:p>
          <a:pPr algn="l"/>
          <a:endParaRPr lang="en-US" sz="1100">
            <a:effectLst/>
          </a:endParaRPr>
        </a:p>
      </dgm:t>
    </dgm:pt>
    <dgm:pt modelId="{B8A15641-F7A6-442D-855B-3E8021CFA5A5}">
      <dgm:prSet custT="1"/>
      <dgm:spPr>
        <a:solidFill>
          <a:srgbClr val="0000FF"/>
        </a:solidFill>
      </dgm:spPr>
      <dgm:t>
        <a:bodyPr/>
        <a:lstStyle/>
        <a:p>
          <a:pPr algn="l"/>
          <a:r>
            <a:rPr lang="en-US" sz="2800" b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Respiratory Alkalosis</a:t>
          </a:r>
          <a:endParaRPr lang="en-US" sz="2800" b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2FC1B344-4A5E-46BD-B56F-4D89D24BFD3C}" type="parTrans" cxnId="{3B9E216C-23F7-40AA-B0E9-4C0039052F13}">
      <dgm:prSet/>
      <dgm:spPr/>
      <dgm:t>
        <a:bodyPr/>
        <a:lstStyle/>
        <a:p>
          <a:endParaRPr lang="en-US" sz="1800">
            <a:effectLst/>
          </a:endParaRPr>
        </a:p>
      </dgm:t>
    </dgm:pt>
    <dgm:pt modelId="{0C687447-185D-4FD7-9C6A-C3CDE32E31CC}" type="sibTrans" cxnId="{3B9E216C-23F7-40AA-B0E9-4C0039052F13}">
      <dgm:prSet/>
      <dgm:spPr/>
      <dgm:t>
        <a:bodyPr/>
        <a:lstStyle/>
        <a:p>
          <a:endParaRPr lang="en-US" sz="1800">
            <a:effectLst/>
          </a:endParaRPr>
        </a:p>
      </dgm:t>
    </dgm:pt>
    <dgm:pt modelId="{E0E1339D-C1D3-444E-89BD-2031F6DAAE6A}">
      <dgm:prSet custT="1"/>
      <dgm:spPr>
        <a:solidFill>
          <a:schemeClr val="accent4">
            <a:lumMod val="25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rtDeco"/>
        </a:sp3d>
      </dgm:spPr>
      <dgm:t>
        <a:bodyPr/>
        <a:lstStyle/>
        <a:p>
          <a:r>
            <a:rPr lang="en-US" sz="3200" b="0" cap="none" spc="0" dirty="0" smtClean="0">
              <a:ln w="900" cmpd="sng">
                <a:prstDash val="solid"/>
              </a:ln>
              <a:solidFill>
                <a:srgbClr val="FFFF00"/>
              </a:solidFill>
              <a:effectLst/>
            </a:rPr>
            <a:t>Bicarb      up to 10</a:t>
          </a:r>
          <a:endParaRPr lang="en-US" sz="3200" b="0" cap="none" spc="0" dirty="0">
            <a:ln w="900" cmpd="sng">
              <a:prstDash val="solid"/>
            </a:ln>
            <a:solidFill>
              <a:srgbClr val="FFFF00"/>
            </a:solidFill>
            <a:effectLst/>
          </a:endParaRPr>
        </a:p>
      </dgm:t>
    </dgm:pt>
    <dgm:pt modelId="{6AA6505F-A697-4C1B-AE9F-4FB2B1CE4D2F}" type="parTrans" cxnId="{930E6C5C-B2B7-4AA6-A500-6E4DF354A684}">
      <dgm:prSet/>
      <dgm:spPr/>
      <dgm:t>
        <a:bodyPr/>
        <a:lstStyle/>
        <a:p>
          <a:endParaRPr lang="en-US" sz="1800">
            <a:effectLst/>
          </a:endParaRPr>
        </a:p>
      </dgm:t>
    </dgm:pt>
    <dgm:pt modelId="{E3404991-9DC0-4523-B947-7A4F8D715F09}" type="sibTrans" cxnId="{930E6C5C-B2B7-4AA6-A500-6E4DF354A684}">
      <dgm:prSet/>
      <dgm:spPr/>
      <dgm:t>
        <a:bodyPr/>
        <a:lstStyle/>
        <a:p>
          <a:endParaRPr lang="en-US" sz="1800">
            <a:effectLst/>
          </a:endParaRPr>
        </a:p>
      </dgm:t>
    </dgm:pt>
    <dgm:pt modelId="{5670C808-ECD8-442D-92CF-1645355C40D3}">
      <dgm:prSet phldrT="[Text]" custT="1"/>
      <dgm:spPr>
        <a:solidFill>
          <a:schemeClr val="accent4">
            <a:lumMod val="25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rtDeco"/>
        </a:sp3d>
      </dgm:spPr>
      <dgm:t>
        <a:bodyPr/>
        <a:lstStyle/>
        <a:p>
          <a:pPr algn="l"/>
          <a:endParaRPr lang="en-US" sz="3200" b="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rgbClr val="FFFF00"/>
            </a:solidFill>
            <a:effectLst/>
          </a:endParaRPr>
        </a:p>
      </dgm:t>
    </dgm:pt>
    <dgm:pt modelId="{2512F15D-09D1-4523-8C1F-AE315906FFAB}" type="parTrans" cxnId="{31FE96B3-91C8-479E-8EDB-C45572DABCE6}">
      <dgm:prSet/>
      <dgm:spPr/>
      <dgm:t>
        <a:bodyPr/>
        <a:lstStyle/>
        <a:p>
          <a:endParaRPr lang="en-US" sz="1800">
            <a:effectLst/>
          </a:endParaRPr>
        </a:p>
      </dgm:t>
    </dgm:pt>
    <dgm:pt modelId="{A45FFFB3-4C84-4213-8E82-51339ADCB66F}" type="sibTrans" cxnId="{31FE96B3-91C8-479E-8EDB-C45572DABCE6}">
      <dgm:prSet/>
      <dgm:spPr/>
      <dgm:t>
        <a:bodyPr/>
        <a:lstStyle/>
        <a:p>
          <a:endParaRPr lang="en-US" sz="1800">
            <a:effectLst/>
          </a:endParaRPr>
        </a:p>
      </dgm:t>
    </dgm:pt>
    <dgm:pt modelId="{F85095A3-230F-428F-9EDA-E2EB9072D1A4}" type="pres">
      <dgm:prSet presAssocID="{6ACA60CF-DC0A-4E47-93B0-19766BD847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7BD8D-DD2A-4C01-8072-EF147FE7DFDB}" type="pres">
      <dgm:prSet presAssocID="{6945C127-2008-432C-A3BF-094422937C90}" presName="linNode" presStyleCnt="0"/>
      <dgm:spPr/>
      <dgm:t>
        <a:bodyPr/>
        <a:lstStyle/>
        <a:p>
          <a:endParaRPr lang="en-US"/>
        </a:p>
      </dgm:t>
    </dgm:pt>
    <dgm:pt modelId="{68FEA8A8-5392-44C5-9CFD-2FB706821EC3}" type="pres">
      <dgm:prSet presAssocID="{6945C127-2008-432C-A3BF-094422937C90}" presName="parentText" presStyleLbl="node1" presStyleIdx="0" presStyleCnt="4" custScaleX="1236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623FF-7EA5-42D2-B91E-5DE15522B791}" type="pres">
      <dgm:prSet presAssocID="{6945C127-2008-432C-A3BF-094422937C9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9EAC5-92F3-478B-BBDF-E9D730B08C06}" type="pres">
      <dgm:prSet presAssocID="{B55DF0D9-90F9-40AA-9CF9-9F29825D6665}" presName="sp" presStyleCnt="0"/>
      <dgm:spPr/>
      <dgm:t>
        <a:bodyPr/>
        <a:lstStyle/>
        <a:p>
          <a:endParaRPr lang="en-US"/>
        </a:p>
      </dgm:t>
    </dgm:pt>
    <dgm:pt modelId="{0503D032-24B3-481A-8A3C-231F2DEED04F}" type="pres">
      <dgm:prSet presAssocID="{EDE12ACA-FB9E-436A-8302-6DD240E4F497}" presName="linNode" presStyleCnt="0"/>
      <dgm:spPr/>
      <dgm:t>
        <a:bodyPr/>
        <a:lstStyle/>
        <a:p>
          <a:endParaRPr lang="en-US"/>
        </a:p>
      </dgm:t>
    </dgm:pt>
    <dgm:pt modelId="{7C46D993-6E8E-4661-BA95-2EC53C0CDFBB}" type="pres">
      <dgm:prSet presAssocID="{EDE12ACA-FB9E-436A-8302-6DD240E4F497}" presName="parentText" presStyleLbl="node1" presStyleIdx="1" presStyleCnt="4" custScaleX="1261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36FF1-27A1-42B9-84D7-F27E4C43E273}" type="pres">
      <dgm:prSet presAssocID="{EDE12ACA-FB9E-436A-8302-6DD240E4F49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5E656-56A4-423C-98A3-81391BC74298}" type="pres">
      <dgm:prSet presAssocID="{33FBBB3C-148C-44A5-8682-4804F47978B4}" presName="sp" presStyleCnt="0"/>
      <dgm:spPr/>
      <dgm:t>
        <a:bodyPr/>
        <a:lstStyle/>
        <a:p>
          <a:endParaRPr lang="en-US"/>
        </a:p>
      </dgm:t>
    </dgm:pt>
    <dgm:pt modelId="{1AB0986D-E28C-4E36-B3EB-AA12E599E32A}" type="pres">
      <dgm:prSet presAssocID="{0E34EC49-6409-405D-8B2D-03495B86F5D2}" presName="linNode" presStyleCnt="0"/>
      <dgm:spPr/>
      <dgm:t>
        <a:bodyPr/>
        <a:lstStyle/>
        <a:p>
          <a:endParaRPr lang="en-US"/>
        </a:p>
      </dgm:t>
    </dgm:pt>
    <dgm:pt modelId="{D6DF786A-5CEE-453C-B8FA-03B83F806A89}" type="pres">
      <dgm:prSet presAssocID="{0E34EC49-6409-405D-8B2D-03495B86F5D2}" presName="parentText" presStyleLbl="node1" presStyleIdx="2" presStyleCnt="4" custScaleX="123672" custLinFactNeighborX="-25" custLinFactNeighborY="1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A56B4-ABF8-4417-852C-93E63BD75C67}" type="pres">
      <dgm:prSet presAssocID="{0E34EC49-6409-405D-8B2D-03495B86F5D2}" presName="descendantText" presStyleLbl="alignAccFollowNode1" presStyleIdx="2" presStyleCnt="4" custLinFactNeighborX="94" custLinFactNeighborY="4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2F390-54F5-47FB-B9A3-973BD9AD1D48}" type="pres">
      <dgm:prSet presAssocID="{C1AD912D-EED3-4308-B5F2-F28A7C0CC8E2}" presName="sp" presStyleCnt="0"/>
      <dgm:spPr/>
      <dgm:t>
        <a:bodyPr/>
        <a:lstStyle/>
        <a:p>
          <a:endParaRPr lang="en-US"/>
        </a:p>
      </dgm:t>
    </dgm:pt>
    <dgm:pt modelId="{37B0AB91-0D45-4229-BDFF-DF6D16FD48AC}" type="pres">
      <dgm:prSet presAssocID="{B8A15641-F7A6-442D-855B-3E8021CFA5A5}" presName="linNode" presStyleCnt="0"/>
      <dgm:spPr/>
      <dgm:t>
        <a:bodyPr/>
        <a:lstStyle/>
        <a:p>
          <a:endParaRPr lang="en-US"/>
        </a:p>
      </dgm:t>
    </dgm:pt>
    <dgm:pt modelId="{07BFB6DD-41AC-4DB1-B8F8-B6736CB38266}" type="pres">
      <dgm:prSet presAssocID="{B8A15641-F7A6-442D-855B-3E8021CFA5A5}" presName="parentText" presStyleLbl="node1" presStyleIdx="3" presStyleCnt="4" custScaleX="124413" custLinFactNeighborY="59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EFEE0-3815-44EB-AABA-D0FEE96DEC27}" type="pres">
      <dgm:prSet presAssocID="{B8A15641-F7A6-442D-855B-3E8021CFA5A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44E1F1-3653-4E97-8523-1CF69BD49B8B}" type="presOf" srcId="{B8A15641-F7A6-442D-855B-3E8021CFA5A5}" destId="{07BFB6DD-41AC-4DB1-B8F8-B6736CB38266}" srcOrd="0" destOrd="0" presId="urn:microsoft.com/office/officeart/2005/8/layout/vList5"/>
    <dgm:cxn modelId="{3B9E216C-23F7-40AA-B0E9-4C0039052F13}" srcId="{6ACA60CF-DC0A-4E47-93B0-19766BD8478F}" destId="{B8A15641-F7A6-442D-855B-3E8021CFA5A5}" srcOrd="3" destOrd="0" parTransId="{2FC1B344-4A5E-46BD-B56F-4D89D24BFD3C}" sibTransId="{0C687447-185D-4FD7-9C6A-C3CDE32E31CC}"/>
    <dgm:cxn modelId="{B210AFC9-791D-45A3-8CCC-414FA2812F06}" type="presOf" srcId="{0E34EC49-6409-405D-8B2D-03495B86F5D2}" destId="{D6DF786A-5CEE-453C-B8FA-03B83F806A89}" srcOrd="0" destOrd="0" presId="urn:microsoft.com/office/officeart/2005/8/layout/vList5"/>
    <dgm:cxn modelId="{930E6C5C-B2B7-4AA6-A500-6E4DF354A684}" srcId="{B8A15641-F7A6-442D-855B-3E8021CFA5A5}" destId="{E0E1339D-C1D3-444E-89BD-2031F6DAAE6A}" srcOrd="0" destOrd="0" parTransId="{6AA6505F-A697-4C1B-AE9F-4FB2B1CE4D2F}" sibTransId="{E3404991-9DC0-4523-B947-7A4F8D715F09}"/>
    <dgm:cxn modelId="{58F747F6-92AA-46E6-ADE9-A9A9C338E4CF}" srcId="{6ACA60CF-DC0A-4E47-93B0-19766BD8478F}" destId="{EDE12ACA-FB9E-436A-8302-6DD240E4F497}" srcOrd="1" destOrd="0" parTransId="{0F27755B-492B-4530-9794-1731B3BB485D}" sibTransId="{33FBBB3C-148C-44A5-8682-4804F47978B4}"/>
    <dgm:cxn modelId="{A87EAAF1-FCC0-4B76-A1AC-F609C64DAB07}" srcId="{EDE12ACA-FB9E-436A-8302-6DD240E4F497}" destId="{445DFD76-F98E-4303-A46A-5E662CADEA4E}" srcOrd="1" destOrd="0" parTransId="{D58710A5-1E72-4F99-ACA5-C916A2C2CD58}" sibTransId="{5874EC07-115F-408A-A8AB-C6BF56DDDEDD}"/>
    <dgm:cxn modelId="{1FCB844E-3B9D-443F-A5A5-98606E39A22B}" type="presOf" srcId="{0C7549B5-DF4A-4E73-80B1-412C5D337D59}" destId="{AC836FF1-27A1-42B9-84D7-F27E4C43E273}" srcOrd="0" destOrd="2" presId="urn:microsoft.com/office/officeart/2005/8/layout/vList5"/>
    <dgm:cxn modelId="{A7CB2F6A-74DA-492B-922A-86CD30BF19E3}" type="presOf" srcId="{5239D420-5B98-42B6-8785-C26AEBC0CE2F}" destId="{16C623FF-7EA5-42D2-B91E-5DE15522B791}" srcOrd="0" destOrd="0" presId="urn:microsoft.com/office/officeart/2005/8/layout/vList5"/>
    <dgm:cxn modelId="{ABB015FF-DBC0-4091-9566-22D05056CEAD}" type="presOf" srcId="{5670C808-ECD8-442D-92CF-1645355C40D3}" destId="{AC836FF1-27A1-42B9-84D7-F27E4C43E273}" srcOrd="0" destOrd="0" presId="urn:microsoft.com/office/officeart/2005/8/layout/vList5"/>
    <dgm:cxn modelId="{2A7668F1-96DD-4BD4-BD72-2A8936D222E2}" type="presOf" srcId="{445DFD76-F98E-4303-A46A-5E662CADEA4E}" destId="{AC836FF1-27A1-42B9-84D7-F27E4C43E273}" srcOrd="0" destOrd="1" presId="urn:microsoft.com/office/officeart/2005/8/layout/vList5"/>
    <dgm:cxn modelId="{DB02C29B-F78B-413B-B389-10FDE3068283}" type="presOf" srcId="{E0E1339D-C1D3-444E-89BD-2031F6DAAE6A}" destId="{B59EFEE0-3815-44EB-AABA-D0FEE96DEC27}" srcOrd="0" destOrd="0" presId="urn:microsoft.com/office/officeart/2005/8/layout/vList5"/>
    <dgm:cxn modelId="{CB074F26-84ED-4B8C-943D-7B344A72C626}" srcId="{6945C127-2008-432C-A3BF-094422937C90}" destId="{5239D420-5B98-42B6-8785-C26AEBC0CE2F}" srcOrd="0" destOrd="0" parTransId="{7D5EE873-AA98-4684-A578-3E214EEA9613}" sibTransId="{551D4358-6BC1-4ECE-A152-59E0443AD74F}"/>
    <dgm:cxn modelId="{60D7E6BD-FEDA-4780-9126-BE9DD354F80F}" srcId="{6ACA60CF-DC0A-4E47-93B0-19766BD8478F}" destId="{0E34EC49-6409-405D-8B2D-03495B86F5D2}" srcOrd="2" destOrd="0" parTransId="{BEA5B065-5645-4295-B2AC-7DD20E0E23D8}" sibTransId="{C1AD912D-EED3-4308-B5F2-F28A7C0CC8E2}"/>
    <dgm:cxn modelId="{31FE96B3-91C8-479E-8EDB-C45572DABCE6}" srcId="{EDE12ACA-FB9E-436A-8302-6DD240E4F497}" destId="{5670C808-ECD8-442D-92CF-1645355C40D3}" srcOrd="0" destOrd="0" parTransId="{2512F15D-09D1-4523-8C1F-AE315906FFAB}" sibTransId="{A45FFFB3-4C84-4213-8E82-51339ADCB66F}"/>
    <dgm:cxn modelId="{3D64A56F-C52D-4E08-B6B5-39220545A0E4}" srcId="{0E34EC49-6409-405D-8B2D-03495B86F5D2}" destId="{A5FBAE6E-4725-46D1-9F84-7B4E1CD2E32A}" srcOrd="0" destOrd="0" parTransId="{BD60C22F-DA7E-4ED1-9A8C-FB8D2DA92C7B}" sibTransId="{F2193B14-E063-4373-9388-0AA5184085DA}"/>
    <dgm:cxn modelId="{289D5AD4-58D5-4F29-9037-B7D015F172B3}" type="presOf" srcId="{6ACA60CF-DC0A-4E47-93B0-19766BD8478F}" destId="{F85095A3-230F-428F-9EDA-E2EB9072D1A4}" srcOrd="0" destOrd="0" presId="urn:microsoft.com/office/officeart/2005/8/layout/vList5"/>
    <dgm:cxn modelId="{14E60B5C-5D91-4E85-AB2A-6C6859A64819}" srcId="{EDE12ACA-FB9E-436A-8302-6DD240E4F497}" destId="{0C7549B5-DF4A-4E73-80B1-412C5D337D59}" srcOrd="2" destOrd="0" parTransId="{4851DAB3-95A8-4633-BA98-F21AE848CE73}" sibTransId="{01D367D0-4AC0-45D2-863C-DAFE957D418D}"/>
    <dgm:cxn modelId="{30871BFE-30AA-40AB-B9B0-0B20F67CE1BB}" type="presOf" srcId="{EDE12ACA-FB9E-436A-8302-6DD240E4F497}" destId="{7C46D993-6E8E-4661-BA95-2EC53C0CDFBB}" srcOrd="0" destOrd="0" presId="urn:microsoft.com/office/officeart/2005/8/layout/vList5"/>
    <dgm:cxn modelId="{539F2BD7-06E0-4C81-9014-966A652BF494}" srcId="{6ACA60CF-DC0A-4E47-93B0-19766BD8478F}" destId="{6945C127-2008-432C-A3BF-094422937C90}" srcOrd="0" destOrd="0" parTransId="{BAB972A1-519D-41DF-8E4B-C361D1A6C0A6}" sibTransId="{B55DF0D9-90F9-40AA-9CF9-9F29825D6665}"/>
    <dgm:cxn modelId="{655AC885-A99E-4C7F-A79C-F4808B4DA797}" type="presOf" srcId="{A5FBAE6E-4725-46D1-9F84-7B4E1CD2E32A}" destId="{70DA56B4-ABF8-4417-852C-93E63BD75C67}" srcOrd="0" destOrd="0" presId="urn:microsoft.com/office/officeart/2005/8/layout/vList5"/>
    <dgm:cxn modelId="{63AFFE17-8D87-44CD-97AF-E9FAC26FEB2E}" type="presOf" srcId="{6945C127-2008-432C-A3BF-094422937C90}" destId="{68FEA8A8-5392-44C5-9CFD-2FB706821EC3}" srcOrd="0" destOrd="0" presId="urn:microsoft.com/office/officeart/2005/8/layout/vList5"/>
    <dgm:cxn modelId="{06AE69C4-39AA-4165-9E94-3F7E968F1FB6}" type="presParOf" srcId="{F85095A3-230F-428F-9EDA-E2EB9072D1A4}" destId="{0D77BD8D-DD2A-4C01-8072-EF147FE7DFDB}" srcOrd="0" destOrd="0" presId="urn:microsoft.com/office/officeart/2005/8/layout/vList5"/>
    <dgm:cxn modelId="{CED519D2-54F0-4BD8-A356-2B0B385402CE}" type="presParOf" srcId="{0D77BD8D-DD2A-4C01-8072-EF147FE7DFDB}" destId="{68FEA8A8-5392-44C5-9CFD-2FB706821EC3}" srcOrd="0" destOrd="0" presId="urn:microsoft.com/office/officeart/2005/8/layout/vList5"/>
    <dgm:cxn modelId="{65E27AAB-4BFD-4A1B-A513-0A4D21747C43}" type="presParOf" srcId="{0D77BD8D-DD2A-4C01-8072-EF147FE7DFDB}" destId="{16C623FF-7EA5-42D2-B91E-5DE15522B791}" srcOrd="1" destOrd="0" presId="urn:microsoft.com/office/officeart/2005/8/layout/vList5"/>
    <dgm:cxn modelId="{C4559F5B-55B8-4210-91DA-A70542BB7C1C}" type="presParOf" srcId="{F85095A3-230F-428F-9EDA-E2EB9072D1A4}" destId="{AD09EAC5-92F3-478B-BBDF-E9D730B08C06}" srcOrd="1" destOrd="0" presId="urn:microsoft.com/office/officeart/2005/8/layout/vList5"/>
    <dgm:cxn modelId="{E04C8109-0A3E-4DF8-A37C-D75AE1EA5C76}" type="presParOf" srcId="{F85095A3-230F-428F-9EDA-E2EB9072D1A4}" destId="{0503D032-24B3-481A-8A3C-231F2DEED04F}" srcOrd="2" destOrd="0" presId="urn:microsoft.com/office/officeart/2005/8/layout/vList5"/>
    <dgm:cxn modelId="{8CF01175-84B4-490F-8860-79966FFF6929}" type="presParOf" srcId="{0503D032-24B3-481A-8A3C-231F2DEED04F}" destId="{7C46D993-6E8E-4661-BA95-2EC53C0CDFBB}" srcOrd="0" destOrd="0" presId="urn:microsoft.com/office/officeart/2005/8/layout/vList5"/>
    <dgm:cxn modelId="{872CEAAB-81F1-4887-8045-DAA6F40D427E}" type="presParOf" srcId="{0503D032-24B3-481A-8A3C-231F2DEED04F}" destId="{AC836FF1-27A1-42B9-84D7-F27E4C43E273}" srcOrd="1" destOrd="0" presId="urn:microsoft.com/office/officeart/2005/8/layout/vList5"/>
    <dgm:cxn modelId="{671A6951-179D-4D22-9B72-2F852E849D17}" type="presParOf" srcId="{F85095A3-230F-428F-9EDA-E2EB9072D1A4}" destId="{BD15E656-56A4-423C-98A3-81391BC74298}" srcOrd="3" destOrd="0" presId="urn:microsoft.com/office/officeart/2005/8/layout/vList5"/>
    <dgm:cxn modelId="{F484D08A-827B-4E14-9AA7-68CC9C9FA48B}" type="presParOf" srcId="{F85095A3-230F-428F-9EDA-E2EB9072D1A4}" destId="{1AB0986D-E28C-4E36-B3EB-AA12E599E32A}" srcOrd="4" destOrd="0" presId="urn:microsoft.com/office/officeart/2005/8/layout/vList5"/>
    <dgm:cxn modelId="{8DB978AF-BA7F-4719-A368-138C5683BE40}" type="presParOf" srcId="{1AB0986D-E28C-4E36-B3EB-AA12E599E32A}" destId="{D6DF786A-5CEE-453C-B8FA-03B83F806A89}" srcOrd="0" destOrd="0" presId="urn:microsoft.com/office/officeart/2005/8/layout/vList5"/>
    <dgm:cxn modelId="{659DC50D-AB3F-4CA8-B3CE-EE913FD82117}" type="presParOf" srcId="{1AB0986D-E28C-4E36-B3EB-AA12E599E32A}" destId="{70DA56B4-ABF8-4417-852C-93E63BD75C67}" srcOrd="1" destOrd="0" presId="urn:microsoft.com/office/officeart/2005/8/layout/vList5"/>
    <dgm:cxn modelId="{0262CB37-26CC-47EE-B81B-83EFB782490B}" type="presParOf" srcId="{F85095A3-230F-428F-9EDA-E2EB9072D1A4}" destId="{39D2F390-54F5-47FB-B9A3-973BD9AD1D48}" srcOrd="5" destOrd="0" presId="urn:microsoft.com/office/officeart/2005/8/layout/vList5"/>
    <dgm:cxn modelId="{93FB6EC4-C510-413A-B672-080470687C22}" type="presParOf" srcId="{F85095A3-230F-428F-9EDA-E2EB9072D1A4}" destId="{37B0AB91-0D45-4229-BDFF-DF6D16FD48AC}" srcOrd="6" destOrd="0" presId="urn:microsoft.com/office/officeart/2005/8/layout/vList5"/>
    <dgm:cxn modelId="{288A5ACA-4178-4BEE-8FE6-E1575B54E235}" type="presParOf" srcId="{37B0AB91-0D45-4229-BDFF-DF6D16FD48AC}" destId="{07BFB6DD-41AC-4DB1-B8F8-B6736CB38266}" srcOrd="0" destOrd="0" presId="urn:microsoft.com/office/officeart/2005/8/layout/vList5"/>
    <dgm:cxn modelId="{7CBB2330-A781-490C-AB18-FF5BB0CC49CF}" type="presParOf" srcId="{37B0AB91-0D45-4229-BDFF-DF6D16FD48AC}" destId="{B59EFEE0-3815-44EB-AABA-D0FEE96DEC27}" srcOrd="1" destOrd="0" presId="urn:microsoft.com/office/officeart/2005/8/layout/vList5"/>
  </dgm:cxnLst>
  <dgm:bg/>
  <dgm:whole>
    <a:ln>
      <a:solidFill>
        <a:srgbClr val="000000"/>
      </a:solidFill>
    </a:ln>
  </dgm:whole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4B7C56-B595-46DC-9068-FA511BCA86F7}" type="doc">
      <dgm:prSet loTypeId="urn:microsoft.com/office/officeart/2005/8/layout/hProcess4" loCatId="process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8DE67C-7216-4165-81FC-E12A89AE1D5A}">
      <dgm:prSet phldrT="[Text]" custT="1"/>
      <dgm:spPr/>
      <dgm:t>
        <a:bodyPr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calculated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5B14AD39-D71B-41D8-8ADB-23CCC4F4D341}" type="parTrans" cxnId="{223F5386-5B9F-4949-9E22-D5EBBE19260F}">
      <dgm:prSet/>
      <dgm:spPr/>
      <dgm:t>
        <a:bodyPr/>
        <a:lstStyle/>
        <a:p>
          <a:endParaRPr lang="en-US" sz="20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CB8B4B1-4003-43E7-BF99-200E3297805E}" type="sibTrans" cxnId="{223F5386-5B9F-4949-9E22-D5EBBE19260F}">
      <dgm:prSet/>
      <dgm:spPr/>
      <dgm:t>
        <a:bodyPr/>
        <a:lstStyle/>
        <a:p>
          <a:endParaRPr lang="en-US" sz="20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E2B6B5B-FB92-4364-B3EB-9DF7E1310C65}">
      <dgm:prSet phldrT="[Text]" custT="1"/>
      <dgm:spPr/>
      <dgm:t>
        <a:bodyPr/>
        <a:lstStyle/>
        <a:p>
          <a:r>
            <a:rPr lang="en-US" sz="2800" b="1" smtClean="0">
              <a:latin typeface="Arial" pitchFamily="34" charset="0"/>
              <a:cs typeface="Arial" pitchFamily="34" charset="0"/>
            </a:rPr>
            <a:t>SaO</a:t>
          </a:r>
          <a:r>
            <a:rPr lang="en-US" sz="2800" b="1" baseline="-25000" smtClean="0">
              <a:latin typeface="Arial" pitchFamily="34" charset="0"/>
              <a:cs typeface="Arial" pitchFamily="34" charset="0"/>
            </a:rPr>
            <a:t>2</a:t>
          </a:r>
          <a:endParaRPr lang="en-US" sz="2800" b="1" baseline="-25000" dirty="0">
            <a:latin typeface="Arial" pitchFamily="34" charset="0"/>
            <a:cs typeface="Arial" pitchFamily="34" charset="0"/>
          </a:endParaRPr>
        </a:p>
      </dgm:t>
    </dgm:pt>
    <dgm:pt modelId="{04735D56-82BB-47DB-8EE0-C7BFA4E67A93}" type="parTrans" cxnId="{77B15760-E370-42F8-A892-F406A9903B71}">
      <dgm:prSet/>
      <dgm:spPr/>
      <dgm:t>
        <a:bodyPr/>
        <a:lstStyle/>
        <a:p>
          <a:endParaRPr lang="en-US" sz="20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BAF08F9-26A3-4E36-A9D2-43F95C473A77}" type="sibTrans" cxnId="{77B15760-E370-42F8-A892-F406A9903B71}">
      <dgm:prSet/>
      <dgm:spPr/>
      <dgm:t>
        <a:bodyPr/>
        <a:lstStyle/>
        <a:p>
          <a:endParaRPr lang="en-US" sz="20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F6A5FBD-65B6-4F30-B497-6FF169A6FAEC}">
      <dgm:prSet phldrT="[Text]" custT="1"/>
      <dgm:spPr/>
      <dgm:t>
        <a:bodyPr/>
        <a:lstStyle/>
        <a:p>
          <a:r>
            <a:rPr lang="en-US" sz="2800" b="1" smtClean="0">
              <a:latin typeface="Arial" pitchFamily="34" charset="0"/>
              <a:cs typeface="Arial" pitchFamily="34" charset="0"/>
            </a:rPr>
            <a:t>CaO</a:t>
          </a:r>
          <a:r>
            <a:rPr lang="en-US" sz="2800" b="1" baseline="-25000" smtClean="0">
              <a:latin typeface="Arial" pitchFamily="34" charset="0"/>
              <a:cs typeface="Arial" pitchFamily="34" charset="0"/>
            </a:rPr>
            <a:t>2</a:t>
          </a:r>
          <a:endParaRPr lang="en-US" sz="2800" b="1" baseline="-25000" dirty="0">
            <a:latin typeface="Arial" pitchFamily="34" charset="0"/>
            <a:cs typeface="Arial" pitchFamily="34" charset="0"/>
          </a:endParaRPr>
        </a:p>
      </dgm:t>
    </dgm:pt>
    <dgm:pt modelId="{70E1EC1C-0E1D-442A-AC15-740CCED33802}" type="parTrans" cxnId="{C98BA22E-35B5-43F1-9544-92B3C009F9E7}">
      <dgm:prSet/>
      <dgm:spPr/>
      <dgm:t>
        <a:bodyPr/>
        <a:lstStyle/>
        <a:p>
          <a:endParaRPr lang="en-US" sz="20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0847494-6936-4F0E-B0B2-A6592C8A12AF}" type="sibTrans" cxnId="{C98BA22E-35B5-43F1-9544-92B3C009F9E7}">
      <dgm:prSet/>
      <dgm:spPr/>
      <dgm:t>
        <a:bodyPr/>
        <a:lstStyle/>
        <a:p>
          <a:endParaRPr lang="en-US" sz="20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71BEDF4-00BB-43AA-B77A-E682735D4A61}">
      <dgm:prSet custT="1"/>
      <dgm:spPr/>
      <dgm:t>
        <a:bodyPr/>
        <a:lstStyle/>
        <a:p>
          <a:r>
            <a:rPr lang="en-US" sz="2800" b="1" dirty="0" smtClean="0">
              <a:latin typeface="Arial" pitchFamily="34" charset="0"/>
              <a:cs typeface="Arial" pitchFamily="34" charset="0"/>
            </a:rPr>
            <a:t>PaO</a:t>
          </a:r>
          <a:r>
            <a:rPr lang="en-US" sz="2800" b="1" baseline="-25000" dirty="0" smtClean="0">
              <a:latin typeface="Arial" pitchFamily="34" charset="0"/>
              <a:cs typeface="Arial" pitchFamily="34" charset="0"/>
            </a:rPr>
            <a:t>2</a:t>
          </a:r>
          <a:endParaRPr lang="en-US" sz="2800" b="1" baseline="-25000" dirty="0">
            <a:latin typeface="Arial" pitchFamily="34" charset="0"/>
            <a:cs typeface="Arial" pitchFamily="34" charset="0"/>
          </a:endParaRPr>
        </a:p>
      </dgm:t>
    </dgm:pt>
    <dgm:pt modelId="{5506E238-8C85-428E-A2AA-E0668A6B5BC7}" type="parTrans" cxnId="{982DDE94-27F7-4B82-8616-BF8D3B1FA62B}">
      <dgm:prSet/>
      <dgm:spPr/>
      <dgm:t>
        <a:bodyPr/>
        <a:lstStyle/>
        <a:p>
          <a:endParaRPr lang="en-US" sz="20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769EA7F-0386-49CC-A96A-4D898617F375}" type="sibTrans" cxnId="{982DDE94-27F7-4B82-8616-BF8D3B1FA62B}">
      <dgm:prSet/>
      <dgm:spPr/>
      <dgm:t>
        <a:bodyPr/>
        <a:lstStyle/>
        <a:p>
          <a:endParaRPr lang="en-US" sz="20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FE81464-D37C-42C9-B208-0F6B11C676ED}">
      <dgm:prSet custT="1"/>
      <dgm:spPr/>
      <dgm:t>
        <a:bodyPr/>
        <a:lstStyle/>
        <a:p>
          <a:r>
            <a:rPr lang="en-US" sz="2800" b="1" smtClean="0">
              <a:latin typeface="Arial" pitchFamily="34" charset="0"/>
              <a:cs typeface="Arial" pitchFamily="34" charset="0"/>
            </a:rPr>
            <a:t>DO</a:t>
          </a:r>
          <a:r>
            <a:rPr lang="en-US" sz="2800" b="1" baseline="-25000" smtClean="0">
              <a:latin typeface="Arial" pitchFamily="34" charset="0"/>
              <a:cs typeface="Arial" pitchFamily="34" charset="0"/>
            </a:rPr>
            <a:t>2</a:t>
          </a:r>
          <a:endParaRPr lang="en-US" sz="2800" b="1" baseline="-25000" dirty="0">
            <a:latin typeface="Arial" pitchFamily="34" charset="0"/>
            <a:cs typeface="Arial" pitchFamily="34" charset="0"/>
          </a:endParaRPr>
        </a:p>
      </dgm:t>
    </dgm:pt>
    <dgm:pt modelId="{2C2D251A-A4C2-45C5-A126-69A7C8CFB83B}" type="parTrans" cxnId="{D4E73AAA-6F77-4800-899E-60C782BE227A}">
      <dgm:prSet/>
      <dgm:spPr/>
      <dgm:t>
        <a:bodyPr/>
        <a:lstStyle/>
        <a:p>
          <a:endParaRPr lang="en-US" sz="20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6471C07-DAB6-4618-9883-2673843B4E0C}" type="sibTrans" cxnId="{D4E73AAA-6F77-4800-899E-60C782BE227A}">
      <dgm:prSet/>
      <dgm:spPr/>
      <dgm:t>
        <a:bodyPr/>
        <a:lstStyle/>
        <a:p>
          <a:endParaRPr lang="en-US" sz="20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77917DB-2C56-4636-BFB3-270B990EAD6B}">
      <dgm:prSet phldrT="[Text]" custT="1"/>
      <dgm:spPr/>
      <dgm:t>
        <a:bodyPr/>
        <a:lstStyle/>
        <a:p>
          <a:r>
            <a:rPr lang="en-US" sz="1600" b="1" i="1" smtClean="0">
              <a:latin typeface="Arial" pitchFamily="34" charset="0"/>
              <a:cs typeface="Arial" pitchFamily="34" charset="0"/>
            </a:rPr>
            <a:t>Pulse ox       </a:t>
          </a:r>
          <a:r>
            <a:rPr lang="en-US" sz="1400" b="1" i="1" smtClean="0">
              <a:latin typeface="Arial" pitchFamily="34" charset="0"/>
              <a:cs typeface="Arial" pitchFamily="34" charset="0"/>
            </a:rPr>
            <a:t>(m)</a:t>
          </a:r>
          <a:endParaRPr lang="en-US" sz="1600" b="1" i="1" dirty="0">
            <a:latin typeface="Arial" pitchFamily="34" charset="0"/>
            <a:cs typeface="Arial" pitchFamily="34" charset="0"/>
          </a:endParaRPr>
        </a:p>
      </dgm:t>
    </dgm:pt>
    <dgm:pt modelId="{F6348BDE-A35A-4203-A639-DC57BF62728E}" type="parTrans" cxnId="{8103A573-C751-4DBB-B1A3-BAD71CF43467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93CC96F-CBA5-4A80-AA00-5FD79BE2DD84}" type="sibTrans" cxnId="{8103A573-C751-4DBB-B1A3-BAD71CF43467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7BE8140-4206-4106-B36B-1B8C5E40AB96}">
      <dgm:prSet phldrT="[Text]" custT="1"/>
      <dgm:spPr/>
      <dgm:t>
        <a:bodyPr/>
        <a:lstStyle/>
        <a:p>
          <a:r>
            <a:rPr lang="en-US" sz="1600" b="1" smtClean="0">
              <a:latin typeface="Arial" pitchFamily="34" charset="0"/>
              <a:cs typeface="Arial" pitchFamily="34" charset="0"/>
            </a:rPr>
            <a:t>Calculated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2F51C960-C68E-48C6-902E-936FD7C5D110}" type="parTrans" cxnId="{A283F473-3AA9-4444-808F-B98DE1982C97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75CBFFD-EB15-4FBC-86B0-13119FD284E5}" type="sibTrans" cxnId="{A283F473-3AA9-4444-808F-B98DE1982C97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5202557-099C-48C6-9F9D-99C15522CF28}">
      <dgm:prSet phldrT="[Text]" custT="1"/>
      <dgm:spPr/>
      <dgm:t>
        <a:bodyPr/>
        <a:lstStyle/>
        <a:p>
          <a:r>
            <a:rPr lang="en-US" sz="1800" b="1" smtClean="0">
              <a:latin typeface="Arial" pitchFamily="34" charset="0"/>
              <a:cs typeface="Arial" pitchFamily="34" charset="0"/>
            </a:rPr>
            <a:t>calculated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A98D67FF-B99A-4493-8F06-BE57F1F50424}" type="parTrans" cxnId="{0590D382-1A85-4CE8-A2F4-409E9F94B240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2D58112-60A4-4C68-A94C-26BFBD0E1B01}" type="sibTrans" cxnId="{0590D382-1A85-4CE8-A2F4-409E9F94B240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712D1F4-56D1-4153-826F-11674B105172}">
      <dgm:prSet/>
      <dgm:spPr/>
      <dgm:t>
        <a:bodyPr/>
        <a:lstStyle/>
        <a:p>
          <a:r>
            <a:rPr lang="en-US" b="1" smtClean="0">
              <a:latin typeface="Arial" pitchFamily="34" charset="0"/>
              <a:cs typeface="Arial" pitchFamily="34" charset="0"/>
            </a:rPr>
            <a:t>calculated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4DE554A2-B93E-4D0C-9D19-EBDF68BF1F32}" type="parTrans" cxnId="{FB201136-A276-48A1-8416-B947E1660C13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819A683-7F95-4226-9034-FA1F63861D36}" type="sibTrans" cxnId="{FB201136-A276-48A1-8416-B947E1660C13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5AE7BE1-BF9A-44A8-B462-7DC432F0CE52}">
      <dgm:prSet phldrT="[Text]" custT="1"/>
      <dgm:spPr/>
      <dgm:t>
        <a:bodyPr/>
        <a:lstStyle/>
        <a:p>
          <a:endParaRPr lang="en-US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B6453C4-5FF5-481F-9AAE-B21397C2B41E}" type="parTrans" cxnId="{C119AEF5-37DB-4905-8161-17DE77C67445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B9072AE-944C-409B-99F0-278113E69544}" type="sibTrans" cxnId="{C119AEF5-37DB-4905-8161-17DE77C67445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11CB3E-F106-4F41-B641-1AE33E6AF890}">
      <dgm:prSet phldrT="[Text]" custT="1"/>
      <dgm:spPr/>
      <dgm:t>
        <a:bodyPr/>
        <a:lstStyle/>
        <a:p>
          <a:r>
            <a:rPr lang="en-US" sz="2800" b="1" smtClean="0">
              <a:latin typeface="Arial" pitchFamily="34" charset="0"/>
              <a:cs typeface="Arial" pitchFamily="34" charset="0"/>
            </a:rPr>
            <a:t>PAO</a:t>
          </a:r>
          <a:r>
            <a:rPr lang="en-US" sz="2800" b="1" baseline="-25000" smtClean="0">
              <a:latin typeface="Arial" pitchFamily="34" charset="0"/>
              <a:cs typeface="Arial" pitchFamily="34" charset="0"/>
            </a:rPr>
            <a:t>2</a:t>
          </a:r>
          <a:endParaRPr lang="en-US" sz="2800" b="1" baseline="-25000" dirty="0">
            <a:latin typeface="Arial" pitchFamily="34" charset="0"/>
            <a:cs typeface="Arial" pitchFamily="34" charset="0"/>
          </a:endParaRPr>
        </a:p>
      </dgm:t>
    </dgm:pt>
    <dgm:pt modelId="{31F49DFE-61F2-4328-AD20-FB079D72B041}" type="sibTrans" cxnId="{8B0D3EBC-C89B-409E-A7D4-C350E1D19825}">
      <dgm:prSet/>
      <dgm:spPr/>
      <dgm:t>
        <a:bodyPr/>
        <a:lstStyle/>
        <a:p>
          <a:endParaRPr lang="en-US" sz="20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0220D69-281A-4805-A4E8-0C54183C1E00}" type="parTrans" cxnId="{8B0D3EBC-C89B-409E-A7D4-C350E1D19825}">
      <dgm:prSet/>
      <dgm:spPr/>
      <dgm:t>
        <a:bodyPr/>
        <a:lstStyle/>
        <a:p>
          <a:endParaRPr lang="en-US" sz="2000" b="1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0892A09-7D3D-4846-8D39-78C1A1EA8662}">
      <dgm:prSet custT="1"/>
      <dgm:spPr/>
      <dgm:t>
        <a:bodyPr/>
        <a:lstStyle/>
        <a:p>
          <a:endParaRPr lang="en-US" sz="1400" b="1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000A7EE-53C9-419F-B44F-4C874C7AC005}" type="parTrans" cxnId="{04B2D024-57A2-47AD-86C7-F4F95D608DE3}">
      <dgm:prSet/>
      <dgm:spPr/>
      <dgm:t>
        <a:bodyPr/>
        <a:lstStyle/>
        <a:p>
          <a:endParaRPr lang="en-US" b="1"/>
        </a:p>
      </dgm:t>
    </dgm:pt>
    <dgm:pt modelId="{CD49E535-B1B6-41CC-A61B-645F0A7F8883}" type="sibTrans" cxnId="{04B2D024-57A2-47AD-86C7-F4F95D608DE3}">
      <dgm:prSet/>
      <dgm:spPr/>
      <dgm:t>
        <a:bodyPr/>
        <a:lstStyle/>
        <a:p>
          <a:endParaRPr lang="en-US" b="1"/>
        </a:p>
      </dgm:t>
    </dgm:pt>
    <dgm:pt modelId="{8E03A198-A2C5-4C3C-AB52-399AD1E4A997}">
      <dgm:prSet custT="1"/>
      <dgm:spPr/>
      <dgm:t>
        <a:bodyPr/>
        <a:lstStyle/>
        <a:p>
          <a:r>
            <a:rPr lang="en-US" sz="1400" b="1" smtClean="0">
              <a:latin typeface="Arial" pitchFamily="34" charset="0"/>
              <a:cs typeface="Arial" pitchFamily="34" charset="0"/>
            </a:rPr>
            <a:t>MEASURED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7FBB93FD-1F27-46C1-BEE7-87F74D0C45BA}" type="parTrans" cxnId="{DDDF20E8-98E1-4DCC-BA4D-6488F4F0B344}">
      <dgm:prSet/>
      <dgm:spPr/>
      <dgm:t>
        <a:bodyPr/>
        <a:lstStyle/>
        <a:p>
          <a:endParaRPr lang="en-US" b="1"/>
        </a:p>
      </dgm:t>
    </dgm:pt>
    <dgm:pt modelId="{EACFD916-4A4B-408C-9685-4143E1967316}" type="sibTrans" cxnId="{DDDF20E8-98E1-4DCC-BA4D-6488F4F0B344}">
      <dgm:prSet/>
      <dgm:spPr/>
      <dgm:t>
        <a:bodyPr/>
        <a:lstStyle/>
        <a:p>
          <a:endParaRPr lang="en-US" b="1"/>
        </a:p>
      </dgm:t>
    </dgm:pt>
    <dgm:pt modelId="{3F29D54C-127C-442D-A2BB-3596C32045AA}">
      <dgm:prSet custT="1"/>
      <dgm:spPr/>
      <dgm:t>
        <a:bodyPr/>
        <a:lstStyle/>
        <a:p>
          <a:endParaRPr lang="en-US" sz="1400" b="1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5B3A9F8-2C63-4A48-AC8F-E9BB79599A82}" type="sibTrans" cxnId="{8E53B2BC-0D4F-459D-B873-BA8D4D96D38F}">
      <dgm:prSet/>
      <dgm:spPr/>
      <dgm:t>
        <a:bodyPr/>
        <a:lstStyle/>
        <a:p>
          <a:endParaRPr lang="en-US" b="1"/>
        </a:p>
      </dgm:t>
    </dgm:pt>
    <dgm:pt modelId="{F0341C0D-254A-49F4-9D33-C66A91E61095}" type="parTrans" cxnId="{8E53B2BC-0D4F-459D-B873-BA8D4D96D38F}">
      <dgm:prSet/>
      <dgm:spPr/>
      <dgm:t>
        <a:bodyPr/>
        <a:lstStyle/>
        <a:p>
          <a:endParaRPr lang="en-US" b="1"/>
        </a:p>
      </dgm:t>
    </dgm:pt>
    <dgm:pt modelId="{B808630D-C759-4594-A6F8-5E11A33B5472}" type="pres">
      <dgm:prSet presAssocID="{E54B7C56-B595-46DC-9068-FA511BCA86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0DF470-57C4-4F02-A5E1-4228C88C9EFD}" type="pres">
      <dgm:prSet presAssocID="{E54B7C56-B595-46DC-9068-FA511BCA86F7}" presName="tSp" presStyleCnt="0"/>
      <dgm:spPr/>
      <dgm:t>
        <a:bodyPr/>
        <a:lstStyle/>
        <a:p>
          <a:endParaRPr lang="en-US"/>
        </a:p>
      </dgm:t>
    </dgm:pt>
    <dgm:pt modelId="{D2235B77-37B4-4BFE-8045-945BD9F9B118}" type="pres">
      <dgm:prSet presAssocID="{E54B7C56-B595-46DC-9068-FA511BCA86F7}" presName="bSp" presStyleCnt="0"/>
      <dgm:spPr/>
      <dgm:t>
        <a:bodyPr/>
        <a:lstStyle/>
        <a:p>
          <a:endParaRPr lang="en-US"/>
        </a:p>
      </dgm:t>
    </dgm:pt>
    <dgm:pt modelId="{85EAAC25-D415-4B8C-929A-64140E0C2F10}" type="pres">
      <dgm:prSet presAssocID="{E54B7C56-B595-46DC-9068-FA511BCA86F7}" presName="process" presStyleCnt="0"/>
      <dgm:spPr/>
      <dgm:t>
        <a:bodyPr/>
        <a:lstStyle/>
        <a:p>
          <a:endParaRPr lang="en-US"/>
        </a:p>
      </dgm:t>
    </dgm:pt>
    <dgm:pt modelId="{6B2BBCB0-8DFF-4D60-90BF-86A421F72D6E}" type="pres">
      <dgm:prSet presAssocID="{CA11CB3E-F106-4F41-B641-1AE33E6AF890}" presName="composite1" presStyleCnt="0"/>
      <dgm:spPr/>
      <dgm:t>
        <a:bodyPr/>
        <a:lstStyle/>
        <a:p>
          <a:endParaRPr lang="en-US"/>
        </a:p>
      </dgm:t>
    </dgm:pt>
    <dgm:pt modelId="{728FFDBF-1010-441E-A987-D9E557EAD414}" type="pres">
      <dgm:prSet presAssocID="{CA11CB3E-F106-4F41-B641-1AE33E6AF890}" presName="dummyNode1" presStyleLbl="node1" presStyleIdx="0" presStyleCnt="5"/>
      <dgm:spPr/>
      <dgm:t>
        <a:bodyPr/>
        <a:lstStyle/>
        <a:p>
          <a:endParaRPr lang="en-US"/>
        </a:p>
      </dgm:t>
    </dgm:pt>
    <dgm:pt modelId="{C085A668-B172-4160-9C02-BBA2024C1E5D}" type="pres">
      <dgm:prSet presAssocID="{CA11CB3E-F106-4F41-B641-1AE33E6AF890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0D514-C0F5-4F51-B295-370E58F7C52E}" type="pres">
      <dgm:prSet presAssocID="{CA11CB3E-F106-4F41-B641-1AE33E6AF890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AAA88-63F2-43BB-B48F-4239EE96C4BC}" type="pres">
      <dgm:prSet presAssocID="{CA11CB3E-F106-4F41-B641-1AE33E6AF890}" presName="parentNode1" presStyleLbl="node1" presStyleIdx="0" presStyleCnt="5" custScaleX="102411" custScaleY="1381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C22C7-5DBB-46DA-8939-D4575E2301C0}" type="pres">
      <dgm:prSet presAssocID="{CA11CB3E-F106-4F41-B641-1AE33E6AF890}" presName="connSite1" presStyleCnt="0"/>
      <dgm:spPr/>
      <dgm:t>
        <a:bodyPr/>
        <a:lstStyle/>
        <a:p>
          <a:endParaRPr lang="en-US"/>
        </a:p>
      </dgm:t>
    </dgm:pt>
    <dgm:pt modelId="{0D0001F7-37FC-428D-BA63-5FF40C41985C}" type="pres">
      <dgm:prSet presAssocID="{31F49DFE-61F2-4328-AD20-FB079D72B041}" presName="Name9" presStyleLbl="sibTrans2D1" presStyleIdx="0" presStyleCnt="4"/>
      <dgm:spPr/>
      <dgm:t>
        <a:bodyPr/>
        <a:lstStyle/>
        <a:p>
          <a:endParaRPr lang="en-US"/>
        </a:p>
      </dgm:t>
    </dgm:pt>
    <dgm:pt modelId="{70E8CFB2-42E4-4F3F-A14F-EC7EE9ABE01E}" type="pres">
      <dgm:prSet presAssocID="{E71BEDF4-00BB-43AA-B77A-E682735D4A61}" presName="composite2" presStyleCnt="0"/>
      <dgm:spPr/>
      <dgm:t>
        <a:bodyPr/>
        <a:lstStyle/>
        <a:p>
          <a:endParaRPr lang="en-US"/>
        </a:p>
      </dgm:t>
    </dgm:pt>
    <dgm:pt modelId="{A1F53D86-F470-4945-904A-863FAC67BE83}" type="pres">
      <dgm:prSet presAssocID="{E71BEDF4-00BB-43AA-B77A-E682735D4A61}" presName="dummyNode2" presStyleLbl="node1" presStyleIdx="0" presStyleCnt="5"/>
      <dgm:spPr/>
      <dgm:t>
        <a:bodyPr/>
        <a:lstStyle/>
        <a:p>
          <a:endParaRPr lang="en-US"/>
        </a:p>
      </dgm:t>
    </dgm:pt>
    <dgm:pt modelId="{D873624E-85C9-4259-B77D-55B5767643E8}" type="pres">
      <dgm:prSet presAssocID="{E71BEDF4-00BB-43AA-B77A-E682735D4A61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E9A15-0BA5-4EE3-8210-CFAEDCA505AA}" type="pres">
      <dgm:prSet presAssocID="{E71BEDF4-00BB-43AA-B77A-E682735D4A61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50547-4973-4064-A5BA-76A7E5E15D76}" type="pres">
      <dgm:prSet presAssocID="{E71BEDF4-00BB-43AA-B77A-E682735D4A61}" presName="parentNode2" presStyleLbl="node1" presStyleIdx="1" presStyleCnt="5" custScaleX="125151" custScaleY="1489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94A50-0B30-42A2-BCCE-905D2414ADD4}" type="pres">
      <dgm:prSet presAssocID="{E71BEDF4-00BB-43AA-B77A-E682735D4A61}" presName="connSite2" presStyleCnt="0"/>
      <dgm:spPr/>
      <dgm:t>
        <a:bodyPr/>
        <a:lstStyle/>
        <a:p>
          <a:endParaRPr lang="en-US"/>
        </a:p>
      </dgm:t>
    </dgm:pt>
    <dgm:pt modelId="{B84D7668-2279-4D89-9027-A8320BDBA24B}" type="pres">
      <dgm:prSet presAssocID="{E769EA7F-0386-49CC-A96A-4D898617F375}" presName="Name18" presStyleLbl="sibTrans2D1" presStyleIdx="1" presStyleCnt="4"/>
      <dgm:spPr/>
      <dgm:t>
        <a:bodyPr/>
        <a:lstStyle/>
        <a:p>
          <a:endParaRPr lang="en-US"/>
        </a:p>
      </dgm:t>
    </dgm:pt>
    <dgm:pt modelId="{6C388118-FCC9-45D2-882D-FD4DA6D13529}" type="pres">
      <dgm:prSet presAssocID="{4E2B6B5B-FB92-4364-B3EB-9DF7E1310C65}" presName="composite1" presStyleCnt="0"/>
      <dgm:spPr/>
      <dgm:t>
        <a:bodyPr/>
        <a:lstStyle/>
        <a:p>
          <a:endParaRPr lang="en-US"/>
        </a:p>
      </dgm:t>
    </dgm:pt>
    <dgm:pt modelId="{0A23F8BC-69DF-4CF7-88F2-98C1DA7B8E86}" type="pres">
      <dgm:prSet presAssocID="{4E2B6B5B-FB92-4364-B3EB-9DF7E1310C65}" presName="dummyNode1" presStyleLbl="node1" presStyleIdx="1" presStyleCnt="5"/>
      <dgm:spPr/>
      <dgm:t>
        <a:bodyPr/>
        <a:lstStyle/>
        <a:p>
          <a:endParaRPr lang="en-US"/>
        </a:p>
      </dgm:t>
    </dgm:pt>
    <dgm:pt modelId="{AF1BC41E-D252-44D5-9383-4CB0E828C9AB}" type="pres">
      <dgm:prSet presAssocID="{4E2B6B5B-FB92-4364-B3EB-9DF7E1310C65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0B413-0BBF-43D6-8AFA-485E99E336D5}" type="pres">
      <dgm:prSet presAssocID="{4E2B6B5B-FB92-4364-B3EB-9DF7E1310C65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F84B3-C398-4459-830F-C47EC76905F6}" type="pres">
      <dgm:prSet presAssocID="{4E2B6B5B-FB92-4364-B3EB-9DF7E1310C65}" presName="parentNode1" presStyleLbl="node1" presStyleIdx="2" presStyleCnt="5" custScaleX="124753" custScaleY="1359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5A7F8-2D24-4CEE-A436-BA185AC91571}" type="pres">
      <dgm:prSet presAssocID="{4E2B6B5B-FB92-4364-B3EB-9DF7E1310C65}" presName="connSite1" presStyleCnt="0"/>
      <dgm:spPr/>
      <dgm:t>
        <a:bodyPr/>
        <a:lstStyle/>
        <a:p>
          <a:endParaRPr lang="en-US"/>
        </a:p>
      </dgm:t>
    </dgm:pt>
    <dgm:pt modelId="{A215D616-8EA3-43A3-A76A-DCCC1FC12CE7}" type="pres">
      <dgm:prSet presAssocID="{4BAF08F9-26A3-4E36-A9D2-43F95C473A77}" presName="Name9" presStyleLbl="sibTrans2D1" presStyleIdx="2" presStyleCnt="4"/>
      <dgm:spPr/>
      <dgm:t>
        <a:bodyPr/>
        <a:lstStyle/>
        <a:p>
          <a:endParaRPr lang="en-US"/>
        </a:p>
      </dgm:t>
    </dgm:pt>
    <dgm:pt modelId="{5F63F33E-BCBF-43CF-A920-F980054886CB}" type="pres">
      <dgm:prSet presAssocID="{BF6A5FBD-65B6-4F30-B497-6FF169A6FAEC}" presName="composite2" presStyleCnt="0"/>
      <dgm:spPr/>
      <dgm:t>
        <a:bodyPr/>
        <a:lstStyle/>
        <a:p>
          <a:endParaRPr lang="en-US"/>
        </a:p>
      </dgm:t>
    </dgm:pt>
    <dgm:pt modelId="{2E3A2F80-69DB-4D5F-BA45-418DF1C6320B}" type="pres">
      <dgm:prSet presAssocID="{BF6A5FBD-65B6-4F30-B497-6FF169A6FAEC}" presName="dummyNode2" presStyleLbl="node1" presStyleIdx="2" presStyleCnt="5"/>
      <dgm:spPr/>
      <dgm:t>
        <a:bodyPr/>
        <a:lstStyle/>
        <a:p>
          <a:endParaRPr lang="en-US"/>
        </a:p>
      </dgm:t>
    </dgm:pt>
    <dgm:pt modelId="{4467F01D-6E3C-4D33-9CE9-ACEA2D93F66B}" type="pres">
      <dgm:prSet presAssocID="{BF6A5FBD-65B6-4F30-B497-6FF169A6FAEC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1F63C-25AA-4E78-97C4-97D2845A2098}" type="pres">
      <dgm:prSet presAssocID="{BF6A5FBD-65B6-4F30-B497-6FF169A6FAEC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2A20C-28CC-4A2A-BA3C-BCBD8A228708}" type="pres">
      <dgm:prSet presAssocID="{BF6A5FBD-65B6-4F30-B497-6FF169A6FAEC}" presName="parentNode2" presStyleLbl="node1" presStyleIdx="3" presStyleCnt="5" custScaleX="123810" custScaleY="1009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B22D9-120C-40D0-8892-9BE16F65519B}" type="pres">
      <dgm:prSet presAssocID="{BF6A5FBD-65B6-4F30-B497-6FF169A6FAEC}" presName="connSite2" presStyleCnt="0"/>
      <dgm:spPr/>
      <dgm:t>
        <a:bodyPr/>
        <a:lstStyle/>
        <a:p>
          <a:endParaRPr lang="en-US"/>
        </a:p>
      </dgm:t>
    </dgm:pt>
    <dgm:pt modelId="{3C1F7E1E-E9EE-4152-A2D5-2EFCEDC75664}" type="pres">
      <dgm:prSet presAssocID="{B0847494-6936-4F0E-B0B2-A6592C8A12AF}" presName="Name18" presStyleLbl="sibTrans2D1" presStyleIdx="3" presStyleCnt="4"/>
      <dgm:spPr/>
      <dgm:t>
        <a:bodyPr/>
        <a:lstStyle/>
        <a:p>
          <a:endParaRPr lang="en-US"/>
        </a:p>
      </dgm:t>
    </dgm:pt>
    <dgm:pt modelId="{83A2AC15-50D1-4124-8D02-9B1189266B27}" type="pres">
      <dgm:prSet presAssocID="{BFE81464-D37C-42C9-B208-0F6B11C676ED}" presName="composite1" presStyleCnt="0"/>
      <dgm:spPr/>
      <dgm:t>
        <a:bodyPr/>
        <a:lstStyle/>
        <a:p>
          <a:endParaRPr lang="en-US"/>
        </a:p>
      </dgm:t>
    </dgm:pt>
    <dgm:pt modelId="{7EAC280D-E155-40CB-9945-F882AEC77865}" type="pres">
      <dgm:prSet presAssocID="{BFE81464-D37C-42C9-B208-0F6B11C676ED}" presName="dummyNode1" presStyleLbl="node1" presStyleIdx="3" presStyleCnt="5"/>
      <dgm:spPr/>
      <dgm:t>
        <a:bodyPr/>
        <a:lstStyle/>
        <a:p>
          <a:endParaRPr lang="en-US"/>
        </a:p>
      </dgm:t>
    </dgm:pt>
    <dgm:pt modelId="{CE4DF5FB-6CAD-41D2-900A-37ADC0633B87}" type="pres">
      <dgm:prSet presAssocID="{BFE81464-D37C-42C9-B208-0F6B11C676ED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6F8C1-4A21-46DD-9857-118614BA60A9}" type="pres">
      <dgm:prSet presAssocID="{BFE81464-D37C-42C9-B208-0F6B11C676ED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23E74-9301-4501-8DAB-5284EC4C3B10}" type="pres">
      <dgm:prSet presAssocID="{BFE81464-D37C-42C9-B208-0F6B11C676ED}" presName="parentNode1" presStyleLbl="node1" presStyleIdx="4" presStyleCnt="5" custScaleX="124584" custScaleY="1173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A5E83-7BE8-45F3-8B1A-CA4128083E96}" type="pres">
      <dgm:prSet presAssocID="{BFE81464-D37C-42C9-B208-0F6B11C676ED}" presName="connSite1" presStyleCnt="0"/>
      <dgm:spPr/>
      <dgm:t>
        <a:bodyPr/>
        <a:lstStyle/>
        <a:p>
          <a:endParaRPr lang="en-US"/>
        </a:p>
      </dgm:t>
    </dgm:pt>
  </dgm:ptLst>
  <dgm:cxnLst>
    <dgm:cxn modelId="{A6AE5DE9-2030-4A5A-822E-E710E2005BB9}" type="presOf" srcId="{8E03A198-A2C5-4C3C-AB52-399AD1E4A997}" destId="{D873624E-85C9-4259-B77D-55B5767643E8}" srcOrd="0" destOrd="2" presId="urn:microsoft.com/office/officeart/2005/8/layout/hProcess4"/>
    <dgm:cxn modelId="{A283F473-3AA9-4444-808F-B98DE1982C97}" srcId="{4E2B6B5B-FB92-4364-B3EB-9DF7E1310C65}" destId="{B7BE8140-4206-4106-B36B-1B8C5E40AB96}" srcOrd="0" destOrd="0" parTransId="{2F51C960-C68E-48C6-902E-936FD7C5D110}" sibTransId="{375CBFFD-EB15-4FBC-86B0-13119FD284E5}"/>
    <dgm:cxn modelId="{8B0D3EBC-C89B-409E-A7D4-C350E1D19825}" srcId="{E54B7C56-B595-46DC-9068-FA511BCA86F7}" destId="{CA11CB3E-F106-4F41-B641-1AE33E6AF890}" srcOrd="0" destOrd="0" parTransId="{A0220D69-281A-4805-A4E8-0C54183C1E00}" sibTransId="{31F49DFE-61F2-4328-AD20-FB079D72B041}"/>
    <dgm:cxn modelId="{FF953359-B94F-4FF2-9390-18B99522AF6A}" type="presOf" srcId="{277917DB-2C56-4636-BFB3-270B990EAD6B}" destId="{79D0B413-0BBF-43D6-8AFA-485E99E336D5}" srcOrd="1" destOrd="1" presId="urn:microsoft.com/office/officeart/2005/8/layout/hProcess4"/>
    <dgm:cxn modelId="{334ADA2A-68B8-446A-8E1B-65EDBBC1F3C3}" type="presOf" srcId="{E54B7C56-B595-46DC-9068-FA511BCA86F7}" destId="{B808630D-C759-4594-A6F8-5E11A33B5472}" srcOrd="0" destOrd="0" presId="urn:microsoft.com/office/officeart/2005/8/layout/hProcess4"/>
    <dgm:cxn modelId="{9C65000F-B631-4B69-BB7E-7DF5A60D2728}" type="presOf" srcId="{3F29D54C-127C-442D-A2BB-3596C32045AA}" destId="{683E9A15-0BA5-4EE3-8210-CFAEDCA505AA}" srcOrd="1" destOrd="1" presId="urn:microsoft.com/office/officeart/2005/8/layout/hProcess4"/>
    <dgm:cxn modelId="{C98BA22E-35B5-43F1-9544-92B3C009F9E7}" srcId="{E54B7C56-B595-46DC-9068-FA511BCA86F7}" destId="{BF6A5FBD-65B6-4F30-B497-6FF169A6FAEC}" srcOrd="3" destOrd="0" parTransId="{70E1EC1C-0E1D-442A-AC15-740CCED33802}" sibTransId="{B0847494-6936-4F0E-B0B2-A6592C8A12AF}"/>
    <dgm:cxn modelId="{D4E73AAA-6F77-4800-899E-60C782BE227A}" srcId="{E54B7C56-B595-46DC-9068-FA511BCA86F7}" destId="{BFE81464-D37C-42C9-B208-0F6B11C676ED}" srcOrd="4" destOrd="0" parTransId="{2C2D251A-A4C2-45C5-A126-69A7C8CFB83B}" sibTransId="{96471C07-DAB6-4618-9883-2673843B4E0C}"/>
    <dgm:cxn modelId="{C4EB9DB0-4293-47C0-8401-7FEFAA3D71A6}" type="presOf" srcId="{55AE7BE1-BF9A-44A8-B462-7DC432F0CE52}" destId="{4467F01D-6E3C-4D33-9CE9-ACEA2D93F66B}" srcOrd="0" destOrd="0" presId="urn:microsoft.com/office/officeart/2005/8/layout/hProcess4"/>
    <dgm:cxn modelId="{F9F9C32A-4E4C-4DE3-B98B-1DA8EA9E38D8}" type="presOf" srcId="{BF6A5FBD-65B6-4F30-B497-6FF169A6FAEC}" destId="{BA02A20C-28CC-4A2A-BA3C-BCBD8A228708}" srcOrd="0" destOrd="0" presId="urn:microsoft.com/office/officeart/2005/8/layout/hProcess4"/>
    <dgm:cxn modelId="{04B2D024-57A2-47AD-86C7-F4F95D608DE3}" srcId="{E71BEDF4-00BB-43AA-B77A-E682735D4A61}" destId="{B0892A09-7D3D-4846-8D39-78C1A1EA8662}" srcOrd="0" destOrd="0" parTransId="{9000A7EE-53C9-419F-B44F-4C874C7AC005}" sibTransId="{CD49E535-B1B6-41CC-A61B-645F0A7F8883}"/>
    <dgm:cxn modelId="{35E9346E-24D1-433B-97FA-88811FBDAE5E}" type="presOf" srcId="{B0847494-6936-4F0E-B0B2-A6592C8A12AF}" destId="{3C1F7E1E-E9EE-4152-A2D5-2EFCEDC75664}" srcOrd="0" destOrd="0" presId="urn:microsoft.com/office/officeart/2005/8/layout/hProcess4"/>
    <dgm:cxn modelId="{07D5E1F2-1C45-4AA1-B9D1-E57A522564BA}" type="presOf" srcId="{C712D1F4-56D1-4153-826F-11674B105172}" destId="{CE4DF5FB-6CAD-41D2-900A-37ADC0633B87}" srcOrd="0" destOrd="0" presId="urn:microsoft.com/office/officeart/2005/8/layout/hProcess4"/>
    <dgm:cxn modelId="{2A4D758A-8FB5-48E4-8832-9B19FEB7A1AF}" type="presOf" srcId="{4E2B6B5B-FB92-4364-B3EB-9DF7E1310C65}" destId="{753F84B3-C398-4459-830F-C47EC76905F6}" srcOrd="0" destOrd="0" presId="urn:microsoft.com/office/officeart/2005/8/layout/hProcess4"/>
    <dgm:cxn modelId="{8E53B2BC-0D4F-459D-B873-BA8D4D96D38F}" srcId="{E71BEDF4-00BB-43AA-B77A-E682735D4A61}" destId="{3F29D54C-127C-442D-A2BB-3596C32045AA}" srcOrd="1" destOrd="0" parTransId="{F0341C0D-254A-49F4-9D33-C66A91E61095}" sibTransId="{B5B3A9F8-2C63-4A48-AC8F-E9BB79599A82}"/>
    <dgm:cxn modelId="{686C2EFA-C0D0-425B-809D-D15506BCBD1F}" type="presOf" srcId="{CA11CB3E-F106-4F41-B641-1AE33E6AF890}" destId="{6E5AAA88-63F2-43BB-B48F-4239EE96C4BC}" srcOrd="0" destOrd="0" presId="urn:microsoft.com/office/officeart/2005/8/layout/hProcess4"/>
    <dgm:cxn modelId="{E49148DF-073C-4C51-8B3A-A1412F801599}" type="presOf" srcId="{3F29D54C-127C-442D-A2BB-3596C32045AA}" destId="{D873624E-85C9-4259-B77D-55B5767643E8}" srcOrd="0" destOrd="1" presId="urn:microsoft.com/office/officeart/2005/8/layout/hProcess4"/>
    <dgm:cxn modelId="{CB7AD57F-7A7D-471E-98CA-61C486CF6912}" type="presOf" srcId="{277917DB-2C56-4636-BFB3-270B990EAD6B}" destId="{AF1BC41E-D252-44D5-9383-4CB0E828C9AB}" srcOrd="0" destOrd="1" presId="urn:microsoft.com/office/officeart/2005/8/layout/hProcess4"/>
    <dgm:cxn modelId="{47603B56-06EA-4622-96E0-007B31B1D74D}" type="presOf" srcId="{B98DE67C-7216-4165-81FC-E12A89AE1D5A}" destId="{D1B0D514-C0F5-4F51-B295-370E58F7C52E}" srcOrd="1" destOrd="0" presId="urn:microsoft.com/office/officeart/2005/8/layout/hProcess4"/>
    <dgm:cxn modelId="{211255C9-2271-4FD3-9201-EBEA3AE3338F}" type="presOf" srcId="{BFE81464-D37C-42C9-B208-0F6B11C676ED}" destId="{46523E74-9301-4501-8DAB-5284EC4C3B10}" srcOrd="0" destOrd="0" presId="urn:microsoft.com/office/officeart/2005/8/layout/hProcess4"/>
    <dgm:cxn modelId="{09D5A8B4-99A9-43F8-8E35-0536CAB2D964}" type="presOf" srcId="{35202557-099C-48C6-9F9D-99C15522CF28}" destId="{4467F01D-6E3C-4D33-9CE9-ACEA2D93F66B}" srcOrd="0" destOrd="1" presId="urn:microsoft.com/office/officeart/2005/8/layout/hProcess4"/>
    <dgm:cxn modelId="{DCD8D876-FE32-47E4-8369-EE76D43AF56A}" type="presOf" srcId="{8E03A198-A2C5-4C3C-AB52-399AD1E4A997}" destId="{683E9A15-0BA5-4EE3-8210-CFAEDCA505AA}" srcOrd="1" destOrd="2" presId="urn:microsoft.com/office/officeart/2005/8/layout/hProcess4"/>
    <dgm:cxn modelId="{DDDF20E8-98E1-4DCC-BA4D-6488F4F0B344}" srcId="{E71BEDF4-00BB-43AA-B77A-E682735D4A61}" destId="{8E03A198-A2C5-4C3C-AB52-399AD1E4A997}" srcOrd="2" destOrd="0" parTransId="{7FBB93FD-1F27-46C1-BEE7-87F74D0C45BA}" sibTransId="{EACFD916-4A4B-408C-9685-4143E1967316}"/>
    <dgm:cxn modelId="{25407FA3-C41E-49C4-8790-6558BE030FD9}" type="presOf" srcId="{B98DE67C-7216-4165-81FC-E12A89AE1D5A}" destId="{C085A668-B172-4160-9C02-BBA2024C1E5D}" srcOrd="0" destOrd="0" presId="urn:microsoft.com/office/officeart/2005/8/layout/hProcess4"/>
    <dgm:cxn modelId="{FB201136-A276-48A1-8416-B947E1660C13}" srcId="{BFE81464-D37C-42C9-B208-0F6B11C676ED}" destId="{C712D1F4-56D1-4153-826F-11674B105172}" srcOrd="0" destOrd="0" parTransId="{4DE554A2-B93E-4D0C-9D19-EBDF68BF1F32}" sibTransId="{C819A683-7F95-4226-9034-FA1F63861D36}"/>
    <dgm:cxn modelId="{223F5386-5B9F-4949-9E22-D5EBBE19260F}" srcId="{CA11CB3E-F106-4F41-B641-1AE33E6AF890}" destId="{B98DE67C-7216-4165-81FC-E12A89AE1D5A}" srcOrd="0" destOrd="0" parTransId="{5B14AD39-D71B-41D8-8ADB-23CCC4F4D341}" sibTransId="{4CB8B4B1-4003-43E7-BF99-200E3297805E}"/>
    <dgm:cxn modelId="{0590D382-1A85-4CE8-A2F4-409E9F94B240}" srcId="{BF6A5FBD-65B6-4F30-B497-6FF169A6FAEC}" destId="{35202557-099C-48C6-9F9D-99C15522CF28}" srcOrd="1" destOrd="0" parTransId="{A98D67FF-B99A-4493-8F06-BE57F1F50424}" sibTransId="{C2D58112-60A4-4C68-A94C-26BFBD0E1B01}"/>
    <dgm:cxn modelId="{DA59480F-5A6B-4ADA-985D-49CB89845391}" type="presOf" srcId="{C712D1F4-56D1-4153-826F-11674B105172}" destId="{6DB6F8C1-4A21-46DD-9857-118614BA60A9}" srcOrd="1" destOrd="0" presId="urn:microsoft.com/office/officeart/2005/8/layout/hProcess4"/>
    <dgm:cxn modelId="{D2CA9192-8600-4DDD-8163-65AC5927EF61}" type="presOf" srcId="{E769EA7F-0386-49CC-A96A-4D898617F375}" destId="{B84D7668-2279-4D89-9027-A8320BDBA24B}" srcOrd="0" destOrd="0" presId="urn:microsoft.com/office/officeart/2005/8/layout/hProcess4"/>
    <dgm:cxn modelId="{E5F76385-CF08-4E44-91FC-6513B8D473D7}" type="presOf" srcId="{B7BE8140-4206-4106-B36B-1B8C5E40AB96}" destId="{AF1BC41E-D252-44D5-9383-4CB0E828C9AB}" srcOrd="0" destOrd="0" presId="urn:microsoft.com/office/officeart/2005/8/layout/hProcess4"/>
    <dgm:cxn modelId="{9FB3E187-4B1E-4FD2-A8AB-E9B992BE4A75}" type="presOf" srcId="{B7BE8140-4206-4106-B36B-1B8C5E40AB96}" destId="{79D0B413-0BBF-43D6-8AFA-485E99E336D5}" srcOrd="1" destOrd="0" presId="urn:microsoft.com/office/officeart/2005/8/layout/hProcess4"/>
    <dgm:cxn modelId="{604682C7-4842-40EB-9BB8-FE4E6DC89D20}" type="presOf" srcId="{B0892A09-7D3D-4846-8D39-78C1A1EA8662}" destId="{D873624E-85C9-4259-B77D-55B5767643E8}" srcOrd="0" destOrd="0" presId="urn:microsoft.com/office/officeart/2005/8/layout/hProcess4"/>
    <dgm:cxn modelId="{E0FAA8C9-2560-41AE-9E02-FCEA55EA7787}" type="presOf" srcId="{35202557-099C-48C6-9F9D-99C15522CF28}" destId="{0461F63C-25AA-4E78-97C4-97D2845A2098}" srcOrd="1" destOrd="1" presId="urn:microsoft.com/office/officeart/2005/8/layout/hProcess4"/>
    <dgm:cxn modelId="{003F1CF4-AA1E-4E07-B6E9-DE24F674F9A0}" type="presOf" srcId="{E71BEDF4-00BB-43AA-B77A-E682735D4A61}" destId="{4B050547-4973-4064-A5BA-76A7E5E15D76}" srcOrd="0" destOrd="0" presId="urn:microsoft.com/office/officeart/2005/8/layout/hProcess4"/>
    <dgm:cxn modelId="{08148D93-F7D5-4F5E-A1F0-ED1DAEC0C0ED}" type="presOf" srcId="{55AE7BE1-BF9A-44A8-B462-7DC432F0CE52}" destId="{0461F63C-25AA-4E78-97C4-97D2845A2098}" srcOrd="1" destOrd="0" presId="urn:microsoft.com/office/officeart/2005/8/layout/hProcess4"/>
    <dgm:cxn modelId="{5AE8B19C-CA5C-420A-8955-0305EF1DC11D}" type="presOf" srcId="{31F49DFE-61F2-4328-AD20-FB079D72B041}" destId="{0D0001F7-37FC-428D-BA63-5FF40C41985C}" srcOrd="0" destOrd="0" presId="urn:microsoft.com/office/officeart/2005/8/layout/hProcess4"/>
    <dgm:cxn modelId="{77B15760-E370-42F8-A892-F406A9903B71}" srcId="{E54B7C56-B595-46DC-9068-FA511BCA86F7}" destId="{4E2B6B5B-FB92-4364-B3EB-9DF7E1310C65}" srcOrd="2" destOrd="0" parTransId="{04735D56-82BB-47DB-8EE0-C7BFA4E67A93}" sibTransId="{4BAF08F9-26A3-4E36-A9D2-43F95C473A77}"/>
    <dgm:cxn modelId="{477972A8-D0CB-4742-9950-D16A77ED58B4}" type="presOf" srcId="{B0892A09-7D3D-4846-8D39-78C1A1EA8662}" destId="{683E9A15-0BA5-4EE3-8210-CFAEDCA505AA}" srcOrd="1" destOrd="0" presId="urn:microsoft.com/office/officeart/2005/8/layout/hProcess4"/>
    <dgm:cxn modelId="{982DDE94-27F7-4B82-8616-BF8D3B1FA62B}" srcId="{E54B7C56-B595-46DC-9068-FA511BCA86F7}" destId="{E71BEDF4-00BB-43AA-B77A-E682735D4A61}" srcOrd="1" destOrd="0" parTransId="{5506E238-8C85-428E-A2AA-E0668A6B5BC7}" sibTransId="{E769EA7F-0386-49CC-A96A-4D898617F375}"/>
    <dgm:cxn modelId="{C119AEF5-37DB-4905-8161-17DE77C67445}" srcId="{BF6A5FBD-65B6-4F30-B497-6FF169A6FAEC}" destId="{55AE7BE1-BF9A-44A8-B462-7DC432F0CE52}" srcOrd="0" destOrd="0" parTransId="{2B6453C4-5FF5-481F-9AAE-B21397C2B41E}" sibTransId="{DB9072AE-944C-409B-99F0-278113E69544}"/>
    <dgm:cxn modelId="{8103A573-C751-4DBB-B1A3-BAD71CF43467}" srcId="{4E2B6B5B-FB92-4364-B3EB-9DF7E1310C65}" destId="{277917DB-2C56-4636-BFB3-270B990EAD6B}" srcOrd="1" destOrd="0" parTransId="{F6348BDE-A35A-4203-A639-DC57BF62728E}" sibTransId="{293CC96F-CBA5-4A80-AA00-5FD79BE2DD84}"/>
    <dgm:cxn modelId="{42EDCBE2-9D24-4599-81C9-55DE49999D6D}" type="presOf" srcId="{4BAF08F9-26A3-4E36-A9D2-43F95C473A77}" destId="{A215D616-8EA3-43A3-A76A-DCCC1FC12CE7}" srcOrd="0" destOrd="0" presId="urn:microsoft.com/office/officeart/2005/8/layout/hProcess4"/>
    <dgm:cxn modelId="{D47C2B39-6A52-47EE-9F55-86D9FBBAC8EA}" type="presParOf" srcId="{B808630D-C759-4594-A6F8-5E11A33B5472}" destId="{060DF470-57C4-4F02-A5E1-4228C88C9EFD}" srcOrd="0" destOrd="0" presId="urn:microsoft.com/office/officeart/2005/8/layout/hProcess4"/>
    <dgm:cxn modelId="{D5DD3D02-0ACB-4D09-97DE-0AB27979F01F}" type="presParOf" srcId="{B808630D-C759-4594-A6F8-5E11A33B5472}" destId="{D2235B77-37B4-4BFE-8045-945BD9F9B118}" srcOrd="1" destOrd="0" presId="urn:microsoft.com/office/officeart/2005/8/layout/hProcess4"/>
    <dgm:cxn modelId="{394B68E1-037D-47E7-890E-48862B07DF76}" type="presParOf" srcId="{B808630D-C759-4594-A6F8-5E11A33B5472}" destId="{85EAAC25-D415-4B8C-929A-64140E0C2F10}" srcOrd="2" destOrd="0" presId="urn:microsoft.com/office/officeart/2005/8/layout/hProcess4"/>
    <dgm:cxn modelId="{47910E83-3F35-40ED-90F5-BDB1ECFFFAF1}" type="presParOf" srcId="{85EAAC25-D415-4B8C-929A-64140E0C2F10}" destId="{6B2BBCB0-8DFF-4D60-90BF-86A421F72D6E}" srcOrd="0" destOrd="0" presId="urn:microsoft.com/office/officeart/2005/8/layout/hProcess4"/>
    <dgm:cxn modelId="{A4B47D59-F567-4CFB-97FB-876FF5D0C5FE}" type="presParOf" srcId="{6B2BBCB0-8DFF-4D60-90BF-86A421F72D6E}" destId="{728FFDBF-1010-441E-A987-D9E557EAD414}" srcOrd="0" destOrd="0" presId="urn:microsoft.com/office/officeart/2005/8/layout/hProcess4"/>
    <dgm:cxn modelId="{69E0BB89-40A3-41C3-8F31-4323E53F174F}" type="presParOf" srcId="{6B2BBCB0-8DFF-4D60-90BF-86A421F72D6E}" destId="{C085A668-B172-4160-9C02-BBA2024C1E5D}" srcOrd="1" destOrd="0" presId="urn:microsoft.com/office/officeart/2005/8/layout/hProcess4"/>
    <dgm:cxn modelId="{C0C197A6-35B5-4A3C-AD6F-19E40CC8E4F2}" type="presParOf" srcId="{6B2BBCB0-8DFF-4D60-90BF-86A421F72D6E}" destId="{D1B0D514-C0F5-4F51-B295-370E58F7C52E}" srcOrd="2" destOrd="0" presId="urn:microsoft.com/office/officeart/2005/8/layout/hProcess4"/>
    <dgm:cxn modelId="{EDC28CB8-32C8-4BA9-AC62-0F49C4460191}" type="presParOf" srcId="{6B2BBCB0-8DFF-4D60-90BF-86A421F72D6E}" destId="{6E5AAA88-63F2-43BB-B48F-4239EE96C4BC}" srcOrd="3" destOrd="0" presId="urn:microsoft.com/office/officeart/2005/8/layout/hProcess4"/>
    <dgm:cxn modelId="{E0334A15-75FA-442B-80DA-0893429141C3}" type="presParOf" srcId="{6B2BBCB0-8DFF-4D60-90BF-86A421F72D6E}" destId="{877C22C7-5DBB-46DA-8939-D4575E2301C0}" srcOrd="4" destOrd="0" presId="urn:microsoft.com/office/officeart/2005/8/layout/hProcess4"/>
    <dgm:cxn modelId="{74672EE2-8AA5-4F7D-9176-C67D62042C75}" type="presParOf" srcId="{85EAAC25-D415-4B8C-929A-64140E0C2F10}" destId="{0D0001F7-37FC-428D-BA63-5FF40C41985C}" srcOrd="1" destOrd="0" presId="urn:microsoft.com/office/officeart/2005/8/layout/hProcess4"/>
    <dgm:cxn modelId="{C5F3D092-EF24-44F9-8BDD-4301154EA7AD}" type="presParOf" srcId="{85EAAC25-D415-4B8C-929A-64140E0C2F10}" destId="{70E8CFB2-42E4-4F3F-A14F-EC7EE9ABE01E}" srcOrd="2" destOrd="0" presId="urn:microsoft.com/office/officeart/2005/8/layout/hProcess4"/>
    <dgm:cxn modelId="{BE0A2843-7DB0-4213-B0CE-651C078241B0}" type="presParOf" srcId="{70E8CFB2-42E4-4F3F-A14F-EC7EE9ABE01E}" destId="{A1F53D86-F470-4945-904A-863FAC67BE83}" srcOrd="0" destOrd="0" presId="urn:microsoft.com/office/officeart/2005/8/layout/hProcess4"/>
    <dgm:cxn modelId="{A48E8BA2-53E7-4D0D-A5DB-C7C68479D1E5}" type="presParOf" srcId="{70E8CFB2-42E4-4F3F-A14F-EC7EE9ABE01E}" destId="{D873624E-85C9-4259-B77D-55B5767643E8}" srcOrd="1" destOrd="0" presId="urn:microsoft.com/office/officeart/2005/8/layout/hProcess4"/>
    <dgm:cxn modelId="{74DFDBFA-EC7E-4888-B991-1A0AFF90103E}" type="presParOf" srcId="{70E8CFB2-42E4-4F3F-A14F-EC7EE9ABE01E}" destId="{683E9A15-0BA5-4EE3-8210-CFAEDCA505AA}" srcOrd="2" destOrd="0" presId="urn:microsoft.com/office/officeart/2005/8/layout/hProcess4"/>
    <dgm:cxn modelId="{923DAD6C-EC7B-462A-9FD2-44A8323DF6D8}" type="presParOf" srcId="{70E8CFB2-42E4-4F3F-A14F-EC7EE9ABE01E}" destId="{4B050547-4973-4064-A5BA-76A7E5E15D76}" srcOrd="3" destOrd="0" presId="urn:microsoft.com/office/officeart/2005/8/layout/hProcess4"/>
    <dgm:cxn modelId="{E7A8033D-32A4-40D7-B288-F3AE3A9AC5F4}" type="presParOf" srcId="{70E8CFB2-42E4-4F3F-A14F-EC7EE9ABE01E}" destId="{90294A50-0B30-42A2-BCCE-905D2414ADD4}" srcOrd="4" destOrd="0" presId="urn:microsoft.com/office/officeart/2005/8/layout/hProcess4"/>
    <dgm:cxn modelId="{E498198A-CC52-40FF-AF43-16FABC68FC77}" type="presParOf" srcId="{85EAAC25-D415-4B8C-929A-64140E0C2F10}" destId="{B84D7668-2279-4D89-9027-A8320BDBA24B}" srcOrd="3" destOrd="0" presId="urn:microsoft.com/office/officeart/2005/8/layout/hProcess4"/>
    <dgm:cxn modelId="{7F9F480C-82FC-4114-966F-C0A82D60BBCC}" type="presParOf" srcId="{85EAAC25-D415-4B8C-929A-64140E0C2F10}" destId="{6C388118-FCC9-45D2-882D-FD4DA6D13529}" srcOrd="4" destOrd="0" presId="urn:microsoft.com/office/officeart/2005/8/layout/hProcess4"/>
    <dgm:cxn modelId="{E8654203-96B8-4D84-9F2A-CCED3536939D}" type="presParOf" srcId="{6C388118-FCC9-45D2-882D-FD4DA6D13529}" destId="{0A23F8BC-69DF-4CF7-88F2-98C1DA7B8E86}" srcOrd="0" destOrd="0" presId="urn:microsoft.com/office/officeart/2005/8/layout/hProcess4"/>
    <dgm:cxn modelId="{2B124845-EB89-4E94-9A78-86E4151948F4}" type="presParOf" srcId="{6C388118-FCC9-45D2-882D-FD4DA6D13529}" destId="{AF1BC41E-D252-44D5-9383-4CB0E828C9AB}" srcOrd="1" destOrd="0" presId="urn:microsoft.com/office/officeart/2005/8/layout/hProcess4"/>
    <dgm:cxn modelId="{C8AE2803-50FD-4E68-85CE-B2B3140216E5}" type="presParOf" srcId="{6C388118-FCC9-45D2-882D-FD4DA6D13529}" destId="{79D0B413-0BBF-43D6-8AFA-485E99E336D5}" srcOrd="2" destOrd="0" presId="urn:microsoft.com/office/officeart/2005/8/layout/hProcess4"/>
    <dgm:cxn modelId="{1CDDC356-4473-4922-B409-31851153EB75}" type="presParOf" srcId="{6C388118-FCC9-45D2-882D-FD4DA6D13529}" destId="{753F84B3-C398-4459-830F-C47EC76905F6}" srcOrd="3" destOrd="0" presId="urn:microsoft.com/office/officeart/2005/8/layout/hProcess4"/>
    <dgm:cxn modelId="{E9AAE883-5F8F-4995-BE98-9B7897C69DBD}" type="presParOf" srcId="{6C388118-FCC9-45D2-882D-FD4DA6D13529}" destId="{F3E5A7F8-2D24-4CEE-A436-BA185AC91571}" srcOrd="4" destOrd="0" presId="urn:microsoft.com/office/officeart/2005/8/layout/hProcess4"/>
    <dgm:cxn modelId="{86DB0567-AB43-4D55-85E1-D858DBF58A6C}" type="presParOf" srcId="{85EAAC25-D415-4B8C-929A-64140E0C2F10}" destId="{A215D616-8EA3-43A3-A76A-DCCC1FC12CE7}" srcOrd="5" destOrd="0" presId="urn:microsoft.com/office/officeart/2005/8/layout/hProcess4"/>
    <dgm:cxn modelId="{000CA207-2290-4DAC-A69C-82F8B5BCBFDA}" type="presParOf" srcId="{85EAAC25-D415-4B8C-929A-64140E0C2F10}" destId="{5F63F33E-BCBF-43CF-A920-F980054886CB}" srcOrd="6" destOrd="0" presId="urn:microsoft.com/office/officeart/2005/8/layout/hProcess4"/>
    <dgm:cxn modelId="{BD715256-8AF8-40AD-ADE1-B4A8C8794C8C}" type="presParOf" srcId="{5F63F33E-BCBF-43CF-A920-F980054886CB}" destId="{2E3A2F80-69DB-4D5F-BA45-418DF1C6320B}" srcOrd="0" destOrd="0" presId="urn:microsoft.com/office/officeart/2005/8/layout/hProcess4"/>
    <dgm:cxn modelId="{CA09E0F0-AA58-4E36-8683-1780682CD3A9}" type="presParOf" srcId="{5F63F33E-BCBF-43CF-A920-F980054886CB}" destId="{4467F01D-6E3C-4D33-9CE9-ACEA2D93F66B}" srcOrd="1" destOrd="0" presId="urn:microsoft.com/office/officeart/2005/8/layout/hProcess4"/>
    <dgm:cxn modelId="{2B5EE31B-B2EE-4A75-B2F7-5F722D539BB0}" type="presParOf" srcId="{5F63F33E-BCBF-43CF-A920-F980054886CB}" destId="{0461F63C-25AA-4E78-97C4-97D2845A2098}" srcOrd="2" destOrd="0" presId="urn:microsoft.com/office/officeart/2005/8/layout/hProcess4"/>
    <dgm:cxn modelId="{3E03309A-F75A-42FC-AF99-80BD4A0EC958}" type="presParOf" srcId="{5F63F33E-BCBF-43CF-A920-F980054886CB}" destId="{BA02A20C-28CC-4A2A-BA3C-BCBD8A228708}" srcOrd="3" destOrd="0" presId="urn:microsoft.com/office/officeart/2005/8/layout/hProcess4"/>
    <dgm:cxn modelId="{FB67B323-48C1-457E-98FB-1441CC8A1755}" type="presParOf" srcId="{5F63F33E-BCBF-43CF-A920-F980054886CB}" destId="{595B22D9-120C-40D0-8892-9BE16F65519B}" srcOrd="4" destOrd="0" presId="urn:microsoft.com/office/officeart/2005/8/layout/hProcess4"/>
    <dgm:cxn modelId="{5578DFAB-8510-4629-9553-8058C88947E3}" type="presParOf" srcId="{85EAAC25-D415-4B8C-929A-64140E0C2F10}" destId="{3C1F7E1E-E9EE-4152-A2D5-2EFCEDC75664}" srcOrd="7" destOrd="0" presId="urn:microsoft.com/office/officeart/2005/8/layout/hProcess4"/>
    <dgm:cxn modelId="{7B9F67F8-BCE4-4244-A300-AA176DD0A2DE}" type="presParOf" srcId="{85EAAC25-D415-4B8C-929A-64140E0C2F10}" destId="{83A2AC15-50D1-4124-8D02-9B1189266B27}" srcOrd="8" destOrd="0" presId="urn:microsoft.com/office/officeart/2005/8/layout/hProcess4"/>
    <dgm:cxn modelId="{34F39688-4B5A-438F-8CE7-C47FC57FBDF2}" type="presParOf" srcId="{83A2AC15-50D1-4124-8D02-9B1189266B27}" destId="{7EAC280D-E155-40CB-9945-F882AEC77865}" srcOrd="0" destOrd="0" presId="urn:microsoft.com/office/officeart/2005/8/layout/hProcess4"/>
    <dgm:cxn modelId="{EB76E868-6650-40F9-AB3D-9DFF241B32E8}" type="presParOf" srcId="{83A2AC15-50D1-4124-8D02-9B1189266B27}" destId="{CE4DF5FB-6CAD-41D2-900A-37ADC0633B87}" srcOrd="1" destOrd="0" presId="urn:microsoft.com/office/officeart/2005/8/layout/hProcess4"/>
    <dgm:cxn modelId="{398E1740-A795-4DAD-A906-363AFCE3E5F0}" type="presParOf" srcId="{83A2AC15-50D1-4124-8D02-9B1189266B27}" destId="{6DB6F8C1-4A21-46DD-9857-118614BA60A9}" srcOrd="2" destOrd="0" presId="urn:microsoft.com/office/officeart/2005/8/layout/hProcess4"/>
    <dgm:cxn modelId="{2AD40720-5460-4949-9A8A-C32F043D656A}" type="presParOf" srcId="{83A2AC15-50D1-4124-8D02-9B1189266B27}" destId="{46523E74-9301-4501-8DAB-5284EC4C3B10}" srcOrd="3" destOrd="0" presId="urn:microsoft.com/office/officeart/2005/8/layout/hProcess4"/>
    <dgm:cxn modelId="{A50F1C9D-8FD4-4510-85E5-8F457E60CAF4}" type="presParOf" srcId="{83A2AC15-50D1-4124-8D02-9B1189266B27}" destId="{4C9A5E83-7BE8-45F3-8B1A-CA4128083E96}" srcOrd="4" destOrd="0" presId="urn:microsoft.com/office/officeart/2005/8/layout/hProcess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EFBCE4-CD0B-4988-B544-471B45FA402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69C699-7038-44D6-B1C7-5E01996314E6}">
      <dgm:prSet phldrT="[Text]" custT="1"/>
      <dgm:spPr>
        <a:solidFill>
          <a:srgbClr val="0000CC"/>
        </a:solidFill>
      </dgm:spPr>
      <dgm:t>
        <a:bodyPr/>
        <a:lstStyle/>
        <a:p>
          <a:r>
            <a:rPr lang="en-US" sz="2800" dirty="0" smtClean="0"/>
            <a:t>pH………..7.40 (7.35-7.45)</a:t>
          </a:r>
        </a:p>
      </dgm:t>
    </dgm:pt>
    <dgm:pt modelId="{3A1F7277-70EA-4D5D-8947-75C2E80CE988}" type="parTrans" cxnId="{E1EB7DDC-2FBC-45DA-ACF9-2125C243365C}">
      <dgm:prSet/>
      <dgm:spPr/>
      <dgm:t>
        <a:bodyPr/>
        <a:lstStyle/>
        <a:p>
          <a:endParaRPr lang="en-US" sz="2000"/>
        </a:p>
      </dgm:t>
    </dgm:pt>
    <dgm:pt modelId="{B3A7A889-40EE-4F2D-9F58-6D392C953AB9}" type="sibTrans" cxnId="{E1EB7DDC-2FBC-45DA-ACF9-2125C243365C}">
      <dgm:prSet/>
      <dgm:spPr/>
      <dgm:t>
        <a:bodyPr/>
        <a:lstStyle/>
        <a:p>
          <a:endParaRPr lang="en-US" sz="2000"/>
        </a:p>
      </dgm:t>
    </dgm:pt>
    <dgm:pt modelId="{48E43CB8-7EE9-460E-8953-E37890F2487B}">
      <dgm:prSet phldrT="[Text]" custT="1"/>
      <dgm:spPr>
        <a:solidFill>
          <a:srgbClr val="0000CC"/>
        </a:solidFill>
      </dgm:spPr>
      <dgm:t>
        <a:bodyPr/>
        <a:lstStyle/>
        <a:p>
          <a:r>
            <a:rPr lang="en-US" sz="2800" dirty="0" smtClean="0"/>
            <a:t>PCO</a:t>
          </a:r>
          <a:r>
            <a:rPr lang="en-US" sz="2800" baseline="-25000" dirty="0" smtClean="0"/>
            <a:t>2</a:t>
          </a:r>
          <a:r>
            <a:rPr lang="en-US" sz="2800" dirty="0" smtClean="0"/>
            <a:t> …..40 (35-45) mm of Hg </a:t>
          </a:r>
          <a:endParaRPr lang="en-US" sz="2800" dirty="0"/>
        </a:p>
      </dgm:t>
    </dgm:pt>
    <dgm:pt modelId="{7D4C688B-6416-42AA-AF82-FCFF57B42713}" type="parTrans" cxnId="{ECD0F282-7FF7-4486-9370-8FC9570D4EFD}">
      <dgm:prSet/>
      <dgm:spPr/>
      <dgm:t>
        <a:bodyPr/>
        <a:lstStyle/>
        <a:p>
          <a:endParaRPr lang="en-US" sz="2000"/>
        </a:p>
      </dgm:t>
    </dgm:pt>
    <dgm:pt modelId="{4B53A066-6CCB-44AE-9520-505AC0678C5A}" type="sibTrans" cxnId="{ECD0F282-7FF7-4486-9370-8FC9570D4EFD}">
      <dgm:prSet/>
      <dgm:spPr/>
      <dgm:t>
        <a:bodyPr/>
        <a:lstStyle/>
        <a:p>
          <a:endParaRPr lang="en-US" sz="2000"/>
        </a:p>
      </dgm:t>
    </dgm:pt>
    <dgm:pt modelId="{2074206B-0442-4D66-99D4-5D2DC9B35CF7}">
      <dgm:prSet phldrT="[Text]" custT="1"/>
      <dgm:spPr>
        <a:solidFill>
          <a:srgbClr val="0000CC"/>
        </a:solidFill>
      </dgm:spPr>
      <dgm:t>
        <a:bodyPr/>
        <a:lstStyle/>
        <a:p>
          <a:r>
            <a:rPr lang="en-US" sz="2800" dirty="0" smtClean="0"/>
            <a:t>PO</a:t>
          </a:r>
          <a:r>
            <a:rPr lang="en-US" sz="2800" baseline="-25000" dirty="0" smtClean="0"/>
            <a:t>2</a:t>
          </a:r>
          <a:r>
            <a:rPr lang="en-US" sz="2800" dirty="0" smtClean="0"/>
            <a:t> ……. 80-100 mm of Hg</a:t>
          </a:r>
          <a:endParaRPr lang="en-US" sz="2800" dirty="0"/>
        </a:p>
      </dgm:t>
    </dgm:pt>
    <dgm:pt modelId="{8E4BDA26-2B81-441E-8138-F88D8CE61689}" type="parTrans" cxnId="{FF584ADD-0434-46EC-B442-279D7D4E2FC4}">
      <dgm:prSet/>
      <dgm:spPr/>
      <dgm:t>
        <a:bodyPr/>
        <a:lstStyle/>
        <a:p>
          <a:endParaRPr lang="en-US" sz="2000"/>
        </a:p>
      </dgm:t>
    </dgm:pt>
    <dgm:pt modelId="{450E988F-C2C2-4E03-BE69-427B11EF2B14}" type="sibTrans" cxnId="{FF584ADD-0434-46EC-B442-279D7D4E2FC4}">
      <dgm:prSet/>
      <dgm:spPr/>
      <dgm:t>
        <a:bodyPr/>
        <a:lstStyle/>
        <a:p>
          <a:endParaRPr lang="en-US" sz="2000"/>
        </a:p>
      </dgm:t>
    </dgm:pt>
    <dgm:pt modelId="{0C17EA70-49C3-40B6-B7B5-10F0049A0845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800" dirty="0" smtClean="0"/>
            <a:t>HCO</a:t>
          </a:r>
          <a:r>
            <a:rPr lang="en-US" sz="2800" baseline="-25000" dirty="0" smtClean="0"/>
            <a:t>3</a:t>
          </a:r>
          <a:r>
            <a:rPr lang="en-US" sz="2800" dirty="0" smtClean="0"/>
            <a:t> </a:t>
          </a:r>
          <a:r>
            <a:rPr lang="en-US" sz="2000" dirty="0" smtClean="0"/>
            <a:t>(act) </a:t>
          </a:r>
          <a:r>
            <a:rPr lang="en-US" sz="2800" dirty="0" smtClean="0"/>
            <a:t>…..24 (22-26) mEq/L</a:t>
          </a:r>
          <a:endParaRPr lang="en-US" sz="2800" dirty="0"/>
        </a:p>
      </dgm:t>
    </dgm:pt>
    <dgm:pt modelId="{C6DF222F-19DC-4DB7-8719-F22C81EF1067}" type="parTrans" cxnId="{1EF270A8-16C6-4C9D-905D-8CE8856D2E3C}">
      <dgm:prSet/>
      <dgm:spPr/>
      <dgm:t>
        <a:bodyPr/>
        <a:lstStyle/>
        <a:p>
          <a:endParaRPr lang="en-US" sz="2000"/>
        </a:p>
      </dgm:t>
    </dgm:pt>
    <dgm:pt modelId="{79F5F010-2355-4199-AF33-B6EC2F349305}" type="sibTrans" cxnId="{1EF270A8-16C6-4C9D-905D-8CE8856D2E3C}">
      <dgm:prSet/>
      <dgm:spPr/>
      <dgm:t>
        <a:bodyPr/>
        <a:lstStyle/>
        <a:p>
          <a:endParaRPr lang="en-US" sz="2000"/>
        </a:p>
      </dgm:t>
    </dgm:pt>
    <dgm:pt modelId="{D3002647-8DCD-41C7-B8CC-7B8DABDA910A}" type="pres">
      <dgm:prSet presAssocID="{8EEFBCE4-CD0B-4988-B544-471B45FA40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389BCF-E7A9-44FD-A6A0-407AD6177EE9}" type="pres">
      <dgm:prSet presAssocID="{CC69C699-7038-44D6-B1C7-5E01996314E6}" presName="parentText" presStyleLbl="node1" presStyleIdx="0" presStyleCnt="4" custLinFactNeighborY="160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72F93-35A6-4E80-BBF9-475C931C9960}" type="pres">
      <dgm:prSet presAssocID="{B3A7A889-40EE-4F2D-9F58-6D392C953AB9}" presName="spacer" presStyleCnt="0"/>
      <dgm:spPr/>
    </dgm:pt>
    <dgm:pt modelId="{E326A91D-4E0D-4BF7-BA64-A7CC08F14211}" type="pres">
      <dgm:prSet presAssocID="{48E43CB8-7EE9-460E-8953-E37890F2487B}" presName="parentText" presStyleLbl="node1" presStyleIdx="1" presStyleCnt="4" custLinFactNeighborY="-485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F5718-A52A-4690-9F49-437313AC8394}" type="pres">
      <dgm:prSet presAssocID="{4B53A066-6CCB-44AE-9520-505AC0678C5A}" presName="spacer" presStyleCnt="0"/>
      <dgm:spPr/>
    </dgm:pt>
    <dgm:pt modelId="{3DC9B6D7-48AA-487E-BF51-89A8A1592E7A}" type="pres">
      <dgm:prSet presAssocID="{0C17EA70-49C3-40B6-B7B5-10F0049A0845}" presName="parentText" presStyleLbl="node1" presStyleIdx="2" presStyleCnt="4" custLinFactY="108356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8FE23-C0C5-4F63-9D5F-80C886A895B4}" type="pres">
      <dgm:prSet presAssocID="{79F5F010-2355-4199-AF33-B6EC2F349305}" presName="spacer" presStyleCnt="0"/>
      <dgm:spPr/>
    </dgm:pt>
    <dgm:pt modelId="{CF6C92B4-30FD-419F-9411-A2D068F4ADA1}" type="pres">
      <dgm:prSet presAssocID="{2074206B-0442-4D66-99D4-5D2DC9B35CF7}" presName="parentText" presStyleLbl="node1" presStyleIdx="3" presStyleCnt="4" custLinFactY="-102606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84ADD-0434-46EC-B442-279D7D4E2FC4}" srcId="{8EEFBCE4-CD0B-4988-B544-471B45FA4022}" destId="{2074206B-0442-4D66-99D4-5D2DC9B35CF7}" srcOrd="3" destOrd="0" parTransId="{8E4BDA26-2B81-441E-8138-F88D8CE61689}" sibTransId="{450E988F-C2C2-4E03-BE69-427B11EF2B14}"/>
    <dgm:cxn modelId="{07EC03EE-B1FB-4EAE-A53E-C5502A3ABD0D}" type="presOf" srcId="{8EEFBCE4-CD0B-4988-B544-471B45FA4022}" destId="{D3002647-8DCD-41C7-B8CC-7B8DABDA910A}" srcOrd="0" destOrd="0" presId="urn:microsoft.com/office/officeart/2005/8/layout/vList2"/>
    <dgm:cxn modelId="{2485B6AA-9B03-4416-A426-D502E31C108C}" type="presOf" srcId="{0C17EA70-49C3-40B6-B7B5-10F0049A0845}" destId="{3DC9B6D7-48AA-487E-BF51-89A8A1592E7A}" srcOrd="0" destOrd="0" presId="urn:microsoft.com/office/officeart/2005/8/layout/vList2"/>
    <dgm:cxn modelId="{C2A972CB-854B-4D0D-848B-8C9EA70FD350}" type="presOf" srcId="{CC69C699-7038-44D6-B1C7-5E01996314E6}" destId="{44389BCF-E7A9-44FD-A6A0-407AD6177EE9}" srcOrd="0" destOrd="0" presId="urn:microsoft.com/office/officeart/2005/8/layout/vList2"/>
    <dgm:cxn modelId="{ECD0F282-7FF7-4486-9370-8FC9570D4EFD}" srcId="{8EEFBCE4-CD0B-4988-B544-471B45FA4022}" destId="{48E43CB8-7EE9-460E-8953-E37890F2487B}" srcOrd="1" destOrd="0" parTransId="{7D4C688B-6416-42AA-AF82-FCFF57B42713}" sibTransId="{4B53A066-6CCB-44AE-9520-505AC0678C5A}"/>
    <dgm:cxn modelId="{CC285D7C-D63E-4055-AFCE-CCF276D8031B}" type="presOf" srcId="{2074206B-0442-4D66-99D4-5D2DC9B35CF7}" destId="{CF6C92B4-30FD-419F-9411-A2D068F4ADA1}" srcOrd="0" destOrd="0" presId="urn:microsoft.com/office/officeart/2005/8/layout/vList2"/>
    <dgm:cxn modelId="{E89D21C5-1270-4780-BAA6-AB26783253F5}" type="presOf" srcId="{48E43CB8-7EE9-460E-8953-E37890F2487B}" destId="{E326A91D-4E0D-4BF7-BA64-A7CC08F14211}" srcOrd="0" destOrd="0" presId="urn:microsoft.com/office/officeart/2005/8/layout/vList2"/>
    <dgm:cxn modelId="{1EF270A8-16C6-4C9D-905D-8CE8856D2E3C}" srcId="{8EEFBCE4-CD0B-4988-B544-471B45FA4022}" destId="{0C17EA70-49C3-40B6-B7B5-10F0049A0845}" srcOrd="2" destOrd="0" parTransId="{C6DF222F-19DC-4DB7-8719-F22C81EF1067}" sibTransId="{79F5F010-2355-4199-AF33-B6EC2F349305}"/>
    <dgm:cxn modelId="{E1EB7DDC-2FBC-45DA-ACF9-2125C243365C}" srcId="{8EEFBCE4-CD0B-4988-B544-471B45FA4022}" destId="{CC69C699-7038-44D6-B1C7-5E01996314E6}" srcOrd="0" destOrd="0" parTransId="{3A1F7277-70EA-4D5D-8947-75C2E80CE988}" sibTransId="{B3A7A889-40EE-4F2D-9F58-6D392C953AB9}"/>
    <dgm:cxn modelId="{9C3DA32E-19E5-450E-9DA4-A70E29FE9A9D}" type="presParOf" srcId="{D3002647-8DCD-41C7-B8CC-7B8DABDA910A}" destId="{44389BCF-E7A9-44FD-A6A0-407AD6177EE9}" srcOrd="0" destOrd="0" presId="urn:microsoft.com/office/officeart/2005/8/layout/vList2"/>
    <dgm:cxn modelId="{F8808C05-20CF-4C0C-B553-1A7A20D1FDFD}" type="presParOf" srcId="{D3002647-8DCD-41C7-B8CC-7B8DABDA910A}" destId="{93F72F93-35A6-4E80-BBF9-475C931C9960}" srcOrd="1" destOrd="0" presId="urn:microsoft.com/office/officeart/2005/8/layout/vList2"/>
    <dgm:cxn modelId="{064CEC0F-ADAD-41B8-8443-31476681D192}" type="presParOf" srcId="{D3002647-8DCD-41C7-B8CC-7B8DABDA910A}" destId="{E326A91D-4E0D-4BF7-BA64-A7CC08F14211}" srcOrd="2" destOrd="0" presId="urn:microsoft.com/office/officeart/2005/8/layout/vList2"/>
    <dgm:cxn modelId="{0CECF911-777E-4280-BA46-26E9CD28A631}" type="presParOf" srcId="{D3002647-8DCD-41C7-B8CC-7B8DABDA910A}" destId="{627F5718-A52A-4690-9F49-437313AC8394}" srcOrd="3" destOrd="0" presId="urn:microsoft.com/office/officeart/2005/8/layout/vList2"/>
    <dgm:cxn modelId="{DB17B04D-DE8C-4E50-B089-750930D330DE}" type="presParOf" srcId="{D3002647-8DCD-41C7-B8CC-7B8DABDA910A}" destId="{3DC9B6D7-48AA-487E-BF51-89A8A1592E7A}" srcOrd="4" destOrd="0" presId="urn:microsoft.com/office/officeart/2005/8/layout/vList2"/>
    <dgm:cxn modelId="{950B93C2-26FA-4E27-9C2F-B35A9145B463}" type="presParOf" srcId="{D3002647-8DCD-41C7-B8CC-7B8DABDA910A}" destId="{B168FE23-C0C5-4F63-9D5F-80C886A895B4}" srcOrd="5" destOrd="0" presId="urn:microsoft.com/office/officeart/2005/8/layout/vList2"/>
    <dgm:cxn modelId="{F6D82807-9524-4107-AD0A-227051221A78}" type="presParOf" srcId="{D3002647-8DCD-41C7-B8CC-7B8DABDA910A}" destId="{CF6C92B4-30FD-419F-9411-A2D068F4ADA1}" srcOrd="6" destOrd="0" presId="urn:microsoft.com/office/officeart/2005/8/layout/vList2"/>
  </dgm:cxnLst>
  <dgm:bg>
    <a:noFill/>
  </dgm:bg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BCDADA-3572-4E31-8640-829F7283F5C7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D2AEDE9-90D8-4E88-9136-C094430A6B9F}">
      <dgm:prSet phldrT="[Text]"/>
      <dgm:spPr/>
      <dgm:t>
        <a:bodyPr/>
        <a:lstStyle/>
        <a:p>
          <a:r>
            <a:rPr lang="en-US" dirty="0" smtClean="0"/>
            <a:t>O</a:t>
          </a:r>
          <a:r>
            <a:rPr lang="en-US" baseline="-25000" dirty="0" smtClean="0"/>
            <a:t>2</a:t>
          </a:r>
          <a:r>
            <a:rPr lang="en-US" dirty="0" smtClean="0"/>
            <a:t> Sat…. &gt;95</a:t>
          </a:r>
          <a:endParaRPr lang="en-US" dirty="0"/>
        </a:p>
      </dgm:t>
    </dgm:pt>
    <dgm:pt modelId="{447629ED-9458-486F-9A53-C7F4579F2A49}" type="parTrans" cxnId="{BC6964F6-58F8-401E-A16D-552EF368EE70}">
      <dgm:prSet/>
      <dgm:spPr/>
      <dgm:t>
        <a:bodyPr/>
        <a:lstStyle/>
        <a:p>
          <a:endParaRPr lang="en-US"/>
        </a:p>
      </dgm:t>
    </dgm:pt>
    <dgm:pt modelId="{BAC74BE1-721A-4FEE-9ED6-5890730A3987}" type="sibTrans" cxnId="{BC6964F6-58F8-401E-A16D-552EF368EE70}">
      <dgm:prSet/>
      <dgm:spPr/>
      <dgm:t>
        <a:bodyPr/>
        <a:lstStyle/>
        <a:p>
          <a:endParaRPr lang="en-US"/>
        </a:p>
      </dgm:t>
    </dgm:pt>
    <dgm:pt modelId="{13E13F35-AC04-43B2-8EF1-F1A2FA9BBFC2}">
      <dgm:prSet phldrT="[Text]"/>
      <dgm:spPr/>
      <dgm:t>
        <a:bodyPr/>
        <a:lstStyle/>
        <a:p>
          <a:r>
            <a:rPr lang="en-US" dirty="0" smtClean="0"/>
            <a:t>O</a:t>
          </a:r>
          <a:r>
            <a:rPr lang="en-US" baseline="-25000" dirty="0" smtClean="0"/>
            <a:t>2</a:t>
          </a:r>
          <a:r>
            <a:rPr lang="en-US" dirty="0" smtClean="0"/>
            <a:t> Ct…. &gt;18</a:t>
          </a:r>
          <a:endParaRPr lang="en-US" dirty="0"/>
        </a:p>
      </dgm:t>
    </dgm:pt>
    <dgm:pt modelId="{FC07E6E1-32A9-426A-A1CE-E26403C92E88}" type="parTrans" cxnId="{9C9CD799-8693-408C-835E-B0BA3B0AE8F5}">
      <dgm:prSet/>
      <dgm:spPr/>
      <dgm:t>
        <a:bodyPr/>
        <a:lstStyle/>
        <a:p>
          <a:endParaRPr lang="en-US"/>
        </a:p>
      </dgm:t>
    </dgm:pt>
    <dgm:pt modelId="{EDC89573-8260-49A0-B734-20EF2FEB5298}" type="sibTrans" cxnId="{9C9CD799-8693-408C-835E-B0BA3B0AE8F5}">
      <dgm:prSet/>
      <dgm:spPr/>
      <dgm:t>
        <a:bodyPr/>
        <a:lstStyle/>
        <a:p>
          <a:endParaRPr lang="en-US"/>
        </a:p>
      </dgm:t>
    </dgm:pt>
    <dgm:pt modelId="{D83D0F25-8524-462D-B5F3-69D1FE58FE65}" type="pres">
      <dgm:prSet presAssocID="{81BCDADA-3572-4E31-8640-829F7283F5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5E2819-3848-47C7-ACB4-F2B758EBA87F}" type="pres">
      <dgm:prSet presAssocID="{FD2AEDE9-90D8-4E88-9136-C094430A6B9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C2D22-EDA9-485C-8AAB-B279344214DC}" type="pres">
      <dgm:prSet presAssocID="{BAC74BE1-721A-4FEE-9ED6-5890730A3987}" presName="spacer" presStyleCnt="0"/>
      <dgm:spPr/>
    </dgm:pt>
    <dgm:pt modelId="{1AC2AD8F-73D9-4850-85C1-E7D6DEC869AB}" type="pres">
      <dgm:prSet presAssocID="{13E13F35-AC04-43B2-8EF1-F1A2FA9BBFC2}" presName="parentText" presStyleLbl="node1" presStyleIdx="1" presStyleCnt="2" custLinFactNeighborY="-868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6964F6-58F8-401E-A16D-552EF368EE70}" srcId="{81BCDADA-3572-4E31-8640-829F7283F5C7}" destId="{FD2AEDE9-90D8-4E88-9136-C094430A6B9F}" srcOrd="0" destOrd="0" parTransId="{447629ED-9458-486F-9A53-C7F4579F2A49}" sibTransId="{BAC74BE1-721A-4FEE-9ED6-5890730A3987}"/>
    <dgm:cxn modelId="{3A1BF5B7-1C7A-4A9C-AB4E-D689C4FD1CC5}" type="presOf" srcId="{81BCDADA-3572-4E31-8640-829F7283F5C7}" destId="{D83D0F25-8524-462D-B5F3-69D1FE58FE65}" srcOrd="0" destOrd="0" presId="urn:microsoft.com/office/officeart/2005/8/layout/vList2"/>
    <dgm:cxn modelId="{CEA18D94-7B50-47EA-A992-F5F9769562F2}" type="presOf" srcId="{13E13F35-AC04-43B2-8EF1-F1A2FA9BBFC2}" destId="{1AC2AD8F-73D9-4850-85C1-E7D6DEC869AB}" srcOrd="0" destOrd="0" presId="urn:microsoft.com/office/officeart/2005/8/layout/vList2"/>
    <dgm:cxn modelId="{4D7AE471-73C1-4B1E-8AA6-28995ED54C84}" type="presOf" srcId="{FD2AEDE9-90D8-4E88-9136-C094430A6B9F}" destId="{455E2819-3848-47C7-ACB4-F2B758EBA87F}" srcOrd="0" destOrd="0" presId="urn:microsoft.com/office/officeart/2005/8/layout/vList2"/>
    <dgm:cxn modelId="{9C9CD799-8693-408C-835E-B0BA3B0AE8F5}" srcId="{81BCDADA-3572-4E31-8640-829F7283F5C7}" destId="{13E13F35-AC04-43B2-8EF1-F1A2FA9BBFC2}" srcOrd="1" destOrd="0" parTransId="{FC07E6E1-32A9-426A-A1CE-E26403C92E88}" sibTransId="{EDC89573-8260-49A0-B734-20EF2FEB5298}"/>
    <dgm:cxn modelId="{5CF59634-C23E-4399-B98A-673630F92F18}" type="presParOf" srcId="{D83D0F25-8524-462D-B5F3-69D1FE58FE65}" destId="{455E2819-3848-47C7-ACB4-F2B758EBA87F}" srcOrd="0" destOrd="0" presId="urn:microsoft.com/office/officeart/2005/8/layout/vList2"/>
    <dgm:cxn modelId="{3323CFD0-395A-42D4-8D80-1D005B49E608}" type="presParOf" srcId="{D83D0F25-8524-462D-B5F3-69D1FE58FE65}" destId="{4A4C2D22-EDA9-485C-8AAB-B279344214DC}" srcOrd="1" destOrd="0" presId="urn:microsoft.com/office/officeart/2005/8/layout/vList2"/>
    <dgm:cxn modelId="{4C4239AF-3F19-4F7A-81BB-0DECEDF2E84F}" type="presParOf" srcId="{D83D0F25-8524-462D-B5F3-69D1FE58FE65}" destId="{1AC2AD8F-73D9-4850-85C1-E7D6DEC869AB}" srcOrd="2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F7B064-295C-4D05-8AE0-3377266E27FA}" type="doc">
      <dgm:prSet loTypeId="urn:microsoft.com/office/officeart/2005/8/layout/arrow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23FD00-B50F-486A-9A0D-5CCA3F2FC4CD}">
      <dgm:prSet phldrT="[Text]" custT="1"/>
      <dgm:spPr/>
      <dgm:t>
        <a:bodyPr/>
        <a:lstStyle/>
        <a:p>
          <a:pPr algn="r"/>
          <a:r>
            <a:rPr lang="en-US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PCO</a:t>
          </a:r>
          <a:r>
            <a:rPr lang="en-US" sz="4800" b="1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2</a:t>
          </a:r>
          <a:endParaRPr lang="en-US" sz="4800" b="1" baseline="-250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44021C81-C0C6-41F3-A848-5C730D8D9336}" type="parTrans" cxnId="{63ADBD13-7145-4ADB-904A-416890095292}">
      <dgm:prSet/>
      <dgm:spPr/>
      <dgm:t>
        <a:bodyPr/>
        <a:lstStyle/>
        <a:p>
          <a:pPr algn="r"/>
          <a:endParaRPr lang="en-US" sz="1600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A7AE3EAB-0CEC-4991-A0FC-3A83E59C4FDC}" type="sibTrans" cxnId="{63ADBD13-7145-4ADB-904A-416890095292}">
      <dgm:prSet/>
      <dgm:spPr/>
      <dgm:t>
        <a:bodyPr/>
        <a:lstStyle/>
        <a:p>
          <a:pPr algn="r"/>
          <a:endParaRPr lang="en-US" sz="1600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40692E5A-E798-4446-97B8-D95F2FA16078}">
      <dgm:prSet phldrT="[Text]" custT="1"/>
      <dgm:spPr/>
      <dgm:t>
        <a:bodyPr/>
        <a:lstStyle/>
        <a:p>
          <a:pPr algn="ctr"/>
          <a:r>
            <a:rPr lang="en-US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pH</a:t>
          </a:r>
          <a:endParaRPr lang="en-US" sz="4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FFB25D32-530C-421F-ABD2-CFE868F25364}" type="parTrans" cxnId="{F2FA8110-55E0-4D53-9DC7-D757D3576B0E}">
      <dgm:prSet/>
      <dgm:spPr/>
      <dgm:t>
        <a:bodyPr/>
        <a:lstStyle/>
        <a:p>
          <a:pPr algn="r"/>
          <a:endParaRPr lang="en-US" sz="1600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B2E6A05A-49A6-43A3-A1FD-70953FCC848A}" type="sibTrans" cxnId="{F2FA8110-55E0-4D53-9DC7-D757D3576B0E}">
      <dgm:prSet/>
      <dgm:spPr/>
      <dgm:t>
        <a:bodyPr/>
        <a:lstStyle/>
        <a:p>
          <a:pPr algn="r"/>
          <a:endParaRPr lang="en-US" sz="1600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E246F732-DFEA-4C28-A54A-569AB42774FF}" type="pres">
      <dgm:prSet presAssocID="{33F7B064-295C-4D05-8AE0-3377266E27FA}" presName="compositeShape" presStyleCnt="0">
        <dgm:presLayoutVars>
          <dgm:chMax val="2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FE7962-A7C0-4791-973D-C03495EE07FD}" type="pres">
      <dgm:prSet presAssocID="{CD23FD00-B50F-486A-9A0D-5CCA3F2FC4CD}" presName="upArrow" presStyleLbl="node1" presStyleIdx="0" presStyleCnt="2" custScaleX="80921" custLinFactNeighborX="-30584"/>
      <dgm:spPr/>
      <dgm:t>
        <a:bodyPr/>
        <a:lstStyle/>
        <a:p>
          <a:endParaRPr lang="en-US"/>
        </a:p>
      </dgm:t>
    </dgm:pt>
    <dgm:pt modelId="{AAE7740E-1396-40C6-8A01-91BF7B22D115}" type="pres">
      <dgm:prSet presAssocID="{CD23FD00-B50F-486A-9A0D-5CCA3F2FC4CD}" presName="upArrowText" presStyleLbl="revTx" presStyleIdx="0" presStyleCnt="2" custScaleX="42749" custLinFactNeighborX="89052" custLinFactNeighborY="245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4875C-5CC1-4292-8E23-0C0A666BA147}" type="pres">
      <dgm:prSet presAssocID="{40692E5A-E798-4446-97B8-D95F2FA16078}" presName="downArrow" presStyleLbl="node1" presStyleIdx="1" presStyleCnt="2" custScaleX="77554" custLinFactNeighborX="561"/>
      <dgm:spPr/>
      <dgm:t>
        <a:bodyPr/>
        <a:lstStyle/>
        <a:p>
          <a:endParaRPr lang="en-US"/>
        </a:p>
      </dgm:t>
    </dgm:pt>
    <dgm:pt modelId="{B103CB59-C2AF-4A45-9E24-E7A7156426A3}" type="pres">
      <dgm:prSet presAssocID="{40692E5A-E798-4446-97B8-D95F2FA16078}" presName="downArrowText" presStyleLbl="revTx" presStyleIdx="1" presStyleCnt="2" custScaleX="43612" custLinFactNeighborX="61102" custLinFactNeighborY="-52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5D6C7D-E7D2-4A69-BED0-DF040165CDC4}" type="presOf" srcId="{40692E5A-E798-4446-97B8-D95F2FA16078}" destId="{B103CB59-C2AF-4A45-9E24-E7A7156426A3}" srcOrd="0" destOrd="0" presId="urn:microsoft.com/office/officeart/2005/8/layout/arrow4"/>
    <dgm:cxn modelId="{D6A1C0B6-54AA-4E36-A36D-EAEB1F70845B}" type="presOf" srcId="{CD23FD00-B50F-486A-9A0D-5CCA3F2FC4CD}" destId="{AAE7740E-1396-40C6-8A01-91BF7B22D115}" srcOrd="0" destOrd="0" presId="urn:microsoft.com/office/officeart/2005/8/layout/arrow4"/>
    <dgm:cxn modelId="{63ADBD13-7145-4ADB-904A-416890095292}" srcId="{33F7B064-295C-4D05-8AE0-3377266E27FA}" destId="{CD23FD00-B50F-486A-9A0D-5CCA3F2FC4CD}" srcOrd="0" destOrd="0" parTransId="{44021C81-C0C6-41F3-A848-5C730D8D9336}" sibTransId="{A7AE3EAB-0CEC-4991-A0FC-3A83E59C4FDC}"/>
    <dgm:cxn modelId="{F2FA8110-55E0-4D53-9DC7-D757D3576B0E}" srcId="{33F7B064-295C-4D05-8AE0-3377266E27FA}" destId="{40692E5A-E798-4446-97B8-D95F2FA16078}" srcOrd="1" destOrd="0" parTransId="{FFB25D32-530C-421F-ABD2-CFE868F25364}" sibTransId="{B2E6A05A-49A6-43A3-A1FD-70953FCC848A}"/>
    <dgm:cxn modelId="{C972931A-28B1-493A-8D97-CBF1C04ABF8C}" type="presOf" srcId="{33F7B064-295C-4D05-8AE0-3377266E27FA}" destId="{E246F732-DFEA-4C28-A54A-569AB42774FF}" srcOrd="0" destOrd="0" presId="urn:microsoft.com/office/officeart/2005/8/layout/arrow4"/>
    <dgm:cxn modelId="{2F035D98-5516-4859-BEF5-717DD9375945}" type="presParOf" srcId="{E246F732-DFEA-4C28-A54A-569AB42774FF}" destId="{C7FE7962-A7C0-4791-973D-C03495EE07FD}" srcOrd="0" destOrd="0" presId="urn:microsoft.com/office/officeart/2005/8/layout/arrow4"/>
    <dgm:cxn modelId="{0DEB3842-6EB7-4698-A67A-6D675C4DD287}" type="presParOf" srcId="{E246F732-DFEA-4C28-A54A-569AB42774FF}" destId="{AAE7740E-1396-40C6-8A01-91BF7B22D115}" srcOrd="1" destOrd="0" presId="urn:microsoft.com/office/officeart/2005/8/layout/arrow4"/>
    <dgm:cxn modelId="{3556DE13-4D3C-43DA-A033-131D9F5EF213}" type="presParOf" srcId="{E246F732-DFEA-4C28-A54A-569AB42774FF}" destId="{4F84875C-5CC1-4292-8E23-0C0A666BA147}" srcOrd="2" destOrd="0" presId="urn:microsoft.com/office/officeart/2005/8/layout/arrow4"/>
    <dgm:cxn modelId="{4E4B9445-AC50-4754-861A-7EC2C1619A53}" type="presParOf" srcId="{E246F732-DFEA-4C28-A54A-569AB42774FF}" destId="{B103CB59-C2AF-4A45-9E24-E7A7156426A3}" srcOrd="3" destOrd="0" presId="urn:microsoft.com/office/officeart/2005/8/layout/arrow4"/>
  </dgm:cxnLst>
  <dgm:bg/>
  <dgm:whole>
    <a:ln>
      <a:noFill/>
    </a:ln>
  </dgm:whole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F7B064-295C-4D05-8AE0-3377266E27FA}" type="doc">
      <dgm:prSet loTypeId="urn:microsoft.com/office/officeart/2005/8/layout/arrow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23FD00-B50F-486A-9A0D-5CCA3F2FC4CD}">
      <dgm:prSet phldrT="[Text]" custT="1"/>
      <dgm:spPr/>
      <dgm:t>
        <a:bodyPr/>
        <a:lstStyle/>
        <a:p>
          <a:r>
            <a:rPr lang="en-US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HCO</a:t>
          </a:r>
          <a:r>
            <a:rPr lang="en-US" sz="4800" b="1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3</a:t>
          </a:r>
        </a:p>
      </dgm:t>
    </dgm:pt>
    <dgm:pt modelId="{44021C81-C0C6-41F3-A848-5C730D8D9336}" type="parTrans" cxnId="{63ADBD13-7145-4ADB-904A-416890095292}">
      <dgm:prSet/>
      <dgm:spPr/>
      <dgm:t>
        <a:bodyPr/>
        <a:lstStyle/>
        <a:p>
          <a:endParaRPr lang="en-US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A7AE3EAB-0CEC-4991-A0FC-3A83E59C4FDC}" type="sibTrans" cxnId="{63ADBD13-7145-4ADB-904A-416890095292}">
      <dgm:prSet/>
      <dgm:spPr/>
      <dgm:t>
        <a:bodyPr/>
        <a:lstStyle/>
        <a:p>
          <a:endParaRPr lang="en-US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40692E5A-E798-4446-97B8-D95F2FA16078}">
      <dgm:prSet phldrT="[Text]" custT="1"/>
      <dgm:spPr/>
      <dgm:t>
        <a:bodyPr/>
        <a:lstStyle/>
        <a:p>
          <a:endParaRPr lang="en-US" sz="48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  <a:p>
          <a:r>
            <a:rPr lang="en-US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pH</a:t>
          </a:r>
          <a:endParaRPr lang="en-US" sz="4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FFB25D32-530C-421F-ABD2-CFE868F25364}" type="parTrans" cxnId="{F2FA8110-55E0-4D53-9DC7-D757D3576B0E}">
      <dgm:prSet/>
      <dgm:spPr/>
      <dgm:t>
        <a:bodyPr/>
        <a:lstStyle/>
        <a:p>
          <a:endParaRPr lang="en-US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B2E6A05A-49A6-43A3-A1FD-70953FCC848A}" type="sibTrans" cxnId="{F2FA8110-55E0-4D53-9DC7-D757D3576B0E}">
      <dgm:prSet/>
      <dgm:spPr/>
      <dgm:t>
        <a:bodyPr/>
        <a:lstStyle/>
        <a:p>
          <a:endParaRPr lang="en-US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E246F732-DFEA-4C28-A54A-569AB42774FF}" type="pres">
      <dgm:prSet presAssocID="{33F7B064-295C-4D05-8AE0-3377266E27FA}" presName="compositeShape" presStyleCnt="0">
        <dgm:presLayoutVars>
          <dgm:chMax val="2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FE7962-A7C0-4791-973D-C03495EE07FD}" type="pres">
      <dgm:prSet presAssocID="{CD23FD00-B50F-486A-9A0D-5CCA3F2FC4CD}" presName="upArrow" presStyleLbl="node1" presStyleIdx="0" presStyleCnt="2" custLinFactNeighborX="-31965"/>
      <dgm:spPr/>
      <dgm:t>
        <a:bodyPr/>
        <a:lstStyle/>
        <a:p>
          <a:endParaRPr lang="en-US"/>
        </a:p>
      </dgm:t>
    </dgm:pt>
    <dgm:pt modelId="{AAE7740E-1396-40C6-8A01-91BF7B22D115}" type="pres">
      <dgm:prSet presAssocID="{CD23FD00-B50F-486A-9A0D-5CCA3F2FC4CD}" presName="upArrowText" presStyleLbl="revTx" presStyleIdx="0" presStyleCnt="2" custLinFactNeighborX="9766" custLinFactNeighborY="278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4875C-5CC1-4292-8E23-0C0A666BA147}" type="pres">
      <dgm:prSet presAssocID="{40692E5A-E798-4446-97B8-D95F2FA16078}" presName="downArrow" presStyleLbl="node1" presStyleIdx="1" presStyleCnt="2" custAng="10800000" custLinFactNeighborX="-35875" custLinFactNeighborY="-6481"/>
      <dgm:spPr/>
      <dgm:t>
        <a:bodyPr/>
        <a:lstStyle/>
        <a:p>
          <a:endParaRPr lang="en-US"/>
        </a:p>
      </dgm:t>
    </dgm:pt>
    <dgm:pt modelId="{B103CB59-C2AF-4A45-9E24-E7A7156426A3}" type="pres">
      <dgm:prSet presAssocID="{40692E5A-E798-4446-97B8-D95F2FA16078}" presName="downArrowText" presStyleLbl="revTx" presStyleIdx="1" presStyleCnt="2" custLinFactNeighborX="65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FED29B-6275-44D9-B4DD-D8170BB6D808}" type="presOf" srcId="{40692E5A-E798-4446-97B8-D95F2FA16078}" destId="{B103CB59-C2AF-4A45-9E24-E7A7156426A3}" srcOrd="0" destOrd="0" presId="urn:microsoft.com/office/officeart/2005/8/layout/arrow4"/>
    <dgm:cxn modelId="{F5D30EE9-6139-411F-B249-8C6C6B70F88D}" type="presOf" srcId="{CD23FD00-B50F-486A-9A0D-5CCA3F2FC4CD}" destId="{AAE7740E-1396-40C6-8A01-91BF7B22D115}" srcOrd="0" destOrd="0" presId="urn:microsoft.com/office/officeart/2005/8/layout/arrow4"/>
    <dgm:cxn modelId="{63ADBD13-7145-4ADB-904A-416890095292}" srcId="{33F7B064-295C-4D05-8AE0-3377266E27FA}" destId="{CD23FD00-B50F-486A-9A0D-5CCA3F2FC4CD}" srcOrd="0" destOrd="0" parTransId="{44021C81-C0C6-41F3-A848-5C730D8D9336}" sibTransId="{A7AE3EAB-0CEC-4991-A0FC-3A83E59C4FDC}"/>
    <dgm:cxn modelId="{F2FA8110-55E0-4D53-9DC7-D757D3576B0E}" srcId="{33F7B064-295C-4D05-8AE0-3377266E27FA}" destId="{40692E5A-E798-4446-97B8-D95F2FA16078}" srcOrd="1" destOrd="0" parTransId="{FFB25D32-530C-421F-ABD2-CFE868F25364}" sibTransId="{B2E6A05A-49A6-43A3-A1FD-70953FCC848A}"/>
    <dgm:cxn modelId="{7B5B1F21-C2B0-4906-914F-EEADBBE146D4}" type="presOf" srcId="{33F7B064-295C-4D05-8AE0-3377266E27FA}" destId="{E246F732-DFEA-4C28-A54A-569AB42774FF}" srcOrd="0" destOrd="0" presId="urn:microsoft.com/office/officeart/2005/8/layout/arrow4"/>
    <dgm:cxn modelId="{8C8ED135-09F9-4989-B5EF-11C9FB439D28}" type="presParOf" srcId="{E246F732-DFEA-4C28-A54A-569AB42774FF}" destId="{C7FE7962-A7C0-4791-973D-C03495EE07FD}" srcOrd="0" destOrd="0" presId="urn:microsoft.com/office/officeart/2005/8/layout/arrow4"/>
    <dgm:cxn modelId="{3EC099CE-6584-4787-94CE-CBD115E4420E}" type="presParOf" srcId="{E246F732-DFEA-4C28-A54A-569AB42774FF}" destId="{AAE7740E-1396-40C6-8A01-91BF7B22D115}" srcOrd="1" destOrd="0" presId="urn:microsoft.com/office/officeart/2005/8/layout/arrow4"/>
    <dgm:cxn modelId="{57A22079-63D2-4009-ABAB-0CB8643EA393}" type="presParOf" srcId="{E246F732-DFEA-4C28-A54A-569AB42774FF}" destId="{4F84875C-5CC1-4292-8E23-0C0A666BA147}" srcOrd="2" destOrd="0" presId="urn:microsoft.com/office/officeart/2005/8/layout/arrow4"/>
    <dgm:cxn modelId="{CDE85E40-9EE6-4CD3-958B-B71488698E52}" type="presParOf" srcId="{E246F732-DFEA-4C28-A54A-569AB42774FF}" destId="{B103CB59-C2AF-4A45-9E24-E7A7156426A3}" srcOrd="3" destOrd="0" presId="urn:microsoft.com/office/officeart/2005/8/layout/arrow4"/>
  </dgm:cxnLst>
  <dgm:bg/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Narrow" pitchFamily="34" charset="0"/>
              </a:defRPr>
            </a:lvl1pPr>
          </a:lstStyle>
          <a:p>
            <a:fld id="{E5E795FA-05C0-462B-A11E-086CBAEA4C1E}" type="datetimeFigureOut">
              <a:rPr lang="en-US" smtClean="0"/>
              <a:pPr/>
              <a:t>22/06/2008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Narrow" pitchFamily="34" charset="0"/>
              </a:defRPr>
            </a:lvl1pPr>
          </a:lstStyle>
          <a:p>
            <a:fld id="{D236B857-B45F-4320-A01B-083B48FFFB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B857-B45F-4320-A01B-083B48FFFB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48C248-87E1-4570-AD03-B79A64D30159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3884B-55CC-4A83-A658-D3AFF605410A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B857-B45F-4320-A01B-083B48FFFBB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B857-B45F-4320-A01B-083B48FFFBB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B857-B45F-4320-A01B-083B48FFFBB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6110A-39E6-4AA4-B0B1-E6D68BD42E80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24DFB-A3C6-4B61-9C79-076A17363B73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05335-0EC7-4382-A854-C66851E23614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B857-B45F-4320-A01B-083B48FFFBB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E05C1-BCE2-4DB4-B30B-42E19BD01F12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22169-6FE0-4580-9F59-D44C8C56428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EE1B3-AB64-4CF5-9FC5-E56872C7A8F0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6631E-A779-42FC-A533-ABE1FCC7A4D3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469E4-09FB-4474-9802-005E7E3637A2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A558D-1E5A-4FE4-92C6-438F660D1D16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D73AD-3630-4CF9-AAB0-AFBF4A373E0C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BABA8-064B-47DA-BE8C-DDB8A4ACD349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C5CE6-ED4E-4491-9A3C-759B63F96DE6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92150"/>
            <a:ext cx="4454525" cy="3340100"/>
          </a:xfrm>
          <a:ln w="12699" cap="flat">
            <a:solidFill>
              <a:schemeClr val="tx1"/>
            </a:solidFill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ED726-69BB-4B8C-BDAE-4E78DC043CC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4D075-B555-4BE5-93B0-407F9FCF639D}" type="slidenum">
              <a:rPr lang="en-US" smtClean="0"/>
              <a:pPr/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B857-B45F-4320-A01B-083B48FFFBBE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97804-F76C-435B-8F4C-1F91512CFEB5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ED726-69BB-4B8C-BDAE-4E78DC043CC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F03964-1CFA-4404-8147-F699D4782D2D}" type="slidenum">
              <a:rPr lang="en-US" smtClean="0"/>
              <a:pPr/>
              <a:t>37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2F630B-B539-40E0-8ACD-AE04E2263C14}" type="slidenum">
              <a:rPr lang="en-US" smtClean="0"/>
              <a:pPr/>
              <a:t>40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ED726-69BB-4B8C-BDAE-4E78DC043CC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50524-83D1-4923-8E7C-C61A36E293AD}" type="slidenum">
              <a:rPr lang="en-US" smtClean="0"/>
              <a:pPr/>
              <a:t>42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96EC0-1608-45CB-9974-78C405541854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92150"/>
            <a:ext cx="4454525" cy="3340100"/>
          </a:xfrm>
          <a:ln w="12699" cap="flat">
            <a:solidFill>
              <a:schemeClr val="tx1"/>
            </a:solidFill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ED726-69BB-4B8C-BDAE-4E78DC043CC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B857-B45F-4320-A01B-083B48FFFBBE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5B594F-DA0D-49B1-B767-5CDDB3434834}" type="slidenum">
              <a:rPr lang="en-US" smtClean="0"/>
              <a:pPr/>
              <a:t>50</a:t>
            </a:fld>
            <a:endParaRPr lang="en-US" dirty="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ECD43-F73F-4B22-B7F7-A98EDF7539AB}" type="slidenum">
              <a:rPr lang="en-US"/>
              <a:pPr/>
              <a:t>51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46249-9667-4F19-990B-7FBCDF0A8081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6BE16-48B4-4566-8ADD-03AD49878929}" type="slidenum">
              <a:rPr lang="en-US"/>
              <a:pPr/>
              <a:t>53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FD93D-357C-4CB3-84EA-B5BA84A2838D}" type="slidenum">
              <a:rPr lang="en-US"/>
              <a:pPr/>
              <a:t>54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9733C-E212-49C7-8B09-699C39399A58}" type="slidenum">
              <a:rPr lang="en-US"/>
              <a:pPr/>
              <a:t>55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28B9C-0411-4B70-A888-22D0F0B90DCD}" type="slidenum">
              <a:rPr lang="en-US"/>
              <a:pPr/>
              <a:t>56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A94F0-968E-4ECE-989F-C9483030F0EA}" type="slidenum">
              <a:rPr lang="en-US"/>
              <a:pPr/>
              <a:t>57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BA43F-1509-43C7-AEA3-DDDEFDE7D206}" type="slidenum">
              <a:rPr lang="en-US"/>
              <a:pPr/>
              <a:t>58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0CE7C-96A9-4E47-89C0-A6370486CE95}" type="slidenum">
              <a:rPr lang="en-US"/>
              <a:pPr/>
              <a:t>59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13B3C2-AA62-4B32-893B-F8FB8CF2E955}" type="slidenum">
              <a:rPr lang="en-US"/>
              <a:pPr/>
              <a:t>60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BE416-DE17-44ED-A6B8-82BF3D9C2B91}" type="slidenum">
              <a:rPr lang="en-US"/>
              <a:pPr/>
              <a:t>61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6A25C-5F49-4C0C-BD39-AF0A23491502}" type="slidenum">
              <a:rPr lang="en-US"/>
              <a:pPr/>
              <a:t>62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D3357-F07B-44A7-AC16-F61A946B750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201F7-4BC1-485C-BCE5-C95422FF4CB4}" type="slidenum">
              <a:rPr lang="en-US"/>
              <a:pPr/>
              <a:t>63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63A7C5-03D7-4BB0-B7D2-3ABD6E8DC6AE}" type="slidenum">
              <a:rPr lang="en-US"/>
              <a:pPr/>
              <a:t>64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99B5B-F23A-421F-899A-D8FED5B82045}" type="slidenum">
              <a:rPr lang="en-US" smtClean="0"/>
              <a:pPr/>
              <a:t>65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9D254-42BB-464A-A6E9-D7E7B829E86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1A15F-724A-4808-A8EB-7F13DE734F3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84F5B-650E-4D31-BEFA-DFC584351BC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2BF45-F4FF-423C-BCB2-5D4B4CA93E41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C31D-CA19-4C42-9457-E218ED44E5A1}" type="datetimeFigureOut">
              <a:rPr lang="en-US" smtClean="0"/>
              <a:pPr/>
              <a:t>22/06/2008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9694-1D38-43D5-951A-2FBD8AD85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C31D-CA19-4C42-9457-E218ED44E5A1}" type="datetimeFigureOut">
              <a:rPr lang="en-US" smtClean="0"/>
              <a:pPr/>
              <a:t>22/06/2008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9694-1D38-43D5-951A-2FBD8AD85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C31D-CA19-4C42-9457-E218ED44E5A1}" type="datetimeFigureOut">
              <a:rPr lang="en-US" smtClean="0"/>
              <a:pPr/>
              <a:t>22/06/2008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9694-1D38-43D5-951A-2FBD8AD85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1784350" y="2363788"/>
            <a:ext cx="7378700" cy="1143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782763" y="3363913"/>
            <a:ext cx="7361237" cy="817562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6325" y="1422400"/>
            <a:ext cx="39290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7788" y="1422400"/>
            <a:ext cx="39290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C31D-CA19-4C42-9457-E218ED44E5A1}" type="datetimeFigureOut">
              <a:rPr lang="en-US" smtClean="0"/>
              <a:pPr/>
              <a:t>22/06/2008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9694-1D38-43D5-951A-2FBD8AD85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5013" y="152400"/>
            <a:ext cx="2001837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6325" y="152400"/>
            <a:ext cx="5856288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CDEFF-E81A-4A76-BD77-AF5726396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5BF92-D49B-4EC3-ABE2-A785FE813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3389B-123D-4562-8616-40D991D6B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03B91-A3D6-427E-B985-B670A0921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43859-322C-4635-BE28-F3B142327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1EC2F-853C-4F6E-9577-640CABB45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69712-D92D-4542-AA32-E9CEA28D9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C31D-CA19-4C42-9457-E218ED44E5A1}" type="datetimeFigureOut">
              <a:rPr lang="en-US" smtClean="0"/>
              <a:pPr/>
              <a:t>22/06/2008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9694-1D38-43D5-951A-2FBD8AD85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C020D-9DD4-418A-AAB7-36CA23993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0CDE1-72AD-4AC9-ACCA-F4B82EEF3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CF85-42C2-4F23-BF3F-D05D9FBB6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7F0BA-C259-42D4-BC94-BD311F1BD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C31D-CA19-4C42-9457-E218ED44E5A1}" type="datetimeFigureOut">
              <a:rPr lang="en-US" smtClean="0"/>
              <a:pPr/>
              <a:t>22/06/2008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9694-1D38-43D5-951A-2FBD8AD85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66700"/>
            <a:ext cx="2084387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00763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F8473-7D59-4D94-A3C6-553BC8C0C3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DBBDB-99C7-47AE-87B9-73DB3BA263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F1F5C-68CC-471D-B121-77446C5E5C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7EFB4-E1B9-4F26-A007-333E0E686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C31D-CA19-4C42-9457-E218ED44E5A1}" type="datetimeFigureOut">
              <a:rPr lang="en-US" smtClean="0"/>
              <a:pPr/>
              <a:t>22/06/2008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9694-1D38-43D5-951A-2FBD8AD85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364E4-2FEB-46B8-9C2D-0358E9D85F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90E00-A844-4266-9DCA-3B40567C20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16B8A-232E-43FD-9295-0787DDC5E0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91DA5-6250-4B0D-87A4-BAC52DC23B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D24FD-5CD5-443B-AD43-CFEB66C924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82DF1-38D4-4944-A239-EA0E9583B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FB558-AEA8-47A6-9DDA-2D5E5E7942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B48433-39E2-4245-AA79-B21C3B4567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C918DC-0331-454F-A101-8C25F46FE0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C31D-CA19-4C42-9457-E218ED44E5A1}" type="datetimeFigureOut">
              <a:rPr lang="en-US" smtClean="0"/>
              <a:pPr/>
              <a:t>22/06/2008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9694-1D38-43D5-951A-2FBD8AD85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C31D-CA19-4C42-9457-E218ED44E5A1}" type="datetimeFigureOut">
              <a:rPr lang="en-US" smtClean="0"/>
              <a:pPr/>
              <a:t>22/06/2008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9694-1D38-43D5-951A-2FBD8AD85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C31D-CA19-4C42-9457-E218ED44E5A1}" type="datetimeFigureOut">
              <a:rPr lang="en-US" smtClean="0"/>
              <a:pPr/>
              <a:t>22/06/2008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9694-1D38-43D5-951A-2FBD8AD85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C31D-CA19-4C42-9457-E218ED44E5A1}" type="datetimeFigureOut">
              <a:rPr lang="en-US" smtClean="0"/>
              <a:pPr/>
              <a:t>22/06/2008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9694-1D38-43D5-951A-2FBD8AD85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Nature\Nature-1-23_PowerPlugs_Video_Backgrounds.wm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543DC31D-CA19-4C42-9457-E218ED44E5A1}" type="datetimeFigureOut">
              <a:rPr lang="en-US" smtClean="0"/>
              <a:pPr/>
              <a:t>22/06/2008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E77B9694-1D38-43D5-951A-2FBD8AD85F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0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1076325" y="152400"/>
            <a:ext cx="80105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881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6325" y="1422400"/>
            <a:ext cx="80105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EFED86D-63CA-4B7F-8712-4BE751954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47625" y="1371600"/>
            <a:ext cx="7932738" cy="0"/>
          </a:xfrm>
          <a:prstGeom prst="line">
            <a:avLst/>
          </a:prstGeom>
          <a:noFill/>
          <a:ln w="50799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727950" cy="411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4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D5E1E0-862E-45E0-A0DE-D6E515631F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notesSlide" Target="../notesSlides/notesSlide18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diagramQuickStyle" Target="../diagrams/quickStyle6.xml"/><Relationship Id="rId11" Type="http://schemas.openxmlformats.org/officeDocument/2006/relationships/diagramColors" Target="../diagrams/colors7.xml"/><Relationship Id="rId5" Type="http://schemas.openxmlformats.org/officeDocument/2006/relationships/diagramLayout" Target="../diagrams/layout6.xml"/><Relationship Id="rId10" Type="http://schemas.openxmlformats.org/officeDocument/2006/relationships/diagramQuickStyle" Target="../diagrams/quickStyle7.xml"/><Relationship Id="rId4" Type="http://schemas.openxmlformats.org/officeDocument/2006/relationships/diagramData" Target="../diagrams/data6.xml"/><Relationship Id="rId9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notesSlide" Target="../notesSlides/notesSlide29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diagramQuickStyle" Target="../diagrams/quickStyle8.xml"/><Relationship Id="rId11" Type="http://schemas.openxmlformats.org/officeDocument/2006/relationships/diagramColors" Target="../diagrams/colors9.xml"/><Relationship Id="rId5" Type="http://schemas.openxmlformats.org/officeDocument/2006/relationships/diagramLayout" Target="../diagrams/layout8.xml"/><Relationship Id="rId10" Type="http://schemas.openxmlformats.org/officeDocument/2006/relationships/diagramQuickStyle" Target="../diagrams/quickStyle9.xml"/><Relationship Id="rId4" Type="http://schemas.openxmlformats.org/officeDocument/2006/relationships/diagramData" Target="../diagrams/data8.xml"/><Relationship Id="rId9" Type="http://schemas.openxmlformats.org/officeDocument/2006/relationships/diagramLayout" Target="../diagrams/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1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5" Type="http://schemas.openxmlformats.org/officeDocument/2006/relationships/image" Target="../media/image24.gif"/><Relationship Id="rId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normalizeH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CLINICAL INTERPRETATION OF ABG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ab1"/>
          <p:cNvPicPr>
            <a:picLocks noChangeAspect="1" noChangeArrowheads="1"/>
          </p:cNvPicPr>
          <p:nvPr/>
        </p:nvPicPr>
        <p:blipFill>
          <a:blip r:embed="rId4"/>
          <a:srcRect l="14063" t="27084" r="60938" b="39583"/>
          <a:stretch>
            <a:fillRect/>
          </a:stretch>
        </p:blipFill>
        <p:spPr bwMode="auto">
          <a:xfrm>
            <a:off x="0" y="2286000"/>
            <a:ext cx="3186546" cy="3505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4287838"/>
            <a:ext cx="7361237" cy="257016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en-US" sz="2400" b="1" cap="all" dirty="0" smtClean="0">
                <a:ln w="0"/>
                <a:solidFill>
                  <a:srgbClr val="FFFF00"/>
                </a:solidFill>
                <a:effectLst/>
              </a:rPr>
              <a:t>Dr </a:t>
            </a:r>
            <a:r>
              <a:rPr lang="en-US" sz="2400" b="1" cap="all" dirty="0" err="1" smtClean="0">
                <a:ln w="0"/>
                <a:solidFill>
                  <a:srgbClr val="FFFF00"/>
                </a:solidFill>
                <a:effectLst/>
              </a:rPr>
              <a:t>Vishram</a:t>
            </a:r>
            <a:r>
              <a:rPr lang="en-US" sz="2400" b="1" cap="all" dirty="0" smtClean="0">
                <a:ln w="0"/>
                <a:solidFill>
                  <a:srgbClr val="FFFF00"/>
                </a:solidFill>
                <a:effectLst/>
              </a:rPr>
              <a:t> </a:t>
            </a:r>
            <a:r>
              <a:rPr lang="en-US" sz="2400" b="1" cap="all" dirty="0" err="1" smtClean="0">
                <a:ln w="0"/>
                <a:solidFill>
                  <a:srgbClr val="FFFF00"/>
                </a:solidFill>
                <a:effectLst/>
              </a:rPr>
              <a:t>Buche</a:t>
            </a:r>
            <a:endParaRPr lang="en-US" sz="2400" b="1" cap="all" dirty="0" smtClean="0">
              <a:ln w="0"/>
              <a:solidFill>
                <a:srgbClr val="FFFF00"/>
              </a:solidFill>
              <a:effectLst/>
            </a:endParaRPr>
          </a:p>
          <a:p>
            <a:pPr algn="r"/>
            <a:r>
              <a:rPr lang="en-US" sz="2000" b="1" cap="all" dirty="0" smtClean="0">
                <a:ln w="0"/>
                <a:solidFill>
                  <a:srgbClr val="FFFF00"/>
                </a:solidFill>
                <a:effectLst/>
              </a:rPr>
              <a:t>Director, NICU</a:t>
            </a:r>
          </a:p>
          <a:p>
            <a:pPr algn="r"/>
            <a:r>
              <a:rPr lang="en-US" sz="2000" b="1" cap="all" dirty="0" smtClean="0">
                <a:ln w="0"/>
                <a:solidFill>
                  <a:srgbClr val="FFFF00"/>
                </a:solidFill>
                <a:effectLst/>
              </a:rPr>
              <a:t>Central </a:t>
            </a:r>
            <a:r>
              <a:rPr lang="en-US" sz="2000" b="1" cap="all" dirty="0" err="1" smtClean="0">
                <a:ln w="0"/>
                <a:solidFill>
                  <a:srgbClr val="FFFF00"/>
                </a:solidFill>
                <a:effectLst/>
              </a:rPr>
              <a:t>InDIA’S</a:t>
            </a:r>
            <a:r>
              <a:rPr lang="en-US" sz="2000" b="1" cap="all" dirty="0" smtClean="0">
                <a:ln w="0"/>
                <a:solidFill>
                  <a:srgbClr val="FFFF00"/>
                </a:solidFill>
                <a:effectLst/>
              </a:rPr>
              <a:t> CHILD </a:t>
            </a:r>
            <a:r>
              <a:rPr lang="en-US" sz="2000" b="1" cap="all" dirty="0" err="1" smtClean="0">
                <a:ln w="0"/>
                <a:solidFill>
                  <a:srgbClr val="FFFF00"/>
                </a:solidFill>
                <a:effectLst/>
              </a:rPr>
              <a:t>hOSPITAL</a:t>
            </a:r>
            <a:r>
              <a:rPr lang="en-US" sz="2000" b="1" cap="all" dirty="0" smtClean="0">
                <a:ln w="0"/>
                <a:solidFill>
                  <a:srgbClr val="FFFF00"/>
                </a:solidFill>
                <a:effectLst/>
              </a:rPr>
              <a:t> </a:t>
            </a:r>
          </a:p>
          <a:p>
            <a:pPr algn="r"/>
            <a:r>
              <a:rPr lang="en-US" sz="2000" b="1" cap="all" dirty="0" smtClean="0">
                <a:ln w="0"/>
                <a:solidFill>
                  <a:srgbClr val="FFFF00"/>
                </a:solidFill>
                <a:effectLst/>
              </a:rPr>
              <a:t>&amp; Research </a:t>
            </a:r>
            <a:r>
              <a:rPr lang="en-US" sz="2000" b="1" cap="all" dirty="0" smtClean="0">
                <a:ln w="0"/>
                <a:solidFill>
                  <a:srgbClr val="FFFF00"/>
                </a:solidFill>
              </a:rPr>
              <a:t> INSTITUTE</a:t>
            </a:r>
            <a:endParaRPr lang="en-US" sz="2000" b="1" cap="all" dirty="0" smtClean="0">
              <a:ln w="0"/>
              <a:solidFill>
                <a:srgbClr val="FFFF00"/>
              </a:solidFill>
              <a:effectLst/>
            </a:endParaRPr>
          </a:p>
          <a:p>
            <a:pPr algn="r"/>
            <a:r>
              <a:rPr lang="en-US" sz="2000" b="1" cap="all" dirty="0" smtClean="0">
                <a:ln w="0"/>
                <a:solidFill>
                  <a:srgbClr val="FFFF00"/>
                </a:solidFill>
                <a:effectLst/>
              </a:rPr>
              <a:t>NAGPUR </a:t>
            </a:r>
          </a:p>
          <a:p>
            <a:pPr algn="r"/>
            <a:r>
              <a:rPr lang="en-US" sz="2000" b="1" cap="all" dirty="0" smtClean="0">
                <a:ln w="0"/>
                <a:solidFill>
                  <a:srgbClr val="FFFF00"/>
                </a:solidFill>
                <a:effectLst/>
              </a:rPr>
              <a:t>INDIA</a:t>
            </a:r>
            <a:endParaRPr lang="en-US" sz="2000" b="1" cap="all" dirty="0">
              <a:ln w="0"/>
              <a:solidFill>
                <a:srgbClr val="FFFF00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Freeform 4"/>
          <p:cNvSpPr>
            <a:spLocks/>
          </p:cNvSpPr>
          <p:nvPr/>
        </p:nvSpPr>
        <p:spPr bwMode="gray">
          <a:xfrm>
            <a:off x="1028700" y="1712914"/>
            <a:ext cx="2019300" cy="962025"/>
          </a:xfrm>
          <a:custGeom>
            <a:avLst/>
            <a:gdLst/>
            <a:ahLst/>
            <a:cxnLst>
              <a:cxn ang="0">
                <a:pos x="88" y="696"/>
              </a:cxn>
              <a:cxn ang="0">
                <a:pos x="88" y="0"/>
              </a:cxn>
              <a:cxn ang="0">
                <a:pos x="0" y="0"/>
              </a:cxn>
              <a:cxn ang="0">
                <a:pos x="0" y="792"/>
              </a:cxn>
              <a:cxn ang="0">
                <a:pos x="2320" y="792"/>
              </a:cxn>
              <a:cxn ang="0">
                <a:pos x="2320" y="696"/>
              </a:cxn>
              <a:cxn ang="0">
                <a:pos x="88" y="696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66CC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5" name="Freeform 5"/>
          <p:cNvSpPr>
            <a:spLocks/>
          </p:cNvSpPr>
          <p:nvPr/>
        </p:nvSpPr>
        <p:spPr bwMode="gray">
          <a:xfrm rot="10800000">
            <a:off x="6096000" y="791825"/>
            <a:ext cx="1924050" cy="962025"/>
          </a:xfrm>
          <a:custGeom>
            <a:avLst/>
            <a:gdLst/>
            <a:ahLst/>
            <a:cxnLst>
              <a:cxn ang="0">
                <a:pos x="88" y="696"/>
              </a:cxn>
              <a:cxn ang="0">
                <a:pos x="88" y="0"/>
              </a:cxn>
              <a:cxn ang="0">
                <a:pos x="0" y="0"/>
              </a:cxn>
              <a:cxn ang="0">
                <a:pos x="0" y="792"/>
              </a:cxn>
              <a:cxn ang="0">
                <a:pos x="2320" y="792"/>
              </a:cxn>
              <a:cxn ang="0">
                <a:pos x="2320" y="696"/>
              </a:cxn>
              <a:cxn ang="0">
                <a:pos x="88" y="696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66CC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gray">
          <a:xfrm>
            <a:off x="1208088" y="1066800"/>
            <a:ext cx="6629400" cy="140811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endParaRPr lang="en-US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Body’s physiologic response to Primary disorder 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in order to bring pH towards NORMAL  limit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1927" name="Freeform 7"/>
          <p:cNvSpPr>
            <a:spLocks/>
          </p:cNvSpPr>
          <p:nvPr/>
        </p:nvSpPr>
        <p:spPr bwMode="gray">
          <a:xfrm>
            <a:off x="1047750" y="3602923"/>
            <a:ext cx="2019300" cy="962025"/>
          </a:xfrm>
          <a:custGeom>
            <a:avLst/>
            <a:gdLst/>
            <a:ahLst/>
            <a:cxnLst>
              <a:cxn ang="0">
                <a:pos x="88" y="696"/>
              </a:cxn>
              <a:cxn ang="0">
                <a:pos x="88" y="0"/>
              </a:cxn>
              <a:cxn ang="0">
                <a:pos x="0" y="0"/>
              </a:cxn>
              <a:cxn ang="0">
                <a:pos x="0" y="792"/>
              </a:cxn>
              <a:cxn ang="0">
                <a:pos x="2320" y="792"/>
              </a:cxn>
              <a:cxn ang="0">
                <a:pos x="2320" y="696"/>
              </a:cxn>
              <a:cxn ang="0">
                <a:pos x="88" y="696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DFE29A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8" name="Freeform 8"/>
          <p:cNvSpPr>
            <a:spLocks/>
          </p:cNvSpPr>
          <p:nvPr/>
        </p:nvSpPr>
        <p:spPr bwMode="gray">
          <a:xfrm rot="10800000">
            <a:off x="6100060" y="2607040"/>
            <a:ext cx="1924050" cy="962025"/>
          </a:xfrm>
          <a:custGeom>
            <a:avLst/>
            <a:gdLst/>
            <a:ahLst/>
            <a:cxnLst>
              <a:cxn ang="0">
                <a:pos x="88" y="696"/>
              </a:cxn>
              <a:cxn ang="0">
                <a:pos x="88" y="0"/>
              </a:cxn>
              <a:cxn ang="0">
                <a:pos x="0" y="0"/>
              </a:cxn>
              <a:cxn ang="0">
                <a:pos x="0" y="792"/>
              </a:cxn>
              <a:cxn ang="0">
                <a:pos x="2320" y="792"/>
              </a:cxn>
              <a:cxn ang="0">
                <a:pos x="2320" y="696"/>
              </a:cxn>
              <a:cxn ang="0">
                <a:pos x="88" y="696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DFE29A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gray">
          <a:xfrm>
            <a:off x="1227138" y="2804409"/>
            <a:ext cx="6629400" cy="1524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endParaRPr lang="en-US" sz="2800" dirty="0" smtClean="0">
              <a:solidFill>
                <a:srgbClr val="F290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F29000"/>
                </a:solidFill>
                <a:latin typeface="Arial Narrow" pitchFamily="34" charset="0"/>
              </a:rPr>
              <a:t>Full compensation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F29000"/>
                </a:solidFill>
                <a:latin typeface="Arial Narrow" pitchFamily="34" charset="0"/>
              </a:rPr>
              <a:t>Partial compensation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F29000"/>
                </a:solidFill>
                <a:latin typeface="Arial Narrow" pitchFamily="34" charset="0"/>
              </a:rPr>
              <a:t>No compensation…. (uncompensated)</a:t>
            </a:r>
          </a:p>
          <a:p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gray">
          <a:xfrm>
            <a:off x="1066800" y="5491683"/>
            <a:ext cx="2019300" cy="962025"/>
          </a:xfrm>
          <a:custGeom>
            <a:avLst/>
            <a:gdLst/>
            <a:ahLst/>
            <a:cxnLst>
              <a:cxn ang="0">
                <a:pos x="88" y="696"/>
              </a:cxn>
              <a:cxn ang="0">
                <a:pos x="88" y="0"/>
              </a:cxn>
              <a:cxn ang="0">
                <a:pos x="0" y="0"/>
              </a:cxn>
              <a:cxn ang="0">
                <a:pos x="0" y="792"/>
              </a:cxn>
              <a:cxn ang="0">
                <a:pos x="2320" y="792"/>
              </a:cxn>
              <a:cxn ang="0">
                <a:pos x="2320" y="696"/>
              </a:cxn>
              <a:cxn ang="0">
                <a:pos x="88" y="696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DFE29A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gray">
          <a:xfrm rot="10800000">
            <a:off x="6104120" y="4495800"/>
            <a:ext cx="1924050" cy="962025"/>
          </a:xfrm>
          <a:custGeom>
            <a:avLst/>
            <a:gdLst/>
            <a:ahLst/>
            <a:cxnLst>
              <a:cxn ang="0">
                <a:pos x="88" y="696"/>
              </a:cxn>
              <a:cxn ang="0">
                <a:pos x="88" y="0"/>
              </a:cxn>
              <a:cxn ang="0">
                <a:pos x="0" y="0"/>
              </a:cxn>
              <a:cxn ang="0">
                <a:pos x="0" y="792"/>
              </a:cxn>
              <a:cxn ang="0">
                <a:pos x="2320" y="792"/>
              </a:cxn>
              <a:cxn ang="0">
                <a:pos x="2320" y="696"/>
              </a:cxn>
              <a:cxn ang="0">
                <a:pos x="88" y="696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DFE29A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gray">
          <a:xfrm>
            <a:off x="1246188" y="4693170"/>
            <a:ext cx="6629400" cy="1524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endParaRPr lang="en-US" sz="2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BUT never overshoots, </a:t>
            </a:r>
          </a:p>
          <a:p>
            <a:pPr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If a overshoot pH is there, </a:t>
            </a:r>
          </a:p>
          <a:p>
            <a:pPr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Take it granted it is a MIXED disorder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52400"/>
            <a:ext cx="5257800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Compensation….</a:t>
            </a:r>
          </a:p>
        </p:txBody>
      </p:sp>
      <p:pic>
        <p:nvPicPr>
          <p:cNvPr id="13" name="Picture 4" descr="Fighting person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310708"/>
            <a:ext cx="1485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ounded Rectangle 2"/>
          <p:cNvSpPr>
            <a:spLocks noChangeArrowheads="1"/>
          </p:cNvSpPr>
          <p:nvPr/>
        </p:nvSpPr>
        <p:spPr bwMode="auto">
          <a:xfrm>
            <a:off x="152400" y="228600"/>
            <a:ext cx="8686800" cy="4343400"/>
          </a:xfrm>
          <a:prstGeom prst="roundRect">
            <a:avLst>
              <a:gd name="adj" fmla="val 16667"/>
            </a:avLst>
          </a:prstGeom>
          <a:solidFill>
            <a:srgbClr val="080808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Remember</a:t>
            </a:r>
            <a:r>
              <a:rPr lang="en-US" sz="5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…….</a:t>
            </a:r>
            <a:endParaRPr lang="en-US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600" b="1" i="1" dirty="0">
                <a:ln/>
                <a:solidFill>
                  <a:srgbClr val="FFFF00"/>
                </a:solidFill>
                <a:latin typeface="Arial Narrow" pitchFamily="34" charset="0"/>
              </a:rPr>
              <a:t>Respiratory compensation </a:t>
            </a:r>
            <a:endParaRPr lang="en-US" sz="3600" b="1" i="1" dirty="0" smtClean="0">
              <a:ln/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en-US" sz="3600" b="1" i="1" dirty="0" smtClean="0">
                <a:ln/>
                <a:solidFill>
                  <a:srgbClr val="FFFF00"/>
                </a:solidFill>
                <a:latin typeface="Arial Narrow" pitchFamily="34" charset="0"/>
              </a:rPr>
              <a:t>             is </a:t>
            </a:r>
            <a:r>
              <a:rPr lang="en-US" sz="3600" b="1" i="1" dirty="0">
                <a:ln/>
                <a:solidFill>
                  <a:srgbClr val="FFFF00"/>
                </a:solidFill>
                <a:latin typeface="Arial Narrow" pitchFamily="34" charset="0"/>
              </a:rPr>
              <a:t>always </a:t>
            </a:r>
            <a:r>
              <a:rPr lang="en-US" sz="4400" b="1" dirty="0">
                <a:ln/>
                <a:solidFill>
                  <a:srgbClr val="FF0000"/>
                </a:solidFill>
                <a:latin typeface="Arial Narrow" pitchFamily="34" charset="0"/>
              </a:rPr>
              <a:t>FAST</a:t>
            </a:r>
            <a:r>
              <a:rPr lang="en-US" sz="3600" b="1" i="1" dirty="0">
                <a:ln/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3600" b="1" i="1" dirty="0" smtClean="0">
                <a:ln/>
                <a:solidFill>
                  <a:srgbClr val="FFFF00"/>
                </a:solidFill>
                <a:latin typeface="Arial Narrow" pitchFamily="34" charset="0"/>
              </a:rPr>
              <a:t>…</a:t>
            </a:r>
            <a:r>
              <a:rPr lang="en-US" sz="3600" b="1" i="1" dirty="0">
                <a:ln/>
                <a:solidFill>
                  <a:srgbClr val="FFFF00"/>
                </a:solidFill>
                <a:latin typeface="Arial Narrow" pitchFamily="34" charset="0"/>
              </a:rPr>
              <a:t>12-24 </a:t>
            </a:r>
            <a:r>
              <a:rPr lang="en-US" sz="3600" b="1" i="1" dirty="0" smtClean="0">
                <a:ln/>
                <a:solidFill>
                  <a:srgbClr val="FFFF00"/>
                </a:solidFill>
                <a:latin typeface="Arial Narrow" pitchFamily="34" charset="0"/>
              </a:rPr>
              <a:t>hrs</a:t>
            </a:r>
            <a:endParaRPr lang="en-US" sz="4000" b="1" i="1" dirty="0">
              <a:ln/>
              <a:solidFill>
                <a:srgbClr val="FFFF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600" b="1" i="1" dirty="0">
                <a:ln/>
                <a:solidFill>
                  <a:srgbClr val="FFFF00"/>
                </a:solidFill>
                <a:latin typeface="Arial Narrow" pitchFamily="34" charset="0"/>
              </a:rPr>
              <a:t>Metabolic compensation </a:t>
            </a:r>
            <a:endParaRPr lang="en-US" sz="3600" b="1" i="1" dirty="0" smtClean="0">
              <a:ln/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en-US" sz="3600" b="1" i="1" dirty="0" smtClean="0">
                <a:ln/>
                <a:solidFill>
                  <a:srgbClr val="FFFF00"/>
                </a:solidFill>
                <a:latin typeface="Arial Narrow" pitchFamily="34" charset="0"/>
              </a:rPr>
              <a:t>            is always 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Tear" pitchFamily="2" charset="0"/>
              </a:rPr>
              <a:t>SLOW</a:t>
            </a:r>
            <a:r>
              <a:rPr lang="en-US" sz="3600" b="1" i="1" dirty="0" smtClean="0">
                <a:ln/>
                <a:solidFill>
                  <a:srgbClr val="FFFF00"/>
                </a:solidFill>
                <a:latin typeface="Arial Narrow" pitchFamily="34" charset="0"/>
              </a:rPr>
              <a:t>...5 -7 days</a:t>
            </a:r>
            <a:endParaRPr lang="en-US" sz="3600" b="1" i="1" dirty="0">
              <a:ln/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7411" name="Picture 5" descr="cheeta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096000" y="990600"/>
            <a:ext cx="201764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1" descr="tortoise0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3048000"/>
            <a:ext cx="934718" cy="5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181600"/>
            <a:ext cx="9289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Respiratory disturbances are better compensated than metabolic ones.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Predictable in……… Metabolic acidosis.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Un-predictable in……. metabolic alkalosis.</a:t>
            </a: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to identify the type of compensation…..?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4800600" cy="3600450"/>
          </a:xfrm>
          <a:prstGeom prst="rect">
            <a:avLst/>
          </a:prstGeom>
          <a:solidFill>
            <a:srgbClr val="3333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latin typeface="Arial Narrow" pitchFamily="34" charset="0"/>
              </a:rPr>
              <a:t>pH           HCO</a:t>
            </a:r>
            <a:r>
              <a:rPr lang="en-US" sz="3600" baseline="-25000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latin typeface="Arial Narrow" pitchFamily="34" charset="0"/>
              </a:rPr>
              <a:t>          CO</a:t>
            </a:r>
            <a:r>
              <a:rPr lang="en-US" sz="3600" baseline="-25000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  <a:p>
            <a:pPr>
              <a:defRPr/>
            </a:pPr>
            <a:endParaRPr lang="en-US" sz="3200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Arial Narrow" pitchFamily="34" charset="0"/>
              </a:rPr>
              <a:t>7.20             15                 40</a:t>
            </a:r>
          </a:p>
          <a:p>
            <a:pPr>
              <a:defRPr/>
            </a:pPr>
            <a:endParaRPr lang="en-US" sz="3200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Arial Narrow" pitchFamily="34" charset="0"/>
              </a:rPr>
              <a:t>7.25             </a:t>
            </a:r>
            <a:r>
              <a:rPr lang="en-US" sz="3200" dirty="0">
                <a:solidFill>
                  <a:schemeClr val="bg1"/>
                </a:solidFill>
                <a:latin typeface="Arial Narrow" pitchFamily="34" charset="0"/>
              </a:rPr>
              <a:t>15                 </a:t>
            </a: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</a:rPr>
              <a:t>30</a:t>
            </a:r>
          </a:p>
          <a:p>
            <a:pPr>
              <a:defRPr/>
            </a:pPr>
            <a:endParaRPr lang="en-US" sz="3200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FFC000"/>
                </a:solidFill>
                <a:latin typeface="Arial Narrow" pitchFamily="34" charset="0"/>
              </a:rPr>
              <a:t>7.37</a:t>
            </a:r>
            <a:r>
              <a:rPr lang="en-US" sz="3200" dirty="0">
                <a:solidFill>
                  <a:schemeClr val="bg1"/>
                </a:solidFill>
                <a:latin typeface="Arial Narrow" pitchFamily="34" charset="0"/>
              </a:rPr>
              <a:t>             15                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20</a:t>
            </a:r>
          </a:p>
        </p:txBody>
      </p:sp>
      <p:sp>
        <p:nvSpPr>
          <p:cNvPr id="10" name="Down Arrow 9"/>
          <p:cNvSpPr/>
          <p:nvPr/>
        </p:nvSpPr>
        <p:spPr bwMode="auto">
          <a:xfrm>
            <a:off x="5002213" y="3810000"/>
            <a:ext cx="179387" cy="304800"/>
          </a:xfrm>
          <a:prstGeom prst="down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699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5002213" y="4689475"/>
            <a:ext cx="179387" cy="533400"/>
          </a:xfrm>
          <a:prstGeom prst="down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699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38800" y="2667000"/>
            <a:ext cx="24753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FFFF"/>
                </a:solidFill>
                <a:latin typeface="Arial Narrow" pitchFamily="34" charset="0"/>
              </a:rPr>
              <a:t>Un Compensated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68963" y="3667780"/>
            <a:ext cx="31470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FFFF"/>
                </a:solidFill>
                <a:latin typeface="Arial Narrow" pitchFamily="34" charset="0"/>
              </a:rPr>
              <a:t>Partially Compensated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0" y="4576762"/>
            <a:ext cx="27206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FFFF"/>
                </a:solidFill>
                <a:latin typeface="Arial Narrow" pitchFamily="34" charset="0"/>
              </a:rPr>
              <a:t>Fully Compensated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4114800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(pH abnormal)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5029200"/>
            <a:ext cx="212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(pH in normal range)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 uiExpand="1" animBg="1"/>
      <p:bldP spid="11" grpId="0" animBg="1"/>
      <p:bldP spid="12" grpId="0" uiExpand="1"/>
      <p:bldP spid="13" grpId="0" uiExpand="1"/>
      <p:bldP spid="14" grpId="0"/>
      <p:bldP spid="9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066800" y="1081790"/>
          <a:ext cx="6858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Down Arrow 3"/>
          <p:cNvSpPr/>
          <p:nvPr/>
        </p:nvSpPr>
        <p:spPr>
          <a:xfrm>
            <a:off x="5711825" y="5013353"/>
            <a:ext cx="152400" cy="381000"/>
          </a:xfrm>
          <a:prstGeom prst="downArrow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715000" y="1447800"/>
            <a:ext cx="152400" cy="381000"/>
          </a:xfrm>
          <a:prstGeom prst="downArrow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5715000" y="2593300"/>
            <a:ext cx="152400" cy="457200"/>
          </a:xfrm>
          <a:prstGeom prst="upArrow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5726633" y="3815155"/>
            <a:ext cx="152400" cy="457200"/>
          </a:xfrm>
          <a:prstGeom prst="upArrow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1081" y="112488"/>
            <a:ext cx="699851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COMPENSATION LIMITS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0" y="5791200"/>
            <a:ext cx="7315200" cy="9906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perspectiveRelaxedModerately"/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Narrow" pitchFamily="34" charset="0"/>
              </a:rPr>
              <a:t>Compensation Beyond Limits…………..</a:t>
            </a:r>
          </a:p>
          <a:p>
            <a:pPr algn="ctr"/>
            <a:r>
              <a:rPr lang="en-US" sz="2800" dirty="0" smtClean="0">
                <a:latin typeface="Arial Narrow" pitchFamily="34" charset="0"/>
              </a:rPr>
              <a:t>Mixed disorder</a:t>
            </a:r>
            <a:endParaRPr lang="en-US" sz="2800" dirty="0"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94420" y="368883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xygenation</a:t>
            </a:r>
            <a:endParaRPr lang="en-US" sz="3600" dirty="0"/>
          </a:p>
        </p:txBody>
      </p:sp>
      <p:pic>
        <p:nvPicPr>
          <p:cNvPr id="8" name="Perspector Image" descr="PER10.t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38200" y="-1219200"/>
            <a:ext cx="7470588" cy="65591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43000" y="1981200"/>
            <a:ext cx="7086600" cy="3833813"/>
            <a:chOff x="1143000" y="1981200"/>
            <a:chExt cx="7086600" cy="3833813"/>
          </a:xfrm>
        </p:grpSpPr>
        <p:sp>
          <p:nvSpPr>
            <p:cNvPr id="13" name="Oval 23"/>
            <p:cNvSpPr>
              <a:spLocks noChangeArrowheads="1"/>
            </p:cNvSpPr>
            <p:nvPr/>
          </p:nvSpPr>
          <p:spPr bwMode="gray">
            <a:xfrm>
              <a:off x="1447800" y="2286000"/>
              <a:ext cx="3200400" cy="3200400"/>
            </a:xfrm>
            <a:prstGeom prst="ellipse">
              <a:avLst/>
            </a:prstGeom>
            <a:gradFill rotWithShape="1">
              <a:gsLst>
                <a:gs pos="0">
                  <a:srgbClr val="006BB4"/>
                </a:gs>
                <a:gs pos="100000">
                  <a:srgbClr val="006BB4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4"/>
            <p:cNvSpPr>
              <a:spLocks noChangeArrowheads="1"/>
            </p:cNvSpPr>
            <p:nvPr/>
          </p:nvSpPr>
          <p:spPr bwMode="gray">
            <a:xfrm>
              <a:off x="1143000" y="1981200"/>
              <a:ext cx="3833813" cy="3833813"/>
            </a:xfrm>
            <a:custGeom>
              <a:avLst/>
              <a:gdLst>
                <a:gd name="G0" fmla="+- 1914 0 0"/>
                <a:gd name="G1" fmla="+- 21600 0 1914"/>
                <a:gd name="G2" fmla="+- 21600 0 191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14" y="10800"/>
                  </a:moveTo>
                  <a:cubicBezTo>
                    <a:pt x="1914" y="15708"/>
                    <a:pt x="5892" y="19686"/>
                    <a:pt x="10800" y="19686"/>
                  </a:cubicBezTo>
                  <a:cubicBezTo>
                    <a:pt x="15708" y="19686"/>
                    <a:pt x="19686" y="15708"/>
                    <a:pt x="19686" y="10800"/>
                  </a:cubicBezTo>
                  <a:cubicBezTo>
                    <a:pt x="19686" y="5892"/>
                    <a:pt x="15708" y="1914"/>
                    <a:pt x="10800" y="1914"/>
                  </a:cubicBezTo>
                  <a:cubicBezTo>
                    <a:pt x="5892" y="1914"/>
                    <a:pt x="1914" y="5892"/>
                    <a:pt x="191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  <a:alpha val="0"/>
                  </a:srgbClr>
                </a:gs>
                <a:gs pos="100000">
                  <a:srgbClr val="33CC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gray">
            <a:xfrm>
              <a:off x="3852863" y="2311400"/>
              <a:ext cx="3781425" cy="500063"/>
            </a:xfrm>
            <a:prstGeom prst="roundRect">
              <a:avLst>
                <a:gd name="adj" fmla="val 50000"/>
              </a:avLst>
            </a:prstGeom>
            <a:solidFill>
              <a:srgbClr val="111111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50800"/>
                  <a:solidFill>
                    <a:srgbClr val="FFFF00"/>
                  </a:solidFill>
                  <a:latin typeface="Arial Narrow" pitchFamily="34" charset="0"/>
                </a:rPr>
                <a:t>PAO</a:t>
              </a:r>
              <a:r>
                <a:rPr lang="en-US" sz="3200" b="1" baseline="-25000" dirty="0" smtClean="0">
                  <a:ln w="50800"/>
                  <a:solidFill>
                    <a:srgbClr val="FFFF00"/>
                  </a:solidFill>
                  <a:latin typeface="Arial Narrow" pitchFamily="34" charset="0"/>
                </a:rPr>
                <a:t>2</a:t>
              </a:r>
              <a:endParaRPr lang="en-US" sz="3200" b="1" baseline="-25000" dirty="0">
                <a:ln w="50800"/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gray">
            <a:xfrm>
              <a:off x="4183063" y="2973388"/>
              <a:ext cx="3781425" cy="498475"/>
            </a:xfrm>
            <a:prstGeom prst="roundRect">
              <a:avLst>
                <a:gd name="adj" fmla="val 50000"/>
              </a:avLst>
            </a:prstGeom>
            <a:solidFill>
              <a:srgbClr val="111111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50800"/>
                  <a:solidFill>
                    <a:srgbClr val="FFFF00"/>
                  </a:solidFill>
                  <a:latin typeface="Arial Narrow" pitchFamily="34" charset="0"/>
                </a:rPr>
                <a:t>PaO</a:t>
              </a:r>
              <a:r>
                <a:rPr lang="en-US" sz="3200" b="1" baseline="-25000" dirty="0" smtClean="0">
                  <a:ln w="50800"/>
                  <a:solidFill>
                    <a:srgbClr val="FFFF00"/>
                  </a:solidFill>
                  <a:latin typeface="Arial Narrow" pitchFamily="34" charset="0"/>
                </a:rPr>
                <a:t>2</a:t>
              </a:r>
              <a:endParaRPr lang="en-US" sz="3200" b="1" baseline="-25000" dirty="0">
                <a:ln w="50800"/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gray">
            <a:xfrm>
              <a:off x="4449763" y="3633788"/>
              <a:ext cx="3779837" cy="500062"/>
            </a:xfrm>
            <a:prstGeom prst="roundRect">
              <a:avLst>
                <a:gd name="adj" fmla="val 50000"/>
              </a:avLst>
            </a:prstGeom>
            <a:solidFill>
              <a:srgbClr val="111111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50800"/>
                  <a:solidFill>
                    <a:srgbClr val="FFFF00"/>
                  </a:solidFill>
                  <a:latin typeface="Arial Narrow" pitchFamily="34" charset="0"/>
                </a:rPr>
                <a:t>SaO</a:t>
              </a:r>
              <a:r>
                <a:rPr lang="en-US" sz="3200" b="1" baseline="-25000" dirty="0" smtClean="0">
                  <a:ln w="50800"/>
                  <a:solidFill>
                    <a:srgbClr val="FFFF00"/>
                  </a:solidFill>
                  <a:latin typeface="Arial Narrow" pitchFamily="34" charset="0"/>
                </a:rPr>
                <a:t>2</a:t>
              </a:r>
              <a:endParaRPr lang="en-US" sz="3200" b="1" baseline="-25000" dirty="0">
                <a:ln w="50800"/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gray">
            <a:xfrm>
              <a:off x="4183063" y="4294188"/>
              <a:ext cx="3781425" cy="500062"/>
            </a:xfrm>
            <a:prstGeom prst="roundRect">
              <a:avLst>
                <a:gd name="adj" fmla="val 50000"/>
              </a:avLst>
            </a:prstGeom>
            <a:solidFill>
              <a:srgbClr val="111111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50800"/>
                  <a:solidFill>
                    <a:srgbClr val="FFFF00"/>
                  </a:solidFill>
                  <a:latin typeface="Arial Narrow" pitchFamily="34" charset="0"/>
                </a:rPr>
                <a:t>CaO</a:t>
              </a:r>
              <a:r>
                <a:rPr lang="en-US" sz="3200" b="1" baseline="-25000" dirty="0" smtClean="0">
                  <a:ln w="50800"/>
                  <a:solidFill>
                    <a:srgbClr val="FFFF00"/>
                  </a:solidFill>
                  <a:latin typeface="Arial Narrow" pitchFamily="34" charset="0"/>
                </a:rPr>
                <a:t>2</a:t>
              </a:r>
              <a:endParaRPr lang="en-US" sz="3200" b="1" baseline="-25000" dirty="0">
                <a:ln w="50800"/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19" name="AutoShape 9"/>
            <p:cNvSpPr>
              <a:spLocks noChangeArrowheads="1"/>
            </p:cNvSpPr>
            <p:nvPr/>
          </p:nvSpPr>
          <p:spPr bwMode="gray">
            <a:xfrm>
              <a:off x="3852863" y="4956175"/>
              <a:ext cx="3781425" cy="500063"/>
            </a:xfrm>
            <a:prstGeom prst="roundRect">
              <a:avLst>
                <a:gd name="adj" fmla="val 50000"/>
              </a:avLst>
            </a:prstGeom>
            <a:solidFill>
              <a:srgbClr val="111111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50800"/>
                  <a:solidFill>
                    <a:srgbClr val="FFFF00"/>
                  </a:solidFill>
                  <a:latin typeface="Arial Narrow" pitchFamily="34" charset="0"/>
                </a:rPr>
                <a:t>DO</a:t>
              </a:r>
              <a:r>
                <a:rPr lang="en-US" sz="3200" b="1" baseline="-25000" dirty="0" smtClean="0">
                  <a:ln w="50800"/>
                  <a:solidFill>
                    <a:srgbClr val="FFFF00"/>
                  </a:solidFill>
                  <a:latin typeface="Arial Narrow" pitchFamily="34" charset="0"/>
                </a:rPr>
                <a:t>2</a:t>
              </a:r>
              <a:endParaRPr lang="en-US" sz="3200" b="1" baseline="-25000" dirty="0">
                <a:ln w="50800"/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gray">
            <a:xfrm>
              <a:off x="2438400" y="3124200"/>
              <a:ext cx="1247457" cy="144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88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itchFamily="34" charset="0"/>
                  <a:cs typeface="Arial" pitchFamily="34" charset="0"/>
                </a:rPr>
                <a:t>O</a:t>
              </a:r>
              <a:r>
                <a:rPr lang="en-US" sz="8800" b="1" baseline="-25000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itchFamily="34" charset="0"/>
                  <a:cs typeface="Arial" pitchFamily="34" charset="0"/>
                </a:rPr>
                <a:t>2</a:t>
              </a:r>
              <a:endParaRPr lang="en-US" sz="8800" b="1" baseline="-25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7393" y="663000"/>
            <a:ext cx="8206837" cy="55092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…To calculate A-a gradient…. 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           Is the baby hypoxic? 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          Type and severity of Hypoxia.</a:t>
            </a:r>
          </a:p>
          <a:p>
            <a:endParaRPr lang="en-US" sz="3200" dirty="0" smtClean="0">
              <a:solidFill>
                <a:srgbClr val="FFFF00"/>
              </a:solidFill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 …Relationship of PaO</a:t>
            </a:r>
            <a:r>
              <a:rPr lang="en-US" sz="3200" baseline="-25000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 and FiO</a:t>
            </a:r>
            <a:r>
              <a:rPr lang="en-US" sz="3200" baseline="-25000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?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                          FiO</a:t>
            </a:r>
            <a:r>
              <a:rPr lang="en-US" sz="3200" baseline="-25000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 X 5 = Expected PaO</a:t>
            </a:r>
            <a:r>
              <a:rPr lang="en-US" sz="3200" baseline="-25000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2</a:t>
            </a:r>
          </a:p>
          <a:p>
            <a:endParaRPr lang="en-US" sz="3200" dirty="0" smtClean="0">
              <a:solidFill>
                <a:srgbClr val="FFFF00"/>
              </a:solidFill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…Whether PaO</a:t>
            </a:r>
            <a:r>
              <a:rPr lang="en-US" sz="3200" baseline="-25000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 is appropriate for the given FiO</a:t>
            </a:r>
            <a:r>
              <a:rPr lang="en-US" sz="3200" baseline="-25000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?</a:t>
            </a:r>
          </a:p>
          <a:p>
            <a:endParaRPr lang="en-US" sz="3200" dirty="0" smtClean="0">
              <a:solidFill>
                <a:srgbClr val="FFFF00"/>
              </a:solidFill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…Is the O</a:t>
            </a:r>
            <a:r>
              <a:rPr lang="en-US" sz="3200" baseline="-25000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 content (CaO</a:t>
            </a:r>
            <a:r>
              <a:rPr lang="en-US" sz="3200" baseline="-25000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) enough to prevent hypoxia?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elsea Alternates" pitchFamily="2" charset="0"/>
              </a:rPr>
              <a:t>Alveolar-arterial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ccidental" pitchFamily="2" charset="0"/>
              </a:rPr>
              <a:t>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elsea Alternates" pitchFamily="2" charset="0"/>
              </a:rPr>
              <a:t>O</a:t>
            </a:r>
            <a:r>
              <a:rPr lang="en-US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elsea Alternates" pitchFamily="2" charset="0"/>
              </a:rPr>
              <a:t>2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elsea Alternates" pitchFamily="2" charset="0"/>
              </a:rPr>
              <a:t> Difference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2357438"/>
            <a:ext cx="1447800" cy="2362200"/>
            <a:chOff x="1632" y="1296"/>
            <a:chExt cx="1200" cy="2016"/>
          </a:xfrm>
        </p:grpSpPr>
        <p:sp>
          <p:nvSpPr>
            <p:cNvPr id="24596" name="Oval 4"/>
            <p:cNvSpPr>
              <a:spLocks noChangeArrowheads="1"/>
            </p:cNvSpPr>
            <p:nvPr/>
          </p:nvSpPr>
          <p:spPr bwMode="auto">
            <a:xfrm>
              <a:off x="1632" y="2112"/>
              <a:ext cx="1200" cy="1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Rectangle 5"/>
            <p:cNvSpPr>
              <a:spLocks noChangeArrowheads="1"/>
            </p:cNvSpPr>
            <p:nvPr/>
          </p:nvSpPr>
          <p:spPr bwMode="auto">
            <a:xfrm>
              <a:off x="1968" y="1296"/>
              <a:ext cx="528" cy="14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304800" y="4894263"/>
            <a:ext cx="2838450" cy="282575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1" name="Line 7"/>
          <p:cNvSpPr>
            <a:spLocks noChangeShapeType="1"/>
          </p:cNvSpPr>
          <p:nvPr/>
        </p:nvSpPr>
        <p:spPr bwMode="auto">
          <a:xfrm flipV="1">
            <a:off x="990600" y="5253038"/>
            <a:ext cx="1968500" cy="44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4819650" y="5997575"/>
            <a:ext cx="3409950" cy="7699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00B050"/>
                </a:solidFill>
              </a:rPr>
              <a:t>*</a:t>
            </a:r>
            <a:r>
              <a:rPr lang="en-US" sz="2000">
                <a:solidFill>
                  <a:srgbClr val="FFFF00"/>
                </a:solidFill>
              </a:rPr>
              <a:t> When FiO</a:t>
            </a:r>
            <a:r>
              <a:rPr lang="en-US" sz="2000" baseline="-25000">
                <a:solidFill>
                  <a:srgbClr val="FFFF00"/>
                </a:solidFill>
              </a:rPr>
              <a:t>2</a:t>
            </a:r>
            <a:r>
              <a:rPr lang="en-US" sz="2000">
                <a:solidFill>
                  <a:srgbClr val="FFFF00"/>
                </a:solidFill>
              </a:rPr>
              <a:t> =  21 %  :</a:t>
            </a:r>
          </a:p>
          <a:p>
            <a:r>
              <a:rPr lang="en-US" sz="2000">
                <a:solidFill>
                  <a:srgbClr val="FFFF00"/>
                </a:solidFill>
              </a:rPr>
              <a:t>PiO</a:t>
            </a:r>
            <a:r>
              <a:rPr lang="en-US" sz="2000" baseline="-25000">
                <a:solidFill>
                  <a:srgbClr val="FFFF00"/>
                </a:solidFill>
              </a:rPr>
              <a:t>2</a:t>
            </a:r>
            <a:r>
              <a:rPr lang="en-US" sz="2000">
                <a:solidFill>
                  <a:srgbClr val="FFFF00"/>
                </a:solidFill>
              </a:rPr>
              <a:t> = (760-45) x .21= 150 mmHg</a:t>
            </a:r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>
            <a:off x="1752600" y="1981200"/>
            <a:ext cx="46038" cy="1519238"/>
          </a:xfrm>
          <a:prstGeom prst="line">
            <a:avLst/>
          </a:prstGeom>
          <a:noFill/>
          <a:ln w="57150">
            <a:solidFill>
              <a:srgbClr val="00001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1343025" y="3706813"/>
            <a:ext cx="817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</a:t>
            </a:r>
            <a:r>
              <a:rPr lang="en-US" sz="2800" b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80235" name="AutoShape 11"/>
          <p:cNvSpPr>
            <a:spLocks noChangeArrowheads="1"/>
          </p:cNvSpPr>
          <p:nvPr/>
        </p:nvSpPr>
        <p:spPr bwMode="auto">
          <a:xfrm>
            <a:off x="990600" y="3938588"/>
            <a:ext cx="579438" cy="1238250"/>
          </a:xfrm>
          <a:prstGeom prst="curvedRightArrow">
            <a:avLst>
              <a:gd name="adj1" fmla="val 50931"/>
              <a:gd name="adj2" fmla="val 88012"/>
              <a:gd name="adj3" fmla="val 3333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6" name="AutoShape 12"/>
          <p:cNvSpPr>
            <a:spLocks noChangeArrowheads="1"/>
          </p:cNvSpPr>
          <p:nvPr/>
        </p:nvSpPr>
        <p:spPr bwMode="auto">
          <a:xfrm flipV="1">
            <a:off x="2286000" y="4143375"/>
            <a:ext cx="463550" cy="957263"/>
          </a:xfrm>
          <a:prstGeom prst="curvedLeftArrow">
            <a:avLst>
              <a:gd name="adj1" fmla="val 42525"/>
              <a:gd name="adj2" fmla="val 85050"/>
              <a:gd name="adj3" fmla="val 33333"/>
            </a:avLst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7" name="Text Box 13"/>
          <p:cNvSpPr txBox="1">
            <a:spLocks noChangeArrowheads="1"/>
          </p:cNvSpPr>
          <p:nvPr/>
        </p:nvSpPr>
        <p:spPr bwMode="auto">
          <a:xfrm>
            <a:off x="4213224" y="2325688"/>
            <a:ext cx="4702175" cy="13542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sym typeface="Monotype Sorts"/>
              </a:rPr>
              <a:t> </a:t>
            </a:r>
            <a:r>
              <a:rPr lang="en-US" sz="2000" i="1" dirty="0" smtClean="0">
                <a:solidFill>
                  <a:srgbClr val="FF0000"/>
                </a:solidFill>
                <a:sym typeface="Monotype Sorts"/>
              </a:rPr>
              <a:t>(calculated)</a:t>
            </a:r>
            <a:r>
              <a:rPr lang="en-US" sz="3200" dirty="0" smtClean="0">
                <a:solidFill>
                  <a:srgbClr val="FFFF00"/>
                </a:solidFill>
              </a:rPr>
              <a:t>PAO</a:t>
            </a:r>
            <a:r>
              <a:rPr lang="en-US" sz="3600" baseline="-25000" dirty="0" smtClean="0">
                <a:solidFill>
                  <a:srgbClr val="FFFF00"/>
                </a:solidFill>
              </a:rPr>
              <a:t>2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= 150 – 1.2 (PCO</a:t>
            </a:r>
            <a:r>
              <a:rPr lang="en-US" sz="3200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  <a:p>
            <a:r>
              <a:rPr lang="en-US" dirty="0">
                <a:solidFill>
                  <a:srgbClr val="FFFF00"/>
                </a:solidFill>
              </a:rPr>
              <a:t>	       = 150 – 1.2 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 </a:t>
            </a:r>
            <a:r>
              <a:rPr lang="en-US" dirty="0">
                <a:solidFill>
                  <a:srgbClr val="FFFF00"/>
                </a:solidFill>
              </a:rPr>
              <a:t>40</a:t>
            </a:r>
          </a:p>
          <a:p>
            <a:r>
              <a:rPr lang="en-US" dirty="0">
                <a:solidFill>
                  <a:srgbClr val="FFFF00"/>
                </a:solidFill>
              </a:rPr>
              <a:t>	       = 150 – 50 = 100 mm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Hg</a:t>
            </a:r>
          </a:p>
        </p:txBody>
      </p:sp>
      <p:sp>
        <p:nvSpPr>
          <p:cNvPr id="180238" name="Text Box 14"/>
          <p:cNvSpPr txBox="1">
            <a:spLocks noChangeArrowheads="1"/>
          </p:cNvSpPr>
          <p:nvPr/>
        </p:nvSpPr>
        <p:spPr bwMode="auto">
          <a:xfrm>
            <a:off x="4267200" y="3911600"/>
            <a:ext cx="48777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FF00"/>
                </a:solidFill>
                <a:sym typeface="Monotype Sorts"/>
              </a:rPr>
              <a:t></a:t>
            </a:r>
            <a:r>
              <a:rPr lang="en-US" sz="2000" i="1" dirty="0" smtClean="0">
                <a:solidFill>
                  <a:srgbClr val="FF0000"/>
                </a:solidFill>
                <a:sym typeface="Monotype Sorts"/>
              </a:rPr>
              <a:t>(measured) </a:t>
            </a:r>
            <a:r>
              <a:rPr lang="en-US" sz="3600" dirty="0" smtClean="0">
                <a:solidFill>
                  <a:srgbClr val="00FF00"/>
                </a:solidFill>
              </a:rPr>
              <a:t>P</a:t>
            </a:r>
            <a:r>
              <a:rPr lang="en-US" sz="3600" baseline="-25000" dirty="0" smtClean="0">
                <a:solidFill>
                  <a:srgbClr val="00FF00"/>
                </a:solidFill>
              </a:rPr>
              <a:t>a</a:t>
            </a:r>
            <a:r>
              <a:rPr lang="en-US" sz="3600" dirty="0" smtClean="0">
                <a:solidFill>
                  <a:srgbClr val="00FF00"/>
                </a:solidFill>
              </a:rPr>
              <a:t>O</a:t>
            </a:r>
            <a:r>
              <a:rPr lang="en-US" sz="3600" baseline="-25000" dirty="0" smtClean="0">
                <a:solidFill>
                  <a:srgbClr val="00FF00"/>
                </a:solidFill>
              </a:rPr>
              <a:t>2</a:t>
            </a:r>
            <a:r>
              <a:rPr lang="en-US" sz="3600" dirty="0" smtClean="0">
                <a:solidFill>
                  <a:srgbClr val="00FF00"/>
                </a:solidFill>
              </a:rPr>
              <a:t> </a:t>
            </a:r>
            <a:r>
              <a:rPr lang="en-US" sz="3600" dirty="0">
                <a:solidFill>
                  <a:srgbClr val="00FF00"/>
                </a:solidFill>
              </a:rPr>
              <a:t>= 90 mmHg</a:t>
            </a:r>
          </a:p>
        </p:txBody>
      </p:sp>
      <p:sp>
        <p:nvSpPr>
          <p:cNvPr id="24589" name="Text Box 15"/>
          <p:cNvSpPr txBox="1">
            <a:spLocks noChangeArrowheads="1"/>
          </p:cNvSpPr>
          <p:nvPr/>
        </p:nvSpPr>
        <p:spPr bwMode="auto">
          <a:xfrm>
            <a:off x="0" y="827088"/>
            <a:ext cx="9144000" cy="10779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       ………..PAO</a:t>
            </a:r>
            <a:r>
              <a:rPr lang="en-US" sz="3600" baseline="-25000">
                <a:solidFill>
                  <a:srgbClr val="FFFF00"/>
                </a:solidFill>
              </a:rPr>
              <a:t>2  </a:t>
            </a:r>
            <a:r>
              <a:rPr lang="en-US" sz="3600">
                <a:solidFill>
                  <a:srgbClr val="FFFF00"/>
                </a:solidFill>
                <a:latin typeface="Arial" pitchFamily="34" charset="0"/>
              </a:rPr>
              <a:t>– </a:t>
            </a:r>
            <a:r>
              <a:rPr lang="en-US" sz="3600">
                <a:solidFill>
                  <a:srgbClr val="FFFF00"/>
                </a:solidFill>
              </a:rPr>
              <a:t>P</a:t>
            </a:r>
            <a:r>
              <a:rPr lang="en-US" sz="3600" baseline="-25000">
                <a:solidFill>
                  <a:srgbClr val="FFFF00"/>
                </a:solidFill>
              </a:rPr>
              <a:t>a</a:t>
            </a:r>
            <a:r>
              <a:rPr lang="en-US" sz="3600">
                <a:solidFill>
                  <a:srgbClr val="FFFF00"/>
                </a:solidFill>
              </a:rPr>
              <a:t>O</a:t>
            </a:r>
            <a:r>
              <a:rPr lang="en-US" sz="3600" baseline="-25000">
                <a:solidFill>
                  <a:srgbClr val="FFFF00"/>
                </a:solidFill>
              </a:rPr>
              <a:t>2 </a:t>
            </a:r>
            <a:r>
              <a:rPr lang="en-US" sz="3600">
                <a:solidFill>
                  <a:srgbClr val="FFFF00"/>
                </a:solidFill>
                <a:latin typeface="Arial" pitchFamily="34" charset="0"/>
              </a:rPr>
              <a:t>=</a:t>
            </a:r>
            <a:r>
              <a:rPr lang="en-US" sz="3600">
                <a:solidFill>
                  <a:srgbClr val="FFFF00"/>
                </a:solidFill>
              </a:rPr>
              <a:t>  ?</a:t>
            </a:r>
          </a:p>
          <a:p>
            <a:r>
              <a:rPr lang="en-US" sz="2800">
                <a:solidFill>
                  <a:srgbClr val="FFFF00"/>
                </a:solidFill>
              </a:rPr>
              <a:t>                                                    PAO</a:t>
            </a:r>
            <a:r>
              <a:rPr lang="en-US" sz="3600" baseline="-25000">
                <a:solidFill>
                  <a:srgbClr val="FFFF00"/>
                </a:solidFill>
              </a:rPr>
              <a:t>2</a:t>
            </a:r>
            <a:r>
              <a:rPr lang="en-US" sz="2800">
                <a:solidFill>
                  <a:srgbClr val="FFFF00"/>
                </a:solidFill>
              </a:rPr>
              <a:t> = PiO</a:t>
            </a:r>
            <a:r>
              <a:rPr lang="en-US" sz="3600" baseline="-25000">
                <a:solidFill>
                  <a:srgbClr val="FFFF00"/>
                </a:solidFill>
              </a:rPr>
              <a:t>2</a:t>
            </a:r>
            <a:r>
              <a:rPr lang="en-US" sz="2800">
                <a:solidFill>
                  <a:srgbClr val="00B050"/>
                </a:solidFill>
              </a:rPr>
              <a:t>*</a:t>
            </a:r>
            <a:r>
              <a:rPr lang="en-US" sz="2800">
                <a:solidFill>
                  <a:srgbClr val="FFFF00"/>
                </a:solidFill>
              </a:rPr>
              <a:t> -(PCO</a:t>
            </a:r>
            <a:r>
              <a:rPr lang="en-US" sz="3600" baseline="-25000">
                <a:solidFill>
                  <a:srgbClr val="FFFF00"/>
                </a:solidFill>
              </a:rPr>
              <a:t>2</a:t>
            </a:r>
            <a:r>
              <a:rPr lang="en-US" sz="2800">
                <a:solidFill>
                  <a:srgbClr val="FFFF00"/>
                </a:solidFill>
              </a:rPr>
              <a:t>/0.8)</a:t>
            </a:r>
          </a:p>
        </p:txBody>
      </p:sp>
      <p:sp>
        <p:nvSpPr>
          <p:cNvPr id="180240" name="Text Box 16"/>
          <p:cNvSpPr txBox="1">
            <a:spLocks noChangeArrowheads="1"/>
          </p:cNvSpPr>
          <p:nvPr/>
        </p:nvSpPr>
        <p:spPr bwMode="auto">
          <a:xfrm>
            <a:off x="4314825" y="5073650"/>
            <a:ext cx="4187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PAO</a:t>
            </a:r>
            <a:r>
              <a:rPr lang="en-US" sz="3200" baseline="-25000">
                <a:solidFill>
                  <a:srgbClr val="FFFF00"/>
                </a:solidFill>
              </a:rPr>
              <a:t>2  </a:t>
            </a:r>
            <a:r>
              <a:rPr lang="en-US" sz="3200">
                <a:solidFill>
                  <a:srgbClr val="FFFF00"/>
                </a:solidFill>
                <a:latin typeface="Arial" pitchFamily="34" charset="0"/>
              </a:rPr>
              <a:t>–</a:t>
            </a:r>
            <a:r>
              <a:rPr lang="en-US" sz="3200">
                <a:solidFill>
                  <a:srgbClr val="FFFF00"/>
                </a:solidFill>
              </a:rPr>
              <a:t> P</a:t>
            </a:r>
            <a:r>
              <a:rPr lang="en-US" sz="3200" baseline="-25000">
                <a:solidFill>
                  <a:srgbClr val="FFFF00"/>
                </a:solidFill>
              </a:rPr>
              <a:t>a</a:t>
            </a:r>
            <a:r>
              <a:rPr lang="en-US" sz="3200">
                <a:solidFill>
                  <a:srgbClr val="FFFF00"/>
                </a:solidFill>
              </a:rPr>
              <a:t>O</a:t>
            </a:r>
            <a:r>
              <a:rPr lang="en-US" sz="3200" baseline="-25000">
                <a:solidFill>
                  <a:srgbClr val="FFFF00"/>
                </a:solidFill>
              </a:rPr>
              <a:t>2</a:t>
            </a:r>
            <a:r>
              <a:rPr lang="en-US" sz="3200">
                <a:solidFill>
                  <a:srgbClr val="FFFF00"/>
                </a:solidFill>
              </a:rPr>
              <a:t> = 10 mmHg </a:t>
            </a:r>
          </a:p>
        </p:txBody>
      </p:sp>
      <p:sp>
        <p:nvSpPr>
          <p:cNvPr id="180243" name="Oval 19"/>
          <p:cNvSpPr>
            <a:spLocks noChangeArrowheads="1"/>
          </p:cNvSpPr>
          <p:nvPr/>
        </p:nvSpPr>
        <p:spPr bwMode="auto">
          <a:xfrm>
            <a:off x="2895600" y="4645025"/>
            <a:ext cx="685800" cy="681038"/>
          </a:xfrm>
          <a:prstGeom prst="ellipse">
            <a:avLst/>
          </a:prstGeom>
          <a:solidFill>
            <a:srgbClr val="FFC081"/>
          </a:solidFill>
          <a:ln w="12699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PaO2</a:t>
            </a:r>
          </a:p>
        </p:txBody>
      </p:sp>
      <p:sp>
        <p:nvSpPr>
          <p:cNvPr id="180244" name="Oval 20"/>
          <p:cNvSpPr>
            <a:spLocks noChangeArrowheads="1"/>
          </p:cNvSpPr>
          <p:nvPr/>
        </p:nvSpPr>
        <p:spPr bwMode="auto">
          <a:xfrm>
            <a:off x="1917700" y="3581400"/>
            <a:ext cx="520700" cy="506413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12699" algn="ctr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</a:rPr>
              <a:t>PAO2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3110" y="730770"/>
            <a:ext cx="8763000" cy="5943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5000"/>
                  <a:shade val="30000"/>
                  <a:satMod val="115000"/>
                </a:schemeClr>
              </a:gs>
              <a:gs pos="50000">
                <a:schemeClr val="accent4">
                  <a:lumMod val="25000"/>
                  <a:shade val="67500"/>
                  <a:satMod val="115000"/>
                </a:schemeClr>
              </a:gs>
              <a:gs pos="100000">
                <a:schemeClr val="accent4">
                  <a:lumMod val="2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en-US" sz="4400" dirty="0">
                <a:solidFill>
                  <a:srgbClr val="FFFF00"/>
                </a:solidFill>
                <a:latin typeface="Arial Narrow" pitchFamily="34" charset="0"/>
              </a:rPr>
              <a:t>Classify Respiratory Failure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4400" dirty="0">
                <a:solidFill>
                  <a:srgbClr val="FFFF00"/>
                </a:solidFill>
                <a:latin typeface="Arial Narrow" pitchFamily="34" charset="0"/>
              </a:rPr>
              <a:t>Ventilation–perfusion mismatch</a:t>
            </a:r>
          </a:p>
          <a:p>
            <a:pPr marL="342900" indent="-342900">
              <a:defRPr/>
            </a:pPr>
            <a:endParaRPr lang="en-US" sz="4400" dirty="0">
              <a:solidFill>
                <a:srgbClr val="FFFF00"/>
              </a:solidFill>
              <a:latin typeface="Arial Narrow" pitchFamily="34" charset="0"/>
            </a:endParaRPr>
          </a:p>
          <a:p>
            <a:pPr marL="342900" indent="-342900">
              <a:defRPr/>
            </a:pPr>
            <a:r>
              <a:rPr lang="en-US" sz="4400" dirty="0">
                <a:solidFill>
                  <a:srgbClr val="FFFF00"/>
                </a:solidFill>
                <a:latin typeface="Arial Narrow" pitchFamily="34" charset="0"/>
              </a:rPr>
              <a:t>……FiO</a:t>
            </a:r>
            <a:r>
              <a:rPr lang="en-US" sz="4400" baseline="-25000" dirty="0">
                <a:solidFill>
                  <a:srgbClr val="FFFF00"/>
                </a:solidFill>
                <a:latin typeface="Arial Narrow" pitchFamily="34" charset="0"/>
              </a:rPr>
              <a:t>2</a:t>
            </a:r>
            <a:r>
              <a:rPr lang="en-US" sz="4400" dirty="0">
                <a:solidFill>
                  <a:srgbClr val="FFFF00"/>
                </a:solidFill>
                <a:latin typeface="Arial Narrow" pitchFamily="34" charset="0"/>
              </a:rPr>
              <a:t> dependant derivation</a:t>
            </a:r>
            <a:endParaRPr lang="en-US" sz="4400" baseline="-250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2000" fill="hold"/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0"/>
                                        <p:tgtEl>
                                          <p:spTgt spid="180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180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000"/>
                                        <p:tgtEl>
                                          <p:spTgt spid="180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animBg="1"/>
      <p:bldP spid="180231" grpId="0" animBg="1"/>
      <p:bldP spid="180233" grpId="0" animBg="1"/>
      <p:bldP spid="180235" grpId="0" animBg="1"/>
      <p:bldP spid="180236" grpId="0" animBg="1"/>
      <p:bldP spid="180237" grpId="0" build="p"/>
      <p:bldP spid="180238" grpId="0"/>
      <p:bldP spid="180240" grpId="0"/>
      <p:bldP spid="180243" grpId="0" animBg="1"/>
      <p:bldP spid="180244" grpId="0" animBg="1"/>
      <p:bldP spid="180244" grpId="1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4676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elsea Alternates" pitchFamily="2" charset="0"/>
              </a:rPr>
              <a:t>Alveolar-arterial Difference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81400" y="2133600"/>
            <a:ext cx="1828800" cy="2743200"/>
            <a:chOff x="1632" y="1296"/>
            <a:chExt cx="1200" cy="2016"/>
          </a:xfrm>
        </p:grpSpPr>
        <p:sp>
          <p:nvSpPr>
            <p:cNvPr id="25614" name="Oval 5"/>
            <p:cNvSpPr>
              <a:spLocks noChangeArrowheads="1"/>
            </p:cNvSpPr>
            <p:nvPr/>
          </p:nvSpPr>
          <p:spPr bwMode="auto">
            <a:xfrm>
              <a:off x="1632" y="2112"/>
              <a:ext cx="1200" cy="1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Rectangle 6"/>
            <p:cNvSpPr>
              <a:spLocks noChangeArrowheads="1"/>
            </p:cNvSpPr>
            <p:nvPr/>
          </p:nvSpPr>
          <p:spPr bwMode="auto">
            <a:xfrm>
              <a:off x="1968" y="1296"/>
              <a:ext cx="528" cy="14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4038600" y="3625850"/>
            <a:ext cx="10509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CC99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sz="3200" b="1" baseline="-25000" dirty="0">
                <a:solidFill>
                  <a:srgbClr val="CC99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CC99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</a:t>
            </a:r>
            <a:r>
              <a:rPr lang="en-US" sz="3200" b="1" baseline="-25000" dirty="0">
                <a:solidFill>
                  <a:srgbClr val="CC99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81260" name="AutoShape 12"/>
          <p:cNvSpPr>
            <a:spLocks noChangeArrowheads="1"/>
          </p:cNvSpPr>
          <p:nvPr/>
        </p:nvSpPr>
        <p:spPr bwMode="auto">
          <a:xfrm>
            <a:off x="381000" y="5562600"/>
            <a:ext cx="3429000" cy="1066800"/>
          </a:xfrm>
          <a:prstGeom prst="roundRect">
            <a:avLst>
              <a:gd name="adj" fmla="val 16667"/>
            </a:avLst>
          </a:prstGeom>
          <a:solidFill>
            <a:srgbClr val="0000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FF00"/>
                </a:solidFill>
              </a:rPr>
              <a:t>Alveolar – arterial G.</a:t>
            </a:r>
          </a:p>
          <a:p>
            <a:r>
              <a:rPr lang="en-US">
                <a:solidFill>
                  <a:srgbClr val="FFFF00"/>
                </a:solidFill>
              </a:rPr>
              <a:t>100 - 45 = </a:t>
            </a:r>
            <a:r>
              <a:rPr lang="en-US" sz="2800">
                <a:solidFill>
                  <a:srgbClr val="FFFF00"/>
                </a:solidFill>
              </a:rPr>
              <a:t>55</a:t>
            </a:r>
            <a:r>
              <a:rPr lang="en-US">
                <a:solidFill>
                  <a:srgbClr val="FFFF00"/>
                </a:solidFill>
              </a:rPr>
              <a:t> </a:t>
            </a:r>
          </a:p>
          <a:p>
            <a:r>
              <a:rPr lang="en-US">
                <a:solidFill>
                  <a:srgbClr val="FFFF00"/>
                </a:solidFill>
              </a:rPr>
              <a:t>……………….Wide A-a</a:t>
            </a:r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76200" y="1408113"/>
            <a:ext cx="3429000" cy="35448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3200" dirty="0">
                <a:solidFill>
                  <a:srgbClr val="FFFF66"/>
                </a:solidFill>
              </a:rPr>
              <a:t>Oxygenation  Failure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</a:t>
            </a:r>
            <a:r>
              <a:rPr lang="en-US" b="1" dirty="0">
                <a:solidFill>
                  <a:srgbClr val="FF0000"/>
                </a:solidFill>
              </a:rPr>
              <a:t>Wide Gap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PCO</a:t>
            </a:r>
            <a:r>
              <a:rPr lang="en-US" sz="32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= 40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solidFill>
                  <a:srgbClr val="FFFF00"/>
                </a:solidFill>
              </a:rPr>
              <a:t>PaO</a:t>
            </a:r>
            <a:r>
              <a:rPr lang="en-US" sz="2800" baseline="-25000" dirty="0">
                <a:solidFill>
                  <a:srgbClr val="FFFF00"/>
                </a:solidFill>
              </a:rPr>
              <a:t>2</a:t>
            </a:r>
            <a:r>
              <a:rPr lang="en-US" sz="2800" dirty="0">
                <a:solidFill>
                  <a:srgbClr val="FFFF00"/>
                </a:solidFill>
              </a:rPr>
              <a:t> = 45</a:t>
            </a:r>
            <a:endParaRPr lang="en-US" sz="3200" dirty="0">
              <a:solidFill>
                <a:srgbClr val="FFFFCC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solidFill>
                  <a:srgbClr val="FFFFCC"/>
                </a:solidFill>
              </a:rPr>
              <a:t>P</a:t>
            </a:r>
            <a:r>
              <a:rPr lang="en-US" sz="2800" baseline="-25000" dirty="0">
                <a:solidFill>
                  <a:srgbClr val="FFFFCC"/>
                </a:solidFill>
              </a:rPr>
              <a:t>A</a:t>
            </a:r>
            <a:r>
              <a:rPr lang="en-US" sz="2800" dirty="0">
                <a:solidFill>
                  <a:srgbClr val="FFFFCC"/>
                </a:solidFill>
              </a:rPr>
              <a:t>O</a:t>
            </a:r>
            <a:r>
              <a:rPr lang="en-US" sz="2800" baseline="-25000" dirty="0">
                <a:solidFill>
                  <a:srgbClr val="FFFFCC"/>
                </a:solidFill>
              </a:rPr>
              <a:t>2  </a:t>
            </a:r>
            <a:r>
              <a:rPr lang="en-US" sz="2800" dirty="0">
                <a:solidFill>
                  <a:srgbClr val="FFFFCC"/>
                </a:solidFill>
              </a:rPr>
              <a:t>= 150 – 1.2 (40)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solidFill>
                  <a:srgbClr val="FFFFCC"/>
                </a:solidFill>
              </a:rPr>
              <a:t>         = 150 - 50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solidFill>
                  <a:srgbClr val="FFFFCC"/>
                </a:solidFill>
              </a:rPr>
              <a:t>         = 100</a:t>
            </a:r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>
            <a:off x="5791200" y="1398588"/>
            <a:ext cx="3233738" cy="408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3200" dirty="0">
                <a:solidFill>
                  <a:srgbClr val="CCFFFF"/>
                </a:solidFill>
              </a:rPr>
              <a:t>Ventilation   Failure</a:t>
            </a:r>
          </a:p>
          <a:p>
            <a:pPr>
              <a:lnSpc>
                <a:spcPct val="110000"/>
              </a:lnSpc>
              <a:defRPr/>
            </a:pPr>
            <a:r>
              <a:rPr lang="en-US" b="1" dirty="0">
                <a:solidFill>
                  <a:srgbClr val="FF0000"/>
                </a:solidFill>
              </a:rPr>
              <a:t>Normal Gap</a:t>
            </a:r>
          </a:p>
          <a:p>
            <a:pPr>
              <a:lnSpc>
                <a:spcPct val="110000"/>
              </a:lnSpc>
              <a:defRPr/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PCO</a:t>
            </a:r>
            <a:r>
              <a:rPr lang="en-US" sz="32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= 80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solidFill>
                  <a:srgbClr val="FFFF00"/>
                </a:solidFill>
              </a:rPr>
              <a:t>PaO</a:t>
            </a:r>
            <a:r>
              <a:rPr lang="en-US" sz="2800" baseline="-25000" dirty="0">
                <a:solidFill>
                  <a:srgbClr val="FFFF00"/>
                </a:solidFill>
              </a:rPr>
              <a:t>2</a:t>
            </a:r>
            <a:r>
              <a:rPr lang="en-US" sz="2800" dirty="0">
                <a:solidFill>
                  <a:srgbClr val="FFFF00"/>
                </a:solidFill>
              </a:rPr>
              <a:t> = 45</a:t>
            </a:r>
            <a:endParaRPr lang="en-US" sz="2800" dirty="0">
              <a:solidFill>
                <a:srgbClr val="00FFFF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solidFill>
                  <a:srgbClr val="00FFFF"/>
                </a:solidFill>
              </a:rPr>
              <a:t>PAO</a:t>
            </a:r>
            <a:r>
              <a:rPr lang="en-US" sz="2800" baseline="-25000" dirty="0">
                <a:solidFill>
                  <a:srgbClr val="00FFFF"/>
                </a:solidFill>
              </a:rPr>
              <a:t>2</a:t>
            </a:r>
            <a:r>
              <a:rPr lang="en-US" sz="2800" dirty="0">
                <a:solidFill>
                  <a:srgbClr val="00FFFF"/>
                </a:solidFill>
              </a:rPr>
              <a:t> = 150-1.2(80)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solidFill>
                  <a:srgbClr val="00FFFF"/>
                </a:solidFill>
              </a:rPr>
              <a:t>           = 150-100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solidFill>
                  <a:srgbClr val="00FFFF"/>
                </a:solidFill>
              </a:rPr>
              <a:t>           = 50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solidFill>
                  <a:srgbClr val="FFFF00"/>
                </a:solidFill>
              </a:rPr>
              <a:t>    </a:t>
            </a:r>
          </a:p>
        </p:txBody>
      </p:sp>
      <p:sp>
        <p:nvSpPr>
          <p:cNvPr id="181263" name="Line 15"/>
          <p:cNvSpPr>
            <a:spLocks noChangeShapeType="1"/>
          </p:cNvSpPr>
          <p:nvPr/>
        </p:nvSpPr>
        <p:spPr bwMode="auto">
          <a:xfrm>
            <a:off x="7620000" y="3124200"/>
            <a:ext cx="533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64" name="AutoShape 16"/>
          <p:cNvSpPr>
            <a:spLocks noChangeArrowheads="1"/>
          </p:cNvSpPr>
          <p:nvPr/>
        </p:nvSpPr>
        <p:spPr bwMode="auto">
          <a:xfrm>
            <a:off x="5715000" y="5486400"/>
            <a:ext cx="3276600" cy="1143000"/>
          </a:xfrm>
          <a:prstGeom prst="roundRect">
            <a:avLst>
              <a:gd name="adj" fmla="val 16667"/>
            </a:avLst>
          </a:prstGeom>
          <a:solidFill>
            <a:srgbClr val="0000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FF00"/>
                </a:solidFill>
              </a:rPr>
              <a:t>Alveolar arterial G.</a:t>
            </a:r>
          </a:p>
          <a:p>
            <a:r>
              <a:rPr lang="en-US">
                <a:solidFill>
                  <a:srgbClr val="FFFF00"/>
                </a:solidFill>
              </a:rPr>
              <a:t>50 – 45 = </a:t>
            </a:r>
            <a:r>
              <a:rPr lang="en-US" sz="2800">
                <a:solidFill>
                  <a:srgbClr val="FFFF00"/>
                </a:solidFill>
              </a:rPr>
              <a:t>5</a:t>
            </a:r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…………….Normal A-a</a:t>
            </a: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2955925" y="4999038"/>
            <a:ext cx="3292475" cy="334962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1258" name="AutoShape 10"/>
          <p:cNvSpPr>
            <a:spLocks noChangeArrowheads="1"/>
          </p:cNvSpPr>
          <p:nvPr/>
        </p:nvSpPr>
        <p:spPr bwMode="auto">
          <a:xfrm>
            <a:off x="3535363" y="3857625"/>
            <a:ext cx="731837" cy="1476375"/>
          </a:xfrm>
          <a:prstGeom prst="curvedRightArrow">
            <a:avLst>
              <a:gd name="adj1" fmla="val 50892"/>
              <a:gd name="adj2" fmla="val 87932"/>
              <a:gd name="adj3" fmla="val 33333"/>
            </a:avLst>
          </a:prstGeom>
          <a:gradFill rotWithShape="0">
            <a:gsLst>
              <a:gs pos="0">
                <a:srgbClr val="FF0000"/>
              </a:gs>
              <a:gs pos="100000">
                <a:srgbClr val="FF99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1259" name="AutoShape 11"/>
          <p:cNvSpPr>
            <a:spLocks noChangeArrowheads="1"/>
          </p:cNvSpPr>
          <p:nvPr/>
        </p:nvSpPr>
        <p:spPr bwMode="auto">
          <a:xfrm flipV="1">
            <a:off x="4824413" y="4116388"/>
            <a:ext cx="585787" cy="1141412"/>
          </a:xfrm>
          <a:prstGeom prst="curvedLeftArrow">
            <a:avLst>
              <a:gd name="adj1" fmla="val 42461"/>
              <a:gd name="adj2" fmla="val 84932"/>
              <a:gd name="adj3" fmla="val 33333"/>
            </a:avLst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3886994" y="2666206"/>
            <a:ext cx="1219200" cy="1588"/>
          </a:xfrm>
          <a:prstGeom prst="straightConnector1">
            <a:avLst/>
          </a:prstGeom>
          <a:ln w="57150">
            <a:solidFill>
              <a:srgbClr val="1111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12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12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126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126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1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1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1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1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1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1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1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1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1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1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1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1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1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1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1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1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1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1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1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1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1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1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1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1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1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1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1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1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1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1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1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1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1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1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1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1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1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1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1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1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1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1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1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1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1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1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1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1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1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1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1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1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81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1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81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1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81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1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1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1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10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0" grpId="0" animBg="1"/>
      <p:bldP spid="181261" grpId="0" build="p" animBg="1"/>
      <p:bldP spid="181262" grpId="0" build="p"/>
      <p:bldP spid="181263" grpId="0" animBg="1"/>
      <p:bldP spid="181263" grpId="1" animBg="1"/>
      <p:bldP spid="181264" grpId="0" animBg="1"/>
      <p:bldP spid="181255" grpId="0" animBg="1"/>
      <p:bldP spid="181258" grpId="0" animBg="1"/>
      <p:bldP spid="181258" grpId="1" animBg="1"/>
      <p:bldP spid="181259" grpId="0" animBg="1"/>
      <p:bldP spid="18125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py of Building.jpg"/>
          <p:cNvPicPr>
            <a:picLocks noGrp="1" noChangeAspect="1"/>
          </p:cNvPicPr>
          <p:nvPr>
            <p:ph idx="1"/>
          </p:nvPr>
        </p:nvPicPr>
        <p:blipFill>
          <a:blip r:embed="rId2"/>
          <a:srcRect b="15063"/>
          <a:stretch>
            <a:fillRect/>
          </a:stretch>
        </p:blipFill>
        <p:spPr>
          <a:xfrm>
            <a:off x="0" y="635000"/>
            <a:ext cx="5638800" cy="5994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4876800" y="2723852"/>
            <a:ext cx="4495800" cy="25237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chemeClr val="tx2">
                    <a:lumMod val="50000"/>
                  </a:schemeClr>
                </a:solidFill>
              </a:rPr>
              <a:t>Central India’s </a:t>
            </a:r>
          </a:p>
          <a:p>
            <a:r>
              <a:rPr lang="en-US" sz="5400" b="1" dirty="0" smtClean="0">
                <a:ln w="11430"/>
                <a:solidFill>
                  <a:srgbClr val="0070C0"/>
                </a:solidFill>
              </a:rPr>
              <a:t>C H I L D</a:t>
            </a:r>
            <a:r>
              <a:rPr lang="en-US" sz="3200" b="1" dirty="0" smtClean="0">
                <a:ln w="11430"/>
                <a:solidFill>
                  <a:srgbClr val="0070C0"/>
                </a:solidFill>
              </a:rPr>
              <a:t> </a:t>
            </a:r>
          </a:p>
          <a:p>
            <a:r>
              <a:rPr lang="en-US" sz="4000" b="1" dirty="0" smtClean="0">
                <a:ln w="11430"/>
                <a:solidFill>
                  <a:srgbClr val="0070C0"/>
                </a:solidFill>
              </a:rPr>
              <a:t>HOSPITAL</a:t>
            </a:r>
          </a:p>
          <a:p>
            <a:r>
              <a:rPr lang="en-US" sz="3200" b="1" dirty="0" smtClean="0">
                <a:ln w="11430"/>
                <a:solidFill>
                  <a:schemeClr val="tx2">
                    <a:lumMod val="50000"/>
                  </a:schemeClr>
                </a:solidFill>
              </a:rPr>
              <a:t>&amp; Research Institute</a:t>
            </a:r>
            <a:endParaRPr lang="en-US" sz="3200" b="1" dirty="0">
              <a:ln w="11430"/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Picture 14" descr="Flower1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133600"/>
            <a:ext cx="1284625" cy="1371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ChangeArrowheads="1"/>
          </p:cNvSpPr>
          <p:nvPr/>
        </p:nvSpPr>
        <p:spPr bwMode="auto">
          <a:xfrm>
            <a:off x="2133600" y="1828800"/>
            <a:ext cx="4724400" cy="2057400"/>
          </a:xfrm>
          <a:prstGeom prst="rect">
            <a:avLst/>
          </a:prstGeom>
          <a:solidFill>
            <a:srgbClr val="292929"/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5400">
                <a:solidFill>
                  <a:schemeClr val="bg1"/>
                </a:solidFill>
              </a:rPr>
              <a:t>20 </a:t>
            </a:r>
            <a:r>
              <a:rPr lang="en-US" sz="5400">
                <a:solidFill>
                  <a:schemeClr val="bg1"/>
                </a:solidFill>
                <a:cs typeface="Times New Roman" pitchFamily="18" charset="0"/>
              </a:rPr>
              <a:t>× 5 = 100</a:t>
            </a:r>
          </a:p>
        </p:txBody>
      </p:sp>
      <p:sp>
        <p:nvSpPr>
          <p:cNvPr id="26629" name="Text Box 18"/>
          <p:cNvSpPr txBox="1">
            <a:spLocks noChangeArrowheads="1"/>
          </p:cNvSpPr>
          <p:nvPr/>
        </p:nvSpPr>
        <p:spPr bwMode="auto">
          <a:xfrm>
            <a:off x="533400" y="381000"/>
            <a:ext cx="6032500" cy="914400"/>
          </a:xfrm>
          <a:prstGeom prst="rect">
            <a:avLst/>
          </a:prstGeom>
          <a:noFill/>
          <a:ln w="2413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Expected   PaO</a:t>
            </a:r>
            <a:r>
              <a:rPr lang="en-US" sz="5400" baseline="-25000">
                <a:solidFill>
                  <a:srgbClr val="FF0000"/>
                </a:solidFill>
              </a:rPr>
              <a:t>2</a:t>
            </a:r>
            <a:r>
              <a:rPr lang="en-US" sz="4400">
                <a:solidFill>
                  <a:srgbClr val="FF0000"/>
                </a:solidFill>
              </a:rPr>
              <a:t>  = </a:t>
            </a:r>
          </a:p>
        </p:txBody>
      </p:sp>
      <p:sp>
        <p:nvSpPr>
          <p:cNvPr id="26628" name="Rectangle 19"/>
          <p:cNvSpPr>
            <a:spLocks noChangeArrowheads="1"/>
          </p:cNvSpPr>
          <p:nvPr/>
        </p:nvSpPr>
        <p:spPr bwMode="auto">
          <a:xfrm>
            <a:off x="2133600" y="4038600"/>
            <a:ext cx="4724400" cy="2057400"/>
          </a:xfrm>
          <a:prstGeom prst="rect">
            <a:avLst/>
          </a:prstGeom>
          <a:solidFill>
            <a:srgbClr val="292929"/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FiO</a:t>
            </a:r>
            <a:r>
              <a:rPr lang="en-US" sz="48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× 5 = PaO</a:t>
            </a:r>
            <a:r>
              <a:rPr lang="en-US" sz="4800" baseline="-250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26633" name="Text Box 20"/>
          <p:cNvSpPr txBox="1">
            <a:spLocks noChangeArrowheads="1"/>
          </p:cNvSpPr>
          <p:nvPr/>
        </p:nvSpPr>
        <p:spPr bwMode="auto">
          <a:xfrm>
            <a:off x="2225675" y="1919288"/>
            <a:ext cx="1353256" cy="523220"/>
          </a:xfrm>
          <a:prstGeom prst="rect">
            <a:avLst/>
          </a:prstGeom>
          <a:noFill/>
          <a:ln w="2413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Normal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81000" y="457200"/>
            <a:ext cx="8566356" cy="5257800"/>
          </a:xfrm>
          <a:prstGeom prst="round2Diag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 is essential to have 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ELECTROLYTES  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for 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crucial interpretation of ABG.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esp. Na, Cl, K</a:t>
            </a:r>
            <a:endParaRPr lang="en-U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81000" y="382250"/>
            <a:ext cx="8566356" cy="5378970"/>
          </a:xfrm>
          <a:prstGeom prst="round2Diag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 always correlate PaO</a:t>
            </a:r>
            <a:r>
              <a:rPr lang="en-US" sz="4000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with FiO</a:t>
            </a:r>
            <a:r>
              <a:rPr lang="en-US" sz="4000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BUT………………………….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never forget to correlate with PaCO</a:t>
            </a:r>
            <a:r>
              <a:rPr lang="en-US" sz="4000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3810000" y="5874603"/>
            <a:ext cx="480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65138"/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It Is Incomplete without……    FiO</a:t>
            </a:r>
            <a:r>
              <a:rPr lang="en-US" sz="2800" baseline="-25000" dirty="0" smtClean="0">
                <a:solidFill>
                  <a:srgbClr val="FFFF00"/>
                </a:solidFill>
                <a:latin typeface="Arial Narrow" pitchFamily="34" charset="0"/>
              </a:rPr>
              <a:t>2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  <a:p>
            <a:pPr defTabSz="465138"/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                                            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Hb ct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886200" y="990600"/>
          <a:ext cx="47244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3886200" y="4267200"/>
          <a:ext cx="47244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5905" name="Text Box 17"/>
          <p:cNvSpPr txBox="1">
            <a:spLocks noChangeArrowheads="1"/>
          </p:cNvSpPr>
          <p:nvPr/>
        </p:nvSpPr>
        <p:spPr bwMode="auto">
          <a:xfrm>
            <a:off x="2438400" y="141516"/>
            <a:ext cx="641168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The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essentials of Blood gas…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129802" y="2133600"/>
            <a:ext cx="4033492" cy="2514601"/>
            <a:chOff x="914987" y="1660188"/>
            <a:chExt cx="7316671" cy="4215152"/>
          </a:xfrm>
        </p:grpSpPr>
        <p:grpSp>
          <p:nvGrpSpPr>
            <p:cNvPr id="39" name="Group 4"/>
            <p:cNvGrpSpPr>
              <a:grpSpLocks/>
            </p:cNvGrpSpPr>
            <p:nvPr/>
          </p:nvGrpSpPr>
          <p:grpSpPr bwMode="auto">
            <a:xfrm>
              <a:off x="2698751" y="2206626"/>
              <a:ext cx="3981463" cy="3668714"/>
              <a:chOff x="1655" y="1663"/>
              <a:chExt cx="2507" cy="2311"/>
            </a:xfrm>
          </p:grpSpPr>
          <p:sp>
            <p:nvSpPr>
              <p:cNvPr id="44" name="Freeform 5"/>
              <p:cNvSpPr>
                <a:spLocks/>
              </p:cNvSpPr>
              <p:nvPr/>
            </p:nvSpPr>
            <p:spPr bwMode="gray">
              <a:xfrm>
                <a:off x="1660" y="2336"/>
                <a:ext cx="912" cy="1231"/>
              </a:xfrm>
              <a:custGeom>
                <a:avLst/>
                <a:gdLst/>
                <a:ahLst/>
                <a:cxnLst>
                  <a:cxn ang="0">
                    <a:pos x="1233" y="343"/>
                  </a:cxn>
                  <a:cxn ang="0">
                    <a:pos x="413" y="1764"/>
                  </a:cxn>
                  <a:cxn ang="0">
                    <a:pos x="0" y="1226"/>
                  </a:cxn>
                  <a:cxn ang="0">
                    <a:pos x="6" y="1098"/>
                  </a:cxn>
                  <a:cxn ang="0">
                    <a:pos x="638" y="0"/>
                  </a:cxn>
                  <a:cxn ang="0">
                    <a:pos x="1233" y="343"/>
                  </a:cxn>
                  <a:cxn ang="0">
                    <a:pos x="1233" y="343"/>
                  </a:cxn>
                </a:cxnLst>
                <a:rect l="0" t="0" r="r" b="b"/>
                <a:pathLst>
                  <a:path w="1233" h="1764">
                    <a:moveTo>
                      <a:pt x="1233" y="343"/>
                    </a:moveTo>
                    <a:lnTo>
                      <a:pt x="413" y="1764"/>
                    </a:lnTo>
                    <a:lnTo>
                      <a:pt x="0" y="1226"/>
                    </a:lnTo>
                    <a:lnTo>
                      <a:pt x="6" y="1098"/>
                    </a:lnTo>
                    <a:lnTo>
                      <a:pt x="638" y="0"/>
                    </a:lnTo>
                    <a:lnTo>
                      <a:pt x="1233" y="343"/>
                    </a:lnTo>
                    <a:lnTo>
                      <a:pt x="1233" y="34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CC99"/>
                  </a:gs>
                  <a:gs pos="100000">
                    <a:srgbClr val="00CC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5" name="Freeform 6"/>
              <p:cNvSpPr>
                <a:spLocks/>
              </p:cNvSpPr>
              <p:nvPr/>
            </p:nvSpPr>
            <p:spPr bwMode="gray">
              <a:xfrm rot="7200000">
                <a:off x="2726" y="1655"/>
                <a:ext cx="860" cy="1305"/>
              </a:xfrm>
              <a:custGeom>
                <a:avLst/>
                <a:gdLst/>
                <a:ahLst/>
                <a:cxnLst>
                  <a:cxn ang="0">
                    <a:pos x="1233" y="343"/>
                  </a:cxn>
                  <a:cxn ang="0">
                    <a:pos x="413" y="1764"/>
                  </a:cxn>
                  <a:cxn ang="0">
                    <a:pos x="0" y="1226"/>
                  </a:cxn>
                  <a:cxn ang="0">
                    <a:pos x="6" y="1098"/>
                  </a:cxn>
                  <a:cxn ang="0">
                    <a:pos x="638" y="0"/>
                  </a:cxn>
                  <a:cxn ang="0">
                    <a:pos x="1233" y="343"/>
                  </a:cxn>
                  <a:cxn ang="0">
                    <a:pos x="1233" y="343"/>
                  </a:cxn>
                </a:cxnLst>
                <a:rect l="0" t="0" r="r" b="b"/>
                <a:pathLst>
                  <a:path w="1233" h="1764">
                    <a:moveTo>
                      <a:pt x="1233" y="343"/>
                    </a:moveTo>
                    <a:lnTo>
                      <a:pt x="413" y="1764"/>
                    </a:lnTo>
                    <a:lnTo>
                      <a:pt x="0" y="1226"/>
                    </a:lnTo>
                    <a:lnTo>
                      <a:pt x="6" y="1098"/>
                    </a:lnTo>
                    <a:lnTo>
                      <a:pt x="638" y="0"/>
                    </a:lnTo>
                    <a:lnTo>
                      <a:pt x="1233" y="343"/>
                    </a:lnTo>
                    <a:lnTo>
                      <a:pt x="1233" y="34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CCFF">
                      <a:gamma/>
                      <a:shade val="46275"/>
                      <a:invGamma/>
                    </a:srgbClr>
                  </a:gs>
                  <a:gs pos="100000">
                    <a:srgbClr val="00CCFF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grpSp>
            <p:nvGrpSpPr>
              <p:cNvPr id="46" name="Group 7"/>
              <p:cNvGrpSpPr>
                <a:grpSpLocks/>
              </p:cNvGrpSpPr>
              <p:nvPr/>
            </p:nvGrpSpPr>
            <p:grpSpPr bwMode="auto">
              <a:xfrm>
                <a:off x="1712" y="1663"/>
                <a:ext cx="1497" cy="1286"/>
                <a:chOff x="1712" y="1405"/>
                <a:chExt cx="1497" cy="1286"/>
              </a:xfrm>
            </p:grpSpPr>
            <p:sp>
              <p:nvSpPr>
                <p:cNvPr id="56" name="AutoShape 8"/>
                <p:cNvSpPr>
                  <a:spLocks noChangeArrowheads="1"/>
                </p:cNvSpPr>
                <p:nvPr/>
              </p:nvSpPr>
              <p:spPr bwMode="gray">
                <a:xfrm rot="12600000">
                  <a:off x="1712" y="2311"/>
                  <a:ext cx="908" cy="38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CCFF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400"/>
                </a:p>
              </p:txBody>
            </p:sp>
            <p:sp>
              <p:nvSpPr>
                <p:cNvPr id="57" name="Freeform 9"/>
                <p:cNvSpPr>
                  <a:spLocks/>
                </p:cNvSpPr>
                <p:nvPr/>
              </p:nvSpPr>
              <p:spPr bwMode="gray">
                <a:xfrm rot="7200000">
                  <a:off x="1961" y="1810"/>
                  <a:ext cx="948" cy="508"/>
                </a:xfrm>
                <a:custGeom>
                  <a:avLst/>
                  <a:gdLst/>
                  <a:ahLst/>
                  <a:cxnLst>
                    <a:cxn ang="0">
                      <a:pos x="750" y="0"/>
                    </a:cxn>
                    <a:cxn ang="0">
                      <a:pos x="0" y="0"/>
                    </a:cxn>
                    <a:cxn ang="0">
                      <a:pos x="2" y="194"/>
                    </a:cxn>
                    <a:cxn ang="0">
                      <a:pos x="28" y="378"/>
                    </a:cxn>
                    <a:cxn ang="0">
                      <a:pos x="750" y="378"/>
                    </a:cxn>
                    <a:cxn ang="0">
                      <a:pos x="750" y="0"/>
                    </a:cxn>
                    <a:cxn ang="0">
                      <a:pos x="750" y="0"/>
                    </a:cxn>
                  </a:cxnLst>
                  <a:rect l="0" t="0" r="r" b="b"/>
                  <a:pathLst>
                    <a:path w="750" h="378">
                      <a:moveTo>
                        <a:pt x="750" y="0"/>
                      </a:moveTo>
                      <a:lnTo>
                        <a:pt x="0" y="0"/>
                      </a:lnTo>
                      <a:lnTo>
                        <a:pt x="2" y="194"/>
                      </a:lnTo>
                      <a:lnTo>
                        <a:pt x="28" y="378"/>
                      </a:lnTo>
                      <a:lnTo>
                        <a:pt x="750" y="378"/>
                      </a:lnTo>
                      <a:lnTo>
                        <a:pt x="750" y="0"/>
                      </a:lnTo>
                      <a:lnTo>
                        <a:pt x="750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58" name="Freeform 10"/>
                <p:cNvSpPr>
                  <a:spLocks/>
                </p:cNvSpPr>
                <p:nvPr/>
              </p:nvSpPr>
              <p:spPr bwMode="gray">
                <a:xfrm rot="7200000">
                  <a:off x="2654" y="1242"/>
                  <a:ext cx="392" cy="718"/>
                </a:xfrm>
                <a:custGeom>
                  <a:avLst/>
                  <a:gdLst/>
                  <a:ahLst/>
                  <a:cxnLst>
                    <a:cxn ang="0">
                      <a:pos x="495" y="285"/>
                    </a:cxn>
                    <a:cxn ang="0">
                      <a:pos x="495" y="971"/>
                    </a:cxn>
                    <a:cxn ang="0">
                      <a:pos x="462" y="964"/>
                    </a:cxn>
                    <a:cxn ang="0">
                      <a:pos x="430" y="953"/>
                    </a:cxn>
                    <a:cxn ang="0">
                      <a:pos x="401" y="931"/>
                    </a:cxn>
                    <a:cxn ang="0">
                      <a:pos x="372" y="898"/>
                    </a:cxn>
                    <a:cxn ang="0">
                      <a:pos x="339" y="855"/>
                    </a:cxn>
                    <a:cxn ang="0">
                      <a:pos x="306" y="801"/>
                    </a:cxn>
                    <a:cxn ang="0">
                      <a:pos x="270" y="732"/>
                    </a:cxn>
                    <a:cxn ang="0">
                      <a:pos x="227" y="648"/>
                    </a:cxn>
                    <a:cxn ang="0">
                      <a:pos x="183" y="554"/>
                    </a:cxn>
                    <a:cxn ang="0">
                      <a:pos x="129" y="438"/>
                    </a:cxn>
                    <a:cxn ang="0">
                      <a:pos x="96" y="369"/>
                    </a:cxn>
                    <a:cxn ang="0">
                      <a:pos x="29" y="211"/>
                    </a:cxn>
                    <a:cxn ang="0">
                      <a:pos x="2" y="127"/>
                    </a:cxn>
                    <a:cxn ang="0">
                      <a:pos x="0" y="60"/>
                    </a:cxn>
                    <a:cxn ang="0">
                      <a:pos x="15" y="0"/>
                    </a:cxn>
                    <a:cxn ang="0">
                      <a:pos x="15" y="43"/>
                    </a:cxn>
                    <a:cxn ang="0">
                      <a:pos x="15" y="72"/>
                    </a:cxn>
                    <a:cxn ang="0">
                      <a:pos x="15" y="99"/>
                    </a:cxn>
                    <a:cxn ang="0">
                      <a:pos x="18" y="126"/>
                    </a:cxn>
                    <a:cxn ang="0">
                      <a:pos x="29" y="162"/>
                    </a:cxn>
                    <a:cxn ang="0">
                      <a:pos x="53" y="198"/>
                    </a:cxn>
                    <a:cxn ang="0">
                      <a:pos x="85" y="231"/>
                    </a:cxn>
                    <a:cxn ang="0">
                      <a:pos x="125" y="260"/>
                    </a:cxn>
                    <a:cxn ang="0">
                      <a:pos x="180" y="278"/>
                    </a:cxn>
                    <a:cxn ang="0">
                      <a:pos x="245" y="282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971">
                      <a:moveTo>
                        <a:pt x="495" y="285"/>
                      </a:moveTo>
                      <a:lnTo>
                        <a:pt x="495" y="971"/>
                      </a:lnTo>
                      <a:lnTo>
                        <a:pt x="462" y="964"/>
                      </a:lnTo>
                      <a:lnTo>
                        <a:pt x="430" y="953"/>
                      </a:lnTo>
                      <a:lnTo>
                        <a:pt x="401" y="931"/>
                      </a:lnTo>
                      <a:lnTo>
                        <a:pt x="372" y="898"/>
                      </a:lnTo>
                      <a:lnTo>
                        <a:pt x="339" y="855"/>
                      </a:lnTo>
                      <a:lnTo>
                        <a:pt x="306" y="801"/>
                      </a:lnTo>
                      <a:lnTo>
                        <a:pt x="270" y="732"/>
                      </a:lnTo>
                      <a:lnTo>
                        <a:pt x="227" y="648"/>
                      </a:lnTo>
                      <a:lnTo>
                        <a:pt x="183" y="554"/>
                      </a:lnTo>
                      <a:lnTo>
                        <a:pt x="129" y="438"/>
                      </a:lnTo>
                      <a:lnTo>
                        <a:pt x="96" y="369"/>
                      </a:lnTo>
                      <a:lnTo>
                        <a:pt x="29" y="211"/>
                      </a:lnTo>
                      <a:lnTo>
                        <a:pt x="2" y="127"/>
                      </a:lnTo>
                      <a:lnTo>
                        <a:pt x="0" y="60"/>
                      </a:lnTo>
                      <a:lnTo>
                        <a:pt x="15" y="0"/>
                      </a:lnTo>
                      <a:lnTo>
                        <a:pt x="15" y="43"/>
                      </a:lnTo>
                      <a:lnTo>
                        <a:pt x="15" y="72"/>
                      </a:lnTo>
                      <a:lnTo>
                        <a:pt x="15" y="99"/>
                      </a:lnTo>
                      <a:lnTo>
                        <a:pt x="18" y="126"/>
                      </a:lnTo>
                      <a:lnTo>
                        <a:pt x="29" y="162"/>
                      </a:lnTo>
                      <a:lnTo>
                        <a:pt x="53" y="198"/>
                      </a:lnTo>
                      <a:lnTo>
                        <a:pt x="85" y="231"/>
                      </a:lnTo>
                      <a:lnTo>
                        <a:pt x="125" y="260"/>
                      </a:lnTo>
                      <a:lnTo>
                        <a:pt x="180" y="278"/>
                      </a:lnTo>
                      <a:lnTo>
                        <a:pt x="245" y="282"/>
                      </a:lnTo>
                      <a:lnTo>
                        <a:pt x="495" y="285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47" name="Freeform 11"/>
              <p:cNvSpPr>
                <a:spLocks/>
              </p:cNvSpPr>
              <p:nvPr/>
            </p:nvSpPr>
            <p:spPr bwMode="gray">
              <a:xfrm rot="14400000">
                <a:off x="2798" y="2823"/>
                <a:ext cx="860" cy="1305"/>
              </a:xfrm>
              <a:custGeom>
                <a:avLst/>
                <a:gdLst/>
                <a:ahLst/>
                <a:cxnLst>
                  <a:cxn ang="0">
                    <a:pos x="1233" y="343"/>
                  </a:cxn>
                  <a:cxn ang="0">
                    <a:pos x="413" y="1764"/>
                  </a:cxn>
                  <a:cxn ang="0">
                    <a:pos x="0" y="1226"/>
                  </a:cxn>
                  <a:cxn ang="0">
                    <a:pos x="6" y="1098"/>
                  </a:cxn>
                  <a:cxn ang="0">
                    <a:pos x="638" y="0"/>
                  </a:cxn>
                  <a:cxn ang="0">
                    <a:pos x="1233" y="343"/>
                  </a:cxn>
                  <a:cxn ang="0">
                    <a:pos x="1233" y="343"/>
                  </a:cxn>
                </a:cxnLst>
                <a:rect l="0" t="0" r="r" b="b"/>
                <a:pathLst>
                  <a:path w="1233" h="1764">
                    <a:moveTo>
                      <a:pt x="1233" y="343"/>
                    </a:moveTo>
                    <a:lnTo>
                      <a:pt x="413" y="1764"/>
                    </a:lnTo>
                    <a:lnTo>
                      <a:pt x="0" y="1226"/>
                    </a:lnTo>
                    <a:lnTo>
                      <a:pt x="6" y="1098"/>
                    </a:lnTo>
                    <a:lnTo>
                      <a:pt x="638" y="0"/>
                    </a:lnTo>
                    <a:lnTo>
                      <a:pt x="1233" y="343"/>
                    </a:lnTo>
                    <a:lnTo>
                      <a:pt x="1233" y="34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grpSp>
            <p:nvGrpSpPr>
              <p:cNvPr id="48" name="Group 12"/>
              <p:cNvGrpSpPr>
                <a:grpSpLocks/>
              </p:cNvGrpSpPr>
              <p:nvPr/>
            </p:nvGrpSpPr>
            <p:grpSpPr bwMode="auto">
              <a:xfrm>
                <a:off x="2849" y="2249"/>
                <a:ext cx="1313" cy="1365"/>
                <a:chOff x="2854" y="1996"/>
                <a:chExt cx="1313" cy="1365"/>
              </a:xfrm>
            </p:grpSpPr>
            <p:sp>
              <p:nvSpPr>
                <p:cNvPr id="53" name="AutoShape 13"/>
                <p:cNvSpPr>
                  <a:spLocks noChangeArrowheads="1"/>
                </p:cNvSpPr>
                <p:nvPr/>
              </p:nvSpPr>
              <p:spPr bwMode="gray">
                <a:xfrm rot="19800000">
                  <a:off x="2854" y="1996"/>
                  <a:ext cx="906" cy="38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400"/>
                </a:p>
              </p:txBody>
            </p:sp>
            <p:sp>
              <p:nvSpPr>
                <p:cNvPr id="54" name="Freeform 14"/>
                <p:cNvSpPr>
                  <a:spLocks/>
                </p:cNvSpPr>
                <p:nvPr/>
              </p:nvSpPr>
              <p:spPr bwMode="gray">
                <a:xfrm rot="14400000">
                  <a:off x="3102" y="2371"/>
                  <a:ext cx="948" cy="507"/>
                </a:xfrm>
                <a:custGeom>
                  <a:avLst/>
                  <a:gdLst/>
                  <a:ahLst/>
                  <a:cxnLst>
                    <a:cxn ang="0">
                      <a:pos x="750" y="0"/>
                    </a:cxn>
                    <a:cxn ang="0">
                      <a:pos x="0" y="0"/>
                    </a:cxn>
                    <a:cxn ang="0">
                      <a:pos x="2" y="194"/>
                    </a:cxn>
                    <a:cxn ang="0">
                      <a:pos x="28" y="378"/>
                    </a:cxn>
                    <a:cxn ang="0">
                      <a:pos x="750" y="378"/>
                    </a:cxn>
                    <a:cxn ang="0">
                      <a:pos x="750" y="0"/>
                    </a:cxn>
                    <a:cxn ang="0">
                      <a:pos x="750" y="0"/>
                    </a:cxn>
                  </a:cxnLst>
                  <a:rect l="0" t="0" r="r" b="b"/>
                  <a:pathLst>
                    <a:path w="750" h="378">
                      <a:moveTo>
                        <a:pt x="750" y="0"/>
                      </a:moveTo>
                      <a:lnTo>
                        <a:pt x="0" y="0"/>
                      </a:lnTo>
                      <a:lnTo>
                        <a:pt x="2" y="194"/>
                      </a:lnTo>
                      <a:lnTo>
                        <a:pt x="28" y="378"/>
                      </a:lnTo>
                      <a:lnTo>
                        <a:pt x="750" y="378"/>
                      </a:lnTo>
                      <a:lnTo>
                        <a:pt x="750" y="0"/>
                      </a:lnTo>
                      <a:lnTo>
                        <a:pt x="75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55" name="Freeform 15"/>
                <p:cNvSpPr>
                  <a:spLocks/>
                </p:cNvSpPr>
                <p:nvPr/>
              </p:nvSpPr>
              <p:spPr bwMode="gray">
                <a:xfrm rot="14400000">
                  <a:off x="3635" y="2829"/>
                  <a:ext cx="346" cy="718"/>
                </a:xfrm>
                <a:custGeom>
                  <a:avLst/>
                  <a:gdLst/>
                  <a:ahLst/>
                  <a:cxnLst>
                    <a:cxn ang="0">
                      <a:pos x="495" y="285"/>
                    </a:cxn>
                    <a:cxn ang="0">
                      <a:pos x="495" y="971"/>
                    </a:cxn>
                    <a:cxn ang="0">
                      <a:pos x="462" y="964"/>
                    </a:cxn>
                    <a:cxn ang="0">
                      <a:pos x="430" y="953"/>
                    </a:cxn>
                    <a:cxn ang="0">
                      <a:pos x="401" y="931"/>
                    </a:cxn>
                    <a:cxn ang="0">
                      <a:pos x="372" y="898"/>
                    </a:cxn>
                    <a:cxn ang="0">
                      <a:pos x="339" y="855"/>
                    </a:cxn>
                    <a:cxn ang="0">
                      <a:pos x="306" y="801"/>
                    </a:cxn>
                    <a:cxn ang="0">
                      <a:pos x="270" y="732"/>
                    </a:cxn>
                    <a:cxn ang="0">
                      <a:pos x="227" y="648"/>
                    </a:cxn>
                    <a:cxn ang="0">
                      <a:pos x="183" y="554"/>
                    </a:cxn>
                    <a:cxn ang="0">
                      <a:pos x="129" y="438"/>
                    </a:cxn>
                    <a:cxn ang="0">
                      <a:pos x="96" y="369"/>
                    </a:cxn>
                    <a:cxn ang="0">
                      <a:pos x="29" y="211"/>
                    </a:cxn>
                    <a:cxn ang="0">
                      <a:pos x="2" y="127"/>
                    </a:cxn>
                    <a:cxn ang="0">
                      <a:pos x="0" y="60"/>
                    </a:cxn>
                    <a:cxn ang="0">
                      <a:pos x="15" y="0"/>
                    </a:cxn>
                    <a:cxn ang="0">
                      <a:pos x="15" y="43"/>
                    </a:cxn>
                    <a:cxn ang="0">
                      <a:pos x="15" y="72"/>
                    </a:cxn>
                    <a:cxn ang="0">
                      <a:pos x="15" y="99"/>
                    </a:cxn>
                    <a:cxn ang="0">
                      <a:pos x="18" y="126"/>
                    </a:cxn>
                    <a:cxn ang="0">
                      <a:pos x="29" y="162"/>
                    </a:cxn>
                    <a:cxn ang="0">
                      <a:pos x="53" y="198"/>
                    </a:cxn>
                    <a:cxn ang="0">
                      <a:pos x="85" y="231"/>
                    </a:cxn>
                    <a:cxn ang="0">
                      <a:pos x="125" y="260"/>
                    </a:cxn>
                    <a:cxn ang="0">
                      <a:pos x="180" y="278"/>
                    </a:cxn>
                    <a:cxn ang="0">
                      <a:pos x="245" y="282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971">
                      <a:moveTo>
                        <a:pt x="495" y="285"/>
                      </a:moveTo>
                      <a:lnTo>
                        <a:pt x="495" y="971"/>
                      </a:lnTo>
                      <a:lnTo>
                        <a:pt x="462" y="964"/>
                      </a:lnTo>
                      <a:lnTo>
                        <a:pt x="430" y="953"/>
                      </a:lnTo>
                      <a:lnTo>
                        <a:pt x="401" y="931"/>
                      </a:lnTo>
                      <a:lnTo>
                        <a:pt x="372" y="898"/>
                      </a:lnTo>
                      <a:lnTo>
                        <a:pt x="339" y="855"/>
                      </a:lnTo>
                      <a:lnTo>
                        <a:pt x="306" y="801"/>
                      </a:lnTo>
                      <a:lnTo>
                        <a:pt x="270" y="732"/>
                      </a:lnTo>
                      <a:lnTo>
                        <a:pt x="227" y="648"/>
                      </a:lnTo>
                      <a:lnTo>
                        <a:pt x="183" y="554"/>
                      </a:lnTo>
                      <a:lnTo>
                        <a:pt x="129" y="438"/>
                      </a:lnTo>
                      <a:lnTo>
                        <a:pt x="96" y="369"/>
                      </a:lnTo>
                      <a:lnTo>
                        <a:pt x="29" y="211"/>
                      </a:lnTo>
                      <a:lnTo>
                        <a:pt x="2" y="127"/>
                      </a:lnTo>
                      <a:lnTo>
                        <a:pt x="0" y="60"/>
                      </a:lnTo>
                      <a:lnTo>
                        <a:pt x="15" y="0"/>
                      </a:lnTo>
                      <a:lnTo>
                        <a:pt x="15" y="43"/>
                      </a:lnTo>
                      <a:lnTo>
                        <a:pt x="15" y="72"/>
                      </a:lnTo>
                      <a:lnTo>
                        <a:pt x="15" y="99"/>
                      </a:lnTo>
                      <a:lnTo>
                        <a:pt x="18" y="126"/>
                      </a:lnTo>
                      <a:lnTo>
                        <a:pt x="29" y="162"/>
                      </a:lnTo>
                      <a:lnTo>
                        <a:pt x="53" y="198"/>
                      </a:lnTo>
                      <a:lnTo>
                        <a:pt x="85" y="231"/>
                      </a:lnTo>
                      <a:lnTo>
                        <a:pt x="125" y="260"/>
                      </a:lnTo>
                      <a:lnTo>
                        <a:pt x="180" y="278"/>
                      </a:lnTo>
                      <a:lnTo>
                        <a:pt x="245" y="282"/>
                      </a:lnTo>
                      <a:lnTo>
                        <a:pt x="495" y="285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49" name="Group 16"/>
              <p:cNvGrpSpPr>
                <a:grpSpLocks/>
              </p:cNvGrpSpPr>
              <p:nvPr/>
            </p:nvGrpSpPr>
            <p:grpSpPr bwMode="auto">
              <a:xfrm>
                <a:off x="1655" y="3095"/>
                <a:ext cx="1571" cy="879"/>
                <a:chOff x="1655" y="2837"/>
                <a:chExt cx="1571" cy="879"/>
              </a:xfrm>
            </p:grpSpPr>
            <p:sp>
              <p:nvSpPr>
                <p:cNvPr id="50" name="Freeform 17"/>
                <p:cNvSpPr>
                  <a:spLocks/>
                </p:cNvSpPr>
                <p:nvPr/>
              </p:nvSpPr>
              <p:spPr bwMode="gray">
                <a:xfrm>
                  <a:off x="1655" y="2837"/>
                  <a:ext cx="366" cy="692"/>
                </a:xfrm>
                <a:custGeom>
                  <a:avLst/>
                  <a:gdLst/>
                  <a:ahLst/>
                  <a:cxnLst>
                    <a:cxn ang="0">
                      <a:pos x="495" y="285"/>
                    </a:cxn>
                    <a:cxn ang="0">
                      <a:pos x="495" y="971"/>
                    </a:cxn>
                    <a:cxn ang="0">
                      <a:pos x="462" y="964"/>
                    </a:cxn>
                    <a:cxn ang="0">
                      <a:pos x="430" y="953"/>
                    </a:cxn>
                    <a:cxn ang="0">
                      <a:pos x="401" y="931"/>
                    </a:cxn>
                    <a:cxn ang="0">
                      <a:pos x="372" y="898"/>
                    </a:cxn>
                    <a:cxn ang="0">
                      <a:pos x="339" y="855"/>
                    </a:cxn>
                    <a:cxn ang="0">
                      <a:pos x="306" y="801"/>
                    </a:cxn>
                    <a:cxn ang="0">
                      <a:pos x="270" y="732"/>
                    </a:cxn>
                    <a:cxn ang="0">
                      <a:pos x="227" y="648"/>
                    </a:cxn>
                    <a:cxn ang="0">
                      <a:pos x="183" y="554"/>
                    </a:cxn>
                    <a:cxn ang="0">
                      <a:pos x="129" y="438"/>
                    </a:cxn>
                    <a:cxn ang="0">
                      <a:pos x="96" y="369"/>
                    </a:cxn>
                    <a:cxn ang="0">
                      <a:pos x="29" y="211"/>
                    </a:cxn>
                    <a:cxn ang="0">
                      <a:pos x="2" y="127"/>
                    </a:cxn>
                    <a:cxn ang="0">
                      <a:pos x="0" y="60"/>
                    </a:cxn>
                    <a:cxn ang="0">
                      <a:pos x="15" y="0"/>
                    </a:cxn>
                    <a:cxn ang="0">
                      <a:pos x="15" y="43"/>
                    </a:cxn>
                    <a:cxn ang="0">
                      <a:pos x="15" y="72"/>
                    </a:cxn>
                    <a:cxn ang="0">
                      <a:pos x="15" y="99"/>
                    </a:cxn>
                    <a:cxn ang="0">
                      <a:pos x="18" y="126"/>
                    </a:cxn>
                    <a:cxn ang="0">
                      <a:pos x="29" y="162"/>
                    </a:cxn>
                    <a:cxn ang="0">
                      <a:pos x="53" y="198"/>
                    </a:cxn>
                    <a:cxn ang="0">
                      <a:pos x="85" y="231"/>
                    </a:cxn>
                    <a:cxn ang="0">
                      <a:pos x="125" y="260"/>
                    </a:cxn>
                    <a:cxn ang="0">
                      <a:pos x="180" y="278"/>
                    </a:cxn>
                    <a:cxn ang="0">
                      <a:pos x="245" y="282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971">
                      <a:moveTo>
                        <a:pt x="495" y="285"/>
                      </a:moveTo>
                      <a:lnTo>
                        <a:pt x="495" y="971"/>
                      </a:lnTo>
                      <a:lnTo>
                        <a:pt x="462" y="964"/>
                      </a:lnTo>
                      <a:lnTo>
                        <a:pt x="430" y="953"/>
                      </a:lnTo>
                      <a:lnTo>
                        <a:pt x="401" y="931"/>
                      </a:lnTo>
                      <a:lnTo>
                        <a:pt x="372" y="898"/>
                      </a:lnTo>
                      <a:lnTo>
                        <a:pt x="339" y="855"/>
                      </a:lnTo>
                      <a:lnTo>
                        <a:pt x="306" y="801"/>
                      </a:lnTo>
                      <a:lnTo>
                        <a:pt x="270" y="732"/>
                      </a:lnTo>
                      <a:lnTo>
                        <a:pt x="227" y="648"/>
                      </a:lnTo>
                      <a:lnTo>
                        <a:pt x="183" y="554"/>
                      </a:lnTo>
                      <a:lnTo>
                        <a:pt x="129" y="438"/>
                      </a:lnTo>
                      <a:lnTo>
                        <a:pt x="96" y="369"/>
                      </a:lnTo>
                      <a:lnTo>
                        <a:pt x="29" y="211"/>
                      </a:lnTo>
                      <a:lnTo>
                        <a:pt x="2" y="127"/>
                      </a:lnTo>
                      <a:lnTo>
                        <a:pt x="0" y="60"/>
                      </a:lnTo>
                      <a:lnTo>
                        <a:pt x="15" y="0"/>
                      </a:lnTo>
                      <a:lnTo>
                        <a:pt x="15" y="43"/>
                      </a:lnTo>
                      <a:lnTo>
                        <a:pt x="15" y="72"/>
                      </a:lnTo>
                      <a:lnTo>
                        <a:pt x="15" y="99"/>
                      </a:lnTo>
                      <a:lnTo>
                        <a:pt x="18" y="126"/>
                      </a:lnTo>
                      <a:lnTo>
                        <a:pt x="29" y="162"/>
                      </a:lnTo>
                      <a:lnTo>
                        <a:pt x="53" y="198"/>
                      </a:lnTo>
                      <a:lnTo>
                        <a:pt x="85" y="231"/>
                      </a:lnTo>
                      <a:lnTo>
                        <a:pt x="125" y="260"/>
                      </a:lnTo>
                      <a:lnTo>
                        <a:pt x="180" y="278"/>
                      </a:lnTo>
                      <a:lnTo>
                        <a:pt x="245" y="282"/>
                      </a:lnTo>
                      <a:lnTo>
                        <a:pt x="495" y="285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51" name="AutoShape 18"/>
                <p:cNvSpPr>
                  <a:spLocks noChangeArrowheads="1"/>
                </p:cNvSpPr>
                <p:nvPr/>
              </p:nvSpPr>
              <p:spPr bwMode="gray">
                <a:xfrm rot="5400000">
                  <a:off x="2589" y="3078"/>
                  <a:ext cx="872" cy="40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CC99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400"/>
                </a:p>
              </p:txBody>
            </p:sp>
            <p:sp>
              <p:nvSpPr>
                <p:cNvPr id="52" name="Freeform 19"/>
                <p:cNvSpPr>
                  <a:spLocks/>
                </p:cNvSpPr>
                <p:nvPr/>
              </p:nvSpPr>
              <p:spPr bwMode="gray">
                <a:xfrm>
                  <a:off x="1968" y="3040"/>
                  <a:ext cx="1005" cy="489"/>
                </a:xfrm>
                <a:custGeom>
                  <a:avLst/>
                  <a:gdLst/>
                  <a:ahLst/>
                  <a:cxnLst>
                    <a:cxn ang="0">
                      <a:pos x="750" y="0"/>
                    </a:cxn>
                    <a:cxn ang="0">
                      <a:pos x="0" y="0"/>
                    </a:cxn>
                    <a:cxn ang="0">
                      <a:pos x="2" y="194"/>
                    </a:cxn>
                    <a:cxn ang="0">
                      <a:pos x="28" y="378"/>
                    </a:cxn>
                    <a:cxn ang="0">
                      <a:pos x="750" y="378"/>
                    </a:cxn>
                    <a:cxn ang="0">
                      <a:pos x="750" y="0"/>
                    </a:cxn>
                    <a:cxn ang="0">
                      <a:pos x="750" y="0"/>
                    </a:cxn>
                  </a:cxnLst>
                  <a:rect l="0" t="0" r="r" b="b"/>
                  <a:pathLst>
                    <a:path w="750" h="378">
                      <a:moveTo>
                        <a:pt x="750" y="0"/>
                      </a:moveTo>
                      <a:lnTo>
                        <a:pt x="0" y="0"/>
                      </a:lnTo>
                      <a:lnTo>
                        <a:pt x="2" y="194"/>
                      </a:lnTo>
                      <a:lnTo>
                        <a:pt x="28" y="378"/>
                      </a:lnTo>
                      <a:lnTo>
                        <a:pt x="750" y="378"/>
                      </a:lnTo>
                      <a:lnTo>
                        <a:pt x="750" y="0"/>
                      </a:lnTo>
                      <a:lnTo>
                        <a:pt x="750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</p:grp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914987" y="4952999"/>
              <a:ext cx="2227262" cy="8770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2800" dirty="0" smtClean="0">
                  <a:solidFill>
                    <a:srgbClr val="00FF00"/>
                  </a:solidFill>
                </a:rPr>
                <a:t> HCO</a:t>
              </a:r>
              <a:r>
                <a:rPr lang="en-US" sz="2800" baseline="-25000" dirty="0" smtClean="0">
                  <a:solidFill>
                    <a:srgbClr val="00FF00"/>
                  </a:solidFill>
                </a:rPr>
                <a:t>3</a:t>
              </a:r>
              <a:endParaRPr lang="en-US" sz="2800" baseline="-25000" dirty="0">
                <a:solidFill>
                  <a:srgbClr val="00FF00"/>
                </a:solidFill>
              </a:endParaRPr>
            </a:p>
          </p:txBody>
        </p:sp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6004396" y="4876801"/>
              <a:ext cx="2227262" cy="8770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800" dirty="0" smtClean="0">
                  <a:solidFill>
                    <a:srgbClr val="FF9900"/>
                  </a:solidFill>
                </a:rPr>
                <a:t>PCO</a:t>
              </a:r>
              <a:r>
                <a:rPr lang="en-US" sz="2800" baseline="-25000" dirty="0" smtClean="0">
                  <a:solidFill>
                    <a:srgbClr val="FF9900"/>
                  </a:solidFill>
                </a:rPr>
                <a:t>2</a:t>
              </a:r>
              <a:endParaRPr lang="en-US" sz="2800" baseline="-25000" dirty="0">
                <a:solidFill>
                  <a:srgbClr val="FF9900"/>
                </a:solidFill>
              </a:endParaRPr>
            </a:p>
          </p:txBody>
        </p:sp>
        <p:sp>
          <p:nvSpPr>
            <p:cNvPr id="42" name="Text Box 25"/>
            <p:cNvSpPr txBox="1">
              <a:spLocks noChangeArrowheads="1"/>
            </p:cNvSpPr>
            <p:nvPr/>
          </p:nvSpPr>
          <p:spPr bwMode="auto">
            <a:xfrm>
              <a:off x="2971802" y="1752600"/>
              <a:ext cx="3262313" cy="8064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800" dirty="0">
                <a:solidFill>
                  <a:srgbClr val="00FFFF"/>
                </a:solidFill>
              </a:endParaRPr>
            </a:p>
          </p:txBody>
        </p:sp>
        <p:sp>
          <p:nvSpPr>
            <p:cNvPr id="43" name="Text Box 24"/>
            <p:cNvSpPr txBox="1">
              <a:spLocks noChangeArrowheads="1"/>
            </p:cNvSpPr>
            <p:nvPr/>
          </p:nvSpPr>
          <p:spPr bwMode="auto">
            <a:xfrm>
              <a:off x="3429794" y="1660188"/>
              <a:ext cx="2227262" cy="8770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9900"/>
                  </a:solidFill>
                </a:rPr>
                <a:t>PO</a:t>
              </a:r>
              <a:r>
                <a:rPr lang="en-US" sz="2800" baseline="-25000" dirty="0" smtClean="0">
                  <a:solidFill>
                    <a:srgbClr val="FF9900"/>
                  </a:solidFill>
                </a:rPr>
                <a:t>2</a:t>
              </a:r>
              <a:endParaRPr lang="en-US" sz="2800" baseline="-25000" dirty="0">
                <a:solidFill>
                  <a:srgbClr val="FF9900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564690" y="3407950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pH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8" grpId="0"/>
      <p:bldP spid="16590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icon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8913" y="2667000"/>
            <a:ext cx="29559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7" name="PubOvalCallout"/>
          <p:cNvSpPr>
            <a:spLocks noEditPoints="1" noChangeArrowheads="1"/>
          </p:cNvSpPr>
          <p:nvPr/>
        </p:nvSpPr>
        <p:spPr bwMode="auto">
          <a:xfrm>
            <a:off x="1524000" y="1447800"/>
            <a:ext cx="2438400" cy="1884363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altLang="en-US" sz="2000" dirty="0">
                <a:latin typeface="Arial Narrow" pitchFamily="34" charset="0"/>
              </a:rPr>
              <a:t>Now that I have this data, what does it mean?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16388" name="Picture 9" descr="bloodgasmach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124200"/>
            <a:ext cx="2274888" cy="307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1447800" y="304800"/>
            <a:ext cx="2971800" cy="6370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 Narrow" pitchFamily="34" charset="0"/>
              </a:rPr>
              <a:t>----- XXXX Diagnostics ------</a:t>
            </a:r>
          </a:p>
          <a:p>
            <a:pPr algn="ctr"/>
            <a:endParaRPr lang="en-US" sz="1200" dirty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 Narrow" pitchFamily="34" charset="0"/>
              </a:rPr>
              <a:t>Blood   	Gas    	Report</a:t>
            </a:r>
            <a:endParaRPr lang="en-US" sz="1800" b="1" dirty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248	05:36	Jul 22 2000</a:t>
            </a:r>
          </a:p>
          <a:p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Pt ID	2570 / 00</a:t>
            </a:r>
          </a:p>
          <a:p>
            <a:endParaRPr lang="en-US" sz="1200" dirty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 Narrow" pitchFamily="34" charset="0"/>
              </a:rPr>
              <a:t>Measured	37.0</a:t>
            </a:r>
            <a:r>
              <a:rPr lang="en-US" sz="1600" b="1" baseline="70000" dirty="0">
                <a:solidFill>
                  <a:srgbClr val="000000"/>
                </a:solidFill>
                <a:latin typeface="Arial Narrow" pitchFamily="34" charset="0"/>
              </a:rPr>
              <a:t>o</a:t>
            </a:r>
            <a:r>
              <a:rPr lang="en-US" sz="1600" b="1" baseline="30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 Narrow" pitchFamily="34" charset="0"/>
              </a:rPr>
              <a:t>C</a:t>
            </a:r>
            <a:endParaRPr lang="en-US" sz="1800" b="1" dirty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pH	7.463	</a:t>
            </a:r>
          </a:p>
          <a:p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pCO</a:t>
            </a:r>
            <a:r>
              <a:rPr lang="en-US" sz="1200" baseline="-25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	44.4 	mm Hg</a:t>
            </a:r>
          </a:p>
          <a:p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pO</a:t>
            </a:r>
            <a:r>
              <a:rPr lang="en-US" sz="1200" baseline="-25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	113.2	mm Hg</a:t>
            </a:r>
          </a:p>
          <a:p>
            <a:endParaRPr lang="en-US" sz="1200" dirty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 Narrow" pitchFamily="34" charset="0"/>
              </a:rPr>
              <a:t>Corrected	38.6</a:t>
            </a:r>
            <a:r>
              <a:rPr lang="en-US" sz="1600" b="1" baseline="70000" dirty="0">
                <a:solidFill>
                  <a:srgbClr val="000000"/>
                </a:solidFill>
                <a:latin typeface="Arial Narrow" pitchFamily="34" charset="0"/>
              </a:rPr>
              <a:t>o</a:t>
            </a:r>
            <a:r>
              <a:rPr lang="en-US" sz="1600" b="1" baseline="30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 Narrow" pitchFamily="34" charset="0"/>
              </a:rPr>
              <a:t>C</a:t>
            </a:r>
            <a:endParaRPr lang="en-US" sz="1800" b="1" dirty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pH	7.439	</a:t>
            </a:r>
          </a:p>
          <a:p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pCO</a:t>
            </a:r>
            <a:r>
              <a:rPr lang="en-US" sz="1200" baseline="-25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	47.6 	mm Hg</a:t>
            </a:r>
          </a:p>
          <a:p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pO</a:t>
            </a:r>
            <a:r>
              <a:rPr lang="en-US" sz="1200" baseline="-25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	123.5	mm Hg</a:t>
            </a:r>
          </a:p>
          <a:p>
            <a:endParaRPr lang="en-US" sz="1200" dirty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 Narrow" pitchFamily="34" charset="0"/>
              </a:rPr>
              <a:t>Calculated </a:t>
            </a:r>
            <a:r>
              <a:rPr lang="en-US" sz="1600" b="1" dirty="0" smtClean="0">
                <a:solidFill>
                  <a:srgbClr val="000000"/>
                </a:solidFill>
                <a:latin typeface="Arial Narrow" pitchFamily="34" charset="0"/>
              </a:rPr>
              <a:t>Data</a:t>
            </a:r>
            <a:endParaRPr lang="en-US" sz="1800" b="1" dirty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Arial Narrow" pitchFamily="34" charset="0"/>
              </a:rPr>
              <a:t>TPCO2               49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 Narrow" pitchFamily="34" charset="0"/>
              </a:rPr>
              <a:t>HCO</a:t>
            </a:r>
            <a:r>
              <a:rPr lang="en-US" sz="1200" baseline="-25000" dirty="0" smtClean="0">
                <a:solidFill>
                  <a:srgbClr val="000000"/>
                </a:solidFill>
                <a:latin typeface="Arial Narrow" pitchFamily="34" charset="0"/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act	31.1 </a:t>
            </a:r>
            <a:r>
              <a:rPr lang="en-US" sz="1200" dirty="0" err="1" smtClean="0">
                <a:solidFill>
                  <a:srgbClr val="000000"/>
                </a:solidFill>
                <a:latin typeface="Arial Narrow" pitchFamily="34" charset="0"/>
              </a:rPr>
              <a:t>mmol</a:t>
            </a:r>
            <a:r>
              <a:rPr lang="en-US" sz="12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/ L</a:t>
            </a:r>
          </a:p>
          <a:p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HCO</a:t>
            </a:r>
            <a:r>
              <a:rPr lang="en-US" sz="1200" baseline="-25000" dirty="0">
                <a:solidFill>
                  <a:srgbClr val="000000"/>
                </a:solidFill>
                <a:latin typeface="Arial Narrow" pitchFamily="34" charset="0"/>
              </a:rPr>
              <a:t>3</a:t>
            </a: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 std	30.5	</a:t>
            </a:r>
            <a:r>
              <a:rPr lang="en-US" sz="1200" dirty="0" err="1">
                <a:solidFill>
                  <a:srgbClr val="000000"/>
                </a:solidFill>
                <a:latin typeface="Arial Narrow" pitchFamily="34" charset="0"/>
              </a:rPr>
              <a:t>mmol</a:t>
            </a: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 / L</a:t>
            </a:r>
          </a:p>
          <a:p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BE	6.6	</a:t>
            </a:r>
            <a:r>
              <a:rPr lang="en-US" sz="1200" dirty="0" err="1">
                <a:solidFill>
                  <a:srgbClr val="000000"/>
                </a:solidFill>
                <a:latin typeface="Arial Narrow" pitchFamily="34" charset="0"/>
              </a:rPr>
              <a:t>mmol</a:t>
            </a: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 / L</a:t>
            </a:r>
          </a:p>
          <a:p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O</a:t>
            </a:r>
            <a:r>
              <a:rPr lang="en-US" sz="1200" baseline="-25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 CT	14.7	</a:t>
            </a:r>
            <a:r>
              <a:rPr lang="en-US" sz="1200" dirty="0" err="1">
                <a:solidFill>
                  <a:srgbClr val="000000"/>
                </a:solidFill>
                <a:latin typeface="Arial Narrow" pitchFamily="34" charset="0"/>
              </a:rPr>
              <a:t>mL</a:t>
            </a: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 / dl</a:t>
            </a:r>
          </a:p>
          <a:p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O</a:t>
            </a:r>
            <a:r>
              <a:rPr lang="en-US" sz="1200" baseline="-25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 Sat	98.3	%</a:t>
            </a:r>
          </a:p>
          <a:p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ct CO</a:t>
            </a:r>
            <a:r>
              <a:rPr lang="en-US" sz="1200" baseline="-25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	32.4	</a:t>
            </a:r>
            <a:r>
              <a:rPr lang="en-US" sz="1200" dirty="0" err="1">
                <a:solidFill>
                  <a:srgbClr val="000000"/>
                </a:solidFill>
                <a:latin typeface="Arial Narrow" pitchFamily="34" charset="0"/>
              </a:rPr>
              <a:t>mmol</a:t>
            </a: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 / L</a:t>
            </a:r>
          </a:p>
          <a:p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pO</a:t>
            </a:r>
            <a:r>
              <a:rPr lang="en-US" sz="1200" baseline="-25000" dirty="0">
                <a:solidFill>
                  <a:srgbClr val="000000"/>
                </a:solidFill>
                <a:latin typeface="Arial Narrow" pitchFamily="34" charset="0"/>
              </a:rPr>
              <a:t>2 </a:t>
            </a: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(A - a)	32.2	mm Hg</a:t>
            </a:r>
          </a:p>
          <a:p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pO</a:t>
            </a:r>
            <a:r>
              <a:rPr lang="en-US" sz="1200" baseline="-25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 (a / A)	0.79</a:t>
            </a:r>
          </a:p>
          <a:p>
            <a:endParaRPr lang="en-US" sz="1200" dirty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 Narrow" pitchFamily="34" charset="0"/>
              </a:rPr>
              <a:t>Entered Data</a:t>
            </a:r>
            <a:endParaRPr lang="en-US" sz="1200" dirty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Temp	38.6	</a:t>
            </a:r>
            <a:r>
              <a:rPr lang="en-US" sz="1200" baseline="30000" dirty="0" err="1">
                <a:solidFill>
                  <a:srgbClr val="000000"/>
                </a:solidFill>
                <a:latin typeface="Arial Narrow" pitchFamily="34" charset="0"/>
              </a:rPr>
              <a:t>o</a:t>
            </a:r>
            <a:r>
              <a:rPr lang="en-US" sz="1200" dirty="0" err="1">
                <a:solidFill>
                  <a:srgbClr val="000000"/>
                </a:solidFill>
                <a:latin typeface="Arial Narrow" pitchFamily="34" charset="0"/>
              </a:rPr>
              <a:t>C</a:t>
            </a:r>
            <a:endParaRPr lang="en-US" sz="1200" dirty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ct Hb	10.5 	g/dl</a:t>
            </a:r>
          </a:p>
          <a:p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FiO</a:t>
            </a:r>
            <a:r>
              <a:rPr lang="en-US" sz="1200" baseline="-25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	30.0	%</a:t>
            </a:r>
          </a:p>
        </p:txBody>
      </p:sp>
      <p:sp>
        <p:nvSpPr>
          <p:cNvPr id="189452" name="AutoShape 12"/>
          <p:cNvSpPr>
            <a:spLocks noChangeArrowheads="1"/>
          </p:cNvSpPr>
          <p:nvPr/>
        </p:nvSpPr>
        <p:spPr bwMode="auto">
          <a:xfrm rot="10105034">
            <a:off x="4906963" y="3598863"/>
            <a:ext cx="1525587" cy="2057400"/>
          </a:xfrm>
          <a:prstGeom prst="lightningBol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10800000" wrap="none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</a:rPr>
              <a:t>output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1" grpId="0" animBg="1"/>
      <p:bldP spid="1894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5800" y="2057400"/>
            <a:ext cx="7696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Arial Narrow" pitchFamily="34" charset="0"/>
              </a:rPr>
              <a:t>Experience is the ability to</a:t>
            </a:r>
          </a:p>
          <a:p>
            <a:r>
              <a:rPr lang="en-US" sz="5400" dirty="0">
                <a:solidFill>
                  <a:srgbClr val="FFFF00"/>
                </a:solidFill>
                <a:latin typeface="Arial Narrow" pitchFamily="34" charset="0"/>
              </a:rPr>
              <a:t>make the same mistake</a:t>
            </a:r>
          </a:p>
          <a:p>
            <a:r>
              <a:rPr lang="en-US" sz="5400" dirty="0">
                <a:solidFill>
                  <a:srgbClr val="FFFF00"/>
                </a:solidFill>
                <a:latin typeface="Arial Narrow" pitchFamily="34" charset="0"/>
              </a:rPr>
              <a:t>repeatedly with increasing</a:t>
            </a:r>
          </a:p>
          <a:p>
            <a:r>
              <a:rPr lang="en-US" sz="5400" dirty="0">
                <a:solidFill>
                  <a:srgbClr val="FFFF00"/>
                </a:solidFill>
                <a:latin typeface="Arial Narrow" pitchFamily="34" charset="0"/>
              </a:rPr>
              <a:t>confidence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-228600" y="2438400"/>
            <a:ext cx="5943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The Anatomy </a:t>
            </a:r>
          </a:p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of a Blood Gas Report</a:t>
            </a:r>
          </a:p>
        </p:txBody>
      </p:sp>
      <p:sp>
        <p:nvSpPr>
          <p:cNvPr id="160791" name="AutoShape 23"/>
          <p:cNvSpPr>
            <a:spLocks noChangeArrowheads="1"/>
          </p:cNvSpPr>
          <p:nvPr/>
        </p:nvSpPr>
        <p:spPr bwMode="auto">
          <a:xfrm>
            <a:off x="457200" y="152400"/>
            <a:ext cx="3124200" cy="6629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defRPr/>
            </a:pPr>
            <a:endParaRPr lang="en-US" sz="1400" b="1" dirty="0">
              <a:solidFill>
                <a:srgbClr val="111111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111111"/>
                </a:solidFill>
              </a:rPr>
              <a:t>             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111111"/>
                </a:solidFill>
              </a:rPr>
              <a:t>        </a:t>
            </a:r>
            <a:r>
              <a:rPr lang="en-US" sz="1800" b="1" dirty="0">
                <a:solidFill>
                  <a:srgbClr val="111111"/>
                </a:solidFill>
              </a:rPr>
              <a:t>-----XXXX Diagnostics-----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800" b="1" dirty="0">
              <a:solidFill>
                <a:srgbClr val="111111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111111"/>
                </a:solidFill>
              </a:rPr>
              <a:t>Blood         Gas           Report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dirty="0">
                <a:solidFill>
                  <a:srgbClr val="111111"/>
                </a:solidFill>
              </a:rPr>
              <a:t>328                    03:44             Feb 5 2006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dirty="0">
                <a:solidFill>
                  <a:srgbClr val="111111"/>
                </a:solidFill>
              </a:rPr>
              <a:t>Pt ID                 3245 / 00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400" dirty="0">
              <a:solidFill>
                <a:srgbClr val="111111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111111"/>
                </a:solidFill>
              </a:rPr>
              <a:t>Measured                       37.0</a:t>
            </a:r>
            <a:r>
              <a:rPr lang="en-US" sz="1600" b="1" dirty="0">
                <a:solidFill>
                  <a:srgbClr val="111111"/>
                </a:solidFill>
              </a:rPr>
              <a:t> </a:t>
            </a:r>
            <a:r>
              <a:rPr lang="en-US" sz="1600" baseline="30000" dirty="0">
                <a:solidFill>
                  <a:srgbClr val="111111"/>
                </a:solidFill>
              </a:rPr>
              <a:t>0</a:t>
            </a:r>
            <a:r>
              <a:rPr lang="en-US" sz="1600" b="1" dirty="0">
                <a:solidFill>
                  <a:srgbClr val="111111"/>
                </a:solidFill>
              </a:rPr>
              <a:t>C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111111"/>
                </a:solidFill>
              </a:rPr>
              <a:t>pH                     7.452                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111111"/>
                </a:solidFill>
              </a:rPr>
              <a:t>pCO2                45.1                 mm Hg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111111"/>
                </a:solidFill>
              </a:rPr>
              <a:t>pO2                  112.3                mm Hg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400" dirty="0">
              <a:solidFill>
                <a:srgbClr val="111111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111111"/>
                </a:solidFill>
              </a:rPr>
              <a:t>Corrected                      38.6</a:t>
            </a:r>
            <a:r>
              <a:rPr lang="en-US" sz="1400" b="1" dirty="0">
                <a:solidFill>
                  <a:srgbClr val="111111"/>
                </a:solidFill>
              </a:rPr>
              <a:t> </a:t>
            </a:r>
            <a:r>
              <a:rPr lang="en-US" sz="1400" b="1" baseline="30000" dirty="0">
                <a:solidFill>
                  <a:srgbClr val="111111"/>
                </a:solidFill>
              </a:rPr>
              <a:t>0</a:t>
            </a:r>
            <a:r>
              <a:rPr lang="en-US" sz="1400" b="1" dirty="0">
                <a:solidFill>
                  <a:srgbClr val="111111"/>
                </a:solidFill>
              </a:rPr>
              <a:t>C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dirty="0">
                <a:solidFill>
                  <a:srgbClr val="111111"/>
                </a:solidFill>
              </a:rPr>
              <a:t>pH                    7.436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dirty="0">
                <a:solidFill>
                  <a:srgbClr val="111111"/>
                </a:solidFill>
              </a:rPr>
              <a:t>pCO2               47.6                mm Hg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dirty="0">
                <a:solidFill>
                  <a:srgbClr val="111111"/>
                </a:solidFill>
              </a:rPr>
              <a:t>pO2                 122.4              mm Hg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400" dirty="0">
              <a:solidFill>
                <a:srgbClr val="111111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111111"/>
                </a:solidFill>
              </a:rPr>
              <a:t>Calculated Data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800" b="1" dirty="0">
              <a:solidFill>
                <a:srgbClr val="111111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111111"/>
                </a:solidFill>
              </a:rPr>
              <a:t>HCO3  act        31.2               </a:t>
            </a:r>
            <a:r>
              <a:rPr lang="en-US" sz="1400" b="1" dirty="0" err="1">
                <a:solidFill>
                  <a:srgbClr val="111111"/>
                </a:solidFill>
              </a:rPr>
              <a:t>mmol</a:t>
            </a:r>
            <a:r>
              <a:rPr lang="en-US" sz="1400" b="1" dirty="0">
                <a:solidFill>
                  <a:srgbClr val="111111"/>
                </a:solidFill>
              </a:rPr>
              <a:t> / L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111111"/>
                </a:solidFill>
              </a:rPr>
              <a:t>HCO3  std        30.5               </a:t>
            </a:r>
            <a:r>
              <a:rPr lang="en-US" sz="1400" b="1" dirty="0" err="1">
                <a:solidFill>
                  <a:srgbClr val="111111"/>
                </a:solidFill>
              </a:rPr>
              <a:t>mmol</a:t>
            </a:r>
            <a:r>
              <a:rPr lang="en-US" sz="1400" b="1" dirty="0">
                <a:solidFill>
                  <a:srgbClr val="111111"/>
                </a:solidFill>
              </a:rPr>
              <a:t> / L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111111"/>
                </a:solidFill>
              </a:rPr>
              <a:t>B E                   6.6                 </a:t>
            </a:r>
            <a:r>
              <a:rPr lang="en-US" sz="1400" b="1" dirty="0" err="1">
                <a:solidFill>
                  <a:srgbClr val="111111"/>
                </a:solidFill>
              </a:rPr>
              <a:t>mmol</a:t>
            </a:r>
            <a:r>
              <a:rPr lang="en-US" sz="1400" b="1" dirty="0">
                <a:solidFill>
                  <a:srgbClr val="111111"/>
                </a:solidFill>
              </a:rPr>
              <a:t> / L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111111"/>
                </a:solidFill>
              </a:rPr>
              <a:t>O2 ct                15.8               </a:t>
            </a:r>
            <a:r>
              <a:rPr lang="en-US" sz="1400" b="1" dirty="0" err="1">
                <a:solidFill>
                  <a:srgbClr val="111111"/>
                </a:solidFill>
              </a:rPr>
              <a:t>mL</a:t>
            </a:r>
            <a:r>
              <a:rPr lang="en-US" sz="1400" b="1" dirty="0">
                <a:solidFill>
                  <a:srgbClr val="111111"/>
                </a:solidFill>
              </a:rPr>
              <a:t> / dl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111111"/>
                </a:solidFill>
              </a:rPr>
              <a:t>O2 Sat             98.4                %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111111"/>
                </a:solidFill>
              </a:rPr>
              <a:t>ct CO2             32.5              </a:t>
            </a:r>
            <a:r>
              <a:rPr lang="en-US" sz="1400" b="1" dirty="0" err="1">
                <a:solidFill>
                  <a:srgbClr val="111111"/>
                </a:solidFill>
              </a:rPr>
              <a:t>mmol</a:t>
            </a:r>
            <a:r>
              <a:rPr lang="en-US" sz="1400" b="1" dirty="0">
                <a:solidFill>
                  <a:srgbClr val="111111"/>
                </a:solidFill>
              </a:rPr>
              <a:t> / L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111111"/>
                </a:solidFill>
              </a:rPr>
              <a:t>pO2 (A -a)       30.2               mm Hg </a:t>
            </a:r>
            <a:r>
              <a:rPr lang="en-US" sz="1400" b="1" dirty="0">
                <a:solidFill>
                  <a:srgbClr val="111111"/>
                </a:solidFill>
                <a:sym typeface="Wingdings 3" pitchFamily="18" charset="2"/>
              </a:rPr>
              <a:t>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111111"/>
                </a:solidFill>
                <a:sym typeface="Wingdings 3" pitchFamily="18" charset="2"/>
              </a:rPr>
              <a:t>pO2 (a/A)         0.78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400" b="1" dirty="0">
              <a:solidFill>
                <a:srgbClr val="111111"/>
              </a:solidFill>
              <a:sym typeface="Wingdings 3" pitchFamily="18" charset="2"/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111111"/>
                </a:solidFill>
                <a:sym typeface="Wingdings 3" pitchFamily="18" charset="2"/>
              </a:rPr>
              <a:t>Entered Data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111111"/>
                </a:solidFill>
                <a:sym typeface="Wingdings 3" pitchFamily="18" charset="2"/>
              </a:rPr>
              <a:t>Temp                 38.6           0C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111111"/>
                </a:solidFill>
                <a:sym typeface="Wingdings 3" pitchFamily="18" charset="2"/>
              </a:rPr>
              <a:t>FiO2                  30.0         %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111111"/>
                </a:solidFill>
                <a:sym typeface="Wingdings 3" pitchFamily="18" charset="2"/>
              </a:rPr>
              <a:t>ct Hb                 10.5        gm/dl</a:t>
            </a:r>
          </a:p>
        </p:txBody>
      </p:sp>
      <p:sp>
        <p:nvSpPr>
          <p:cNvPr id="160793" name="AutoShape 25"/>
          <p:cNvSpPr>
            <a:spLocks/>
          </p:cNvSpPr>
          <p:nvPr/>
        </p:nvSpPr>
        <p:spPr bwMode="auto">
          <a:xfrm>
            <a:off x="4800600" y="1447800"/>
            <a:ext cx="3048000" cy="762000"/>
          </a:xfrm>
          <a:prstGeom prst="accentBorderCallout2">
            <a:avLst>
              <a:gd name="adj1" fmla="val 16667"/>
              <a:gd name="adj2" fmla="val -2500"/>
              <a:gd name="adj3" fmla="val 16667"/>
              <a:gd name="adj4" fmla="val -10833"/>
              <a:gd name="adj5" fmla="val 36185"/>
              <a:gd name="adj6" fmla="val -41940"/>
            </a:avLst>
          </a:prstGeom>
          <a:solidFill>
            <a:srgbClr val="080808"/>
          </a:solidFill>
          <a:ln w="28575" algn="ctr">
            <a:solidFill>
              <a:srgbClr val="00FF00"/>
            </a:solidFill>
            <a:miter lim="800000"/>
            <a:headEnd/>
            <a:tailEnd type="triangle" w="med" len="med"/>
          </a:ln>
        </p:spPr>
        <p:txBody>
          <a:bodyPr anchor="ctr"/>
          <a:lstStyle/>
          <a:p>
            <a:r>
              <a:rPr lang="en-US">
                <a:solidFill>
                  <a:srgbClr val="66FFFF"/>
                </a:solidFill>
              </a:rPr>
              <a:t>Measured values…</a:t>
            </a:r>
          </a:p>
          <a:p>
            <a:r>
              <a:rPr lang="en-US">
                <a:solidFill>
                  <a:srgbClr val="66FFFF"/>
                </a:solidFill>
              </a:rPr>
              <a:t>most important</a:t>
            </a:r>
          </a:p>
        </p:txBody>
      </p:sp>
      <p:sp>
        <p:nvSpPr>
          <p:cNvPr id="160794" name="AutoShape 26"/>
          <p:cNvSpPr>
            <a:spLocks/>
          </p:cNvSpPr>
          <p:nvPr/>
        </p:nvSpPr>
        <p:spPr bwMode="auto">
          <a:xfrm>
            <a:off x="4795838" y="2514600"/>
            <a:ext cx="3052762" cy="838200"/>
          </a:xfrm>
          <a:prstGeom prst="accentBorderCallout2">
            <a:avLst>
              <a:gd name="adj1" fmla="val 16667"/>
              <a:gd name="adj2" fmla="val -2495"/>
              <a:gd name="adj3" fmla="val 16667"/>
              <a:gd name="adj4" fmla="val -10815"/>
              <a:gd name="adj5" fmla="val 34630"/>
              <a:gd name="adj6" fmla="val -41375"/>
            </a:avLst>
          </a:prstGeom>
          <a:solidFill>
            <a:srgbClr val="080808"/>
          </a:solidFill>
          <a:ln w="28575" algn="ctr">
            <a:solidFill>
              <a:srgbClr val="00FF00"/>
            </a:solidFill>
            <a:miter lim="800000"/>
            <a:headEnd/>
            <a:tailEnd type="triangle" w="med" len="med"/>
          </a:ln>
        </p:spPr>
        <p:txBody>
          <a:bodyPr anchor="ctr"/>
          <a:lstStyle/>
          <a:p>
            <a:r>
              <a:rPr lang="en-US">
                <a:solidFill>
                  <a:srgbClr val="66FFFF"/>
                </a:solidFill>
              </a:rPr>
              <a:t>Temperature Correction :</a:t>
            </a:r>
          </a:p>
          <a:p>
            <a:r>
              <a:rPr lang="en-US">
                <a:solidFill>
                  <a:srgbClr val="66FFFF"/>
                </a:solidFill>
              </a:rPr>
              <a:t>Is there any value to it ?</a:t>
            </a:r>
          </a:p>
        </p:txBody>
      </p:sp>
      <p:sp>
        <p:nvSpPr>
          <p:cNvPr id="160795" name="AutoShape 27"/>
          <p:cNvSpPr>
            <a:spLocks/>
          </p:cNvSpPr>
          <p:nvPr/>
        </p:nvSpPr>
        <p:spPr bwMode="auto">
          <a:xfrm>
            <a:off x="4776788" y="4038600"/>
            <a:ext cx="3071812" cy="685800"/>
          </a:xfrm>
          <a:prstGeom prst="accentBorderCallout2">
            <a:avLst>
              <a:gd name="adj1" fmla="val 16667"/>
              <a:gd name="adj2" fmla="val -2481"/>
              <a:gd name="adj3" fmla="val 16667"/>
              <a:gd name="adj4" fmla="val -10750"/>
              <a:gd name="adj5" fmla="val 47963"/>
              <a:gd name="adj6" fmla="val -40125"/>
            </a:avLst>
          </a:prstGeom>
          <a:solidFill>
            <a:srgbClr val="080808"/>
          </a:solidFill>
          <a:ln w="28575" algn="ctr">
            <a:solidFill>
              <a:srgbClr val="00FF00"/>
            </a:solidFill>
            <a:miter lim="800000"/>
            <a:headEnd/>
            <a:tailEnd type="triangle" w="med" len="med"/>
          </a:ln>
        </p:spPr>
        <p:txBody>
          <a:bodyPr anchor="ctr"/>
          <a:lstStyle/>
          <a:p>
            <a:r>
              <a:rPr lang="en-US">
                <a:solidFill>
                  <a:srgbClr val="66FFFF"/>
                </a:solidFill>
              </a:rPr>
              <a:t>Calculated Data :</a:t>
            </a:r>
          </a:p>
          <a:p>
            <a:r>
              <a:rPr lang="en-US" sz="2000">
                <a:solidFill>
                  <a:srgbClr val="66FFFF"/>
                </a:solidFill>
              </a:rPr>
              <a:t>Which are useful one?</a:t>
            </a:r>
          </a:p>
        </p:txBody>
      </p:sp>
      <p:sp>
        <p:nvSpPr>
          <p:cNvPr id="160796" name="AutoShape 28"/>
          <p:cNvSpPr>
            <a:spLocks/>
          </p:cNvSpPr>
          <p:nvPr/>
        </p:nvSpPr>
        <p:spPr bwMode="auto">
          <a:xfrm>
            <a:off x="4800600" y="5410200"/>
            <a:ext cx="3048000" cy="685800"/>
          </a:xfrm>
          <a:prstGeom prst="accentBorderCallout2">
            <a:avLst>
              <a:gd name="adj1" fmla="val 16667"/>
              <a:gd name="adj2" fmla="val -2500"/>
              <a:gd name="adj3" fmla="val 16667"/>
              <a:gd name="adj4" fmla="val -10833"/>
              <a:gd name="adj5" fmla="val 74630"/>
              <a:gd name="adj6" fmla="val -40940"/>
            </a:avLst>
          </a:prstGeom>
          <a:solidFill>
            <a:srgbClr val="080808"/>
          </a:solidFill>
          <a:ln w="28575" algn="ctr">
            <a:solidFill>
              <a:srgbClr val="00FF00"/>
            </a:solidFill>
            <a:miter lim="800000"/>
            <a:headEnd/>
            <a:tailEnd type="triangle" w="med" len="med"/>
          </a:ln>
        </p:spPr>
        <p:txBody>
          <a:bodyPr anchor="ctr"/>
          <a:lstStyle/>
          <a:p>
            <a:r>
              <a:rPr lang="en-US">
                <a:solidFill>
                  <a:srgbClr val="66FFFF"/>
                </a:solidFill>
              </a:rPr>
              <a:t>Entered Data :</a:t>
            </a:r>
          </a:p>
          <a:p>
            <a:r>
              <a:rPr lang="en-US" sz="2000">
                <a:solidFill>
                  <a:srgbClr val="66FFFF"/>
                </a:solidFill>
              </a:rPr>
              <a:t>Important</a:t>
            </a:r>
            <a:endParaRPr lang="en-US" sz="1800">
              <a:solidFill>
                <a:srgbClr val="66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75 -0.02891 L 0.39583 -0.36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0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6" grpId="0"/>
      <p:bldP spid="160791" grpId="0" animBg="1"/>
      <p:bldP spid="160793" grpId="0" animBg="1"/>
      <p:bldP spid="160794" grpId="0" animBg="1"/>
      <p:bldP spid="160795" grpId="0" animBg="1"/>
      <p:bldP spid="16079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229600" cy="624703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3200" i="1" dirty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latin typeface="Arial Narrow" pitchFamily="34" charset="0"/>
              </a:rPr>
              <a:t>Uncorrected pH &amp; pCO</a:t>
            </a:r>
            <a:r>
              <a:rPr lang="en-US" sz="3200" baseline="-25000" dirty="0">
                <a:solidFill>
                  <a:srgbClr val="FFFF00"/>
                </a:solidFill>
                <a:latin typeface="Arial Narrow" pitchFamily="34" charset="0"/>
              </a:rPr>
              <a:t>2</a:t>
            </a:r>
            <a:r>
              <a:rPr lang="en-US" sz="3200" dirty="0">
                <a:solidFill>
                  <a:srgbClr val="FFFF00"/>
                </a:solidFill>
                <a:latin typeface="Arial Narrow" pitchFamily="34" charset="0"/>
              </a:rPr>
              <a:t> are reliable reflections of  	in-vivo acid base status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1600" dirty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latin typeface="Arial Narrow" pitchFamily="34" charset="0"/>
              </a:rPr>
              <a:t>Temperature correction of pH &amp; pCO</a:t>
            </a:r>
            <a:r>
              <a:rPr lang="en-US" sz="3200" baseline="-25000" dirty="0">
                <a:solidFill>
                  <a:srgbClr val="FFFF00"/>
                </a:solidFill>
                <a:latin typeface="Arial Narrow" pitchFamily="34" charset="0"/>
              </a:rPr>
              <a:t>2</a:t>
            </a:r>
            <a:r>
              <a:rPr lang="en-US" sz="3200" dirty="0">
                <a:solidFill>
                  <a:srgbClr val="FFFF00"/>
                </a:solidFill>
                <a:latin typeface="Arial Narrow" pitchFamily="34" charset="0"/>
              </a:rPr>
              <a:t> do </a:t>
            </a:r>
          </a:p>
          <a:p>
            <a:r>
              <a:rPr lang="en-US" sz="3200" i="1" dirty="0">
                <a:solidFill>
                  <a:srgbClr val="FFFF00"/>
                </a:solidFill>
                <a:latin typeface="Arial Narrow" pitchFamily="34" charset="0"/>
              </a:rPr>
              <a:t>   	not</a:t>
            </a:r>
            <a:r>
              <a:rPr lang="en-US" sz="3200" dirty="0">
                <a:solidFill>
                  <a:srgbClr val="FFFF00"/>
                </a:solidFill>
                <a:latin typeface="Arial Narrow" pitchFamily="34" charset="0"/>
              </a:rPr>
              <a:t> affect calculated bicarbonate</a:t>
            </a:r>
          </a:p>
          <a:p>
            <a:r>
              <a:rPr lang="en-US" b="1" i="1" dirty="0">
                <a:solidFill>
                  <a:srgbClr val="FFFF00"/>
                </a:solidFill>
                <a:latin typeface="Arial Narrow" pitchFamily="34" charset="0"/>
              </a:rPr>
              <a:t>“ </a:t>
            </a:r>
            <a:r>
              <a:rPr lang="en-US" i="1" dirty="0">
                <a:solidFill>
                  <a:srgbClr val="FFFF00"/>
                </a:solidFill>
                <a:latin typeface="Arial Narrow" pitchFamily="34" charset="0"/>
              </a:rPr>
              <a:t>There is no scientific basis ... for applying temperature corrections to blood gas measurements…” </a:t>
            </a:r>
            <a:r>
              <a:rPr lang="en-US" i="1" dirty="0" smtClean="0">
                <a:solidFill>
                  <a:srgbClr val="FFFF00"/>
                </a:solidFill>
                <a:latin typeface="Arial Narrow" pitchFamily="34" charset="0"/>
              </a:rPr>
              <a:t>Shapiro </a:t>
            </a:r>
            <a:r>
              <a:rPr lang="en-US" i="1" dirty="0">
                <a:solidFill>
                  <a:srgbClr val="FFFF00"/>
                </a:solidFill>
                <a:latin typeface="Arial Narrow" pitchFamily="34" charset="0"/>
              </a:rPr>
              <a:t>BA, OTCC, 1999.</a:t>
            </a:r>
            <a:endParaRPr lang="en-US" sz="1600" dirty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latin typeface="Arial Narrow" pitchFamily="34" charset="0"/>
              </a:rPr>
              <a:t>pCO</a:t>
            </a:r>
            <a:r>
              <a:rPr lang="en-US" sz="3200" baseline="-25000" dirty="0">
                <a:solidFill>
                  <a:srgbClr val="FFFF00"/>
                </a:solidFill>
                <a:latin typeface="Arial Narrow" pitchFamily="34" charset="0"/>
              </a:rPr>
              <a:t>2</a:t>
            </a:r>
            <a:r>
              <a:rPr lang="en-US" sz="3200" dirty="0">
                <a:solidFill>
                  <a:srgbClr val="FFFF00"/>
                </a:solidFill>
                <a:latin typeface="Arial Narrow" pitchFamily="34" charset="0"/>
              </a:rPr>
              <a:t> reference points at 37</a:t>
            </a:r>
            <a:r>
              <a:rPr lang="en-US" sz="3200" baseline="60000" dirty="0">
                <a:solidFill>
                  <a:srgbClr val="FFFF00"/>
                </a:solidFill>
                <a:latin typeface="Arial Narrow" pitchFamily="34" charset="0"/>
              </a:rPr>
              <a:t>o </a:t>
            </a:r>
            <a:r>
              <a:rPr lang="en-US" sz="3200" dirty="0">
                <a:solidFill>
                  <a:srgbClr val="FFFF00"/>
                </a:solidFill>
                <a:latin typeface="Arial Narrow" pitchFamily="34" charset="0"/>
              </a:rPr>
              <a:t>C are well established 	as a reliable reflectors of alveolar ventilation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1600" dirty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latin typeface="Arial Narrow" pitchFamily="34" charset="0"/>
              </a:rPr>
              <a:t>Reliable data on DO</a:t>
            </a:r>
            <a:r>
              <a:rPr lang="en-US" sz="3200" baseline="-25000" dirty="0">
                <a:solidFill>
                  <a:srgbClr val="FFFF00"/>
                </a:solidFill>
                <a:latin typeface="Arial Narrow" pitchFamily="34" charset="0"/>
              </a:rPr>
              <a:t>2</a:t>
            </a:r>
            <a:r>
              <a:rPr lang="en-US" sz="3200" dirty="0">
                <a:solidFill>
                  <a:srgbClr val="FFFF00"/>
                </a:solidFill>
                <a:latin typeface="Arial Narrow" pitchFamily="34" charset="0"/>
              </a:rPr>
              <a:t> and oxygen demand are  	unavailable at temperatures other than 37</a:t>
            </a:r>
            <a:r>
              <a:rPr lang="en-US" sz="3200" baseline="60000" dirty="0">
                <a:solidFill>
                  <a:srgbClr val="FFFF00"/>
                </a:solidFill>
                <a:latin typeface="Arial Narrow" pitchFamily="34" charset="0"/>
              </a:rPr>
              <a:t>o </a:t>
            </a:r>
            <a:r>
              <a:rPr lang="en-US" sz="3200" dirty="0">
                <a:solidFill>
                  <a:srgbClr val="FFFF00"/>
                </a:solidFill>
                <a:latin typeface="Arial Narrow" pitchFamily="34" charset="0"/>
              </a:rPr>
              <a:t>C 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96875" y="304800"/>
            <a:ext cx="8077200" cy="6324600"/>
          </a:xfrm>
          <a:prstGeom prst="roundRect">
            <a:avLst>
              <a:gd name="adj" fmla="val 16667"/>
            </a:avLst>
          </a:prstGeom>
          <a:solidFill>
            <a:srgbClr val="080808"/>
          </a:solidFill>
          <a:ln w="3810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Measured values should be considered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</a:rPr>
              <a:t>And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</a:rPr>
              <a:t>Corrected values should be discarded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8"/>
          <p:cNvSpPr txBox="1">
            <a:spLocks noChangeArrowheads="1"/>
          </p:cNvSpPr>
          <p:nvPr/>
        </p:nvSpPr>
        <p:spPr bwMode="auto">
          <a:xfrm>
            <a:off x="4251325" y="1489075"/>
            <a:ext cx="458787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Bicarbonate is </a:t>
            </a:r>
            <a:r>
              <a:rPr lang="en-US" i="1" u="sng">
                <a:solidFill>
                  <a:srgbClr val="FFFF66"/>
                </a:solidFill>
              </a:rPr>
              <a:t>calculated</a:t>
            </a:r>
            <a:r>
              <a:rPr lang="en-US">
                <a:solidFill>
                  <a:srgbClr val="FFFF66"/>
                </a:solidFill>
              </a:rPr>
              <a:t> on the basis of the </a:t>
            </a:r>
          </a:p>
          <a:p>
            <a:r>
              <a:rPr lang="en-US" u="sng">
                <a:solidFill>
                  <a:srgbClr val="FFFF66"/>
                </a:solidFill>
              </a:rPr>
              <a:t>Henderson equation:</a:t>
            </a:r>
          </a:p>
          <a:p>
            <a:endParaRPr lang="en-US">
              <a:solidFill>
                <a:srgbClr val="FFFF66"/>
              </a:solidFill>
            </a:endParaRPr>
          </a:p>
          <a:p>
            <a:r>
              <a:rPr lang="en-US">
                <a:solidFill>
                  <a:srgbClr val="FFFF66"/>
                </a:solidFill>
              </a:rPr>
              <a:t>[H</a:t>
            </a:r>
            <a:r>
              <a:rPr lang="en-US" baseline="50000">
                <a:solidFill>
                  <a:srgbClr val="FFFF66"/>
                </a:solidFill>
              </a:rPr>
              <a:t>+</a:t>
            </a:r>
            <a:r>
              <a:rPr lang="en-US">
                <a:solidFill>
                  <a:srgbClr val="FFFF66"/>
                </a:solidFill>
              </a:rPr>
              <a:t>] = 24 pCO</a:t>
            </a:r>
            <a:r>
              <a:rPr lang="en-US" baseline="-25000">
                <a:solidFill>
                  <a:srgbClr val="FFFF66"/>
                </a:solidFill>
              </a:rPr>
              <a:t>2 </a:t>
            </a:r>
            <a:r>
              <a:rPr lang="en-US">
                <a:solidFill>
                  <a:srgbClr val="FFFF66"/>
                </a:solidFill>
              </a:rPr>
              <a:t>/ [HCO</a:t>
            </a:r>
            <a:r>
              <a:rPr lang="en-US" baseline="-25000">
                <a:solidFill>
                  <a:srgbClr val="FFFF66"/>
                </a:solidFill>
              </a:rPr>
              <a:t>3</a:t>
            </a:r>
            <a:r>
              <a:rPr lang="en-US" baseline="50000">
                <a:solidFill>
                  <a:srgbClr val="FFFF66"/>
                </a:solidFill>
              </a:rPr>
              <a:t>-</a:t>
            </a:r>
            <a:r>
              <a:rPr lang="en-US">
                <a:solidFill>
                  <a:srgbClr val="FFFF66"/>
                </a:solidFill>
              </a:rPr>
              <a:t>]</a:t>
            </a:r>
          </a:p>
          <a:p>
            <a:endParaRPr lang="en-US" sz="1600">
              <a:solidFill>
                <a:srgbClr val="FFFF66"/>
              </a:solidFill>
            </a:endParaRPr>
          </a:p>
          <a:p>
            <a:r>
              <a:rPr lang="en-US">
                <a:solidFill>
                  <a:srgbClr val="FFFF66"/>
                </a:solidFill>
              </a:rPr>
              <a:t>or </a:t>
            </a:r>
          </a:p>
          <a:p>
            <a:r>
              <a:rPr lang="en-US">
                <a:solidFill>
                  <a:srgbClr val="FFFF66"/>
                </a:solidFill>
              </a:rPr>
              <a:t>for the </a:t>
            </a:r>
          </a:p>
          <a:p>
            <a:r>
              <a:rPr lang="en-US" sz="4000">
                <a:solidFill>
                  <a:srgbClr val="FFFF66"/>
                </a:solidFill>
              </a:rPr>
              <a:t>Mathematically inclined</a:t>
            </a:r>
            <a:r>
              <a:rPr lang="en-US">
                <a:solidFill>
                  <a:srgbClr val="FFFF66"/>
                </a:solidFill>
              </a:rPr>
              <a:t>… </a:t>
            </a:r>
          </a:p>
        </p:txBody>
      </p:sp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4267200" y="369888"/>
            <a:ext cx="4417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 Bicarbonate:</a:t>
            </a:r>
          </a:p>
        </p:txBody>
      </p:sp>
      <p:sp>
        <p:nvSpPr>
          <p:cNvPr id="161812" name="AutoShape 20"/>
          <p:cNvSpPr>
            <a:spLocks noChangeArrowheads="1"/>
          </p:cNvSpPr>
          <p:nvPr/>
        </p:nvSpPr>
        <p:spPr bwMode="auto">
          <a:xfrm>
            <a:off x="381000" y="152400"/>
            <a:ext cx="3124200" cy="6629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             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       </a:t>
            </a:r>
            <a:r>
              <a:rPr lang="en-US" sz="1800" b="1" dirty="0">
                <a:solidFill>
                  <a:srgbClr val="000000"/>
                </a:solidFill>
              </a:rPr>
              <a:t>-----XXXX Diagnostics-----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8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000000"/>
                </a:solidFill>
              </a:rPr>
              <a:t>Blood         Gas           Report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dirty="0">
                <a:solidFill>
                  <a:srgbClr val="000000"/>
                </a:solidFill>
              </a:rPr>
              <a:t>328                    03:44             Feb 5 2006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dirty="0">
                <a:solidFill>
                  <a:srgbClr val="000000"/>
                </a:solidFill>
              </a:rPr>
              <a:t>Pt ID                 3245 / 00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000000"/>
                </a:solidFill>
              </a:rPr>
              <a:t>Measured                       37.0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aseline="30000" dirty="0">
                <a:solidFill>
                  <a:srgbClr val="000000"/>
                </a:solidFill>
              </a:rPr>
              <a:t>0</a:t>
            </a:r>
            <a:r>
              <a:rPr lang="en-US" sz="1600" b="1" dirty="0">
                <a:solidFill>
                  <a:srgbClr val="000000"/>
                </a:solidFill>
              </a:rPr>
              <a:t>C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pH                     7.452                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pCO2                45.1                 mm Hg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pO2                  112.3                mm Hg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000000"/>
                </a:solidFill>
              </a:rPr>
              <a:t>Corrected                      38.6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baseline="30000" dirty="0">
                <a:solidFill>
                  <a:srgbClr val="000000"/>
                </a:solidFill>
              </a:rPr>
              <a:t>0</a:t>
            </a:r>
            <a:r>
              <a:rPr lang="en-US" sz="1400" b="1" dirty="0">
                <a:solidFill>
                  <a:srgbClr val="000000"/>
                </a:solidFill>
              </a:rPr>
              <a:t>C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dirty="0"/>
              <a:t>pH                    7.436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dirty="0"/>
              <a:t>pCO2               47.6                mm Hg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dirty="0"/>
              <a:t>pO2                 122.4              mm Hg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000000"/>
                </a:solidFill>
              </a:rPr>
              <a:t>Calculated Data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8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HCO3  act        31.2               </a:t>
            </a:r>
            <a:r>
              <a:rPr lang="en-US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mmol</a:t>
            </a: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/ L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HCO3  std        30.5               </a:t>
            </a:r>
            <a:r>
              <a:rPr lang="en-US" sz="1400" b="1" dirty="0" err="1">
                <a:solidFill>
                  <a:srgbClr val="000000"/>
                </a:solidFill>
              </a:rPr>
              <a:t>mmol</a:t>
            </a:r>
            <a:r>
              <a:rPr lang="en-US" sz="1400" b="1" dirty="0">
                <a:solidFill>
                  <a:srgbClr val="000000"/>
                </a:solidFill>
              </a:rPr>
              <a:t> / L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B E                   6.6                 </a:t>
            </a:r>
            <a:r>
              <a:rPr lang="en-US" sz="1400" b="1" dirty="0" err="1">
                <a:solidFill>
                  <a:srgbClr val="000000"/>
                </a:solidFill>
              </a:rPr>
              <a:t>mmol</a:t>
            </a:r>
            <a:r>
              <a:rPr lang="en-US" sz="1400" b="1" dirty="0">
                <a:solidFill>
                  <a:srgbClr val="000000"/>
                </a:solidFill>
              </a:rPr>
              <a:t> / L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O2 ct                15.8               </a:t>
            </a:r>
            <a:r>
              <a:rPr lang="en-US" sz="1400" b="1" dirty="0" err="1">
                <a:solidFill>
                  <a:srgbClr val="000000"/>
                </a:solidFill>
              </a:rPr>
              <a:t>mL</a:t>
            </a:r>
            <a:r>
              <a:rPr lang="en-US" sz="1400" b="1" dirty="0">
                <a:solidFill>
                  <a:srgbClr val="000000"/>
                </a:solidFill>
              </a:rPr>
              <a:t> / dl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O2 Sat             98.4                %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ct CO2             32.5              </a:t>
            </a:r>
            <a:r>
              <a:rPr lang="en-US" sz="1400" b="1" dirty="0" err="1">
                <a:solidFill>
                  <a:srgbClr val="000000"/>
                </a:solidFill>
              </a:rPr>
              <a:t>mmol</a:t>
            </a:r>
            <a:r>
              <a:rPr lang="en-US" sz="1400" b="1" dirty="0">
                <a:solidFill>
                  <a:srgbClr val="000000"/>
                </a:solidFill>
              </a:rPr>
              <a:t> / L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pO2 (A -a)       30.2               mm Hg </a:t>
            </a:r>
            <a:r>
              <a:rPr lang="en-US" sz="1400" b="1" dirty="0">
                <a:solidFill>
                  <a:srgbClr val="000000"/>
                </a:solidFill>
                <a:sym typeface="Wingdings 3" pitchFamily="18" charset="2"/>
              </a:rPr>
              <a:t>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sym typeface="Wingdings 3" pitchFamily="18" charset="2"/>
              </a:rPr>
              <a:t>pO2 (a/A)         0.78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400" b="1" dirty="0">
              <a:solidFill>
                <a:srgbClr val="000000"/>
              </a:solidFill>
              <a:sym typeface="Wingdings 3" pitchFamily="18" charset="2"/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000000"/>
                </a:solidFill>
                <a:sym typeface="Wingdings 3" pitchFamily="18" charset="2"/>
              </a:rPr>
              <a:t>Entered Data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sym typeface="Wingdings 3" pitchFamily="18" charset="2"/>
              </a:rPr>
              <a:t>Temp                 38.6           0C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sym typeface="Wingdings 3" pitchFamily="18" charset="2"/>
              </a:rPr>
              <a:t>FiO2                  30.0         %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sym typeface="Wingdings 3" pitchFamily="18" charset="2"/>
              </a:rPr>
              <a:t>ct Hb                 10.5        gm/dl</a:t>
            </a:r>
          </a:p>
        </p:txBody>
      </p:sp>
      <p:sp>
        <p:nvSpPr>
          <p:cNvPr id="161813" name="Oval 21"/>
          <p:cNvSpPr>
            <a:spLocks noChangeArrowheads="1"/>
          </p:cNvSpPr>
          <p:nvPr/>
        </p:nvSpPr>
        <p:spPr bwMode="auto">
          <a:xfrm>
            <a:off x="317500" y="3962400"/>
            <a:ext cx="1828800" cy="366713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1815" name="Picture 23" descr="jokesfac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667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12" grpId="0" animBg="1"/>
      <p:bldP spid="1618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38" name="AutoShape 22"/>
          <p:cNvSpPr>
            <a:spLocks noChangeArrowheads="1"/>
          </p:cNvSpPr>
          <p:nvPr/>
        </p:nvSpPr>
        <p:spPr bwMode="auto">
          <a:xfrm>
            <a:off x="304800" y="76200"/>
            <a:ext cx="3124200" cy="6629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             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       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       </a:t>
            </a:r>
            <a:r>
              <a:rPr lang="en-US" sz="1800" b="1" dirty="0">
                <a:solidFill>
                  <a:srgbClr val="000000"/>
                </a:solidFill>
              </a:rPr>
              <a:t>-----XXXX Diagnostics-----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8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000000"/>
                </a:solidFill>
              </a:rPr>
              <a:t>Blood         Gas           Report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dirty="0">
                <a:solidFill>
                  <a:srgbClr val="000000"/>
                </a:solidFill>
              </a:rPr>
              <a:t>328                    03:44             Feb 5 2006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dirty="0">
                <a:solidFill>
                  <a:srgbClr val="000000"/>
                </a:solidFill>
              </a:rPr>
              <a:t>Pt ID                 3245 / 00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000000"/>
                </a:solidFill>
              </a:rPr>
              <a:t>Measured                       37.0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aseline="30000" dirty="0">
                <a:solidFill>
                  <a:srgbClr val="000000"/>
                </a:solidFill>
              </a:rPr>
              <a:t>0</a:t>
            </a:r>
            <a:r>
              <a:rPr lang="en-US" sz="1600" b="1" dirty="0">
                <a:solidFill>
                  <a:srgbClr val="000000"/>
                </a:solidFill>
              </a:rPr>
              <a:t>C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pH                     7.452                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pCO2                45.1                 mm Hg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pO2                  112.3                mm Hg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000000"/>
                </a:solidFill>
              </a:rPr>
              <a:t>Corrected                      38.6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baseline="30000" dirty="0">
                <a:solidFill>
                  <a:srgbClr val="000000"/>
                </a:solidFill>
              </a:rPr>
              <a:t>0</a:t>
            </a:r>
            <a:r>
              <a:rPr lang="en-US" sz="1400" b="1" dirty="0">
                <a:solidFill>
                  <a:srgbClr val="000000"/>
                </a:solidFill>
              </a:rPr>
              <a:t>C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dirty="0"/>
              <a:t>pH                    7.436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dirty="0"/>
              <a:t>pCO2               47.6                mm Hg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dirty="0"/>
              <a:t>pO2                 122.4              mm Hg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000000"/>
                </a:solidFill>
              </a:rPr>
              <a:t>Calculated Data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800" b="1" u="sng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dirty="0">
                <a:solidFill>
                  <a:srgbClr val="000000"/>
                </a:solidFill>
              </a:rPr>
              <a:t>HCO3  act        31.2               </a:t>
            </a:r>
            <a:r>
              <a:rPr lang="en-US" sz="1400" dirty="0" err="1">
                <a:solidFill>
                  <a:srgbClr val="000000"/>
                </a:solidFill>
              </a:rPr>
              <a:t>mmol</a:t>
            </a:r>
            <a:r>
              <a:rPr lang="en-US" sz="1400" dirty="0">
                <a:solidFill>
                  <a:srgbClr val="000000"/>
                </a:solidFill>
              </a:rPr>
              <a:t> / L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HCO3  std        30.5               </a:t>
            </a:r>
            <a:r>
              <a:rPr lang="en-US" sz="14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mmol</a:t>
            </a:r>
            <a:r>
              <a:rPr lang="en-US" sz="1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/ L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 E                   6.6                 </a:t>
            </a:r>
            <a:r>
              <a:rPr lang="en-US" sz="14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mmol</a:t>
            </a:r>
            <a:r>
              <a:rPr lang="en-US" sz="1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/ L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O2 ct                15.8               </a:t>
            </a:r>
            <a:r>
              <a:rPr lang="en-US" sz="1400" b="1" dirty="0" err="1">
                <a:solidFill>
                  <a:srgbClr val="000000"/>
                </a:solidFill>
              </a:rPr>
              <a:t>mL</a:t>
            </a:r>
            <a:r>
              <a:rPr lang="en-US" sz="1400" b="1" dirty="0">
                <a:solidFill>
                  <a:srgbClr val="000000"/>
                </a:solidFill>
              </a:rPr>
              <a:t> / dl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O2 Sat             98.4                %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ct CO2             32.5              </a:t>
            </a:r>
            <a:r>
              <a:rPr lang="en-US" sz="1400" b="1" dirty="0" err="1">
                <a:solidFill>
                  <a:srgbClr val="000000"/>
                </a:solidFill>
              </a:rPr>
              <a:t>mmol</a:t>
            </a:r>
            <a:r>
              <a:rPr lang="en-US" sz="1400" b="1" dirty="0">
                <a:solidFill>
                  <a:srgbClr val="000000"/>
                </a:solidFill>
              </a:rPr>
              <a:t> / L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pO2 (A -a)       30.2               mm Hg </a:t>
            </a:r>
            <a:r>
              <a:rPr lang="en-US" sz="1400" b="1" dirty="0">
                <a:solidFill>
                  <a:srgbClr val="000000"/>
                </a:solidFill>
                <a:sym typeface="Wingdings 3" pitchFamily="18" charset="2"/>
              </a:rPr>
              <a:t>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sym typeface="Wingdings 3" pitchFamily="18" charset="2"/>
              </a:rPr>
              <a:t>pO2 (a/A)         0.78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400" b="1" dirty="0">
              <a:solidFill>
                <a:srgbClr val="000000"/>
              </a:solidFill>
              <a:sym typeface="Wingdings 3" pitchFamily="18" charset="2"/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000000"/>
                </a:solidFill>
                <a:sym typeface="Wingdings 3" pitchFamily="18" charset="2"/>
              </a:rPr>
              <a:t>Entered Data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sym typeface="Wingdings 3" pitchFamily="18" charset="2"/>
              </a:rPr>
              <a:t>Temp                 38.6           0C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sym typeface="Wingdings 3" pitchFamily="18" charset="2"/>
              </a:rPr>
              <a:t>FiO2                  30.0         %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sym typeface="Wingdings 3" pitchFamily="18" charset="2"/>
              </a:rPr>
              <a:t>ct Hb                 10.5        gm/dl</a:t>
            </a:r>
          </a:p>
        </p:txBody>
      </p:sp>
      <p:sp>
        <p:nvSpPr>
          <p:cNvPr id="22531" name="AutoShape 11"/>
          <p:cNvSpPr>
            <a:spLocks noChangeArrowheads="1"/>
          </p:cNvSpPr>
          <p:nvPr/>
        </p:nvSpPr>
        <p:spPr bwMode="auto">
          <a:xfrm>
            <a:off x="1219200" y="2895600"/>
            <a:ext cx="609600" cy="6096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09800" y="228600"/>
            <a:ext cx="6858000" cy="4114800"/>
            <a:chOff x="1584" y="144"/>
            <a:chExt cx="4090" cy="2400"/>
          </a:xfrm>
        </p:grpSpPr>
        <p:sp>
          <p:nvSpPr>
            <p:cNvPr id="22539" name="Text Box 13"/>
            <p:cNvSpPr txBox="1">
              <a:spLocks noChangeArrowheads="1"/>
            </p:cNvSpPr>
            <p:nvPr/>
          </p:nvSpPr>
          <p:spPr bwMode="auto">
            <a:xfrm>
              <a:off x="2592" y="144"/>
              <a:ext cx="3082" cy="168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FF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dirty="0">
                  <a:solidFill>
                    <a:srgbClr val="66FFFF"/>
                  </a:solidFill>
                </a:rPr>
                <a:t>Standard Bicarbonate:</a:t>
              </a:r>
              <a:endParaRPr lang="en-US" dirty="0">
                <a:solidFill>
                  <a:srgbClr val="66FFFF"/>
                </a:solidFill>
              </a:endParaRPr>
            </a:p>
            <a:p>
              <a:r>
                <a:rPr lang="en-US" dirty="0">
                  <a:solidFill>
                    <a:srgbClr val="66FFFF"/>
                  </a:solidFill>
                </a:rPr>
                <a:t>Plasma HCO</a:t>
              </a:r>
              <a:r>
                <a:rPr lang="en-US" baseline="-25000" dirty="0">
                  <a:solidFill>
                    <a:srgbClr val="66FFFF"/>
                  </a:solidFill>
                </a:rPr>
                <a:t>3</a:t>
              </a:r>
              <a:r>
                <a:rPr lang="en-US" dirty="0">
                  <a:solidFill>
                    <a:srgbClr val="66FFFF"/>
                  </a:solidFill>
                </a:rPr>
                <a:t> after equilibration</a:t>
              </a:r>
            </a:p>
            <a:p>
              <a:r>
                <a:rPr lang="en-US" dirty="0">
                  <a:solidFill>
                    <a:srgbClr val="66FFFF"/>
                  </a:solidFill>
                </a:rPr>
                <a:t>to a PCO</a:t>
              </a:r>
              <a:r>
                <a:rPr lang="en-US" baseline="-25000" dirty="0">
                  <a:solidFill>
                    <a:srgbClr val="66FFFF"/>
                  </a:solidFill>
                </a:rPr>
                <a:t>2</a:t>
              </a:r>
              <a:r>
                <a:rPr lang="en-US" dirty="0">
                  <a:solidFill>
                    <a:srgbClr val="66FFFF"/>
                  </a:solidFill>
                </a:rPr>
                <a:t> of 40 mm Hg</a:t>
              </a:r>
            </a:p>
            <a:p>
              <a:endParaRPr lang="en-US" sz="1000" dirty="0">
                <a:solidFill>
                  <a:srgbClr val="66FFFF"/>
                </a:solidFill>
              </a:endParaRPr>
            </a:p>
            <a:p>
              <a:r>
                <a:rPr lang="en-US" dirty="0">
                  <a:solidFill>
                    <a:srgbClr val="FFFF00"/>
                  </a:solidFill>
                </a:rPr>
                <a:t>: </a:t>
              </a:r>
              <a:r>
                <a:rPr lang="en-US" sz="2000" dirty="0">
                  <a:solidFill>
                    <a:srgbClr val="FFFF00"/>
                  </a:solidFill>
                </a:rPr>
                <a:t>reflects non-respiratory acid base change</a:t>
              </a:r>
            </a:p>
            <a:p>
              <a:r>
                <a:rPr lang="en-US" sz="2000" dirty="0">
                  <a:solidFill>
                    <a:srgbClr val="FFFF00"/>
                  </a:solidFill>
                </a:rPr>
                <a:t>: does not quantify the extent of the buffer     base abnormality </a:t>
              </a:r>
            </a:p>
            <a:p>
              <a:r>
                <a:rPr lang="en-US" sz="2000" dirty="0">
                  <a:solidFill>
                    <a:srgbClr val="FFFF00"/>
                  </a:solidFill>
                </a:rPr>
                <a:t>: does not consider actual buffering capacity of blood</a:t>
              </a:r>
            </a:p>
          </p:txBody>
        </p:sp>
        <p:sp>
          <p:nvSpPr>
            <p:cNvPr id="22540" name="Line 14"/>
            <p:cNvSpPr>
              <a:spLocks noChangeShapeType="1"/>
            </p:cNvSpPr>
            <p:nvPr/>
          </p:nvSpPr>
          <p:spPr bwMode="auto">
            <a:xfrm flipH="1">
              <a:off x="1584" y="960"/>
              <a:ext cx="1104" cy="15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743200" y="3419476"/>
            <a:ext cx="6248400" cy="2586038"/>
            <a:chOff x="1872" y="2144"/>
            <a:chExt cx="3610" cy="1629"/>
          </a:xfrm>
        </p:grpSpPr>
        <p:sp>
          <p:nvSpPr>
            <p:cNvPr id="22537" name="Text Box 16"/>
            <p:cNvSpPr txBox="1">
              <a:spLocks noChangeArrowheads="1"/>
            </p:cNvSpPr>
            <p:nvPr/>
          </p:nvSpPr>
          <p:spPr bwMode="auto">
            <a:xfrm>
              <a:off x="2592" y="2144"/>
              <a:ext cx="2890" cy="1629"/>
            </a:xfrm>
            <a:prstGeom prst="rect">
              <a:avLst/>
            </a:prstGeom>
            <a:noFill/>
            <a:ln w="9525">
              <a:solidFill>
                <a:srgbClr val="00FF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dirty="0">
                  <a:solidFill>
                    <a:srgbClr val="66FFFF"/>
                  </a:solidFill>
                </a:rPr>
                <a:t>Base Excess: </a:t>
              </a:r>
            </a:p>
            <a:p>
              <a:r>
                <a:rPr lang="en-US" dirty="0">
                  <a:solidFill>
                    <a:srgbClr val="66FFFF"/>
                  </a:solidFill>
                </a:rPr>
                <a:t>D base to </a:t>
              </a:r>
              <a:r>
                <a:rPr lang="en-US" dirty="0" err="1">
                  <a:solidFill>
                    <a:srgbClr val="66FFFF"/>
                  </a:solidFill>
                </a:rPr>
                <a:t>normalise</a:t>
              </a:r>
              <a:r>
                <a:rPr lang="en-US" dirty="0">
                  <a:solidFill>
                    <a:srgbClr val="66FFFF"/>
                  </a:solidFill>
                </a:rPr>
                <a:t> HCO</a:t>
              </a:r>
              <a:r>
                <a:rPr lang="en-US" baseline="-25000" dirty="0">
                  <a:solidFill>
                    <a:srgbClr val="66FFFF"/>
                  </a:solidFill>
                </a:rPr>
                <a:t>3 </a:t>
              </a:r>
              <a:r>
                <a:rPr lang="en-US" dirty="0">
                  <a:solidFill>
                    <a:srgbClr val="66FFFF"/>
                  </a:solidFill>
                </a:rPr>
                <a:t>(to 24) with PCO</a:t>
              </a:r>
              <a:r>
                <a:rPr lang="en-US" baseline="-25000" dirty="0">
                  <a:solidFill>
                    <a:srgbClr val="66FFFF"/>
                  </a:solidFill>
                </a:rPr>
                <a:t>2 </a:t>
              </a:r>
              <a:r>
                <a:rPr lang="en-US" dirty="0">
                  <a:solidFill>
                    <a:srgbClr val="66FFFF"/>
                  </a:solidFill>
                </a:rPr>
                <a:t>at 40 mm Hg</a:t>
              </a:r>
            </a:p>
            <a:p>
              <a:r>
                <a:rPr lang="en-US" sz="1000" dirty="0">
                  <a:solidFill>
                    <a:srgbClr val="66FFFF"/>
                  </a:solidFill>
                </a:rPr>
                <a:t>(</a:t>
              </a:r>
              <a:r>
                <a:rPr lang="en-US" sz="1000" dirty="0" err="1">
                  <a:solidFill>
                    <a:srgbClr val="66FFFF"/>
                  </a:solidFill>
                </a:rPr>
                <a:t>Sigaard</a:t>
              </a:r>
              <a:r>
                <a:rPr lang="en-US" sz="1000" dirty="0">
                  <a:solidFill>
                    <a:srgbClr val="66FFFF"/>
                  </a:solidFill>
                </a:rPr>
                <a:t>-Andersen)</a:t>
              </a:r>
            </a:p>
            <a:p>
              <a:r>
                <a:rPr lang="en-US" sz="2000" dirty="0">
                  <a:solidFill>
                    <a:srgbClr val="FFFF00"/>
                  </a:solidFill>
                </a:rPr>
                <a:t>: reflects metabolic part of acid base D</a:t>
              </a:r>
            </a:p>
            <a:p>
              <a:r>
                <a:rPr lang="en-US" sz="2000" dirty="0">
                  <a:solidFill>
                    <a:srgbClr val="FFFF00"/>
                  </a:solidFill>
                </a:rPr>
                <a:t>: no info. over that derived from pH,         pCO2 and HCO3</a:t>
              </a:r>
            </a:p>
            <a:p>
              <a:r>
                <a:rPr lang="en-US" sz="2000" dirty="0">
                  <a:solidFill>
                    <a:srgbClr val="FFFF00"/>
                  </a:solidFill>
                </a:rPr>
                <a:t>: Misinterpreted in chronic or mixed disorders</a:t>
              </a:r>
            </a:p>
          </p:txBody>
        </p:sp>
        <p:sp>
          <p:nvSpPr>
            <p:cNvPr id="22538" name="Line 17"/>
            <p:cNvSpPr>
              <a:spLocks noChangeShapeType="1"/>
            </p:cNvSpPr>
            <p:nvPr/>
          </p:nvSpPr>
          <p:spPr bwMode="auto">
            <a:xfrm flipH="1">
              <a:off x="1872" y="2448"/>
              <a:ext cx="768" cy="4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029200" y="2057400"/>
            <a:ext cx="3048000" cy="2971800"/>
            <a:chOff x="3216" y="2304"/>
            <a:chExt cx="768" cy="768"/>
          </a:xfrm>
        </p:grpSpPr>
        <p:sp>
          <p:nvSpPr>
            <p:cNvPr id="22535" name="Oval 19"/>
            <p:cNvSpPr>
              <a:spLocks noChangeArrowheads="1"/>
            </p:cNvSpPr>
            <p:nvPr/>
          </p:nvSpPr>
          <p:spPr bwMode="auto">
            <a:xfrm>
              <a:off x="3216" y="2304"/>
              <a:ext cx="768" cy="768"/>
            </a:xfrm>
            <a:prstGeom prst="ellipse">
              <a:avLst/>
            </a:prstGeom>
            <a:noFill/>
            <a:ln w="2413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Line 20"/>
            <p:cNvSpPr>
              <a:spLocks noChangeShapeType="1"/>
            </p:cNvSpPr>
            <p:nvPr/>
          </p:nvSpPr>
          <p:spPr bwMode="auto">
            <a:xfrm flipV="1">
              <a:off x="3312" y="2400"/>
              <a:ext cx="576" cy="576"/>
            </a:xfrm>
            <a:prstGeom prst="line">
              <a:avLst/>
            </a:prstGeom>
            <a:noFill/>
            <a:ln w="2413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3886200" y="228600"/>
            <a:ext cx="5181600" cy="5693866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Occidental" pitchFamily="2" charset="0"/>
              </a:rPr>
              <a:t>Oxygenation </a:t>
            </a:r>
          </a:p>
          <a:p>
            <a:r>
              <a:rPr lang="en-US" sz="4400" b="1" dirty="0">
                <a:solidFill>
                  <a:srgbClr val="FF0000"/>
                </a:solidFill>
                <a:latin typeface="Occidental" pitchFamily="2" charset="0"/>
              </a:rPr>
              <a:t>Parameters: /limitations</a:t>
            </a:r>
          </a:p>
          <a:p>
            <a:endParaRPr lang="en-US" sz="2000" b="1" dirty="0">
              <a:solidFill>
                <a:srgbClr val="FF9900"/>
              </a:solidFill>
              <a:latin typeface="Occidental" pitchFamily="2" charset="0"/>
            </a:endParaRPr>
          </a:p>
          <a:p>
            <a:r>
              <a:rPr lang="en-US" b="1" dirty="0">
                <a:solidFill>
                  <a:srgbClr val="FFFF00"/>
                </a:solidFill>
              </a:rPr>
              <a:t>O</a:t>
            </a:r>
            <a:r>
              <a:rPr lang="en-US" b="1" baseline="-25000" dirty="0">
                <a:solidFill>
                  <a:srgbClr val="FFFF00"/>
                </a:solidFill>
              </a:rPr>
              <a:t>2</a:t>
            </a:r>
            <a:r>
              <a:rPr lang="en-US" b="1" dirty="0">
                <a:solidFill>
                  <a:srgbClr val="FFFF00"/>
                </a:solidFill>
              </a:rPr>
              <a:t> Content of blood:</a:t>
            </a:r>
          </a:p>
          <a:p>
            <a:r>
              <a:rPr lang="en-US" sz="2000" i="1" dirty="0">
                <a:solidFill>
                  <a:srgbClr val="66FFFF"/>
                </a:solidFill>
              </a:rPr>
              <a:t>(Hb x1.34x O</a:t>
            </a:r>
            <a:r>
              <a:rPr lang="en-US" sz="2000" i="1" baseline="-25000" dirty="0">
                <a:solidFill>
                  <a:srgbClr val="66FFFF"/>
                </a:solidFill>
              </a:rPr>
              <a:t>2</a:t>
            </a:r>
            <a:r>
              <a:rPr lang="en-US" sz="2000" i="1" dirty="0">
                <a:solidFill>
                  <a:srgbClr val="66FFFF"/>
                </a:solidFill>
              </a:rPr>
              <a:t> Sat  + 0.003x Dissolved O</a:t>
            </a:r>
            <a:r>
              <a:rPr lang="en-US" sz="2000" i="1" baseline="-25000" dirty="0">
                <a:solidFill>
                  <a:srgbClr val="66FFFF"/>
                </a:solidFill>
              </a:rPr>
              <a:t>2 </a:t>
            </a:r>
            <a:r>
              <a:rPr lang="en-US" sz="2000" i="1" dirty="0">
                <a:solidFill>
                  <a:srgbClr val="66FFFF"/>
                </a:solidFill>
              </a:rPr>
              <a:t>)</a:t>
            </a:r>
          </a:p>
          <a:p>
            <a:r>
              <a:rPr lang="en-US" sz="2000" i="1" dirty="0">
                <a:solidFill>
                  <a:srgbClr val="66FFFF"/>
                </a:solidFill>
              </a:rPr>
              <a:t>Remember Hemoglobin</a:t>
            </a:r>
          </a:p>
          <a:p>
            <a:endParaRPr lang="en-US" sz="1000" b="1" dirty="0">
              <a:solidFill>
                <a:srgbClr val="FF99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Oxygen Saturation</a:t>
            </a:r>
            <a:r>
              <a:rPr lang="en-US" b="1" dirty="0">
                <a:solidFill>
                  <a:schemeClr val="tx2"/>
                </a:solidFill>
              </a:rPr>
              <a:t>:</a:t>
            </a:r>
          </a:p>
          <a:p>
            <a:r>
              <a:rPr lang="en-US" sz="2000" i="1" dirty="0">
                <a:solidFill>
                  <a:srgbClr val="66FFFF"/>
                </a:solidFill>
              </a:rPr>
              <a:t>( remember this is calculated …error prone)</a:t>
            </a:r>
            <a:endParaRPr lang="en-US" b="1" i="1" dirty="0">
              <a:solidFill>
                <a:srgbClr val="66FFFF"/>
              </a:solidFill>
            </a:endParaRPr>
          </a:p>
          <a:p>
            <a:endParaRPr lang="en-US" b="1" dirty="0">
              <a:solidFill>
                <a:srgbClr val="FF99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Alveolar / arterial gradient:</a:t>
            </a:r>
          </a:p>
          <a:p>
            <a:r>
              <a:rPr lang="en-US" sz="2000" i="1" dirty="0">
                <a:solidFill>
                  <a:srgbClr val="00FFFF"/>
                </a:solidFill>
              </a:rPr>
              <a:t>( classify respiratory failure)</a:t>
            </a:r>
          </a:p>
          <a:p>
            <a:endParaRPr lang="en-US" b="1" dirty="0">
              <a:solidFill>
                <a:srgbClr val="FF99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Arterial / alveolar ratio:</a:t>
            </a:r>
          </a:p>
          <a:p>
            <a:r>
              <a:rPr lang="en-US" sz="2000" i="1" dirty="0">
                <a:solidFill>
                  <a:srgbClr val="00FFFF"/>
                </a:solidFill>
              </a:rPr>
              <a:t>Proposed to be less variable</a:t>
            </a:r>
          </a:p>
          <a:p>
            <a:r>
              <a:rPr lang="en-US" sz="2000" i="1" dirty="0">
                <a:solidFill>
                  <a:srgbClr val="00FFFF"/>
                </a:solidFill>
              </a:rPr>
              <a:t>Same limitations as A-a gradient</a:t>
            </a: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3850" name="AutoShape 10"/>
          <p:cNvSpPr>
            <a:spLocks noChangeArrowheads="1"/>
          </p:cNvSpPr>
          <p:nvPr/>
        </p:nvSpPr>
        <p:spPr bwMode="auto">
          <a:xfrm>
            <a:off x="304800" y="76200"/>
            <a:ext cx="3124200" cy="6629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             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      </a:t>
            </a:r>
            <a:r>
              <a:rPr lang="en-US" sz="1800" b="1" dirty="0">
                <a:solidFill>
                  <a:srgbClr val="000000"/>
                </a:solidFill>
              </a:rPr>
              <a:t>-----XXXX Diagnostics-----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8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000000"/>
                </a:solidFill>
              </a:rPr>
              <a:t>Blood         Gas           Report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dirty="0">
                <a:solidFill>
                  <a:srgbClr val="000000"/>
                </a:solidFill>
              </a:rPr>
              <a:t>328                    03:44             Feb 5 2006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dirty="0">
                <a:solidFill>
                  <a:srgbClr val="000000"/>
                </a:solidFill>
              </a:rPr>
              <a:t>Pt ID                 3245 / 00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000000"/>
                </a:solidFill>
              </a:rPr>
              <a:t>Measured                       37.0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aseline="30000" dirty="0">
                <a:solidFill>
                  <a:srgbClr val="000000"/>
                </a:solidFill>
              </a:rPr>
              <a:t>0</a:t>
            </a:r>
            <a:r>
              <a:rPr lang="en-US" sz="1600" b="1" dirty="0">
                <a:solidFill>
                  <a:srgbClr val="000000"/>
                </a:solidFill>
              </a:rPr>
              <a:t>C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pH                     7.452                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pCO2                45.1                 mm Hg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pO2                  112.3                mm Hg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000000"/>
                </a:solidFill>
              </a:rPr>
              <a:t>Corrected                      38.6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baseline="30000" dirty="0">
                <a:solidFill>
                  <a:srgbClr val="000000"/>
                </a:solidFill>
              </a:rPr>
              <a:t>0</a:t>
            </a:r>
            <a:r>
              <a:rPr lang="en-US" sz="1400" b="1" dirty="0">
                <a:solidFill>
                  <a:srgbClr val="000000"/>
                </a:solidFill>
              </a:rPr>
              <a:t>C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dirty="0"/>
              <a:t>pH                    7.436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dirty="0"/>
              <a:t>pCO2               47.6                mm Hg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dirty="0"/>
              <a:t>pO2                 122.4              mm Hg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000000"/>
                </a:solidFill>
              </a:rPr>
              <a:t>Calculated Data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800" b="1" u="sng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</a:rPr>
              <a:t>HCO3  act        31.2               </a:t>
            </a:r>
            <a:r>
              <a:rPr lang="en-US" sz="1400" b="1" dirty="0" err="1">
                <a:solidFill>
                  <a:srgbClr val="000000"/>
                </a:solidFill>
              </a:rPr>
              <a:t>mmol</a:t>
            </a:r>
            <a:r>
              <a:rPr lang="en-US" sz="1400" b="1" dirty="0">
                <a:solidFill>
                  <a:srgbClr val="000000"/>
                </a:solidFill>
              </a:rPr>
              <a:t> / L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/>
              <a:t>HCO3  std        30.5               </a:t>
            </a:r>
            <a:r>
              <a:rPr lang="en-US" sz="1400" b="1" dirty="0" err="1"/>
              <a:t>mmol</a:t>
            </a:r>
            <a:r>
              <a:rPr lang="en-US" sz="1400" b="1" dirty="0"/>
              <a:t> / L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/>
              <a:t>B E                   6.6                 </a:t>
            </a:r>
            <a:r>
              <a:rPr lang="en-US" sz="1400" b="1" dirty="0" err="1"/>
              <a:t>mmol</a:t>
            </a:r>
            <a:r>
              <a:rPr lang="en-US" sz="1400" b="1" dirty="0"/>
              <a:t> / L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O2 ct                15.8               </a:t>
            </a:r>
            <a:r>
              <a:rPr lang="en-US" sz="14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mL</a:t>
            </a:r>
            <a:r>
              <a:rPr lang="en-US" sz="1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/ dl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O2 Sat             98.4                %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/>
              <a:t>ct CO2             32.5              </a:t>
            </a:r>
            <a:r>
              <a:rPr lang="en-US" sz="1400" b="1" dirty="0" err="1"/>
              <a:t>mmol</a:t>
            </a:r>
            <a:r>
              <a:rPr lang="en-US" sz="1400" b="1" dirty="0"/>
              <a:t> / L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pO2 (A -a)       30.2               mm Hg </a:t>
            </a:r>
            <a:r>
              <a:rPr lang="en-US" sz="1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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pO2 (a/A)         0.78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14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 3" pitchFamily="18" charset="2"/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000000"/>
                </a:solidFill>
                <a:sym typeface="Wingdings 3" pitchFamily="18" charset="2"/>
              </a:rPr>
              <a:t>Entered Data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ym typeface="Wingdings 3" pitchFamily="18" charset="2"/>
              </a:rPr>
              <a:t>Temp                 38.6           0C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sym typeface="Wingdings 3" pitchFamily="18" charset="2"/>
              </a:rPr>
              <a:t>FiO2                  30.0         %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sym typeface="Wingdings 3" pitchFamily="18" charset="2"/>
              </a:rPr>
              <a:t>ct Hb                 10.5        gm/dl</a:t>
            </a:r>
          </a:p>
        </p:txBody>
      </p:sp>
      <p:sp>
        <p:nvSpPr>
          <p:cNvPr id="163845" name="Line 5"/>
          <p:cNvSpPr>
            <a:spLocks noChangeShapeType="1"/>
          </p:cNvSpPr>
          <p:nvPr/>
        </p:nvSpPr>
        <p:spPr bwMode="auto">
          <a:xfrm flipH="1">
            <a:off x="1752600" y="2286000"/>
            <a:ext cx="2133600" cy="2286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3846" name="Line 6"/>
          <p:cNvSpPr>
            <a:spLocks noChangeShapeType="1"/>
          </p:cNvSpPr>
          <p:nvPr/>
        </p:nvSpPr>
        <p:spPr bwMode="auto">
          <a:xfrm flipH="1">
            <a:off x="1752600" y="3352800"/>
            <a:ext cx="2133600" cy="1524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3847" name="Line 7"/>
          <p:cNvSpPr>
            <a:spLocks noChangeShapeType="1"/>
          </p:cNvSpPr>
          <p:nvPr/>
        </p:nvSpPr>
        <p:spPr bwMode="auto">
          <a:xfrm flipH="1">
            <a:off x="1828800" y="4343400"/>
            <a:ext cx="2057400" cy="91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3848" name="Line 8"/>
          <p:cNvSpPr>
            <a:spLocks noChangeShapeType="1"/>
          </p:cNvSpPr>
          <p:nvPr/>
        </p:nvSpPr>
        <p:spPr bwMode="auto">
          <a:xfrm flipH="1">
            <a:off x="1752600" y="5410200"/>
            <a:ext cx="21336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600" y="6019800"/>
            <a:ext cx="8382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01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1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0" grpId="0" animBg="1"/>
      <p:bldP spid="163845" grpId="0" animBg="1"/>
      <p:bldP spid="163846" grpId="0" animBg="1"/>
      <p:bldP spid="163847" grpId="0" animBg="1"/>
      <p:bldP spid="163848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648200" y="1676400"/>
          <a:ext cx="4343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77000" y="2057400"/>
            <a:ext cx="688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pH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4419600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PCO</a:t>
            </a:r>
            <a:r>
              <a:rPr lang="en-US" sz="36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</a:t>
            </a:r>
            <a:endParaRPr lang="en-US" sz="3600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3444" y="3210373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HCO</a:t>
            </a:r>
            <a:r>
              <a:rPr lang="en-US" sz="3600" baseline="-25000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</a:t>
            </a:r>
            <a:endParaRPr lang="en-US" sz="3600" baseline="-25000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200400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</a:t>
            </a:r>
            <a:r>
              <a:rPr lang="en-US" sz="36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</a:t>
            </a:r>
            <a:endParaRPr lang="en-US" sz="36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381000" y="1524000"/>
          <a:ext cx="457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 flipH="1">
          <a:off x="381000" y="4114800"/>
          <a:ext cx="1066800" cy="2090738"/>
        </p:xfrm>
        <a:graphic>
          <a:graphicData uri="http://schemas.openxmlformats.org/presentationml/2006/ole">
            <p:oleObj spid="_x0000_s1026" name="Clip" r:id="rId5" imgW="1857600" imgH="3995640" progId="">
              <p:embed/>
            </p:oleObj>
          </a:graphicData>
        </a:graphic>
      </p:graphicFrame>
      <p:pic>
        <p:nvPicPr>
          <p:cNvPr id="2053" name="Picture 4" descr="cat_fly"/>
          <p:cNvPicPr>
            <a:picLocks noChangeAspect="1" noChangeArrowheads="1"/>
          </p:cNvPicPr>
          <p:nvPr/>
        </p:nvPicPr>
        <p:blipFill>
          <a:blip r:embed="rId6"/>
          <a:srcRect l="2438" t="3999" r="2438" b="3999"/>
          <a:stretch>
            <a:fillRect/>
          </a:stretch>
        </p:blipFill>
        <p:spPr bwMode="auto">
          <a:xfrm>
            <a:off x="5943600" y="1804147"/>
            <a:ext cx="2971800" cy="3758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533400" y="152400"/>
            <a:ext cx="58521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  <a:latin typeface="Arial Narrow" pitchFamily="34" charset="0"/>
              </a:rPr>
              <a:t>A Systematic and Pointed</a:t>
            </a:r>
          </a:p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  <a:latin typeface="Arial Narrow" pitchFamily="34" charset="0"/>
              </a:rPr>
              <a:t>………. approach</a:t>
            </a:r>
            <a:endParaRPr lang="en-US" sz="4400" b="1" dirty="0">
              <a:ln/>
              <a:solidFill>
                <a:schemeClr val="accent3"/>
              </a:solidFill>
              <a:latin typeface="Arial Narrow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4"/>
          <p:cNvSpPr>
            <a:spLocks noChangeArrowheads="1"/>
          </p:cNvSpPr>
          <p:nvPr/>
        </p:nvSpPr>
        <p:spPr bwMode="auto">
          <a:xfrm>
            <a:off x="533400" y="457200"/>
            <a:ext cx="8001000" cy="5867400"/>
          </a:xfrm>
          <a:prstGeom prst="roundRect">
            <a:avLst>
              <a:gd name="adj" fmla="val 16667"/>
            </a:avLst>
          </a:prstGeom>
          <a:solidFill>
            <a:srgbClr val="080808"/>
          </a:solidFill>
          <a:ln w="28575" algn="ctr">
            <a:solidFill>
              <a:schemeClr val="accent6">
                <a:lumMod val="50000"/>
              </a:schemeClr>
            </a:solidFill>
            <a:prstDash val="dash"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0" hangingPunct="0"/>
            <a:endParaRPr lang="en-US" sz="5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  <a:p>
            <a:pPr algn="r" eaLnBrk="0" hangingPunct="0"/>
            <a:endParaRPr lang="en-US" sz="5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  <a:p>
            <a:pPr algn="ctr" eaLnBrk="0" hangingPunct="0"/>
            <a:r>
              <a:rPr lang="en-US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                 Steps for</a:t>
            </a:r>
          </a:p>
          <a:p>
            <a:pPr algn="ctr" eaLnBrk="0" hangingPunct="0"/>
            <a:r>
              <a:rPr lang="en-US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                  Successful</a:t>
            </a:r>
          </a:p>
          <a:p>
            <a:pPr algn="ctr" eaLnBrk="0" hangingPunct="0"/>
            <a:r>
              <a:rPr lang="en-US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                 Blood Gas</a:t>
            </a:r>
          </a:p>
          <a:p>
            <a:pPr algn="ctr" eaLnBrk="0" hangingPunct="0"/>
            <a:r>
              <a:rPr lang="en-US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            Analysis</a:t>
            </a:r>
            <a:endParaRPr lang="en-US" sz="5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  <a:p>
            <a:pPr algn="r"/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609600" y="415925"/>
            <a:ext cx="4419600" cy="5832475"/>
          </a:xfrm>
          <a:prstGeom prst="rect">
            <a:avLst/>
          </a:prstGeom>
          <a:noFill/>
          <a:ln w="12699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7300" b="1" i="1" dirty="0" smtClean="0">
                <a:ln/>
                <a:solidFill>
                  <a:schemeClr val="accent3"/>
                </a:solidFill>
                <a:latin typeface="Arial Narrow" pitchFamily="34" charset="0"/>
              </a:rPr>
              <a:t>7 </a:t>
            </a:r>
            <a:endParaRPr lang="en-US" sz="37300" b="1" i="1" dirty="0">
              <a:ln/>
              <a:solidFill>
                <a:schemeClr val="accent3"/>
              </a:solidFill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4"/>
          <p:cNvSpPr>
            <a:spLocks noChangeArrowheads="1"/>
          </p:cNvSpPr>
          <p:nvPr/>
        </p:nvSpPr>
        <p:spPr bwMode="auto">
          <a:xfrm>
            <a:off x="1143000" y="794658"/>
            <a:ext cx="7391400" cy="5562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92929"/>
              </a:gs>
              <a:gs pos="100000">
                <a:srgbClr val="0F0F0F"/>
              </a:gs>
            </a:gsLst>
            <a:path path="rect">
              <a:fillToRect l="100000" t="100000"/>
            </a:path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130000"/>
              </a:lnSpc>
              <a:defRPr/>
            </a:pPr>
            <a:r>
              <a:rPr lang="en-US" sz="3200" dirty="0">
                <a:solidFill>
                  <a:srgbClr val="FFFF66"/>
                </a:solidFill>
                <a:latin typeface="Arial Narrow" pitchFamily="34" charset="0"/>
              </a:rPr>
              <a:t>1. </a:t>
            </a:r>
          </a:p>
          <a:p>
            <a:pPr marL="342900" indent="-342900">
              <a:lnSpc>
                <a:spcPct val="130000"/>
              </a:lnSpc>
              <a:defRPr/>
            </a:pPr>
            <a:r>
              <a:rPr lang="en-US" sz="3200" dirty="0">
                <a:solidFill>
                  <a:srgbClr val="FFFF66"/>
                </a:solidFill>
                <a:latin typeface="Arial Narrow" pitchFamily="34" charset="0"/>
              </a:rPr>
              <a:t>2.  Look at  pH?</a:t>
            </a:r>
          </a:p>
          <a:p>
            <a:pPr marL="342900" indent="-342900">
              <a:lnSpc>
                <a:spcPct val="130000"/>
              </a:lnSpc>
              <a:defRPr/>
            </a:pPr>
            <a:r>
              <a:rPr lang="en-US" sz="3200" dirty="0">
                <a:solidFill>
                  <a:srgbClr val="FFFF66"/>
                </a:solidFill>
                <a:latin typeface="Arial Narrow" pitchFamily="34" charset="0"/>
              </a:rPr>
              <a:t>3.  Who is the culprit ?...Metabolic / Respiratory</a:t>
            </a:r>
          </a:p>
          <a:p>
            <a:pPr marL="342900" indent="-342900">
              <a:lnSpc>
                <a:spcPct val="130000"/>
              </a:lnSpc>
              <a:defRPr/>
            </a:pPr>
            <a:r>
              <a:rPr lang="en-US" sz="3200" dirty="0">
                <a:solidFill>
                  <a:srgbClr val="FFFF66"/>
                </a:solidFill>
                <a:latin typeface="Arial Narrow" pitchFamily="34" charset="0"/>
              </a:rPr>
              <a:t>4.  If respiratory…… acute and /or chronic</a:t>
            </a:r>
          </a:p>
          <a:p>
            <a:pPr marL="342900" indent="-342900">
              <a:lnSpc>
                <a:spcPct val="130000"/>
              </a:lnSpc>
              <a:defRPr/>
            </a:pPr>
            <a:r>
              <a:rPr lang="en-US" sz="3200" dirty="0">
                <a:solidFill>
                  <a:srgbClr val="FFFF66"/>
                </a:solidFill>
                <a:latin typeface="Arial Narrow" pitchFamily="34" charset="0"/>
              </a:rPr>
              <a:t>5.  If metabolic acidosis,</a:t>
            </a:r>
          </a:p>
          <a:p>
            <a:pPr marL="342900" indent="-342900">
              <a:lnSpc>
                <a:spcPct val="130000"/>
              </a:lnSpc>
              <a:defRPr/>
            </a:pPr>
            <a:r>
              <a:rPr lang="en-US" sz="3200" dirty="0">
                <a:solidFill>
                  <a:srgbClr val="FFFF66"/>
                </a:solidFill>
                <a:latin typeface="Arial Narrow" pitchFamily="34" charset="0"/>
                <a:sym typeface="Monotype Sorts" pitchFamily="2" charset="2"/>
              </a:rPr>
              <a:t>     Anion </a:t>
            </a:r>
            <a:r>
              <a:rPr lang="en-US" sz="3200" dirty="0">
                <a:solidFill>
                  <a:srgbClr val="FFFF66"/>
                </a:solidFill>
                <a:latin typeface="Arial Narrow" pitchFamily="34" charset="0"/>
              </a:rPr>
              <a:t>gap </a:t>
            </a:r>
            <a:r>
              <a:rPr lang="en-US" sz="3200" dirty="0" smtClean="0">
                <a:solidFill>
                  <a:srgbClr val="FFFF66"/>
                </a:solidFill>
                <a:latin typeface="Arial Narrow" pitchFamily="34" charset="0"/>
                <a:cs typeface="Arial"/>
                <a:sym typeface="Monotype Sorts" pitchFamily="2" charset="2"/>
              </a:rPr>
              <a:t>↑</a:t>
            </a:r>
            <a:r>
              <a:rPr lang="en-US" sz="3200" dirty="0" err="1" smtClean="0">
                <a:solidFill>
                  <a:srgbClr val="FFFF66"/>
                </a:solidFill>
                <a:latin typeface="Arial Narrow" pitchFamily="34" charset="0"/>
                <a:sym typeface="Monotype Sorts" pitchFamily="2" charset="2"/>
              </a:rPr>
              <a:t>ed</a:t>
            </a:r>
            <a:r>
              <a:rPr lang="en-US" sz="3200" dirty="0" smtClean="0">
                <a:solidFill>
                  <a:srgbClr val="FFFF66"/>
                </a:solidFill>
                <a:latin typeface="Arial Narrow" pitchFamily="34" charset="0"/>
                <a:sym typeface="Monotype Sorts" pitchFamily="2" charset="2"/>
              </a:rPr>
              <a:t> </a:t>
            </a:r>
            <a:r>
              <a:rPr lang="en-US" sz="3200" dirty="0">
                <a:solidFill>
                  <a:srgbClr val="FFFF66"/>
                </a:solidFill>
                <a:latin typeface="Arial Narrow" pitchFamily="34" charset="0"/>
                <a:sym typeface="Monotype Sorts" pitchFamily="2" charset="2"/>
              </a:rPr>
              <a:t>and/</a:t>
            </a:r>
            <a:r>
              <a:rPr lang="en-US" sz="3200" dirty="0">
                <a:solidFill>
                  <a:srgbClr val="FFFF66"/>
                </a:solidFill>
                <a:latin typeface="Arial Narrow" pitchFamily="34" charset="0"/>
              </a:rPr>
              <a:t>or normal or both?</a:t>
            </a:r>
          </a:p>
          <a:p>
            <a:pPr marL="514350" indent="-514350">
              <a:lnSpc>
                <a:spcPct val="130000"/>
              </a:lnSpc>
              <a:buFontTx/>
              <a:buAutoNum type="arabicPeriod" startAt="6"/>
              <a:defRPr/>
            </a:pPr>
            <a:r>
              <a:rPr lang="en-US" sz="3200" dirty="0">
                <a:solidFill>
                  <a:srgbClr val="FFFF66"/>
                </a:solidFill>
                <a:latin typeface="Arial Narrow" pitchFamily="34" charset="0"/>
              </a:rPr>
              <a:t>Is more than one disorder present?</a:t>
            </a:r>
          </a:p>
          <a:p>
            <a:pPr marL="514350" indent="-514350">
              <a:lnSpc>
                <a:spcPct val="130000"/>
              </a:lnSpc>
              <a:buFontTx/>
              <a:buAutoNum type="arabicPeriod" startAt="6"/>
              <a:defRPr/>
            </a:pPr>
            <a:r>
              <a:rPr lang="en-US" sz="3200" dirty="0">
                <a:solidFill>
                  <a:srgbClr val="FFFF66"/>
                </a:solidFill>
                <a:latin typeface="Arial Narrow" pitchFamily="34" charset="0"/>
              </a:rPr>
              <a:t>Correlate clinically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589310" y="914400"/>
            <a:ext cx="6934200" cy="914400"/>
          </a:xfrm>
          <a:prstGeom prst="rect">
            <a:avLst/>
          </a:prstGeom>
          <a:noFill/>
          <a:ln w="12699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dirty="0">
                <a:solidFill>
                  <a:srgbClr val="FFFF66"/>
                </a:solidFill>
                <a:latin typeface="Arial Narrow" pitchFamily="34" charset="0"/>
              </a:rPr>
              <a:t>  Consider the clinical settings! </a:t>
            </a:r>
            <a:r>
              <a:rPr lang="en-US" sz="2000" dirty="0">
                <a:solidFill>
                  <a:schemeClr val="accent2"/>
                </a:solidFill>
                <a:latin typeface="Arial Narrow" pitchFamily="34" charset="0"/>
              </a:rPr>
              <a:t>Anticipate the disorder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 rot="10800000">
            <a:off x="165770" y="609600"/>
            <a:ext cx="738664" cy="5334000"/>
          </a:xfrm>
          <a:prstGeom prst="rect">
            <a:avLst/>
          </a:prstGeom>
          <a:solidFill>
            <a:srgbClr val="000000"/>
          </a:solidFill>
          <a:ln w="12699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entury Gothic" pitchFamily="34" charset="0"/>
              </a:rPr>
              <a:t>7 steps to analyze ABG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431925" y="1961614"/>
            <a:ext cx="645240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3600" i="1" dirty="0" smtClean="0">
                <a:solidFill>
                  <a:srgbClr val="FFFF00"/>
                </a:solidFill>
                <a:latin typeface="Arial Narrow" pitchFamily="34" charset="0"/>
              </a:rPr>
              <a:t>Look </a:t>
            </a:r>
            <a:r>
              <a:rPr lang="en-US" sz="3600" i="1" dirty="0">
                <a:solidFill>
                  <a:srgbClr val="FFFF00"/>
                </a:solidFill>
                <a:latin typeface="Arial Narrow" pitchFamily="34" charset="0"/>
              </a:rPr>
              <a:t>at the pH</a:t>
            </a:r>
          </a:p>
          <a:p>
            <a:pPr algn="l" eaLnBrk="0" hangingPunct="0"/>
            <a:endParaRPr lang="en-US" sz="1200" dirty="0">
              <a:solidFill>
                <a:srgbClr val="FFFF00"/>
              </a:solidFill>
              <a:latin typeface="Arial Narrow" pitchFamily="34" charset="0"/>
            </a:endParaRPr>
          </a:p>
          <a:p>
            <a:pPr algn="l" eaLnBrk="0" hangingPunct="0"/>
            <a:r>
              <a:rPr lang="en-US" sz="3600" dirty="0">
                <a:solidFill>
                  <a:srgbClr val="FFFF00"/>
                </a:solidFill>
                <a:latin typeface="Arial Narrow" pitchFamily="34" charset="0"/>
              </a:rPr>
              <a:t>Is the patient 	acidemic 	pH &lt; 7.35</a:t>
            </a:r>
          </a:p>
          <a:p>
            <a:pPr algn="l" eaLnBrk="0" hangingPunct="0"/>
            <a:r>
              <a:rPr lang="en-US" sz="3600" dirty="0">
                <a:solidFill>
                  <a:srgbClr val="FFFF00"/>
                </a:solidFill>
                <a:latin typeface="Arial Narrow" pitchFamily="34" charset="0"/>
              </a:rPr>
              <a:t>or			alkalemic	pH &gt; </a:t>
            </a:r>
            <a:r>
              <a:rPr lang="en-US" sz="3600" dirty="0" smtClean="0">
                <a:solidFill>
                  <a:srgbClr val="FFFF00"/>
                </a:solidFill>
                <a:latin typeface="Arial Narrow" pitchFamily="34" charset="0"/>
              </a:rPr>
              <a:t>7.45</a:t>
            </a:r>
          </a:p>
          <a:p>
            <a:pPr algn="l" eaLnBrk="0" hangingPunct="0"/>
            <a:endParaRPr lang="en-US" sz="3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 eaLnBrk="0" hangingPunct="0"/>
            <a:r>
              <a:rPr lang="en-US" sz="3600" dirty="0" smtClean="0">
                <a:solidFill>
                  <a:srgbClr val="FFFF00"/>
                </a:solidFill>
                <a:latin typeface="Arial Narrow" pitchFamily="34" charset="0"/>
              </a:rPr>
              <a:t>If pH = 7.4 …… Normal </a:t>
            </a:r>
          </a:p>
          <a:p>
            <a:pPr algn="l" eaLnBrk="0" hangingPunct="0"/>
            <a:r>
              <a:rPr lang="en-US" sz="3600" dirty="0" smtClean="0">
                <a:solidFill>
                  <a:srgbClr val="FFFF00"/>
                </a:solidFill>
                <a:latin typeface="Arial Narrow" pitchFamily="34" charset="0"/>
              </a:rPr>
              <a:t>                          Mixed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8127" y="5486400"/>
            <a:ext cx="3498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</a:rPr>
              <a:t>or  Fully compensated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685800"/>
            <a:ext cx="245772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Step 2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Step 3 ……. CULPRIT?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838200" y="1536700"/>
            <a:ext cx="5791200" cy="5092700"/>
          </a:xfrm>
          <a:prstGeom prst="rect">
            <a:avLst/>
          </a:prstGeom>
          <a:solidFill>
            <a:srgbClr val="000000"/>
          </a:solidFill>
          <a:ln w="12699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en-US" sz="3600" dirty="0">
                <a:solidFill>
                  <a:srgbClr val="00FFCC"/>
                </a:solidFill>
                <a:latin typeface="Arial Narrow" pitchFamily="34" charset="0"/>
              </a:rPr>
              <a:t>HCO</a:t>
            </a:r>
            <a:r>
              <a:rPr lang="en-US" sz="3600" baseline="-25000" dirty="0">
                <a:solidFill>
                  <a:srgbClr val="00FFCC"/>
                </a:solidFill>
                <a:latin typeface="Arial Narrow" pitchFamily="34" charset="0"/>
              </a:rPr>
              <a:t>3</a:t>
            </a:r>
            <a:r>
              <a:rPr lang="en-US" sz="3600" dirty="0">
                <a:solidFill>
                  <a:srgbClr val="00FFCC"/>
                </a:solidFill>
                <a:latin typeface="Arial Narrow" pitchFamily="34" charset="0"/>
              </a:rPr>
              <a:t>……</a:t>
            </a:r>
            <a:r>
              <a:rPr lang="en-US" sz="3600" dirty="0">
                <a:solidFill>
                  <a:srgbClr val="FFFFCC"/>
                </a:solidFill>
                <a:latin typeface="Arial Narrow" pitchFamily="34" charset="0"/>
              </a:rPr>
              <a:t> </a:t>
            </a:r>
            <a:r>
              <a:rPr lang="en-US" sz="3600" dirty="0">
                <a:solidFill>
                  <a:srgbClr val="00FFCC"/>
                </a:solidFill>
                <a:latin typeface="Arial Narrow" pitchFamily="34" charset="0"/>
              </a:rPr>
              <a:t>METABOLIC</a:t>
            </a:r>
            <a:r>
              <a:rPr lang="en-US" sz="3600" dirty="0">
                <a:solidFill>
                  <a:srgbClr val="6EF567"/>
                </a:solidFill>
                <a:latin typeface="Arial Narrow" pitchFamily="34" charset="0"/>
              </a:rPr>
              <a:t> </a:t>
            </a:r>
            <a:r>
              <a:rPr lang="en-US" sz="3600" dirty="0">
                <a:solidFill>
                  <a:srgbClr val="FFFFCC"/>
                </a:solidFill>
                <a:latin typeface="Arial Narrow" pitchFamily="34" charset="0"/>
              </a:rPr>
              <a:t>          </a:t>
            </a:r>
            <a:endParaRPr lang="en-US" sz="3600" dirty="0">
              <a:solidFill>
                <a:srgbClr val="CC6600"/>
              </a:solidFill>
              <a:latin typeface="Arial Narrow" pitchFamily="34" charset="0"/>
            </a:endParaRPr>
          </a:p>
          <a:p>
            <a:pPr>
              <a:lnSpc>
                <a:spcPct val="130000"/>
              </a:lnSpc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lang="en-US" sz="3600" dirty="0">
                <a:solidFill>
                  <a:srgbClr val="FFFFCC"/>
                </a:solidFill>
                <a:latin typeface="Arial Narrow" pitchFamily="34" charset="0"/>
              </a:rPr>
              <a:t> &gt; 26 ….. Met. Alkalosis             </a:t>
            </a:r>
          </a:p>
          <a:p>
            <a:pPr>
              <a:lnSpc>
                <a:spcPct val="130000"/>
              </a:lnSpc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lang="en-US" sz="3600" dirty="0">
                <a:solidFill>
                  <a:srgbClr val="FFFFCC"/>
                </a:solidFill>
                <a:latin typeface="Arial Narrow" pitchFamily="34" charset="0"/>
              </a:rPr>
              <a:t> &lt; 22 ……Met. Acidosis</a:t>
            </a:r>
            <a:r>
              <a:rPr lang="en-US" sz="3600" dirty="0">
                <a:latin typeface="Arial Narrow" pitchFamily="34" charset="0"/>
              </a:rPr>
              <a:t> </a:t>
            </a:r>
          </a:p>
          <a:p>
            <a:pPr>
              <a:lnSpc>
                <a:spcPct val="130000"/>
              </a:lnSpc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en-US" sz="3600" dirty="0">
              <a:latin typeface="Arial Narrow" pitchFamily="34" charset="0"/>
            </a:endParaRPr>
          </a:p>
          <a:p>
            <a:pPr>
              <a:lnSpc>
                <a:spcPct val="130000"/>
              </a:lnSpc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en-US" sz="3600" dirty="0">
                <a:solidFill>
                  <a:srgbClr val="FF9900"/>
                </a:solidFill>
                <a:latin typeface="Arial Narrow" pitchFamily="34" charset="0"/>
              </a:rPr>
              <a:t>PCO</a:t>
            </a:r>
            <a:r>
              <a:rPr lang="en-US" sz="3600" baseline="-25000" dirty="0">
                <a:solidFill>
                  <a:srgbClr val="FF9900"/>
                </a:solidFill>
                <a:latin typeface="Arial Narrow" pitchFamily="34" charset="0"/>
              </a:rPr>
              <a:t>2</a:t>
            </a:r>
            <a:r>
              <a:rPr lang="en-US" sz="3600" dirty="0">
                <a:solidFill>
                  <a:srgbClr val="FF9900"/>
                </a:solidFill>
                <a:latin typeface="Arial Narrow" pitchFamily="34" charset="0"/>
              </a:rPr>
              <a:t> ……RESPIRATORY</a:t>
            </a:r>
          </a:p>
          <a:p>
            <a:pPr>
              <a:lnSpc>
                <a:spcPct val="130000"/>
              </a:lnSpc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lang="en-US" sz="3600" dirty="0">
                <a:solidFill>
                  <a:srgbClr val="FFFFCC"/>
                </a:solidFill>
                <a:latin typeface="Arial Narrow" pitchFamily="34" charset="0"/>
              </a:rPr>
              <a:t> &gt; 45 …… Resp. Acidosis</a:t>
            </a:r>
          </a:p>
          <a:p>
            <a:pPr>
              <a:lnSpc>
                <a:spcPct val="130000"/>
              </a:lnSpc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lang="en-US" sz="3600" dirty="0">
                <a:solidFill>
                  <a:srgbClr val="FFFFCC"/>
                </a:solidFill>
                <a:latin typeface="Arial Narrow" pitchFamily="34" charset="0"/>
              </a:rPr>
              <a:t> &lt; 35 …… Resp. Alkalosis</a:t>
            </a:r>
            <a:r>
              <a:rPr lang="en-US" sz="3600" dirty="0">
                <a:latin typeface="Arial Narrow" pitchFamily="34" charset="0"/>
              </a:rPr>
              <a:t>            </a:t>
            </a:r>
          </a:p>
        </p:txBody>
      </p:sp>
      <p:sp>
        <p:nvSpPr>
          <p:cNvPr id="33796" name="Oval 5"/>
          <p:cNvSpPr>
            <a:spLocks noChangeArrowheads="1"/>
          </p:cNvSpPr>
          <p:nvPr/>
        </p:nvSpPr>
        <p:spPr bwMode="auto">
          <a:xfrm>
            <a:off x="6019800" y="1905000"/>
            <a:ext cx="2667000" cy="1371600"/>
          </a:xfrm>
          <a:prstGeom prst="ellipse">
            <a:avLst/>
          </a:prstGeom>
          <a:solidFill>
            <a:srgbClr val="080808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rgbClr val="00FFCC"/>
                </a:solidFill>
                <a:latin typeface="Arial Narrow" pitchFamily="34" charset="0"/>
              </a:rPr>
              <a:t>HCO</a:t>
            </a:r>
            <a:r>
              <a:rPr lang="en-US" sz="3600" baseline="-25000" dirty="0">
                <a:solidFill>
                  <a:srgbClr val="00FFCC"/>
                </a:solidFill>
                <a:latin typeface="Arial Narrow" pitchFamily="34" charset="0"/>
              </a:rPr>
              <a:t>3</a:t>
            </a:r>
            <a:r>
              <a:rPr lang="en-US" sz="3600" dirty="0">
                <a:solidFill>
                  <a:srgbClr val="00FFCC"/>
                </a:solidFill>
                <a:latin typeface="Arial Narrow" pitchFamily="34" charset="0"/>
              </a:rPr>
              <a:t> = </a:t>
            </a:r>
            <a:r>
              <a:rPr lang="en-US" sz="3600" dirty="0" smtClean="0">
                <a:solidFill>
                  <a:srgbClr val="00FFCC"/>
                </a:solidFill>
                <a:latin typeface="Arial Narrow" pitchFamily="34" charset="0"/>
              </a:rPr>
              <a:t>Base</a:t>
            </a:r>
          </a:p>
          <a:p>
            <a:pPr algn="ctr"/>
            <a:r>
              <a:rPr lang="en-US" sz="2400" dirty="0" smtClean="0">
                <a:solidFill>
                  <a:srgbClr val="00FFCC"/>
                </a:solidFill>
                <a:latin typeface="Arial Narrow" pitchFamily="34" charset="0"/>
              </a:rPr>
              <a:t>Normal…22-26</a:t>
            </a:r>
            <a:endParaRPr lang="en-US" sz="2400" dirty="0">
              <a:solidFill>
                <a:srgbClr val="00FFCC"/>
              </a:solidFill>
              <a:latin typeface="Arial Narrow" pitchFamily="34" charset="0"/>
            </a:endParaRPr>
          </a:p>
        </p:txBody>
      </p:sp>
      <p:sp>
        <p:nvSpPr>
          <p:cNvPr id="33797" name="Oval 6"/>
          <p:cNvSpPr>
            <a:spLocks noChangeArrowheads="1"/>
          </p:cNvSpPr>
          <p:nvPr/>
        </p:nvSpPr>
        <p:spPr bwMode="auto">
          <a:xfrm>
            <a:off x="6019800" y="4724400"/>
            <a:ext cx="2667000" cy="1371600"/>
          </a:xfrm>
          <a:prstGeom prst="ellipse">
            <a:avLst/>
          </a:prstGeom>
          <a:solidFill>
            <a:srgbClr val="080808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Arial Narrow" pitchFamily="34" charset="0"/>
              </a:rPr>
              <a:t>CO</a:t>
            </a:r>
            <a:r>
              <a:rPr lang="en-US" sz="3600" baseline="-25000" dirty="0">
                <a:solidFill>
                  <a:srgbClr val="FFC000"/>
                </a:solidFill>
                <a:latin typeface="Arial Narrow" pitchFamily="34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Arial Narrow" pitchFamily="34" charset="0"/>
              </a:rPr>
              <a:t> = </a:t>
            </a:r>
            <a:r>
              <a:rPr lang="en-US" sz="3600" dirty="0" smtClean="0">
                <a:solidFill>
                  <a:srgbClr val="FFC000"/>
                </a:solidFill>
                <a:latin typeface="Arial Narrow" pitchFamily="34" charset="0"/>
              </a:rPr>
              <a:t>ACID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  <a:latin typeface="Arial Narrow" pitchFamily="34" charset="0"/>
              </a:rPr>
              <a:t>Normal…35-45</a:t>
            </a:r>
            <a:endParaRPr lang="en-US" sz="2400" dirty="0">
              <a:solidFill>
                <a:srgbClr val="FFC000"/>
              </a:solidFill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-381000" y="2286000"/>
          <a:ext cx="4724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8600" y="1557516"/>
            <a:ext cx="89154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3200" i="1" dirty="0" smtClean="0">
                <a:solidFill>
                  <a:srgbClr val="FFFF00"/>
                </a:solidFill>
                <a:latin typeface="Arial Narrow" pitchFamily="34" charset="0"/>
              </a:rPr>
              <a:t>If </a:t>
            </a:r>
            <a:r>
              <a:rPr lang="en-US" sz="3200" i="1" dirty="0">
                <a:solidFill>
                  <a:srgbClr val="FFFF00"/>
                </a:solidFill>
                <a:latin typeface="Arial Narrow" pitchFamily="34" charset="0"/>
              </a:rPr>
              <a:t>there is a primary </a:t>
            </a:r>
            <a:r>
              <a:rPr lang="en-US" sz="4400" i="1" dirty="0" smtClean="0">
                <a:solidFill>
                  <a:srgbClr val="0099FF"/>
                </a:solidFill>
                <a:latin typeface="Arial Narrow" pitchFamily="34" charset="0"/>
              </a:rPr>
              <a:t>Respiratory</a:t>
            </a:r>
            <a:r>
              <a:rPr lang="en-US" sz="3200" i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3200" i="1" dirty="0">
                <a:solidFill>
                  <a:srgbClr val="FFFF00"/>
                </a:solidFill>
                <a:latin typeface="Arial Narrow" pitchFamily="34" charset="0"/>
              </a:rPr>
              <a:t>disturbance, </a:t>
            </a:r>
            <a:endParaRPr lang="en-US" sz="3200" i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l" eaLnBrk="0" hangingPunct="0"/>
            <a:r>
              <a:rPr lang="en-US" sz="3200" i="1" dirty="0" smtClean="0">
                <a:solidFill>
                  <a:srgbClr val="FFFF00"/>
                </a:solidFill>
                <a:latin typeface="Arial Narrow" pitchFamily="34" charset="0"/>
              </a:rPr>
              <a:t>is </a:t>
            </a:r>
            <a:r>
              <a:rPr lang="en-US" sz="3200" i="1" dirty="0">
                <a:solidFill>
                  <a:srgbClr val="FFFF00"/>
                </a:solidFill>
                <a:latin typeface="Arial Narrow" pitchFamily="34" charset="0"/>
              </a:rPr>
              <a:t>it acute ?</a:t>
            </a:r>
            <a:endParaRPr lang="en-US" sz="32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3646488" y="3986213"/>
            <a:ext cx="4028667" cy="954107"/>
          </a:xfrm>
          <a:prstGeom prst="rect">
            <a:avLst/>
          </a:prstGeom>
          <a:noFill/>
          <a:ln w="2413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.08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change 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in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pH  (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Acute )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.03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change 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in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pH  (Chronic)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685800" y="3657600"/>
            <a:ext cx="1459054" cy="1569660"/>
          </a:xfrm>
          <a:prstGeom prst="rect">
            <a:avLst/>
          </a:prstGeom>
          <a:noFill/>
          <a:ln w="2413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Narrow" pitchFamily="34" charset="0"/>
              </a:rPr>
              <a:t>10 mm </a:t>
            </a:r>
          </a:p>
          <a:p>
            <a:r>
              <a:rPr lang="en-US" sz="3200" dirty="0">
                <a:solidFill>
                  <a:srgbClr val="FFFF00"/>
                </a:solidFill>
                <a:latin typeface="Arial Narrow" pitchFamily="34" charset="0"/>
              </a:rPr>
              <a:t>Change </a:t>
            </a:r>
          </a:p>
          <a:p>
            <a:r>
              <a:rPr lang="en-US" sz="3200" dirty="0">
                <a:solidFill>
                  <a:srgbClr val="FFFF00"/>
                </a:solidFill>
                <a:latin typeface="Arial Narrow" pitchFamily="34" charset="0"/>
              </a:rPr>
              <a:t>PaCO</a:t>
            </a:r>
            <a:r>
              <a:rPr lang="en-US" sz="3200" baseline="-25000" dirty="0">
                <a:solidFill>
                  <a:srgbClr val="FFFF0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213100" y="4114800"/>
            <a:ext cx="381836" cy="584775"/>
          </a:xfrm>
          <a:prstGeom prst="rect">
            <a:avLst/>
          </a:prstGeom>
          <a:noFill/>
          <a:ln w="2413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 Narrow" pitchFamily="34" charset="0"/>
              </a:rPr>
              <a:t>=</a:t>
            </a:r>
          </a:p>
        </p:txBody>
      </p:sp>
      <p:sp>
        <p:nvSpPr>
          <p:cNvPr id="17425" name="AutoShape 17"/>
          <p:cNvSpPr>
            <a:spLocks/>
          </p:cNvSpPr>
          <p:nvPr/>
        </p:nvSpPr>
        <p:spPr bwMode="auto">
          <a:xfrm>
            <a:off x="2720975" y="3810000"/>
            <a:ext cx="304800" cy="1295400"/>
          </a:xfrm>
          <a:prstGeom prst="rightBrace">
            <a:avLst>
              <a:gd name="adj1" fmla="val 35417"/>
              <a:gd name="adj2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09600" y="6019800"/>
            <a:ext cx="7761288" cy="461665"/>
          </a:xfrm>
          <a:prstGeom prst="rect">
            <a:avLst/>
          </a:prstGeom>
          <a:noFill/>
          <a:ln w="12699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Remember………… relation of CO</a:t>
            </a:r>
            <a:r>
              <a:rPr lang="en-US" sz="2400" baseline="-25000" dirty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400" dirty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pH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609600"/>
            <a:ext cx="261481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Step 4 …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165350" y="1492250"/>
            <a:ext cx="405752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PCO</a:t>
            </a:r>
            <a:r>
              <a:rPr lang="en-US" sz="44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 </a:t>
            </a:r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of  10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1022350" y="1263650"/>
            <a:ext cx="990600" cy="1295400"/>
          </a:xfrm>
          <a:prstGeom prst="triangle">
            <a:avLst>
              <a:gd name="adj" fmla="val 50000"/>
            </a:avLst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>
              <a:solidFill>
                <a:srgbClr val="3366FF"/>
              </a:solidFill>
              <a:latin typeface="Arial Narrow" pitchFamily="34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001838" y="3336925"/>
            <a:ext cx="565571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itchFamily="34" charset="0"/>
              </a:rPr>
              <a:t>Acute change    </a:t>
            </a:r>
            <a:r>
              <a:rPr lang="en-US" sz="6000" dirty="0" smtClean="0">
                <a:solidFill>
                  <a:schemeClr val="bg1"/>
                </a:solidFill>
                <a:latin typeface="Arial Narrow" pitchFamily="34" charset="0"/>
              </a:rPr>
              <a:t>.08</a:t>
            </a:r>
            <a:endParaRPr lang="en-US" sz="6000" dirty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6000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6000" dirty="0">
                <a:solidFill>
                  <a:schemeClr val="bg1"/>
                </a:solidFill>
                <a:latin typeface="Arial Narrow" pitchFamily="34" charset="0"/>
              </a:rPr>
              <a:t>Chronic change </a:t>
            </a:r>
            <a:r>
              <a:rPr lang="en-US" sz="6000" dirty="0" smtClean="0">
                <a:solidFill>
                  <a:schemeClr val="bg1"/>
                </a:solidFill>
                <a:latin typeface="Arial Narrow" pitchFamily="34" charset="0"/>
              </a:rPr>
              <a:t>.03</a:t>
            </a:r>
            <a:endParaRPr lang="en-US" sz="3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96200" y="3413125"/>
            <a:ext cx="1295400" cy="2590800"/>
            <a:chOff x="5011" y="2150"/>
            <a:chExt cx="918" cy="163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5852" name="AutoShape 8"/>
            <p:cNvSpPr>
              <a:spLocks noChangeArrowheads="1"/>
            </p:cNvSpPr>
            <p:nvPr/>
          </p:nvSpPr>
          <p:spPr bwMode="auto">
            <a:xfrm rot="5431240">
              <a:off x="5014" y="2147"/>
              <a:ext cx="912" cy="9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35853" name="AutoShape 9"/>
            <p:cNvSpPr>
              <a:spLocks noChangeArrowheads="1"/>
            </p:cNvSpPr>
            <p:nvPr/>
          </p:nvSpPr>
          <p:spPr bwMode="auto">
            <a:xfrm rot="5431240">
              <a:off x="5014" y="2867"/>
              <a:ext cx="912" cy="9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38200" y="3506788"/>
            <a:ext cx="1296988" cy="2589212"/>
            <a:chOff x="648" y="2209"/>
            <a:chExt cx="919" cy="163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5850" name="AutoShape 11"/>
            <p:cNvSpPr>
              <a:spLocks noChangeArrowheads="1"/>
            </p:cNvSpPr>
            <p:nvPr/>
          </p:nvSpPr>
          <p:spPr bwMode="auto">
            <a:xfrm rot="-5360259">
              <a:off x="651" y="2925"/>
              <a:ext cx="912" cy="9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35851" name="AutoShape 12"/>
            <p:cNvSpPr>
              <a:spLocks noChangeArrowheads="1"/>
            </p:cNvSpPr>
            <p:nvPr/>
          </p:nvSpPr>
          <p:spPr bwMode="auto">
            <a:xfrm rot="-5360259">
              <a:off x="652" y="2206"/>
              <a:ext cx="912" cy="9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6897912" y="1295400"/>
            <a:ext cx="1752600" cy="160020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 Narrow" pitchFamily="34" charset="0"/>
              </a:rPr>
              <a:t>pH</a:t>
            </a:r>
            <a:endParaRPr lang="en-US" sz="4800" dirty="0">
              <a:latin typeface="Arial Narrow" pitchFamily="34" charset="0"/>
            </a:endParaRPr>
          </a:p>
        </p:txBody>
      </p:sp>
      <p:sp>
        <p:nvSpPr>
          <p:cNvPr id="35849" name="AutoShape 13"/>
          <p:cNvSpPr>
            <a:spLocks noChangeArrowheads="1"/>
          </p:cNvSpPr>
          <p:nvPr/>
        </p:nvSpPr>
        <p:spPr bwMode="auto">
          <a:xfrm>
            <a:off x="6172200" y="1828800"/>
            <a:ext cx="914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28600"/>
            <a:ext cx="2087431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Step 4 continued…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96" name="Rectangle 32"/>
          <p:cNvSpPr>
            <a:spLocks noChangeArrowheads="1"/>
          </p:cNvSpPr>
          <p:nvPr/>
        </p:nvSpPr>
        <p:spPr bwMode="auto">
          <a:xfrm>
            <a:off x="5043488" y="5003800"/>
            <a:ext cx="2071687" cy="611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en-US" sz="3600">
                <a:solidFill>
                  <a:srgbClr val="FFFF00"/>
                </a:solidFill>
                <a:latin typeface="Times New Roman" pitchFamily="18" charset="0"/>
              </a:rPr>
              <a:t>7.60</a:t>
            </a:r>
            <a:r>
              <a:rPr lang="en-US" sz="370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en-US" sz="6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2973388" y="5003800"/>
            <a:ext cx="2070100" cy="611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en-US" sz="3600">
                <a:solidFill>
                  <a:srgbClr val="FFFF00"/>
                </a:solidFill>
                <a:latin typeface="Times New Roman" pitchFamily="18" charset="0"/>
              </a:rPr>
              <a:t>20</a:t>
            </a:r>
            <a:r>
              <a:rPr lang="en-US" sz="370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en-US" sz="6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8094" name="Rectangle 30"/>
          <p:cNvSpPr>
            <a:spLocks noChangeArrowheads="1"/>
          </p:cNvSpPr>
          <p:nvPr/>
        </p:nvSpPr>
        <p:spPr bwMode="auto">
          <a:xfrm>
            <a:off x="5043488" y="4391025"/>
            <a:ext cx="2071687" cy="612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en-US" sz="3600">
                <a:solidFill>
                  <a:srgbClr val="FFFF00"/>
                </a:solidFill>
                <a:latin typeface="Times New Roman" pitchFamily="18" charset="0"/>
              </a:rPr>
              <a:t>7.50</a:t>
            </a:r>
            <a:r>
              <a:rPr lang="en-US" sz="370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en-US" sz="6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8093" name="Rectangle 29"/>
          <p:cNvSpPr>
            <a:spLocks noChangeArrowheads="1"/>
          </p:cNvSpPr>
          <p:nvPr/>
        </p:nvSpPr>
        <p:spPr bwMode="auto">
          <a:xfrm>
            <a:off x="2973388" y="4391025"/>
            <a:ext cx="2070100" cy="612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en-US" sz="3600">
                <a:solidFill>
                  <a:srgbClr val="FFFF00"/>
                </a:solidFill>
                <a:latin typeface="Times New Roman" pitchFamily="18" charset="0"/>
              </a:rPr>
              <a:t>30</a:t>
            </a:r>
            <a:r>
              <a:rPr lang="en-US" sz="370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en-US" sz="6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8092" name="Rectangle 28"/>
          <p:cNvSpPr>
            <a:spLocks noChangeArrowheads="1"/>
          </p:cNvSpPr>
          <p:nvPr/>
        </p:nvSpPr>
        <p:spPr bwMode="auto">
          <a:xfrm>
            <a:off x="5043488" y="3792538"/>
            <a:ext cx="2071687" cy="5984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en-US" sz="3600" dirty="0">
                <a:solidFill>
                  <a:srgbClr val="FFFF00"/>
                </a:solidFill>
                <a:latin typeface="Times New Roman" pitchFamily="18" charset="0"/>
              </a:rPr>
              <a:t>7.40</a:t>
            </a:r>
            <a:endParaRPr lang="en-US" sz="66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8091" name="Rectangle 27"/>
          <p:cNvSpPr>
            <a:spLocks noChangeArrowheads="1"/>
          </p:cNvSpPr>
          <p:nvPr/>
        </p:nvSpPr>
        <p:spPr bwMode="auto">
          <a:xfrm>
            <a:off x="2973388" y="3792538"/>
            <a:ext cx="2070100" cy="5984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en-US" sz="3600">
                <a:solidFill>
                  <a:srgbClr val="FFFF00"/>
                </a:solidFill>
                <a:latin typeface="Times New Roman" pitchFamily="18" charset="0"/>
              </a:rPr>
              <a:t>40</a:t>
            </a:r>
            <a:endParaRPr lang="en-US" sz="6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8090" name="Rectangle 26"/>
          <p:cNvSpPr>
            <a:spLocks noChangeArrowheads="1"/>
          </p:cNvSpPr>
          <p:nvPr/>
        </p:nvSpPr>
        <p:spPr bwMode="auto">
          <a:xfrm>
            <a:off x="5043488" y="3194050"/>
            <a:ext cx="2071687" cy="5984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en-US" sz="3600">
                <a:solidFill>
                  <a:srgbClr val="FFFF00"/>
                </a:solidFill>
                <a:latin typeface="Times New Roman" pitchFamily="18" charset="0"/>
              </a:rPr>
              <a:t>7.30</a:t>
            </a:r>
            <a:endParaRPr lang="en-US" sz="6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8089" name="Rectangle 25"/>
          <p:cNvSpPr>
            <a:spLocks noChangeArrowheads="1"/>
          </p:cNvSpPr>
          <p:nvPr/>
        </p:nvSpPr>
        <p:spPr bwMode="auto">
          <a:xfrm>
            <a:off x="2973388" y="3194050"/>
            <a:ext cx="2070100" cy="5984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en-US" sz="3600">
                <a:solidFill>
                  <a:srgbClr val="FFFF00"/>
                </a:solidFill>
                <a:latin typeface="Times New Roman" pitchFamily="18" charset="0"/>
              </a:rPr>
              <a:t>50</a:t>
            </a:r>
            <a:endParaRPr lang="en-US" sz="6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8088" name="Rectangle 24"/>
          <p:cNvSpPr>
            <a:spLocks noChangeArrowheads="1"/>
          </p:cNvSpPr>
          <p:nvPr/>
        </p:nvSpPr>
        <p:spPr bwMode="auto">
          <a:xfrm>
            <a:off x="5043488" y="2595563"/>
            <a:ext cx="2071687" cy="5984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en-US" sz="3600">
                <a:solidFill>
                  <a:srgbClr val="FFFF00"/>
                </a:solidFill>
                <a:latin typeface="Times New Roman" pitchFamily="18" charset="0"/>
              </a:rPr>
              <a:t>7.20</a:t>
            </a:r>
            <a:endParaRPr lang="en-US" sz="6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8087" name="Rectangle 23"/>
          <p:cNvSpPr>
            <a:spLocks noChangeArrowheads="1"/>
          </p:cNvSpPr>
          <p:nvPr/>
        </p:nvSpPr>
        <p:spPr bwMode="auto">
          <a:xfrm>
            <a:off x="2973388" y="2595563"/>
            <a:ext cx="2070100" cy="5984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en-US" sz="3600">
                <a:solidFill>
                  <a:srgbClr val="FFFF00"/>
                </a:solidFill>
                <a:latin typeface="Times New Roman" pitchFamily="18" charset="0"/>
              </a:rPr>
              <a:t>60</a:t>
            </a:r>
            <a:endParaRPr lang="en-US" sz="6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8086" name="Rectangle 22"/>
          <p:cNvSpPr>
            <a:spLocks noChangeArrowheads="1"/>
          </p:cNvSpPr>
          <p:nvPr/>
        </p:nvSpPr>
        <p:spPr bwMode="auto">
          <a:xfrm>
            <a:off x="5043488" y="1997075"/>
            <a:ext cx="2071687" cy="5984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en-US" sz="3600">
                <a:solidFill>
                  <a:srgbClr val="FFFF00"/>
                </a:solidFill>
                <a:latin typeface="Times New Roman" pitchFamily="18" charset="0"/>
              </a:rPr>
              <a:t>7.10</a:t>
            </a:r>
            <a:endParaRPr lang="en-US" sz="6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2973388" y="1997075"/>
            <a:ext cx="2070100" cy="5984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en-US" sz="3600" dirty="0">
                <a:solidFill>
                  <a:srgbClr val="FFFF00"/>
                </a:solidFill>
                <a:latin typeface="Times New Roman" pitchFamily="18" charset="0"/>
              </a:rPr>
              <a:t>70</a:t>
            </a:r>
            <a:endParaRPr lang="en-US" sz="66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5167313" y="1398588"/>
            <a:ext cx="2071687" cy="5984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en-US" sz="3600" b="1" dirty="0">
                <a:solidFill>
                  <a:schemeClr val="bg1"/>
                </a:solidFill>
                <a:latin typeface="Arial Narrow" pitchFamily="34" charset="0"/>
              </a:rPr>
              <a:t>pH</a:t>
            </a:r>
            <a:endParaRPr lang="en-US" sz="6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2819400" y="1398588"/>
            <a:ext cx="2070100" cy="5984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en-US" sz="3600" b="1" dirty="0">
                <a:solidFill>
                  <a:schemeClr val="bg1"/>
                </a:solidFill>
                <a:latin typeface="Arial Narrow" pitchFamily="34" charset="0"/>
              </a:rPr>
              <a:t>PaCO</a:t>
            </a:r>
            <a:r>
              <a:rPr lang="en-US" sz="3600" b="1" baseline="-30000" dirty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6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8097" name="Line 33"/>
          <p:cNvSpPr>
            <a:spLocks noChangeShapeType="1"/>
          </p:cNvSpPr>
          <p:nvPr/>
        </p:nvSpPr>
        <p:spPr bwMode="auto">
          <a:xfrm>
            <a:off x="2973388" y="1398588"/>
            <a:ext cx="207010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98" name="Line 34"/>
          <p:cNvSpPr>
            <a:spLocks noChangeShapeType="1"/>
          </p:cNvSpPr>
          <p:nvPr/>
        </p:nvSpPr>
        <p:spPr bwMode="auto">
          <a:xfrm>
            <a:off x="2973388" y="5614988"/>
            <a:ext cx="4141787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00" name="Line 36"/>
          <p:cNvSpPr>
            <a:spLocks noChangeShapeType="1"/>
          </p:cNvSpPr>
          <p:nvPr/>
        </p:nvSpPr>
        <p:spPr bwMode="auto">
          <a:xfrm>
            <a:off x="7115175" y="1398588"/>
            <a:ext cx="0" cy="42164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03" name="Line 39"/>
          <p:cNvSpPr>
            <a:spLocks noChangeShapeType="1"/>
          </p:cNvSpPr>
          <p:nvPr/>
        </p:nvSpPr>
        <p:spPr bwMode="auto">
          <a:xfrm>
            <a:off x="2973388" y="1997075"/>
            <a:ext cx="4141787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09" name="Line 45"/>
          <p:cNvSpPr>
            <a:spLocks noChangeShapeType="1"/>
          </p:cNvSpPr>
          <p:nvPr/>
        </p:nvSpPr>
        <p:spPr bwMode="auto">
          <a:xfrm>
            <a:off x="2973388" y="2595563"/>
            <a:ext cx="4141787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17" name="Line 53"/>
          <p:cNvSpPr>
            <a:spLocks noChangeShapeType="1"/>
          </p:cNvSpPr>
          <p:nvPr/>
        </p:nvSpPr>
        <p:spPr bwMode="auto">
          <a:xfrm>
            <a:off x="2973388" y="3194050"/>
            <a:ext cx="4141787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25" name="Line 61"/>
          <p:cNvSpPr>
            <a:spLocks noChangeShapeType="1"/>
          </p:cNvSpPr>
          <p:nvPr/>
        </p:nvSpPr>
        <p:spPr bwMode="auto">
          <a:xfrm>
            <a:off x="2973388" y="3792538"/>
            <a:ext cx="4141787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33" name="Line 69"/>
          <p:cNvSpPr>
            <a:spLocks noChangeShapeType="1"/>
          </p:cNvSpPr>
          <p:nvPr/>
        </p:nvSpPr>
        <p:spPr bwMode="auto">
          <a:xfrm>
            <a:off x="2973388" y="4391025"/>
            <a:ext cx="4141787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41" name="Line 77"/>
          <p:cNvSpPr>
            <a:spLocks noChangeShapeType="1"/>
          </p:cNvSpPr>
          <p:nvPr/>
        </p:nvSpPr>
        <p:spPr bwMode="auto">
          <a:xfrm>
            <a:off x="2973388" y="5003800"/>
            <a:ext cx="4141787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54" name="Line 90"/>
          <p:cNvSpPr>
            <a:spLocks noChangeShapeType="1"/>
          </p:cNvSpPr>
          <p:nvPr/>
        </p:nvSpPr>
        <p:spPr bwMode="auto">
          <a:xfrm>
            <a:off x="5043488" y="1398588"/>
            <a:ext cx="2071687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65" name="Rectangle 101"/>
          <p:cNvSpPr>
            <a:spLocks noChangeArrowheads="1"/>
          </p:cNvSpPr>
          <p:nvPr/>
        </p:nvSpPr>
        <p:spPr bwMode="auto">
          <a:xfrm>
            <a:off x="4837113" y="685800"/>
            <a:ext cx="2554287" cy="855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66" name="Text Box 102"/>
          <p:cNvSpPr txBox="1">
            <a:spLocks noChangeArrowheads="1"/>
          </p:cNvSpPr>
          <p:nvPr/>
        </p:nvSpPr>
        <p:spPr bwMode="auto">
          <a:xfrm>
            <a:off x="1981200" y="5691188"/>
            <a:ext cx="5502340" cy="707886"/>
          </a:xfrm>
          <a:prstGeom prst="rect">
            <a:avLst/>
          </a:prstGeom>
          <a:noFill/>
          <a:ln w="2413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Acute respiratory change</a:t>
            </a:r>
          </a:p>
        </p:txBody>
      </p:sp>
      <p:sp>
        <p:nvSpPr>
          <p:cNvPr id="88167" name="Line 103"/>
          <p:cNvSpPr>
            <a:spLocks noChangeShapeType="1"/>
          </p:cNvSpPr>
          <p:nvPr/>
        </p:nvSpPr>
        <p:spPr bwMode="auto">
          <a:xfrm>
            <a:off x="3587750" y="4179888"/>
            <a:ext cx="15176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68" name="Line 104"/>
          <p:cNvSpPr>
            <a:spLocks noChangeShapeType="1"/>
          </p:cNvSpPr>
          <p:nvPr/>
        </p:nvSpPr>
        <p:spPr bwMode="auto">
          <a:xfrm>
            <a:off x="3587750" y="4108450"/>
            <a:ext cx="15176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72" name="Rectangle 108"/>
          <p:cNvSpPr>
            <a:spLocks noChangeArrowheads="1"/>
          </p:cNvSpPr>
          <p:nvPr/>
        </p:nvSpPr>
        <p:spPr bwMode="auto">
          <a:xfrm>
            <a:off x="1371600" y="304800"/>
            <a:ext cx="1654620" cy="954107"/>
          </a:xfrm>
          <a:prstGeom prst="rect">
            <a:avLst/>
          </a:prstGeom>
          <a:noFill/>
          <a:ln w="2413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Arial Narrow" pitchFamily="34" charset="0"/>
              </a:rPr>
              <a:t>pH</a:t>
            </a:r>
          </a:p>
          <a:p>
            <a:r>
              <a:rPr lang="en-US" sz="2000" b="1">
                <a:solidFill>
                  <a:srgbClr val="FFFF00"/>
                </a:solidFill>
                <a:latin typeface="Arial Narrow" pitchFamily="34" charset="0"/>
              </a:rPr>
              <a:t>Last two digits</a:t>
            </a:r>
          </a:p>
        </p:txBody>
      </p:sp>
      <p:sp>
        <p:nvSpPr>
          <p:cNvPr id="88175" name="Text Box 111"/>
          <p:cNvSpPr txBox="1">
            <a:spLocks noChangeArrowheads="1"/>
          </p:cNvSpPr>
          <p:nvPr/>
        </p:nvSpPr>
        <p:spPr bwMode="auto">
          <a:xfrm>
            <a:off x="4953000" y="487363"/>
            <a:ext cx="1975221" cy="584775"/>
          </a:xfrm>
          <a:prstGeom prst="rect">
            <a:avLst/>
          </a:prstGeom>
          <a:noFill/>
          <a:ln w="2413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66"/>
                </a:solidFill>
                <a:latin typeface="Arial Narrow" pitchFamily="34" charset="0"/>
              </a:rPr>
              <a:t>80 – PaCO</a:t>
            </a:r>
            <a:r>
              <a:rPr lang="en-US" sz="3200" baseline="-25000">
                <a:solidFill>
                  <a:srgbClr val="FFFF66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88176" name="AutoShape 112"/>
          <p:cNvSpPr>
            <a:spLocks/>
          </p:cNvSpPr>
          <p:nvPr/>
        </p:nvSpPr>
        <p:spPr bwMode="auto">
          <a:xfrm>
            <a:off x="3505200" y="457200"/>
            <a:ext cx="152400" cy="685800"/>
          </a:xfrm>
          <a:prstGeom prst="rightBracket">
            <a:avLst>
              <a:gd name="adj" fmla="val 37500"/>
            </a:avLst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66"/>
              </a:solidFill>
            </a:endParaRPr>
          </a:p>
        </p:txBody>
      </p:sp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3962400" y="685800"/>
            <a:ext cx="533400" cy="152400"/>
            <a:chOff x="4224" y="960"/>
            <a:chExt cx="144" cy="96"/>
          </a:xfrm>
        </p:grpSpPr>
        <p:sp>
          <p:nvSpPr>
            <p:cNvPr id="88178" name="Line 114"/>
            <p:cNvSpPr>
              <a:spLocks noChangeShapeType="1"/>
            </p:cNvSpPr>
            <p:nvPr/>
          </p:nvSpPr>
          <p:spPr bwMode="auto">
            <a:xfrm>
              <a:off x="4224" y="960"/>
              <a:ext cx="144" cy="0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80" name="Line 116"/>
            <p:cNvSpPr>
              <a:spLocks noChangeShapeType="1"/>
            </p:cNvSpPr>
            <p:nvPr/>
          </p:nvSpPr>
          <p:spPr bwMode="auto">
            <a:xfrm>
              <a:off x="4224" y="1056"/>
              <a:ext cx="144" cy="0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0" y="0"/>
            <a:ext cx="2087431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Step 4 continued…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169" y="57090"/>
            <a:ext cx="2087431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Step 4 continued…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71949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RESPIRATORY 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disorders…</a:t>
            </a:r>
          </a:p>
          <a:p>
            <a:r>
              <a:rPr lang="en-US" sz="28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Expected HCO</a:t>
            </a:r>
            <a:r>
              <a:rPr lang="en-US" sz="2800" i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3</a:t>
            </a:r>
            <a:r>
              <a:rPr lang="en-US" sz="28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 for a Change in CO</a:t>
            </a:r>
            <a:r>
              <a:rPr lang="en-US" sz="2800" i="1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2</a:t>
            </a:r>
            <a:r>
              <a:rPr lang="en-US" sz="28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 ......... </a:t>
            </a:r>
            <a:r>
              <a:rPr lang="en-US" sz="3200" i="1" dirty="0" smtClean="0">
                <a:solidFill>
                  <a:srgbClr val="FFFF00"/>
                </a:solidFill>
                <a:latin typeface="Arial Narrow" pitchFamily="34" charset="0"/>
              </a:rPr>
              <a:t>1  2  3  4</a:t>
            </a:r>
            <a:endParaRPr lang="en-US" sz="2800" i="1" baseline="-250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404170"/>
            <a:ext cx="7696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                Acidosis….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(expected) 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HCO</a:t>
            </a:r>
            <a:r>
              <a:rPr lang="en-US" sz="2800" baseline="-25000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 =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0.1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x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∆ CO</a:t>
            </a:r>
            <a:r>
              <a:rPr lang="en-US" sz="2800" baseline="-2500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lang="en-US" sz="2800" baseline="-25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                                                     </a:t>
            </a:r>
            <a:endParaRPr lang="en-US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                Alkalosis….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(expected)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HCO</a:t>
            </a:r>
            <a:r>
              <a:rPr lang="en-US" sz="2800" baseline="-25000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 =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0.2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x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∆ CO</a:t>
            </a:r>
            <a:r>
              <a:rPr lang="en-US" sz="2800" baseline="-2500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</a:p>
          <a:p>
            <a:endParaRPr lang="en-US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</a:t>
            </a:r>
            <a:endParaRPr lang="en-US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                Acidosis….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(expected) 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HCO</a:t>
            </a:r>
            <a:r>
              <a:rPr lang="en-US" sz="2800" baseline="-25000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 =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0.3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5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x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∆ CO</a:t>
            </a:r>
            <a:r>
              <a:rPr lang="en-US" sz="2800" baseline="-2500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lang="en-US" sz="2800" baseline="-25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                                                    </a:t>
            </a:r>
            <a:endParaRPr lang="en-US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                </a:t>
            </a:r>
            <a:r>
              <a:rPr lang="en-US" sz="2800" dirty="0" err="1" smtClean="0">
                <a:solidFill>
                  <a:schemeClr val="bg1"/>
                </a:solidFill>
                <a:latin typeface="Arial Narrow" pitchFamily="34" charset="0"/>
              </a:rPr>
              <a:t>Alkaosis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….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(expected) 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HCO</a:t>
            </a:r>
            <a:r>
              <a:rPr lang="en-US" sz="2800" baseline="-25000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= 0.4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x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∆ CO</a:t>
            </a:r>
            <a:r>
              <a:rPr lang="en-US" sz="2800" baseline="-2500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lang="en-US" sz="2800" baseline="-250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77000" y="22860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53200" y="30480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53200" y="41910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77000" y="49530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2819400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Acute respiratory</a:t>
            </a:r>
            <a:endParaRPr lang="en-US" sz="2400" dirty="0"/>
          </a:p>
        </p:txBody>
      </p:sp>
      <p:sp>
        <p:nvSpPr>
          <p:cNvPr id="11" name="Left Brace 10"/>
          <p:cNvSpPr/>
          <p:nvPr/>
        </p:nvSpPr>
        <p:spPr>
          <a:xfrm>
            <a:off x="2286000" y="2667000"/>
            <a:ext cx="381000" cy="8382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" y="4648200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Chronic respiratory</a:t>
            </a:r>
            <a:endParaRPr lang="en-US" sz="2400" dirty="0"/>
          </a:p>
        </p:txBody>
      </p:sp>
      <p:sp>
        <p:nvSpPr>
          <p:cNvPr id="13" name="Left Brace 12"/>
          <p:cNvSpPr/>
          <p:nvPr/>
        </p:nvSpPr>
        <p:spPr>
          <a:xfrm>
            <a:off x="2286000" y="4419600"/>
            <a:ext cx="381000" cy="8382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4525963"/>
          </a:xfrm>
          <a:solidFill>
            <a:srgbClr val="000000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FF3300"/>
              </a:buClr>
              <a:buSzPct val="115000"/>
              <a:buFont typeface="Monotype Sorts"/>
              <a:buNone/>
            </a:pPr>
            <a:r>
              <a:rPr lang="en-US" sz="2800" dirty="0" smtClean="0">
                <a:latin typeface="Arial Narrow" pitchFamily="34" charset="0"/>
              </a:rPr>
              <a:t>                            </a:t>
            </a:r>
            <a:r>
              <a:rPr lang="en-US" sz="2800" dirty="0" smtClean="0">
                <a:solidFill>
                  <a:srgbClr val="FFFF3F"/>
                </a:solidFill>
                <a:latin typeface="Arial Narrow" pitchFamily="34" charset="0"/>
              </a:rPr>
              <a:t>…A respiratory component</a:t>
            </a:r>
          </a:p>
          <a:p>
            <a:pPr>
              <a:lnSpc>
                <a:spcPct val="90000"/>
              </a:lnSpc>
              <a:buClr>
                <a:srgbClr val="FF3300"/>
              </a:buClr>
              <a:buSzPct val="115000"/>
              <a:buFont typeface="Monotype Sorts"/>
              <a:buNone/>
            </a:pPr>
            <a:r>
              <a:rPr lang="en-US" sz="2800" dirty="0" smtClean="0">
                <a:solidFill>
                  <a:srgbClr val="FFFF3F"/>
                </a:solidFill>
                <a:latin typeface="Arial Narrow" pitchFamily="34" charset="0"/>
              </a:rPr>
              <a:t>                            …A respiratory acid</a:t>
            </a:r>
          </a:p>
          <a:p>
            <a:pPr>
              <a:lnSpc>
                <a:spcPct val="90000"/>
              </a:lnSpc>
              <a:buClr>
                <a:srgbClr val="FF3300"/>
              </a:buClr>
              <a:buSzPct val="115000"/>
              <a:buFont typeface="Monotype Sorts"/>
              <a:buNone/>
            </a:pPr>
            <a:r>
              <a:rPr lang="en-US" sz="2800" dirty="0" smtClean="0">
                <a:solidFill>
                  <a:srgbClr val="FFFF3F"/>
                </a:solidFill>
                <a:latin typeface="Arial Narrow" pitchFamily="34" charset="0"/>
              </a:rPr>
              <a:t>                            …Moves opposite to the direction of </a:t>
            </a:r>
            <a:r>
              <a:rPr lang="en-US" sz="2800" dirty="0" err="1" smtClean="0">
                <a:solidFill>
                  <a:srgbClr val="FFFF3F"/>
                </a:solidFill>
                <a:latin typeface="Arial Narrow" pitchFamily="34" charset="0"/>
              </a:rPr>
              <a:t>pH.</a:t>
            </a:r>
            <a:endParaRPr lang="en-US" sz="2800" dirty="0" smtClean="0">
              <a:solidFill>
                <a:srgbClr val="FFFF3F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SzPct val="115000"/>
              <a:buFont typeface="Monotype Sorts"/>
              <a:buNone/>
            </a:pPr>
            <a:endParaRPr lang="en-US" sz="2800" dirty="0" smtClean="0">
              <a:solidFill>
                <a:srgbClr val="FFFF3F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SzPct val="115000"/>
              <a:buFont typeface="Monotype Sorts"/>
              <a:buNone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                            …A metabolic component</a:t>
            </a:r>
          </a:p>
          <a:p>
            <a:pPr>
              <a:lnSpc>
                <a:spcPct val="90000"/>
              </a:lnSpc>
              <a:buClr>
                <a:srgbClr val="FF3300"/>
              </a:buClr>
              <a:buSzPct val="115000"/>
              <a:buFont typeface="Monotype Sorts"/>
              <a:buNone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                            …It is a base (Metabolic)</a:t>
            </a:r>
          </a:p>
          <a:p>
            <a:pPr>
              <a:lnSpc>
                <a:spcPct val="90000"/>
              </a:lnSpc>
              <a:buClr>
                <a:srgbClr val="FF3300"/>
              </a:buClr>
              <a:buSzPct val="115000"/>
              <a:buFont typeface="Monotype Sorts"/>
              <a:buNone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                            …Moves in the same direction of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pH.</a:t>
            </a:r>
            <a:endParaRPr lang="en-US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SzPct val="115000"/>
              <a:buFont typeface="Monotype Sorts"/>
              <a:buNone/>
            </a:pPr>
            <a:endParaRPr lang="en-US" sz="2800" dirty="0" smtClean="0">
              <a:solidFill>
                <a:srgbClr val="FFFF3F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SzPct val="115000"/>
              <a:buFont typeface="Monotype Sorts"/>
              <a:buNone/>
            </a:pPr>
            <a:r>
              <a:rPr lang="en-US" sz="2800" dirty="0" smtClean="0">
                <a:solidFill>
                  <a:srgbClr val="FFFF3F"/>
                </a:solidFill>
                <a:latin typeface="Arial Narrow" pitchFamily="34" charset="0"/>
              </a:rPr>
              <a:t>                            …</a:t>
            </a:r>
            <a:r>
              <a:rPr lang="en-US" sz="2800" dirty="0" smtClean="0">
                <a:solidFill>
                  <a:srgbClr val="00FF00"/>
                </a:solidFill>
                <a:latin typeface="Arial Narrow" pitchFamily="34" charset="0"/>
              </a:rPr>
              <a:t>Moves in same direction... Primary disorder</a:t>
            </a:r>
          </a:p>
          <a:p>
            <a:pPr>
              <a:lnSpc>
                <a:spcPct val="90000"/>
              </a:lnSpc>
              <a:buClr>
                <a:srgbClr val="FF3300"/>
              </a:buClr>
              <a:buSzPct val="115000"/>
              <a:buFont typeface="Monotype Sorts"/>
              <a:buNone/>
            </a:pPr>
            <a:r>
              <a:rPr lang="en-US" sz="2800" dirty="0" smtClean="0">
                <a:solidFill>
                  <a:srgbClr val="00FF00"/>
                </a:solidFill>
                <a:latin typeface="Arial Narrow" pitchFamily="34" charset="0"/>
              </a:rPr>
              <a:t>                            …Moves in opposite </a:t>
            </a:r>
            <a:r>
              <a:rPr lang="en-US" sz="2800" dirty="0" smtClean="0">
                <a:solidFill>
                  <a:srgbClr val="00FF00"/>
                </a:solidFill>
              </a:rPr>
              <a:t>direction …Mixed Disorder</a:t>
            </a:r>
            <a:endParaRPr lang="en-US" sz="2800" dirty="0" smtClean="0">
              <a:solidFill>
                <a:srgbClr val="00FF00"/>
              </a:solidFill>
              <a:latin typeface="Arial Narrow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09600" y="1342698"/>
            <a:ext cx="1143000" cy="1066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699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sz="3200" b="1" baseline="-25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609600" y="3048000"/>
            <a:ext cx="1143000" cy="1117596"/>
          </a:xfrm>
          <a:prstGeom prst="ellipse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699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HCO</a:t>
            </a:r>
            <a:r>
              <a:rPr lang="en-US" sz="3200" baseline="-25000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99144" y="4572000"/>
            <a:ext cx="1752600" cy="1643742"/>
          </a:xfrm>
          <a:prstGeom prst="ellipse">
            <a:avLst/>
          </a:prstGeom>
          <a:solidFill>
            <a:srgbClr val="FF9900"/>
          </a:solidFill>
          <a:ln w="12699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sz="3600" b="1" baseline="-25000" dirty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HCO</a:t>
            </a:r>
            <a:r>
              <a:rPr lang="en-US" sz="3600" b="1" baseline="-25000" dirty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0"/>
            <a:ext cx="8763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Occidental" pitchFamily="2" charset="0"/>
              </a:rPr>
              <a:t>Facts about Acid-Base balance……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181" name="Picture 4" descr="Fighting persons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940368"/>
            <a:ext cx="1371600" cy="84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04800" y="1066800"/>
            <a:ext cx="8382000" cy="518160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000" dirty="0" smtClean="0">
                <a:solidFill>
                  <a:srgbClr val="FFC000"/>
                </a:solidFill>
                <a:latin typeface="Arial Narrow" pitchFamily="34" charset="0"/>
              </a:rPr>
              <a:t>Remember format………..</a:t>
            </a:r>
          </a:p>
          <a:p>
            <a:endParaRPr lang="en-US" sz="4000" dirty="0" smtClean="0">
              <a:latin typeface="Arial Narrow" pitchFamily="34" charset="0"/>
            </a:endParaRPr>
          </a:p>
          <a:p>
            <a:endParaRPr lang="en-US" sz="4000" dirty="0" smtClean="0">
              <a:latin typeface="Arial Narrow" pitchFamily="34" charset="0"/>
            </a:endParaRPr>
          </a:p>
          <a:p>
            <a:r>
              <a:rPr lang="en-US" sz="4000" dirty="0" smtClean="0">
                <a:latin typeface="Arial Narrow" pitchFamily="34" charset="0"/>
              </a:rPr>
              <a:t>               pH………….. 7.4 (7.35 - 7.45)</a:t>
            </a:r>
          </a:p>
          <a:p>
            <a:r>
              <a:rPr lang="en-US" sz="4000" dirty="0" smtClean="0">
                <a:latin typeface="Arial Narrow" pitchFamily="34" charset="0"/>
              </a:rPr>
              <a:t>               PCO</a:t>
            </a:r>
            <a:r>
              <a:rPr lang="en-US" sz="4000" baseline="-25000" dirty="0" smtClean="0">
                <a:latin typeface="Arial Narrow" pitchFamily="34" charset="0"/>
              </a:rPr>
              <a:t>2</a:t>
            </a:r>
            <a:r>
              <a:rPr lang="en-US" sz="4000" dirty="0" smtClean="0">
                <a:latin typeface="Arial Narrow" pitchFamily="34" charset="0"/>
              </a:rPr>
              <a:t> …….…40 (35 -45)</a:t>
            </a:r>
          </a:p>
          <a:p>
            <a:r>
              <a:rPr lang="en-US" sz="4000" dirty="0" smtClean="0">
                <a:latin typeface="Arial Narrow" pitchFamily="34" charset="0"/>
              </a:rPr>
              <a:t>               HCO</a:t>
            </a:r>
            <a:r>
              <a:rPr lang="en-US" sz="4000" baseline="-25000" dirty="0" smtClean="0">
                <a:latin typeface="Arial Narrow" pitchFamily="34" charset="0"/>
              </a:rPr>
              <a:t>3</a:t>
            </a:r>
            <a:r>
              <a:rPr lang="en-US" sz="4000" dirty="0" smtClean="0">
                <a:latin typeface="Arial Narrow" pitchFamily="34" charset="0"/>
              </a:rPr>
              <a:t> ……… 24 (22 -26)</a:t>
            </a:r>
            <a:endParaRPr lang="en-US" sz="4000" dirty="0"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8153400" cy="3268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i="1" dirty="0" smtClean="0">
                <a:solidFill>
                  <a:srgbClr val="FFFFCC"/>
                </a:solidFill>
                <a:latin typeface="Arial Narrow" pitchFamily="34" charset="0"/>
              </a:rPr>
              <a:t>If </a:t>
            </a:r>
            <a:r>
              <a:rPr lang="en-US" sz="3200" i="1" dirty="0">
                <a:solidFill>
                  <a:srgbClr val="FFFFCC"/>
                </a:solidFill>
                <a:latin typeface="Arial Narrow" pitchFamily="34" charset="0"/>
              </a:rPr>
              <a:t>it is a primary </a:t>
            </a:r>
            <a:r>
              <a:rPr lang="en-US" sz="4400" i="1" dirty="0" smtClean="0">
                <a:solidFill>
                  <a:srgbClr val="FF6600"/>
                </a:solidFill>
                <a:latin typeface="Arial Narrow" pitchFamily="34" charset="0"/>
              </a:rPr>
              <a:t>Metabolic</a:t>
            </a:r>
            <a:r>
              <a:rPr lang="en-US" sz="3200" i="1" dirty="0" smtClean="0">
                <a:solidFill>
                  <a:srgbClr val="FFFFCC"/>
                </a:solidFill>
                <a:latin typeface="Arial Narrow" pitchFamily="34" charset="0"/>
              </a:rPr>
              <a:t> </a:t>
            </a:r>
            <a:r>
              <a:rPr lang="en-US" sz="3200" i="1" dirty="0">
                <a:solidFill>
                  <a:srgbClr val="FFFFCC"/>
                </a:solidFill>
                <a:latin typeface="Arial Narrow" pitchFamily="34" charset="0"/>
              </a:rPr>
              <a:t>disturbance,</a:t>
            </a:r>
          </a:p>
          <a:p>
            <a:pPr>
              <a:lnSpc>
                <a:spcPct val="120000"/>
              </a:lnSpc>
            </a:pPr>
            <a:r>
              <a:rPr lang="en-US" sz="3200" i="1" dirty="0">
                <a:solidFill>
                  <a:srgbClr val="FFFFCC"/>
                </a:solidFill>
                <a:latin typeface="Arial Narrow" pitchFamily="34" charset="0"/>
              </a:rPr>
              <a:t>whether respiratory compensation appropriate?</a:t>
            </a:r>
          </a:p>
          <a:p>
            <a:pPr>
              <a:lnSpc>
                <a:spcPct val="120000"/>
              </a:lnSpc>
            </a:pPr>
            <a:r>
              <a:rPr lang="en-US" sz="3200" i="1" u="sng" dirty="0">
                <a:solidFill>
                  <a:srgbClr val="FFFF00"/>
                </a:solidFill>
                <a:latin typeface="Arial Narrow" pitchFamily="34" charset="0"/>
              </a:rPr>
              <a:t>For metabolic acidosis:</a:t>
            </a:r>
            <a:r>
              <a:rPr lang="en-US" sz="3200" i="1" dirty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en-US" sz="3200" i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en-US" sz="3200" i="1" dirty="0">
                <a:solidFill>
                  <a:srgbClr val="FFFFCC"/>
                </a:solidFill>
                <a:latin typeface="Arial Narrow" pitchFamily="34" charset="0"/>
              </a:rPr>
              <a:t>Expected  PCO</a:t>
            </a:r>
            <a:r>
              <a:rPr lang="en-US" sz="3200" i="1" baseline="-25000" dirty="0">
                <a:solidFill>
                  <a:srgbClr val="FFFFCC"/>
                </a:solidFill>
                <a:latin typeface="Arial Narrow" pitchFamily="34" charset="0"/>
              </a:rPr>
              <a:t>2</a:t>
            </a:r>
            <a:r>
              <a:rPr lang="en-US" sz="3200" i="1" dirty="0">
                <a:solidFill>
                  <a:srgbClr val="FFFFCC"/>
                </a:solidFill>
                <a:latin typeface="Arial Narrow" pitchFamily="34" charset="0"/>
              </a:rPr>
              <a:t> = (1.5 x [HCO</a:t>
            </a:r>
            <a:r>
              <a:rPr lang="en-US" sz="3200" i="1" baseline="-25000" dirty="0">
                <a:solidFill>
                  <a:srgbClr val="FFFFCC"/>
                </a:solidFill>
                <a:latin typeface="Arial Narrow" pitchFamily="34" charset="0"/>
              </a:rPr>
              <a:t>3</a:t>
            </a:r>
            <a:r>
              <a:rPr lang="en-US" sz="3200" i="1" dirty="0">
                <a:solidFill>
                  <a:srgbClr val="FFFFCC"/>
                </a:solidFill>
                <a:latin typeface="Arial Narrow" pitchFamily="34" charset="0"/>
              </a:rPr>
              <a:t>]) + 8 </a:t>
            </a:r>
            <a:r>
              <a:rPr lang="en-US" sz="3200" i="1" u="sng" dirty="0">
                <a:solidFill>
                  <a:srgbClr val="FFFFCC"/>
                </a:solidFill>
                <a:latin typeface="Arial Narrow" pitchFamily="34" charset="0"/>
              </a:rPr>
              <a:t>+</a:t>
            </a:r>
            <a:r>
              <a:rPr lang="en-US" sz="3200" i="1" dirty="0">
                <a:solidFill>
                  <a:srgbClr val="FFFFCC"/>
                </a:solidFill>
                <a:latin typeface="Arial Narrow" pitchFamily="34" charset="0"/>
              </a:rPr>
              <a:t> 2</a:t>
            </a:r>
          </a:p>
          <a:p>
            <a:pPr>
              <a:lnSpc>
                <a:spcPct val="120000"/>
              </a:lnSpc>
            </a:pPr>
            <a:r>
              <a:rPr lang="en-US" sz="2000" i="1" dirty="0">
                <a:solidFill>
                  <a:srgbClr val="FFFFCC"/>
                </a:solidFill>
                <a:latin typeface="Arial Narrow" pitchFamily="34" charset="0"/>
              </a:rPr>
              <a:t>(Winter’s equation)   </a:t>
            </a:r>
            <a:r>
              <a:rPr lang="en-US" sz="3200" i="1" dirty="0">
                <a:solidFill>
                  <a:srgbClr val="FFFFCC"/>
                </a:solidFill>
                <a:latin typeface="Arial Narrow" pitchFamily="34" charset="0"/>
              </a:rPr>
              <a:t>	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519113" y="4502150"/>
            <a:ext cx="7786687" cy="2062103"/>
          </a:xfrm>
          <a:prstGeom prst="rect">
            <a:avLst/>
          </a:prstGeom>
          <a:noFill/>
          <a:ln w="12699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Narrow" pitchFamily="34" charset="0"/>
              </a:rPr>
              <a:t>For metabolic alkalosis:</a:t>
            </a:r>
          </a:p>
          <a:p>
            <a:r>
              <a:rPr lang="en-US" sz="3200" dirty="0">
                <a:solidFill>
                  <a:srgbClr val="FFFFCC"/>
                </a:solidFill>
                <a:latin typeface="Arial Narrow" pitchFamily="34" charset="0"/>
              </a:rPr>
              <a:t>Expected  PCO2 = 6 mm… for 10 mEq. rise in Bicarb.</a:t>
            </a:r>
          </a:p>
          <a:p>
            <a:r>
              <a:rPr lang="en-US" sz="3200" dirty="0">
                <a:solidFill>
                  <a:srgbClr val="FFFFCC"/>
                </a:solidFill>
                <a:latin typeface="Arial Narrow" pitchFamily="34" charset="0"/>
              </a:rPr>
              <a:t>………UNCERTAIN COMPENSATION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81000" y="3338052"/>
            <a:ext cx="8153400" cy="3200400"/>
          </a:xfrm>
          <a:prstGeom prst="roundRect">
            <a:avLst>
              <a:gd name="adj" fmla="val 11598"/>
            </a:avLst>
          </a:prstGeom>
          <a:solidFill>
            <a:srgbClr val="080808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6000" dirty="0">
              <a:solidFill>
                <a:srgbClr val="FF9900"/>
              </a:solidFill>
              <a:latin typeface="Arial Narrow" pitchFamily="34" charset="0"/>
            </a:endParaRPr>
          </a:p>
          <a:p>
            <a:pPr algn="ctr"/>
            <a:r>
              <a:rPr lang="en-US" sz="6000" dirty="0">
                <a:solidFill>
                  <a:srgbClr val="FF9900"/>
                </a:solidFill>
                <a:latin typeface="Arial Narrow" pitchFamily="34" charset="0"/>
              </a:rPr>
              <a:t>CO</a:t>
            </a:r>
            <a:r>
              <a:rPr lang="en-US" sz="6000" baseline="-25000" dirty="0">
                <a:solidFill>
                  <a:srgbClr val="FF9900"/>
                </a:solidFill>
                <a:latin typeface="Arial Narrow" pitchFamily="34" charset="0"/>
              </a:rPr>
              <a:t>2</a:t>
            </a:r>
            <a:r>
              <a:rPr lang="en-US" sz="6000" dirty="0">
                <a:solidFill>
                  <a:srgbClr val="FF9900"/>
                </a:solidFill>
                <a:latin typeface="Arial Narrow" pitchFamily="34" charset="0"/>
              </a:rPr>
              <a:t> is equal to </a:t>
            </a:r>
          </a:p>
          <a:p>
            <a:pPr algn="ctr"/>
            <a:r>
              <a:rPr lang="en-US" sz="6000" dirty="0">
                <a:solidFill>
                  <a:srgbClr val="FF9900"/>
                </a:solidFill>
                <a:latin typeface="Arial Narrow" pitchFamily="34" charset="0"/>
              </a:rPr>
              <a:t>Last two digits </a:t>
            </a:r>
          </a:p>
          <a:p>
            <a:pPr algn="ctr"/>
            <a:r>
              <a:rPr lang="en-US" sz="6000" dirty="0">
                <a:solidFill>
                  <a:srgbClr val="FF9900"/>
                </a:solidFill>
                <a:latin typeface="Arial Narrow" pitchFamily="34" charset="0"/>
              </a:rPr>
              <a:t>of pH</a:t>
            </a:r>
          </a:p>
          <a:p>
            <a:pPr algn="ctr"/>
            <a:endParaRPr lang="en-US" sz="6000" dirty="0">
              <a:latin typeface="Arial Narrow" pitchFamily="34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257628" y="2057400"/>
            <a:ext cx="8534400" cy="4648200"/>
          </a:xfrm>
          <a:prstGeom prst="roundRect">
            <a:avLst>
              <a:gd name="adj" fmla="val 16667"/>
            </a:avLst>
          </a:prstGeom>
          <a:solidFill>
            <a:srgbClr val="080808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60000"/>
              </a:lnSpc>
            </a:pPr>
            <a:r>
              <a:rPr lang="en-US" sz="7200" dirty="0">
                <a:solidFill>
                  <a:srgbClr val="FF9900"/>
                </a:solidFill>
                <a:latin typeface="Arial Narrow" pitchFamily="34" charset="0"/>
              </a:rPr>
              <a:t>Remember If :</a:t>
            </a:r>
            <a:r>
              <a:rPr lang="en-US" sz="6000" dirty="0">
                <a:solidFill>
                  <a:srgbClr val="FF9900"/>
                </a:solidFill>
                <a:latin typeface="Arial Narrow" pitchFamily="34" charset="0"/>
              </a:rPr>
              <a:t> </a:t>
            </a:r>
            <a:endParaRPr lang="en-US" sz="6000" dirty="0" smtClean="0">
              <a:solidFill>
                <a:srgbClr val="FF9900"/>
              </a:solidFill>
              <a:latin typeface="Arial Narrow" pitchFamily="34" charset="0"/>
            </a:endParaRPr>
          </a:p>
          <a:p>
            <a:pPr>
              <a:lnSpc>
                <a:spcPct val="160000"/>
              </a:lnSpc>
            </a:pPr>
            <a:r>
              <a:rPr lang="en-US" sz="3200" dirty="0" smtClean="0">
                <a:solidFill>
                  <a:srgbClr val="FFFF66"/>
                </a:solidFill>
                <a:latin typeface="Arial Narrow" pitchFamily="34" charset="0"/>
              </a:rPr>
              <a:t>Suspect  .............</a:t>
            </a:r>
          </a:p>
          <a:p>
            <a:pPr algn="ctr">
              <a:buBlip>
                <a:blip r:embed="rId4"/>
              </a:buBlip>
            </a:pPr>
            <a:r>
              <a:rPr lang="en-US" sz="3200" dirty="0" smtClean="0">
                <a:solidFill>
                  <a:srgbClr val="FFFF66"/>
                </a:solidFill>
                <a:latin typeface="Arial Narrow" pitchFamily="34" charset="0"/>
              </a:rPr>
              <a:t>   actual PaCO</a:t>
            </a:r>
            <a:r>
              <a:rPr lang="en-US" sz="3200" baseline="-25000" dirty="0" smtClean="0">
                <a:solidFill>
                  <a:srgbClr val="FFFF66"/>
                </a:solidFill>
                <a:latin typeface="Arial Narrow" pitchFamily="34" charset="0"/>
              </a:rPr>
              <a:t>2</a:t>
            </a:r>
            <a:r>
              <a:rPr lang="en-US" sz="3200" dirty="0" smtClean="0">
                <a:solidFill>
                  <a:srgbClr val="FFFF66"/>
                </a:solidFill>
                <a:latin typeface="Arial Narrow" pitchFamily="34" charset="0"/>
              </a:rPr>
              <a:t> is more than expected </a:t>
            </a:r>
          </a:p>
          <a:p>
            <a:pPr algn="ctr"/>
            <a:r>
              <a:rPr lang="en-US" sz="3200" dirty="0">
                <a:solidFill>
                  <a:srgbClr val="FFFF66"/>
                </a:solidFill>
                <a:latin typeface="Arial Narrow" pitchFamily="34" charset="0"/>
              </a:rPr>
              <a:t> </a:t>
            </a:r>
            <a:r>
              <a:rPr lang="en-US" sz="3200" dirty="0" smtClean="0">
                <a:solidFill>
                  <a:srgbClr val="FFFF66"/>
                </a:solidFill>
                <a:latin typeface="Arial Narrow" pitchFamily="34" charset="0"/>
              </a:rPr>
              <a:t>            additional...respiratory acidosis</a:t>
            </a:r>
          </a:p>
          <a:p>
            <a:pPr algn="ctr">
              <a:buBlip>
                <a:blip r:embed="rId4"/>
              </a:buBlip>
            </a:pPr>
            <a:r>
              <a:rPr lang="en-US" sz="3200" dirty="0" smtClean="0">
                <a:solidFill>
                  <a:srgbClr val="FFFF66"/>
                </a:solidFill>
                <a:latin typeface="Arial Narrow" pitchFamily="34" charset="0"/>
              </a:rPr>
              <a:t>   actual PaCO</a:t>
            </a:r>
            <a:r>
              <a:rPr lang="en-US" sz="3200" baseline="-25000" dirty="0" smtClean="0">
                <a:solidFill>
                  <a:srgbClr val="FFFF66"/>
                </a:solidFill>
                <a:latin typeface="Arial Narrow" pitchFamily="34" charset="0"/>
              </a:rPr>
              <a:t>2</a:t>
            </a:r>
            <a:r>
              <a:rPr lang="en-US" sz="3200" dirty="0" smtClean="0">
                <a:solidFill>
                  <a:srgbClr val="FFFF66"/>
                </a:solidFill>
                <a:latin typeface="Arial Narrow" pitchFamily="34" charset="0"/>
              </a:rPr>
              <a:t> is less than expected   </a:t>
            </a:r>
          </a:p>
          <a:p>
            <a:pPr algn="ctr"/>
            <a:r>
              <a:rPr lang="en-US" sz="3200" dirty="0">
                <a:solidFill>
                  <a:srgbClr val="FFFF66"/>
                </a:solidFill>
                <a:latin typeface="Arial Narrow" pitchFamily="34" charset="0"/>
              </a:rPr>
              <a:t> </a:t>
            </a:r>
            <a:r>
              <a:rPr lang="en-US" sz="3200" dirty="0" smtClean="0">
                <a:solidFill>
                  <a:srgbClr val="FFFF66"/>
                </a:solidFill>
                <a:latin typeface="Arial Narrow" pitchFamily="34" charset="0"/>
              </a:rPr>
              <a:t>           additional...respiratory alkalosis</a:t>
            </a:r>
          </a:p>
          <a:p>
            <a:pPr>
              <a:lnSpc>
                <a:spcPct val="160000"/>
              </a:lnSpc>
            </a:pPr>
            <a:r>
              <a:rPr lang="en-US" sz="3200" dirty="0">
                <a:solidFill>
                  <a:srgbClr val="00FFFF"/>
                </a:solidFill>
                <a:latin typeface="Arial Narrow" pitchFamily="34" charset="0"/>
              </a:rPr>
              <a:t>	</a:t>
            </a:r>
            <a:r>
              <a:rPr lang="en-US" sz="2800" dirty="0">
                <a:solidFill>
                  <a:srgbClr val="00FFFF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76200"/>
            <a:ext cx="1888659" cy="99322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Step 5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50"/>
                            </p:stCondLst>
                            <p:childTnLst>
                              <p:par>
                                <p:cTn id="2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50"/>
                            </p:stCondLst>
                            <p:childTnLst>
                              <p:par>
                                <p:cTn id="2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0" grpId="0" build="p"/>
      <p:bldP spid="7" grpId="0" animBg="1"/>
      <p:bldP spid="7" grpId="1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868501"/>
            <a:ext cx="7848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i="1" dirty="0" smtClean="0">
                <a:solidFill>
                  <a:srgbClr val="FFFF99"/>
                </a:solidFill>
                <a:latin typeface="Arial Narrow" pitchFamily="34" charset="0"/>
              </a:rPr>
              <a:t>If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  </a:t>
            </a:r>
            <a:r>
              <a:rPr lang="en-US" sz="4000" i="1" dirty="0" smtClean="0">
                <a:solidFill>
                  <a:srgbClr val="FF6600"/>
                </a:solidFill>
                <a:latin typeface="Arial Narrow" pitchFamily="34" charset="0"/>
              </a:rPr>
              <a:t>metabolic acidosis </a:t>
            </a:r>
            <a:r>
              <a:rPr lang="en-US" sz="2800" i="1" dirty="0" smtClean="0">
                <a:solidFill>
                  <a:srgbClr val="FFFF99"/>
                </a:solidFill>
                <a:latin typeface="Arial Narrow" pitchFamily="34" charset="0"/>
              </a:rPr>
              <a:t>is there</a:t>
            </a:r>
            <a:endParaRPr lang="en-US" sz="3600" dirty="0" smtClean="0">
              <a:solidFill>
                <a:srgbClr val="FFFF99"/>
              </a:solidFill>
              <a:latin typeface="Arial Narrow" pitchFamily="34" charset="0"/>
            </a:endParaRPr>
          </a:p>
          <a:p>
            <a:pPr eaLnBrk="0" hangingPunct="0"/>
            <a:r>
              <a:rPr lang="en-US" sz="2800" i="1" dirty="0" smtClean="0">
                <a:solidFill>
                  <a:srgbClr val="FFFF99"/>
                </a:solidFill>
                <a:latin typeface="Arial Narrow" pitchFamily="34" charset="0"/>
              </a:rPr>
              <a:t>How is </a:t>
            </a:r>
            <a:r>
              <a:rPr lang="en-US" sz="4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</a:rPr>
              <a:t>anion </a:t>
            </a: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</a:rPr>
              <a:t>gap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</a:rPr>
              <a:t>?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  </a:t>
            </a:r>
            <a:r>
              <a:rPr lang="en-US" sz="2800" i="1" dirty="0" smtClean="0">
                <a:solidFill>
                  <a:srgbClr val="FFFF99"/>
                </a:solidFill>
                <a:latin typeface="Arial Narrow" pitchFamily="34" charset="0"/>
              </a:rPr>
              <a:t>Is it wide ...</a:t>
            </a:r>
            <a:endParaRPr lang="en-US" sz="2800" i="1" dirty="0">
              <a:solidFill>
                <a:srgbClr val="FFFF99"/>
              </a:solidFill>
              <a:latin typeface="Arial Narrow" pitchFamily="34" charset="0"/>
            </a:endParaRPr>
          </a:p>
          <a:p>
            <a:pPr algn="l" eaLnBrk="0" hangingPunct="0"/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  <a:p>
            <a:pPr algn="l" eaLnBrk="0" hangingPunct="0"/>
            <a:r>
              <a:rPr lang="en-US" sz="2800" dirty="0">
                <a:solidFill>
                  <a:srgbClr val="FFFF99"/>
                </a:solidFill>
                <a:latin typeface="Arial Narrow" pitchFamily="34" charset="0"/>
              </a:rPr>
              <a:t>Na - (Cl</a:t>
            </a:r>
            <a:r>
              <a:rPr lang="en-US" sz="2800" baseline="50000" dirty="0">
                <a:solidFill>
                  <a:srgbClr val="FFFF99"/>
                </a:solidFill>
                <a:latin typeface="Arial Narrow" pitchFamily="34" charset="0"/>
              </a:rPr>
              <a:t>-</a:t>
            </a:r>
            <a:r>
              <a:rPr lang="en-US" sz="2800" dirty="0">
                <a:solidFill>
                  <a:srgbClr val="FFFF99"/>
                </a:solidFill>
                <a:latin typeface="Arial Narrow" pitchFamily="34" charset="0"/>
              </a:rPr>
              <a:t>+ HCO</a:t>
            </a:r>
            <a:r>
              <a:rPr lang="en-US" sz="2800" baseline="-25000" dirty="0">
                <a:solidFill>
                  <a:srgbClr val="FFFF99"/>
                </a:solidFill>
                <a:latin typeface="Arial Narrow" pitchFamily="34" charset="0"/>
              </a:rPr>
              <a:t>3</a:t>
            </a:r>
            <a:r>
              <a:rPr lang="en-US" sz="2800" baseline="50000" dirty="0">
                <a:solidFill>
                  <a:srgbClr val="FFFF99"/>
                </a:solidFill>
                <a:latin typeface="Arial Narrow" pitchFamily="34" charset="0"/>
              </a:rPr>
              <a:t>-</a:t>
            </a:r>
            <a:r>
              <a:rPr lang="en-US" sz="2800" dirty="0">
                <a:solidFill>
                  <a:srgbClr val="FFFF99"/>
                </a:solidFill>
                <a:latin typeface="Arial Narrow" pitchFamily="34" charset="0"/>
              </a:rPr>
              <a:t>) = Anion Gap usually &lt;12</a:t>
            </a:r>
          </a:p>
          <a:p>
            <a:pPr algn="l" eaLnBrk="0" hangingPunct="0"/>
            <a:endParaRPr lang="en-US" sz="2800" dirty="0">
              <a:solidFill>
                <a:srgbClr val="FFFF99"/>
              </a:solidFill>
              <a:latin typeface="Arial Narrow" pitchFamily="34" charset="0"/>
            </a:endParaRPr>
          </a:p>
          <a:p>
            <a:pPr algn="l" eaLnBrk="0" hangingPunct="0"/>
            <a:r>
              <a:rPr lang="en-US" sz="2800" dirty="0">
                <a:solidFill>
                  <a:srgbClr val="FFFF99"/>
                </a:solidFill>
                <a:latin typeface="Arial Narrow" pitchFamily="34" charset="0"/>
              </a:rPr>
              <a:t>If &gt;12,  Anion Gap Acidosis :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	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181600" y="3463925"/>
            <a:ext cx="308289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dirty="0">
                <a:solidFill>
                  <a:srgbClr val="FF9966"/>
                </a:solidFill>
                <a:latin typeface="Arial Narrow" pitchFamily="34" charset="0"/>
              </a:rPr>
              <a:t>M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ethanol</a:t>
            </a:r>
          </a:p>
          <a:p>
            <a:pPr algn="l" eaLnBrk="0" hangingPunct="0"/>
            <a:r>
              <a:rPr lang="en-US" sz="2800" dirty="0">
                <a:solidFill>
                  <a:srgbClr val="FF9966"/>
                </a:solidFill>
                <a:latin typeface="Arial Narrow" pitchFamily="34" charset="0"/>
              </a:rPr>
              <a:t>U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remia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  <a:p>
            <a:pPr algn="l" eaLnBrk="0" hangingPunct="0"/>
            <a:r>
              <a:rPr lang="en-US" sz="2800" dirty="0">
                <a:solidFill>
                  <a:srgbClr val="FF9966"/>
                </a:solidFill>
                <a:latin typeface="Arial Narrow" pitchFamily="34" charset="0"/>
              </a:rPr>
              <a:t>D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iabetic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Ketoacidosis</a:t>
            </a:r>
          </a:p>
          <a:p>
            <a:pPr algn="l" eaLnBrk="0" hangingPunct="0"/>
            <a:r>
              <a:rPr lang="en-US" sz="2800" dirty="0">
                <a:solidFill>
                  <a:srgbClr val="FF9966"/>
                </a:solidFill>
                <a:latin typeface="Arial Narrow" pitchFamily="34" charset="0"/>
              </a:rPr>
              <a:t>P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araldehyde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  <a:p>
            <a:pPr algn="l" eaLnBrk="0" hangingPunct="0"/>
            <a:r>
              <a:rPr lang="en-US" sz="2800" dirty="0">
                <a:solidFill>
                  <a:srgbClr val="FF9966"/>
                </a:solidFill>
                <a:latin typeface="Arial Narrow" pitchFamily="34" charset="0"/>
              </a:rPr>
              <a:t>I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nfection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(lactic acid)</a:t>
            </a:r>
          </a:p>
          <a:p>
            <a:pPr algn="l" eaLnBrk="0" hangingPunct="0"/>
            <a:r>
              <a:rPr lang="en-US" sz="2800" dirty="0">
                <a:solidFill>
                  <a:srgbClr val="FF9966"/>
                </a:solidFill>
                <a:latin typeface="Arial Narrow" pitchFamily="34" charset="0"/>
              </a:rPr>
              <a:t>E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thylene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Glycol</a:t>
            </a:r>
          </a:p>
          <a:p>
            <a:pPr algn="l" eaLnBrk="0" hangingPunct="0"/>
            <a:r>
              <a:rPr lang="en-US" sz="2800" dirty="0">
                <a:solidFill>
                  <a:srgbClr val="FF9966"/>
                </a:solidFill>
                <a:latin typeface="Arial Narrow" pitchFamily="34" charset="0"/>
              </a:rPr>
              <a:t>S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alicylate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54050" y="4154031"/>
            <a:ext cx="35878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 eaLnBrk="0" hangingPunct="0"/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Common pediatric causes</a:t>
            </a:r>
          </a:p>
          <a:p>
            <a:pPr marL="457200" indent="-457200" algn="l" eaLnBrk="0" hangingPunct="0"/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  <a:p>
            <a:pPr marL="457200" indent="-457200" algn="l" eaLnBrk="0" hangingPunct="0">
              <a:buFont typeface="Wingdings" pitchFamily="2" charset="2"/>
              <a:buChar char="ü"/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Lactic acidosis</a:t>
            </a:r>
          </a:p>
          <a:p>
            <a:pPr marL="457200" indent="-457200" algn="l" eaLnBrk="0" hangingPunct="0">
              <a:buFont typeface="Wingdings" pitchFamily="2" charset="2"/>
              <a:buChar char="ü"/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Metabolic disorders</a:t>
            </a:r>
          </a:p>
          <a:p>
            <a:pPr marL="457200" indent="-457200" algn="l" eaLnBrk="0" hangingPunct="0">
              <a:buFont typeface="Wingdings" pitchFamily="2" charset="2"/>
              <a:buChar char="ü"/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Renal failure </a:t>
            </a: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4648200" y="3657600"/>
            <a:ext cx="0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2400"/>
            <a:ext cx="187904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Step 5 </a:t>
            </a: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cont.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6…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Monotype Sorts"/>
              <a:buNone/>
            </a:pPr>
            <a:r>
              <a:rPr lang="en-US" sz="6600" b="1" dirty="0" smtClean="0">
                <a:ln/>
                <a:solidFill>
                  <a:schemeClr val="accent3"/>
                </a:solidFill>
              </a:rPr>
              <a:t>Is more than one DISORDER present?</a:t>
            </a:r>
          </a:p>
        </p:txBody>
      </p:sp>
      <p:pic>
        <p:nvPicPr>
          <p:cNvPr id="40964" name="Picture 4" descr="man surpri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85800"/>
            <a:ext cx="15176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Mixed Acid-Base Disorders :  Clues</a:t>
            </a:r>
            <a:endParaRPr lang="en-US" sz="6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Monotype Sorts"/>
              <a:buNone/>
            </a:pPr>
            <a:r>
              <a:rPr lang="en-US" dirty="0" smtClean="0">
                <a:solidFill>
                  <a:srgbClr val="00FFFF"/>
                </a:solidFill>
                <a:latin typeface="Arial Narrow" pitchFamily="34" charset="0"/>
              </a:rPr>
              <a:t>-- Clinical history</a:t>
            </a:r>
          </a:p>
          <a:p>
            <a:pPr>
              <a:lnSpc>
                <a:spcPct val="110000"/>
              </a:lnSpc>
              <a:buFont typeface="Monotype Sorts"/>
              <a:buNone/>
            </a:pPr>
            <a:r>
              <a:rPr lang="en-US" dirty="0" smtClean="0">
                <a:solidFill>
                  <a:srgbClr val="00FFFF"/>
                </a:solidFill>
                <a:latin typeface="Arial Narrow" pitchFamily="34" charset="0"/>
              </a:rPr>
              <a:t>-- pH normal, abnormal PCO</a:t>
            </a:r>
            <a:r>
              <a:rPr lang="en-US" baseline="-25000" dirty="0" smtClean="0">
                <a:solidFill>
                  <a:srgbClr val="00FFFF"/>
                </a:solidFill>
                <a:latin typeface="Arial Narrow" pitchFamily="34" charset="0"/>
              </a:rPr>
              <a:t>2</a:t>
            </a:r>
            <a:r>
              <a:rPr lang="en-US" dirty="0" smtClean="0">
                <a:solidFill>
                  <a:srgbClr val="00FFFF"/>
                </a:solidFill>
                <a:latin typeface="Arial Narrow" pitchFamily="34" charset="0"/>
              </a:rPr>
              <a:t> n HCO</a:t>
            </a:r>
            <a:r>
              <a:rPr lang="en-US" baseline="-25000" dirty="0" smtClean="0">
                <a:solidFill>
                  <a:srgbClr val="00FFFF"/>
                </a:solidFill>
              </a:rPr>
              <a:t>3</a:t>
            </a:r>
          </a:p>
          <a:p>
            <a:pPr>
              <a:lnSpc>
                <a:spcPct val="110000"/>
              </a:lnSpc>
              <a:buFont typeface="Monotype Sorts"/>
              <a:buNone/>
            </a:pPr>
            <a:r>
              <a:rPr lang="en-US" dirty="0" smtClean="0">
                <a:solidFill>
                  <a:srgbClr val="00FFFF"/>
                </a:solidFill>
                <a:latin typeface="Arial Narrow" pitchFamily="34" charset="0"/>
              </a:rPr>
              <a:t>-- PCO</a:t>
            </a:r>
            <a:r>
              <a:rPr lang="en-US" baseline="-25000" dirty="0" smtClean="0">
                <a:solidFill>
                  <a:srgbClr val="00FFFF"/>
                </a:solidFill>
              </a:rPr>
              <a:t>2</a:t>
            </a:r>
            <a:r>
              <a:rPr lang="en-US" dirty="0" smtClean="0">
                <a:solidFill>
                  <a:srgbClr val="00FFFF"/>
                </a:solidFill>
                <a:latin typeface="Arial Narrow" pitchFamily="34" charset="0"/>
              </a:rPr>
              <a:t> n HCO</a:t>
            </a:r>
            <a:r>
              <a:rPr lang="en-US" baseline="-25000" dirty="0" smtClean="0">
                <a:solidFill>
                  <a:srgbClr val="00FFFF"/>
                </a:solidFill>
              </a:rPr>
              <a:t>3 </a:t>
            </a:r>
            <a:r>
              <a:rPr lang="en-US" dirty="0" smtClean="0">
                <a:solidFill>
                  <a:srgbClr val="00FFFF"/>
                </a:solidFill>
                <a:latin typeface="Arial Narrow" pitchFamily="34" charset="0"/>
              </a:rPr>
              <a:t>moving opposite directions</a:t>
            </a:r>
          </a:p>
          <a:p>
            <a:pPr>
              <a:lnSpc>
                <a:spcPct val="110000"/>
              </a:lnSpc>
              <a:buFont typeface="Monotype Sorts"/>
              <a:buNone/>
            </a:pPr>
            <a:r>
              <a:rPr lang="en-US" dirty="0" smtClean="0">
                <a:solidFill>
                  <a:srgbClr val="00FFFF"/>
                </a:solidFill>
                <a:latin typeface="Arial Narrow" pitchFamily="34" charset="0"/>
              </a:rPr>
              <a:t>-- Degree of compensation for primary </a:t>
            </a:r>
          </a:p>
          <a:p>
            <a:pPr>
              <a:lnSpc>
                <a:spcPct val="110000"/>
              </a:lnSpc>
              <a:buFont typeface="Monotype Sorts"/>
              <a:buNone/>
            </a:pPr>
            <a:r>
              <a:rPr lang="en-US" dirty="0" smtClean="0">
                <a:solidFill>
                  <a:srgbClr val="00FFFF"/>
                </a:solidFill>
                <a:latin typeface="Arial Narrow" pitchFamily="34" charset="0"/>
              </a:rPr>
              <a:t>    disorder is inappropriate</a:t>
            </a:r>
          </a:p>
          <a:p>
            <a:pPr>
              <a:lnSpc>
                <a:spcPct val="110000"/>
              </a:lnSpc>
              <a:buFont typeface="Monotype Sorts"/>
              <a:buNone/>
            </a:pPr>
            <a:r>
              <a:rPr lang="en-US" dirty="0" smtClean="0">
                <a:solidFill>
                  <a:srgbClr val="00FFFF"/>
                </a:solidFill>
                <a:latin typeface="Arial Narrow" pitchFamily="34" charset="0"/>
              </a:rPr>
              <a:t>-- </a:t>
            </a:r>
            <a:r>
              <a:rPr lang="en-US" dirty="0" smtClean="0">
                <a:solidFill>
                  <a:srgbClr val="00FFFF"/>
                </a:solidFill>
              </a:rPr>
              <a:t>Find Delta Gap</a:t>
            </a:r>
            <a:endParaRPr lang="en-US" dirty="0" smtClean="0">
              <a:solidFill>
                <a:srgbClr val="00FFFF"/>
              </a:solidFill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Metabolic Acidosis…….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+ additional disorders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14600"/>
            <a:ext cx="83940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i="1" dirty="0" smtClean="0">
                <a:solidFill>
                  <a:schemeClr val="bg1"/>
                </a:solidFill>
                <a:latin typeface="Arial Narrow" pitchFamily="34" charset="0"/>
              </a:rPr>
              <a:t>Equivalent </a:t>
            </a:r>
            <a:r>
              <a:rPr lang="en-US" sz="3600" i="1" dirty="0" smtClean="0">
                <a:solidFill>
                  <a:srgbClr val="FFFF00"/>
                </a:solidFill>
                <a:latin typeface="Arial Narrow" pitchFamily="34" charset="0"/>
              </a:rPr>
              <a:t>rise of AG </a:t>
            </a:r>
            <a:r>
              <a:rPr lang="en-US" sz="3600" i="1" dirty="0" smtClean="0">
                <a:solidFill>
                  <a:schemeClr val="bg1"/>
                </a:solidFill>
                <a:latin typeface="Arial Narrow" pitchFamily="34" charset="0"/>
              </a:rPr>
              <a:t>and 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Fall of HCO3……</a:t>
            </a:r>
          </a:p>
          <a:p>
            <a:pPr>
              <a:lnSpc>
                <a:spcPct val="150000"/>
              </a:lnSpc>
            </a:pPr>
            <a:r>
              <a:rPr lang="en-US" sz="3600" i="1" dirty="0" smtClean="0">
                <a:solidFill>
                  <a:schemeClr val="bg1"/>
                </a:solidFill>
                <a:latin typeface="Arial Narrow" pitchFamily="34" charset="0"/>
              </a:rPr>
              <a:t>		….</a:t>
            </a:r>
            <a:r>
              <a:rPr lang="en-US" sz="3600" i="1" dirty="0" smtClean="0">
                <a:solidFill>
                  <a:srgbClr val="FF0000"/>
                </a:solidFill>
                <a:latin typeface="Arial Narrow" pitchFamily="34" charset="0"/>
              </a:rPr>
              <a:t>Pure Anion Gap Metabolic Acidosis</a:t>
            </a:r>
          </a:p>
          <a:p>
            <a:pPr>
              <a:lnSpc>
                <a:spcPct val="150000"/>
              </a:lnSpc>
            </a:pPr>
            <a:r>
              <a:rPr lang="en-US" sz="3600" i="1" dirty="0" smtClean="0">
                <a:solidFill>
                  <a:schemeClr val="bg1"/>
                </a:solidFill>
                <a:latin typeface="Arial Narrow" pitchFamily="34" charset="0"/>
              </a:rPr>
              <a:t>Discrepancy…….. in rise &amp; fall</a:t>
            </a:r>
          </a:p>
          <a:p>
            <a:pPr>
              <a:lnSpc>
                <a:spcPct val="150000"/>
              </a:lnSpc>
            </a:pPr>
            <a:r>
              <a:rPr lang="en-US" sz="3600" i="1" dirty="0" smtClean="0">
                <a:solidFill>
                  <a:schemeClr val="bg1"/>
                </a:solidFill>
                <a:latin typeface="Arial Narrow" pitchFamily="34" charset="0"/>
              </a:rPr>
              <a:t>		</a:t>
            </a:r>
            <a:r>
              <a:rPr lang="en-US" sz="36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+ Non AG M acidosis, + M Alkalosis</a:t>
            </a:r>
            <a:endParaRPr lang="en-US" sz="3600" i="1" dirty="0">
              <a:solidFill>
                <a:schemeClr val="accent3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PURE Anion Gap Acidosis +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153400" cy="3810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400" i="1" dirty="0" smtClean="0">
                <a:solidFill>
                  <a:srgbClr val="FFFF00"/>
                </a:solidFill>
              </a:rPr>
              <a:t>Delta gap </a:t>
            </a:r>
            <a:r>
              <a:rPr lang="en-US" sz="3600" i="1" dirty="0" smtClean="0">
                <a:solidFill>
                  <a:srgbClr val="FFFF00"/>
                </a:solidFill>
              </a:rPr>
              <a:t> </a:t>
            </a:r>
            <a:r>
              <a:rPr lang="en-US" sz="3600" i="1" dirty="0">
                <a:solidFill>
                  <a:srgbClr val="FFFF00"/>
                </a:solidFill>
              </a:rPr>
              <a:t>= </a:t>
            </a:r>
            <a:r>
              <a:rPr lang="en-US" sz="3600" i="1" dirty="0" smtClean="0">
                <a:solidFill>
                  <a:srgbClr val="FFFF00"/>
                </a:solidFill>
              </a:rPr>
              <a:t>HCO</a:t>
            </a:r>
            <a:r>
              <a:rPr lang="en-US" sz="3600" i="1" baseline="-25000" dirty="0" smtClean="0">
                <a:solidFill>
                  <a:srgbClr val="FFFF00"/>
                </a:solidFill>
              </a:rPr>
              <a:t>3</a:t>
            </a:r>
            <a:r>
              <a:rPr lang="en-US" sz="3600" i="1" dirty="0" smtClean="0">
                <a:solidFill>
                  <a:srgbClr val="FFFF00"/>
                </a:solidFill>
              </a:rPr>
              <a:t> </a:t>
            </a:r>
            <a:r>
              <a:rPr lang="en-US" sz="3600" i="1" dirty="0">
                <a:solidFill>
                  <a:srgbClr val="FFFF00"/>
                </a:solidFill>
              </a:rPr>
              <a:t>+ </a:t>
            </a:r>
            <a:r>
              <a:rPr lang="en-US" sz="3600" i="1" dirty="0" smtClean="0">
                <a:solidFill>
                  <a:srgbClr val="FFFF00"/>
                </a:solidFill>
                <a:latin typeface="Arial"/>
                <a:cs typeface="Arial"/>
              </a:rPr>
              <a:t>∆</a:t>
            </a:r>
            <a:r>
              <a:rPr lang="en-US" sz="3600" i="1" dirty="0" smtClean="0">
                <a:solidFill>
                  <a:srgbClr val="FFFF00"/>
                </a:solidFill>
              </a:rPr>
              <a:t> AG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i="1" dirty="0" smtClean="0">
                <a:solidFill>
                  <a:srgbClr val="FFFF00"/>
                </a:solidFill>
              </a:rPr>
              <a:t>Delta Gap = 24….Pure AG acidosis</a:t>
            </a:r>
            <a:endParaRPr lang="en-US" sz="3600" i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i="1" dirty="0" smtClean="0">
                <a:solidFill>
                  <a:srgbClr val="FFFF00"/>
                </a:solidFill>
              </a:rPr>
              <a:t>      </a:t>
            </a:r>
            <a:r>
              <a:rPr lang="en-US" sz="3600" i="1" dirty="0">
                <a:solidFill>
                  <a:srgbClr val="FFFF00"/>
                </a:solidFill>
              </a:rPr>
              <a:t>&lt; 24 = </a:t>
            </a:r>
            <a:r>
              <a:rPr lang="en-US" sz="3600" i="1" dirty="0" smtClean="0">
                <a:solidFill>
                  <a:srgbClr val="FFFF00"/>
                </a:solidFill>
              </a:rPr>
              <a:t>non </a:t>
            </a:r>
            <a:r>
              <a:rPr lang="en-US" sz="3600" i="1" dirty="0">
                <a:solidFill>
                  <a:srgbClr val="FFFF00"/>
                </a:solidFill>
              </a:rPr>
              <a:t>AG </a:t>
            </a:r>
            <a:r>
              <a:rPr lang="en-US" sz="3600" i="1" dirty="0" smtClean="0">
                <a:solidFill>
                  <a:srgbClr val="FFFF00"/>
                </a:solidFill>
              </a:rPr>
              <a:t>acidosis </a:t>
            </a:r>
            <a:r>
              <a:rPr lang="en-US" sz="2800" i="1" dirty="0" smtClean="0">
                <a:solidFill>
                  <a:srgbClr val="FF0000"/>
                </a:solidFill>
              </a:rPr>
              <a:t>(+ AG M Acidosis)</a:t>
            </a:r>
            <a:endParaRPr lang="en-US" sz="3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i="1" dirty="0" smtClean="0">
                <a:solidFill>
                  <a:srgbClr val="FFFF00"/>
                </a:solidFill>
              </a:rPr>
              <a:t>      </a:t>
            </a:r>
            <a:r>
              <a:rPr lang="en-US" sz="3600" i="1" dirty="0">
                <a:solidFill>
                  <a:srgbClr val="FFFF00"/>
                </a:solidFill>
              </a:rPr>
              <a:t>&gt; 24 = metabolic </a:t>
            </a:r>
            <a:r>
              <a:rPr lang="en-US" sz="3600" i="1" dirty="0" smtClean="0">
                <a:solidFill>
                  <a:srgbClr val="FFFF00"/>
                </a:solidFill>
              </a:rPr>
              <a:t>alkalosis </a:t>
            </a:r>
            <a:r>
              <a:rPr lang="en-US" sz="2800" i="1" dirty="0" smtClean="0">
                <a:solidFill>
                  <a:srgbClr val="FF0000"/>
                </a:solidFill>
              </a:rPr>
              <a:t>(+ AG M Acidosis)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2102068"/>
            <a:ext cx="6324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93837"/>
            <a:ext cx="8229600" cy="4221163"/>
          </a:xfrm>
        </p:spPr>
        <p:txBody>
          <a:bodyPr>
            <a:normAutofit lnSpcReduction="10000"/>
          </a:bodyPr>
          <a:lstStyle/>
          <a:p>
            <a:pPr lvl="2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N-HCO3 = 24,      N-Anion Gap = 12</a:t>
            </a:r>
          </a:p>
          <a:p>
            <a:pPr lvl="2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Delta Gap = HCO3 + </a:t>
            </a:r>
            <a:r>
              <a:rPr lang="en-US" sz="3600" dirty="0" smtClean="0">
                <a:solidFill>
                  <a:schemeClr val="bg1"/>
                </a:solidFill>
                <a:latin typeface="Arial"/>
                <a:cs typeface="Arial"/>
              </a:rPr>
              <a:t>∆</a:t>
            </a:r>
            <a:r>
              <a:rPr lang="en-US" sz="3600" dirty="0" smtClean="0">
                <a:solidFill>
                  <a:schemeClr val="bg1"/>
                </a:solidFill>
              </a:rPr>
              <a:t>AG</a:t>
            </a:r>
          </a:p>
          <a:p>
            <a:pPr lvl="2">
              <a:buNone/>
            </a:pPr>
            <a:endParaRPr lang="en-US" sz="3600" dirty="0" smtClean="0">
              <a:solidFill>
                <a:srgbClr val="FFFF00"/>
              </a:solidFill>
            </a:endParaRPr>
          </a:p>
          <a:p>
            <a:pPr lvl="2">
              <a:buNone/>
            </a:pPr>
            <a:endParaRPr lang="en-US" sz="3600" dirty="0" smtClean="0">
              <a:solidFill>
                <a:srgbClr val="FFFF00"/>
              </a:solidFill>
            </a:endParaRPr>
          </a:p>
          <a:p>
            <a:pPr lvl="2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e.g. if HCO3= 12, AG = </a:t>
            </a:r>
            <a:r>
              <a:rPr lang="en-US" sz="3600" dirty="0" smtClean="0">
                <a:solidFill>
                  <a:srgbClr val="FF0000"/>
                </a:solidFill>
              </a:rPr>
              <a:t>24</a:t>
            </a:r>
            <a:r>
              <a:rPr lang="en-US" sz="3600" dirty="0" smtClean="0">
                <a:solidFill>
                  <a:srgbClr val="FFFF00"/>
                </a:solidFill>
              </a:rPr>
              <a:t>, </a:t>
            </a:r>
            <a:r>
              <a:rPr lang="en-US" sz="3600" dirty="0" smtClean="0">
                <a:solidFill>
                  <a:srgbClr val="FFFF00"/>
                </a:solidFill>
                <a:latin typeface="Arial"/>
                <a:cs typeface="Arial"/>
              </a:rPr>
              <a:t>∆ </a:t>
            </a:r>
            <a:r>
              <a:rPr lang="en-US" sz="3600" dirty="0" smtClean="0">
                <a:solidFill>
                  <a:srgbClr val="FFFF00"/>
                </a:solidFill>
              </a:rPr>
              <a:t>AG = 12</a:t>
            </a:r>
          </a:p>
          <a:p>
            <a:pPr lvl="2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      Delta gap = 12 + 12 = 24</a:t>
            </a:r>
          </a:p>
          <a:p>
            <a:pPr lvl="2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….Pure AG Metabolic Acidosis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3733800" cy="1066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rgbClr val="FFFF00"/>
                </a:solidFill>
              </a:rPr>
              <a:t>Delta Gap = 24 ……AG met Acidosis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&lt; 24 ….. + Non AG Mac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&gt; 24 ….. + Meta. Alkalosis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24000"/>
            <a:ext cx="8229600" cy="45259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N-HCO3 = 24, N-Anion Gap = 12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Delta Gap = HCO3 +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∆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AG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e.g. if HCO3 = 12, AG =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20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∆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AG = 8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Delta Gap = 12 + 8 = 20,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&lt; 24 …AG + Non AG metabolic Acidosis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0960" y="1524000"/>
            <a:ext cx="8229600" cy="45395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lnSpcReduction="10000"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N-HCO3 = 24, N-Anion Gap = 12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Delta Gap = HCO3 + </a:t>
            </a:r>
            <a:r>
              <a:rPr lang="en-US" sz="3600" dirty="0" smtClean="0">
                <a:solidFill>
                  <a:schemeClr val="bg1"/>
                </a:solidFill>
                <a:latin typeface="Arial"/>
                <a:cs typeface="Arial"/>
              </a:rPr>
              <a:t>∆ </a:t>
            </a:r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AG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143000" lvl="2" indent="-228600">
              <a:spcBef>
                <a:spcPct val="20000"/>
              </a:spcBef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e.g</a:t>
            </a:r>
            <a:r>
              <a:rPr lang="en-US" sz="3600" dirty="0" smtClean="0">
                <a:solidFill>
                  <a:srgbClr val="FFFF00"/>
                </a:solidFill>
                <a:latin typeface="Arial Narrow" pitchFamily="34" charset="0"/>
              </a:rPr>
              <a:t>. if HCO3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 12, AG =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30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∆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AG = 18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Delta Gap = 12 + 18 = 30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&gt; 24 ….AG + metabolic Alkalosis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6868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Double………</a:t>
            </a:r>
            <a:b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triple…………….</a:t>
            </a:r>
            <a:b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Quadruple…….??? 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257800" y="1325563"/>
            <a:ext cx="22509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0" hangingPunct="0"/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th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step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524000" y="5500688"/>
            <a:ext cx="4729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0" hangingPunct="0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Clinical correlation</a:t>
            </a:r>
          </a:p>
        </p:txBody>
      </p:sp>
      <p:pic>
        <p:nvPicPr>
          <p:cNvPr id="44048" name="Picture 16" descr="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392487"/>
            <a:ext cx="1981200" cy="1484313"/>
          </a:xfrm>
          <a:prstGeom prst="rect">
            <a:avLst/>
          </a:prstGeom>
          <a:noFill/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462212" y="533936"/>
            <a:ext cx="393858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0" hangingPunct="0"/>
            <a:r>
              <a:rPr lang="en-US" sz="40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7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876800" y="1106712"/>
            <a:ext cx="3276600" cy="152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Validity of ABG report… a lab error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5181600" y="1219200"/>
            <a:ext cx="2514600" cy="1392278"/>
            <a:chOff x="1905000" y="3330715"/>
            <a:chExt cx="2409825" cy="1220765"/>
          </a:xfrm>
        </p:grpSpPr>
        <p:sp>
          <p:nvSpPr>
            <p:cNvPr id="3" name="TextBox 2"/>
            <p:cNvSpPr txBox="1"/>
            <p:nvPr/>
          </p:nvSpPr>
          <p:spPr>
            <a:xfrm>
              <a:off x="1905000" y="3635515"/>
              <a:ext cx="1298406" cy="51273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  <a:latin typeface="Arial Narrow" pitchFamily="34" charset="0"/>
                </a:rPr>
                <a:t>H= 24 x</a:t>
              </a:r>
              <a:endParaRPr lang="en-US" sz="3200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219450" y="3932032"/>
              <a:ext cx="1095375" cy="1392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292475" y="3330715"/>
              <a:ext cx="946614" cy="4587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  <a:latin typeface="Arial Narrow" pitchFamily="34" charset="0"/>
                </a:rPr>
                <a:t>PCO2</a:t>
              </a:r>
              <a:endParaRPr lang="en-US" sz="2800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92475" y="4092715"/>
              <a:ext cx="961976" cy="4587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  <a:latin typeface="Arial Narrow" pitchFamily="34" charset="0"/>
                </a:rPr>
                <a:t>HCO3</a:t>
              </a:r>
              <a:endParaRPr lang="en-US" sz="2800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14400" y="2677180"/>
            <a:ext cx="6431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e.g.       pH  =  7.30,   PCO</a:t>
            </a:r>
            <a:r>
              <a:rPr lang="en-US" sz="2800" baseline="-2500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= 38,  HCO</a:t>
            </a:r>
            <a:r>
              <a:rPr lang="en-US" sz="2800" baseline="-25000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= 30 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3708499"/>
            <a:ext cx="5105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FFFF66"/>
                </a:solidFill>
                <a:latin typeface="Arial Narrow" pitchFamily="34" charset="0"/>
              </a:rPr>
              <a:t>By Henderson-</a:t>
            </a:r>
            <a:r>
              <a:rPr lang="en-US" sz="2800" dirty="0" err="1" smtClean="0">
                <a:solidFill>
                  <a:srgbClr val="FFFF66"/>
                </a:solidFill>
                <a:latin typeface="Arial Narrow" pitchFamily="34" charset="0"/>
              </a:rPr>
              <a:t>Hasselbach</a:t>
            </a:r>
            <a:r>
              <a:rPr lang="en-US" sz="2800" dirty="0" smtClean="0">
                <a:solidFill>
                  <a:srgbClr val="FFFF66"/>
                </a:solidFill>
                <a:latin typeface="Arial Narrow" pitchFamily="34" charset="0"/>
              </a:rPr>
              <a:t>       </a:t>
            </a:r>
          </a:p>
          <a:p>
            <a:pPr eaLnBrk="0" hangingPunct="0"/>
            <a:r>
              <a:rPr lang="en-US" sz="2800" dirty="0" smtClean="0">
                <a:solidFill>
                  <a:srgbClr val="FFFF66"/>
                </a:solidFill>
                <a:latin typeface="Arial Narrow" pitchFamily="34" charset="0"/>
              </a:rPr>
              <a:t>	H+    = 24 x pCO</a:t>
            </a:r>
            <a:r>
              <a:rPr lang="en-US" sz="2400" baseline="-25000" dirty="0" smtClean="0">
                <a:solidFill>
                  <a:srgbClr val="FFFF00"/>
                </a:solidFill>
                <a:latin typeface="Arial Narrow" pitchFamily="34" charset="0"/>
              </a:rPr>
              <a:t>2</a:t>
            </a:r>
            <a:r>
              <a:rPr lang="en-US" sz="2800" dirty="0" smtClean="0">
                <a:solidFill>
                  <a:srgbClr val="FFFF66"/>
                </a:solidFill>
                <a:latin typeface="Arial Narrow" pitchFamily="34" charset="0"/>
              </a:rPr>
              <a:t>/HCO</a:t>
            </a:r>
            <a:r>
              <a:rPr lang="en-US" sz="2400" baseline="-25000" dirty="0" smtClean="0">
                <a:solidFill>
                  <a:srgbClr val="FFFF00"/>
                </a:solidFill>
                <a:latin typeface="Arial Narrow" pitchFamily="34" charset="0"/>
              </a:rPr>
              <a:t>3</a:t>
            </a:r>
            <a:r>
              <a:rPr lang="en-US" sz="2800" dirty="0" smtClean="0">
                <a:solidFill>
                  <a:srgbClr val="FFFF66"/>
                </a:solidFill>
                <a:latin typeface="Arial Narrow" pitchFamily="34" charset="0"/>
              </a:rPr>
              <a:t> </a:t>
            </a:r>
          </a:p>
          <a:p>
            <a:pPr eaLnBrk="0" hangingPunct="0"/>
            <a:r>
              <a:rPr lang="en-US" sz="2800" dirty="0" smtClean="0">
                <a:solidFill>
                  <a:srgbClr val="FFFF66"/>
                </a:solidFill>
                <a:latin typeface="Arial Narrow" pitchFamily="34" charset="0"/>
              </a:rPr>
              <a:t>                    = 24 x (38/30) = 30</a:t>
            </a:r>
          </a:p>
          <a:p>
            <a:pPr eaLnBrk="0" hangingPunct="0"/>
            <a:r>
              <a:rPr lang="en-US" sz="2800" dirty="0" smtClean="0">
                <a:solidFill>
                  <a:srgbClr val="FFFF66"/>
                </a:solidFill>
                <a:latin typeface="Arial Narrow" pitchFamily="34" charset="0"/>
              </a:rPr>
              <a:t>	 </a:t>
            </a:r>
            <a:r>
              <a:rPr lang="en-US" sz="2400" i="1" dirty="0" smtClean="0">
                <a:solidFill>
                  <a:srgbClr val="FFFF66"/>
                </a:solidFill>
                <a:latin typeface="Arial Narrow" pitchFamily="34" charset="0"/>
              </a:rPr>
              <a:t>80 - last two digit pH = H+</a:t>
            </a:r>
          </a:p>
          <a:p>
            <a:pPr eaLnBrk="0" hangingPunct="0"/>
            <a:r>
              <a:rPr lang="en-US" sz="2400" i="1" dirty="0" smtClean="0">
                <a:solidFill>
                  <a:srgbClr val="FFFF66"/>
                </a:solidFill>
                <a:latin typeface="Arial Narrow" pitchFamily="34" charset="0"/>
              </a:rPr>
              <a:t>             80 - H+ = last two digit pH (after 7)</a:t>
            </a:r>
            <a:endParaRPr lang="en-US" sz="2800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eaLnBrk="0" hangingPunct="0"/>
            <a:r>
              <a:rPr lang="en-US" sz="2800" dirty="0" smtClean="0">
                <a:solidFill>
                  <a:srgbClr val="FFFF66"/>
                </a:solidFill>
                <a:latin typeface="Arial Narrow" pitchFamily="34" charset="0"/>
              </a:rPr>
              <a:t>           pH should be 7.50</a:t>
            </a:r>
            <a:endParaRPr lang="en-US" sz="2800" dirty="0">
              <a:solidFill>
                <a:srgbClr val="FFFF66"/>
              </a:solidFill>
              <a:latin typeface="Arial Narrow" pitchFamily="34" charset="0"/>
            </a:endParaRPr>
          </a:p>
        </p:txBody>
      </p:sp>
      <p:pic>
        <p:nvPicPr>
          <p:cNvPr id="15" name="Picture 4" descr="frustr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3429000"/>
            <a:ext cx="1295400" cy="128910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413" y="152400"/>
            <a:ext cx="8363187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Getting a Feel Of Blood Gases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2192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9"/>
          <p:cNvSpPr>
            <a:spLocks noChangeArrowheads="1"/>
          </p:cNvSpPr>
          <p:nvPr/>
        </p:nvSpPr>
        <p:spPr bwMode="auto">
          <a:xfrm>
            <a:off x="1447800" y="609600"/>
            <a:ext cx="6629400" cy="5486400"/>
          </a:xfrm>
          <a:prstGeom prst="bevel">
            <a:avLst>
              <a:gd name="adj" fmla="val 12500"/>
            </a:avLst>
          </a:prstGeom>
          <a:solidFill>
            <a:schemeClr val="tx1">
              <a:lumMod val="95000"/>
              <a:lumOff val="5000"/>
            </a:schemeClr>
          </a:solidFill>
          <a:ln w="12699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Arial Narrow" pitchFamily="34" charset="0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295400"/>
            <a:ext cx="5287736" cy="410677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43013" name="Text Box 11"/>
          <p:cNvSpPr txBox="1">
            <a:spLocks noChangeArrowheads="1"/>
          </p:cNvSpPr>
          <p:nvPr/>
        </p:nvSpPr>
        <p:spPr bwMode="auto">
          <a:xfrm>
            <a:off x="2154464" y="665325"/>
            <a:ext cx="2698303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699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Ready Chart………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aby100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"/>
            <a:ext cx="3657600" cy="2855592"/>
          </a:xfrm>
          <a:noFill/>
          <a:ln/>
        </p:spPr>
      </p:pic>
      <p:pic>
        <p:nvPicPr>
          <p:cNvPr id="3076" name="Picture 4" descr="magic box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4028384"/>
            <a:ext cx="2590800" cy="2388291"/>
          </a:xfrm>
          <a:noFill/>
          <a:ln/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209800"/>
            <a:ext cx="7239000" cy="2590800"/>
          </a:xfrm>
          <a:noFill/>
          <a:ln/>
        </p:spPr>
        <p:txBody>
          <a:bodyPr/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It’s not </a:t>
            </a:r>
            <a:r>
              <a:rPr lang="en-US" dirty="0" smtClean="0">
                <a:solidFill>
                  <a:srgbClr val="FFFF00"/>
                </a:solidFill>
              </a:rPr>
              <a:t>magic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understanding 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ABG</a:t>
            </a:r>
            <a:r>
              <a:rPr lang="en-US" dirty="0">
                <a:solidFill>
                  <a:srgbClr val="FFFF00"/>
                </a:solidFill>
              </a:rPr>
              <a:t>’ s,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it </a:t>
            </a:r>
            <a:r>
              <a:rPr lang="en-US" dirty="0">
                <a:solidFill>
                  <a:srgbClr val="FFFF00"/>
                </a:solidFill>
              </a:rPr>
              <a:t>just takes a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little </a:t>
            </a:r>
            <a:r>
              <a:rPr lang="en-US" dirty="0">
                <a:solidFill>
                  <a:srgbClr val="FFFF00"/>
                </a:solidFill>
              </a:rPr>
              <a:t>practice!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57200" y="2438400"/>
            <a:ext cx="8458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Arial Narrow" pitchFamily="34" charset="0"/>
              </a:rPr>
              <a:t>Experience is a wonderful</a:t>
            </a:r>
          </a:p>
          <a:p>
            <a:r>
              <a:rPr lang="en-US" sz="4800" dirty="0">
                <a:solidFill>
                  <a:srgbClr val="FFFF00"/>
                </a:solidFill>
                <a:latin typeface="Arial Narrow" pitchFamily="34" charset="0"/>
              </a:rPr>
              <a:t>thing. It enables you to recognize a mistake when you make it </a:t>
            </a:r>
            <a:r>
              <a:rPr lang="en-US" sz="4800" dirty="0" smtClean="0">
                <a:solidFill>
                  <a:srgbClr val="FFFF00"/>
                </a:solidFill>
                <a:latin typeface="Arial Narrow" pitchFamily="34" charset="0"/>
              </a:rPr>
              <a:t>(again).</a:t>
            </a:r>
            <a:endParaRPr lang="en-US" sz="4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066800" y="1676400"/>
            <a:ext cx="62484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000" kern="10" dirty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 Narrow"/>
              </a:rPr>
              <a:t>  pH............7.34 </a:t>
            </a:r>
          </a:p>
          <a:p>
            <a:pPr algn="ctr"/>
            <a:r>
              <a:rPr lang="it-IT" sz="4000" kern="10" dirty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 Narrow"/>
              </a:rPr>
              <a:t>PaCO</a:t>
            </a:r>
            <a:r>
              <a:rPr lang="it-IT" sz="4000" kern="10" baseline="-25000" dirty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 Narrow"/>
              </a:rPr>
              <a:t>2</a:t>
            </a:r>
            <a:r>
              <a:rPr lang="it-IT" sz="4000" kern="10" dirty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 Narrow"/>
              </a:rPr>
              <a:t>.....33.9</a:t>
            </a:r>
          </a:p>
          <a:p>
            <a:pPr algn="ctr"/>
            <a:r>
              <a:rPr lang="it-IT" sz="4000" kern="10" dirty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 Narrow"/>
              </a:rPr>
              <a:t>HCO</a:t>
            </a:r>
            <a:r>
              <a:rPr lang="it-IT" sz="4000" kern="10" baseline="-25000" dirty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 Narrow"/>
              </a:rPr>
              <a:t>3</a:t>
            </a:r>
            <a:r>
              <a:rPr lang="it-IT" sz="4000" kern="10" dirty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 Narrow"/>
              </a:rPr>
              <a:t>.......18.2</a:t>
            </a:r>
            <a:endParaRPr lang="en-US" sz="4000" kern="10" dirty="0">
              <a:ln w="9525">
                <a:solidFill>
                  <a:srgbClr val="FFFF66"/>
                </a:solidFill>
                <a:round/>
                <a:headEnd/>
                <a:tailEnd/>
              </a:ln>
              <a:solidFill>
                <a:srgbClr val="FFFF66"/>
              </a:solidFill>
              <a:latin typeface="Arial Narrow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816225" y="4699000"/>
            <a:ext cx="5565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/>
              <a:t>Partially compensated Metabolic Acidosis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162800" y="355600"/>
            <a:ext cx="1600200" cy="915988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FFFFFF"/>
                </a:solidFill>
              </a:rPr>
              <a:t>pH        = 7.4</a:t>
            </a:r>
            <a:endParaRPr lang="en-US" sz="1000">
              <a:solidFill>
                <a:srgbClr val="FFFFFF"/>
              </a:solidFill>
            </a:endParaRPr>
          </a:p>
          <a:p>
            <a:pPr eaLnBrk="0" hangingPunct="0"/>
            <a:r>
              <a:rPr lang="en-US">
                <a:solidFill>
                  <a:srgbClr val="FFFFFF"/>
                </a:solidFill>
              </a:rPr>
              <a:t>PaCO2 = 40 </a:t>
            </a:r>
            <a:endParaRPr lang="en-US" sz="1000">
              <a:solidFill>
                <a:srgbClr val="FFFFFF"/>
              </a:solidFill>
            </a:endParaRPr>
          </a:p>
          <a:p>
            <a:pPr eaLnBrk="0" hangingPunct="0"/>
            <a:r>
              <a:rPr lang="en-US">
                <a:solidFill>
                  <a:srgbClr val="FFFFFF"/>
                </a:solidFill>
              </a:rPr>
              <a:t>HCO3   = 24 </a:t>
            </a:r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3077" name="Picture 7" descr="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257800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1355725" y="990600"/>
            <a:ext cx="582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9 months old male with Acute Enteritis…..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968625" y="5165725"/>
            <a:ext cx="5565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FFFFFF"/>
                </a:solidFill>
              </a:rPr>
              <a:t>Partially compensated Metabolic Acidosis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WordArt 2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4953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pH.............7.55</a:t>
            </a:r>
          </a:p>
          <a:p>
            <a:pPr algn="ctr"/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PaCO2.....49.0</a:t>
            </a:r>
          </a:p>
          <a:p>
            <a:pPr algn="ctr"/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HCO3.......48.2</a:t>
            </a:r>
            <a:endParaRPr 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Narrow"/>
            </a:endParaRP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2816225" y="4648200"/>
            <a:ext cx="57943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Partially compensated Metabolic Alkalosis</a:t>
            </a: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7162800" y="355600"/>
            <a:ext cx="1600200" cy="915988"/>
          </a:xfrm>
          <a:prstGeom prst="rect">
            <a:avLst/>
          </a:prstGeom>
          <a:solidFill>
            <a:srgbClr val="080808"/>
          </a:solidFill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Arial" pitchFamily="34" charset="0"/>
                <a:cs typeface="Arial" pitchFamily="34" charset="0"/>
              </a:rPr>
              <a:t>pH        = 7.4</a:t>
            </a:r>
            <a:endParaRPr lang="en-US" sz="1000">
              <a:latin typeface="Arial" pitchFamily="34" charset="0"/>
              <a:cs typeface="Arial" pitchFamily="34" charset="0"/>
            </a:endParaRPr>
          </a:p>
          <a:p>
            <a:r>
              <a:rPr lang="en-US" sz="1800">
                <a:latin typeface="Arial" pitchFamily="34" charset="0"/>
                <a:cs typeface="Arial" pitchFamily="34" charset="0"/>
              </a:rPr>
              <a:t>PaCO2 = 40 </a:t>
            </a:r>
            <a:endParaRPr lang="en-US" sz="1000">
              <a:latin typeface="Arial" pitchFamily="34" charset="0"/>
              <a:cs typeface="Arial" pitchFamily="34" charset="0"/>
            </a:endParaRPr>
          </a:p>
          <a:p>
            <a:r>
              <a:rPr lang="en-US" sz="1800">
                <a:latin typeface="Arial" pitchFamily="34" charset="0"/>
                <a:cs typeface="Arial" pitchFamily="34" charset="0"/>
              </a:rPr>
              <a:t>HCO3   = 24 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419600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WordArt 2"/>
          <p:cNvSpPr>
            <a:spLocks noChangeArrowheads="1" noChangeShapeType="1" noTextEdit="1"/>
          </p:cNvSpPr>
          <p:nvPr/>
        </p:nvSpPr>
        <p:spPr bwMode="auto">
          <a:xfrm>
            <a:off x="609600" y="538163"/>
            <a:ext cx="4953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pH............7.44</a:t>
            </a:r>
          </a:p>
          <a:p>
            <a:pPr algn="ctr"/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PaCO2.....27.0</a:t>
            </a:r>
          </a:p>
          <a:p>
            <a:pPr algn="ctr"/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HCO3.......18.1</a:t>
            </a:r>
            <a:endParaRPr 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Narrow"/>
            </a:endParaRP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2587625" y="4470400"/>
            <a:ext cx="57181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Fully compensated Respiratory Alkalosis</a:t>
            </a: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7162800" y="355600"/>
            <a:ext cx="1600200" cy="915988"/>
          </a:xfrm>
          <a:prstGeom prst="rect">
            <a:avLst/>
          </a:prstGeom>
          <a:solidFill>
            <a:srgbClr val="080808"/>
          </a:solidFill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Arial" pitchFamily="34" charset="0"/>
                <a:cs typeface="Arial" pitchFamily="34" charset="0"/>
              </a:rPr>
              <a:t>pH        = 7.4</a:t>
            </a:r>
            <a:endParaRPr lang="en-US" sz="1000">
              <a:latin typeface="Arial" pitchFamily="34" charset="0"/>
              <a:cs typeface="Arial" pitchFamily="34" charset="0"/>
            </a:endParaRPr>
          </a:p>
          <a:p>
            <a:r>
              <a:rPr lang="en-US" sz="1800">
                <a:latin typeface="Arial" pitchFamily="34" charset="0"/>
                <a:cs typeface="Arial" pitchFamily="34" charset="0"/>
              </a:rPr>
              <a:t>PaCO2 = 40 </a:t>
            </a:r>
            <a:endParaRPr lang="en-US" sz="1000">
              <a:latin typeface="Arial" pitchFamily="34" charset="0"/>
              <a:cs typeface="Arial" pitchFamily="34" charset="0"/>
            </a:endParaRPr>
          </a:p>
          <a:p>
            <a:r>
              <a:rPr lang="en-US" sz="1800">
                <a:latin typeface="Arial" pitchFamily="34" charset="0"/>
                <a:cs typeface="Arial" pitchFamily="34" charset="0"/>
              </a:rPr>
              <a:t>HCO3   = 24 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419600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WordArt 2"/>
          <p:cNvSpPr>
            <a:spLocks noChangeArrowheads="1" noChangeShapeType="1" noTextEdit="1"/>
          </p:cNvSpPr>
          <p:nvPr/>
        </p:nvSpPr>
        <p:spPr bwMode="auto">
          <a:xfrm>
            <a:off x="609600" y="576263"/>
            <a:ext cx="4953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  pH............7.28 </a:t>
            </a:r>
          </a:p>
          <a:p>
            <a:pPr algn="ctr"/>
            <a:r>
              <a:rPr lang="it-IT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PaCO2.....79.5</a:t>
            </a:r>
          </a:p>
          <a:p>
            <a:pPr algn="ctr"/>
            <a:r>
              <a:rPr lang="it-IT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HCO3.......37.1</a:t>
            </a:r>
            <a:endParaRPr lang="en-US" sz="4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Narrow"/>
            </a:endParaRP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2743200" y="4800600"/>
            <a:ext cx="57943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Partially compensated Respiratory Acidosis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7162800" y="355600"/>
            <a:ext cx="1600200" cy="915988"/>
          </a:xfrm>
          <a:prstGeom prst="rect">
            <a:avLst/>
          </a:prstGeom>
          <a:solidFill>
            <a:srgbClr val="080808"/>
          </a:solidFill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Arial" pitchFamily="34" charset="0"/>
                <a:cs typeface="Arial" pitchFamily="34" charset="0"/>
              </a:rPr>
              <a:t>pH        = 7.4</a:t>
            </a:r>
            <a:endParaRPr lang="en-US" sz="1000">
              <a:latin typeface="Arial" pitchFamily="34" charset="0"/>
              <a:cs typeface="Arial" pitchFamily="34" charset="0"/>
            </a:endParaRPr>
          </a:p>
          <a:p>
            <a:r>
              <a:rPr lang="en-US" sz="1800">
                <a:latin typeface="Arial" pitchFamily="34" charset="0"/>
                <a:cs typeface="Arial" pitchFamily="34" charset="0"/>
              </a:rPr>
              <a:t>PaCO2 = 40 </a:t>
            </a:r>
            <a:endParaRPr lang="en-US" sz="1000">
              <a:latin typeface="Arial" pitchFamily="34" charset="0"/>
              <a:cs typeface="Arial" pitchFamily="34" charset="0"/>
            </a:endParaRPr>
          </a:p>
          <a:p>
            <a:r>
              <a:rPr lang="en-US" sz="1800">
                <a:latin typeface="Arial" pitchFamily="34" charset="0"/>
                <a:cs typeface="Arial" pitchFamily="34" charset="0"/>
              </a:rPr>
              <a:t>HCO3   = 24 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419600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WordArt 2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4953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pH............7.51</a:t>
            </a:r>
          </a:p>
          <a:p>
            <a:pPr algn="ctr"/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PaCO2.....39.4</a:t>
            </a:r>
          </a:p>
          <a:p>
            <a:pPr algn="ctr"/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HCO3.......31.3</a:t>
            </a:r>
            <a:endParaRPr 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Narrow"/>
            </a:endParaRPr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3121025" y="4895850"/>
            <a:ext cx="5032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Uncompensated 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Metabolic Alkalosis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7162800" y="355600"/>
            <a:ext cx="1600200" cy="915988"/>
          </a:xfrm>
          <a:prstGeom prst="rect">
            <a:avLst/>
          </a:prstGeom>
          <a:solidFill>
            <a:srgbClr val="080808"/>
          </a:solidFill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Arial" pitchFamily="34" charset="0"/>
                <a:cs typeface="Arial" pitchFamily="34" charset="0"/>
              </a:rPr>
              <a:t>pH        = 7.4</a:t>
            </a:r>
            <a:endParaRPr lang="en-US" sz="1000">
              <a:latin typeface="Arial" pitchFamily="34" charset="0"/>
              <a:cs typeface="Arial" pitchFamily="34" charset="0"/>
            </a:endParaRPr>
          </a:p>
          <a:p>
            <a:r>
              <a:rPr lang="en-US" sz="1800">
                <a:latin typeface="Arial" pitchFamily="34" charset="0"/>
                <a:cs typeface="Arial" pitchFamily="34" charset="0"/>
              </a:rPr>
              <a:t>PaCO2 = 40 </a:t>
            </a:r>
            <a:endParaRPr lang="en-US" sz="1000">
              <a:latin typeface="Arial" pitchFamily="34" charset="0"/>
              <a:cs typeface="Arial" pitchFamily="34" charset="0"/>
            </a:endParaRPr>
          </a:p>
          <a:p>
            <a:r>
              <a:rPr lang="en-US" sz="1800">
                <a:latin typeface="Arial" pitchFamily="34" charset="0"/>
                <a:cs typeface="Arial" pitchFamily="34" charset="0"/>
              </a:rPr>
              <a:t>HCO3   = 24 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419600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WordArt 2"/>
          <p:cNvSpPr>
            <a:spLocks noChangeArrowheads="1" noChangeShapeType="1" noTextEdit="1"/>
          </p:cNvSpPr>
          <p:nvPr/>
        </p:nvSpPr>
        <p:spPr bwMode="auto">
          <a:xfrm>
            <a:off x="609600" y="514350"/>
            <a:ext cx="4953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pH............7.39</a:t>
            </a:r>
          </a:p>
          <a:p>
            <a:pPr algn="ctr"/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PaCO2.....39.0</a:t>
            </a:r>
          </a:p>
          <a:p>
            <a:pPr algn="ctr"/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HCO3.......23.4</a:t>
            </a:r>
            <a:endParaRPr 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Narrow"/>
            </a:endParaRPr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2286000" y="4470400"/>
            <a:ext cx="44958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Normal   A.B.G.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7162800" y="355600"/>
            <a:ext cx="1600200" cy="915988"/>
          </a:xfrm>
          <a:prstGeom prst="rect">
            <a:avLst/>
          </a:prstGeom>
          <a:solidFill>
            <a:srgbClr val="080808"/>
          </a:solidFill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Arial" pitchFamily="34" charset="0"/>
                <a:cs typeface="Arial" pitchFamily="34" charset="0"/>
              </a:rPr>
              <a:t>pH        = 7.4</a:t>
            </a:r>
            <a:endParaRPr lang="en-US" sz="1000">
              <a:latin typeface="Arial" pitchFamily="34" charset="0"/>
              <a:cs typeface="Arial" pitchFamily="34" charset="0"/>
            </a:endParaRPr>
          </a:p>
          <a:p>
            <a:r>
              <a:rPr lang="en-US" sz="1800">
                <a:latin typeface="Arial" pitchFamily="34" charset="0"/>
                <a:cs typeface="Arial" pitchFamily="34" charset="0"/>
              </a:rPr>
              <a:t>PaCO2 = 40 </a:t>
            </a:r>
            <a:endParaRPr lang="en-US" sz="1000">
              <a:latin typeface="Arial" pitchFamily="34" charset="0"/>
              <a:cs typeface="Arial" pitchFamily="34" charset="0"/>
            </a:endParaRPr>
          </a:p>
          <a:p>
            <a:r>
              <a:rPr lang="en-US" sz="1800">
                <a:latin typeface="Arial" pitchFamily="34" charset="0"/>
                <a:cs typeface="Arial" pitchFamily="34" charset="0"/>
              </a:rPr>
              <a:t>HCO3   = 24 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419600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WordArt 2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4953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pH............7.25</a:t>
            </a:r>
          </a:p>
          <a:p>
            <a:pPr algn="ctr"/>
            <a:r>
              <a:rPr lang="it-IT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PaCO2.....58.5</a:t>
            </a:r>
          </a:p>
          <a:p>
            <a:pPr algn="ctr"/>
            <a:r>
              <a:rPr lang="it-IT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HCO3.......25.1</a:t>
            </a:r>
            <a:endParaRPr lang="en-US" sz="4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Narrow"/>
            </a:endParaRPr>
          </a:p>
        </p:txBody>
      </p:sp>
      <p:sp>
        <p:nvSpPr>
          <p:cNvPr id="230403" name="Text Box 3"/>
          <p:cNvSpPr txBox="1">
            <a:spLocks noChangeArrowheads="1"/>
          </p:cNvSpPr>
          <p:nvPr/>
        </p:nvSpPr>
        <p:spPr bwMode="auto">
          <a:xfrm>
            <a:off x="2663825" y="4470400"/>
            <a:ext cx="53371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Uncompensated </a:t>
            </a:r>
          </a:p>
          <a:p>
            <a:r>
              <a:rPr lang="en-US" sz="4000" dirty="0">
                <a:latin typeface="Arial" pitchFamily="34" charset="0"/>
                <a:cs typeface="Arial" pitchFamily="34" charset="0"/>
              </a:rPr>
              <a:t>Respiratory Acidosis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7162800" y="355600"/>
            <a:ext cx="1600200" cy="915988"/>
          </a:xfrm>
          <a:prstGeom prst="rect">
            <a:avLst/>
          </a:prstGeom>
          <a:solidFill>
            <a:srgbClr val="080808"/>
          </a:solidFill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Arial" pitchFamily="34" charset="0"/>
                <a:cs typeface="Arial" pitchFamily="34" charset="0"/>
              </a:rPr>
              <a:t>pH        = 7.4</a:t>
            </a:r>
            <a:endParaRPr lang="en-US" sz="1000">
              <a:latin typeface="Arial" pitchFamily="34" charset="0"/>
              <a:cs typeface="Arial" pitchFamily="34" charset="0"/>
            </a:endParaRPr>
          </a:p>
          <a:p>
            <a:r>
              <a:rPr lang="en-US" sz="1800">
                <a:latin typeface="Arial" pitchFamily="34" charset="0"/>
                <a:cs typeface="Arial" pitchFamily="34" charset="0"/>
              </a:rPr>
              <a:t>PaCO2 = 40 </a:t>
            </a:r>
            <a:endParaRPr lang="en-US" sz="1000">
              <a:latin typeface="Arial" pitchFamily="34" charset="0"/>
              <a:cs typeface="Arial" pitchFamily="34" charset="0"/>
            </a:endParaRPr>
          </a:p>
          <a:p>
            <a:r>
              <a:rPr lang="en-US" sz="1800">
                <a:latin typeface="Arial" pitchFamily="34" charset="0"/>
                <a:cs typeface="Arial" pitchFamily="34" charset="0"/>
              </a:rPr>
              <a:t>HCO3   = 24 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0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84630" y="362856"/>
            <a:ext cx="4343400" cy="6019800"/>
          </a:xfrm>
          <a:prstGeom prst="roundRect">
            <a:avLst/>
          </a:prstGeom>
          <a:solidFill>
            <a:srgbClr val="0000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itchFamily="34" charset="0"/>
            </a:endParaRPr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777875" y="2514600"/>
            <a:ext cx="3581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777875" y="4419600"/>
            <a:ext cx="3581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3361" y="1066800"/>
            <a:ext cx="35814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76514" y="3200400"/>
            <a:ext cx="3581400" cy="3810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77875" y="4876800"/>
            <a:ext cx="3581400" cy="381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62000" y="-4206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800" dirty="0">
              <a:latin typeface="Arial Narrow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77875" y="5029200"/>
            <a:ext cx="3581400" cy="914400"/>
            <a:chOff x="3168" y="3168"/>
            <a:chExt cx="2256" cy="576"/>
          </a:xfrm>
        </p:grpSpPr>
        <p:sp>
          <p:nvSpPr>
            <p:cNvPr id="11293" name="Line 9"/>
            <p:cNvSpPr>
              <a:spLocks noChangeShapeType="1"/>
            </p:cNvSpPr>
            <p:nvPr/>
          </p:nvSpPr>
          <p:spPr bwMode="auto">
            <a:xfrm>
              <a:off x="3168" y="3168"/>
              <a:ext cx="76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1294" name="Line 10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1295" name="Line 11"/>
            <p:cNvSpPr>
              <a:spLocks noChangeShapeType="1"/>
            </p:cNvSpPr>
            <p:nvPr/>
          </p:nvSpPr>
          <p:spPr bwMode="auto">
            <a:xfrm>
              <a:off x="3936" y="3744"/>
              <a:ext cx="148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</p:grp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2362200" y="5486400"/>
            <a:ext cx="138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Primary lesion</a:t>
            </a:r>
          </a:p>
        </p:txBody>
      </p: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1670050" y="2133600"/>
            <a:ext cx="1366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compensation</a:t>
            </a:r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2286000" y="2833688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pH</a:t>
            </a:r>
          </a:p>
        </p:txBody>
      </p:sp>
      <p:sp>
        <p:nvSpPr>
          <p:cNvPr id="11276" name="Text Box 16"/>
          <p:cNvSpPr txBox="1">
            <a:spLocks noChangeArrowheads="1"/>
          </p:cNvSpPr>
          <p:nvPr/>
        </p:nvSpPr>
        <p:spPr bwMode="auto">
          <a:xfrm>
            <a:off x="2117725" y="4572000"/>
            <a:ext cx="710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HCO</a:t>
            </a:r>
            <a:r>
              <a:rPr lang="en-US" sz="1800" baseline="-25000" dirty="0">
                <a:solidFill>
                  <a:srgbClr val="FFFF00"/>
                </a:solidFill>
                <a:latin typeface="Arial Narrow" pitchFamily="34" charset="0"/>
              </a:rPr>
              <a:t>3 </a:t>
            </a:r>
          </a:p>
        </p:txBody>
      </p:sp>
      <p:sp>
        <p:nvSpPr>
          <p:cNvPr id="11277" name="Text Box 17"/>
          <p:cNvSpPr txBox="1">
            <a:spLocks noChangeArrowheads="1"/>
          </p:cNvSpPr>
          <p:nvPr/>
        </p:nvSpPr>
        <p:spPr bwMode="auto">
          <a:xfrm>
            <a:off x="1889125" y="685800"/>
            <a:ext cx="5389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CO</a:t>
            </a:r>
            <a:r>
              <a:rPr lang="en-US" sz="1800" baseline="-25000" dirty="0">
                <a:solidFill>
                  <a:srgbClr val="FFFF0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1278" name="Rectangle 18"/>
          <p:cNvSpPr>
            <a:spLocks noChangeArrowheads="1"/>
          </p:cNvSpPr>
          <p:nvPr/>
        </p:nvSpPr>
        <p:spPr bwMode="auto">
          <a:xfrm>
            <a:off x="776288" y="609600"/>
            <a:ext cx="3581400" cy="5562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1279" name="Line 19"/>
          <p:cNvSpPr>
            <a:spLocks noChangeShapeType="1"/>
          </p:cNvSpPr>
          <p:nvPr/>
        </p:nvSpPr>
        <p:spPr bwMode="auto">
          <a:xfrm>
            <a:off x="1692275" y="609600"/>
            <a:ext cx="0" cy="55626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1280" name="Text Box 20"/>
          <p:cNvSpPr txBox="1">
            <a:spLocks noChangeArrowheads="1"/>
          </p:cNvSpPr>
          <p:nvPr/>
        </p:nvSpPr>
        <p:spPr bwMode="auto">
          <a:xfrm>
            <a:off x="5029200" y="5729288"/>
            <a:ext cx="3343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METABOLIC ACIDOSIS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77875" y="1281113"/>
            <a:ext cx="3565525" cy="762000"/>
            <a:chOff x="778" y="2112"/>
            <a:chExt cx="2246" cy="480"/>
          </a:xfrm>
        </p:grpSpPr>
        <p:sp>
          <p:nvSpPr>
            <p:cNvPr id="11291" name="Line 22"/>
            <p:cNvSpPr>
              <a:spLocks noChangeShapeType="1"/>
            </p:cNvSpPr>
            <p:nvPr/>
          </p:nvSpPr>
          <p:spPr bwMode="auto">
            <a:xfrm>
              <a:off x="778" y="2112"/>
              <a:ext cx="72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1292" name="Freeform 23"/>
            <p:cNvSpPr>
              <a:spLocks/>
            </p:cNvSpPr>
            <p:nvPr/>
          </p:nvSpPr>
          <p:spPr bwMode="auto">
            <a:xfrm>
              <a:off x="1488" y="2112"/>
              <a:ext cx="1536" cy="480"/>
            </a:xfrm>
            <a:custGeom>
              <a:avLst/>
              <a:gdLst>
                <a:gd name="T0" fmla="*/ 0 w 1248"/>
                <a:gd name="T1" fmla="*/ 0 h 432"/>
                <a:gd name="T2" fmla="*/ 1239 w 1248"/>
                <a:gd name="T3" fmla="*/ 621 h 432"/>
                <a:gd name="T4" fmla="*/ 3111 w 1248"/>
                <a:gd name="T5" fmla="*/ 866 h 432"/>
                <a:gd name="T6" fmla="*/ 8086 w 1248"/>
                <a:gd name="T7" fmla="*/ 1113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8"/>
                <a:gd name="T13" fmla="*/ 0 h 432"/>
                <a:gd name="T14" fmla="*/ 1248 w 124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8" h="432">
                  <a:moveTo>
                    <a:pt x="0" y="0"/>
                  </a:moveTo>
                  <a:cubicBezTo>
                    <a:pt x="56" y="92"/>
                    <a:pt x="112" y="184"/>
                    <a:pt x="192" y="240"/>
                  </a:cubicBezTo>
                  <a:cubicBezTo>
                    <a:pt x="272" y="296"/>
                    <a:pt x="304" y="304"/>
                    <a:pt x="480" y="336"/>
                  </a:cubicBezTo>
                  <a:cubicBezTo>
                    <a:pt x="656" y="368"/>
                    <a:pt x="1120" y="416"/>
                    <a:pt x="1248" y="432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</p:grpSp>
      <p:sp>
        <p:nvSpPr>
          <p:cNvPr id="170009" name="Line 25"/>
          <p:cNvSpPr>
            <a:spLocks noChangeShapeType="1"/>
          </p:cNvSpPr>
          <p:nvPr/>
        </p:nvSpPr>
        <p:spPr bwMode="auto">
          <a:xfrm>
            <a:off x="776514" y="3354388"/>
            <a:ext cx="1371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70010" name="Freeform 26"/>
          <p:cNvSpPr>
            <a:spLocks/>
          </p:cNvSpPr>
          <p:nvPr/>
        </p:nvSpPr>
        <p:spPr bwMode="auto">
          <a:xfrm>
            <a:off x="2133600" y="3354388"/>
            <a:ext cx="1588" cy="1003300"/>
          </a:xfrm>
          <a:custGeom>
            <a:avLst/>
            <a:gdLst>
              <a:gd name="T0" fmla="*/ 0 w 1"/>
              <a:gd name="T1" fmla="*/ 0 h 632"/>
              <a:gd name="T2" fmla="*/ 0 w 1"/>
              <a:gd name="T3" fmla="*/ 2147483647 h 632"/>
              <a:gd name="T4" fmla="*/ 0 w 1"/>
              <a:gd name="T5" fmla="*/ 2147483647 h 632"/>
              <a:gd name="T6" fmla="*/ 0 60000 65536"/>
              <a:gd name="T7" fmla="*/ 0 60000 65536"/>
              <a:gd name="T8" fmla="*/ 0 60000 65536"/>
              <a:gd name="T9" fmla="*/ 0 w 1"/>
              <a:gd name="T10" fmla="*/ 0 h 632"/>
              <a:gd name="T11" fmla="*/ 1 w 1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32">
                <a:moveTo>
                  <a:pt x="0" y="0"/>
                </a:moveTo>
                <a:cubicBezTo>
                  <a:pt x="0" y="212"/>
                  <a:pt x="0" y="424"/>
                  <a:pt x="0" y="528"/>
                </a:cubicBezTo>
                <a:cubicBezTo>
                  <a:pt x="0" y="632"/>
                  <a:pt x="0" y="628"/>
                  <a:pt x="0" y="624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70011" name="Freeform 27"/>
          <p:cNvSpPr>
            <a:spLocks/>
          </p:cNvSpPr>
          <p:nvPr/>
        </p:nvSpPr>
        <p:spPr bwMode="auto">
          <a:xfrm>
            <a:off x="2133600" y="3625850"/>
            <a:ext cx="2209800" cy="762000"/>
          </a:xfrm>
          <a:custGeom>
            <a:avLst/>
            <a:gdLst>
              <a:gd name="T0" fmla="*/ 0 w 1392"/>
              <a:gd name="T1" fmla="*/ 2147483647 h 480"/>
              <a:gd name="T2" fmla="*/ 2147483647 w 1392"/>
              <a:gd name="T3" fmla="*/ 2147483647 h 480"/>
              <a:gd name="T4" fmla="*/ 2147483647 w 1392"/>
              <a:gd name="T5" fmla="*/ 2147483647 h 480"/>
              <a:gd name="T6" fmla="*/ 2147483647 w 13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480"/>
              <a:gd name="T14" fmla="*/ 1392 w 13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480">
                <a:moveTo>
                  <a:pt x="0" y="480"/>
                </a:moveTo>
                <a:cubicBezTo>
                  <a:pt x="68" y="416"/>
                  <a:pt x="136" y="352"/>
                  <a:pt x="240" y="288"/>
                </a:cubicBezTo>
                <a:cubicBezTo>
                  <a:pt x="344" y="224"/>
                  <a:pt x="432" y="144"/>
                  <a:pt x="624" y="96"/>
                </a:cubicBezTo>
                <a:cubicBezTo>
                  <a:pt x="816" y="48"/>
                  <a:pt x="1104" y="24"/>
                  <a:pt x="1392" y="0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1285" name="Text Box 28"/>
          <p:cNvSpPr txBox="1">
            <a:spLocks noChangeArrowheads="1"/>
          </p:cNvSpPr>
          <p:nvPr/>
        </p:nvSpPr>
        <p:spPr bwMode="auto">
          <a:xfrm>
            <a:off x="5882535" y="1002268"/>
            <a:ext cx="21184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HYPER VENTILATION</a:t>
            </a:r>
          </a:p>
        </p:txBody>
      </p:sp>
      <p:sp>
        <p:nvSpPr>
          <p:cNvPr id="11286" name="Line 29"/>
          <p:cNvSpPr>
            <a:spLocks noChangeShapeType="1"/>
          </p:cNvSpPr>
          <p:nvPr/>
        </p:nvSpPr>
        <p:spPr bwMode="auto">
          <a:xfrm flipV="1">
            <a:off x="6934200" y="1447800"/>
            <a:ext cx="0" cy="419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1288" name="Text Box 31"/>
          <p:cNvSpPr txBox="1">
            <a:spLocks noChangeArrowheads="1"/>
          </p:cNvSpPr>
          <p:nvPr/>
        </p:nvSpPr>
        <p:spPr bwMode="auto">
          <a:xfrm>
            <a:off x="5715000" y="3236913"/>
            <a:ext cx="2563522" cy="83099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HCO</a:t>
            </a:r>
            <a:r>
              <a:rPr lang="en-US" sz="2400" baseline="-25000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changes 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pH in same direction 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290" name="TextBox 30"/>
          <p:cNvSpPr txBox="1">
            <a:spLocks noChangeArrowheads="1"/>
          </p:cNvSpPr>
          <p:nvPr/>
        </p:nvSpPr>
        <p:spPr bwMode="auto">
          <a:xfrm>
            <a:off x="912813" y="5410200"/>
            <a:ext cx="6880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itchFamily="34" charset="0"/>
              </a:rPr>
              <a:t>Low</a:t>
            </a:r>
          </a:p>
          <a:p>
            <a:r>
              <a:rPr lang="en-US" sz="2000" dirty="0">
                <a:solidFill>
                  <a:schemeClr val="bg1"/>
                </a:solidFill>
                <a:latin typeface="Arial Narrow" pitchFamily="34" charset="0"/>
              </a:rPr>
              <a:t>Alkali</a:t>
            </a:r>
          </a:p>
        </p:txBody>
      </p:sp>
      <p:sp>
        <p:nvSpPr>
          <p:cNvPr id="170016" name="AutoShape 32"/>
          <p:cNvSpPr>
            <a:spLocks noChangeArrowheads="1"/>
          </p:cNvSpPr>
          <p:nvPr/>
        </p:nvSpPr>
        <p:spPr bwMode="auto">
          <a:xfrm>
            <a:off x="4800600" y="471714"/>
            <a:ext cx="3962400" cy="5181600"/>
          </a:xfrm>
          <a:prstGeom prst="roundRect">
            <a:avLst>
              <a:gd name="adj" fmla="val 16667"/>
            </a:avLst>
          </a:prstGeom>
          <a:solidFill>
            <a:srgbClr val="080808"/>
          </a:solidFill>
          <a:ln w="381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ct val="170000"/>
              </a:lnSpc>
            </a:pPr>
            <a:r>
              <a:rPr lang="en-US" sz="3200" dirty="0">
                <a:solidFill>
                  <a:schemeClr val="bg1"/>
                </a:solidFill>
                <a:latin typeface="Arial Narrow" pitchFamily="34" charset="0"/>
              </a:rPr>
              <a:t>LOW HCO</a:t>
            </a:r>
            <a:r>
              <a:rPr lang="en-US" sz="3200" baseline="-25000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  <a:p>
            <a:pPr>
              <a:lnSpc>
                <a:spcPct val="170000"/>
              </a:lnSpc>
            </a:pPr>
            <a:r>
              <a:rPr lang="en-US" sz="3200" dirty="0" smtClean="0">
                <a:solidFill>
                  <a:schemeClr val="bg1"/>
                </a:solidFill>
                <a:latin typeface="Arial Narrow" pitchFamily="34" charset="0"/>
              </a:rPr>
              <a:t>LOW pH</a:t>
            </a:r>
          </a:p>
          <a:p>
            <a:pPr>
              <a:lnSpc>
                <a:spcPct val="170000"/>
              </a:lnSpc>
            </a:pPr>
            <a:r>
              <a:rPr lang="en-US" sz="3200" dirty="0" smtClean="0">
                <a:solidFill>
                  <a:schemeClr val="bg1"/>
                </a:solidFill>
                <a:latin typeface="Arial Narrow" pitchFamily="34" charset="0"/>
              </a:rPr>
              <a:t>LOW pCO</a:t>
            </a:r>
            <a:r>
              <a:rPr lang="en-US" sz="3200" baseline="-25000" dirty="0" smtClean="0">
                <a:solidFill>
                  <a:schemeClr val="bg1"/>
                </a:solidFill>
                <a:latin typeface="Arial Narrow" pitchFamily="34" charset="0"/>
              </a:rPr>
              <a:t>2 </a:t>
            </a:r>
            <a:r>
              <a:rPr lang="en-US" sz="2400" i="1" dirty="0" smtClean="0">
                <a:solidFill>
                  <a:srgbClr val="FFFF00"/>
                </a:solidFill>
                <a:latin typeface="Arial Narrow" pitchFamily="34" charset="0"/>
              </a:rPr>
              <a:t>(compensated)</a:t>
            </a:r>
            <a:endParaRPr lang="en-US" sz="3200" i="1" baseline="-250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119086" y="4376058"/>
            <a:ext cx="22098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014" name="Oval 30"/>
          <p:cNvSpPr>
            <a:spLocks noChangeArrowheads="1"/>
          </p:cNvSpPr>
          <p:nvPr/>
        </p:nvSpPr>
        <p:spPr bwMode="auto">
          <a:xfrm>
            <a:off x="2087563" y="4251076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3" presetClass="path" presetSubtype="0" accel="50000" decel="5000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463 L 0.25 -0.004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7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0" presetClass="path" presetSubtype="0" repeatCount="4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 C 0.0066 0.01156 0.01337 0.00116 0.02049 -0.0074 C 0.02761 -0.01595 0.03525 -0.02173 0.04271 -0.02867 C 0.05018 -0.0356 0.05486 -0.04277 0.06493 -0.04971 C 0.075 -0.05664 0.08837 -0.06566 0.10313 -0.07098 C 0.11789 -0.0763 0.13577 -0.07815 0.15382 -0.08138 C 0.17188 -0.08462 0.19688 -0.08855 0.21111 -0.08994 C 0.22535 -0.09133 0.23247 -0.09063 0.23959 -0.08994 " pathEditMode="relative" rAng="0" ptsTypes="aaaaaaaA">
                                      <p:cBhvr>
                                        <p:cTn id="46" dur="2000" fill="hold"/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0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9" grpId="0" animBg="1"/>
      <p:bldP spid="170010" grpId="0" animBg="1"/>
      <p:bldP spid="170011" grpId="0" animBg="1"/>
      <p:bldP spid="170016" grpId="0" animBg="1"/>
      <p:bldP spid="170014" grpId="0" animBg="1"/>
      <p:bldP spid="170014" grpId="1" animBg="1"/>
      <p:bldP spid="170014" grpId="2" animBg="1"/>
      <p:bldP spid="170014" grpId="3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WordArt 2"/>
          <p:cNvSpPr>
            <a:spLocks noChangeArrowheads="1" noChangeShapeType="1" noTextEdit="1"/>
          </p:cNvSpPr>
          <p:nvPr/>
        </p:nvSpPr>
        <p:spPr bwMode="auto">
          <a:xfrm>
            <a:off x="609600" y="547688"/>
            <a:ext cx="4953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pH............7.46</a:t>
            </a:r>
          </a:p>
          <a:p>
            <a:pPr algn="ctr"/>
            <a:r>
              <a:rPr lang="it-IT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PaCO2.....34.0</a:t>
            </a:r>
          </a:p>
          <a:p>
            <a:pPr algn="ctr"/>
            <a:r>
              <a:rPr lang="it-IT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HCO3.......26.0</a:t>
            </a:r>
            <a:endParaRPr lang="en-US" sz="4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Narrow"/>
            </a:endParaRP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2663825" y="4089400"/>
            <a:ext cx="57181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Uncompensated </a:t>
            </a:r>
          </a:p>
          <a:p>
            <a:r>
              <a:rPr lang="en-US" sz="4000" dirty="0">
                <a:latin typeface="Arial" pitchFamily="34" charset="0"/>
                <a:cs typeface="Arial" pitchFamily="34" charset="0"/>
              </a:rPr>
              <a:t>Respiratory Alkalosis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7162800" y="355600"/>
            <a:ext cx="1600200" cy="915988"/>
          </a:xfrm>
          <a:prstGeom prst="rect">
            <a:avLst/>
          </a:prstGeom>
          <a:solidFill>
            <a:srgbClr val="080808"/>
          </a:solidFill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Arial" pitchFamily="34" charset="0"/>
                <a:cs typeface="Arial" pitchFamily="34" charset="0"/>
              </a:rPr>
              <a:t>pH        = 7.4</a:t>
            </a:r>
            <a:endParaRPr lang="en-US" sz="1000">
              <a:latin typeface="Arial" pitchFamily="34" charset="0"/>
              <a:cs typeface="Arial" pitchFamily="34" charset="0"/>
            </a:endParaRPr>
          </a:p>
          <a:p>
            <a:r>
              <a:rPr lang="en-US" sz="1800">
                <a:latin typeface="Arial" pitchFamily="34" charset="0"/>
                <a:cs typeface="Arial" pitchFamily="34" charset="0"/>
              </a:rPr>
              <a:t>PaCO2 = 40 </a:t>
            </a:r>
            <a:endParaRPr lang="en-US" sz="1000">
              <a:latin typeface="Arial" pitchFamily="34" charset="0"/>
              <a:cs typeface="Arial" pitchFamily="34" charset="0"/>
            </a:endParaRPr>
          </a:p>
          <a:p>
            <a:r>
              <a:rPr lang="en-US" sz="1800">
                <a:latin typeface="Arial" pitchFamily="34" charset="0"/>
                <a:cs typeface="Arial" pitchFamily="34" charset="0"/>
              </a:rPr>
              <a:t>HCO3   = 24 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419600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WordArt 2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4953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pH..............7.37</a:t>
            </a:r>
          </a:p>
          <a:p>
            <a:pPr algn="ctr"/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PaCO2.......75.1</a:t>
            </a:r>
          </a:p>
          <a:p>
            <a:pPr algn="ctr"/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HCO3.........42.6</a:t>
            </a:r>
            <a:endParaRPr 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Narrow"/>
            </a:endParaRP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2816225" y="4470400"/>
            <a:ext cx="54133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Fully compensated Respiratory Acidosis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7162800" y="355600"/>
            <a:ext cx="1600200" cy="915988"/>
          </a:xfrm>
          <a:prstGeom prst="rect">
            <a:avLst/>
          </a:prstGeom>
          <a:solidFill>
            <a:srgbClr val="080808"/>
          </a:solidFill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Arial" pitchFamily="34" charset="0"/>
                <a:cs typeface="Arial" pitchFamily="34" charset="0"/>
              </a:rPr>
              <a:t>pH        = 7.4</a:t>
            </a:r>
            <a:endParaRPr lang="en-US" sz="1000">
              <a:latin typeface="Arial" pitchFamily="34" charset="0"/>
              <a:cs typeface="Arial" pitchFamily="34" charset="0"/>
            </a:endParaRPr>
          </a:p>
          <a:p>
            <a:r>
              <a:rPr lang="en-US" sz="1800">
                <a:latin typeface="Arial" pitchFamily="34" charset="0"/>
                <a:cs typeface="Arial" pitchFamily="34" charset="0"/>
              </a:rPr>
              <a:t>PaCO2 = 40 </a:t>
            </a:r>
            <a:endParaRPr lang="en-US" sz="1000">
              <a:latin typeface="Arial" pitchFamily="34" charset="0"/>
              <a:cs typeface="Arial" pitchFamily="34" charset="0"/>
            </a:endParaRPr>
          </a:p>
          <a:p>
            <a:r>
              <a:rPr lang="en-US" sz="1800">
                <a:latin typeface="Arial" pitchFamily="34" charset="0"/>
                <a:cs typeface="Arial" pitchFamily="34" charset="0"/>
              </a:rPr>
              <a:t>HCO3   = 24 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419600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WordArt 2"/>
          <p:cNvSpPr>
            <a:spLocks noChangeArrowheads="1" noChangeShapeType="1" noTextEdit="1"/>
          </p:cNvSpPr>
          <p:nvPr/>
        </p:nvSpPr>
        <p:spPr bwMode="auto">
          <a:xfrm>
            <a:off x="609600" y="561975"/>
            <a:ext cx="4953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pH..............7.52</a:t>
            </a:r>
          </a:p>
          <a:p>
            <a:pPr algn="ctr"/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PaCO</a:t>
            </a:r>
            <a:r>
              <a:rPr lang="it-IT" sz="4000" b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2</a:t>
            </a:r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.......31.0</a:t>
            </a:r>
          </a:p>
          <a:p>
            <a:pPr algn="ctr"/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HCO</a:t>
            </a:r>
            <a:r>
              <a:rPr lang="it-IT" sz="4000" b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3</a:t>
            </a:r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.........29.4</a:t>
            </a:r>
            <a:endParaRPr 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Narrow"/>
            </a:endParaRPr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2743200" y="4546600"/>
            <a:ext cx="55657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Combined Alkalosis</a:t>
            </a:r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7162800" y="355600"/>
            <a:ext cx="1600200" cy="915988"/>
          </a:xfrm>
          <a:prstGeom prst="rect">
            <a:avLst/>
          </a:prstGeom>
          <a:solidFill>
            <a:srgbClr val="080808"/>
          </a:solidFill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Arial" pitchFamily="34" charset="0"/>
                <a:cs typeface="Arial" pitchFamily="34" charset="0"/>
              </a:rPr>
              <a:t>pH        = 7.4</a:t>
            </a:r>
            <a:endParaRPr lang="en-US" sz="1000">
              <a:latin typeface="Arial" pitchFamily="34" charset="0"/>
              <a:cs typeface="Arial" pitchFamily="34" charset="0"/>
            </a:endParaRPr>
          </a:p>
          <a:p>
            <a:r>
              <a:rPr lang="en-US" sz="1800">
                <a:latin typeface="Arial" pitchFamily="34" charset="0"/>
                <a:cs typeface="Arial" pitchFamily="34" charset="0"/>
              </a:rPr>
              <a:t>PaCO2 = 40 </a:t>
            </a:r>
            <a:endParaRPr lang="en-US" sz="1000">
              <a:latin typeface="Arial" pitchFamily="34" charset="0"/>
              <a:cs typeface="Arial" pitchFamily="34" charset="0"/>
            </a:endParaRPr>
          </a:p>
          <a:p>
            <a:r>
              <a:rPr lang="en-US" sz="1800">
                <a:latin typeface="Arial" pitchFamily="34" charset="0"/>
                <a:cs typeface="Arial" pitchFamily="34" charset="0"/>
              </a:rPr>
              <a:t>HCO3   = 24 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419600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WordArt 2"/>
          <p:cNvSpPr>
            <a:spLocks noChangeArrowheads="1" noChangeShapeType="1" noTextEdit="1"/>
          </p:cNvSpPr>
          <p:nvPr/>
        </p:nvSpPr>
        <p:spPr bwMode="auto">
          <a:xfrm>
            <a:off x="685800" y="1524000"/>
            <a:ext cx="4953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pH..............7.08</a:t>
            </a:r>
          </a:p>
          <a:p>
            <a:pPr algn="ctr"/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PaCO</a:t>
            </a:r>
            <a:r>
              <a:rPr lang="it-IT" sz="4000" b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2</a:t>
            </a:r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.......54.0</a:t>
            </a:r>
          </a:p>
          <a:p>
            <a:pPr algn="ctr"/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HCO</a:t>
            </a:r>
            <a:r>
              <a:rPr lang="it-IT" sz="4000" b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3</a:t>
            </a:r>
            <a:r>
              <a:rPr lang="it-IT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Narrow"/>
              </a:rPr>
              <a:t>.........18.0</a:t>
            </a:r>
            <a:endParaRPr 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Narrow"/>
            </a:endParaRP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2740025" y="5384800"/>
            <a:ext cx="48037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Combined Acidosis</a:t>
            </a: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7162800" y="355600"/>
            <a:ext cx="1600200" cy="915988"/>
          </a:xfrm>
          <a:prstGeom prst="rect">
            <a:avLst/>
          </a:prstGeom>
          <a:solidFill>
            <a:srgbClr val="080808"/>
          </a:solidFill>
          <a:ln w="381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Arial" pitchFamily="34" charset="0"/>
                <a:cs typeface="Arial" pitchFamily="34" charset="0"/>
              </a:rPr>
              <a:t>pH        = 7.4</a:t>
            </a:r>
            <a:endParaRPr lang="en-US" sz="1000">
              <a:latin typeface="Arial" pitchFamily="34" charset="0"/>
              <a:cs typeface="Arial" pitchFamily="34" charset="0"/>
            </a:endParaRPr>
          </a:p>
          <a:p>
            <a:r>
              <a:rPr lang="en-US" sz="1800">
                <a:latin typeface="Arial" pitchFamily="34" charset="0"/>
                <a:cs typeface="Arial" pitchFamily="34" charset="0"/>
              </a:rPr>
              <a:t>PaCO2 = 40 </a:t>
            </a:r>
            <a:endParaRPr lang="en-US" sz="1000">
              <a:latin typeface="Arial" pitchFamily="34" charset="0"/>
              <a:cs typeface="Arial" pitchFamily="34" charset="0"/>
            </a:endParaRPr>
          </a:p>
          <a:p>
            <a:r>
              <a:rPr lang="en-US" sz="1800">
                <a:latin typeface="Arial" pitchFamily="34" charset="0"/>
                <a:cs typeface="Arial" pitchFamily="34" charset="0"/>
              </a:rPr>
              <a:t>HCO3   = 24 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105400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203825" y="2438400"/>
            <a:ext cx="3100388" cy="1190625"/>
          </a:xfrm>
          <a:prstGeom prst="rect">
            <a:avLst/>
          </a:prstGeom>
          <a:noFill/>
          <a:ln w="2413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66"/>
                </a:solidFill>
              </a:rPr>
              <a:t>▲Respiratory </a:t>
            </a:r>
          </a:p>
          <a:p>
            <a:pPr algn="ctr"/>
            <a:r>
              <a:rPr lang="en-US" sz="3600">
                <a:solidFill>
                  <a:srgbClr val="FFFF66"/>
                </a:solidFill>
              </a:rPr>
              <a:t>Alkalosis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233988" y="2193925"/>
            <a:ext cx="2867025" cy="1311275"/>
          </a:xfrm>
          <a:prstGeom prst="rect">
            <a:avLst/>
          </a:prstGeom>
          <a:solidFill>
            <a:schemeClr val="tx2"/>
          </a:solidFill>
          <a:ln w="2413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6600"/>
                </a:solidFill>
              </a:rPr>
              <a:t>What is the </a:t>
            </a:r>
          </a:p>
          <a:p>
            <a:pPr algn="ctr"/>
            <a:r>
              <a:rPr lang="en-US" sz="4000" dirty="0">
                <a:solidFill>
                  <a:srgbClr val="FF6600"/>
                </a:solidFill>
              </a:rPr>
              <a:t>Diagnosis 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355725" y="457200"/>
            <a:ext cx="4130675" cy="2101850"/>
          </a:xfrm>
          <a:prstGeom prst="rect">
            <a:avLst/>
          </a:prstGeom>
          <a:noFill/>
          <a:ln w="2413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FF66"/>
                </a:solidFill>
              </a:rPr>
              <a:t>pH ………7.563</a:t>
            </a:r>
          </a:p>
          <a:p>
            <a:r>
              <a:rPr lang="en-US" sz="4400">
                <a:solidFill>
                  <a:srgbClr val="FFFF66"/>
                </a:solidFill>
              </a:rPr>
              <a:t>PCO2 ….19.8</a:t>
            </a:r>
          </a:p>
          <a:p>
            <a:r>
              <a:rPr lang="en-US" sz="4400">
                <a:solidFill>
                  <a:srgbClr val="FFFF66"/>
                </a:solidFill>
              </a:rPr>
              <a:t>HCO3 ….18.7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124200" y="5003800"/>
            <a:ext cx="5651500" cy="122555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For a 10 mm change of PCO2 </a:t>
            </a:r>
          </a:p>
          <a:p>
            <a:r>
              <a:rPr lang="en-US" sz="2400">
                <a:solidFill>
                  <a:schemeClr val="accent1"/>
                </a:solidFill>
              </a:rPr>
              <a:t>pH changes by 0.08 ……Acute</a:t>
            </a:r>
          </a:p>
          <a:p>
            <a:r>
              <a:rPr lang="en-US" sz="2400">
                <a:solidFill>
                  <a:schemeClr val="accent1"/>
                </a:solidFill>
              </a:rPr>
              <a:t>                     by 0.03 ……Chronic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803775" y="3783013"/>
            <a:ext cx="3883025" cy="579437"/>
          </a:xfrm>
          <a:prstGeom prst="rect">
            <a:avLst/>
          </a:prstGeom>
          <a:noFill/>
          <a:ln w="2413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Is it acute / Chronic?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62200" y="4572000"/>
            <a:ext cx="6553200" cy="175260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Acute Respiratory Alkalosis</a:t>
            </a:r>
            <a:endParaRPr lang="en-US" sz="4000" dirty="0"/>
          </a:p>
        </p:txBody>
      </p:sp>
      <p:pic>
        <p:nvPicPr>
          <p:cNvPr id="9" name="Picture 7" descr="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419600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9" grpId="0" animBg="1"/>
      <p:bldP spid="11270" grpId="0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4800600"/>
            <a:ext cx="54864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THANKS</a:t>
            </a:r>
          </a:p>
        </p:txBody>
      </p:sp>
      <p:pic>
        <p:nvPicPr>
          <p:cNvPr id="135173" name="Picture 5" descr="Picture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295275" y="3657600"/>
            <a:ext cx="2066925" cy="236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</p:spPr>
      </p:pic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6102350" y="6260068"/>
            <a:ext cx="2355850" cy="400110"/>
          </a:xfrm>
          <a:prstGeom prst="rect">
            <a:avLst/>
          </a:prstGeom>
          <a:noFill/>
          <a:ln w="12699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808080"/>
                </a:solidFill>
                <a:latin typeface="Arial Narrow" pitchFamily="34" charset="0"/>
              </a:rPr>
              <a:t>: vbuche@gmail.com</a:t>
            </a:r>
            <a:endParaRPr lang="en-US" sz="2000" dirty="0">
              <a:solidFill>
                <a:srgbClr val="808080"/>
              </a:solidFill>
              <a:latin typeface="Arial Narrow" pitchFamily="34" charset="0"/>
            </a:endParaRPr>
          </a:p>
        </p:txBody>
      </p:sp>
      <p:pic>
        <p:nvPicPr>
          <p:cNvPr id="53253" name="Picture 7" descr="email_acco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0430" y="6248400"/>
            <a:ext cx="1082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71714" y="362856"/>
            <a:ext cx="4343400" cy="6019800"/>
          </a:xfrm>
          <a:prstGeom prst="roundRect">
            <a:avLst/>
          </a:prstGeom>
          <a:solidFill>
            <a:srgbClr val="0000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itchFamily="34" charset="0"/>
            </a:endParaRPr>
          </a:p>
        </p:txBody>
      </p:sp>
      <p:sp>
        <p:nvSpPr>
          <p:cNvPr id="12290" name="Rectangle 12"/>
          <p:cNvSpPr>
            <a:spLocks noChangeArrowheads="1"/>
          </p:cNvSpPr>
          <p:nvPr/>
        </p:nvSpPr>
        <p:spPr bwMode="auto">
          <a:xfrm>
            <a:off x="854075" y="609600"/>
            <a:ext cx="3581400" cy="5562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2291" name="Line 2"/>
          <p:cNvSpPr>
            <a:spLocks noChangeShapeType="1"/>
          </p:cNvSpPr>
          <p:nvPr/>
        </p:nvSpPr>
        <p:spPr bwMode="auto">
          <a:xfrm>
            <a:off x="854075" y="2514600"/>
            <a:ext cx="3581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854075" y="4419600"/>
            <a:ext cx="3581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868589" y="1600200"/>
            <a:ext cx="3581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838200" y="3352800"/>
            <a:ext cx="3581400" cy="3810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854075" y="5181600"/>
            <a:ext cx="3581400" cy="381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2438400" y="5653088"/>
            <a:ext cx="138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Primary lesion</a:t>
            </a:r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1746250" y="2133600"/>
            <a:ext cx="1366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compensation</a:t>
            </a:r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3276600" y="2681288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pH</a:t>
            </a:r>
          </a:p>
        </p:txBody>
      </p:sp>
      <p:sp>
        <p:nvSpPr>
          <p:cNvPr id="12299" name="Text Box 10"/>
          <p:cNvSpPr txBox="1">
            <a:spLocks noChangeArrowheads="1"/>
          </p:cNvSpPr>
          <p:nvPr/>
        </p:nvSpPr>
        <p:spPr bwMode="auto">
          <a:xfrm>
            <a:off x="2193925" y="4433888"/>
            <a:ext cx="710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HCO</a:t>
            </a:r>
            <a:r>
              <a:rPr lang="en-US" sz="1800" baseline="-25000" dirty="0">
                <a:solidFill>
                  <a:srgbClr val="FFFF00"/>
                </a:solidFill>
                <a:latin typeface="Arial Narrow" pitchFamily="34" charset="0"/>
              </a:rPr>
              <a:t>3 </a:t>
            </a:r>
          </a:p>
        </p:txBody>
      </p:sp>
      <p:sp>
        <p:nvSpPr>
          <p:cNvPr id="12300" name="Text Box 11"/>
          <p:cNvSpPr txBox="1">
            <a:spLocks noChangeArrowheads="1"/>
          </p:cNvSpPr>
          <p:nvPr/>
        </p:nvSpPr>
        <p:spPr bwMode="auto">
          <a:xfrm>
            <a:off x="1828800" y="838200"/>
            <a:ext cx="5389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CO</a:t>
            </a:r>
            <a:r>
              <a:rPr lang="en-US" sz="1800" baseline="-25000" dirty="0">
                <a:solidFill>
                  <a:srgbClr val="FFFF0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1768475" y="609600"/>
            <a:ext cx="0" cy="55626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8200" y="4814888"/>
            <a:ext cx="3567113" cy="609600"/>
            <a:chOff x="768" y="3033"/>
            <a:chExt cx="2247" cy="384"/>
          </a:xfrm>
        </p:grpSpPr>
        <p:sp>
          <p:nvSpPr>
            <p:cNvPr id="12316" name="Line 15"/>
            <p:cNvSpPr>
              <a:spLocks noChangeShapeType="1"/>
            </p:cNvSpPr>
            <p:nvPr/>
          </p:nvSpPr>
          <p:spPr bwMode="auto">
            <a:xfrm>
              <a:off x="768" y="3408"/>
              <a:ext cx="86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2317" name="Line 16"/>
            <p:cNvSpPr>
              <a:spLocks noChangeShapeType="1"/>
            </p:cNvSpPr>
            <p:nvPr/>
          </p:nvSpPr>
          <p:spPr bwMode="auto">
            <a:xfrm flipV="1">
              <a:off x="1623" y="3033"/>
              <a:ext cx="0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2318" name="Line 17"/>
            <p:cNvSpPr>
              <a:spLocks noChangeShapeType="1"/>
            </p:cNvSpPr>
            <p:nvPr/>
          </p:nvSpPr>
          <p:spPr bwMode="auto">
            <a:xfrm>
              <a:off x="1623" y="3043"/>
              <a:ext cx="139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38200" y="957263"/>
            <a:ext cx="3581400" cy="838200"/>
            <a:chOff x="768" y="1824"/>
            <a:chExt cx="2256" cy="528"/>
          </a:xfrm>
        </p:grpSpPr>
        <p:sp>
          <p:nvSpPr>
            <p:cNvPr id="12314" name="Line 19"/>
            <p:cNvSpPr>
              <a:spLocks noChangeShapeType="1"/>
            </p:cNvSpPr>
            <p:nvPr/>
          </p:nvSpPr>
          <p:spPr bwMode="auto">
            <a:xfrm>
              <a:off x="768" y="2352"/>
              <a:ext cx="81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2315" name="Freeform 20"/>
            <p:cNvSpPr>
              <a:spLocks/>
            </p:cNvSpPr>
            <p:nvPr/>
          </p:nvSpPr>
          <p:spPr bwMode="auto">
            <a:xfrm>
              <a:off x="1584" y="1824"/>
              <a:ext cx="1440" cy="528"/>
            </a:xfrm>
            <a:custGeom>
              <a:avLst/>
              <a:gdLst>
                <a:gd name="T0" fmla="*/ 0 w 1104"/>
                <a:gd name="T1" fmla="*/ 991 h 488"/>
                <a:gd name="T2" fmla="*/ 1050 w 1104"/>
                <a:gd name="T3" fmla="*/ 699 h 488"/>
                <a:gd name="T4" fmla="*/ 2618 w 1104"/>
                <a:gd name="T5" fmla="*/ 405 h 488"/>
                <a:gd name="T6" fmla="*/ 6293 w 1104"/>
                <a:gd name="T7" fmla="*/ 114 h 488"/>
                <a:gd name="T8" fmla="*/ 9437 w 1104"/>
                <a:gd name="T9" fmla="*/ 17 h 488"/>
                <a:gd name="T10" fmla="*/ 12068 w 1104"/>
                <a:gd name="T11" fmla="*/ 17 h 4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4"/>
                <a:gd name="T19" fmla="*/ 0 h 488"/>
                <a:gd name="T20" fmla="*/ 1104 w 1104"/>
                <a:gd name="T21" fmla="*/ 488 h 4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4" h="488">
                  <a:moveTo>
                    <a:pt x="0" y="488"/>
                  </a:moveTo>
                  <a:cubicBezTo>
                    <a:pt x="28" y="440"/>
                    <a:pt x="56" y="392"/>
                    <a:pt x="96" y="344"/>
                  </a:cubicBezTo>
                  <a:cubicBezTo>
                    <a:pt x="136" y="296"/>
                    <a:pt x="160" y="248"/>
                    <a:pt x="240" y="200"/>
                  </a:cubicBezTo>
                  <a:cubicBezTo>
                    <a:pt x="320" y="152"/>
                    <a:pt x="472" y="88"/>
                    <a:pt x="576" y="56"/>
                  </a:cubicBezTo>
                  <a:cubicBezTo>
                    <a:pt x="680" y="24"/>
                    <a:pt x="776" y="16"/>
                    <a:pt x="864" y="8"/>
                  </a:cubicBezTo>
                  <a:cubicBezTo>
                    <a:pt x="952" y="0"/>
                    <a:pt x="1028" y="4"/>
                    <a:pt x="1104" y="8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</p:grpSp>
      <p:sp>
        <p:nvSpPr>
          <p:cNvPr id="168982" name="Line 22"/>
          <p:cNvSpPr>
            <a:spLocks noChangeShapeType="1"/>
          </p:cNvSpPr>
          <p:nvPr/>
        </p:nvSpPr>
        <p:spPr bwMode="auto">
          <a:xfrm>
            <a:off x="869065" y="3504498"/>
            <a:ext cx="1295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68983" name="Line 23"/>
          <p:cNvSpPr>
            <a:spLocks noChangeShapeType="1"/>
          </p:cNvSpPr>
          <p:nvPr/>
        </p:nvSpPr>
        <p:spPr bwMode="auto">
          <a:xfrm flipV="1">
            <a:off x="2149475" y="2605088"/>
            <a:ext cx="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68984" name="Freeform 24"/>
          <p:cNvSpPr>
            <a:spLocks/>
          </p:cNvSpPr>
          <p:nvPr/>
        </p:nvSpPr>
        <p:spPr bwMode="auto">
          <a:xfrm>
            <a:off x="2138363" y="2606675"/>
            <a:ext cx="2286000" cy="698500"/>
          </a:xfrm>
          <a:custGeom>
            <a:avLst/>
            <a:gdLst>
              <a:gd name="T0" fmla="*/ 0 w 1440"/>
              <a:gd name="T1" fmla="*/ 2147483647 h 440"/>
              <a:gd name="T2" fmla="*/ 2147483647 w 1440"/>
              <a:gd name="T3" fmla="*/ 2147483647 h 440"/>
              <a:gd name="T4" fmla="*/ 2147483647 w 1440"/>
              <a:gd name="T5" fmla="*/ 2147483647 h 440"/>
              <a:gd name="T6" fmla="*/ 2147483647 w 1440"/>
              <a:gd name="T7" fmla="*/ 2147483647 h 440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440"/>
              <a:gd name="T14" fmla="*/ 1440 w 1440"/>
              <a:gd name="T15" fmla="*/ 440 h 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440">
                <a:moveTo>
                  <a:pt x="0" y="8"/>
                </a:moveTo>
                <a:cubicBezTo>
                  <a:pt x="84" y="4"/>
                  <a:pt x="168" y="0"/>
                  <a:pt x="288" y="56"/>
                </a:cubicBezTo>
                <a:cubicBezTo>
                  <a:pt x="408" y="112"/>
                  <a:pt x="528" y="280"/>
                  <a:pt x="720" y="344"/>
                </a:cubicBezTo>
                <a:cubicBezTo>
                  <a:pt x="912" y="408"/>
                  <a:pt x="1176" y="424"/>
                  <a:pt x="1440" y="440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2307" name="Text Box 25"/>
          <p:cNvSpPr txBox="1">
            <a:spLocks noChangeArrowheads="1"/>
          </p:cNvSpPr>
          <p:nvPr/>
        </p:nvSpPr>
        <p:spPr bwMode="auto">
          <a:xfrm>
            <a:off x="5054049" y="5715000"/>
            <a:ext cx="35565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METABOLIC ALKALOSIS</a:t>
            </a:r>
          </a:p>
        </p:txBody>
      </p:sp>
      <p:sp>
        <p:nvSpPr>
          <p:cNvPr id="12308" name="Text Box 26"/>
          <p:cNvSpPr txBox="1">
            <a:spLocks noChangeArrowheads="1"/>
          </p:cNvSpPr>
          <p:nvPr/>
        </p:nvSpPr>
        <p:spPr bwMode="auto">
          <a:xfrm>
            <a:off x="5638800" y="849868"/>
            <a:ext cx="23205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FFFF00"/>
                </a:solidFill>
                <a:latin typeface="Arial Narrow" pitchFamily="34" charset="0"/>
              </a:rPr>
              <a:t>HYPO   VENTILATION</a:t>
            </a:r>
          </a:p>
        </p:txBody>
      </p:sp>
      <p:sp>
        <p:nvSpPr>
          <p:cNvPr id="12309" name="Line 27"/>
          <p:cNvSpPr>
            <a:spLocks noChangeShapeType="1"/>
          </p:cNvSpPr>
          <p:nvPr/>
        </p:nvSpPr>
        <p:spPr bwMode="auto">
          <a:xfrm flipV="1">
            <a:off x="6705600" y="1371600"/>
            <a:ext cx="0" cy="419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68988" name="Oval 28"/>
          <p:cNvSpPr>
            <a:spLocks noChangeArrowheads="1"/>
          </p:cNvSpPr>
          <p:nvPr/>
        </p:nvSpPr>
        <p:spPr bwMode="auto">
          <a:xfrm>
            <a:off x="2071688" y="2509838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2311" name="Text Box 29"/>
          <p:cNvSpPr txBox="1">
            <a:spLocks noChangeArrowheads="1"/>
          </p:cNvSpPr>
          <p:nvPr/>
        </p:nvSpPr>
        <p:spPr bwMode="auto">
          <a:xfrm>
            <a:off x="5622925" y="3236913"/>
            <a:ext cx="1984839" cy="64633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BICARB  CHANGES 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pH in same direction</a:t>
            </a:r>
          </a:p>
        </p:txBody>
      </p:sp>
      <p:sp>
        <p:nvSpPr>
          <p:cNvPr id="168990" name="AutoShape 30"/>
          <p:cNvSpPr>
            <a:spLocks noChangeArrowheads="1"/>
          </p:cNvSpPr>
          <p:nvPr/>
        </p:nvSpPr>
        <p:spPr bwMode="auto">
          <a:xfrm>
            <a:off x="4876800" y="685800"/>
            <a:ext cx="3962400" cy="4953000"/>
          </a:xfrm>
          <a:prstGeom prst="roundRect">
            <a:avLst>
              <a:gd name="adj" fmla="val 16667"/>
            </a:avLst>
          </a:prstGeom>
          <a:solidFill>
            <a:srgbClr val="080808"/>
          </a:solidFill>
          <a:ln w="381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ct val="170000"/>
              </a:lnSpc>
            </a:pPr>
            <a:r>
              <a:rPr lang="en-US" sz="3200" dirty="0">
                <a:solidFill>
                  <a:schemeClr val="bg1"/>
                </a:solidFill>
                <a:latin typeface="Arial Narrow" pitchFamily="34" charset="0"/>
              </a:rPr>
              <a:t>HIGH HCO</a:t>
            </a:r>
            <a:r>
              <a:rPr lang="en-US" sz="3200" baseline="-25000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  <a:p>
            <a:pPr>
              <a:lnSpc>
                <a:spcPct val="170000"/>
              </a:lnSpc>
            </a:pPr>
            <a:r>
              <a:rPr lang="en-US" sz="3200" dirty="0" smtClean="0">
                <a:solidFill>
                  <a:schemeClr val="bg1"/>
                </a:solidFill>
                <a:latin typeface="Arial Narrow" pitchFamily="34" charset="0"/>
              </a:rPr>
              <a:t>HIGH pH</a:t>
            </a:r>
          </a:p>
          <a:p>
            <a:pPr>
              <a:lnSpc>
                <a:spcPct val="170000"/>
              </a:lnSpc>
            </a:pPr>
            <a:r>
              <a:rPr lang="en-US" sz="3200" dirty="0" smtClean="0">
                <a:solidFill>
                  <a:schemeClr val="bg1"/>
                </a:solidFill>
                <a:latin typeface="Arial Narrow" pitchFamily="34" charset="0"/>
              </a:rPr>
              <a:t>HIGH pCO</a:t>
            </a:r>
            <a:r>
              <a:rPr lang="en-US" sz="3200" baseline="-25000" dirty="0" smtClean="0">
                <a:solidFill>
                  <a:schemeClr val="bg1"/>
                </a:solidFill>
                <a:latin typeface="Arial Narrow" pitchFamily="34" charset="0"/>
              </a:rPr>
              <a:t>2 </a:t>
            </a:r>
            <a:r>
              <a:rPr lang="en-US" sz="3200" i="1" baseline="-250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200" i="1" baseline="-25000" dirty="0" smtClean="0">
                <a:solidFill>
                  <a:srgbClr val="FFFF00"/>
                </a:solidFill>
                <a:latin typeface="Arial Narrow" pitchFamily="34" charset="0"/>
              </a:rPr>
              <a:t>(compensated</a:t>
            </a:r>
            <a:r>
              <a:rPr lang="en-US" sz="3200" baseline="-25000" dirty="0" smtClean="0">
                <a:solidFill>
                  <a:srgbClr val="FFFF00"/>
                </a:solidFill>
                <a:latin typeface="Arial Narrow" pitchFamily="34" charset="0"/>
              </a:rPr>
              <a:t>)</a:t>
            </a:r>
            <a:endParaRPr lang="en-US" sz="3200" baseline="-250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9886" y="5522370"/>
            <a:ext cx="688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High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Alkali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2133600" y="2592050"/>
            <a:ext cx="22860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repeatCount="4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301 C 0.00746 -0.0044 0.0151 -0.00578 0.02222 -0.00509 C 0.02934 -0.0044 0.03715 -0.00139 0.04288 0.00138 C 0.04861 0.00416 0.05069 0.00647 0.05711 0.01179 C 0.06354 0.01711 0.07239 0.02451 0.0809 0.03306 C 0.08941 0.04162 0.09496 0.0541 0.10798 0.06266 C 0.121 0.07121 0.13836 0.07838 0.15868 0.0837 C 0.17899 0.08901 0.21493 0.09295 0.2302 0.09433 C 0.24548 0.09572 0.24809 0.09387 0.25086 0.09225 " pathEditMode="relative" rAng="0" ptsTypes="aaaaaaaaA">
                                      <p:cBhvr>
                                        <p:cTn id="42" dur="2000" fill="hold"/>
                                        <p:tgtEl>
                                          <p:spTgt spid="168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2000"/>
                                        <p:tgtEl>
                                          <p:spTgt spid="16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2" grpId="0" animBg="1"/>
      <p:bldP spid="168983" grpId="0" animBg="1"/>
      <p:bldP spid="168984" grpId="0" animBg="1"/>
      <p:bldP spid="168988" grpId="0" animBg="1"/>
      <p:bldP spid="168988" grpId="1" animBg="1"/>
      <p:bldP spid="1689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457200" y="362856"/>
            <a:ext cx="4343400" cy="6019800"/>
          </a:xfrm>
          <a:prstGeom prst="roundRect">
            <a:avLst/>
          </a:prstGeom>
          <a:solidFill>
            <a:srgbClr val="0000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itchFamily="34" charset="0"/>
            </a:endParaRPr>
          </a:p>
        </p:txBody>
      </p:sp>
      <p:sp>
        <p:nvSpPr>
          <p:cNvPr id="13314" name="Text Box 30"/>
          <p:cNvSpPr txBox="1">
            <a:spLocks noChangeArrowheads="1"/>
          </p:cNvSpPr>
          <p:nvPr/>
        </p:nvSpPr>
        <p:spPr bwMode="auto">
          <a:xfrm>
            <a:off x="5334000" y="762000"/>
            <a:ext cx="3092450" cy="641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CO 2  CHANGES </a:t>
            </a:r>
          </a:p>
          <a:p>
            <a:pPr algn="r"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pH in opposite 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direction</a:t>
            </a:r>
            <a:endParaRPr lang="en-US" sz="1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3315" name="Line 2"/>
          <p:cNvSpPr>
            <a:spLocks noChangeShapeType="1"/>
          </p:cNvSpPr>
          <p:nvPr/>
        </p:nvSpPr>
        <p:spPr bwMode="auto">
          <a:xfrm>
            <a:off x="854075" y="2471058"/>
            <a:ext cx="3581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>
            <a:off x="854075" y="4376058"/>
            <a:ext cx="3581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838200" y="1404258"/>
            <a:ext cx="3581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838200" y="3113996"/>
            <a:ext cx="3581400" cy="3810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839788" y="5171396"/>
            <a:ext cx="3581400" cy="381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762000" y="-4206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800" dirty="0">
              <a:latin typeface="Arial Narrow" pitchFamily="34" charset="0"/>
            </a:endParaRP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2438400" y="5609546"/>
            <a:ext cx="138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Primary lesion</a:t>
            </a: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1752600" y="1937658"/>
            <a:ext cx="1366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compensation</a:t>
            </a:r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2209800" y="2623458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pH</a:t>
            </a: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2193925" y="4390346"/>
            <a:ext cx="591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CO </a:t>
            </a:r>
            <a:r>
              <a:rPr lang="en-US" sz="1800" baseline="-25000" dirty="0">
                <a:solidFill>
                  <a:srgbClr val="FFFF0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1828800" y="794658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BICARB</a:t>
            </a:r>
          </a:p>
        </p:txBody>
      </p:sp>
      <p:sp>
        <p:nvSpPr>
          <p:cNvPr id="13326" name="Rectangle 13"/>
          <p:cNvSpPr>
            <a:spLocks noChangeArrowheads="1"/>
          </p:cNvSpPr>
          <p:nvPr/>
        </p:nvSpPr>
        <p:spPr bwMode="auto">
          <a:xfrm>
            <a:off x="838200" y="566058"/>
            <a:ext cx="3581400" cy="5562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3327" name="Line 14"/>
          <p:cNvSpPr>
            <a:spLocks noChangeShapeType="1"/>
          </p:cNvSpPr>
          <p:nvPr/>
        </p:nvSpPr>
        <p:spPr bwMode="auto">
          <a:xfrm>
            <a:off x="1768475" y="566058"/>
            <a:ext cx="0" cy="55626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3328" name="Text Box 15"/>
          <p:cNvSpPr txBox="1">
            <a:spLocks noChangeArrowheads="1"/>
          </p:cNvSpPr>
          <p:nvPr/>
        </p:nvSpPr>
        <p:spPr bwMode="auto">
          <a:xfrm>
            <a:off x="5410200" y="5667828"/>
            <a:ext cx="28360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Respiratory acidosis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4757058"/>
            <a:ext cx="3581400" cy="609600"/>
            <a:chOff x="768" y="3024"/>
            <a:chExt cx="2256" cy="384"/>
          </a:xfrm>
        </p:grpSpPr>
        <p:sp>
          <p:nvSpPr>
            <p:cNvPr id="13343" name="Line 17"/>
            <p:cNvSpPr>
              <a:spLocks noChangeShapeType="1"/>
            </p:cNvSpPr>
            <p:nvPr/>
          </p:nvSpPr>
          <p:spPr bwMode="auto">
            <a:xfrm>
              <a:off x="768" y="3408"/>
              <a:ext cx="86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3344" name="Line 18"/>
            <p:cNvSpPr>
              <a:spLocks noChangeShapeType="1"/>
            </p:cNvSpPr>
            <p:nvPr/>
          </p:nvSpPr>
          <p:spPr bwMode="auto">
            <a:xfrm flipV="1">
              <a:off x="1632" y="3024"/>
              <a:ext cx="0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3345" name="Line 19"/>
            <p:cNvSpPr>
              <a:spLocks noChangeShapeType="1"/>
            </p:cNvSpPr>
            <p:nvPr/>
          </p:nvSpPr>
          <p:spPr bwMode="auto">
            <a:xfrm>
              <a:off x="1632" y="3024"/>
              <a:ext cx="139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838200" y="777196"/>
            <a:ext cx="3581400" cy="850900"/>
            <a:chOff x="768" y="1816"/>
            <a:chExt cx="2256" cy="536"/>
          </a:xfrm>
        </p:grpSpPr>
        <p:sp>
          <p:nvSpPr>
            <p:cNvPr id="13339" name="Line 21"/>
            <p:cNvSpPr>
              <a:spLocks noChangeShapeType="1"/>
            </p:cNvSpPr>
            <p:nvPr/>
          </p:nvSpPr>
          <p:spPr bwMode="auto">
            <a:xfrm>
              <a:off x="768" y="2352"/>
              <a:ext cx="81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3340" name="Line 22"/>
            <p:cNvSpPr>
              <a:spLocks noChangeShapeType="1"/>
            </p:cNvSpPr>
            <p:nvPr/>
          </p:nvSpPr>
          <p:spPr bwMode="auto">
            <a:xfrm flipV="1">
              <a:off x="1584" y="2304"/>
              <a:ext cx="0" cy="4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3341" name="Line 23"/>
            <p:cNvSpPr>
              <a:spLocks noChangeShapeType="1"/>
            </p:cNvSpPr>
            <p:nvPr/>
          </p:nvSpPr>
          <p:spPr bwMode="auto">
            <a:xfrm>
              <a:off x="1584" y="2304"/>
              <a:ext cx="33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3342" name="Freeform 24"/>
            <p:cNvSpPr>
              <a:spLocks/>
            </p:cNvSpPr>
            <p:nvPr/>
          </p:nvSpPr>
          <p:spPr bwMode="auto">
            <a:xfrm>
              <a:off x="1920" y="1816"/>
              <a:ext cx="1104" cy="488"/>
            </a:xfrm>
            <a:custGeom>
              <a:avLst/>
              <a:gdLst>
                <a:gd name="T0" fmla="*/ 0 w 1104"/>
                <a:gd name="T1" fmla="*/ 488 h 488"/>
                <a:gd name="T2" fmla="*/ 96 w 1104"/>
                <a:gd name="T3" fmla="*/ 344 h 488"/>
                <a:gd name="T4" fmla="*/ 240 w 1104"/>
                <a:gd name="T5" fmla="*/ 200 h 488"/>
                <a:gd name="T6" fmla="*/ 576 w 1104"/>
                <a:gd name="T7" fmla="*/ 56 h 488"/>
                <a:gd name="T8" fmla="*/ 864 w 1104"/>
                <a:gd name="T9" fmla="*/ 8 h 488"/>
                <a:gd name="T10" fmla="*/ 1104 w 1104"/>
                <a:gd name="T11" fmla="*/ 8 h 4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4"/>
                <a:gd name="T19" fmla="*/ 0 h 488"/>
                <a:gd name="T20" fmla="*/ 1104 w 1104"/>
                <a:gd name="T21" fmla="*/ 488 h 4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4" h="488">
                  <a:moveTo>
                    <a:pt x="0" y="488"/>
                  </a:moveTo>
                  <a:cubicBezTo>
                    <a:pt x="28" y="440"/>
                    <a:pt x="56" y="392"/>
                    <a:pt x="96" y="344"/>
                  </a:cubicBezTo>
                  <a:cubicBezTo>
                    <a:pt x="136" y="296"/>
                    <a:pt x="160" y="248"/>
                    <a:pt x="240" y="200"/>
                  </a:cubicBezTo>
                  <a:cubicBezTo>
                    <a:pt x="320" y="152"/>
                    <a:pt x="472" y="88"/>
                    <a:pt x="576" y="56"/>
                  </a:cubicBezTo>
                  <a:cubicBezTo>
                    <a:pt x="680" y="24"/>
                    <a:pt x="776" y="16"/>
                    <a:pt x="864" y="8"/>
                  </a:cubicBezTo>
                  <a:cubicBezTo>
                    <a:pt x="952" y="0"/>
                    <a:pt x="1028" y="4"/>
                    <a:pt x="1104" y="8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</p:grpSp>
      <p:sp>
        <p:nvSpPr>
          <p:cNvPr id="171034" name="Line 26"/>
          <p:cNvSpPr>
            <a:spLocks noChangeShapeType="1"/>
          </p:cNvSpPr>
          <p:nvPr/>
        </p:nvSpPr>
        <p:spPr bwMode="auto">
          <a:xfrm>
            <a:off x="838200" y="3309258"/>
            <a:ext cx="1371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71035" name="Freeform 27"/>
          <p:cNvSpPr>
            <a:spLocks/>
          </p:cNvSpPr>
          <p:nvPr/>
        </p:nvSpPr>
        <p:spPr bwMode="auto">
          <a:xfrm>
            <a:off x="2209800" y="3309258"/>
            <a:ext cx="1588" cy="1003300"/>
          </a:xfrm>
          <a:custGeom>
            <a:avLst/>
            <a:gdLst>
              <a:gd name="T0" fmla="*/ 0 w 1"/>
              <a:gd name="T1" fmla="*/ 0 h 632"/>
              <a:gd name="T2" fmla="*/ 0 w 1"/>
              <a:gd name="T3" fmla="*/ 2147483647 h 632"/>
              <a:gd name="T4" fmla="*/ 0 w 1"/>
              <a:gd name="T5" fmla="*/ 2147483647 h 632"/>
              <a:gd name="T6" fmla="*/ 0 60000 65536"/>
              <a:gd name="T7" fmla="*/ 0 60000 65536"/>
              <a:gd name="T8" fmla="*/ 0 60000 65536"/>
              <a:gd name="T9" fmla="*/ 0 w 1"/>
              <a:gd name="T10" fmla="*/ 0 h 632"/>
              <a:gd name="T11" fmla="*/ 1 w 1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32">
                <a:moveTo>
                  <a:pt x="0" y="0"/>
                </a:moveTo>
                <a:cubicBezTo>
                  <a:pt x="0" y="212"/>
                  <a:pt x="0" y="424"/>
                  <a:pt x="0" y="528"/>
                </a:cubicBezTo>
                <a:cubicBezTo>
                  <a:pt x="0" y="632"/>
                  <a:pt x="0" y="628"/>
                  <a:pt x="0" y="624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71036" name="Freeform 28"/>
          <p:cNvSpPr>
            <a:spLocks/>
          </p:cNvSpPr>
          <p:nvPr/>
        </p:nvSpPr>
        <p:spPr bwMode="auto">
          <a:xfrm>
            <a:off x="2194560" y="3553098"/>
            <a:ext cx="2209800" cy="762000"/>
          </a:xfrm>
          <a:custGeom>
            <a:avLst/>
            <a:gdLst>
              <a:gd name="T0" fmla="*/ 0 w 1392"/>
              <a:gd name="T1" fmla="*/ 2147483647 h 480"/>
              <a:gd name="T2" fmla="*/ 2147483647 w 1392"/>
              <a:gd name="T3" fmla="*/ 2147483647 h 480"/>
              <a:gd name="T4" fmla="*/ 2147483647 w 1392"/>
              <a:gd name="T5" fmla="*/ 2147483647 h 480"/>
              <a:gd name="T6" fmla="*/ 2147483647 w 13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480"/>
              <a:gd name="T14" fmla="*/ 1392 w 13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480">
                <a:moveTo>
                  <a:pt x="0" y="480"/>
                </a:moveTo>
                <a:cubicBezTo>
                  <a:pt x="68" y="416"/>
                  <a:pt x="136" y="352"/>
                  <a:pt x="240" y="288"/>
                </a:cubicBezTo>
                <a:cubicBezTo>
                  <a:pt x="344" y="224"/>
                  <a:pt x="432" y="144"/>
                  <a:pt x="624" y="96"/>
                </a:cubicBezTo>
                <a:cubicBezTo>
                  <a:pt x="816" y="48"/>
                  <a:pt x="1104" y="24"/>
                  <a:pt x="1392" y="0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71037" name="Oval 29"/>
          <p:cNvSpPr>
            <a:spLocks noChangeArrowheads="1"/>
          </p:cNvSpPr>
          <p:nvPr/>
        </p:nvSpPr>
        <p:spPr bwMode="auto">
          <a:xfrm>
            <a:off x="2133600" y="4190321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3335" name="Line 31"/>
          <p:cNvSpPr>
            <a:spLocks noChangeShapeType="1"/>
          </p:cNvSpPr>
          <p:nvPr/>
        </p:nvSpPr>
        <p:spPr bwMode="auto">
          <a:xfrm flipV="1">
            <a:off x="7086600" y="1600200"/>
            <a:ext cx="0" cy="3733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71040" name="AutoShape 32"/>
          <p:cNvSpPr>
            <a:spLocks noChangeArrowheads="1"/>
          </p:cNvSpPr>
          <p:nvPr/>
        </p:nvSpPr>
        <p:spPr bwMode="auto">
          <a:xfrm>
            <a:off x="5029200" y="685800"/>
            <a:ext cx="3581400" cy="4953000"/>
          </a:xfrm>
          <a:prstGeom prst="roundRect">
            <a:avLst>
              <a:gd name="adj" fmla="val 16667"/>
            </a:avLst>
          </a:prstGeom>
          <a:solidFill>
            <a:srgbClr val="080808"/>
          </a:solidFill>
          <a:ln w="381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ct val="170000"/>
              </a:lnSpc>
            </a:pPr>
            <a:r>
              <a:rPr lang="en-US" sz="3200" dirty="0">
                <a:solidFill>
                  <a:schemeClr val="bg1"/>
                </a:solidFill>
                <a:latin typeface="Arial Narrow" pitchFamily="34" charset="0"/>
              </a:rPr>
              <a:t>HIGH pCO</a:t>
            </a:r>
            <a:r>
              <a:rPr lang="en-US" sz="3200" baseline="-25000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  <a:p>
            <a:pPr>
              <a:lnSpc>
                <a:spcPct val="170000"/>
              </a:lnSpc>
            </a:pPr>
            <a:r>
              <a:rPr lang="en-US" sz="3200" dirty="0" smtClean="0">
                <a:solidFill>
                  <a:schemeClr val="bg1"/>
                </a:solidFill>
                <a:latin typeface="Arial Narrow" pitchFamily="34" charset="0"/>
              </a:rPr>
              <a:t>LOW pH</a:t>
            </a:r>
          </a:p>
          <a:p>
            <a:pPr>
              <a:lnSpc>
                <a:spcPct val="170000"/>
              </a:lnSpc>
            </a:pPr>
            <a:r>
              <a:rPr lang="en-US" sz="3200" dirty="0" smtClean="0">
                <a:solidFill>
                  <a:schemeClr val="bg1"/>
                </a:solidFill>
                <a:latin typeface="Arial Narrow" pitchFamily="34" charset="0"/>
              </a:rPr>
              <a:t>HIGH HCO</a:t>
            </a:r>
            <a:r>
              <a:rPr lang="en-US" sz="3200" baseline="-25000" dirty="0" smtClean="0">
                <a:solidFill>
                  <a:schemeClr val="bg1"/>
                </a:solidFill>
                <a:latin typeface="Arial Narrow" pitchFamily="34" charset="0"/>
              </a:rPr>
              <a:t>3 </a:t>
            </a:r>
            <a:r>
              <a:rPr lang="en-US" sz="3200" baseline="-25000" dirty="0" smtClean="0">
                <a:solidFill>
                  <a:srgbClr val="FFFF00"/>
                </a:solidFill>
                <a:latin typeface="Arial Narrow" pitchFamily="34" charset="0"/>
              </a:rPr>
              <a:t>(compensated)</a:t>
            </a:r>
            <a:endParaRPr lang="en-US" sz="3200" baseline="-250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2057400" y="1218521"/>
            <a:ext cx="685800" cy="6858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6285" y="5504544"/>
            <a:ext cx="937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High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CO</a:t>
            </a:r>
            <a:r>
              <a:rPr lang="en-US" sz="2000" baseline="-2500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2000" baseline="-25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209800" y="4295592"/>
            <a:ext cx="22098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7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7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repeatCount="4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786 C 0.00556 0.00023 0.01424 -0.00717 0.0224 -0.01526 C 0.03056 -0.02336 0.0375 -0.03307 0.04618 -0.0407 C 0.05486 -0.04833 0.06389 -0.0548 0.07466 -0.06174 C 0.08542 -0.06867 0.0967 -0.07839 0.11129 -0.08301 C 0.12587 -0.08763 0.14375 -0.08602 0.16198 -0.08925 C 0.18021 -0.09249 0.20764 -0.09989 0.22066 -0.10197 C 0.23368 -0.10405 0.23664 -0.10313 0.23976 -0.10197 " pathEditMode="relative" rAng="0" ptsTypes="aaaaaaaA">
                                      <p:cBhvr>
                                        <p:cTn id="42" dur="2000" fill="hold"/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2000"/>
                                        <p:tgtEl>
                                          <p:spTgt spid="17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34" grpId="0" animBg="1"/>
      <p:bldP spid="171035" grpId="0" animBg="1"/>
      <p:bldP spid="171036" grpId="0" animBg="1"/>
      <p:bldP spid="171037" grpId="0" animBg="1"/>
      <p:bldP spid="171037" grpId="1" animBg="1"/>
      <p:bldP spid="171040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591456" y="362856"/>
            <a:ext cx="4343400" cy="6019800"/>
          </a:xfrm>
          <a:prstGeom prst="roundRect">
            <a:avLst/>
          </a:prstGeom>
          <a:solidFill>
            <a:srgbClr val="0000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itchFamily="34" charset="0"/>
            </a:endParaRPr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1006475" y="2514600"/>
            <a:ext cx="3581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>
            <a:off x="1006475" y="4419600"/>
            <a:ext cx="3581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006475" y="1295400"/>
            <a:ext cx="3581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990600" y="3443288"/>
            <a:ext cx="3581400" cy="381000"/>
          </a:xfrm>
          <a:prstGeom prst="rect">
            <a:avLst/>
          </a:prstGeom>
          <a:solidFill>
            <a:srgbClr val="00CC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1006475" y="4876800"/>
            <a:ext cx="3581400" cy="381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762000" y="-4206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800" dirty="0">
              <a:latin typeface="Arial Narrow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06475" y="5029200"/>
            <a:ext cx="3581400" cy="914400"/>
            <a:chOff x="3168" y="3168"/>
            <a:chExt cx="2256" cy="576"/>
          </a:xfrm>
        </p:grpSpPr>
        <p:sp>
          <p:nvSpPr>
            <p:cNvPr id="14367" name="Line 9"/>
            <p:cNvSpPr>
              <a:spLocks noChangeShapeType="1"/>
            </p:cNvSpPr>
            <p:nvPr/>
          </p:nvSpPr>
          <p:spPr bwMode="auto">
            <a:xfrm>
              <a:off x="3168" y="3168"/>
              <a:ext cx="76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4368" name="Line 10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4369" name="Line 11"/>
            <p:cNvSpPr>
              <a:spLocks noChangeShapeType="1"/>
            </p:cNvSpPr>
            <p:nvPr/>
          </p:nvSpPr>
          <p:spPr bwMode="auto">
            <a:xfrm>
              <a:off x="3936" y="3744"/>
              <a:ext cx="148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</p:grpSp>
      <p:sp>
        <p:nvSpPr>
          <p:cNvPr id="172045" name="Line 13"/>
          <p:cNvSpPr>
            <a:spLocks noChangeShapeType="1"/>
          </p:cNvSpPr>
          <p:nvPr/>
        </p:nvSpPr>
        <p:spPr bwMode="auto">
          <a:xfrm>
            <a:off x="1006475" y="3657600"/>
            <a:ext cx="1295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72046" name="Line 14"/>
          <p:cNvSpPr>
            <a:spLocks noChangeShapeType="1"/>
          </p:cNvSpPr>
          <p:nvPr/>
        </p:nvSpPr>
        <p:spPr bwMode="auto">
          <a:xfrm flipV="1">
            <a:off x="2301875" y="2743200"/>
            <a:ext cx="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72047" name="Freeform 15"/>
          <p:cNvSpPr>
            <a:spLocks/>
          </p:cNvSpPr>
          <p:nvPr/>
        </p:nvSpPr>
        <p:spPr bwMode="auto">
          <a:xfrm>
            <a:off x="2287588" y="2716213"/>
            <a:ext cx="2286000" cy="698500"/>
          </a:xfrm>
          <a:custGeom>
            <a:avLst/>
            <a:gdLst>
              <a:gd name="T0" fmla="*/ 0 w 1440"/>
              <a:gd name="T1" fmla="*/ 2147483647 h 440"/>
              <a:gd name="T2" fmla="*/ 2147483647 w 1440"/>
              <a:gd name="T3" fmla="*/ 2147483647 h 440"/>
              <a:gd name="T4" fmla="*/ 2147483647 w 1440"/>
              <a:gd name="T5" fmla="*/ 2147483647 h 440"/>
              <a:gd name="T6" fmla="*/ 2147483647 w 1440"/>
              <a:gd name="T7" fmla="*/ 2147483647 h 440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440"/>
              <a:gd name="T14" fmla="*/ 1440 w 1440"/>
              <a:gd name="T15" fmla="*/ 440 h 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440">
                <a:moveTo>
                  <a:pt x="0" y="8"/>
                </a:moveTo>
                <a:cubicBezTo>
                  <a:pt x="84" y="4"/>
                  <a:pt x="168" y="0"/>
                  <a:pt x="288" y="56"/>
                </a:cubicBezTo>
                <a:cubicBezTo>
                  <a:pt x="408" y="112"/>
                  <a:pt x="528" y="280"/>
                  <a:pt x="720" y="344"/>
                </a:cubicBezTo>
                <a:cubicBezTo>
                  <a:pt x="912" y="408"/>
                  <a:pt x="1176" y="424"/>
                  <a:pt x="1440" y="440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4349" name="Text Box 17"/>
          <p:cNvSpPr txBox="1">
            <a:spLocks noChangeArrowheads="1"/>
          </p:cNvSpPr>
          <p:nvPr/>
        </p:nvSpPr>
        <p:spPr bwMode="auto">
          <a:xfrm>
            <a:off x="2590800" y="5486400"/>
            <a:ext cx="138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Primary lesion</a:t>
            </a:r>
          </a:p>
        </p:txBody>
      </p:sp>
      <p:sp>
        <p:nvSpPr>
          <p:cNvPr id="14350" name="Text Box 18"/>
          <p:cNvSpPr txBox="1">
            <a:spLocks noChangeArrowheads="1"/>
          </p:cNvSpPr>
          <p:nvPr/>
        </p:nvSpPr>
        <p:spPr bwMode="auto">
          <a:xfrm>
            <a:off x="1898650" y="2069068"/>
            <a:ext cx="1366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compensation</a:t>
            </a:r>
          </a:p>
        </p:txBody>
      </p:sp>
      <p:sp>
        <p:nvSpPr>
          <p:cNvPr id="14351" name="Text Box 19"/>
          <p:cNvSpPr txBox="1">
            <a:spLocks noChangeArrowheads="1"/>
          </p:cNvSpPr>
          <p:nvPr/>
        </p:nvSpPr>
        <p:spPr bwMode="auto">
          <a:xfrm>
            <a:off x="3502025" y="2757488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pH</a:t>
            </a:r>
          </a:p>
        </p:txBody>
      </p:sp>
      <p:sp>
        <p:nvSpPr>
          <p:cNvPr id="14352" name="Text Box 20"/>
          <p:cNvSpPr txBox="1">
            <a:spLocks noChangeArrowheads="1"/>
          </p:cNvSpPr>
          <p:nvPr/>
        </p:nvSpPr>
        <p:spPr bwMode="auto">
          <a:xfrm>
            <a:off x="2346325" y="4433888"/>
            <a:ext cx="635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CO </a:t>
            </a:r>
            <a:r>
              <a:rPr lang="en-US" sz="2400" baseline="-32000" dirty="0">
                <a:solidFill>
                  <a:srgbClr val="FFFF0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4353" name="Text Box 21"/>
          <p:cNvSpPr txBox="1">
            <a:spLocks noChangeArrowheads="1"/>
          </p:cNvSpPr>
          <p:nvPr/>
        </p:nvSpPr>
        <p:spPr bwMode="auto">
          <a:xfrm>
            <a:off x="2117725" y="700088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BICARB</a:t>
            </a:r>
          </a:p>
        </p:txBody>
      </p:sp>
      <p:sp>
        <p:nvSpPr>
          <p:cNvPr id="14354" name="Rectangle 22"/>
          <p:cNvSpPr>
            <a:spLocks noChangeArrowheads="1"/>
          </p:cNvSpPr>
          <p:nvPr/>
        </p:nvSpPr>
        <p:spPr bwMode="auto">
          <a:xfrm>
            <a:off x="1006475" y="609600"/>
            <a:ext cx="3581400" cy="5562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4355" name="Line 23"/>
          <p:cNvSpPr>
            <a:spLocks noChangeShapeType="1"/>
          </p:cNvSpPr>
          <p:nvPr/>
        </p:nvSpPr>
        <p:spPr bwMode="auto">
          <a:xfrm>
            <a:off x="1920875" y="609600"/>
            <a:ext cx="0" cy="55626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4356" name="Text Box 24"/>
          <p:cNvSpPr txBox="1">
            <a:spLocks noChangeArrowheads="1"/>
          </p:cNvSpPr>
          <p:nvPr/>
        </p:nvSpPr>
        <p:spPr bwMode="auto">
          <a:xfrm>
            <a:off x="5632644" y="5638800"/>
            <a:ext cx="29017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Respiratory alkalosis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004888" y="1447800"/>
            <a:ext cx="3581400" cy="838200"/>
            <a:chOff x="768" y="2112"/>
            <a:chExt cx="2256" cy="528"/>
          </a:xfrm>
        </p:grpSpPr>
        <p:sp>
          <p:nvSpPr>
            <p:cNvPr id="14363" name="Line 26"/>
            <p:cNvSpPr>
              <a:spLocks noChangeShapeType="1"/>
            </p:cNvSpPr>
            <p:nvPr/>
          </p:nvSpPr>
          <p:spPr bwMode="auto">
            <a:xfrm>
              <a:off x="768" y="2112"/>
              <a:ext cx="72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4364" name="Freeform 27"/>
            <p:cNvSpPr>
              <a:spLocks/>
            </p:cNvSpPr>
            <p:nvPr/>
          </p:nvSpPr>
          <p:spPr bwMode="auto">
            <a:xfrm>
              <a:off x="1776" y="2208"/>
              <a:ext cx="1248" cy="432"/>
            </a:xfrm>
            <a:custGeom>
              <a:avLst/>
              <a:gdLst>
                <a:gd name="T0" fmla="*/ 0 w 1248"/>
                <a:gd name="T1" fmla="*/ 0 h 432"/>
                <a:gd name="T2" fmla="*/ 192 w 1248"/>
                <a:gd name="T3" fmla="*/ 240 h 432"/>
                <a:gd name="T4" fmla="*/ 480 w 1248"/>
                <a:gd name="T5" fmla="*/ 336 h 432"/>
                <a:gd name="T6" fmla="*/ 1248 w 124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8"/>
                <a:gd name="T13" fmla="*/ 0 h 432"/>
                <a:gd name="T14" fmla="*/ 1248 w 124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8" h="432">
                  <a:moveTo>
                    <a:pt x="0" y="0"/>
                  </a:moveTo>
                  <a:cubicBezTo>
                    <a:pt x="56" y="92"/>
                    <a:pt x="112" y="184"/>
                    <a:pt x="192" y="240"/>
                  </a:cubicBezTo>
                  <a:cubicBezTo>
                    <a:pt x="272" y="296"/>
                    <a:pt x="304" y="304"/>
                    <a:pt x="480" y="336"/>
                  </a:cubicBezTo>
                  <a:cubicBezTo>
                    <a:pt x="656" y="368"/>
                    <a:pt x="1120" y="416"/>
                    <a:pt x="1248" y="432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4365" name="Line 28"/>
            <p:cNvSpPr>
              <a:spLocks noChangeShapeType="1"/>
            </p:cNvSpPr>
            <p:nvPr/>
          </p:nvSpPr>
          <p:spPr bwMode="auto">
            <a:xfrm>
              <a:off x="1488" y="2208"/>
              <a:ext cx="28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4366" name="Line 29"/>
            <p:cNvSpPr>
              <a:spLocks noChangeShapeType="1"/>
            </p:cNvSpPr>
            <p:nvPr/>
          </p:nvSpPr>
          <p:spPr bwMode="auto">
            <a:xfrm>
              <a:off x="1488" y="2112"/>
              <a:ext cx="0" cy="9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rial Narrow" pitchFamily="34" charset="0"/>
              </a:endParaRPr>
            </a:p>
          </p:txBody>
        </p:sp>
      </p:grpSp>
      <p:sp>
        <p:nvSpPr>
          <p:cNvPr id="172062" name="Oval 30"/>
          <p:cNvSpPr>
            <a:spLocks noChangeArrowheads="1"/>
          </p:cNvSpPr>
          <p:nvPr/>
        </p:nvSpPr>
        <p:spPr bwMode="auto">
          <a:xfrm>
            <a:off x="2209800" y="2652713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4359" name="Line 32"/>
          <p:cNvSpPr>
            <a:spLocks noChangeShapeType="1"/>
          </p:cNvSpPr>
          <p:nvPr/>
        </p:nvSpPr>
        <p:spPr bwMode="auto">
          <a:xfrm flipV="1">
            <a:off x="7086600" y="1752600"/>
            <a:ext cx="0" cy="3733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14361" name="TextBox 31"/>
          <p:cNvSpPr txBox="1">
            <a:spLocks noChangeArrowheads="1"/>
          </p:cNvSpPr>
          <p:nvPr/>
        </p:nvSpPr>
        <p:spPr bwMode="auto">
          <a:xfrm>
            <a:off x="1217613" y="5356225"/>
            <a:ext cx="628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itchFamily="34" charset="0"/>
              </a:rPr>
              <a:t>Low </a:t>
            </a:r>
          </a:p>
          <a:p>
            <a:r>
              <a:rPr lang="en-US" sz="2000" dirty="0">
                <a:solidFill>
                  <a:schemeClr val="bg1"/>
                </a:solidFill>
                <a:latin typeface="Arial Narrow" pitchFamily="34" charset="0"/>
              </a:rPr>
              <a:t>CO</a:t>
            </a:r>
            <a:r>
              <a:rPr lang="en-US" sz="2000" baseline="-25000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2033588" y="1219200"/>
            <a:ext cx="685800" cy="6858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5334000" y="762000"/>
            <a:ext cx="3092450" cy="641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CO 2  CHANGES </a:t>
            </a:r>
          </a:p>
          <a:p>
            <a:pPr algn="ctr" eaLnBrk="1" hangingPunct="1"/>
            <a:r>
              <a:rPr lang="en-US" sz="1800" dirty="0">
                <a:solidFill>
                  <a:srgbClr val="FFFF00"/>
                </a:solidFill>
                <a:latin typeface="Arial Narrow" pitchFamily="34" charset="0"/>
              </a:rPr>
              <a:t>pH in opposite 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direction</a:t>
            </a:r>
            <a:endParaRPr lang="en-US" sz="1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72065" name="AutoShape 33"/>
          <p:cNvSpPr>
            <a:spLocks noChangeArrowheads="1"/>
          </p:cNvSpPr>
          <p:nvPr/>
        </p:nvSpPr>
        <p:spPr bwMode="auto">
          <a:xfrm>
            <a:off x="5181600" y="762000"/>
            <a:ext cx="3586162" cy="4876800"/>
          </a:xfrm>
          <a:prstGeom prst="roundRect">
            <a:avLst>
              <a:gd name="adj" fmla="val 16667"/>
            </a:avLst>
          </a:prstGeom>
          <a:solidFill>
            <a:srgbClr val="080808"/>
          </a:solidFill>
          <a:ln w="381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ct val="170000"/>
              </a:lnSpc>
            </a:pPr>
            <a:r>
              <a:rPr lang="en-US" sz="3200" dirty="0">
                <a:solidFill>
                  <a:schemeClr val="bg1"/>
                </a:solidFill>
                <a:latin typeface="Arial Narrow" pitchFamily="34" charset="0"/>
              </a:rPr>
              <a:t>LOW pCO</a:t>
            </a:r>
            <a:r>
              <a:rPr lang="en-US" sz="3200" baseline="-25000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  <a:p>
            <a:pPr>
              <a:lnSpc>
                <a:spcPct val="170000"/>
              </a:lnSpc>
            </a:pPr>
            <a:r>
              <a:rPr lang="en-US" sz="3200" dirty="0" smtClean="0">
                <a:solidFill>
                  <a:schemeClr val="bg1"/>
                </a:solidFill>
                <a:latin typeface="Arial Narrow" pitchFamily="34" charset="0"/>
              </a:rPr>
              <a:t>HIGH pH</a:t>
            </a:r>
          </a:p>
          <a:p>
            <a:pPr>
              <a:lnSpc>
                <a:spcPct val="170000"/>
              </a:lnSpc>
            </a:pPr>
            <a:r>
              <a:rPr lang="en-US" sz="3200" dirty="0" smtClean="0">
                <a:solidFill>
                  <a:schemeClr val="bg1"/>
                </a:solidFill>
                <a:latin typeface="Arial Narrow" pitchFamily="34" charset="0"/>
              </a:rPr>
              <a:t>LOW HCO</a:t>
            </a:r>
            <a:r>
              <a:rPr lang="en-US" sz="3200" baseline="-25000" dirty="0" smtClean="0">
                <a:solidFill>
                  <a:schemeClr val="bg1"/>
                </a:solidFill>
                <a:latin typeface="Arial Narrow" pitchFamily="34" charset="0"/>
              </a:rPr>
              <a:t>3 </a:t>
            </a:r>
            <a:r>
              <a:rPr lang="en-US" sz="3200" baseline="-25000" dirty="0" smtClean="0">
                <a:solidFill>
                  <a:srgbClr val="FFFF00"/>
                </a:solidFill>
                <a:latin typeface="Arial Narrow" pitchFamily="34" charset="0"/>
              </a:rPr>
              <a:t>(compensated)</a:t>
            </a:r>
            <a:endParaRPr lang="en-US" sz="3200" baseline="-250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300990" y="2728210"/>
            <a:ext cx="22860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7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0" presetClass="path" presetSubtype="0" repeatCount="4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78 C 0.00573 -0.00648 0.01319 -0.00694 0.02066 -0.00578 C 0.02813 -0.00463 0.03524 -0.00417 0.04288 0.00069 C 0.05052 0.00555 0.05903 0.01618 0.06667 0.02381 C 0.07431 0.03144 0.08142 0.04046 0.08889 0.04716 C 0.09635 0.05387 0.09983 0.05734 0.11111 0.06404 C 0.1224 0.07075 0.13906 0.08323 0.15712 0.0874 C 0.17517 0.09156 0.20382 0.08855 0.2191 0.08948 C 0.23438 0.0904 0.24167 0.09202 0.24913 0.09364 " pathEditMode="relative" rAng="0" ptsTypes="aaaaaaaaA">
                                      <p:cBhvr>
                                        <p:cTn id="41" dur="2000" fill="hold"/>
                                        <p:tgtEl>
                                          <p:spTgt spid="17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17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5" grpId="0" animBg="1"/>
      <p:bldP spid="172046" grpId="0" animBg="1"/>
      <p:bldP spid="172047" grpId="0" animBg="1"/>
      <p:bldP spid="172062" grpId="0" animBg="1"/>
      <p:bldP spid="172062" grpId="1" animBg="1"/>
      <p:bldP spid="34" grpId="0" animBg="1"/>
      <p:bldP spid="17206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URED TRANSITIONS" val="Y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DATA" val="&lt;?xml version='1.0' encoding='utf-8'?&gt;&#10;&lt;Perspector majorVersion=&quot;1&quot; minorVersion=&quot;500&quot;&gt;&lt;Scene frameLeft=&quot;64.7057495117188&quot; frameTop=&quot;10.5881099700928&quot; scaleX=&quot;0.99979182849978&quot; scaleY=&quot;1.00031769824322&quot; frameWidth=&quot;588.235290527344&quot; frameHeight=&quot;516.470581054688&quot; frameOrientationIsPortrait=&quot;0&quot; light1Strength=&quot;0.3&quot; light1Direction=&quot;-1.500000,1.000000,1.000000&quot; light2Strength=&quot;0&quot; light3Strength=&quot;0&quot; light4Strength=&quot;0&quot; lightDirectionX=&quot;-1.5&quot; lightDirectionY=&quot;1&quot;&gt;&lt;Camera modelViewMatrix=&quot;1.000000,0.000000,0.000000,0.000000,0.000000,1.000000,0.000000,0.000000,0.000000,0.000000,1.000000,0.000000,0.007801,-0.745639,0.000000,1.000000&quot;/&gt;&lt;BaseCamera modelViewMatrix=&quot;1.000000,0.000000,0.000000,0.000000,0.000000,1.000000,0.000000,0.000000,0.000000,0.000000,1.000000,0.000000,0.007801,-0.745639,0.000000,1.000000&quot;/&gt;&lt;DefaultTextFormat&gt;{\rtf1\ansi\ansicpg1252\deff0\deflang2057{\fonttbl{\f0\fnil\fcharset0 Arial Narrow;}}&#10;{\colortbl ;\red0\green0\blue0;}&#10;\viewkind4\uc1\pard\qc\cf1\f0\fs64 genation\par&#10;}&#10;&lt;/DefaultTextFormat&gt;&lt;Shape id=&quot;7&quot; type=&quot;Sphere&quot; textOffsetY=&quot;-12&quot;&gt;&lt;Position position=&quot;-103.000000,-60.000008,0.000029&quot; size=&quot;250.000000,249.999954,250.000000&quot; rotation=&quot;0.000000,0.000041,0.000000&quot; location=&quot;-103.000000,-58.688854,12.474731&quot; rotationMatrix=&quot;1.000000,0.000000,0.000000,0.000000,1.000000,-0.000001,0.000000,0.000001,1.000000&quot; center=&quot;-2.340909,-1.333838,-23.010790&quot; rightOffset=&quot;2.840909,0.000000,0.000000&quot; topOffset=&quot;0.000000,2.778827,0.590660&quot; farOffset=&quot;0.000000,0.590660,-2.778828&quot;/&gt;&lt;DisplayProperties&gt;&lt;Fill color=&quot;#59acff&quot;/&gt;&lt;Line/&gt;&lt;Font color=&quot;#000000&quot;/&gt;&lt;Shine shininess=&quot;30&quot;/&gt;&lt;/DisplayProperties&gt;&lt;Text&gt;{\rtf1\ansi\ansicpg1252\deff0\deflang2057{\fonttbl{\f0\fnil\fcharset0 Arial;}{\f1\fswiss\fprq2\fcharset0 Arial;}}&#10;{\colortbl ;\red0\green0\blue0;}&#10;\viewkind4\uc1\pard\qc\cf1\fs144 O\f1 2\f0\par&#10;}&lt;/Text&gt;&lt;/Shape&gt;&lt;Shape id=&quot;9&quot; type=&quot;Sphere&quot;&gt;&lt;Position position=&quot;68.766228,-101.177139,0.000104&quot; size=&quot;181.532455,181.532455,181.532455&quot; rotation=&quot;-0.000001,0.000041,0.000000&quot; location=&quot;68.766228,-98.966148,21.036011&quot; rotationMatrix=&quot;1.000000,-0.000000,-0.000000,0.000000,1.000000,-0.000001,0.000000,0.000001,1.000000&quot; center=&quot;1.562869,-2.249231,-23.205364&quot; rightOffset=&quot;2.062869,-0.000000,0.000000&quot; topOffset=&quot;-0.000000,2.017790,0.428896&quot; farOffset=&quot;0.000000,0.428896,-2.017790&quot;/&gt;&lt;DisplayProperties&gt;&lt;Fill color=&quot;#007cf9&quot;/&gt;&lt;Line/&gt;&lt;Font color=&quot;#000000&quot;/&gt;&lt;Shine shininess=&quot;30&quot;/&gt;&lt;/DisplayProperties&gt;&lt;Text&gt;{\rtf1\ansi\ansicpg1252\deff0\deflang2057{\fonttbl{\f0\fnil\fcharset0 Arial;}}&#10;{\colortbl ;\red0\green0\blue0;}&#10;\viewkind4\uc1\pard\qc\cf1\fs64 genation\par&#10;}&lt;/Text&gt;&lt;/Shape&gt;&lt;/Scene&gt;&lt;/Perspector&gt;&#10;"/>
  <p:tag name="PERSPECTOR-QUALITYLEVEL" val="3"/>
  <p:tag name="PERSPECTOR-TYPE" val="BMP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  <p:tag name="VIDEOFILE" val="Nature\Nature-1-23_PowerPlugs_Video_Backgrounds.wmv"/>
  <p:tag name="VIDEOGRIDCOORDINATE" val="1 0"/>
  <p:tag name="CATEGORYPATH" val="D:\Program Files\PowerPlugs\Video Backgrounds\Videos\My Favorites"/>
  <p:tag name="PATTERNCOLOR" val="-16777216"/>
  <p:tag name="VB" val="1"/>
  <p:tag name="MYFAVORITES" val="1"/>
  <p:tag name="BACKDROPTRANSPERCENTAGE" val="25"/>
  <p:tag name="BACKDROP" val="0"/>
  <p:tag name="TRANSPARENCY" val="1"/>
  <p:tag name="LOOPVIDEO" val="1"/>
  <p:tag name="VIDEOOPTION" val="Norma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Medium "/>
  <p:tag name="POWER3D IMAGE0" val="ORBIT.TGA"/>
  <p:tag name="POWER3D SOUND" val="Orbiting the Earth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s184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us18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us184 1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DDDDDD"/>
        </a:accent1>
        <a:accent2>
          <a:srgbClr val="FFCC00"/>
        </a:accent2>
        <a:accent3>
          <a:srgbClr val="ADADAD"/>
        </a:accent3>
        <a:accent4>
          <a:srgbClr val="DADADA"/>
        </a:accent4>
        <a:accent5>
          <a:srgbClr val="EBEBEB"/>
        </a:accent5>
        <a:accent6>
          <a:srgbClr val="E7B900"/>
        </a:accent6>
        <a:hlink>
          <a:srgbClr val="FF9933"/>
        </a:hlink>
        <a:folHlink>
          <a:srgbClr val="DAA1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idebars">
  <a:themeElements>
    <a:clrScheme name="">
      <a:dk1>
        <a:srgbClr val="00279F"/>
      </a:dk1>
      <a:lt1>
        <a:srgbClr val="FFFFFF"/>
      </a:lt1>
      <a:dk2>
        <a:srgbClr val="0000F6"/>
      </a:dk2>
      <a:lt2>
        <a:srgbClr val="FFFF00"/>
      </a:lt2>
      <a:accent1>
        <a:srgbClr val="919191"/>
      </a:accent1>
      <a:accent2>
        <a:srgbClr val="CF0E30"/>
      </a:accent2>
      <a:accent3>
        <a:srgbClr val="AAAAFA"/>
      </a:accent3>
      <a:accent4>
        <a:srgbClr val="DADADA"/>
      </a:accent4>
      <a:accent5>
        <a:srgbClr val="C7C7C7"/>
      </a:accent5>
      <a:accent6>
        <a:srgbClr val="BB0C2A"/>
      </a:accent6>
      <a:hlink>
        <a:srgbClr val="A2C1FE"/>
      </a:hlink>
      <a:folHlink>
        <a:srgbClr val="FDC0E5"/>
      </a:folHlink>
    </a:clrScheme>
    <a:fontScheme name="sideba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80808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80808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sideba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TR_0704 PowerPlugs Templates for PowerPoint</Template>
  <TotalTime>2444</TotalTime>
  <Words>2575</Words>
  <Application>Microsoft Office PowerPoint</Application>
  <PresentationFormat>On-screen Show (4:3)</PresentationFormat>
  <Paragraphs>808</Paragraphs>
  <Slides>65</Slides>
  <Notes>52</Notes>
  <HiddenSlides>1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Office Theme</vt:lpstr>
      <vt:lpstr>bus184</vt:lpstr>
      <vt:lpstr>Default Design</vt:lpstr>
      <vt:lpstr>sidebars</vt:lpstr>
      <vt:lpstr>1_Default Design</vt:lpstr>
      <vt:lpstr>Clip</vt:lpstr>
      <vt:lpstr>CLINICAL INTERPRETATION OF ABG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How to identify the type of compensation…..?</vt:lpstr>
      <vt:lpstr>Slide 13</vt:lpstr>
      <vt:lpstr>Slide 14</vt:lpstr>
      <vt:lpstr>Slide 15</vt:lpstr>
      <vt:lpstr>Slide 16</vt:lpstr>
      <vt:lpstr>Slide 17</vt:lpstr>
      <vt:lpstr>Alveolar-arterial O2 Difference</vt:lpstr>
      <vt:lpstr>Alveolar-arterial Difference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Step 3 ……. CULPRIT?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Step 6…</vt:lpstr>
      <vt:lpstr>Mixed Acid-Base Disorders :  Clues</vt:lpstr>
      <vt:lpstr>Metabolic Acidosis…….                  + additional disorders</vt:lpstr>
      <vt:lpstr>PURE Anion Gap Acidosis +</vt:lpstr>
      <vt:lpstr>Slide 46</vt:lpstr>
      <vt:lpstr>Double………              triple…………….                       Quadruple…….??? </vt:lpstr>
      <vt:lpstr>Slide 48</vt:lpstr>
      <vt:lpstr>Validity of ABG report… a lab error</vt:lpstr>
      <vt:lpstr>Slide 50</vt:lpstr>
      <vt:lpstr>It’s not magic  understanding  ABG’ s,  it just takes a  little practice!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THANKS</vt:lpstr>
    </vt:vector>
  </TitlesOfParts>
  <Company>VBB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Dr.Buche</dc:creator>
  <cp:lastModifiedBy>Dr.Buche</cp:lastModifiedBy>
  <cp:revision>150</cp:revision>
  <dcterms:created xsi:type="dcterms:W3CDTF">2007-01-29T04:54:39Z</dcterms:created>
  <dcterms:modified xsi:type="dcterms:W3CDTF">2008-06-22T11:55:18Z</dcterms:modified>
</cp:coreProperties>
</file>