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67"/>
  </p:notesMasterIdLst>
  <p:sldIdLst>
    <p:sldId id="256" r:id="rId3"/>
    <p:sldId id="291" r:id="rId4"/>
    <p:sldId id="294" r:id="rId5"/>
    <p:sldId id="293" r:id="rId6"/>
    <p:sldId id="281" r:id="rId7"/>
    <p:sldId id="282" r:id="rId8"/>
    <p:sldId id="295" r:id="rId9"/>
    <p:sldId id="296" r:id="rId10"/>
    <p:sldId id="297" r:id="rId11"/>
    <p:sldId id="298" r:id="rId12"/>
    <p:sldId id="284" r:id="rId13"/>
    <p:sldId id="285" r:id="rId14"/>
    <p:sldId id="286" r:id="rId15"/>
    <p:sldId id="318" r:id="rId16"/>
    <p:sldId id="319" r:id="rId17"/>
    <p:sldId id="287" r:id="rId18"/>
    <p:sldId id="288" r:id="rId19"/>
    <p:sldId id="320" r:id="rId20"/>
    <p:sldId id="321" r:id="rId21"/>
    <p:sldId id="345" r:id="rId22"/>
    <p:sldId id="289" r:id="rId23"/>
    <p:sldId id="326" r:id="rId24"/>
    <p:sldId id="316" r:id="rId25"/>
    <p:sldId id="346" r:id="rId26"/>
    <p:sldId id="347" r:id="rId27"/>
    <p:sldId id="328" r:id="rId28"/>
    <p:sldId id="322" r:id="rId29"/>
    <p:sldId id="324" r:id="rId30"/>
    <p:sldId id="352" r:id="rId31"/>
    <p:sldId id="355" r:id="rId32"/>
    <p:sldId id="353" r:id="rId33"/>
    <p:sldId id="325" r:id="rId34"/>
    <p:sldId id="327" r:id="rId35"/>
    <p:sldId id="300" r:id="rId36"/>
    <p:sldId id="330" r:id="rId37"/>
    <p:sldId id="339" r:id="rId38"/>
    <p:sldId id="340" r:id="rId39"/>
    <p:sldId id="341" r:id="rId40"/>
    <p:sldId id="342" r:id="rId41"/>
    <p:sldId id="343" r:id="rId42"/>
    <p:sldId id="348" r:id="rId43"/>
    <p:sldId id="303" r:id="rId44"/>
    <p:sldId id="304" r:id="rId45"/>
    <p:sldId id="305" r:id="rId46"/>
    <p:sldId id="356" r:id="rId47"/>
    <p:sldId id="309" r:id="rId48"/>
    <p:sldId id="310" r:id="rId49"/>
    <p:sldId id="357" r:id="rId50"/>
    <p:sldId id="333" r:id="rId51"/>
    <p:sldId id="344" r:id="rId52"/>
    <p:sldId id="311" r:id="rId53"/>
    <p:sldId id="349" r:id="rId54"/>
    <p:sldId id="313" r:id="rId55"/>
    <p:sldId id="359" r:id="rId56"/>
    <p:sldId id="336" r:id="rId57"/>
    <p:sldId id="314" r:id="rId58"/>
    <p:sldId id="334" r:id="rId59"/>
    <p:sldId id="358" r:id="rId60"/>
    <p:sldId id="335" r:id="rId61"/>
    <p:sldId id="315" r:id="rId62"/>
    <p:sldId id="360" r:id="rId63"/>
    <p:sldId id="354" r:id="rId64"/>
    <p:sldId id="351" r:id="rId65"/>
    <p:sldId id="350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7" autoAdjust="0"/>
  </p:normalViewPr>
  <p:slideViewPr>
    <p:cSldViewPr>
      <p:cViewPr>
        <p:scale>
          <a:sx n="80" d="100"/>
          <a:sy n="80" d="100"/>
        </p:scale>
        <p:origin x="-1014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BA032-533B-4EDB-962E-FCD9BBD8D5F4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763FC-08D5-4638-994E-F2A312888B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Low AG</a:t>
            </a:r>
          </a:p>
          <a:p>
            <a:r>
              <a:rPr lang="en-US" dirty="0" smtClean="0"/>
              <a:t>Increased</a:t>
            </a:r>
            <a:r>
              <a:rPr lang="en-US" baseline="0" dirty="0" smtClean="0"/>
              <a:t> unmeasured cations – Ca, Mg</a:t>
            </a:r>
          </a:p>
          <a:p>
            <a:r>
              <a:rPr lang="en-US" baseline="0" dirty="0" smtClean="0"/>
              <a:t>Addition of abnormal cations Li</a:t>
            </a:r>
          </a:p>
          <a:p>
            <a:r>
              <a:rPr lang="en-US" baseline="0" dirty="0" smtClean="0"/>
              <a:t>Decreased Alb</a:t>
            </a:r>
          </a:p>
          <a:p>
            <a:r>
              <a:rPr lang="en-US" baseline="0" dirty="0" smtClean="0"/>
              <a:t>Altered charge in Alb d/t acidosis</a:t>
            </a:r>
          </a:p>
          <a:p>
            <a:r>
              <a:rPr lang="en-US" baseline="0" dirty="0" err="1" smtClean="0"/>
              <a:t>Hpyervisocity</a:t>
            </a:r>
            <a:r>
              <a:rPr lang="en-US" baseline="0" dirty="0" smtClean="0"/>
              <a:t>, severe </a:t>
            </a:r>
            <a:r>
              <a:rPr lang="en-US" baseline="0" dirty="0" err="1" smtClean="0"/>
              <a:t>hyperlipidemia</a:t>
            </a:r>
            <a:r>
              <a:rPr lang="en-US" baseline="0" dirty="0" smtClean="0"/>
              <a:t> – underestimation of Na &amp; </a:t>
            </a:r>
            <a:r>
              <a:rPr lang="en-US" baseline="0" dirty="0" err="1" smtClean="0"/>
              <a:t>Cl</a:t>
            </a:r>
            <a:r>
              <a:rPr lang="en-US" baseline="0" dirty="0" smtClean="0"/>
              <a:t> in lab.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mixed disorder like </a:t>
            </a:r>
            <a:r>
              <a:rPr lang="en-US" baseline="0" dirty="0" err="1" smtClean="0"/>
              <a:t>Malk</a:t>
            </a:r>
            <a:r>
              <a:rPr lang="en-US" baseline="0" dirty="0" smtClean="0"/>
              <a:t> f/b M Acidosis, the HCO3- &amp; pH would be normal, but AG will be raised.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Any Acidosis that can’t be explained</a:t>
            </a:r>
            <a:r>
              <a:rPr lang="en-US" sz="2800" baseline="0" dirty="0" smtClean="0"/>
              <a:t> by Respiratory component is due to Metabolic Acids.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Primary Mechanisms:</a:t>
            </a:r>
          </a:p>
          <a:p>
            <a:pPr lvl="1"/>
            <a:r>
              <a:rPr lang="en-US" sz="2400" dirty="0" smtClean="0"/>
              <a:t>Consumption of HCO3- by non-volatile acid</a:t>
            </a:r>
          </a:p>
          <a:p>
            <a:pPr lvl="1"/>
            <a:r>
              <a:rPr lang="en-US" sz="2400" dirty="0" smtClean="0"/>
              <a:t>Renal wasting of HCO3-</a:t>
            </a:r>
          </a:p>
          <a:p>
            <a:pPr lvl="1"/>
            <a:r>
              <a:rPr lang="en-US" sz="2400" dirty="0" smtClean="0"/>
              <a:t>Rapid Dilution of ECF with </a:t>
            </a:r>
            <a:r>
              <a:rPr lang="en-US" sz="2400" dirty="0" err="1" smtClean="0"/>
              <a:t>Bicarb</a:t>
            </a:r>
            <a:r>
              <a:rPr lang="en-US" sz="2400" dirty="0" smtClean="0"/>
              <a:t>. Free fluid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Depends on severity and rate of onset.</a:t>
            </a:r>
          </a:p>
          <a:p>
            <a:r>
              <a:rPr lang="en-US" dirty="0" smtClean="0"/>
              <a:t>Acute:</a:t>
            </a:r>
          </a:p>
          <a:p>
            <a:pPr lvl="1"/>
            <a:r>
              <a:rPr lang="en-US" dirty="0" smtClean="0"/>
              <a:t>Reversal of underlying cause</a:t>
            </a:r>
          </a:p>
          <a:p>
            <a:pPr lvl="1"/>
            <a:r>
              <a:rPr lang="en-US" dirty="0" smtClean="0"/>
              <a:t>Restoration of adequate </a:t>
            </a:r>
            <a:r>
              <a:rPr lang="en-US" dirty="0" err="1" smtClean="0"/>
              <a:t>ventillation</a:t>
            </a:r>
            <a:r>
              <a:rPr lang="en-US" dirty="0" smtClean="0"/>
              <a:t> – Mechanical </a:t>
            </a:r>
            <a:r>
              <a:rPr lang="en-US" dirty="0" err="1" smtClean="0"/>
              <a:t>ventillation</a:t>
            </a:r>
            <a:endParaRPr lang="en-US" dirty="0" smtClean="0"/>
          </a:p>
          <a:p>
            <a:r>
              <a:rPr lang="en-US" dirty="0" smtClean="0"/>
              <a:t>Chronic:</a:t>
            </a:r>
          </a:p>
          <a:p>
            <a:pPr lvl="1"/>
            <a:r>
              <a:rPr lang="en-US" dirty="0" smtClean="0"/>
              <a:t>Difficult to correct.</a:t>
            </a:r>
          </a:p>
          <a:p>
            <a:pPr lvl="1"/>
            <a:r>
              <a:rPr lang="en-US" dirty="0" smtClean="0"/>
              <a:t>Measures to improve lung function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Carbicarb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This compound has an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equimolar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concentration of NaHCO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 sodium carbonate. Because carbonate is a stronger base, it buffers H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preference to HCO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resulting in the generation of HCO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rather than CO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This drug is not available in the United States.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THAM is a sodium-free alkalizing solution containing 0.3N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tromethamine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buffers acids and limits the generation of CO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 has been used in some clinical situations to treat severe metabolic acidosis. Major adverse effects include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hyperkalemia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hypoglycemia, and the drug should not be used in patients with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oliguria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poor renal function. This drug is not used widely in the United States.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Usually d/t alveolar hyperventilation.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decrease in </a:t>
            </a:r>
            <a:r>
              <a:rPr lang="en-US" dirty="0" err="1" smtClean="0"/>
              <a:t>Bicarb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Components of Acid Base </a:t>
            </a:r>
            <a:r>
              <a:rPr lang="en-US" dirty="0" err="1" smtClean="0"/>
              <a:t>Equlibrium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Elemination</a:t>
            </a:r>
            <a:r>
              <a:rPr lang="en-US" dirty="0" smtClean="0"/>
              <a:t> of Acid</a:t>
            </a:r>
          </a:p>
          <a:p>
            <a:pPr>
              <a:buNone/>
            </a:pPr>
            <a:r>
              <a:rPr lang="en-US" dirty="0" smtClean="0"/>
              <a:t>Recovery/Regeneration of Base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Mechanisms that keep pH stable</a:t>
            </a:r>
          </a:p>
          <a:p>
            <a:pPr>
              <a:buNone/>
            </a:pPr>
            <a:r>
              <a:rPr lang="en-US" dirty="0" smtClean="0"/>
              <a:t>Buffering: Chemical buffers in body to immediately </a:t>
            </a:r>
            <a:r>
              <a:rPr lang="en-US" dirty="0" err="1" smtClean="0"/>
              <a:t>minimise</a:t>
            </a:r>
            <a:r>
              <a:rPr lang="en-US" dirty="0" smtClean="0"/>
              <a:t> the change in pH</a:t>
            </a:r>
          </a:p>
          <a:p>
            <a:pPr>
              <a:buNone/>
            </a:pPr>
            <a:r>
              <a:rPr lang="en-US" dirty="0" smtClean="0"/>
              <a:t>Compensation: Attempt to restore [HCO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]/PaCO</a:t>
            </a:r>
            <a:r>
              <a:rPr lang="en-US" baseline="-25000" dirty="0" smtClean="0"/>
              <a:t>2</a:t>
            </a:r>
            <a:r>
              <a:rPr lang="en-US" dirty="0" smtClean="0"/>
              <a:t>  ratio to normal by alteration of non deranged value</a:t>
            </a:r>
          </a:p>
          <a:p>
            <a:pPr>
              <a:buNone/>
            </a:pPr>
            <a:r>
              <a:rPr lang="en-US" dirty="0" smtClean="0"/>
              <a:t>Correction: Rearranging homeostasis by correcting primary metabolic derangement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Hbuffer</a:t>
            </a:r>
            <a:r>
              <a:rPr lang="en-US" dirty="0" smtClean="0"/>
              <a:t> is a weak acid.</a:t>
            </a:r>
            <a:r>
              <a:rPr lang="en-US" baseline="0" dirty="0" smtClean="0"/>
              <a:t> So less H+ is </a:t>
            </a:r>
            <a:r>
              <a:rPr lang="en-US" baseline="0" dirty="0" err="1" smtClean="0"/>
              <a:t>realsed</a:t>
            </a:r>
            <a:r>
              <a:rPr lang="en-US" baseline="0" dirty="0" smtClean="0"/>
              <a:t> in solution as compared to  </a:t>
            </a:r>
            <a:r>
              <a:rPr lang="en-US" baseline="0" dirty="0" err="1" smtClean="0"/>
              <a:t>HCl</a:t>
            </a:r>
            <a:r>
              <a:rPr lang="en-US" baseline="0" dirty="0" smtClean="0"/>
              <a:t> which is a strong acid</a:t>
            </a:r>
          </a:p>
          <a:p>
            <a:r>
              <a:rPr lang="en-US" baseline="0" dirty="0" smtClean="0"/>
              <a:t>If no buffer were there, OH from </a:t>
            </a:r>
            <a:r>
              <a:rPr lang="en-US" baseline="0" dirty="0" err="1" smtClean="0"/>
              <a:t>NaOH</a:t>
            </a:r>
            <a:r>
              <a:rPr lang="en-US" baseline="0" dirty="0" smtClean="0"/>
              <a:t> would combine with H+ n reduce its concentration thus raising </a:t>
            </a:r>
            <a:r>
              <a:rPr lang="en-US" baseline="0" dirty="0" err="1" smtClean="0"/>
              <a:t>pH.</a:t>
            </a:r>
            <a:r>
              <a:rPr lang="en-US" baseline="0" dirty="0" smtClean="0"/>
              <a:t> But </a:t>
            </a:r>
            <a:r>
              <a:rPr lang="en-US" baseline="0" dirty="0" err="1" smtClean="0"/>
              <a:t>NaBuffer</a:t>
            </a:r>
            <a:r>
              <a:rPr lang="en-US" baseline="0" dirty="0" smtClean="0"/>
              <a:t> is a weak base, n less OH is released in </a:t>
            </a:r>
            <a:r>
              <a:rPr lang="en-US" baseline="0" dirty="0" err="1" smtClean="0"/>
              <a:t>solutiong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CO2</a:t>
            </a:r>
            <a:r>
              <a:rPr lang="en-US" baseline="0" dirty="0" smtClean="0"/>
              <a:t> combines with terminal AA of </a:t>
            </a:r>
            <a:r>
              <a:rPr lang="en-US" baseline="0" dirty="0" err="1" smtClean="0"/>
              <a:t>Hb</a:t>
            </a:r>
            <a:r>
              <a:rPr lang="en-US" baseline="0" dirty="0" smtClean="0"/>
              <a:t> to form </a:t>
            </a:r>
            <a:r>
              <a:rPr lang="en-US" baseline="0" dirty="0" err="1" smtClean="0"/>
              <a:t>Carbamino</a:t>
            </a:r>
            <a:r>
              <a:rPr lang="en-US" baseline="0" dirty="0" smtClean="0"/>
              <a:t> compounds. 15-25% of total co2 transport in bld.</a:t>
            </a:r>
          </a:p>
          <a:p>
            <a:r>
              <a:rPr lang="en-US" baseline="0" dirty="0" smtClean="0"/>
              <a:t>Co2 in RBC forms </a:t>
            </a:r>
            <a:r>
              <a:rPr lang="en-US" baseline="0" dirty="0" err="1" smtClean="0"/>
              <a:t>cabonic</a:t>
            </a:r>
            <a:r>
              <a:rPr lang="en-US" baseline="0" dirty="0" smtClean="0"/>
              <a:t> acid by CA n breaks down to H+ &amp; OH-. The H+ is buffered by </a:t>
            </a:r>
            <a:r>
              <a:rPr lang="en-US" baseline="0" dirty="0" err="1" smtClean="0"/>
              <a:t>HHb</a:t>
            </a:r>
            <a:r>
              <a:rPr lang="en-US" baseline="0" dirty="0" smtClean="0"/>
              <a:t>. CO3- diffuses out and </a:t>
            </a:r>
            <a:r>
              <a:rPr lang="en-US" baseline="0" dirty="0" err="1" smtClean="0"/>
              <a:t>cl</a:t>
            </a:r>
            <a:r>
              <a:rPr lang="en-US" baseline="0" dirty="0" smtClean="0"/>
              <a:t>- comes in. Thus most of the change happens in plasma.</a:t>
            </a:r>
          </a:p>
          <a:p>
            <a:r>
              <a:rPr lang="en-US" baseline="0" dirty="0" err="1" smtClean="0"/>
              <a:t>Imidazole</a:t>
            </a:r>
            <a:r>
              <a:rPr lang="en-US" baseline="0" dirty="0" smtClean="0"/>
              <a:t> groups of </a:t>
            </a:r>
            <a:r>
              <a:rPr lang="en-US" baseline="0" dirty="0" err="1" smtClean="0"/>
              <a:t>Histidine</a:t>
            </a:r>
            <a:r>
              <a:rPr lang="en-US" baseline="0" dirty="0" smtClean="0"/>
              <a:t> residues in </a:t>
            </a:r>
            <a:r>
              <a:rPr lang="en-US" baseline="0" dirty="0" err="1" smtClean="0"/>
              <a:t>Hb</a:t>
            </a:r>
            <a:r>
              <a:rPr lang="en-US" baseline="0" dirty="0" smtClean="0"/>
              <a:t> act as buffer. 38 His residues in </a:t>
            </a:r>
            <a:r>
              <a:rPr lang="en-US" baseline="0" dirty="0" err="1" smtClean="0"/>
              <a:t>Hb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because CO2 is more soluble as blood cools and thus PCO2</a:t>
            </a:r>
            <a:r>
              <a:rPr lang="en-US" baseline="0" dirty="0" smtClean="0"/>
              <a:t> drops.(4.5%/degree)</a:t>
            </a:r>
          </a:p>
          <a:p>
            <a:r>
              <a:rPr lang="en-US" baseline="0" dirty="0" err="1" smtClean="0"/>
              <a:t>Hb</a:t>
            </a:r>
            <a:r>
              <a:rPr lang="en-US" baseline="0" dirty="0" smtClean="0"/>
              <a:t> accepts more H+ when cooled.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itchFamily="2" charset="2"/>
              </a:rPr>
              <a:t>Extra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in Blood  Extracellular Metabolic Alkalosis &amp; Intracellular Metabolic Acidosis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Resp</a:t>
            </a:r>
            <a:r>
              <a:rPr lang="en-US" dirty="0" smtClean="0"/>
              <a:t> Acidosis</a:t>
            </a:r>
            <a:r>
              <a:rPr lang="en-US" baseline="0" dirty="0" smtClean="0"/>
              <a:t> due to volatile agents. Causes increased </a:t>
            </a:r>
            <a:r>
              <a:rPr lang="en-US" baseline="0" dirty="0" err="1" smtClean="0"/>
              <a:t>arrhythmogenicity</a:t>
            </a:r>
            <a:r>
              <a:rPr lang="en-US" baseline="0" dirty="0" smtClean="0"/>
              <a:t> in patients with CVS &amp;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free Ca due to displacement from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binding sites on alb</a:t>
            </a:r>
          </a:p>
          <a:p>
            <a:r>
              <a:rPr lang="en-US" baseline="0" dirty="0" smtClean="0"/>
              <a:t>As H+ shifts </a:t>
            </a:r>
            <a:r>
              <a:rPr lang="en-US" baseline="0" dirty="0" err="1" smtClean="0"/>
              <a:t>intracellularly</a:t>
            </a:r>
            <a:r>
              <a:rPr lang="en-US" baseline="0" dirty="0" smtClean="0"/>
              <a:t>, K+ shift </a:t>
            </a:r>
            <a:r>
              <a:rPr lang="en-US" baseline="0" dirty="0" err="1" smtClean="0"/>
              <a:t>extracellularly</a:t>
            </a:r>
            <a:endParaRPr lang="en-US" baseline="0" dirty="0" smtClean="0"/>
          </a:p>
          <a:p>
            <a:r>
              <a:rPr lang="en-US" baseline="0" dirty="0" smtClean="0"/>
              <a:t>For every 0.1 unit change in pH, K changes 0.6. But this is non linear.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Physiologic Effects of </a:t>
            </a:r>
            <a:r>
              <a:rPr lang="en-US" b="1" u="sng" dirty="0" err="1" smtClean="0"/>
              <a:t>Acidemia</a:t>
            </a:r>
            <a:r>
              <a:rPr lang="en-US" b="1" u="sng" dirty="0" smtClean="0"/>
              <a:t>:</a:t>
            </a:r>
          </a:p>
          <a:p>
            <a:r>
              <a:rPr lang="en-US" dirty="0" smtClean="0"/>
              <a:t>Direct depressant  effects</a:t>
            </a:r>
          </a:p>
          <a:p>
            <a:r>
              <a:rPr lang="en-US" dirty="0" smtClean="0"/>
              <a:t>Secondary effects due to </a:t>
            </a:r>
            <a:r>
              <a:rPr lang="en-US" dirty="0" err="1" smtClean="0"/>
              <a:t>sympathoadrenal</a:t>
            </a:r>
            <a:r>
              <a:rPr lang="en-US" dirty="0" smtClean="0"/>
              <a:t> activation</a:t>
            </a:r>
          </a:p>
          <a:p>
            <a:pPr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Myocardial Depression </a:t>
            </a:r>
            <a:r>
              <a:rPr lang="en-US" dirty="0" smtClean="0">
                <a:sym typeface="Wingdings" pitchFamily="2" charset="2"/>
              </a:rPr>
              <a:t> Hypotension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Smooth muscle depression </a:t>
            </a:r>
            <a:r>
              <a:rPr lang="en-US" dirty="0" smtClean="0">
                <a:sym typeface="Wingdings" pitchFamily="2" charset="2"/>
              </a:rPr>
              <a:t> Hypotension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Right shift of ODC	</a:t>
            </a:r>
          </a:p>
          <a:p>
            <a:pPr marL="1314450" lvl="2" indent="-514350">
              <a:buNone/>
            </a:pPr>
            <a:r>
              <a:rPr lang="en-US" dirty="0" smtClean="0"/>
              <a:t>	But tissue hypoxia due to hypotension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Decreased responsiveness to endogenous and exogenous </a:t>
            </a:r>
            <a:r>
              <a:rPr lang="en-US" dirty="0" err="1" smtClean="0"/>
              <a:t>catecholamines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Progressive </a:t>
            </a:r>
            <a:r>
              <a:rPr lang="en-US" dirty="0" err="1" smtClean="0"/>
              <a:t>Hyperkalemia</a:t>
            </a:r>
            <a:r>
              <a:rPr lang="en-US" dirty="0" smtClean="0"/>
              <a:t>. K+ increases 0.6 </a:t>
            </a:r>
            <a:r>
              <a:rPr lang="en-US" dirty="0" err="1" smtClean="0"/>
              <a:t>mEq</a:t>
            </a:r>
            <a:r>
              <a:rPr lang="en-US" dirty="0" smtClean="0"/>
              <a:t>/L for each 0.10 decrease in pH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Decreased threshold  for Ventricular Fibrillation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CNS depression: Due to Respiratory Acidosis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63FC-08D5-4638-994E-F2A312888BA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B0FE-2080-4BF2-B8A9-AF87A5BC2083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ECC2-2E8E-4F07-810A-D8E168EB8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id-bas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aesthetist.com/icu/elec/ionz/Findex.htm" TargetMode="Externa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26876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Acid Base Equilibrium, Clinical Concepts and Acid Base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284984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Dr </a:t>
            </a:r>
            <a:r>
              <a:rPr lang="en-US" dirty="0" err="1" smtClean="0"/>
              <a:t>Sajith</a:t>
            </a:r>
            <a:r>
              <a:rPr lang="en-US" dirty="0" smtClean="0"/>
              <a:t> </a:t>
            </a:r>
            <a:r>
              <a:rPr lang="en-US" dirty="0" err="1" smtClean="0"/>
              <a:t>Damodaran</a:t>
            </a:r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5877272"/>
            <a:ext cx="7704856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Constantia" pitchFamily="18" charset="0"/>
              </a:rPr>
              <a:t>University College of Medical </a:t>
            </a:r>
            <a:r>
              <a:rPr lang="en-US" sz="2400" dirty="0" smtClean="0">
                <a:latin typeface="Constantia" pitchFamily="18" charset="0"/>
              </a:rPr>
              <a:t>Sciences </a:t>
            </a:r>
            <a:r>
              <a:rPr lang="en-US" sz="2400" dirty="0">
                <a:latin typeface="Constantia" pitchFamily="18" charset="0"/>
              </a:rPr>
              <a:t>&amp; GTB Hospital, Delhi</a:t>
            </a:r>
            <a:endParaRPr lang="en-IN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Some Basic Chemistry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Pitfalls:</a:t>
            </a:r>
            <a:r>
              <a:rPr lang="en-US" b="1" dirty="0" smtClean="0"/>
              <a:t> </a:t>
            </a:r>
            <a:r>
              <a:rPr lang="en-US" dirty="0" smtClean="0"/>
              <a:t>Non-linear Negative Logarithmic scale</a:t>
            </a:r>
          </a:p>
          <a:p>
            <a:pPr lvl="1"/>
            <a:r>
              <a:rPr lang="en-US" dirty="0" smtClean="0"/>
              <a:t>pH Decreases as [H</a:t>
            </a:r>
            <a:r>
              <a:rPr lang="en-US" baseline="30000" dirty="0" smtClean="0"/>
              <a:t>+</a:t>
            </a:r>
            <a:r>
              <a:rPr lang="en-US" dirty="0" smtClean="0"/>
              <a:t>] increases.</a:t>
            </a:r>
          </a:p>
          <a:p>
            <a:pPr lvl="1"/>
            <a:r>
              <a:rPr lang="en-US" dirty="0" smtClean="0"/>
              <a:t>Each unit change in pH from 7 represents 10 fold change in H</a:t>
            </a:r>
            <a:r>
              <a:rPr lang="en-US" baseline="30000" dirty="0" smtClean="0"/>
              <a:t>+</a:t>
            </a:r>
            <a:r>
              <a:rPr lang="en-US" dirty="0" smtClean="0"/>
              <a:t> ion conc.</a:t>
            </a:r>
          </a:p>
          <a:p>
            <a:pPr lvl="2"/>
            <a:r>
              <a:rPr lang="en-US" dirty="0" smtClean="0"/>
              <a:t>Eg: At pH 4, there are 10 times as much H</a:t>
            </a:r>
            <a:r>
              <a:rPr lang="en-US" baseline="30000" dirty="0" smtClean="0"/>
              <a:t>+</a:t>
            </a:r>
            <a:r>
              <a:rPr lang="en-US" dirty="0" smtClean="0"/>
              <a:t> than at pH 5, &amp; 100 times as at pH 6</a:t>
            </a:r>
          </a:p>
          <a:p>
            <a:pPr lvl="1"/>
            <a:r>
              <a:rPr lang="en-US" dirty="0" smtClean="0"/>
              <a:t>Same numeric change in different portions of the pH scale implies vastly different </a:t>
            </a:r>
            <a:r>
              <a:rPr lang="en-US" dirty="0" err="1" smtClean="0"/>
              <a:t>nanomolar</a:t>
            </a:r>
            <a:r>
              <a:rPr lang="en-US" dirty="0" smtClean="0"/>
              <a:t> change in H</a:t>
            </a:r>
            <a:r>
              <a:rPr lang="en-US" baseline="30000" dirty="0" smtClean="0"/>
              <a:t>+</a:t>
            </a:r>
            <a:r>
              <a:rPr lang="en-US" dirty="0" smtClean="0"/>
              <a:t> ions</a:t>
            </a:r>
          </a:p>
          <a:p>
            <a:pPr lvl="2"/>
            <a:r>
              <a:rPr lang="en-US" dirty="0" smtClean="0"/>
              <a:t>Eg: pH 5</a:t>
            </a:r>
            <a:r>
              <a:rPr lang="en-US" dirty="0" smtClean="0">
                <a:sym typeface="Wingdings" pitchFamily="2" charset="2"/>
              </a:rPr>
              <a:t>6 =&gt; 100 times greater change in ionic </a:t>
            </a:r>
            <a:r>
              <a:rPr lang="en-US" dirty="0" err="1" smtClean="0">
                <a:sym typeface="Wingdings" pitchFamily="2" charset="2"/>
              </a:rPr>
              <a:t>conc</a:t>
            </a:r>
            <a:r>
              <a:rPr lang="en-US" dirty="0" smtClean="0">
                <a:sym typeface="Wingdings" pitchFamily="2" charset="2"/>
              </a:rPr>
              <a:t> than when pH 7 8</a:t>
            </a:r>
            <a:endParaRPr lang="en-US" dirty="0" smtClean="0"/>
          </a:p>
          <a:p>
            <a:pPr lvl="1"/>
            <a:r>
              <a:rPr lang="en-US" dirty="0" smtClean="0"/>
              <a:t>Body H</a:t>
            </a:r>
            <a:r>
              <a:rPr lang="en-US" baseline="30000" dirty="0" smtClean="0"/>
              <a:t>+</a:t>
            </a:r>
            <a:r>
              <a:rPr lang="en-US" dirty="0" smtClean="0"/>
              <a:t> ion conc is not as tightly controlled as the other ion, though the pH scale implies so.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Some Basic Chemistry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u="sng" dirty="0" smtClean="0"/>
              <a:t>Water (H</a:t>
            </a:r>
            <a:r>
              <a:rPr lang="en-US" sz="3400" b="1" u="sng" baseline="-25000" dirty="0" smtClean="0"/>
              <a:t>2</a:t>
            </a:r>
            <a:r>
              <a:rPr lang="en-US" sz="3400" b="1" u="sng" dirty="0" smtClean="0"/>
              <a:t>O)</a:t>
            </a:r>
          </a:p>
          <a:p>
            <a:pPr>
              <a:buNone/>
            </a:pPr>
            <a:r>
              <a:rPr lang="en-US" dirty="0" smtClean="0"/>
              <a:t>Water dissociates, but to a very low extent.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&lt;==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==&gt;H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OH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But, a glass of water has a billion times more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than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&amp; OH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At equilibrium: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] [OH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] =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Kw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O]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Kw</a:t>
            </a:r>
            <a:r>
              <a:rPr lang="en-US" dirty="0" smtClean="0">
                <a:sym typeface="Wingdings" pitchFamily="2" charset="2"/>
              </a:rPr>
              <a:t>(Dissociation constant of water) changes with temperature}</a:t>
            </a: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[H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] [OH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] = Kw’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pH of Water:</a:t>
            </a: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Since at neutral pH, [H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] = [OH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]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] = ROOT 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Kw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’)</a:t>
            </a:r>
          </a:p>
          <a:p>
            <a:pPr algn="ctr">
              <a:buFont typeface="Symbol"/>
              <a:buChar char="Þ"/>
            </a:pPr>
            <a:r>
              <a:rPr lang="en-US" dirty="0" smtClean="0">
                <a:sym typeface="Wingdings" pitchFamily="2" charset="2"/>
              </a:rPr>
              <a:t>Acidic solution, [H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] &gt; ROOT (</a:t>
            </a:r>
            <a:r>
              <a:rPr lang="en-US" dirty="0" err="1" smtClean="0">
                <a:sym typeface="Wingdings" pitchFamily="2" charset="2"/>
              </a:rPr>
              <a:t>Kw</a:t>
            </a:r>
            <a:r>
              <a:rPr lang="en-US" dirty="0" smtClean="0">
                <a:sym typeface="Wingdings" pitchFamily="2" charset="2"/>
              </a:rPr>
              <a:t>’), Basic sol, [H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] &lt; ROOT(</a:t>
            </a:r>
            <a:r>
              <a:rPr lang="en-US" dirty="0" err="1" smtClean="0">
                <a:sym typeface="Wingdings" pitchFamily="2" charset="2"/>
              </a:rPr>
              <a:t>Kw</a:t>
            </a:r>
            <a:r>
              <a:rPr lang="en-US" dirty="0" smtClean="0">
                <a:sym typeface="Wingdings" pitchFamily="2" charset="2"/>
              </a:rPr>
              <a:t>’)</a:t>
            </a:r>
          </a:p>
          <a:p>
            <a:pPr algn="ctr">
              <a:buFont typeface="Symbol"/>
              <a:buChar char="Þ"/>
            </a:pPr>
            <a:r>
              <a:rPr lang="en-US" dirty="0" smtClean="0">
                <a:sym typeface="Wingdings" pitchFamily="2" charset="2"/>
              </a:rPr>
              <a:t>pH changes with temperature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Acid Base Equilibrium: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Solutions:</a:t>
            </a:r>
          </a:p>
          <a:p>
            <a:pPr>
              <a:buNone/>
            </a:pPr>
            <a:r>
              <a:rPr lang="en-US" dirty="0" smtClean="0"/>
              <a:t>When substances are added to water, 3 simple rules have to be satisfied at all time: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Electrical Neutrality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Mass conservation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Dissociation Equilibrium</a:t>
            </a:r>
          </a:p>
          <a:p>
            <a:pPr marL="514350" indent="-514350">
              <a:buNone/>
            </a:pPr>
            <a:r>
              <a:rPr lang="en-US" dirty="0" smtClean="0"/>
              <a:t>ECF is a complex solution with strong ions, weak ions and CO</a:t>
            </a:r>
            <a:r>
              <a:rPr lang="en-US" baseline="-25000" dirty="0" smtClean="0"/>
              <a:t>2</a:t>
            </a:r>
            <a:r>
              <a:rPr lang="en-US" dirty="0" smtClean="0"/>
              <a:t> dissolved in water.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Acid Base Equilibrium: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CO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in Water</a:t>
            </a:r>
            <a:r>
              <a:rPr lang="en-US" sz="4000" dirty="0" smtClean="0"/>
              <a:t>:</a:t>
            </a:r>
          </a:p>
          <a:p>
            <a:r>
              <a:rPr lang="en-US" dirty="0" smtClean="0"/>
              <a:t>Can Dissolve in water</a:t>
            </a:r>
          </a:p>
          <a:p>
            <a:r>
              <a:rPr lang="en-US" dirty="0" smtClean="0"/>
              <a:t>Can form - Carbonic Acid</a:t>
            </a:r>
          </a:p>
          <a:p>
            <a:r>
              <a:rPr lang="en-US" dirty="0" smtClean="0"/>
              <a:t>               - Bicarbonate ion</a:t>
            </a:r>
          </a:p>
          <a:p>
            <a:r>
              <a:rPr lang="en-US" dirty="0" smtClean="0"/>
              <a:t>               - Carbonate ion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CO</a:t>
            </a:r>
            <a:r>
              <a:rPr lang="en-US" sz="4400" baseline="-25000" dirty="0" smtClean="0">
                <a:solidFill>
                  <a:srgbClr val="FF0000"/>
                </a:solidFill>
              </a:rPr>
              <a:t>2(gas)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&lt;====&gt; CO</a:t>
            </a:r>
            <a:r>
              <a:rPr lang="en-US" sz="4400" baseline="-25000" dirty="0" smtClean="0">
                <a:solidFill>
                  <a:srgbClr val="FF0000"/>
                </a:solidFill>
                <a:sym typeface="Wingdings" pitchFamily="2" charset="2"/>
              </a:rPr>
              <a:t>2(dissolved)</a:t>
            </a:r>
          </a:p>
          <a:p>
            <a:pPr>
              <a:buNone/>
            </a:pP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Rate of Forward Reaction =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f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* PCO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Rate of Reverse reaction = K</a:t>
            </a:r>
            <a:r>
              <a:rPr lang="en-US" baseline="-25000" dirty="0" smtClean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 *[CO</a:t>
            </a:r>
            <a:r>
              <a:rPr lang="en-US" baseline="-25000" dirty="0" smtClean="0">
                <a:sym typeface="Wingdings" pitchFamily="2" charset="2"/>
              </a:rPr>
              <a:t>2(dissolved)</a:t>
            </a:r>
            <a:r>
              <a:rPr lang="en-US" dirty="0" smtClean="0">
                <a:sym typeface="Wingdings" pitchFamily="2" charset="2"/>
              </a:rPr>
              <a:t> ] 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=&gt; 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[CO</a:t>
            </a:r>
            <a:r>
              <a:rPr lang="en-US" sz="3400" baseline="-25000" dirty="0" smtClean="0">
                <a:solidFill>
                  <a:srgbClr val="FF0066"/>
                </a:solidFill>
                <a:sym typeface="Wingdings" pitchFamily="2" charset="2"/>
              </a:rPr>
              <a:t>2(dissolved)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]  = </a:t>
            </a:r>
            <a:r>
              <a:rPr lang="en-US" sz="3400" dirty="0" err="1" smtClean="0">
                <a:solidFill>
                  <a:srgbClr val="FF0066"/>
                </a:solidFill>
                <a:sym typeface="Wingdings" pitchFamily="2" charset="2"/>
              </a:rPr>
              <a:t>K</a:t>
            </a:r>
            <a:r>
              <a:rPr lang="en-US" sz="3400" baseline="-25000" dirty="0" err="1" smtClean="0">
                <a:solidFill>
                  <a:srgbClr val="FF0066"/>
                </a:solidFill>
                <a:sym typeface="Wingdings" pitchFamily="2" charset="2"/>
              </a:rPr>
              <a:t>f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 /K</a:t>
            </a:r>
            <a:r>
              <a:rPr lang="en-US" sz="3400" baseline="-25000" dirty="0" smtClean="0">
                <a:solidFill>
                  <a:srgbClr val="FF0066"/>
                </a:solidFill>
                <a:sym typeface="Wingdings" pitchFamily="2" charset="2"/>
              </a:rPr>
              <a:t>r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 *PCO</a:t>
            </a:r>
            <a:r>
              <a:rPr lang="en-US" sz="3400" baseline="-25000" dirty="0" smtClean="0">
                <a:solidFill>
                  <a:srgbClr val="FF0066"/>
                </a:solidFill>
                <a:sym typeface="Wingdings" pitchFamily="2" charset="2"/>
              </a:rPr>
              <a:t>2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f</a:t>
            </a:r>
            <a:r>
              <a:rPr lang="en-US" dirty="0" smtClean="0">
                <a:sym typeface="Wingdings" pitchFamily="2" charset="2"/>
              </a:rPr>
              <a:t> /K</a:t>
            </a:r>
            <a:r>
              <a:rPr lang="en-US" baseline="-25000" dirty="0" smtClean="0">
                <a:sym typeface="Wingdings" pitchFamily="2" charset="2"/>
              </a:rPr>
              <a:t>r </a:t>
            </a:r>
            <a:r>
              <a:rPr lang="en-US" dirty="0" smtClean="0">
                <a:sym typeface="Wingdings" pitchFamily="2" charset="2"/>
              </a:rPr>
              <a:t> = SCO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(Solubility of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) = 0.03mEq/L/mm Hg at 37</a:t>
            </a:r>
            <a:r>
              <a:rPr lang="en-US" baseline="30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57600" y="163839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}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085249" y="2282603"/>
            <a:ext cx="4272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All these reactions have equilibrium </a:t>
            </a:r>
          </a:p>
          <a:p>
            <a:pPr algn="just"/>
            <a:r>
              <a:rPr lang="en-US" dirty="0" smtClean="0"/>
              <a:t>Constants and can be solved at equilibrium.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Acid Base Equilibrium: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 &lt;====&gt;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=&gt;</a:t>
            </a:r>
            <a:r>
              <a:rPr lang="en-US" sz="2800" dirty="0" smtClean="0"/>
              <a:t>[CO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][H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O] = K*[H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/>
              <a:t> =&gt; </a:t>
            </a:r>
            <a:r>
              <a:rPr lang="en-US" sz="2800" dirty="0" smtClean="0">
                <a:solidFill>
                  <a:srgbClr val="FF0066"/>
                </a:solidFill>
              </a:rPr>
              <a:t>[H</a:t>
            </a:r>
            <a:r>
              <a:rPr lang="en-US" sz="2800" baseline="-25000" dirty="0" smtClean="0">
                <a:solidFill>
                  <a:srgbClr val="FF0066"/>
                </a:solidFill>
              </a:rPr>
              <a:t>2</a:t>
            </a:r>
            <a:r>
              <a:rPr lang="en-US" sz="2800" dirty="0" smtClean="0">
                <a:solidFill>
                  <a:srgbClr val="FF0066"/>
                </a:solidFill>
              </a:rPr>
              <a:t>CO</a:t>
            </a:r>
            <a:r>
              <a:rPr lang="en-US" sz="2800" baseline="-25000" dirty="0" smtClean="0">
                <a:solidFill>
                  <a:srgbClr val="FF0066"/>
                </a:solidFill>
              </a:rPr>
              <a:t>3</a:t>
            </a:r>
            <a:r>
              <a:rPr lang="en-US" sz="2800" dirty="0" smtClean="0">
                <a:solidFill>
                  <a:srgbClr val="FF0066"/>
                </a:solidFill>
              </a:rPr>
              <a:t>] = K’*PCO</a:t>
            </a:r>
            <a:r>
              <a:rPr lang="en-US" sz="2800" baseline="-25000" dirty="0" smtClean="0">
                <a:solidFill>
                  <a:srgbClr val="FF0066"/>
                </a:solidFill>
              </a:rPr>
              <a:t>2 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&lt;====&gt; 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HCO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 Henderson Equation: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[H</a:t>
            </a:r>
            <a:r>
              <a:rPr lang="en-US" sz="2800" baseline="30000" dirty="0" smtClean="0">
                <a:solidFill>
                  <a:srgbClr val="FF0066"/>
                </a:solidFill>
                <a:sym typeface="Wingdings" pitchFamily="2" charset="2"/>
              </a:rPr>
              <a:t>+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 ] = K</a:t>
            </a:r>
            <a:r>
              <a:rPr lang="en-US" sz="2800" baseline="30000" dirty="0" smtClean="0">
                <a:solidFill>
                  <a:srgbClr val="FF0066"/>
                </a:solidFill>
                <a:sym typeface="Wingdings" pitchFamily="2" charset="2"/>
              </a:rPr>
              <a:t>1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 [H</a:t>
            </a:r>
            <a:r>
              <a:rPr lang="en-US" sz="2800" baseline="-25000" dirty="0" smtClean="0">
                <a:solidFill>
                  <a:srgbClr val="FF0066"/>
                </a:solidFill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CO</a:t>
            </a:r>
            <a:r>
              <a:rPr lang="en-US" sz="2800" baseline="-25000" dirty="0" smtClean="0">
                <a:solidFill>
                  <a:srgbClr val="FF0066"/>
                </a:solidFill>
                <a:sym typeface="Wingdings" pitchFamily="2" charset="2"/>
              </a:rPr>
              <a:t>3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]/[HCO</a:t>
            </a:r>
            <a:r>
              <a:rPr lang="en-US" sz="2800" baseline="-25000" dirty="0" smtClean="0">
                <a:solidFill>
                  <a:srgbClr val="FF0066"/>
                </a:solidFill>
                <a:sym typeface="Wingdings" pitchFamily="2" charset="2"/>
              </a:rPr>
              <a:t>3</a:t>
            </a:r>
            <a:r>
              <a:rPr lang="en-US" sz="2800" baseline="30000" dirty="0" smtClean="0">
                <a:solidFill>
                  <a:srgbClr val="FF0066"/>
                </a:solidFill>
                <a:sym typeface="Wingdings" pitchFamily="2" charset="2"/>
              </a:rPr>
              <a:t>-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 ]</a:t>
            </a:r>
            <a:endParaRPr lang="en-US" dirty="0" smtClean="0">
              <a:solidFill>
                <a:srgbClr val="FF0066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Modified Henderson Equation: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[H</a:t>
            </a:r>
            <a:r>
              <a:rPr lang="en-US" sz="2800" baseline="30000" dirty="0" smtClean="0">
                <a:sym typeface="Wingdings" pitchFamily="2" charset="2"/>
              </a:rPr>
              <a:t>+</a:t>
            </a:r>
            <a:r>
              <a:rPr lang="en-US" sz="2800" dirty="0" smtClean="0">
                <a:sym typeface="Wingdings" pitchFamily="2" charset="2"/>
              </a:rPr>
              <a:t> ][HCO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baseline="30000" dirty="0" smtClean="0">
                <a:sym typeface="Wingdings" pitchFamily="2" charset="2"/>
              </a:rPr>
              <a:t>-</a:t>
            </a:r>
            <a:r>
              <a:rPr lang="en-US" sz="2800" dirty="0" smtClean="0">
                <a:sym typeface="Wingdings" pitchFamily="2" charset="2"/>
              </a:rPr>
              <a:t> ] = K</a:t>
            </a:r>
            <a:r>
              <a:rPr lang="en-US" sz="2800" baseline="30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[CO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][H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O]</a:t>
            </a:r>
            <a:endParaRPr lang="en-US" sz="2800" baseline="30000" dirty="0" smtClean="0"/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[H</a:t>
            </a:r>
            <a:r>
              <a:rPr lang="en-US" sz="2800" baseline="30000" dirty="0" smtClean="0">
                <a:sym typeface="Wingdings" pitchFamily="2" charset="2"/>
              </a:rPr>
              <a:t>+</a:t>
            </a:r>
            <a:r>
              <a:rPr lang="en-US" sz="2800" dirty="0" smtClean="0">
                <a:sym typeface="Wingdings" pitchFamily="2" charset="2"/>
              </a:rPr>
              <a:t> ][HCO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baseline="30000" dirty="0" smtClean="0">
                <a:sym typeface="Wingdings" pitchFamily="2" charset="2"/>
              </a:rPr>
              <a:t>-</a:t>
            </a:r>
            <a:r>
              <a:rPr lang="en-US" sz="2800" dirty="0" smtClean="0">
                <a:sym typeface="Wingdings" pitchFamily="2" charset="2"/>
              </a:rPr>
              <a:t> ]</a:t>
            </a:r>
            <a:r>
              <a:rPr lang="en-US" sz="2800" dirty="0" smtClean="0"/>
              <a:t> = K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[CO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[H</a:t>
            </a:r>
            <a:r>
              <a:rPr lang="en-US" sz="2800" baseline="30000" dirty="0" smtClean="0">
                <a:solidFill>
                  <a:srgbClr val="FF0066"/>
                </a:solidFill>
                <a:sym typeface="Wingdings" pitchFamily="2" charset="2"/>
              </a:rPr>
              <a:t>+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] </a:t>
            </a:r>
            <a:r>
              <a:rPr lang="en-US" sz="2800" dirty="0" smtClean="0">
                <a:solidFill>
                  <a:srgbClr val="FF0066"/>
                </a:solidFill>
              </a:rPr>
              <a:t>= K*PaCO</a:t>
            </a:r>
            <a:r>
              <a:rPr lang="en-US" sz="2800" baseline="-25000" dirty="0" smtClean="0">
                <a:solidFill>
                  <a:srgbClr val="FF0066"/>
                </a:solidFill>
              </a:rPr>
              <a:t>2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/[HCO</a:t>
            </a:r>
            <a:r>
              <a:rPr lang="en-US" sz="2800" baseline="-25000" dirty="0" smtClean="0">
                <a:solidFill>
                  <a:srgbClr val="FF0066"/>
                </a:solidFill>
                <a:sym typeface="Wingdings" pitchFamily="2" charset="2"/>
              </a:rPr>
              <a:t>3</a:t>
            </a:r>
            <a:r>
              <a:rPr lang="en-US" sz="2800" baseline="30000" dirty="0" smtClean="0">
                <a:solidFill>
                  <a:srgbClr val="FF0066"/>
                </a:solidFill>
                <a:sym typeface="Wingdings" pitchFamily="2" charset="2"/>
              </a:rPr>
              <a:t>-</a:t>
            </a:r>
            <a:r>
              <a:rPr lang="en-US" sz="2800" dirty="0" smtClean="0">
                <a:solidFill>
                  <a:srgbClr val="FF0066"/>
                </a:solidFill>
                <a:sym typeface="Wingdings" pitchFamily="2" charset="2"/>
              </a:rPr>
              <a:t>]</a:t>
            </a:r>
            <a:endParaRPr lang="en-US" sz="2800" baseline="-25000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Acid Base Equilibrium: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 smtClean="0"/>
              <a:t>The Henderson-</a:t>
            </a:r>
            <a:r>
              <a:rPr lang="en-US" sz="3400" b="1" dirty="0" err="1" smtClean="0"/>
              <a:t>Hasselbalch</a:t>
            </a:r>
            <a:r>
              <a:rPr lang="en-US" sz="3400" b="1" dirty="0" smtClean="0"/>
              <a:t> Equation: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 &lt;====&gt;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HCO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=&gt; </a:t>
            </a:r>
            <a:r>
              <a:rPr lang="en-US" sz="2800" dirty="0" smtClean="0"/>
              <a:t>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 = </a:t>
            </a:r>
            <a:r>
              <a:rPr lang="en-US" sz="2800" dirty="0" err="1" smtClean="0"/>
              <a:t>K’a</a:t>
            </a:r>
            <a:r>
              <a:rPr lang="en-US" sz="2800" baseline="30000" dirty="0" smtClean="0"/>
              <a:t> *</a:t>
            </a:r>
            <a:r>
              <a:rPr lang="en-US" sz="2800" dirty="0" smtClean="0"/>
              <a:t> [CO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]/[</a:t>
            </a:r>
            <a:r>
              <a:rPr lang="en-US" sz="2800" dirty="0" smtClean="0">
                <a:sym typeface="Wingdings" pitchFamily="2" charset="2"/>
              </a:rPr>
              <a:t>HCO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baseline="30000" dirty="0" smtClean="0">
                <a:sym typeface="Wingdings" pitchFamily="2" charset="2"/>
              </a:rPr>
              <a:t>-</a:t>
            </a:r>
            <a:r>
              <a:rPr lang="en-US" sz="2800" dirty="0" smtClean="0">
                <a:sym typeface="Wingdings" pitchFamily="2" charset="2"/>
              </a:rPr>
              <a:t>]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Rearranging: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=&gt;1/[H</a:t>
            </a:r>
            <a:r>
              <a:rPr lang="en-US" sz="2800" baseline="30000" dirty="0" smtClean="0">
                <a:sym typeface="Wingdings" pitchFamily="2" charset="2"/>
              </a:rPr>
              <a:t>+</a:t>
            </a:r>
            <a:r>
              <a:rPr lang="en-US" sz="2800" dirty="0" smtClean="0">
                <a:sym typeface="Wingdings" pitchFamily="2" charset="2"/>
              </a:rPr>
              <a:t>] = 1/</a:t>
            </a:r>
            <a:r>
              <a:rPr lang="en-US" sz="2800" dirty="0" err="1" smtClean="0">
                <a:sym typeface="Wingdings" pitchFamily="2" charset="2"/>
              </a:rPr>
              <a:t>K’a</a:t>
            </a:r>
            <a:r>
              <a:rPr lang="en-US" sz="2800" dirty="0" smtClean="0">
                <a:sym typeface="Wingdings" pitchFamily="2" charset="2"/>
              </a:rPr>
              <a:t>*[HCO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baseline="30000" dirty="0" smtClean="0">
                <a:sym typeface="Wingdings" pitchFamily="2" charset="2"/>
              </a:rPr>
              <a:t>-</a:t>
            </a:r>
            <a:r>
              <a:rPr lang="en-US" sz="2800" dirty="0" smtClean="0">
                <a:sym typeface="Wingdings" pitchFamily="2" charset="2"/>
              </a:rPr>
              <a:t>]/[CO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]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Taking Logarithm on both sides &amp; Rearranging: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=&gt;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pH= </a:t>
            </a:r>
            <a:r>
              <a:rPr lang="en-US" sz="3400" dirty="0" err="1" smtClean="0">
                <a:solidFill>
                  <a:srgbClr val="FF0066"/>
                </a:solidFill>
                <a:sym typeface="Wingdings" pitchFamily="2" charset="2"/>
              </a:rPr>
              <a:t>pK’a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 + log</a:t>
            </a:r>
            <a:r>
              <a:rPr lang="en-US" sz="3400" baseline="-25000" dirty="0" smtClean="0">
                <a:solidFill>
                  <a:srgbClr val="FF0066"/>
                </a:solidFill>
                <a:sym typeface="Wingdings" pitchFamily="2" charset="2"/>
              </a:rPr>
              <a:t>10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[HCO</a:t>
            </a:r>
            <a:r>
              <a:rPr lang="en-US" sz="3400" baseline="-25000" dirty="0" smtClean="0">
                <a:solidFill>
                  <a:srgbClr val="FF0066"/>
                </a:solidFill>
                <a:sym typeface="Wingdings" pitchFamily="2" charset="2"/>
              </a:rPr>
              <a:t>3</a:t>
            </a:r>
            <a:r>
              <a:rPr lang="en-US" sz="3400" baseline="30000" dirty="0" smtClean="0">
                <a:solidFill>
                  <a:srgbClr val="FF0066"/>
                </a:solidFill>
                <a:sym typeface="Wingdings" pitchFamily="2" charset="2"/>
              </a:rPr>
              <a:t>-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]/0.03*PCO</a:t>
            </a:r>
            <a:r>
              <a:rPr lang="en-US" sz="3400" baseline="-25000" dirty="0" smtClean="0">
                <a:solidFill>
                  <a:srgbClr val="FF0066"/>
                </a:solidFill>
                <a:sym typeface="Wingdings" pitchFamily="2" charset="2"/>
              </a:rPr>
              <a:t>2</a:t>
            </a:r>
            <a:r>
              <a:rPr lang="en-US" sz="3400" dirty="0" smtClean="0">
                <a:solidFill>
                  <a:srgbClr val="FF0066"/>
                </a:solidFill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smtClean="0">
                <a:sym typeface="Wingdings" pitchFamily="2" charset="2"/>
              </a:rPr>
              <a:t>Significance: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 Includes components of both Met &amp; </a:t>
            </a:r>
            <a:r>
              <a:rPr lang="en-US" dirty="0" err="1" smtClean="0">
                <a:sym typeface="Wingdings" pitchFamily="2" charset="2"/>
              </a:rPr>
              <a:t>Resp</a:t>
            </a:r>
            <a:r>
              <a:rPr lang="en-US" dirty="0" smtClean="0">
                <a:sym typeface="Wingdings" pitchFamily="2" charset="2"/>
              </a:rPr>
              <a:t> Acid base disorders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Value of any one variable can be determined if other two known. Mostly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 is calculated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pH determined by ratio of [HCO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]/PCO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. Maintained at 20. Increase=&gt; alkalosis, Decrease =&gt; Acidosis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Clinical Concepts:</a:t>
            </a:r>
            <a:r>
              <a:rPr lang="en-US" b="1" dirty="0" smtClean="0"/>
              <a:t> </a:t>
            </a:r>
            <a:r>
              <a:rPr lang="en-US" dirty="0" smtClean="0"/>
              <a:t>The Stewart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Dissociation equations can be solved mathematically.</a:t>
            </a:r>
          </a:p>
          <a:p>
            <a:r>
              <a:rPr lang="en-US" dirty="0" smtClean="0"/>
              <a:t> When the equations are solved-</a:t>
            </a:r>
          </a:p>
          <a:p>
            <a:pPr lvl="1"/>
            <a:r>
              <a:rPr lang="en-US" b="1" dirty="0" smtClean="0"/>
              <a:t>Independent Variables: </a:t>
            </a:r>
            <a:r>
              <a:rPr lang="en-US" dirty="0" smtClean="0"/>
              <a:t>SID, [A</a:t>
            </a:r>
            <a:r>
              <a:rPr lang="en-US" baseline="-25000" dirty="0" smtClean="0"/>
              <a:t>tot</a:t>
            </a:r>
            <a:r>
              <a:rPr lang="en-US" dirty="0" smtClean="0"/>
              <a:t>] &amp; PaCO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Constants : </a:t>
            </a:r>
            <a:r>
              <a:rPr lang="en-US" dirty="0" smtClean="0"/>
              <a:t>Dissociation constants</a:t>
            </a:r>
          </a:p>
          <a:p>
            <a:pPr lvl="1"/>
            <a:r>
              <a:rPr lang="en-US" b="1" dirty="0" smtClean="0"/>
              <a:t>Dependent Variables: </a:t>
            </a:r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], [OH</a:t>
            </a:r>
            <a:r>
              <a:rPr lang="en-US" baseline="30000" dirty="0" smtClean="0"/>
              <a:t>-</a:t>
            </a:r>
            <a:r>
              <a:rPr lang="en-US" dirty="0" smtClean="0"/>
              <a:t>], [HCO3</a:t>
            </a:r>
            <a:r>
              <a:rPr lang="en-US" baseline="30000" dirty="0" smtClean="0"/>
              <a:t>-</a:t>
            </a:r>
            <a:r>
              <a:rPr lang="en-US" dirty="0" smtClean="0"/>
              <a:t>], [CO3</a:t>
            </a:r>
            <a:r>
              <a:rPr lang="en-US" baseline="30000" dirty="0" smtClean="0"/>
              <a:t>2-</a:t>
            </a:r>
            <a:r>
              <a:rPr lang="en-US" dirty="0" smtClean="0"/>
              <a:t>], [A</a:t>
            </a:r>
            <a:r>
              <a:rPr lang="en-US" baseline="30000" dirty="0" smtClean="0"/>
              <a:t>+</a:t>
            </a:r>
            <a:r>
              <a:rPr lang="en-US" dirty="0" smtClean="0"/>
              <a:t>], [HA], [H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], [CO</a:t>
            </a:r>
            <a:r>
              <a:rPr lang="en-US" baseline="-25000" dirty="0" smtClean="0"/>
              <a:t>2 dissolved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Clinical Concepts:</a:t>
            </a:r>
            <a:r>
              <a:rPr lang="en-US" b="1" dirty="0" smtClean="0"/>
              <a:t> </a:t>
            </a:r>
            <a:r>
              <a:rPr lang="en-US" dirty="0" smtClean="0"/>
              <a:t>The Stewart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Dissociation equations can be solved mathematically.</a:t>
            </a:r>
          </a:p>
          <a:p>
            <a:r>
              <a:rPr lang="en-US" dirty="0" smtClean="0"/>
              <a:t> When the equations are solved-</a:t>
            </a:r>
          </a:p>
          <a:p>
            <a:pPr lvl="1"/>
            <a:r>
              <a:rPr lang="en-US" b="1" dirty="0" smtClean="0"/>
              <a:t>Independent Variables: </a:t>
            </a:r>
            <a:r>
              <a:rPr lang="en-US" dirty="0" smtClean="0"/>
              <a:t>SID, [A</a:t>
            </a:r>
            <a:r>
              <a:rPr lang="en-US" baseline="-25000" dirty="0" smtClean="0"/>
              <a:t>tot</a:t>
            </a:r>
            <a:r>
              <a:rPr lang="en-US" dirty="0" smtClean="0"/>
              <a:t>] &amp; PaCO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Constants : </a:t>
            </a:r>
            <a:r>
              <a:rPr lang="en-US" dirty="0" smtClean="0"/>
              <a:t>Dissociation constants</a:t>
            </a:r>
          </a:p>
          <a:p>
            <a:pPr lvl="1"/>
            <a:r>
              <a:rPr lang="en-US" b="1" dirty="0" smtClean="0"/>
              <a:t>Dependent Variables: </a:t>
            </a:r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], [OH</a:t>
            </a:r>
            <a:r>
              <a:rPr lang="en-US" baseline="30000" dirty="0" smtClean="0"/>
              <a:t>-</a:t>
            </a:r>
            <a:r>
              <a:rPr lang="en-US" dirty="0" smtClean="0"/>
              <a:t>], [HCO3</a:t>
            </a:r>
            <a:r>
              <a:rPr lang="en-US" baseline="30000" dirty="0" smtClean="0"/>
              <a:t>-</a:t>
            </a:r>
            <a:r>
              <a:rPr lang="en-US" dirty="0" smtClean="0"/>
              <a:t>], [CO3</a:t>
            </a:r>
            <a:r>
              <a:rPr lang="en-US" baseline="30000" dirty="0" smtClean="0"/>
              <a:t>2-</a:t>
            </a:r>
            <a:r>
              <a:rPr lang="en-US" dirty="0" smtClean="0"/>
              <a:t>], [A</a:t>
            </a:r>
            <a:r>
              <a:rPr lang="en-US" baseline="30000" dirty="0" smtClean="0"/>
              <a:t>+</a:t>
            </a:r>
            <a:r>
              <a:rPr lang="en-US" dirty="0" smtClean="0"/>
              <a:t>], [HA], [H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], [CO</a:t>
            </a:r>
            <a:r>
              <a:rPr lang="en-US" baseline="-25000" dirty="0" smtClean="0"/>
              <a:t>2 dissolved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26" y="3129693"/>
            <a:ext cx="9144000" cy="2585323"/>
          </a:xfrm>
          <a:prstGeom prst="rect">
            <a:avLst/>
          </a:prstGeom>
          <a:ln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5400" b="1" i="1" dirty="0" smtClean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Dependent Variables can only be changed by changing the independent variables!!!</a:t>
            </a:r>
            <a:endParaRPr lang="en-US" sz="5400" b="1" i="1" dirty="0">
              <a:solidFill>
                <a:schemeClr val="accent1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Clinical Concepts:</a:t>
            </a:r>
            <a:r>
              <a:rPr lang="en-US" b="1" dirty="0" smtClean="0"/>
              <a:t> </a:t>
            </a:r>
            <a:r>
              <a:rPr lang="en-US" dirty="0" smtClean="0"/>
              <a:t>The Stewart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SID</a:t>
            </a:r>
            <a:r>
              <a:rPr lang="en-US" dirty="0" smtClean="0"/>
              <a:t>: Strong Ion Difference –</a:t>
            </a:r>
          </a:p>
          <a:p>
            <a:pPr algn="ctr">
              <a:buNone/>
            </a:pPr>
            <a:r>
              <a:rPr lang="en-US" dirty="0" smtClean="0"/>
              <a:t> ([Na</a:t>
            </a:r>
            <a:r>
              <a:rPr lang="en-US" baseline="30000" dirty="0" smtClean="0"/>
              <a:t>+</a:t>
            </a:r>
            <a:r>
              <a:rPr lang="en-US" dirty="0" smtClean="0"/>
              <a:t>] + [K</a:t>
            </a:r>
            <a:r>
              <a:rPr lang="en-US" baseline="30000" dirty="0" smtClean="0"/>
              <a:t>+</a:t>
            </a:r>
            <a:r>
              <a:rPr lang="en-US" dirty="0" smtClean="0"/>
              <a:t>] + [Ca</a:t>
            </a:r>
            <a:r>
              <a:rPr lang="en-US" baseline="30000" dirty="0" smtClean="0"/>
              <a:t>++</a:t>
            </a:r>
            <a:r>
              <a:rPr lang="en-US" dirty="0" smtClean="0"/>
              <a:t>] + [Mg</a:t>
            </a:r>
            <a:r>
              <a:rPr lang="en-US" baseline="30000" dirty="0" smtClean="0"/>
              <a:t>++</a:t>
            </a:r>
            <a:r>
              <a:rPr lang="en-US" dirty="0" smtClean="0"/>
              <a:t>]) – [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]+ [other Strong Anions]</a:t>
            </a:r>
          </a:p>
          <a:p>
            <a:r>
              <a:rPr lang="en-US" dirty="0" smtClean="0"/>
              <a:t>Normal: 40-44mEq/L with normal protein levels</a:t>
            </a:r>
          </a:p>
          <a:p>
            <a:r>
              <a:rPr lang="en-US" dirty="0" smtClean="0"/>
              <a:t>Change from normal is equivalent to SBE</a:t>
            </a:r>
          </a:p>
          <a:p>
            <a:pPr lvl="1"/>
            <a:r>
              <a:rPr lang="en-US" dirty="0" smtClean="0"/>
              <a:t>Dehydration:  Increases SID ==&gt; Alkalosis</a:t>
            </a:r>
          </a:p>
          <a:p>
            <a:pPr lvl="1"/>
            <a:r>
              <a:rPr lang="en-US" dirty="0" smtClean="0"/>
              <a:t>Dilution, Organic Acids, </a:t>
            </a:r>
            <a:r>
              <a:rPr lang="en-US" dirty="0" err="1" smtClean="0"/>
              <a:t>Hyperchloremia</a:t>
            </a:r>
            <a:r>
              <a:rPr lang="en-US" dirty="0" smtClean="0"/>
              <a:t> :  Decreases SID ==&gt; Acidosis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[A</a:t>
            </a:r>
            <a:r>
              <a:rPr lang="en-US" b="1" u="sng" baseline="-25000" dirty="0" smtClean="0"/>
              <a:t>tot</a:t>
            </a:r>
            <a:r>
              <a:rPr lang="en-US" b="1" u="sng" dirty="0" smtClean="0"/>
              <a:t>]: </a:t>
            </a:r>
            <a:r>
              <a:rPr lang="en-US" dirty="0" smtClean="0"/>
              <a:t>Total Amount of Weak Acid in Solution</a:t>
            </a:r>
          </a:p>
          <a:p>
            <a:r>
              <a:rPr lang="en-US" dirty="0" smtClean="0"/>
              <a:t>Albumin is the most important weak electrolyte in plasma.</a:t>
            </a:r>
          </a:p>
          <a:p>
            <a:r>
              <a:rPr lang="en-US" dirty="0" smtClean="0"/>
              <a:t>Other weak acids are Inorganic Phosphates, Plasma proteins.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Hypoproteinemia</a:t>
            </a:r>
            <a:r>
              <a:rPr lang="en-US" dirty="0" smtClean="0"/>
              <a:t>: Alkalosis</a:t>
            </a:r>
          </a:p>
          <a:p>
            <a:pPr lvl="1"/>
            <a:r>
              <a:rPr lang="en-US" dirty="0" smtClean="0"/>
              <a:t>Renal Failure: Accumulation of Phosphate: Acidosis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42968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Base Excess</a:t>
            </a:r>
            <a:r>
              <a:rPr lang="en-US" sz="2400" dirty="0" smtClean="0"/>
              <a:t>: </a:t>
            </a:r>
            <a:r>
              <a:rPr lang="en-US" sz="2000" dirty="0" smtClean="0"/>
              <a:t>Amount of Acid or Alkali required to return plasma </a:t>
            </a:r>
            <a:r>
              <a:rPr lang="en-US" sz="2000" b="1" dirty="0" smtClean="0"/>
              <a:t>in vitro</a:t>
            </a:r>
            <a:r>
              <a:rPr lang="en-US" sz="2000" dirty="0" smtClean="0"/>
              <a:t> to normal pH under standard conditions.</a:t>
            </a:r>
            <a:endParaRPr lang="en-US" sz="2400" dirty="0" smtClean="0"/>
          </a:p>
          <a:p>
            <a:pPr>
              <a:buNone/>
            </a:pPr>
            <a:r>
              <a:rPr lang="en-US" sz="2400" b="1" u="sng" dirty="0" smtClean="0"/>
              <a:t>Standard BE: </a:t>
            </a:r>
            <a:r>
              <a:rPr lang="en-US" sz="2000" dirty="0" smtClean="0"/>
              <a:t>BE calculated for </a:t>
            </a:r>
            <a:r>
              <a:rPr lang="en-US" sz="2000" dirty="0" err="1" smtClean="0"/>
              <a:t>Anaemic</a:t>
            </a:r>
            <a:r>
              <a:rPr lang="en-US" sz="2000" dirty="0" smtClean="0"/>
              <a:t> Blood (</a:t>
            </a:r>
            <a:r>
              <a:rPr lang="en-US" sz="2000" dirty="0" err="1" smtClean="0"/>
              <a:t>Hb</a:t>
            </a:r>
            <a:r>
              <a:rPr lang="en-US" sz="2000" dirty="0" smtClean="0"/>
              <a:t> = 5Gm%).</a:t>
            </a:r>
          </a:p>
          <a:p>
            <a:pPr lvl="1"/>
            <a:r>
              <a:rPr lang="en-US" sz="2000" dirty="0" smtClean="0"/>
              <a:t>Since </a:t>
            </a:r>
            <a:r>
              <a:rPr lang="en-US" sz="2000" dirty="0" err="1" smtClean="0"/>
              <a:t>Hb</a:t>
            </a:r>
            <a:r>
              <a:rPr lang="en-US" sz="2000" dirty="0" smtClean="0"/>
              <a:t> effectively buffers plasma &amp; ECF to a large extent.</a:t>
            </a:r>
          </a:p>
          <a:p>
            <a:r>
              <a:rPr lang="en-US" sz="2000" dirty="0" smtClean="0"/>
              <a:t>Quantity of Acid or Alkali required to return plasma  </a:t>
            </a:r>
            <a:r>
              <a:rPr lang="en-US" sz="2000" b="1" dirty="0" smtClean="0"/>
              <a:t>in-vivo </a:t>
            </a:r>
            <a:r>
              <a:rPr lang="en-US" sz="2000" dirty="0" smtClean="0"/>
              <a:t>to a normal pH under standard conditions</a:t>
            </a:r>
            <a:endParaRPr lang="en-US" sz="2000" b="1" u="sng" dirty="0" smtClean="0"/>
          </a:p>
          <a:p>
            <a:pPr>
              <a:buNone/>
            </a:pPr>
            <a:r>
              <a:rPr lang="en-US" sz="2400" b="1" u="sng" dirty="0" smtClean="0"/>
              <a:t>Anion Gap:</a:t>
            </a:r>
          </a:p>
          <a:p>
            <a:r>
              <a:rPr lang="en-US" sz="2000" dirty="0" smtClean="0"/>
              <a:t>AG = [Na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+ [K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- {[HCO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+ [</a:t>
            </a:r>
            <a:r>
              <a:rPr lang="en-US" sz="2000" dirty="0" err="1" smtClean="0"/>
              <a:t>Cl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]}</a:t>
            </a:r>
          </a:p>
          <a:p>
            <a:r>
              <a:rPr lang="en-US" sz="2000" dirty="0" smtClean="0"/>
              <a:t>Normal Value: 8-12mEq/L, </a:t>
            </a:r>
          </a:p>
          <a:p>
            <a:r>
              <a:rPr lang="en-US" sz="2000" dirty="0" smtClean="0"/>
              <a:t>Unmeasured Anion: Albumin, Phosphate, </a:t>
            </a:r>
            <a:r>
              <a:rPr lang="en-US" sz="2000" dirty="0" err="1" smtClean="0"/>
              <a:t>sulphate</a:t>
            </a:r>
            <a:r>
              <a:rPr lang="en-US" sz="2000" dirty="0" smtClean="0"/>
              <a:t>, organic anions</a:t>
            </a:r>
          </a:p>
          <a:p>
            <a:r>
              <a:rPr lang="en-US" sz="2000" dirty="0" smtClean="0">
                <a:sym typeface="Wingdings" pitchFamily="2" charset="2"/>
              </a:rPr>
              <a:t>AG decreases by 2.5mEq/L for every 1mEq/L decrease in Plasma albumin</a:t>
            </a:r>
          </a:p>
          <a:p>
            <a:r>
              <a:rPr lang="en-US" sz="2000" dirty="0" smtClean="0"/>
              <a:t>AG&gt;16 ==&gt; </a:t>
            </a:r>
            <a:r>
              <a:rPr lang="en-US" sz="2000" dirty="0" err="1" smtClean="0"/>
              <a:t>Ketones</a:t>
            </a:r>
            <a:r>
              <a:rPr lang="en-US" sz="2000" dirty="0" smtClean="0"/>
              <a:t>, lactate, </a:t>
            </a:r>
            <a:r>
              <a:rPr lang="en-US" sz="2000" dirty="0" err="1" smtClean="0"/>
              <a:t>salicylate</a:t>
            </a:r>
            <a:r>
              <a:rPr lang="en-US" sz="2000" dirty="0" smtClean="0"/>
              <a:t>, antifreeze, methanol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Homeostasis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Interstitial Fluid is the environment of the cells, and life depends on the constancy of this internal sea.</a:t>
            </a:r>
          </a:p>
          <a:p>
            <a:pPr>
              <a:buNone/>
            </a:pPr>
            <a:r>
              <a:rPr lang="en-US" sz="2400" u="sng" dirty="0" smtClean="0"/>
              <a:t>Homeostatic Mechanisms </a:t>
            </a:r>
            <a:r>
              <a:rPr lang="en-US" sz="2400" dirty="0" smtClean="0"/>
              <a:t>: Maintain within a narrow range.</a:t>
            </a:r>
          </a:p>
          <a:p>
            <a:r>
              <a:rPr lang="en-US" sz="2400" dirty="0" smtClean="0"/>
              <a:t> Tonicity</a:t>
            </a:r>
          </a:p>
          <a:p>
            <a:r>
              <a:rPr lang="en-US" sz="2400" dirty="0" smtClean="0"/>
              <a:t> Volume</a:t>
            </a:r>
          </a:p>
          <a:p>
            <a:r>
              <a:rPr lang="en-US" sz="2400" dirty="0" smtClean="0"/>
              <a:t>Specific ion concentration</a:t>
            </a:r>
          </a:p>
          <a:p>
            <a:pPr>
              <a:buNone/>
            </a:pPr>
            <a:r>
              <a:rPr lang="en-US" sz="2400" b="1" u="sng" dirty="0" err="1" smtClean="0"/>
              <a:t>Defence</a:t>
            </a:r>
            <a:r>
              <a:rPr lang="en-US" sz="2400" b="1" u="sng" dirty="0" smtClean="0"/>
              <a:t> of Tonicity </a:t>
            </a:r>
            <a:r>
              <a:rPr lang="en-US" sz="2400" dirty="0" smtClean="0"/>
              <a:t>–(280-295mOsm/L)</a:t>
            </a:r>
          </a:p>
          <a:p>
            <a:r>
              <a:rPr lang="en-US" sz="2400" dirty="0" smtClean="0"/>
              <a:t>Vasopressin secretion </a:t>
            </a:r>
          </a:p>
          <a:p>
            <a:r>
              <a:rPr lang="en-US" sz="2400" dirty="0" smtClean="0"/>
              <a:t>Thirst Mechanism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09718" y="4572008"/>
            <a:ext cx="43200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Increased </a:t>
            </a:r>
            <a:r>
              <a:rPr lang="en-US" dirty="0" err="1" smtClean="0"/>
              <a:t>Osmolality</a:t>
            </a:r>
            <a:r>
              <a:rPr lang="en-US" dirty="0" smtClean="0"/>
              <a:t> of ECF</a:t>
            </a:r>
          </a:p>
          <a:p>
            <a:endParaRPr lang="en-US" dirty="0" smtClean="0"/>
          </a:p>
          <a:p>
            <a:r>
              <a:rPr lang="en-US" dirty="0" smtClean="0"/>
              <a:t>Thirst		      Increased</a:t>
            </a:r>
          </a:p>
          <a:p>
            <a:pPr algn="r"/>
            <a:r>
              <a:rPr lang="en-US" dirty="0" smtClean="0"/>
              <a:t>		Vasopressin Secretion</a:t>
            </a:r>
          </a:p>
          <a:p>
            <a:r>
              <a:rPr lang="en-US" dirty="0" smtClean="0"/>
              <a:t>Increased </a:t>
            </a:r>
          </a:p>
          <a:p>
            <a:r>
              <a:rPr lang="en-US" dirty="0" smtClean="0"/>
              <a:t>Water Intake	Water Retention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Dilution of ECF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4749801" y="5035561"/>
            <a:ext cx="21431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679951" y="5534833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6500826" y="6499246"/>
            <a:ext cx="14287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965173" y="5034767"/>
            <a:ext cx="357984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965967" y="5820585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858546" y="6427808"/>
            <a:ext cx="2286016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038199" y="6320651"/>
            <a:ext cx="21431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751389" y="6320651"/>
            <a:ext cx="21431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858546" y="4856172"/>
            <a:ext cx="571504" cy="714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87372" y="6713560"/>
            <a:ext cx="1928826" cy="1588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7716860" y="5713428"/>
            <a:ext cx="2000264" cy="1588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8001024" y="4713295"/>
            <a:ext cx="71438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901014" y="5715016"/>
            <a:ext cx="11715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Inhibitory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Acid Base Equilibrium</a:t>
            </a:r>
            <a:r>
              <a:rPr lang="en-US" dirty="0" smtClean="0"/>
              <a:t>:</a:t>
            </a:r>
          </a:p>
          <a:p>
            <a:r>
              <a:rPr lang="en-US" dirty="0" smtClean="0"/>
              <a:t>Elimination of Acid</a:t>
            </a:r>
          </a:p>
          <a:p>
            <a:r>
              <a:rPr lang="en-US" dirty="0" smtClean="0"/>
              <a:t>Recovery/Regeneration of Base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Mechanisms that keep pH stable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Buffering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Compensation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Buffers: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Definition</a:t>
            </a:r>
            <a:r>
              <a:rPr lang="en-US" i="1" dirty="0" smtClean="0"/>
              <a:t>: A substance that can bind or release H</a:t>
            </a:r>
            <a:r>
              <a:rPr lang="en-US" i="1" baseline="30000" dirty="0" smtClean="0"/>
              <a:t>+</a:t>
            </a:r>
            <a:r>
              <a:rPr lang="en-US" i="1" dirty="0" smtClean="0"/>
              <a:t> ions in solution, thus keeping the pH of the solution relatively constant despite addition of large amounts of acid or base.</a:t>
            </a:r>
          </a:p>
          <a:p>
            <a:pPr>
              <a:buNone/>
            </a:pPr>
            <a:r>
              <a:rPr lang="en-US" dirty="0" smtClean="0"/>
              <a:t>For Buffer HA,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HA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&lt;====&gt;H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A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66"/>
                </a:solidFill>
                <a:sym typeface="Wingdings" pitchFamily="2" charset="2"/>
              </a:rPr>
              <a:t>pH = </a:t>
            </a:r>
            <a:r>
              <a:rPr lang="en-US" dirty="0" err="1" smtClean="0">
                <a:solidFill>
                  <a:srgbClr val="FF0066"/>
                </a:solidFill>
                <a:sym typeface="Wingdings" pitchFamily="2" charset="2"/>
              </a:rPr>
              <a:t>pK</a:t>
            </a:r>
            <a:r>
              <a:rPr lang="en-US" baseline="-25000" dirty="0" err="1" smtClean="0">
                <a:solidFill>
                  <a:srgbClr val="FF0066"/>
                </a:solidFill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FF0066"/>
                </a:solidFill>
                <a:sym typeface="Wingdings" pitchFamily="2" charset="2"/>
              </a:rPr>
              <a:t> + log [A</a:t>
            </a:r>
            <a:r>
              <a:rPr lang="en-US" baseline="30000" dirty="0" smtClean="0">
                <a:solidFill>
                  <a:srgbClr val="FF0066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0066"/>
                </a:solidFill>
                <a:sym typeface="Wingdings" pitchFamily="2" charset="2"/>
              </a:rPr>
              <a:t>]/[HA]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When [A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] = [HA], pH= </a:t>
            </a:r>
            <a:r>
              <a:rPr lang="en-US" dirty="0" err="1" smtClean="0">
                <a:sym typeface="Wingdings" pitchFamily="2" charset="2"/>
              </a:rPr>
              <a:t>pK</a:t>
            </a:r>
            <a:r>
              <a:rPr lang="en-US" dirty="0" smtClean="0">
                <a:sym typeface="Wingdings" pitchFamily="2" charset="2"/>
              </a:rPr>
              <a:t>, buffering capacity is maximum.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Ideal body buffer has </a:t>
            </a:r>
            <a:r>
              <a:rPr lang="en-US" dirty="0" err="1" smtClean="0">
                <a:sym typeface="Wingdings" pitchFamily="2" charset="2"/>
              </a:rPr>
              <a:t>pK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between 6.8 and 7.2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329642" cy="448311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dirty="0" smtClean="0"/>
              <a:t>Most buffers are weak acids (</a:t>
            </a:r>
            <a:r>
              <a:rPr lang="en-US" sz="3400" dirty="0" err="1" smtClean="0"/>
              <a:t>Hbuffer</a:t>
            </a:r>
            <a:r>
              <a:rPr lang="en-US" sz="3400" dirty="0" smtClean="0"/>
              <a:t>) &amp; their  Na Salts (</a:t>
            </a:r>
            <a:r>
              <a:rPr lang="en-US" sz="3400" dirty="0" err="1" smtClean="0"/>
              <a:t>Nabuffer</a:t>
            </a:r>
            <a:r>
              <a:rPr lang="en-US" sz="3400" dirty="0" smtClean="0"/>
              <a:t>)</a:t>
            </a:r>
          </a:p>
          <a:p>
            <a:r>
              <a:rPr lang="en-US" sz="3400" dirty="0" smtClean="0"/>
              <a:t>Strong Acids Buffered by </a:t>
            </a:r>
            <a:r>
              <a:rPr lang="en-US" sz="3400" dirty="0" err="1" smtClean="0"/>
              <a:t>NaBuffer</a:t>
            </a:r>
            <a:endParaRPr lang="en-US" sz="3400" dirty="0" smtClean="0"/>
          </a:p>
          <a:p>
            <a:pPr lvl="2"/>
            <a:r>
              <a:rPr lang="en-US" sz="2600" dirty="0" err="1" smtClean="0">
                <a:solidFill>
                  <a:srgbClr val="FF0000"/>
                </a:solidFill>
              </a:rPr>
              <a:t>HCl</a:t>
            </a:r>
            <a:r>
              <a:rPr lang="en-US" sz="2600" dirty="0" smtClean="0">
                <a:solidFill>
                  <a:srgbClr val="FF0000"/>
                </a:solidFill>
              </a:rPr>
              <a:t> + </a:t>
            </a:r>
            <a:r>
              <a:rPr lang="en-US" sz="2600" dirty="0" err="1" smtClean="0">
                <a:solidFill>
                  <a:srgbClr val="FF0000"/>
                </a:solidFill>
              </a:rPr>
              <a:t>NaBuffer</a:t>
            </a:r>
            <a:r>
              <a:rPr lang="en-US" sz="2600" dirty="0" smtClean="0">
                <a:solidFill>
                  <a:srgbClr val="FF0000"/>
                </a:solidFill>
              </a:rPr>
              <a:t> &lt;====&gt; H</a:t>
            </a:r>
            <a:r>
              <a:rPr lang="en-US" sz="2600" baseline="30000" dirty="0" smtClean="0">
                <a:solidFill>
                  <a:srgbClr val="FF0000"/>
                </a:solidFill>
              </a:rPr>
              <a:t>+</a:t>
            </a:r>
            <a:r>
              <a:rPr lang="en-US" sz="2600" dirty="0" smtClean="0">
                <a:solidFill>
                  <a:srgbClr val="FF0000"/>
                </a:solidFill>
              </a:rPr>
              <a:t> + </a:t>
            </a:r>
            <a:r>
              <a:rPr lang="en-US" sz="2600" dirty="0" err="1" smtClean="0">
                <a:solidFill>
                  <a:srgbClr val="FF0000"/>
                </a:solidFill>
              </a:rPr>
              <a:t>Cl</a:t>
            </a:r>
            <a:r>
              <a:rPr lang="en-US" sz="2600" baseline="30000" dirty="0" smtClean="0">
                <a:solidFill>
                  <a:srgbClr val="FF0000"/>
                </a:solidFill>
              </a:rPr>
              <a:t>-</a:t>
            </a:r>
            <a:r>
              <a:rPr lang="en-US" sz="2600" dirty="0" smtClean="0">
                <a:solidFill>
                  <a:srgbClr val="FF0000"/>
                </a:solidFill>
              </a:rPr>
              <a:t> +Na</a:t>
            </a:r>
            <a:r>
              <a:rPr lang="en-US" sz="2600" baseline="30000" dirty="0" smtClean="0">
                <a:solidFill>
                  <a:srgbClr val="FF0000"/>
                </a:solidFill>
              </a:rPr>
              <a:t>+</a:t>
            </a:r>
            <a:r>
              <a:rPr lang="en-US" sz="2600" dirty="0" smtClean="0">
                <a:solidFill>
                  <a:srgbClr val="FF0000"/>
                </a:solidFill>
              </a:rPr>
              <a:t> + Buffer &lt;====&gt; </a:t>
            </a:r>
            <a:r>
              <a:rPr lang="en-US" sz="2600" dirty="0" err="1" smtClean="0">
                <a:solidFill>
                  <a:srgbClr val="FF0000"/>
                </a:solidFill>
              </a:rPr>
              <a:t>Hbuffer</a:t>
            </a:r>
            <a:r>
              <a:rPr lang="en-US" sz="2600" dirty="0" smtClean="0">
                <a:solidFill>
                  <a:srgbClr val="FF0000"/>
                </a:solidFill>
              </a:rPr>
              <a:t> + </a:t>
            </a:r>
            <a:r>
              <a:rPr lang="en-US" sz="2600" dirty="0" err="1" smtClean="0">
                <a:solidFill>
                  <a:srgbClr val="FF0000"/>
                </a:solidFill>
              </a:rPr>
              <a:t>NaCl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3400" dirty="0" smtClean="0"/>
              <a:t>Strong Bases buffered by </a:t>
            </a:r>
            <a:r>
              <a:rPr lang="en-US" sz="3400" dirty="0" err="1" smtClean="0"/>
              <a:t>Hbuffer</a:t>
            </a:r>
            <a:endParaRPr lang="en-US" sz="3400" dirty="0" smtClean="0"/>
          </a:p>
          <a:p>
            <a:pPr lvl="2"/>
            <a:r>
              <a:rPr lang="en-US" sz="2600" dirty="0" err="1" smtClean="0">
                <a:solidFill>
                  <a:srgbClr val="FF0000"/>
                </a:solidFill>
              </a:rPr>
              <a:t>NaOH</a:t>
            </a:r>
            <a:r>
              <a:rPr lang="en-US" sz="2600" dirty="0" smtClean="0">
                <a:solidFill>
                  <a:srgbClr val="FF0000"/>
                </a:solidFill>
              </a:rPr>
              <a:t> + H Buffer &lt;====&gt; Na</a:t>
            </a:r>
            <a:r>
              <a:rPr lang="en-US" sz="2600" baseline="30000" dirty="0" smtClean="0">
                <a:solidFill>
                  <a:srgbClr val="FF0000"/>
                </a:solidFill>
              </a:rPr>
              <a:t>+</a:t>
            </a:r>
            <a:r>
              <a:rPr lang="en-US" sz="2600" dirty="0" smtClean="0">
                <a:solidFill>
                  <a:srgbClr val="FF0000"/>
                </a:solidFill>
              </a:rPr>
              <a:t> + OH</a:t>
            </a:r>
            <a:r>
              <a:rPr lang="en-US" sz="2600" baseline="30000" dirty="0" smtClean="0">
                <a:solidFill>
                  <a:srgbClr val="FF0000"/>
                </a:solidFill>
              </a:rPr>
              <a:t>-</a:t>
            </a:r>
            <a:r>
              <a:rPr lang="en-US" sz="2600" dirty="0" smtClean="0">
                <a:solidFill>
                  <a:srgbClr val="FF0000"/>
                </a:solidFill>
              </a:rPr>
              <a:t> + H</a:t>
            </a:r>
            <a:r>
              <a:rPr lang="en-US" sz="2600" baseline="30000" dirty="0" smtClean="0">
                <a:solidFill>
                  <a:srgbClr val="FF0000"/>
                </a:solidFill>
              </a:rPr>
              <a:t>+</a:t>
            </a:r>
            <a:r>
              <a:rPr lang="en-US" sz="2600" dirty="0" smtClean="0">
                <a:solidFill>
                  <a:srgbClr val="FF0000"/>
                </a:solidFill>
              </a:rPr>
              <a:t> + Buffer &lt;====&gt; </a:t>
            </a:r>
            <a:r>
              <a:rPr lang="en-US" sz="2600" dirty="0" err="1" smtClean="0">
                <a:solidFill>
                  <a:srgbClr val="FF0000"/>
                </a:solidFill>
              </a:rPr>
              <a:t>NaBuffer</a:t>
            </a:r>
            <a:r>
              <a:rPr lang="en-US" sz="2600" dirty="0" smtClean="0">
                <a:solidFill>
                  <a:srgbClr val="FF0000"/>
                </a:solidFill>
              </a:rPr>
              <a:t> + H</a:t>
            </a:r>
            <a:r>
              <a:rPr lang="en-US" sz="2600" baseline="-25000" dirty="0" smtClean="0">
                <a:solidFill>
                  <a:srgbClr val="FF0000"/>
                </a:solidFill>
              </a:rPr>
              <a:t>2</a:t>
            </a:r>
            <a:r>
              <a:rPr lang="en-US" sz="2600" dirty="0" smtClean="0">
                <a:solidFill>
                  <a:srgbClr val="FF0000"/>
                </a:solidFill>
              </a:rPr>
              <a:t>O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sz="3400" b="1" u="sng" dirty="0" smtClean="0"/>
              <a:t>Buffer Effectiveness Depends on:</a:t>
            </a:r>
            <a:endParaRPr lang="en-US" sz="3400" dirty="0" smtClean="0"/>
          </a:p>
          <a:p>
            <a:r>
              <a:rPr lang="en-US" sz="3800" dirty="0" err="1" smtClean="0"/>
              <a:t>Quanitity</a:t>
            </a:r>
            <a:endParaRPr lang="en-US" sz="3800" dirty="0" smtClean="0"/>
          </a:p>
          <a:p>
            <a:pPr lvl="1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/HCO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- Most important Extracellular Buffer</a:t>
            </a:r>
          </a:p>
          <a:p>
            <a:pPr lvl="1"/>
            <a:r>
              <a:rPr lang="en-US" sz="3200" dirty="0" smtClean="0"/>
              <a:t>Protein Buffers – Most </a:t>
            </a:r>
            <a:r>
              <a:rPr lang="en-US" sz="3200" dirty="0" err="1" smtClean="0"/>
              <a:t>improtant</a:t>
            </a:r>
            <a:r>
              <a:rPr lang="en-US" sz="3200" dirty="0" smtClean="0"/>
              <a:t> Intracellular Buffer</a:t>
            </a:r>
          </a:p>
          <a:p>
            <a:r>
              <a:rPr lang="en-US" sz="3800" dirty="0" err="1" smtClean="0"/>
              <a:t>pK</a:t>
            </a:r>
            <a:r>
              <a:rPr lang="en-US" sz="3800" baseline="-25000" dirty="0" err="1" smtClean="0"/>
              <a:t>a</a:t>
            </a:r>
            <a:r>
              <a:rPr lang="en-US" sz="3800" baseline="-25000" dirty="0" smtClean="0"/>
              <a:t>	</a:t>
            </a:r>
          </a:p>
          <a:p>
            <a:pPr lvl="1">
              <a:buNone/>
            </a:pPr>
            <a:r>
              <a:rPr lang="en-US" sz="3200" dirty="0" smtClean="0"/>
              <a:t> – Buffering capacity maximum when pH=</a:t>
            </a:r>
            <a:r>
              <a:rPr lang="en-US" sz="3200" dirty="0" err="1" smtClean="0"/>
              <a:t>pK</a:t>
            </a:r>
            <a:r>
              <a:rPr lang="en-US" sz="3200" baseline="-25000" dirty="0" err="1" smtClean="0"/>
              <a:t>a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smtClean="0"/>
              <a:t>Function well within 1 pH unit. (Eg: HCO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- 5.1-7.1)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Buffers in ECF:</a:t>
            </a:r>
          </a:p>
          <a:p>
            <a:r>
              <a:rPr lang="en-US" dirty="0" smtClean="0"/>
              <a:t>Carbonate-Bicarbonate Buffer		53%</a:t>
            </a:r>
          </a:p>
          <a:p>
            <a:pPr lvl="1"/>
            <a:r>
              <a:rPr lang="en-US" dirty="0" smtClean="0"/>
              <a:t>Plasma (35%)</a:t>
            </a:r>
          </a:p>
          <a:p>
            <a:pPr lvl="1"/>
            <a:r>
              <a:rPr lang="en-US" dirty="0" smtClean="0"/>
              <a:t>Erythrocyte(18%)</a:t>
            </a:r>
          </a:p>
          <a:p>
            <a:r>
              <a:rPr lang="en-US" dirty="0" smtClean="0"/>
              <a:t>Hemoglobin				35%</a:t>
            </a:r>
          </a:p>
          <a:p>
            <a:r>
              <a:rPr lang="en-US" dirty="0" smtClean="0"/>
              <a:t>Plasma Proteins				7%</a:t>
            </a:r>
          </a:p>
          <a:p>
            <a:r>
              <a:rPr lang="en-US" dirty="0" smtClean="0"/>
              <a:t>Organic &amp; Inorganic Phosphates		5%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Buffers in ICF:</a:t>
            </a:r>
          </a:p>
          <a:p>
            <a:r>
              <a:rPr lang="en-US" dirty="0" smtClean="0"/>
              <a:t>Intracellular Proteins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-HPO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Intracellular buffers are responsible for ~85% buffering in Met. Acidosis and ~35% in met </a:t>
            </a:r>
            <a:r>
              <a:rPr lang="en-US" dirty="0" err="1" smtClean="0"/>
              <a:t>alk</a:t>
            </a:r>
            <a:r>
              <a:rPr lang="en-US" dirty="0" smtClean="0"/>
              <a:t> and almost complete buffering in respiratory acidosis and alkalosis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Bicarbonate Buffer: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HCl</a:t>
            </a:r>
            <a:r>
              <a:rPr lang="en-US" dirty="0" smtClean="0">
                <a:solidFill>
                  <a:srgbClr val="FF0000"/>
                </a:solidFill>
              </a:rPr>
              <a:t> + NaHCO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&lt;==&gt;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NaCl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+ 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&lt;==&gt;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NaCl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 + 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 useful only for metabolic acid</a:t>
            </a:r>
          </a:p>
          <a:p>
            <a:pPr>
              <a:buNone/>
            </a:pPr>
            <a:r>
              <a:rPr lang="en-US" b="1" u="sng" dirty="0" err="1" smtClean="0">
                <a:sym typeface="Wingdings" pitchFamily="2" charset="2"/>
              </a:rPr>
              <a:t>Hb</a:t>
            </a:r>
            <a:r>
              <a:rPr lang="en-US" b="1" u="sng" dirty="0" smtClean="0">
                <a:sym typeface="Wingdings" pitchFamily="2" charset="2"/>
              </a:rPr>
              <a:t> System: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Both Respiratory &amp; Metabolic Acid in ECF</a:t>
            </a:r>
          </a:p>
          <a:p>
            <a:r>
              <a:rPr lang="en-US" dirty="0" smtClean="0">
                <a:sym typeface="Wingdings" pitchFamily="2" charset="2"/>
              </a:rPr>
              <a:t>Forms </a:t>
            </a:r>
            <a:r>
              <a:rPr lang="en-US" dirty="0" err="1" smtClean="0">
                <a:sym typeface="Wingdings" pitchFamily="2" charset="2"/>
              </a:rPr>
              <a:t>Carbamino</a:t>
            </a:r>
            <a:r>
              <a:rPr lang="en-US" dirty="0" smtClean="0">
                <a:sym typeface="Wingdings" pitchFamily="2" charset="2"/>
              </a:rPr>
              <a:t> compounds with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Buffers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directly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 &lt;====&gt;H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KHb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&lt;====&gt;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HHb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KHCO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diffuses out &amp;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diffuses into cells – Chloride shift</a:t>
            </a:r>
          </a:p>
          <a:p>
            <a:r>
              <a:rPr lang="en-US" dirty="0" err="1" smtClean="0">
                <a:sym typeface="Wingdings" pitchFamily="2" charset="2"/>
              </a:rPr>
              <a:t>pKa</a:t>
            </a:r>
            <a:r>
              <a:rPr lang="en-US" dirty="0" smtClean="0">
                <a:sym typeface="Wingdings" pitchFamily="2" charset="2"/>
              </a:rPr>
              <a:t> – 6.8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Protein Buffer:</a:t>
            </a:r>
          </a:p>
          <a:p>
            <a:r>
              <a:rPr lang="en-US" dirty="0" smtClean="0"/>
              <a:t>Predominant Intracellular Buffer – Large total concentration</a:t>
            </a:r>
          </a:p>
          <a:p>
            <a:r>
              <a:rPr lang="en-US" dirty="0" err="1" smtClean="0"/>
              <a:t>pK</a:t>
            </a:r>
            <a:r>
              <a:rPr lang="en-US" dirty="0" smtClean="0"/>
              <a:t> = 7.4</a:t>
            </a:r>
          </a:p>
          <a:p>
            <a:r>
              <a:rPr lang="en-US" dirty="0" smtClean="0"/>
              <a:t>AA have Acidic &amp; Basic Free </a:t>
            </a:r>
            <a:r>
              <a:rPr lang="en-US" dirty="0" err="1" smtClean="0"/>
              <a:t>radicles</a:t>
            </a:r>
            <a:endParaRPr lang="en-US" dirty="0" smtClean="0"/>
          </a:p>
          <a:p>
            <a:pPr lvl="2">
              <a:buNone/>
            </a:pPr>
            <a:r>
              <a:rPr lang="en-US" baseline="30000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COOH + OH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&lt;====&gt; COO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pPr lvl="2">
              <a:buNone/>
            </a:pPr>
            <a:r>
              <a:rPr lang="en-US" baseline="30000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NH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OH + 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&lt;====&gt; NH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pPr>
              <a:buNone/>
            </a:pPr>
            <a:r>
              <a:rPr lang="en-US" b="1" u="sng" dirty="0" smtClean="0"/>
              <a:t>Phosphate Buffer:</a:t>
            </a:r>
          </a:p>
          <a:p>
            <a:r>
              <a:rPr lang="en-US" dirty="0" err="1" smtClean="0"/>
              <a:t>pK</a:t>
            </a:r>
            <a:r>
              <a:rPr lang="en-US" dirty="0" smtClean="0"/>
              <a:t> = 6.8</a:t>
            </a:r>
          </a:p>
          <a:p>
            <a:r>
              <a:rPr lang="en-US" dirty="0" smtClean="0"/>
              <a:t>Predominantly Intracellular</a:t>
            </a:r>
          </a:p>
          <a:p>
            <a:r>
              <a:rPr lang="en-US" dirty="0" smtClean="0"/>
              <a:t>Also in renal tubular 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HCl</a:t>
            </a:r>
            <a:r>
              <a:rPr lang="en-US" dirty="0" smtClean="0">
                <a:solidFill>
                  <a:srgbClr val="FF0000"/>
                </a:solidFill>
              </a:rPr>
              <a:t> + Na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HPO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&lt;====&gt; NaH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PO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NaOH</a:t>
            </a:r>
            <a:r>
              <a:rPr lang="en-US" dirty="0" smtClean="0">
                <a:solidFill>
                  <a:srgbClr val="FF0000"/>
                </a:solidFill>
              </a:rPr>
              <a:t> + NaH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PO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&lt;====&gt; Na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HPO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Compensation:</a:t>
            </a:r>
          </a:p>
          <a:p>
            <a:pPr>
              <a:buNone/>
            </a:pPr>
            <a:r>
              <a:rPr lang="en-US" u="sng" dirty="0" smtClean="0"/>
              <a:t>Pulmonary Compensation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2400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+ HCO</a:t>
            </a:r>
            <a:r>
              <a:rPr lang="en-US" sz="2400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&lt;====&gt; 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&lt;====&gt;</a:t>
            </a:r>
            <a:r>
              <a:rPr lang="en-US" sz="2400" dirty="0" smtClean="0">
                <a:solidFill>
                  <a:srgbClr val="FF0000"/>
                </a:solidFill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+ 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 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 acts on </a:t>
            </a:r>
            <a:r>
              <a:rPr lang="en-US" dirty="0" err="1" smtClean="0"/>
              <a:t>medullary</a:t>
            </a:r>
            <a:r>
              <a:rPr lang="en-US" dirty="0" smtClean="0"/>
              <a:t> </a:t>
            </a:r>
            <a:r>
              <a:rPr lang="en-US" dirty="0" err="1" smtClean="0"/>
              <a:t>centres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Increased PaCO</a:t>
            </a:r>
            <a:r>
              <a:rPr lang="en-US" baseline="-25000" dirty="0" smtClean="0"/>
              <a:t>2 </a:t>
            </a:r>
            <a:r>
              <a:rPr lang="en-US" dirty="0" smtClean="0"/>
              <a:t> stimulates </a:t>
            </a:r>
            <a:r>
              <a:rPr lang="en-US" dirty="0" err="1" smtClean="0"/>
              <a:t>ventiallation</a:t>
            </a:r>
            <a:endParaRPr lang="en-US" dirty="0" smtClean="0"/>
          </a:p>
          <a:p>
            <a:pPr lvl="1"/>
            <a:r>
              <a:rPr lang="en-US" dirty="0" smtClean="0"/>
              <a:t>Metabolic Acidosis – Increased </a:t>
            </a:r>
            <a:r>
              <a:rPr lang="en-US" dirty="0" err="1" smtClean="0"/>
              <a:t>Ventillation</a:t>
            </a:r>
            <a:endParaRPr lang="en-US" dirty="0" smtClean="0"/>
          </a:p>
          <a:p>
            <a:pPr lvl="1"/>
            <a:r>
              <a:rPr lang="en-US" dirty="0" smtClean="0"/>
              <a:t>Metabolic Alkalosis – Depression of </a:t>
            </a:r>
            <a:r>
              <a:rPr lang="en-US" dirty="0" err="1" smtClean="0"/>
              <a:t>Ventillation</a:t>
            </a:r>
            <a:endParaRPr lang="en-US" dirty="0" smtClean="0"/>
          </a:p>
          <a:p>
            <a:pPr lvl="2"/>
            <a:r>
              <a:rPr lang="en-US" dirty="0" smtClean="0"/>
              <a:t>But, limited because Hypoxic stimulus can override </a:t>
            </a:r>
            <a:r>
              <a:rPr lang="en-US" dirty="0" err="1" smtClean="0"/>
              <a:t>Hypercapnia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Renal </a:t>
            </a:r>
            <a:r>
              <a:rPr lang="en-US" b="1" u="sng" dirty="0" err="1" smtClean="0"/>
              <a:t>Compensatoin</a:t>
            </a:r>
            <a:r>
              <a:rPr lang="en-US" b="1" u="sng" dirty="0" smtClean="0"/>
              <a:t>: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Mechanisms: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Reabsorption</a:t>
            </a:r>
            <a:r>
              <a:rPr lang="en-US" dirty="0" smtClean="0"/>
              <a:t> of filtered HCO</a:t>
            </a:r>
            <a:r>
              <a:rPr lang="en-US" baseline="30000" dirty="0" smtClean="0"/>
              <a:t>3-</a:t>
            </a:r>
            <a:r>
              <a:rPr lang="en-US" dirty="0" smtClean="0"/>
              <a:t> (4000-5000 </a:t>
            </a:r>
            <a:r>
              <a:rPr lang="en-US" dirty="0" err="1" smtClean="0"/>
              <a:t>mEq</a:t>
            </a:r>
            <a:r>
              <a:rPr lang="en-US" dirty="0" smtClean="0"/>
              <a:t>/d)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Generation of fresh bicarbonate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Formation of </a:t>
            </a:r>
            <a:r>
              <a:rPr lang="en-US" dirty="0" err="1" smtClean="0"/>
              <a:t>titrable</a:t>
            </a:r>
            <a:r>
              <a:rPr lang="en-US" dirty="0" smtClean="0"/>
              <a:t> acid – (1mEq/Kg/d)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Excretion of NH4</a:t>
            </a:r>
            <a:r>
              <a:rPr lang="en-US" baseline="30000" dirty="0" smtClean="0"/>
              <a:t>+</a:t>
            </a:r>
            <a:r>
              <a:rPr lang="en-US" dirty="0" smtClean="0"/>
              <a:t> in urine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4282" y="1500174"/>
            <a:ext cx="8643998" cy="51435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571613"/>
            <a:ext cx="24288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PERITUBULAR BLOOD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568223"/>
            <a:ext cx="207170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RENAL TUBULAR CELL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14932" y="1571612"/>
            <a:ext cx="360047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GLOMULAR FILTRATE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57488" y="2357430"/>
            <a:ext cx="1785950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endParaRPr lang="en-US" baseline="30000" dirty="0" smtClean="0"/>
          </a:p>
          <a:p>
            <a:pPr algn="ctr"/>
            <a:r>
              <a:rPr lang="en-US" baseline="30000" dirty="0" smtClean="0"/>
              <a:t>         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baseline="30000" dirty="0" smtClean="0"/>
              <a:t> </a:t>
            </a:r>
            <a:r>
              <a:rPr lang="en-US" dirty="0" smtClean="0"/>
              <a:t>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baseline="300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929222" y="2357430"/>
            <a:ext cx="4286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HCO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 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  HPO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2-</a:t>
            </a:r>
            <a:r>
              <a:rPr lang="en-US" sz="2000" dirty="0" smtClean="0"/>
              <a:t>   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 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Na</a:t>
            </a:r>
            <a:r>
              <a:rPr lang="en-US" sz="2000" baseline="30000" dirty="0" smtClean="0"/>
              <a:t>+</a:t>
            </a:r>
            <a:endParaRPr lang="en-US" sz="20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4872046" y="28574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 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606006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6492" y="39290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606006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7229500" y="49884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 smtClean="0"/>
              <a:t>  </a:t>
            </a:r>
            <a:r>
              <a:rPr lang="en-US" dirty="0" smtClean="0"/>
              <a:t>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3768" y="606006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 smtClean="0"/>
              <a:t>  </a:t>
            </a:r>
            <a:r>
              <a:rPr lang="en-US" dirty="0" smtClean="0"/>
              <a:t>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107785" y="282177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107785" y="325040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974422" y="4895977"/>
            <a:ext cx="2488188" cy="7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715008" y="3357562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513630" y="5214950"/>
            <a:ext cx="16902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521183" y="3837271"/>
            <a:ext cx="2273874" cy="28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4" idx="0"/>
          </p:cNvCxnSpPr>
          <p:nvPr/>
        </p:nvCxnSpPr>
        <p:spPr>
          <a:xfrm rot="5400000">
            <a:off x="7292715" y="5737517"/>
            <a:ext cx="630800" cy="14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1"/>
          </p:cNvCxnSpPr>
          <p:nvPr/>
        </p:nvCxnSpPr>
        <p:spPr>
          <a:xfrm>
            <a:off x="4286248" y="3030020"/>
            <a:ext cx="585798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86248" y="4143380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86248" y="521495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322099" y="3178967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144430" y="3643314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858810" y="4214818"/>
            <a:ext cx="299960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2214546" y="3071810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07389" y="317896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285984" y="4071942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215340" y="4143380"/>
            <a:ext cx="14208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2214546" y="514351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143108" y="5214950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2285984" y="5715016"/>
            <a:ext cx="60722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2214546" y="5643578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2285984" y="4572008"/>
            <a:ext cx="47863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2213752" y="4500570"/>
            <a:ext cx="14367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2214546" y="3714752"/>
            <a:ext cx="36433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2142314" y="3643314"/>
            <a:ext cx="14367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2910" y="326118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         NaHCO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642910" y="411843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          NaHCO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14348" y="5143512"/>
            <a:ext cx="181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         NaHCO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71438" y="785794"/>
            <a:ext cx="892971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MAJOR RENAL MECHANISMS RESPONSIBLE FOR 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EXCRETION/HCO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RETENTION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06" y="6386476"/>
            <a:ext cx="556440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can be obtained from blood or the tubular fluid</a:t>
            </a:r>
            <a:endParaRPr lang="en-US" sz="2000" dirty="0"/>
          </a:p>
        </p:txBody>
      </p:sp>
      <p:cxnSp>
        <p:nvCxnSpPr>
          <p:cNvPr id="63" name="Straight Arrow Connector 62"/>
          <p:cNvCxnSpPr/>
          <p:nvPr/>
        </p:nvCxnSpPr>
        <p:spPr>
          <a:xfrm rot="10800000">
            <a:off x="4143372" y="342900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143768" y="1988098"/>
            <a:ext cx="12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Glutamine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7608909" y="239235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7466033" y="2820983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4143372" y="3571877"/>
            <a:ext cx="39290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772652" y="3273982"/>
            <a:ext cx="5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202292" y="4643446"/>
            <a:ext cx="44114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06" y="285728"/>
            <a:ext cx="4786346" cy="6429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Clinical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concepts: Compensation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967071"/>
            <a:ext cx="888486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Prediction of Compensatory Responses on Simple Acid Base Disorders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1570122"/>
          <a:ext cx="7715304" cy="50735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67936"/>
                <a:gridCol w="5547368"/>
              </a:tblGrid>
              <a:tr h="3499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Prediction of Compensation</a:t>
                      </a:r>
                      <a:endParaRPr lang="en-US" dirty="0"/>
                    </a:p>
                  </a:txBody>
                  <a:tcPr/>
                </a:tc>
              </a:tr>
              <a:tr h="13450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Metabolic Acidosis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= (1.5 x 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) + 8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r>
                        <a:rPr lang="en-US" sz="1600" baseline="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will    1.25mm Hg per </a:t>
                      </a:r>
                      <a:r>
                        <a:rPr lang="en-US" sz="1600" baseline="0" dirty="0" err="1" smtClean="0"/>
                        <a:t>mmol</a:t>
                      </a:r>
                      <a:r>
                        <a:rPr lang="en-US" sz="1600" baseline="0" dirty="0" smtClean="0"/>
                        <a:t>/L     in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r>
                        <a:rPr lang="en-US" sz="1600" baseline="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 =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+ 15</a:t>
                      </a:r>
                      <a:endParaRPr lang="en-US" sz="1600" dirty="0"/>
                    </a:p>
                  </a:txBody>
                  <a:tcPr/>
                </a:tc>
              </a:tr>
              <a:tr h="13450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Metabolic Alkalosis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r>
                        <a:rPr lang="en-US" sz="1600" baseline="0" dirty="0" smtClean="0"/>
                        <a:t> will    0.75 mm Hg per </a:t>
                      </a:r>
                      <a:r>
                        <a:rPr lang="en-US" sz="1600" baseline="0" dirty="0" err="1" smtClean="0"/>
                        <a:t>mmol</a:t>
                      </a:r>
                      <a:r>
                        <a:rPr lang="en-US" sz="1600" baseline="0" dirty="0" smtClean="0"/>
                        <a:t>/L   in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r>
                        <a:rPr lang="en-US" sz="1600" baseline="0" dirty="0" smtClean="0"/>
                        <a:t> will    6mm Hg per 10 </a:t>
                      </a:r>
                      <a:r>
                        <a:rPr lang="en-US" sz="1600" baseline="0" dirty="0" err="1" smtClean="0"/>
                        <a:t>mmol</a:t>
                      </a:r>
                      <a:r>
                        <a:rPr lang="en-US" sz="1600" baseline="0" dirty="0" smtClean="0"/>
                        <a:t>/l     in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 =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+ 15</a:t>
                      </a:r>
                      <a:endParaRPr lang="en-US" sz="1600" dirty="0" smtClean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Respiratory</a:t>
                      </a:r>
                      <a:r>
                        <a:rPr lang="en-US" sz="1600" baseline="0" dirty="0" smtClean="0"/>
                        <a:t> Alkalosis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Acute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2mmol/L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Chronic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4mmol/L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Respiratory</a:t>
                      </a:r>
                      <a:r>
                        <a:rPr lang="en-US" sz="1600" baseline="0" dirty="0" smtClean="0"/>
                        <a:t> Acidosis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Acute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1mmol/L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 smtClean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Chronic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4mmol/L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85786" y="1570122"/>
          <a:ext cx="7715304" cy="5073588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167936"/>
                <a:gridCol w="5547368"/>
              </a:tblGrid>
              <a:tr h="3499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Prediction of Compensation</a:t>
                      </a:r>
                      <a:endParaRPr lang="en-US" dirty="0"/>
                    </a:p>
                  </a:txBody>
                  <a:tcPr/>
                </a:tc>
              </a:tr>
              <a:tr h="13450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Metabolic Acidosis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= (1.5 x 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) + 8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r>
                        <a:rPr lang="en-US" sz="1600" baseline="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will    1.25mm Hg (1.0-1.5) per </a:t>
                      </a:r>
                      <a:r>
                        <a:rPr lang="en-US" sz="1600" baseline="0" dirty="0" err="1" smtClean="0"/>
                        <a:t>mmol</a:t>
                      </a:r>
                      <a:r>
                        <a:rPr lang="en-US" sz="1600" baseline="0" dirty="0" smtClean="0"/>
                        <a:t>/L     in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r>
                        <a:rPr lang="en-US" sz="1600" baseline="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 =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+ 15</a:t>
                      </a:r>
                      <a:endParaRPr lang="en-US" sz="1600" dirty="0"/>
                    </a:p>
                  </a:txBody>
                  <a:tcPr/>
                </a:tc>
              </a:tr>
              <a:tr h="13450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Metabolic Alkalosis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r>
                        <a:rPr lang="en-US" sz="1600" baseline="0" dirty="0" smtClean="0"/>
                        <a:t> will    0.75 (0.25-1.0) mm Hg per </a:t>
                      </a:r>
                      <a:r>
                        <a:rPr lang="en-US" sz="1600" baseline="0" dirty="0" err="1" smtClean="0"/>
                        <a:t>mmol</a:t>
                      </a:r>
                      <a:r>
                        <a:rPr lang="en-US" sz="1600" baseline="0" dirty="0" smtClean="0"/>
                        <a:t>/L   in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r>
                        <a:rPr lang="en-US" sz="1600" baseline="0" dirty="0" smtClean="0"/>
                        <a:t> will    6mm Hg per 10 </a:t>
                      </a:r>
                      <a:r>
                        <a:rPr lang="en-US" sz="1600" baseline="0" dirty="0" err="1" smtClean="0"/>
                        <a:t>mmol</a:t>
                      </a:r>
                      <a:r>
                        <a:rPr lang="en-US" sz="1600" baseline="0" dirty="0" smtClean="0"/>
                        <a:t>/l     in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</a:t>
                      </a:r>
                    </a:p>
                    <a:p>
                      <a:r>
                        <a:rPr lang="en-US" sz="1600" baseline="0" dirty="0" smtClean="0"/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PaCO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 = 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+ 15, Max – 55mmHg</a:t>
                      </a:r>
                      <a:endParaRPr lang="en-US" sz="1600" dirty="0" smtClean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Respiratory</a:t>
                      </a:r>
                      <a:r>
                        <a:rPr lang="en-US" sz="1600" baseline="0" dirty="0" smtClean="0"/>
                        <a:t> Alkalosis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Acute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2mmol/L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Chronic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4mmol/L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Respiratory</a:t>
                      </a:r>
                      <a:r>
                        <a:rPr lang="en-US" sz="1600" baseline="0" dirty="0" smtClean="0"/>
                        <a:t> Acidosis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Acute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1mmol/L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 smtClean="0"/>
                    </a:p>
                  </a:txBody>
                  <a:tcPr/>
                </a:tc>
              </a:tr>
              <a:tr h="3362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Chronic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[HCO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30000" dirty="0" smtClean="0"/>
                        <a:t>-</a:t>
                      </a:r>
                      <a:r>
                        <a:rPr lang="en-US" sz="1600" baseline="0" dirty="0" smtClean="0"/>
                        <a:t> ] will   4mmol/L per 10 mmHg    in </a:t>
                      </a:r>
                      <a:r>
                        <a:rPr lang="en-US" sz="1600" dirty="0" smtClean="0"/>
                        <a:t>PaCO</a:t>
                      </a:r>
                      <a:r>
                        <a:rPr lang="en-US" sz="1600" baseline="-25000" dirty="0" smtClean="0"/>
                        <a:t>2 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3964777" y="653575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963983" y="617777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963982" y="396399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963982" y="339248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892544" y="260666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974301" y="510620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965571" y="5534833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894529" y="260666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037273" y="546418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037273" y="510699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037273" y="610713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037273" y="646432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037273" y="396399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035817" y="346392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152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Homeostasis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14714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Defence</a:t>
            </a:r>
            <a:r>
              <a:rPr lang="en-US" b="1" u="sng" dirty="0" smtClean="0"/>
              <a:t> of Volume:</a:t>
            </a:r>
          </a:p>
          <a:p>
            <a:r>
              <a:rPr lang="en-US" sz="2400" dirty="0" smtClean="0"/>
              <a:t>ECF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- Most important</a:t>
            </a:r>
          </a:p>
          <a:p>
            <a:r>
              <a:rPr lang="en-US" sz="2400" dirty="0" err="1" smtClean="0"/>
              <a:t>Renin-Angiotensin-Aldosterone</a:t>
            </a:r>
            <a:r>
              <a:rPr lang="en-US" sz="2400" dirty="0" smtClean="0"/>
              <a:t> System</a:t>
            </a:r>
          </a:p>
          <a:p>
            <a:r>
              <a:rPr lang="en-US" sz="2400" dirty="0" smtClean="0"/>
              <a:t>Vasopressin Secretion: Volume stimuli override osmotic regulation</a:t>
            </a:r>
          </a:p>
          <a:p>
            <a:r>
              <a:rPr lang="en-US" sz="2400" dirty="0" smtClean="0"/>
              <a:t>ANP &amp; BNP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14714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err="1" smtClean="0"/>
              <a:t>Angiotensinogen</a:t>
            </a: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      </a:t>
            </a:r>
            <a:r>
              <a:rPr lang="en-US" sz="1400" dirty="0" err="1" smtClean="0"/>
              <a:t>Renin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err="1" smtClean="0"/>
              <a:t>Angiotensin</a:t>
            </a:r>
            <a:r>
              <a:rPr lang="en-US" sz="1800" dirty="0" smtClean="0"/>
              <a:t> I</a:t>
            </a:r>
          </a:p>
          <a:p>
            <a:pPr algn="ctr">
              <a:buNone/>
            </a:pPr>
            <a:r>
              <a:rPr lang="en-US" sz="1800" dirty="0" smtClean="0"/>
              <a:t>      </a:t>
            </a:r>
            <a:r>
              <a:rPr lang="en-US" sz="1400" dirty="0" smtClean="0"/>
              <a:t>ACE</a:t>
            </a:r>
            <a:endParaRPr lang="en-US" sz="1800" dirty="0" smtClean="0"/>
          </a:p>
          <a:p>
            <a:pPr algn="ctr">
              <a:buNone/>
            </a:pPr>
            <a:r>
              <a:rPr lang="en-US" sz="1800" dirty="0" err="1" smtClean="0"/>
              <a:t>Angiotensin</a:t>
            </a:r>
            <a:r>
              <a:rPr lang="en-US" sz="1800" dirty="0" smtClean="0"/>
              <a:t> II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err="1" smtClean="0"/>
              <a:t>Aldosterone</a:t>
            </a:r>
            <a:r>
              <a:rPr lang="en-US" sz="1800" dirty="0" smtClean="0"/>
              <a:t>	Vasopressin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3586390"/>
            <a:ext cx="917431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Adrenal</a:t>
            </a:r>
          </a:p>
          <a:p>
            <a:r>
              <a:rPr lang="en-US" dirty="0" smtClean="0"/>
              <a:t>Cortex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30452" y="3729266"/>
            <a:ext cx="6704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Brain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5658092"/>
            <a:ext cx="178595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Kidney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 Retention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Water Retention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6644" y="5354437"/>
            <a:ext cx="185738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Blood Vessel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Vasoconstriction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393669" y="2121911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357950" y="280057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500826" y="34996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43504" y="3357562"/>
            <a:ext cx="314327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180281" y="4464057"/>
            <a:ext cx="221378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072066" y="3428206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857752" y="458652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357950" y="451508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714479" y="5786057"/>
            <a:ext cx="85725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6100660" y="5900868"/>
            <a:ext cx="12289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6357950" y="6515346"/>
            <a:ext cx="35719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86624" y="34435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Thirst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7057623" y="3788606"/>
            <a:ext cx="433588" cy="283336"/>
          </a:xfrm>
          <a:custGeom>
            <a:avLst/>
            <a:gdLst>
              <a:gd name="connsiteX0" fmla="*/ 0 w 433588"/>
              <a:gd name="connsiteY0" fmla="*/ 231820 h 283336"/>
              <a:gd name="connsiteX1" fmla="*/ 373487 w 433588"/>
              <a:gd name="connsiteY1" fmla="*/ 244699 h 283336"/>
              <a:gd name="connsiteX2" fmla="*/ 360608 w 433588"/>
              <a:gd name="connsiteY2" fmla="*/ 0 h 283336"/>
              <a:gd name="connsiteX3" fmla="*/ 360608 w 433588"/>
              <a:gd name="connsiteY3" fmla="*/ 0 h 283336"/>
              <a:gd name="connsiteX4" fmla="*/ 360608 w 433588"/>
              <a:gd name="connsiteY4" fmla="*/ 0 h 283336"/>
              <a:gd name="connsiteX5" fmla="*/ 360608 w 433588"/>
              <a:gd name="connsiteY5" fmla="*/ 0 h 28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588" h="283336">
                <a:moveTo>
                  <a:pt x="0" y="231820"/>
                </a:moveTo>
                <a:cubicBezTo>
                  <a:pt x="156693" y="257578"/>
                  <a:pt x="313386" y="283336"/>
                  <a:pt x="373487" y="244699"/>
                </a:cubicBezTo>
                <a:cubicBezTo>
                  <a:pt x="433588" y="206062"/>
                  <a:pt x="360608" y="0"/>
                  <a:pt x="360608" y="0"/>
                </a:cubicBezTo>
                <a:lnTo>
                  <a:pt x="360608" y="0"/>
                </a:lnTo>
                <a:lnTo>
                  <a:pt x="360608" y="0"/>
                </a:lnTo>
                <a:lnTo>
                  <a:pt x="360608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38" idx="2"/>
          </p:cNvCxnSpPr>
          <p:nvPr/>
        </p:nvCxnSpPr>
        <p:spPr>
          <a:xfrm flipH="1" flipV="1">
            <a:off x="7415258" y="3695413"/>
            <a:ext cx="2973" cy="931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Acid-Base </a:t>
            </a:r>
            <a:r>
              <a:rPr lang="en-US" dirty="0" err="1" smtClean="0"/>
              <a:t>Nomogram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2770" name="Picture 2" descr="Vie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71678"/>
            <a:ext cx="464347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Effect of Temp</a:t>
            </a:r>
            <a:r>
              <a:rPr lang="en-US" dirty="0" smtClean="0"/>
              <a:t>:</a:t>
            </a:r>
          </a:p>
          <a:p>
            <a:r>
              <a:rPr lang="en-US" dirty="0" smtClean="0"/>
              <a:t>pH rises 0.015/</a:t>
            </a:r>
            <a:r>
              <a:rPr lang="en-US" baseline="30000" dirty="0" smtClean="0"/>
              <a:t>0</a:t>
            </a:r>
            <a:r>
              <a:rPr lang="en-US" dirty="0" smtClean="0"/>
              <a:t>C  drop in temp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Effect of PaCO</a:t>
            </a:r>
            <a:r>
              <a:rPr lang="en-US" b="1" baseline="-25000" dirty="0" smtClean="0"/>
              <a:t>2</a:t>
            </a:r>
            <a:r>
              <a:rPr lang="en-US" b="1" dirty="0" smtClean="0"/>
              <a:t> on pH</a:t>
            </a:r>
            <a:r>
              <a:rPr lang="en-US" dirty="0" smtClean="0"/>
              <a:t>:</a:t>
            </a:r>
          </a:p>
          <a:p>
            <a:r>
              <a:rPr lang="en-US" dirty="0" smtClean="0"/>
              <a:t>pH changes by 0.08/10mm Hg change in PaCO</a:t>
            </a:r>
            <a:r>
              <a:rPr lang="en-US" baseline="-25000" dirty="0" smtClean="0"/>
              <a:t>2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b="1" dirty="0" smtClean="0"/>
              <a:t>Effect of change of [HCO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</a:t>
            </a:r>
            <a:r>
              <a:rPr lang="en-US" b="1" dirty="0" smtClean="0"/>
              <a:t>] on pH:</a:t>
            </a:r>
          </a:p>
          <a:p>
            <a:r>
              <a:rPr lang="en-US" dirty="0" smtClean="0"/>
              <a:t>pH changes by 0.1/ 6 </a:t>
            </a:r>
            <a:r>
              <a:rPr lang="en-US" dirty="0" err="1" smtClean="0"/>
              <a:t>mEq</a:t>
            </a:r>
            <a:r>
              <a:rPr lang="en-US" dirty="0" smtClean="0"/>
              <a:t> change in [HCO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Effect of Electrolytes in Buffering:</a:t>
            </a:r>
          </a:p>
          <a:p>
            <a:r>
              <a:rPr lang="en-US" b="1" dirty="0" smtClean="0"/>
              <a:t>Potassium Ion: </a:t>
            </a:r>
            <a:r>
              <a:rPr lang="en-US" dirty="0" smtClean="0"/>
              <a:t>Intracellular</a:t>
            </a:r>
          </a:p>
          <a:p>
            <a:pPr lvl="1"/>
            <a:r>
              <a:rPr lang="en-US" dirty="0" err="1" smtClean="0"/>
              <a:t>Hypokalemia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-  K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Moves out 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moves in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		       - K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&amp;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reabsorption</a:t>
            </a:r>
            <a:r>
              <a:rPr lang="en-US" dirty="0" smtClean="0">
                <a:sym typeface="Wingdings" pitchFamily="2" charset="2"/>
              </a:rPr>
              <a:t>, 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Excretion</a:t>
            </a:r>
          </a:p>
          <a:p>
            <a:r>
              <a:rPr lang="en-US" b="1" dirty="0" smtClean="0">
                <a:sym typeface="Wingdings" pitchFamily="2" charset="2"/>
              </a:rPr>
              <a:t>Sodium Ion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Hyponatremia</a:t>
            </a:r>
            <a:r>
              <a:rPr lang="en-US" dirty="0" smtClean="0">
                <a:sym typeface="Wingdings" pitchFamily="2" charset="2"/>
              </a:rPr>
              <a:t> -- 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&amp;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 </a:t>
            </a:r>
            <a:r>
              <a:rPr lang="en-US" dirty="0" err="1" smtClean="0">
                <a:sym typeface="Wingdings" pitchFamily="2" charset="2"/>
              </a:rPr>
              <a:t>reabsorption</a:t>
            </a:r>
            <a:r>
              <a:rPr lang="en-US" dirty="0" smtClean="0">
                <a:sym typeface="Wingdings" pitchFamily="2" charset="2"/>
              </a:rPr>
              <a:t> &amp;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excretion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536149" y="4393413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6392875" y="439261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Clinical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Role of Bones:</a:t>
            </a:r>
          </a:p>
          <a:p>
            <a:r>
              <a:rPr lang="en-US" dirty="0" smtClean="0"/>
              <a:t>Exchange of Extracellular H</a:t>
            </a:r>
            <a:r>
              <a:rPr lang="en-US" baseline="30000" dirty="0" smtClean="0"/>
              <a:t>+</a:t>
            </a:r>
            <a:r>
              <a:rPr lang="en-US" dirty="0" smtClean="0"/>
              <a:t> for Na</a:t>
            </a:r>
            <a:r>
              <a:rPr lang="en-US" baseline="30000" dirty="0" smtClean="0"/>
              <a:t>+</a:t>
            </a:r>
            <a:r>
              <a:rPr lang="en-US" dirty="0" smtClean="0"/>
              <a:t> &amp; Ca</a:t>
            </a:r>
            <a:r>
              <a:rPr lang="en-US" baseline="30000" dirty="0" smtClean="0"/>
              <a:t>++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Acid load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Demineralise</a:t>
            </a:r>
            <a:r>
              <a:rPr lang="en-US" dirty="0" smtClean="0">
                <a:sym typeface="Wingdings" pitchFamily="2" charset="2"/>
              </a:rPr>
              <a:t> Bones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Alkaline load  Deposition of 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2-</a:t>
            </a:r>
            <a:r>
              <a:rPr lang="en-US" dirty="0" smtClean="0">
                <a:sym typeface="Wingdings" pitchFamily="2" charset="2"/>
              </a:rPr>
              <a:t> in Bones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Time Course of Buffering:</a:t>
            </a:r>
          </a:p>
          <a:p>
            <a:r>
              <a:rPr lang="en-US" dirty="0" smtClean="0">
                <a:sym typeface="Wingdings" pitchFamily="2" charset="2"/>
              </a:rPr>
              <a:t>Plasma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			----&gt; Immediate</a:t>
            </a:r>
          </a:p>
          <a:p>
            <a:r>
              <a:rPr lang="en-US" dirty="0" smtClean="0">
                <a:sym typeface="Wingdings" pitchFamily="2" charset="2"/>
              </a:rPr>
              <a:t>Interstitial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 		-----&gt; 15-20 Min</a:t>
            </a:r>
          </a:p>
          <a:p>
            <a:r>
              <a:rPr lang="en-US" dirty="0" smtClean="0">
                <a:sym typeface="Wingdings" pitchFamily="2" charset="2"/>
              </a:rPr>
              <a:t>Intracellular Proteins &amp; Bones ----&gt; 2-4 Hours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Acid Base Disorders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Acidosis/Alkalosis:</a:t>
            </a:r>
          </a:p>
          <a:p>
            <a:pPr>
              <a:buNone/>
            </a:pPr>
            <a:r>
              <a:rPr lang="en-US" dirty="0" smtClean="0"/>
              <a:t>Any process that tends to increase/decrease pH</a:t>
            </a:r>
          </a:p>
          <a:p>
            <a:r>
              <a:rPr lang="en-US" dirty="0" smtClean="0"/>
              <a:t>Metabolic: Primarily affects Bicarbonate</a:t>
            </a:r>
          </a:p>
          <a:p>
            <a:r>
              <a:rPr lang="en-US" dirty="0" smtClean="0"/>
              <a:t>Respiratory: Primarily affects PaCO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b="1" u="sng" dirty="0" smtClean="0"/>
              <a:t>Acidemia/Alkalemia:</a:t>
            </a:r>
          </a:p>
          <a:p>
            <a:pPr>
              <a:buNone/>
            </a:pPr>
            <a:r>
              <a:rPr lang="en-US" dirty="0" smtClean="0"/>
              <a:t>Net effect of all primary and compensatory changes on arterial blood pH.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Acid Base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b="1" i="1" u="sng" dirty="0" smtClean="0"/>
              <a:t>The primary disorders:</a:t>
            </a:r>
          </a:p>
          <a:p>
            <a:r>
              <a:rPr lang="en-US" dirty="0" smtClean="0"/>
              <a:t>Metabolic Acidosis</a:t>
            </a:r>
          </a:p>
          <a:p>
            <a:r>
              <a:rPr lang="en-US" dirty="0" smtClean="0"/>
              <a:t>Metabolic Alkalosis</a:t>
            </a:r>
          </a:p>
          <a:p>
            <a:r>
              <a:rPr lang="en-US" dirty="0" smtClean="0"/>
              <a:t>Respiratory Acidosis</a:t>
            </a:r>
          </a:p>
          <a:p>
            <a:pPr lvl="1"/>
            <a:r>
              <a:rPr lang="en-US" dirty="0" smtClean="0"/>
              <a:t>Acute</a:t>
            </a:r>
          </a:p>
          <a:p>
            <a:pPr lvl="1"/>
            <a:r>
              <a:rPr lang="en-US" dirty="0" smtClean="0"/>
              <a:t>Chronic</a:t>
            </a:r>
          </a:p>
          <a:p>
            <a:r>
              <a:rPr lang="en-US" dirty="0" smtClean="0"/>
              <a:t>Respiratory Alkalosis</a:t>
            </a:r>
          </a:p>
          <a:p>
            <a:pPr lvl="1"/>
            <a:r>
              <a:rPr lang="en-US" dirty="0" smtClean="0"/>
              <a:t>Acute</a:t>
            </a:r>
          </a:p>
          <a:p>
            <a:pPr lvl="1"/>
            <a:r>
              <a:rPr lang="en-US" dirty="0" smtClean="0"/>
              <a:t>Chronic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357719" y="2357428"/>
          <a:ext cx="4714875" cy="36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/>
                <a:gridCol w="1571625"/>
                <a:gridCol w="1571625"/>
              </a:tblGrid>
              <a:tr h="728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Compensatory Change</a:t>
                      </a:r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en-US" dirty="0" smtClean="0"/>
                        <a:t>Metabolic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_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en-US" dirty="0" smtClean="0"/>
                        <a:t>Metabolic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PaCO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 Acidosis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6142842" y="328533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643040" y="328533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142842" y="54284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643039" y="54284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142842" y="471409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144430" y="39282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7643040" y="39997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7643039" y="471409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/>
              <a:t>Acidosis:Clinical</a:t>
            </a:r>
            <a:r>
              <a:rPr lang="en-US" u="sng" dirty="0" smtClean="0"/>
              <a:t> Effects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u="sng" dirty="0" smtClean="0"/>
              <a:t>CVS:</a:t>
            </a:r>
          </a:p>
          <a:p>
            <a:pPr>
              <a:buNone/>
            </a:pPr>
            <a:r>
              <a:rPr lang="en-US" dirty="0" smtClean="0"/>
              <a:t>Combination of Effects of Direct depression and Catecholamine stimulation</a:t>
            </a:r>
          </a:p>
          <a:p>
            <a:pPr>
              <a:buNone/>
            </a:pPr>
            <a:r>
              <a:rPr lang="en-US" u="sng" dirty="0" smtClean="0"/>
              <a:t>Heart Rate</a:t>
            </a:r>
            <a:r>
              <a:rPr lang="en-US" dirty="0" smtClean="0"/>
              <a:t>: Initial Increase then Decrease</a:t>
            </a:r>
          </a:p>
          <a:p>
            <a:pPr>
              <a:buNone/>
            </a:pPr>
            <a:r>
              <a:rPr lang="en-US" u="sng" dirty="0" smtClean="0"/>
              <a:t>Rhythm:</a:t>
            </a:r>
            <a:r>
              <a:rPr lang="en-US" dirty="0" smtClean="0"/>
              <a:t> Increased Atrial &amp; Ventricular Dysrrhythmias</a:t>
            </a:r>
          </a:p>
          <a:p>
            <a:pPr lvl="1"/>
            <a:r>
              <a:rPr lang="en-US" dirty="0" smtClean="0"/>
              <a:t>Due to Changes in S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Lower threshold for VF</a:t>
            </a:r>
          </a:p>
          <a:p>
            <a:pPr>
              <a:buNone/>
            </a:pPr>
            <a:r>
              <a:rPr lang="en-US" u="sng" dirty="0" smtClean="0"/>
              <a:t>Contractility</a:t>
            </a:r>
            <a:r>
              <a:rPr lang="en-US" dirty="0" smtClean="0"/>
              <a:t>: Increased contractility. Depression if pH&lt;7.0</a:t>
            </a:r>
          </a:p>
          <a:p>
            <a:pPr>
              <a:buNone/>
            </a:pPr>
            <a:r>
              <a:rPr lang="en-US" u="sng" dirty="0" smtClean="0"/>
              <a:t>Cardiac Output</a:t>
            </a:r>
            <a:r>
              <a:rPr lang="en-US" dirty="0" smtClean="0"/>
              <a:t>: Increased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 smtClean="0"/>
              <a:t>Catecholamines</a:t>
            </a:r>
            <a:r>
              <a:rPr lang="en-US" dirty="0" smtClean="0"/>
              <a:t>,  </a:t>
            </a:r>
          </a:p>
          <a:p>
            <a:pPr lvl="1"/>
            <a:r>
              <a:rPr lang="en-US" dirty="0" smtClean="0"/>
              <a:t>Decreased Arterial tone,</a:t>
            </a:r>
          </a:p>
          <a:p>
            <a:pPr lvl="1"/>
            <a:r>
              <a:rPr lang="en-US" dirty="0" smtClean="0"/>
              <a:t> Increased Venous Tone</a:t>
            </a:r>
          </a:p>
          <a:p>
            <a:pPr lvl="1"/>
            <a:r>
              <a:rPr lang="en-US" dirty="0" smtClean="0"/>
              <a:t>At &lt;7.0, Decreased d/t direct depressant effects</a:t>
            </a:r>
          </a:p>
          <a:p>
            <a:pPr lvl="1"/>
            <a:r>
              <a:rPr lang="en-US" dirty="0" smtClean="0"/>
              <a:t>CCF d/t Increased venous tone.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Acidosis:Clinical</a:t>
            </a:r>
            <a:r>
              <a:rPr lang="en-US" u="sng" dirty="0" smtClean="0"/>
              <a:t>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Vascular Effects:</a:t>
            </a:r>
          </a:p>
          <a:p>
            <a:r>
              <a:rPr lang="en-US" dirty="0" smtClean="0"/>
              <a:t>Direct Vasodilatation</a:t>
            </a:r>
          </a:p>
          <a:p>
            <a:r>
              <a:rPr lang="en-US" dirty="0" smtClean="0"/>
              <a:t>Vasoconstriction d/t </a:t>
            </a:r>
            <a:r>
              <a:rPr lang="en-US" dirty="0" err="1" smtClean="0"/>
              <a:t>Catecholamines</a:t>
            </a:r>
            <a:endParaRPr lang="en-US" dirty="0" smtClean="0"/>
          </a:p>
          <a:p>
            <a:pPr lvl="1"/>
            <a:r>
              <a:rPr lang="en-US" dirty="0" smtClean="0"/>
              <a:t>Respiratory: Vasodilatation predominates</a:t>
            </a:r>
          </a:p>
          <a:p>
            <a:pPr lvl="1"/>
            <a:r>
              <a:rPr lang="en-US" dirty="0" smtClean="0"/>
              <a:t>Metabolic: Vasoconstriction</a:t>
            </a:r>
          </a:p>
          <a:p>
            <a:pPr lvl="2"/>
            <a:r>
              <a:rPr lang="en-US" dirty="0" err="1" smtClean="0"/>
              <a:t>Splanchnic</a:t>
            </a:r>
            <a:r>
              <a:rPr lang="en-US" dirty="0" smtClean="0"/>
              <a:t> &amp; Renal Vasoconstriction</a:t>
            </a:r>
          </a:p>
          <a:p>
            <a:pPr lvl="2"/>
            <a:r>
              <a:rPr lang="en-US" dirty="0" smtClean="0"/>
              <a:t>Variable effects on Coronary, </a:t>
            </a:r>
            <a:r>
              <a:rPr lang="en-US" dirty="0" err="1" smtClean="0"/>
              <a:t>Cutaneous</a:t>
            </a:r>
            <a:r>
              <a:rPr lang="en-US" dirty="0" smtClean="0"/>
              <a:t>, Uterine</a:t>
            </a:r>
          </a:p>
          <a:p>
            <a:r>
              <a:rPr lang="en-US" dirty="0" smtClean="0"/>
              <a:t>BP doesn’t change till extremes imbalance</a:t>
            </a:r>
          </a:p>
          <a:p>
            <a:pPr lvl="1"/>
            <a:r>
              <a:rPr lang="en-US" dirty="0" smtClean="0"/>
              <a:t>Hypotension occurs when pH falls below 7.0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Effects of Acidosis: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Respiratory System:</a:t>
            </a:r>
          </a:p>
          <a:p>
            <a:r>
              <a:rPr lang="en-US" dirty="0" smtClean="0"/>
              <a:t>Minute Ventilation:      TV  	RR</a:t>
            </a:r>
          </a:p>
          <a:p>
            <a:pPr lvl="1"/>
            <a:r>
              <a:rPr lang="en-US" dirty="0" smtClean="0"/>
              <a:t>Twice more for RA than MA</a:t>
            </a:r>
          </a:p>
          <a:p>
            <a:r>
              <a:rPr lang="en-US" dirty="0" smtClean="0"/>
              <a:t>Airway Resistance:</a:t>
            </a:r>
          </a:p>
          <a:p>
            <a:pPr lvl="1"/>
            <a:r>
              <a:rPr lang="en-US" dirty="0" smtClean="0"/>
              <a:t>Direct: Decrease by Smooth muscle relaxation</a:t>
            </a:r>
          </a:p>
          <a:p>
            <a:pPr lvl="1"/>
            <a:r>
              <a:rPr lang="en-US" dirty="0" smtClean="0"/>
              <a:t>Indirect: Increased by </a:t>
            </a:r>
            <a:r>
              <a:rPr lang="en-US" dirty="0" err="1" smtClean="0"/>
              <a:t>Vagal</a:t>
            </a:r>
            <a:r>
              <a:rPr lang="en-US" dirty="0" smtClean="0"/>
              <a:t> Tone</a:t>
            </a:r>
          </a:p>
          <a:p>
            <a:pPr lvl="2"/>
            <a:r>
              <a:rPr lang="en-US" dirty="0" err="1" smtClean="0"/>
              <a:t>Vagal</a:t>
            </a:r>
            <a:r>
              <a:rPr lang="en-US" dirty="0" smtClean="0"/>
              <a:t> Effect predominates: Increased </a:t>
            </a:r>
            <a:r>
              <a:rPr lang="en-US" dirty="0" err="1" smtClean="0"/>
              <a:t>WoB</a:t>
            </a:r>
            <a:endParaRPr lang="en-US" dirty="0" smtClean="0"/>
          </a:p>
          <a:p>
            <a:r>
              <a:rPr lang="en-US" dirty="0" smtClean="0"/>
              <a:t>Pulmonary Vasculature:</a:t>
            </a:r>
          </a:p>
          <a:p>
            <a:pPr lvl="1"/>
            <a:r>
              <a:rPr lang="en-US" dirty="0" smtClean="0"/>
              <a:t> Vasoconstriction</a:t>
            </a:r>
          </a:p>
          <a:p>
            <a:pPr lvl="1"/>
            <a:r>
              <a:rPr lang="en-US" dirty="0" smtClean="0"/>
              <a:t>Enhanced HPV</a:t>
            </a:r>
          </a:p>
          <a:p>
            <a:r>
              <a:rPr lang="en-US" dirty="0" smtClean="0"/>
              <a:t>Right shift of ODC:</a:t>
            </a:r>
          </a:p>
          <a:p>
            <a:pPr lvl="1"/>
            <a:r>
              <a:rPr lang="en-US" dirty="0" smtClean="0"/>
              <a:t> But tissue hypoxia can occur due to hypotension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06991" y="2106603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608381" y="217804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679819" y="217804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Effects of Acidosis: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GI System:</a:t>
            </a:r>
          </a:p>
          <a:p>
            <a:pPr lvl="1"/>
            <a:r>
              <a:rPr lang="en-US" dirty="0" smtClean="0"/>
              <a:t>Variable effects in </a:t>
            </a:r>
            <a:r>
              <a:rPr lang="en-US" dirty="0" err="1" smtClean="0"/>
              <a:t>splanchnic</a:t>
            </a:r>
            <a:r>
              <a:rPr lang="en-US" dirty="0" smtClean="0"/>
              <a:t> BF</a:t>
            </a:r>
          </a:p>
          <a:p>
            <a:pPr>
              <a:buNone/>
            </a:pPr>
            <a:r>
              <a:rPr lang="en-US" b="1" u="sng" dirty="0" smtClean="0"/>
              <a:t>Renal System</a:t>
            </a:r>
          </a:p>
          <a:p>
            <a:pPr lvl="1"/>
            <a:r>
              <a:rPr lang="en-US" dirty="0" smtClean="0"/>
              <a:t>Vasoconstriction</a:t>
            </a:r>
          </a:p>
          <a:p>
            <a:pPr>
              <a:buNone/>
            </a:pPr>
            <a:r>
              <a:rPr lang="en-US" b="1" u="sng" dirty="0" err="1" smtClean="0"/>
              <a:t>Uteroplacental</a:t>
            </a:r>
            <a:r>
              <a:rPr lang="en-US" b="1" u="sng" dirty="0" smtClean="0"/>
              <a:t>: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freely diffuses</a:t>
            </a:r>
          </a:p>
          <a:p>
            <a:pPr lvl="1"/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slowly over hours</a:t>
            </a:r>
          </a:p>
          <a:p>
            <a:r>
              <a:rPr lang="en-US" dirty="0" smtClean="0"/>
              <a:t>Similar effects in Fetal systems</a:t>
            </a:r>
          </a:p>
          <a:p>
            <a:pPr>
              <a:buNone/>
            </a:pPr>
            <a:r>
              <a:rPr lang="en-US" b="1" u="sng" dirty="0" smtClean="0"/>
              <a:t>Electrolytes:</a:t>
            </a:r>
          </a:p>
          <a:p>
            <a:pPr lvl="1"/>
            <a:r>
              <a:rPr lang="en-US" dirty="0" smtClean="0"/>
              <a:t>Calcium: Increased Free Ca</a:t>
            </a:r>
            <a:r>
              <a:rPr lang="en-US" baseline="30000" dirty="0" smtClean="0"/>
              <a:t>++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Potassium: Increased S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Homeostasis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 smtClean="0"/>
              <a:t>Defence</a:t>
            </a:r>
            <a:r>
              <a:rPr lang="en-US" b="1" u="sng" dirty="0" smtClean="0"/>
              <a:t> of Specific Ionic Concentration:</a:t>
            </a:r>
          </a:p>
          <a:p>
            <a:r>
              <a:rPr lang="en-US" dirty="0" smtClean="0"/>
              <a:t>Glucose</a:t>
            </a:r>
          </a:p>
          <a:p>
            <a:r>
              <a:rPr lang="en-US" dirty="0" smtClean="0"/>
              <a:t>Na</a:t>
            </a:r>
            <a:r>
              <a:rPr lang="en-US" baseline="30000" dirty="0" smtClean="0"/>
              <a:t>+ </a:t>
            </a:r>
            <a:r>
              <a:rPr lang="en-US" dirty="0" smtClean="0"/>
              <a:t> &amp;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- Mainly by Parathyroid &amp; </a:t>
            </a:r>
            <a:r>
              <a:rPr lang="en-US" dirty="0" err="1" smtClean="0"/>
              <a:t>Calcitonin</a:t>
            </a:r>
            <a:endParaRPr lang="en-US" dirty="0" smtClean="0"/>
          </a:p>
          <a:p>
            <a:r>
              <a:rPr lang="en-US" dirty="0" smtClean="0"/>
              <a:t>Mg</a:t>
            </a:r>
            <a:r>
              <a:rPr lang="en-US" baseline="30000" dirty="0" smtClean="0"/>
              <a:t>++</a:t>
            </a:r>
            <a:r>
              <a:rPr lang="en-US" dirty="0" smtClean="0"/>
              <a:t> - Incompletely understood mechanisms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dependent on H</a:t>
            </a:r>
            <a:r>
              <a:rPr lang="en-US" baseline="30000" dirty="0" smtClean="0"/>
              <a:t>+</a:t>
            </a:r>
            <a:r>
              <a:rPr lang="en-US" dirty="0" smtClean="0"/>
              <a:t> 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pH is maintained within a narrow range.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Effects of Acidosis: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 smtClean="0"/>
              <a:t>NeuroEndocrine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CBF (by    PaCO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Mental Changes: CNS Depression</a:t>
            </a:r>
          </a:p>
          <a:p>
            <a:pPr lvl="1"/>
            <a:r>
              <a:rPr lang="en-US" dirty="0" smtClean="0"/>
              <a:t>More with RA</a:t>
            </a:r>
          </a:p>
          <a:p>
            <a:r>
              <a:rPr lang="en-US" dirty="0" smtClean="0"/>
              <a:t>Decreased Body Temp</a:t>
            </a:r>
          </a:p>
          <a:p>
            <a:pPr lvl="1"/>
            <a:r>
              <a:rPr lang="en-US" dirty="0" smtClean="0"/>
              <a:t>Impaired central regulation</a:t>
            </a:r>
          </a:p>
          <a:p>
            <a:pPr lvl="1"/>
            <a:r>
              <a:rPr lang="en-US" dirty="0" err="1" smtClean="0"/>
              <a:t>Cutaneous</a:t>
            </a:r>
            <a:r>
              <a:rPr lang="en-US" dirty="0" smtClean="0"/>
              <a:t> vasodilatation</a:t>
            </a:r>
          </a:p>
          <a:p>
            <a:pPr lvl="1"/>
            <a:r>
              <a:rPr lang="en-US" dirty="0" smtClean="0"/>
              <a:t>Decreased Cellular Metabolism</a:t>
            </a:r>
          </a:p>
          <a:p>
            <a:r>
              <a:rPr lang="en-US" dirty="0" smtClean="0"/>
              <a:t>Increased secretion of </a:t>
            </a:r>
            <a:r>
              <a:rPr lang="en-US" dirty="0" err="1" smtClean="0"/>
              <a:t>catecholamines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857224" y="2356636"/>
            <a:ext cx="284958" cy="794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2358216" y="2356636"/>
            <a:ext cx="285752" cy="1588"/>
          </a:xfrm>
          <a:prstGeom prst="straightConnector1">
            <a:avLst/>
          </a:prstGeom>
          <a:ln w="19050" cmpd="thickThin">
            <a:solidFill>
              <a:schemeClr val="tx1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Clinical Effects of Acidosis: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50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27381"/>
                <a:gridCol w="1486308"/>
                <a:gridCol w="1769413"/>
                <a:gridCol w="16702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Clinical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Cerebral</a:t>
                      </a:r>
                      <a:r>
                        <a:rPr lang="en-US" baseline="0" dirty="0" smtClean="0"/>
                        <a:t> blood flow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Cardiac </a:t>
                      </a:r>
                      <a:r>
                        <a:rPr lang="en-US" dirty="0" err="1" smtClean="0"/>
                        <a:t>inotropy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arterial tone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venous tone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Pulmonary artery tone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Airway tone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Uterine blood flow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Renal blood flow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Ionised</a:t>
                      </a:r>
                      <a:r>
                        <a:rPr lang="en-US" dirty="0" smtClean="0"/>
                        <a:t> calcium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Serum potassium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Respiratory Acidosis: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Primary Increase in PaCO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b="1" u="sng" dirty="0" smtClean="0"/>
              <a:t>Cause: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 </a:t>
            </a:r>
            <a:r>
              <a:rPr lang="en-US" dirty="0" smtClean="0"/>
              <a:t>Production/   Elimination</a:t>
            </a:r>
          </a:p>
          <a:p>
            <a:r>
              <a:rPr lang="en-US" dirty="0" smtClean="0"/>
              <a:t>Produced by:</a:t>
            </a:r>
          </a:p>
          <a:p>
            <a:pPr lvl="1"/>
            <a:r>
              <a:rPr lang="en-US" dirty="0" smtClean="0"/>
              <a:t> Carbohydrate and fat metabolism, </a:t>
            </a:r>
          </a:p>
          <a:p>
            <a:pPr lvl="1"/>
            <a:r>
              <a:rPr lang="en-US" dirty="0" smtClean="0"/>
              <a:t>muscle activity, </a:t>
            </a:r>
          </a:p>
          <a:p>
            <a:pPr lvl="1"/>
            <a:r>
              <a:rPr lang="en-US" dirty="0" smtClean="0"/>
              <a:t>body temp</a:t>
            </a:r>
          </a:p>
          <a:p>
            <a:pPr lvl="1"/>
            <a:r>
              <a:rPr lang="en-US" dirty="0" smtClean="0"/>
              <a:t> thyroid hormone activity</a:t>
            </a:r>
          </a:p>
          <a:p>
            <a:r>
              <a:rPr lang="en-US" dirty="0" smtClean="0"/>
              <a:t>Elimination by Lungs. </a:t>
            </a:r>
          </a:p>
          <a:p>
            <a:pPr lvl="1"/>
            <a:r>
              <a:rPr lang="en-US" dirty="0" smtClean="0"/>
              <a:t>Immense capacity</a:t>
            </a:r>
          </a:p>
          <a:p>
            <a:pPr lvl="1"/>
            <a:r>
              <a:rPr lang="en-US" dirty="0" smtClean="0"/>
              <a:t>  CO2 - ventilation compromised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Up Arrow 7"/>
          <p:cNvSpPr/>
          <p:nvPr/>
        </p:nvSpPr>
        <p:spPr>
          <a:xfrm>
            <a:off x="882943" y="2428868"/>
            <a:ext cx="45719" cy="28575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811769" y="2428868"/>
            <a:ext cx="45719" cy="28575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1428728" y="5572140"/>
            <a:ext cx="45719" cy="21431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Respiratory Acidosis:</a:t>
            </a:r>
            <a:br>
              <a:rPr lang="en-US" u="sng" dirty="0" smtClean="0"/>
            </a:br>
            <a:r>
              <a:rPr lang="en-US" u="sng" dirty="0" smtClean="0"/>
              <a:t>Causes: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3300" b="1" u="sng" dirty="0" smtClean="0"/>
              <a:t>Alveolar Hypoventilation</a:t>
            </a:r>
          </a:p>
          <a:p>
            <a:pPr marL="514350" indent="-514350"/>
            <a:r>
              <a:rPr lang="en-US" b="1" dirty="0" smtClean="0"/>
              <a:t>CNS Depression</a:t>
            </a:r>
          </a:p>
          <a:p>
            <a:pPr marL="914400" lvl="1" indent="-514350"/>
            <a:r>
              <a:rPr lang="en-US" dirty="0" smtClean="0"/>
              <a:t>Drugs</a:t>
            </a:r>
          </a:p>
          <a:p>
            <a:pPr marL="914400" lvl="1" indent="-514350"/>
            <a:r>
              <a:rPr lang="en-US" dirty="0" smtClean="0"/>
              <a:t>Cerebral Ischemia/trauma</a:t>
            </a:r>
          </a:p>
          <a:p>
            <a:pPr marL="914400" lvl="1" indent="-514350"/>
            <a:r>
              <a:rPr lang="en-US" dirty="0" smtClean="0"/>
              <a:t>Sleep Disorders</a:t>
            </a:r>
          </a:p>
          <a:p>
            <a:pPr marL="914400" lvl="1" indent="-514350"/>
            <a:r>
              <a:rPr lang="en-US" dirty="0" err="1" smtClean="0"/>
              <a:t>Pickwickian</a:t>
            </a:r>
            <a:r>
              <a:rPr lang="en-US" dirty="0" smtClean="0"/>
              <a:t> Syndrome</a:t>
            </a:r>
          </a:p>
          <a:p>
            <a:pPr marL="514350" indent="-514350"/>
            <a:r>
              <a:rPr lang="en-US" b="1" dirty="0" smtClean="0"/>
              <a:t>Neuromuscular Disorders</a:t>
            </a:r>
          </a:p>
          <a:p>
            <a:pPr marL="914400" lvl="1" indent="-514350"/>
            <a:r>
              <a:rPr lang="en-US" dirty="0" smtClean="0"/>
              <a:t>Neuropathy</a:t>
            </a:r>
          </a:p>
          <a:p>
            <a:pPr marL="914400" lvl="1" indent="-514350"/>
            <a:r>
              <a:rPr lang="en-US" dirty="0" smtClean="0"/>
              <a:t>Myopathy</a:t>
            </a:r>
            <a:endParaRPr lang="en-US" b="1" dirty="0" smtClean="0"/>
          </a:p>
          <a:p>
            <a:pPr marL="514350" indent="-514350"/>
            <a:r>
              <a:rPr lang="en-US" b="1" dirty="0" smtClean="0"/>
              <a:t>Chest Wall Abnormality</a:t>
            </a:r>
          </a:p>
          <a:p>
            <a:pPr marL="914400" lvl="1" indent="-514350"/>
            <a:r>
              <a:rPr lang="en-US" dirty="0" err="1" smtClean="0"/>
              <a:t>Kyphoscoliosis</a:t>
            </a:r>
            <a:endParaRPr lang="en-US" dirty="0" smtClean="0"/>
          </a:p>
          <a:p>
            <a:pPr marL="914400" lvl="1" indent="-514350"/>
            <a:r>
              <a:rPr lang="en-US" dirty="0" smtClean="0"/>
              <a:t>Flail Chest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Pleural Abnormality</a:t>
            </a:r>
          </a:p>
          <a:p>
            <a:pPr lvl="1"/>
            <a:r>
              <a:rPr lang="en-US" dirty="0" smtClean="0"/>
              <a:t>Pneumothorax</a:t>
            </a:r>
          </a:p>
          <a:p>
            <a:pPr lvl="1"/>
            <a:r>
              <a:rPr lang="en-US" dirty="0" smtClean="0"/>
              <a:t>Pleural Effusion</a:t>
            </a:r>
            <a:endParaRPr lang="en-US" b="1" dirty="0" smtClean="0"/>
          </a:p>
          <a:p>
            <a:r>
              <a:rPr lang="en-US" b="1" dirty="0" smtClean="0"/>
              <a:t>Airway Obstruction</a:t>
            </a:r>
          </a:p>
          <a:p>
            <a:pPr lvl="1"/>
            <a:r>
              <a:rPr lang="en-US" dirty="0" smtClean="0"/>
              <a:t>FB/Tumor</a:t>
            </a:r>
          </a:p>
          <a:p>
            <a:pPr lvl="1"/>
            <a:r>
              <a:rPr lang="en-US" dirty="0" smtClean="0"/>
              <a:t>COPD/Sever Asthma</a:t>
            </a:r>
          </a:p>
          <a:p>
            <a:r>
              <a:rPr lang="en-US" b="1" dirty="0" smtClean="0"/>
              <a:t>Parenchymal Lung Disease</a:t>
            </a:r>
          </a:p>
          <a:p>
            <a:pPr lvl="1"/>
            <a:r>
              <a:rPr lang="en-US" dirty="0" smtClean="0"/>
              <a:t>Pul edema/embolus</a:t>
            </a:r>
          </a:p>
          <a:p>
            <a:pPr lvl="1"/>
            <a:r>
              <a:rPr lang="en-US" dirty="0" smtClean="0"/>
              <a:t>Pneumonia</a:t>
            </a:r>
          </a:p>
          <a:p>
            <a:pPr lvl="1"/>
            <a:r>
              <a:rPr lang="en-US" dirty="0" smtClean="0"/>
              <a:t>ILD</a:t>
            </a:r>
            <a:endParaRPr lang="en-US" b="1" dirty="0" smtClean="0"/>
          </a:p>
          <a:p>
            <a:r>
              <a:rPr lang="en-US" b="1" dirty="0" smtClean="0"/>
              <a:t>Ventilator Dysfunction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Respiratory Acidosis:</a:t>
            </a:r>
            <a:br>
              <a:rPr lang="en-US" u="sng" dirty="0" smtClean="0"/>
            </a:br>
            <a:r>
              <a:rPr lang="en-US" u="sng" dirty="0" smtClean="0"/>
              <a:t>Causes Contd…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Increased 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Production:</a:t>
            </a:r>
          </a:p>
          <a:p>
            <a:pPr lvl="1"/>
            <a:r>
              <a:rPr lang="en-US" sz="2000" dirty="0" smtClean="0"/>
              <a:t>Large Carbohydrate meal	</a:t>
            </a:r>
          </a:p>
          <a:p>
            <a:pPr lvl="1"/>
            <a:r>
              <a:rPr lang="en-US" sz="2000" dirty="0" smtClean="0"/>
              <a:t>Malignant Hyperthermia</a:t>
            </a:r>
          </a:p>
          <a:p>
            <a:pPr lvl="1"/>
            <a:r>
              <a:rPr lang="en-US" sz="2000" dirty="0" smtClean="0"/>
              <a:t>Intensive shivering</a:t>
            </a:r>
          </a:p>
          <a:p>
            <a:pPr lvl="1"/>
            <a:r>
              <a:rPr lang="en-US" sz="2000" dirty="0" smtClean="0"/>
              <a:t>Prolonged seizures</a:t>
            </a:r>
          </a:p>
          <a:p>
            <a:pPr lvl="1"/>
            <a:r>
              <a:rPr lang="en-US" sz="2000" dirty="0" smtClean="0"/>
              <a:t>Thyroid Storm</a:t>
            </a:r>
          </a:p>
          <a:p>
            <a:pPr lvl="1"/>
            <a:r>
              <a:rPr lang="en-US" sz="2000" dirty="0" smtClean="0"/>
              <a:t>Extensive Burns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pH – 7.36</a:t>
            </a:r>
          </a:p>
          <a:p>
            <a:pPr>
              <a:buNone/>
            </a:pPr>
            <a:r>
              <a:rPr lang="en-US" sz="2400" dirty="0" smtClean="0"/>
              <a:t>PaCO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64</a:t>
            </a:r>
          </a:p>
          <a:p>
            <a:pPr>
              <a:buNone/>
            </a:pPr>
            <a:r>
              <a:rPr lang="en-US" sz="2400" dirty="0" smtClean="0"/>
              <a:t>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- 33</a:t>
            </a:r>
          </a:p>
          <a:p>
            <a:pPr>
              <a:buNone/>
            </a:pPr>
            <a:r>
              <a:rPr lang="en-US" sz="2400" dirty="0" smtClean="0"/>
              <a:t>pH is acidic, but normal</a:t>
            </a:r>
          </a:p>
          <a:p>
            <a:pPr>
              <a:buNone/>
            </a:pPr>
            <a:r>
              <a:rPr lang="en-US" sz="2400" dirty="0" smtClean="0"/>
              <a:t>PaCO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&gt; 40 =&gt; </a:t>
            </a:r>
            <a:r>
              <a:rPr lang="en-US" sz="2400" dirty="0" err="1" smtClean="0"/>
              <a:t>Resp</a:t>
            </a:r>
            <a:r>
              <a:rPr lang="en-US" sz="2400" dirty="0" smtClean="0"/>
              <a:t> Acidosis</a:t>
            </a:r>
          </a:p>
          <a:p>
            <a:pPr>
              <a:buNone/>
            </a:pPr>
            <a:r>
              <a:rPr lang="en-US" sz="2400" dirty="0" smtClean="0"/>
              <a:t>Compensation expected:</a:t>
            </a:r>
          </a:p>
          <a:p>
            <a:pPr>
              <a:buNone/>
            </a:pPr>
            <a:r>
              <a:rPr lang="en-US" sz="2400" dirty="0" smtClean="0"/>
              <a:t>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= 24 +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(64-40) x 0.1 = 24+2.4 = 26.4 or</a:t>
            </a:r>
          </a:p>
          <a:p>
            <a:pPr>
              <a:buNone/>
            </a:pPr>
            <a:r>
              <a:rPr lang="en-US" sz="2400" dirty="0" smtClean="0"/>
              <a:t>		   24 + (64-40) x 0.4 = 24 + 9.6 = 33.6</a:t>
            </a:r>
          </a:p>
          <a:p>
            <a:pPr>
              <a:buNone/>
            </a:pPr>
            <a:r>
              <a:rPr lang="en-US" sz="2400" dirty="0" smtClean="0"/>
              <a:t>Diagnosis: Chronic Respiratory Acidosis</a:t>
            </a:r>
            <a:endParaRPr lang="en-US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u="sng" dirty="0" smtClean="0"/>
              <a:t>Metabolic Acidosis:</a:t>
            </a:r>
            <a:r>
              <a:rPr lang="en-US" sz="3600" dirty="0" smtClean="0"/>
              <a:t> 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Causes: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Increased Anion Gap</a:t>
            </a:r>
          </a:p>
          <a:p>
            <a:r>
              <a:rPr lang="en-US" sz="2400" b="1" dirty="0" smtClean="0"/>
              <a:t>Increased Production of Endogenous Acid</a:t>
            </a:r>
          </a:p>
          <a:p>
            <a:pPr lvl="1"/>
            <a:r>
              <a:rPr lang="en-US" sz="2000" dirty="0" err="1" smtClean="0"/>
              <a:t>Ketoacidosis</a:t>
            </a:r>
            <a:r>
              <a:rPr lang="en-US" sz="2000" dirty="0" smtClean="0"/>
              <a:t>- DM, Starvation</a:t>
            </a:r>
          </a:p>
          <a:p>
            <a:pPr lvl="1"/>
            <a:r>
              <a:rPr lang="en-US" sz="2000" dirty="0" smtClean="0"/>
              <a:t>Lactic Acidosis</a:t>
            </a:r>
          </a:p>
          <a:p>
            <a:pPr lvl="1"/>
            <a:r>
              <a:rPr lang="en-US" sz="2000" dirty="0" smtClean="0"/>
              <a:t>Mixed- NKHC, Alcoholic</a:t>
            </a:r>
          </a:p>
          <a:p>
            <a:pPr lvl="1"/>
            <a:r>
              <a:rPr lang="en-US" sz="2000" dirty="0" smtClean="0"/>
              <a:t>Abnormal AA Met.</a:t>
            </a:r>
          </a:p>
          <a:p>
            <a:pPr lvl="1"/>
            <a:r>
              <a:rPr lang="en-US" sz="2000" dirty="0" smtClean="0"/>
              <a:t>CRF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b="1" dirty="0" smtClean="0"/>
              <a:t>Ingestion of Toxins</a:t>
            </a:r>
          </a:p>
          <a:p>
            <a:pPr lvl="1"/>
            <a:r>
              <a:rPr lang="en-US" sz="2000" dirty="0" smtClean="0"/>
              <a:t>Salicylate</a:t>
            </a:r>
          </a:p>
          <a:p>
            <a:pPr lvl="1"/>
            <a:r>
              <a:rPr lang="en-US" sz="2000" dirty="0" smtClean="0"/>
              <a:t>Methanol</a:t>
            </a:r>
          </a:p>
          <a:p>
            <a:pPr lvl="1"/>
            <a:r>
              <a:rPr lang="en-US" sz="2000" dirty="0" smtClean="0"/>
              <a:t>Ethylene Glycol</a:t>
            </a:r>
          </a:p>
          <a:p>
            <a:pPr lvl="1"/>
            <a:r>
              <a:rPr lang="en-US" sz="2000" dirty="0" smtClean="0"/>
              <a:t>Paraldehyde, Toluene, Sulphur</a:t>
            </a:r>
          </a:p>
          <a:p>
            <a:r>
              <a:rPr lang="en-US" sz="2400" b="1" dirty="0" smtClean="0"/>
              <a:t>Rhabdomyolysis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Metabolic Acidosis: </a:t>
            </a:r>
            <a:br>
              <a:rPr lang="en-US" u="sng" dirty="0" smtClean="0"/>
            </a:br>
            <a:r>
              <a:rPr lang="en-US" u="sng" dirty="0" smtClean="0"/>
              <a:t>Causes </a:t>
            </a:r>
            <a:r>
              <a:rPr lang="en-US" u="sng" dirty="0" err="1" smtClean="0"/>
              <a:t>Contd</a:t>
            </a:r>
            <a:r>
              <a:rPr lang="en-US" u="sng" dirty="0" smtClean="0"/>
              <a:t>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4329114" cy="448311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Normal AG(Hyperchloremic)</a:t>
            </a:r>
          </a:p>
          <a:p>
            <a:r>
              <a:rPr lang="en-US" b="1" dirty="0" smtClean="0"/>
              <a:t>GI Loss of HCO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Fistula- Pancreatic, Biliary, Small Intestinal</a:t>
            </a:r>
          </a:p>
          <a:p>
            <a:pPr lvl="1"/>
            <a:r>
              <a:rPr lang="en-US" dirty="0" smtClean="0"/>
              <a:t>Ureterosigmoidostomy</a:t>
            </a:r>
          </a:p>
          <a:p>
            <a:pPr lvl="1"/>
            <a:r>
              <a:rPr lang="en-US" dirty="0" smtClean="0"/>
              <a:t>Obstructed Bowel Loop</a:t>
            </a:r>
          </a:p>
          <a:p>
            <a:pPr lvl="1"/>
            <a:r>
              <a:rPr lang="en-US" dirty="0" smtClean="0"/>
              <a:t>Cholestrylamine, CaCl</a:t>
            </a:r>
            <a:r>
              <a:rPr lang="en-US" baseline="-25000" dirty="0" smtClean="0"/>
              <a:t>2</a:t>
            </a:r>
            <a:r>
              <a:rPr lang="en-US" dirty="0" smtClean="0"/>
              <a:t>, MgSO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Renal Loss of Bicarb</a:t>
            </a:r>
          </a:p>
          <a:p>
            <a:pPr lvl="1"/>
            <a:r>
              <a:rPr lang="en-US" dirty="0" smtClean="0"/>
              <a:t>RTA</a:t>
            </a:r>
          </a:p>
          <a:p>
            <a:pPr lvl="1"/>
            <a:r>
              <a:rPr lang="en-US" dirty="0" smtClean="0"/>
              <a:t>CA Inhibitors</a:t>
            </a:r>
          </a:p>
          <a:p>
            <a:pPr lvl="1"/>
            <a:r>
              <a:rPr lang="en-US" dirty="0" err="1" smtClean="0"/>
              <a:t>Hypoaldosteronism</a:t>
            </a:r>
            <a:endParaRPr lang="en-US" dirty="0" smtClean="0"/>
          </a:p>
          <a:p>
            <a:r>
              <a:rPr lang="en-US" b="1" dirty="0" err="1" smtClean="0"/>
              <a:t>Dilutional</a:t>
            </a:r>
            <a:r>
              <a:rPr lang="en-US" dirty="0" smtClean="0"/>
              <a:t>- </a:t>
            </a:r>
          </a:p>
          <a:p>
            <a:pPr lvl="1"/>
            <a:r>
              <a:rPr lang="en-US" dirty="0" err="1" smtClean="0"/>
              <a:t>Bicarb</a:t>
            </a:r>
            <a:r>
              <a:rPr lang="en-US" dirty="0" smtClean="0"/>
              <a:t> free fluid</a:t>
            </a:r>
          </a:p>
          <a:p>
            <a:r>
              <a:rPr lang="en-US" b="1" dirty="0" smtClean="0"/>
              <a:t>TPN</a:t>
            </a:r>
          </a:p>
          <a:p>
            <a:r>
              <a:rPr lang="en-US" b="1" dirty="0" smtClean="0"/>
              <a:t>Increased Intake of Cl containing Acids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Cl, Lysine hydrochloride, Arginine Hydrochloride</a:t>
            </a:r>
          </a:p>
        </p:txBody>
      </p:sp>
      <p:sp>
        <p:nvSpPr>
          <p:cNvPr id="5" name="Up Arrow 4"/>
          <p:cNvSpPr/>
          <p:nvPr/>
        </p:nvSpPr>
        <p:spPr>
          <a:xfrm>
            <a:off x="785786" y="2071678"/>
            <a:ext cx="45719" cy="21431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Acidosis: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pH – 7.36</a:t>
            </a:r>
          </a:p>
          <a:p>
            <a:r>
              <a:rPr lang="en-US" sz="2400" dirty="0" smtClean="0"/>
              <a:t>PaCO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26</a:t>
            </a:r>
          </a:p>
          <a:p>
            <a:r>
              <a:rPr lang="en-US" sz="2400" dirty="0" smtClean="0"/>
              <a:t>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- 13</a:t>
            </a:r>
          </a:p>
          <a:p>
            <a:r>
              <a:rPr lang="en-US" sz="2400" dirty="0" smtClean="0"/>
              <a:t>BE - -11</a:t>
            </a:r>
          </a:p>
          <a:p>
            <a:pPr>
              <a:buNone/>
            </a:pPr>
            <a:r>
              <a:rPr lang="en-US" sz="2400" dirty="0" smtClean="0"/>
              <a:t>pH – Acidic but normal</a:t>
            </a:r>
          </a:p>
          <a:p>
            <a:pPr>
              <a:buNone/>
            </a:pPr>
            <a:r>
              <a:rPr lang="en-US" sz="2400" dirty="0" smtClean="0"/>
              <a:t>PaCO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Decreased =&gt; Not Respiratory</a:t>
            </a:r>
          </a:p>
          <a:p>
            <a:pPr>
              <a:buNone/>
            </a:pPr>
            <a:r>
              <a:rPr lang="en-US" sz="2400" dirty="0" smtClean="0"/>
              <a:t>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- Decreased =&gt; Metabolic Acidosis</a:t>
            </a:r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Compensation expected: 40 - (24-13)x1.25 =40-13.75 = 26.25</a:t>
            </a:r>
          </a:p>
          <a:p>
            <a:pPr>
              <a:buNone/>
            </a:pPr>
            <a:r>
              <a:rPr lang="en-US" sz="2400" dirty="0" smtClean="0"/>
              <a:t>Diagnosis: compensated Metabolic Acidosis</a:t>
            </a:r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smtClean="0"/>
              <a:t>Treatment: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Alkali Therapy:</a:t>
            </a:r>
          </a:p>
          <a:p>
            <a:r>
              <a:rPr lang="en-US" dirty="0" smtClean="0"/>
              <a:t>Indications </a:t>
            </a:r>
          </a:p>
          <a:p>
            <a:pPr lvl="1"/>
            <a:r>
              <a:rPr lang="en-US" dirty="0" smtClean="0"/>
              <a:t>Normal AG (</a:t>
            </a:r>
            <a:r>
              <a:rPr lang="en-US" dirty="0" err="1" smtClean="0"/>
              <a:t>Hyperchloremic</a:t>
            </a:r>
            <a:r>
              <a:rPr lang="en-US" dirty="0" smtClean="0"/>
              <a:t> Acidosis)</a:t>
            </a:r>
          </a:p>
          <a:p>
            <a:pPr lvl="1"/>
            <a:r>
              <a:rPr lang="en-US" dirty="0" smtClean="0"/>
              <a:t>Slightly elevated AG (Mixed </a:t>
            </a:r>
            <a:r>
              <a:rPr lang="en-US" dirty="0" err="1" smtClean="0"/>
              <a:t>Hyperchloremic</a:t>
            </a:r>
            <a:r>
              <a:rPr lang="en-US" dirty="0" smtClean="0"/>
              <a:t> &amp; AG Acidosis) </a:t>
            </a:r>
          </a:p>
          <a:p>
            <a:pPr lvl="1"/>
            <a:r>
              <a:rPr lang="en-US" dirty="0" smtClean="0"/>
              <a:t>AG due to Non </a:t>
            </a:r>
            <a:r>
              <a:rPr lang="en-US" dirty="0" err="1" smtClean="0"/>
              <a:t>Metabolisable</a:t>
            </a:r>
            <a:r>
              <a:rPr lang="en-US" dirty="0" smtClean="0"/>
              <a:t> Anion (Renal Failure)</a:t>
            </a:r>
          </a:p>
          <a:p>
            <a:pPr lvl="2"/>
            <a:r>
              <a:rPr lang="en-US" b="1" dirty="0" smtClean="0"/>
              <a:t>Goal: </a:t>
            </a:r>
            <a:r>
              <a:rPr lang="en-US" dirty="0" smtClean="0"/>
              <a:t>To slowly increase plasma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 to 20-22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1"/>
            <a:r>
              <a:rPr lang="en-US" dirty="0" smtClean="0"/>
              <a:t>AG Acidosis due to Accumulation of Organic </a:t>
            </a:r>
            <a:r>
              <a:rPr lang="en-US" dirty="0" err="1" smtClean="0"/>
              <a:t>metabolizable</a:t>
            </a:r>
            <a:r>
              <a:rPr lang="en-US" dirty="0" smtClean="0"/>
              <a:t> anion, if pH&lt; 7.2</a:t>
            </a:r>
          </a:p>
          <a:p>
            <a:pPr lvl="2"/>
            <a:r>
              <a:rPr lang="en-US" b="1" dirty="0" smtClean="0"/>
              <a:t>Goal</a:t>
            </a:r>
            <a:r>
              <a:rPr lang="en-US" dirty="0" smtClean="0"/>
              <a:t>: pH to 7.15, Plasma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 ~10mmol/L</a:t>
            </a:r>
          </a:p>
          <a:p>
            <a:r>
              <a:rPr lang="en-US" dirty="0" smtClean="0"/>
              <a:t>Either orally (NaHCO</a:t>
            </a:r>
            <a:r>
              <a:rPr lang="en-US" baseline="-25000" dirty="0" smtClean="0"/>
              <a:t>3 </a:t>
            </a:r>
            <a:r>
              <a:rPr lang="en-US" dirty="0" smtClean="0"/>
              <a:t>/ </a:t>
            </a:r>
            <a:r>
              <a:rPr lang="en-US" dirty="0" err="1" smtClean="0"/>
              <a:t>Shohl’s</a:t>
            </a:r>
            <a:r>
              <a:rPr lang="en-US" dirty="0" smtClean="0"/>
              <a:t> solution) or IV (NaHCO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Carbicarb</a:t>
            </a:r>
            <a:r>
              <a:rPr lang="en-US" dirty="0" smtClean="0"/>
              <a:t>, THAM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7356" y="1214422"/>
          <a:ext cx="6143668" cy="14583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71834"/>
                <a:gridCol w="3071834"/>
              </a:tblGrid>
              <a:tr h="336179">
                <a:tc>
                  <a:txBody>
                    <a:bodyPr/>
                    <a:lstStyle/>
                    <a:p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Respiratory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Respiratory</a:t>
                      </a:r>
                      <a:r>
                        <a:rPr lang="en-US" baseline="0" dirty="0" smtClean="0"/>
                        <a:t> Acidosis</a:t>
                      </a:r>
                      <a:endParaRPr lang="en-US" dirty="0"/>
                    </a:p>
                  </a:txBody>
                  <a:tcPr/>
                </a:tc>
              </a:tr>
              <a:tr h="109258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Correction</a:t>
                      </a:r>
                      <a:r>
                        <a:rPr lang="en-US" baseline="0" dirty="0" smtClean="0"/>
                        <a:t> of the cause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Restoration of Adequate</a:t>
                      </a:r>
                      <a:r>
                        <a:rPr lang="en-US" baseline="0" dirty="0" smtClean="0"/>
                        <a:t> vent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– Mechanical </a:t>
                      </a:r>
                      <a:r>
                        <a:rPr lang="en-US" baseline="0" dirty="0" err="1" smtClean="0"/>
                        <a:t>ventillation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Difficult to Correct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Measure to Improve lung function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Acid Base Equilibrium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i="1" dirty="0" smtClean="0"/>
              <a:t>What is Acid Base Equilibrium About?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786182" y="2285992"/>
            <a:ext cx="160492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/>
              <a:t>?</a:t>
            </a:r>
            <a:endParaRPr lang="en-US" sz="23900" dirty="0"/>
          </a:p>
        </p:txBody>
      </p:sp>
      <p:sp>
        <p:nvSpPr>
          <p:cNvPr id="5" name="Cloud Callout 4"/>
          <p:cNvSpPr/>
          <p:nvPr/>
        </p:nvSpPr>
        <p:spPr>
          <a:xfrm>
            <a:off x="1643042" y="2571744"/>
            <a:ext cx="1857388" cy="104127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Buffers?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500694" y="3071810"/>
            <a:ext cx="2286016" cy="104127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Fixed Cation?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71472" y="4357694"/>
            <a:ext cx="2857520" cy="164307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Base Excess/ Deficit?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6215074" y="5000636"/>
            <a:ext cx="2500330" cy="118415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Anion Gap?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 animBg="1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Treatment: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Problems with Bicarbonate Therapy</a:t>
            </a:r>
          </a:p>
          <a:p>
            <a:r>
              <a:rPr lang="en-US" sz="2000" dirty="0" smtClean="0"/>
              <a:t>Cardiac Arrest: Both MA &amp; RA</a:t>
            </a:r>
          </a:p>
          <a:p>
            <a:pPr lvl="1"/>
            <a:r>
              <a:rPr lang="en-US" sz="1800" dirty="0" smtClean="0"/>
              <a:t>50mL NaHCO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 Releases 200 </a:t>
            </a:r>
            <a:r>
              <a:rPr lang="en-US" sz="1800" dirty="0" err="1" smtClean="0"/>
              <a:t>mL</a:t>
            </a:r>
            <a:r>
              <a:rPr lang="en-US" sz="1800" dirty="0" smtClean="0"/>
              <a:t>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err="1" smtClean="0"/>
              <a:t>Bicarb</a:t>
            </a:r>
            <a:r>
              <a:rPr lang="en-US" sz="1800" dirty="0" smtClean="0"/>
              <a:t> corrects MA but worsens RA</a:t>
            </a:r>
          </a:p>
          <a:p>
            <a:pPr lvl="1"/>
            <a:r>
              <a:rPr lang="en-US" sz="1800" dirty="0" smtClean="0"/>
              <a:t>Intracellular Acidosis</a:t>
            </a:r>
          </a:p>
          <a:p>
            <a:r>
              <a:rPr lang="en-US" sz="2000" dirty="0" smtClean="0"/>
              <a:t>COP increase maybe due to increased intravascular </a:t>
            </a:r>
            <a:r>
              <a:rPr lang="en-US" sz="2000" dirty="0" err="1" smtClean="0"/>
              <a:t>vol</a:t>
            </a:r>
            <a:endParaRPr lang="en-US" sz="2000" dirty="0" smtClean="0"/>
          </a:p>
          <a:p>
            <a:r>
              <a:rPr lang="en-US" sz="2000" dirty="0" smtClean="0"/>
              <a:t>CSF Acidosis</a:t>
            </a:r>
          </a:p>
          <a:p>
            <a:r>
              <a:rPr lang="en-US" sz="2000" dirty="0" smtClean="0"/>
              <a:t>Increased Plasma </a:t>
            </a:r>
            <a:r>
              <a:rPr lang="en-US" sz="2000" dirty="0" err="1" smtClean="0"/>
              <a:t>Osmolarity</a:t>
            </a:r>
            <a:r>
              <a:rPr lang="en-US" sz="2000" dirty="0" smtClean="0"/>
              <a:t> (3 </a:t>
            </a:r>
            <a:r>
              <a:rPr lang="en-US" sz="2000" dirty="0" err="1" smtClean="0"/>
              <a:t>mmol</a:t>
            </a:r>
            <a:r>
              <a:rPr lang="en-US" sz="2000" dirty="0" smtClean="0"/>
              <a:t>/50mL)</a:t>
            </a:r>
          </a:p>
          <a:p>
            <a:r>
              <a:rPr lang="en-US" sz="2000" dirty="0" smtClean="0"/>
              <a:t>Extracellular alkalosis - ODC to Left - Decreased Tissue Oxygenation</a:t>
            </a:r>
          </a:p>
          <a:p>
            <a:r>
              <a:rPr lang="en-US" sz="2000" dirty="0" smtClean="0"/>
              <a:t>Rebound Alkalosis</a:t>
            </a:r>
          </a:p>
          <a:p>
            <a:r>
              <a:rPr lang="en-US" sz="2000" dirty="0" smtClean="0"/>
              <a:t>Decreased Ca</a:t>
            </a:r>
            <a:r>
              <a:rPr lang="en-US" sz="2000" baseline="30000" dirty="0" smtClean="0"/>
              <a:t>++</a:t>
            </a:r>
            <a:r>
              <a:rPr lang="en-US" sz="2000" dirty="0" smtClean="0"/>
              <a:t> ---&gt; Myocardial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Acidosis:</a:t>
            </a:r>
            <a:r>
              <a:rPr lang="en-US" dirty="0" smtClean="0"/>
              <a:t> Anaesthetic Considerations: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Potentiation of depressant effects of  sedatives and anaesthetic agents</a:t>
            </a:r>
          </a:p>
          <a:p>
            <a:r>
              <a:rPr lang="en-US" dirty="0" smtClean="0"/>
              <a:t>Exaggerated circulatory depressant effects</a:t>
            </a:r>
          </a:p>
          <a:p>
            <a:pPr lvl="1"/>
            <a:r>
              <a:rPr lang="en-US" dirty="0" smtClean="0"/>
              <a:t> more pronounced with agents that rapidly decrease symp tone</a:t>
            </a:r>
          </a:p>
          <a:p>
            <a:r>
              <a:rPr lang="en-US" dirty="0" smtClean="0"/>
              <a:t>Increased opioid penetration into brain</a:t>
            </a:r>
          </a:p>
          <a:p>
            <a:pPr lvl="1"/>
            <a:r>
              <a:rPr lang="en-US" dirty="0" smtClean="0"/>
              <a:t>basic drugs</a:t>
            </a:r>
            <a:r>
              <a:rPr lang="en-US" dirty="0" smtClean="0">
                <a:sym typeface="Wingdings" pitchFamily="2" charset="2"/>
              </a:rPr>
              <a:t> increased non </a:t>
            </a:r>
            <a:r>
              <a:rPr lang="en-US" dirty="0" err="1" smtClean="0">
                <a:sym typeface="Wingdings" pitchFamily="2" charset="2"/>
              </a:rPr>
              <a:t>ionised</a:t>
            </a:r>
            <a:r>
              <a:rPr lang="en-US" dirty="0" smtClean="0">
                <a:sym typeface="Wingdings" pitchFamily="2" charset="2"/>
              </a:rPr>
              <a:t> form</a:t>
            </a:r>
          </a:p>
          <a:p>
            <a:r>
              <a:rPr lang="en-US" dirty="0" smtClean="0">
                <a:sym typeface="Wingdings" pitchFamily="2" charset="2"/>
              </a:rPr>
              <a:t>Increased arrhytmogenicity of halothane</a:t>
            </a:r>
          </a:p>
          <a:p>
            <a:r>
              <a:rPr lang="en-US" dirty="0" smtClean="0">
                <a:sym typeface="Wingdings" pitchFamily="2" charset="2"/>
              </a:rPr>
              <a:t>Respiratory Acidosis augments NDMR delayed reversal</a:t>
            </a:r>
          </a:p>
          <a:p>
            <a:r>
              <a:rPr lang="en-US" dirty="0" err="1" smtClean="0">
                <a:sym typeface="Wingdings" pitchFamily="2" charset="2"/>
              </a:rPr>
              <a:t>Succinyl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Choline</a:t>
            </a:r>
            <a:r>
              <a:rPr lang="en-US" dirty="0" smtClean="0">
                <a:sym typeface="Wingdings" pitchFamily="2" charset="2"/>
              </a:rPr>
              <a:t>  increases Serum K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further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Alkalosis: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Physiologic Effects: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Left shift of ODC</a:t>
            </a:r>
            <a:endParaRPr lang="en-US" sz="28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Hypokalemia</a:t>
            </a:r>
            <a:endParaRPr lang="en-US" sz="28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Low </a:t>
            </a:r>
            <a:r>
              <a:rPr lang="en-US" sz="2800" dirty="0" err="1" smtClean="0">
                <a:sym typeface="Wingdings" pitchFamily="2" charset="2"/>
              </a:rPr>
              <a:t>ionised</a:t>
            </a:r>
            <a:r>
              <a:rPr lang="en-US" sz="2800" dirty="0" smtClean="0">
                <a:sym typeface="Wingdings" pitchFamily="2" charset="2"/>
              </a:rPr>
              <a:t> Ca++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Decreased CBF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Depressed </a:t>
            </a:r>
            <a:r>
              <a:rPr lang="en-US" sz="2800" dirty="0" err="1" smtClean="0">
                <a:sym typeface="Wingdings" pitchFamily="2" charset="2"/>
              </a:rPr>
              <a:t>Ventilatoin</a:t>
            </a:r>
            <a:endParaRPr lang="en-US" sz="28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Respiratory Alkalosis</a:t>
            </a:r>
          </a:p>
          <a:p>
            <a:pPr marL="834390" lvl="1" indent="-514350"/>
            <a:r>
              <a:rPr lang="en-US" sz="2400" dirty="0" err="1" smtClean="0">
                <a:sym typeface="Wingdings" pitchFamily="2" charset="2"/>
              </a:rPr>
              <a:t>Bronchoconstriction</a:t>
            </a:r>
            <a:endParaRPr lang="en-US" sz="2400" dirty="0" smtClean="0">
              <a:sym typeface="Wingdings" pitchFamily="2" charset="2"/>
            </a:endParaRPr>
          </a:p>
          <a:p>
            <a:pPr marL="834390" lvl="1" indent="-514350"/>
            <a:r>
              <a:rPr lang="en-US" sz="2400" dirty="0" smtClean="0">
                <a:sym typeface="Wingdings" pitchFamily="2" charset="2"/>
              </a:rPr>
              <a:t>Decreased PVR </a:t>
            </a:r>
          </a:p>
          <a:p>
            <a:pPr marL="514350" indent="-51435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4500562" y="1643050"/>
          <a:ext cx="4500594" cy="4450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98209"/>
                <a:gridCol w="759282"/>
                <a:gridCol w="914409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Cerebral 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Cardiac </a:t>
                      </a:r>
                      <a:r>
                        <a:rPr lang="en-US" dirty="0" err="1" smtClean="0"/>
                        <a:t>inotropy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Art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</a:t>
                      </a:r>
                      <a:r>
                        <a:rPr lang="en-US" dirty="0" smtClean="0"/>
                        <a:t> venous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r>
                        <a:rPr lang="en-US" baseline="0" dirty="0" smtClean="0"/>
                        <a:t>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Airway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Uterine</a:t>
                      </a:r>
                      <a:r>
                        <a:rPr lang="en-US" baseline="0" dirty="0" smtClean="0"/>
                        <a:t> 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Renal 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Ionised</a:t>
                      </a:r>
                      <a:r>
                        <a:rPr lang="en-US" baseline="0" dirty="0" smtClean="0"/>
                        <a:t> Ca</a:t>
                      </a:r>
                      <a:r>
                        <a:rPr lang="en-US" baseline="30000" dirty="0" smtClean="0"/>
                        <a:t>++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Serum Potassium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u="sng" dirty="0" smtClean="0"/>
              <a:t>Respiratory Alkalosis:</a:t>
            </a:r>
            <a:r>
              <a:rPr lang="en-US" sz="2800" u="sng" dirty="0" smtClean="0"/>
              <a:t> </a:t>
            </a:r>
            <a:r>
              <a:rPr lang="en-US" sz="2800" dirty="0" smtClean="0"/>
              <a:t>Primary Decrease in PaCO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Causes: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Central Stimulation</a:t>
            </a:r>
          </a:p>
          <a:p>
            <a:pPr lvl="1"/>
            <a:r>
              <a:rPr lang="en-US" sz="2000" dirty="0" smtClean="0"/>
              <a:t>Pain</a:t>
            </a:r>
          </a:p>
          <a:p>
            <a:pPr lvl="1"/>
            <a:r>
              <a:rPr lang="en-US" sz="2000" dirty="0" smtClean="0"/>
              <a:t> Anxiety</a:t>
            </a:r>
          </a:p>
          <a:p>
            <a:pPr lvl="1"/>
            <a:r>
              <a:rPr lang="en-US" sz="2000" dirty="0" smtClean="0"/>
              <a:t>Ischemia</a:t>
            </a:r>
          </a:p>
          <a:p>
            <a:pPr lvl="1"/>
            <a:r>
              <a:rPr lang="en-US" sz="2000" dirty="0" smtClean="0"/>
              <a:t>Tumor</a:t>
            </a:r>
          </a:p>
          <a:p>
            <a:pPr lvl="1"/>
            <a:r>
              <a:rPr lang="en-US" sz="2000" dirty="0" smtClean="0"/>
              <a:t>Infection</a:t>
            </a:r>
          </a:p>
          <a:p>
            <a:pPr lvl="1"/>
            <a:r>
              <a:rPr lang="en-US" sz="2000" dirty="0" smtClean="0"/>
              <a:t>Fever</a:t>
            </a:r>
          </a:p>
          <a:p>
            <a:pPr lvl="1"/>
            <a:r>
              <a:rPr lang="en-US" sz="2000" dirty="0" smtClean="0"/>
              <a:t>Drugs: Salicylates, Progesterone, Doxapram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Peripheral Stimulation</a:t>
            </a:r>
          </a:p>
          <a:p>
            <a:pPr lvl="1"/>
            <a:r>
              <a:rPr lang="en-US" sz="2000" dirty="0" smtClean="0"/>
              <a:t>Hypoxemia</a:t>
            </a:r>
          </a:p>
          <a:p>
            <a:pPr lvl="1"/>
            <a:r>
              <a:rPr lang="en-US" sz="2000" dirty="0" smtClean="0"/>
              <a:t>High Altitude</a:t>
            </a:r>
          </a:p>
          <a:p>
            <a:pPr lvl="1"/>
            <a:r>
              <a:rPr lang="en-US" sz="2000" dirty="0" smtClean="0"/>
              <a:t>Pulmonary Disease: CHF, NCPE, PE, Asthma</a:t>
            </a:r>
          </a:p>
          <a:p>
            <a:pPr lvl="1"/>
            <a:r>
              <a:rPr lang="en-US" sz="2000" dirty="0" smtClean="0"/>
              <a:t>Severe Anemia</a:t>
            </a:r>
          </a:p>
          <a:p>
            <a:r>
              <a:rPr lang="en-US" sz="2400" b="1" u="sng" dirty="0" smtClean="0"/>
              <a:t>Unknown </a:t>
            </a:r>
          </a:p>
          <a:p>
            <a:pPr lvl="1"/>
            <a:r>
              <a:rPr lang="en-US" sz="2000" dirty="0" smtClean="0"/>
              <a:t> Sepsis, Metabolic Enceph</a:t>
            </a:r>
            <a:endParaRPr lang="en-US" sz="2000" dirty="0"/>
          </a:p>
          <a:p>
            <a:r>
              <a:rPr lang="en-US" sz="2400" b="1" u="sng" dirty="0" smtClean="0"/>
              <a:t>Iatrogenic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Ventilator Induced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Alkalosis: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 – 7.5</a:t>
            </a:r>
          </a:p>
          <a:p>
            <a:r>
              <a:rPr lang="en-US" dirty="0" smtClean="0"/>
              <a:t>PaCO</a:t>
            </a:r>
            <a:r>
              <a:rPr lang="en-US" baseline="-25000" dirty="0" smtClean="0"/>
              <a:t>2</a:t>
            </a:r>
            <a:r>
              <a:rPr lang="en-US" dirty="0" smtClean="0"/>
              <a:t> – 35</a:t>
            </a:r>
          </a:p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- 22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pH – </a:t>
            </a:r>
            <a:r>
              <a:rPr lang="en-US" dirty="0" err="1" smtClean="0"/>
              <a:t>Alkalemia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PaCO</a:t>
            </a:r>
            <a:r>
              <a:rPr lang="en-US" baseline="-25000" dirty="0" smtClean="0"/>
              <a:t>2</a:t>
            </a:r>
            <a:r>
              <a:rPr lang="en-US" dirty="0" smtClean="0"/>
              <a:t> – Decrease =&gt; Respiratory Alkalosis</a:t>
            </a:r>
          </a:p>
          <a:p>
            <a:pPr>
              <a:buNone/>
            </a:pPr>
            <a:r>
              <a:rPr lang="en-US" dirty="0" smtClean="0"/>
              <a:t>Expected Compensation: 24-(40-35)x0.2 = 23 or</a:t>
            </a:r>
          </a:p>
          <a:p>
            <a:pPr>
              <a:buNone/>
            </a:pPr>
            <a:r>
              <a:rPr lang="en-US" dirty="0" smtClean="0"/>
              <a:t>					24-(40-35)x0.4 = 22</a:t>
            </a:r>
          </a:p>
          <a:p>
            <a:pPr>
              <a:buNone/>
            </a:pPr>
            <a:r>
              <a:rPr lang="en-US" dirty="0" smtClean="0"/>
              <a:t>Diagnosis: Chronic Respiratory </a:t>
            </a:r>
            <a:r>
              <a:rPr lang="en-US" dirty="0" err="1" smtClean="0"/>
              <a:t>Alakalosis</a:t>
            </a:r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u="sng" dirty="0" smtClean="0"/>
              <a:t>Respiratory Alkalosis:</a:t>
            </a:r>
            <a:br>
              <a:rPr lang="en-US" sz="3600" u="sng" dirty="0" smtClean="0"/>
            </a:br>
            <a:r>
              <a:rPr lang="en-US" sz="3600" u="sng" dirty="0" smtClean="0"/>
              <a:t>Treatment: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 of Underlying cause</a:t>
            </a:r>
          </a:p>
          <a:p>
            <a:r>
              <a:rPr lang="en-US" dirty="0" smtClean="0"/>
              <a:t>Ventilator adjustments</a:t>
            </a:r>
          </a:p>
          <a:p>
            <a:r>
              <a:rPr lang="en-US" dirty="0" smtClean="0"/>
              <a:t>Reassurance, Rebreathing from paper bag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u="sng" dirty="0" smtClean="0"/>
              <a:t>Metabolic alkalosis: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600" dirty="0" smtClean="0"/>
              <a:t>Causes: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4643470" cy="45545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u="sng" dirty="0" smtClean="0"/>
              <a:t>ECF Contraction, </a:t>
            </a:r>
            <a:r>
              <a:rPr lang="en-US" sz="2400" b="1" u="sng" dirty="0" err="1" smtClean="0"/>
              <a:t>Normotension</a:t>
            </a:r>
            <a:r>
              <a:rPr lang="en-US" sz="2400" b="1" u="sng" dirty="0" smtClean="0"/>
              <a:t>,</a:t>
            </a:r>
          </a:p>
          <a:p>
            <a:pPr>
              <a:buNone/>
            </a:pPr>
            <a:r>
              <a:rPr lang="en-US" sz="2400" b="1" u="sng" dirty="0" smtClean="0"/>
              <a:t>K</a:t>
            </a:r>
            <a:r>
              <a:rPr lang="en-US" sz="2400" b="1" u="sng" baseline="30000" dirty="0" smtClean="0"/>
              <a:t>+</a:t>
            </a:r>
            <a:r>
              <a:rPr lang="en-US" sz="2400" b="1" u="sng" dirty="0" smtClean="0"/>
              <a:t> Deficiency &amp; 2</a:t>
            </a:r>
            <a:r>
              <a:rPr lang="en-US" sz="2400" b="1" u="sng" baseline="30000" dirty="0" smtClean="0"/>
              <a:t>0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Hyperreninemic</a:t>
            </a:r>
            <a:endParaRPr lang="en-US" sz="2400" b="1" u="sng" dirty="0" smtClean="0"/>
          </a:p>
          <a:p>
            <a:pPr>
              <a:buNone/>
            </a:pPr>
            <a:r>
              <a:rPr lang="en-US" sz="2400" b="1" u="sng" dirty="0" err="1" smtClean="0"/>
              <a:t>Hyperaldosteronism</a:t>
            </a:r>
            <a:endParaRPr lang="en-US" sz="2400" b="1" u="sng" dirty="0" smtClean="0"/>
          </a:p>
          <a:p>
            <a:r>
              <a:rPr lang="en-US" dirty="0" smtClean="0"/>
              <a:t>Gastrointestinal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NG suction</a:t>
            </a:r>
          </a:p>
          <a:p>
            <a:pPr lvl="1"/>
            <a:r>
              <a:rPr lang="en-US" dirty="0" smtClean="0"/>
              <a:t>Villous Adenoma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29222" y="1571612"/>
            <a:ext cx="4500562" cy="457203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Renal</a:t>
            </a:r>
          </a:p>
          <a:p>
            <a:pPr lvl="1"/>
            <a:r>
              <a:rPr lang="en-US" dirty="0" smtClean="0"/>
              <a:t>Diuretics</a:t>
            </a:r>
          </a:p>
          <a:p>
            <a:pPr lvl="1"/>
            <a:r>
              <a:rPr lang="en-US" dirty="0" smtClean="0"/>
              <a:t>Mg</a:t>
            </a:r>
            <a:r>
              <a:rPr lang="en-US" baseline="30000" dirty="0" smtClean="0"/>
              <a:t>++</a:t>
            </a:r>
            <a:r>
              <a:rPr lang="en-US" dirty="0" smtClean="0"/>
              <a:t> Deficiency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Hypokalemia</a:t>
            </a:r>
            <a:endParaRPr lang="en-US" dirty="0" smtClean="0"/>
          </a:p>
          <a:p>
            <a:pPr lvl="1"/>
            <a:r>
              <a:rPr lang="en-US" dirty="0" err="1" smtClean="0"/>
              <a:t>Hypercalcemia</a:t>
            </a:r>
            <a:r>
              <a:rPr lang="en-US" dirty="0" smtClean="0"/>
              <a:t>/</a:t>
            </a:r>
            <a:r>
              <a:rPr lang="en-US" dirty="0" err="1" smtClean="0"/>
              <a:t>Hyperpara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Post </a:t>
            </a:r>
            <a:r>
              <a:rPr lang="en-US" dirty="0" err="1" smtClean="0"/>
              <a:t>Hypercapnic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Barter’s syndrome</a:t>
            </a:r>
          </a:p>
          <a:p>
            <a:r>
              <a:rPr lang="en-US" dirty="0" smtClean="0"/>
              <a:t>Sweat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Cystic Fibrosis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u="sng" dirty="0" smtClean="0"/>
              <a:t>Metabolic alkalosis: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Causes: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ECF Expansion, Hypertension, K</a:t>
            </a:r>
            <a:r>
              <a:rPr lang="en-US" b="1" u="sng" baseline="30000" dirty="0" smtClean="0"/>
              <a:t>+</a:t>
            </a:r>
            <a:r>
              <a:rPr lang="en-US" b="1" u="sng" dirty="0" smtClean="0"/>
              <a:t> Deficiency &amp; </a:t>
            </a:r>
            <a:r>
              <a:rPr lang="en-US" b="1" u="sng" dirty="0" err="1" smtClean="0"/>
              <a:t>Mineralocorticoid</a:t>
            </a:r>
            <a:r>
              <a:rPr lang="en-US" b="1" u="sng" dirty="0" smtClean="0"/>
              <a:t> Excess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Renin</a:t>
            </a:r>
            <a:endParaRPr lang="en-US" dirty="0" smtClean="0"/>
          </a:p>
          <a:p>
            <a:pPr lvl="1"/>
            <a:r>
              <a:rPr lang="en-US" dirty="0" smtClean="0"/>
              <a:t>Renal Artery </a:t>
            </a:r>
            <a:r>
              <a:rPr lang="en-US" dirty="0" err="1" smtClean="0"/>
              <a:t>Stenosis</a:t>
            </a:r>
            <a:endParaRPr lang="en-US" dirty="0" smtClean="0"/>
          </a:p>
          <a:p>
            <a:pPr lvl="1"/>
            <a:r>
              <a:rPr lang="en-US" dirty="0" smtClean="0"/>
              <a:t>Accelerated HTN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Renin</a:t>
            </a:r>
            <a:endParaRPr lang="en-US" dirty="0" smtClean="0"/>
          </a:p>
          <a:p>
            <a:pPr lvl="1"/>
            <a:r>
              <a:rPr lang="en-US" dirty="0" smtClean="0"/>
              <a:t>Primary </a:t>
            </a:r>
            <a:r>
              <a:rPr lang="en-US" dirty="0" err="1" smtClean="0"/>
              <a:t>Aldosteronism</a:t>
            </a:r>
            <a:endParaRPr lang="en-US" dirty="0" smtClean="0"/>
          </a:p>
          <a:p>
            <a:pPr lvl="1"/>
            <a:r>
              <a:rPr lang="en-US" dirty="0" smtClean="0"/>
              <a:t>Adrenal Enzyme defects</a:t>
            </a:r>
          </a:p>
          <a:p>
            <a:pPr lvl="1"/>
            <a:r>
              <a:rPr lang="en-US" dirty="0" smtClean="0"/>
              <a:t>Cushing’s Syndrome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err="1" smtClean="0"/>
              <a:t>Liquorice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Exogenous HCO</a:t>
            </a:r>
            <a:r>
              <a:rPr lang="en-US" b="1" u="sng" baseline="30000" dirty="0" smtClean="0"/>
              <a:t>-</a:t>
            </a:r>
            <a:r>
              <a:rPr lang="en-US" b="1" u="sng" dirty="0" smtClean="0"/>
              <a:t> Loads:</a:t>
            </a:r>
            <a:endParaRPr lang="en-US" dirty="0" smtClean="0"/>
          </a:p>
          <a:p>
            <a:r>
              <a:rPr lang="en-US" dirty="0" smtClean="0"/>
              <a:t>Massive Blood Transfusion</a:t>
            </a:r>
          </a:p>
          <a:p>
            <a:r>
              <a:rPr lang="en-US" dirty="0" smtClean="0"/>
              <a:t>Acetate containing colloids</a:t>
            </a:r>
          </a:p>
          <a:p>
            <a:r>
              <a:rPr lang="en-US" dirty="0" smtClean="0"/>
              <a:t>Alkali therapy + Renal Failure</a:t>
            </a:r>
          </a:p>
          <a:p>
            <a:r>
              <a:rPr lang="en-US" dirty="0" smtClean="0"/>
              <a:t>Milk-Alkali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</a:t>
            </a:r>
            <a:r>
              <a:rPr lang="en-US" dirty="0" err="1" smtClean="0"/>
              <a:t>Alaklosis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 – 7.58</a:t>
            </a:r>
          </a:p>
          <a:p>
            <a:r>
              <a:rPr lang="en-US" dirty="0" smtClean="0"/>
              <a:t>PaCO</a:t>
            </a:r>
            <a:r>
              <a:rPr lang="en-US" baseline="-25000" dirty="0" smtClean="0"/>
              <a:t>2</a:t>
            </a:r>
            <a:r>
              <a:rPr lang="en-US" dirty="0" smtClean="0"/>
              <a:t> – 48</a:t>
            </a:r>
          </a:p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- 44</a:t>
            </a:r>
          </a:p>
          <a:p>
            <a:r>
              <a:rPr lang="en-US" dirty="0" smtClean="0"/>
              <a:t>BE - +19</a:t>
            </a:r>
          </a:p>
          <a:p>
            <a:pPr>
              <a:buNone/>
            </a:pPr>
            <a:r>
              <a:rPr lang="en-US" dirty="0" smtClean="0"/>
              <a:t>pH – </a:t>
            </a:r>
            <a:r>
              <a:rPr lang="en-US" dirty="0" err="1" smtClean="0"/>
              <a:t>Alkalemia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PaCO</a:t>
            </a:r>
            <a:r>
              <a:rPr lang="en-US" baseline="-25000" dirty="0" smtClean="0"/>
              <a:t>2</a:t>
            </a:r>
            <a:r>
              <a:rPr lang="en-US" dirty="0" smtClean="0"/>
              <a:t> – Increased =&gt; Not Respiratory</a:t>
            </a:r>
          </a:p>
          <a:p>
            <a:pPr>
              <a:buNone/>
            </a:pP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- Increased =&gt; Metabolic Acidosis</a:t>
            </a:r>
          </a:p>
          <a:p>
            <a:pPr>
              <a:buNone/>
            </a:pPr>
            <a:r>
              <a:rPr lang="en-US" dirty="0" smtClean="0"/>
              <a:t>Expected </a:t>
            </a:r>
            <a:r>
              <a:rPr lang="en-US" dirty="0" err="1" smtClean="0"/>
              <a:t>Compensatoin</a:t>
            </a:r>
            <a:r>
              <a:rPr lang="en-US" dirty="0" smtClean="0"/>
              <a:t>:  40+(44-24)x0.8 = 56</a:t>
            </a:r>
          </a:p>
          <a:p>
            <a:pPr>
              <a:buNone/>
            </a:pPr>
            <a:r>
              <a:rPr lang="en-US" dirty="0" smtClean="0"/>
              <a:t>Diagnosis: Partially compensated Metabolic Alkalosis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Metabolic Alkalosis:</a:t>
            </a:r>
            <a:br>
              <a:rPr lang="en-US" u="sng" dirty="0" smtClean="0"/>
            </a:br>
            <a:r>
              <a:rPr lang="en-US" u="sng" dirty="0" smtClean="0"/>
              <a:t>Treatment: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Correction of underlying stimulus for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generation:</a:t>
            </a:r>
          </a:p>
          <a:p>
            <a:pPr lvl="1"/>
            <a:r>
              <a:rPr lang="en-US" dirty="0" smtClean="0"/>
              <a:t>Correction of cause of 1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Hyperaldosteronism</a:t>
            </a:r>
            <a:endParaRPr lang="en-US" dirty="0" smtClean="0"/>
          </a:p>
          <a:p>
            <a:pPr lvl="1"/>
            <a:r>
              <a:rPr lang="en-US" dirty="0" smtClean="0"/>
              <a:t>Reduction of Gastric secretions: H</a:t>
            </a:r>
            <a:r>
              <a:rPr lang="en-US" baseline="-25000" dirty="0" smtClean="0"/>
              <a:t>2</a:t>
            </a:r>
            <a:r>
              <a:rPr lang="en-US" dirty="0" smtClean="0"/>
              <a:t> Blockers, PPI</a:t>
            </a:r>
          </a:p>
          <a:p>
            <a:pPr lvl="1"/>
            <a:r>
              <a:rPr lang="en-US" dirty="0" smtClean="0"/>
              <a:t>Reduction of Renal loss of H</a:t>
            </a:r>
            <a:r>
              <a:rPr lang="en-US" baseline="30000" dirty="0" smtClean="0"/>
              <a:t>+</a:t>
            </a:r>
            <a:r>
              <a:rPr lang="en-US" dirty="0" smtClean="0"/>
              <a:t> : Discontinue Diuretics</a:t>
            </a:r>
          </a:p>
          <a:p>
            <a:r>
              <a:rPr lang="en-US" dirty="0" smtClean="0"/>
              <a:t>Remove factors that sustain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Reabsorption</a:t>
            </a:r>
            <a:endParaRPr lang="en-US" dirty="0" smtClean="0"/>
          </a:p>
          <a:p>
            <a:pPr lvl="1"/>
            <a:r>
              <a:rPr lang="en-US" dirty="0" smtClean="0"/>
              <a:t>ECF contraction – </a:t>
            </a:r>
            <a:r>
              <a:rPr lang="en-US" dirty="0" err="1" smtClean="0"/>
              <a:t>NaCl</a:t>
            </a:r>
            <a:r>
              <a:rPr lang="en-US" dirty="0" smtClean="0"/>
              <a:t> administration</a:t>
            </a:r>
          </a:p>
          <a:p>
            <a:pPr lvl="1"/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 deficiency – </a:t>
            </a:r>
            <a:r>
              <a:rPr lang="en-US" dirty="0" err="1" smtClean="0"/>
              <a:t>KCl</a:t>
            </a:r>
            <a:r>
              <a:rPr lang="en-US" dirty="0" smtClean="0"/>
              <a:t> administration</a:t>
            </a:r>
          </a:p>
          <a:p>
            <a:r>
              <a:rPr lang="en-US" dirty="0" err="1" smtClean="0"/>
              <a:t>Acetazolamide</a:t>
            </a:r>
            <a:endParaRPr lang="en-US" dirty="0" smtClean="0"/>
          </a:p>
          <a:p>
            <a:pPr lvl="1"/>
            <a:r>
              <a:rPr lang="en-US" dirty="0" smtClean="0"/>
              <a:t>But can cause K</a:t>
            </a:r>
            <a:r>
              <a:rPr lang="en-US" baseline="30000" dirty="0" smtClean="0"/>
              <a:t>+</a:t>
            </a:r>
            <a:r>
              <a:rPr lang="en-US" dirty="0" smtClean="0"/>
              <a:t> loss</a:t>
            </a:r>
          </a:p>
          <a:p>
            <a:r>
              <a:rPr lang="en-US" dirty="0" smtClean="0"/>
              <a:t>Dilute </a:t>
            </a:r>
            <a:r>
              <a:rPr lang="en-US" dirty="0" err="1" smtClean="0"/>
              <a:t>HCl</a:t>
            </a:r>
            <a:r>
              <a:rPr lang="en-US" dirty="0" smtClean="0"/>
              <a:t> (0.1N </a:t>
            </a:r>
            <a:r>
              <a:rPr lang="en-US" dirty="0" err="1" smtClean="0"/>
              <a:t>HCl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Oral 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Acid Base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Acid Base Equilibrium is all about Maintenance of H</a:t>
            </a:r>
            <a:r>
              <a:rPr lang="en-US" sz="3200" b="1" baseline="30000" dirty="0" smtClean="0"/>
              <a:t>+</a:t>
            </a:r>
            <a:r>
              <a:rPr lang="en-US" sz="3200" b="1" dirty="0" smtClean="0"/>
              <a:t> ion concentration of the ECF.</a:t>
            </a:r>
            <a:endParaRPr lang="en-US" u="sng" dirty="0" smtClean="0"/>
          </a:p>
          <a:p>
            <a:pPr>
              <a:buNone/>
            </a:pPr>
            <a:r>
              <a:rPr lang="en-US" u="sng" dirty="0" smtClean="0"/>
              <a:t>Source of H</a:t>
            </a:r>
            <a:r>
              <a:rPr lang="en-US" u="sng" baseline="30000" dirty="0" smtClean="0"/>
              <a:t>+</a:t>
            </a:r>
            <a:r>
              <a:rPr lang="en-US" u="sng" dirty="0" smtClean="0"/>
              <a:t> ion in Body:</a:t>
            </a:r>
            <a:endParaRPr lang="en-US" u="sng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28794" y="3657608"/>
            <a:ext cx="1571636" cy="77152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from metabolism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29256" y="3500438"/>
            <a:ext cx="1785950" cy="85725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30000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 load from AA metabolism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2976" y="5857892"/>
            <a:ext cx="3286148" cy="7715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Strenuous Exercise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Lactic Acid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57752" y="5643578"/>
            <a:ext cx="1428760" cy="7000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Diabetic 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282" y="5014930"/>
            <a:ext cx="1843094" cy="7000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Ingestion of 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Cl, CaCl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86380" y="4657740"/>
            <a:ext cx="2786050" cy="7000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Failure of Kidneys to Excrete PO4</a:t>
            </a:r>
            <a:r>
              <a:rPr lang="en-US" baseline="30000" dirty="0" smtClean="0">
                <a:solidFill>
                  <a:schemeClr val="tx1"/>
                </a:solidFill>
              </a:rPr>
              <a:t>--</a:t>
            </a:r>
            <a:r>
              <a:rPr lang="en-US" dirty="0" smtClean="0">
                <a:solidFill>
                  <a:schemeClr val="tx1"/>
                </a:solidFill>
              </a:rPr>
              <a:t>, SO4</a:t>
            </a:r>
            <a:r>
              <a:rPr lang="en-US" baseline="30000" dirty="0" smtClean="0">
                <a:solidFill>
                  <a:schemeClr val="tx1"/>
                </a:solidFill>
              </a:rPr>
              <a:t>--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3714744" y="4014798"/>
            <a:ext cx="1060704" cy="9144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H+ ion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3393273" y="3893347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4786314" y="3929066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000628" y="4429132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4643438" y="485776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821769" y="4822041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143108" y="4500570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51187" y="3286124"/>
            <a:ext cx="144924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12500 mEq/d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45516" y="3131106"/>
            <a:ext cx="1710725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50 - 100 mEq/d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Alkalosis:</a:t>
            </a:r>
            <a:br>
              <a:rPr lang="en-US" u="sng" dirty="0" smtClean="0"/>
            </a:br>
            <a:r>
              <a:rPr lang="en-US" u="sng" dirty="0" smtClean="0"/>
              <a:t>Anaesthetic considerations: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Increased protein binding of opioids </a:t>
            </a:r>
            <a:r>
              <a:rPr lang="en-US" sz="2800" dirty="0" smtClean="0">
                <a:sym typeface="Wingdings" pitchFamily="2" charset="2"/>
              </a:rPr>
              <a:t> prolonged respiratory depression</a:t>
            </a:r>
          </a:p>
          <a:p>
            <a:r>
              <a:rPr lang="en-US" sz="2800" dirty="0" smtClean="0">
                <a:sym typeface="Wingdings" pitchFamily="2" charset="2"/>
              </a:rPr>
              <a:t>Decreased cerebral blood flow  Cerebral Ischemia</a:t>
            </a:r>
          </a:p>
          <a:p>
            <a:r>
              <a:rPr lang="en-US" sz="2800" dirty="0" smtClean="0">
                <a:sym typeface="Wingdings" pitchFamily="2" charset="2"/>
              </a:rPr>
              <a:t>Atrial and Ventricular dysrhythmias  with hypokalemia</a:t>
            </a:r>
          </a:p>
          <a:p>
            <a:r>
              <a:rPr lang="en-US" sz="2800" dirty="0" smtClean="0">
                <a:sym typeface="Wingdings" pitchFamily="2" charset="2"/>
              </a:rPr>
              <a:t>Potentiation of NDMR  due to hypokalemia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Base Disorders: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90.6</a:t>
            </a:r>
          </a:p>
          <a:p>
            <a:r>
              <a:rPr lang="en-US" sz="2400" dirty="0" smtClean="0"/>
              <a:t>PCO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53.8</a:t>
            </a:r>
          </a:p>
          <a:p>
            <a:r>
              <a:rPr lang="en-US" sz="2400" dirty="0" smtClean="0"/>
              <a:t>pH – 7.484</a:t>
            </a:r>
          </a:p>
          <a:p>
            <a:r>
              <a:rPr lang="en-US" sz="2400" dirty="0" smtClean="0"/>
              <a:t>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- 3.7</a:t>
            </a:r>
          </a:p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- 151</a:t>
            </a:r>
          </a:p>
          <a:p>
            <a:r>
              <a:rPr lang="en-US" sz="2400" dirty="0" smtClean="0"/>
              <a:t>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(A) – 37.7</a:t>
            </a:r>
          </a:p>
          <a:p>
            <a:r>
              <a:rPr lang="en-US" sz="2400" dirty="0" smtClean="0"/>
              <a:t>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 </a:t>
            </a:r>
            <a:r>
              <a:rPr lang="en-US" sz="2400" dirty="0" smtClean="0"/>
              <a:t> (S) – 34.3</a:t>
            </a:r>
          </a:p>
          <a:p>
            <a:r>
              <a:rPr lang="en-US" sz="2400" dirty="0" smtClean="0"/>
              <a:t>BE – 13.9</a:t>
            </a:r>
          </a:p>
          <a:p>
            <a:r>
              <a:rPr lang="en-US" sz="2400" dirty="0" smtClean="0"/>
              <a:t>SBE – 14.1</a:t>
            </a:r>
          </a:p>
          <a:p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97.3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pH – </a:t>
            </a:r>
            <a:r>
              <a:rPr lang="en-US" sz="2400" dirty="0" err="1" smtClean="0"/>
              <a:t>Alkalemia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Increased =&gt; Metabolic Alkalosis</a:t>
            </a:r>
          </a:p>
          <a:p>
            <a:pPr>
              <a:buNone/>
            </a:pPr>
            <a:r>
              <a:rPr lang="en-US" sz="2400" dirty="0" smtClean="0"/>
              <a:t>Expected Compensation: PaCO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40+(13.7x0.75) = 50.2</a:t>
            </a:r>
          </a:p>
          <a:p>
            <a:pPr>
              <a:buNone/>
            </a:pPr>
            <a:r>
              <a:rPr lang="en-US" sz="2400" dirty="0" smtClean="0"/>
              <a:t>Body never overcompensates</a:t>
            </a:r>
          </a:p>
          <a:p>
            <a:pPr>
              <a:buNone/>
            </a:pPr>
            <a:r>
              <a:rPr lang="en-US" sz="2400" dirty="0" smtClean="0"/>
              <a:t>Diagnosis:</a:t>
            </a:r>
          </a:p>
          <a:p>
            <a:pPr>
              <a:buNone/>
            </a:pPr>
            <a:r>
              <a:rPr lang="en-US" sz="2400" dirty="0" smtClean="0"/>
              <a:t>Metabolic Alkalosis + Respiratory Acidosis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Summary</a:t>
            </a:r>
            <a:r>
              <a:rPr lang="en-US" sz="4800" dirty="0" smtClean="0"/>
              <a:t>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Acid Base Homeostasis is all about maintenance of normal H</a:t>
            </a:r>
            <a:r>
              <a:rPr lang="en-US" baseline="30000" dirty="0" smtClean="0"/>
              <a:t>+</a:t>
            </a:r>
            <a:r>
              <a:rPr lang="en-US" dirty="0" smtClean="0"/>
              <a:t> concentration.</a:t>
            </a:r>
          </a:p>
          <a:p>
            <a:r>
              <a:rPr lang="en-US" dirty="0" smtClean="0"/>
              <a:t>Changes in acid base status of ECF have profound and often </a:t>
            </a:r>
            <a:r>
              <a:rPr lang="en-US" dirty="0" err="1" smtClean="0"/>
              <a:t>unpredicatble</a:t>
            </a:r>
            <a:r>
              <a:rPr lang="en-US" dirty="0" smtClean="0"/>
              <a:t> clinical and laboratory effects, more so during </a:t>
            </a:r>
            <a:r>
              <a:rPr lang="en-US" dirty="0" err="1" smtClean="0"/>
              <a:t>anaesthesia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 scale is a negative logarithmic scale with it’s inherent </a:t>
            </a:r>
            <a:r>
              <a:rPr lang="en-US" dirty="0" err="1" smtClean="0"/>
              <a:t>counterintutive</a:t>
            </a:r>
            <a:r>
              <a:rPr lang="en-US" dirty="0" smtClean="0"/>
              <a:t>  results.</a:t>
            </a:r>
          </a:p>
          <a:p>
            <a:r>
              <a:rPr lang="en-US" dirty="0" smtClean="0"/>
              <a:t>The three independent variables which affect acid base status are SID, [A</a:t>
            </a:r>
            <a:r>
              <a:rPr lang="en-US" baseline="-25000" dirty="0" smtClean="0"/>
              <a:t>tot</a:t>
            </a:r>
            <a:r>
              <a:rPr lang="en-US" dirty="0" smtClean="0"/>
              <a:t>] &amp; PaCO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SBE as a measure for Metabolic acid base disturbance is most accurate and clinically validated.</a:t>
            </a:r>
          </a:p>
          <a:p>
            <a:r>
              <a:rPr lang="en-US" dirty="0" smtClean="0"/>
              <a:t>Anion gap must always be calculated, and effect of Plasma Albumin considered to decipher more accurately the complex acid-base disorders in critically ill patients.</a:t>
            </a:r>
          </a:p>
          <a:p>
            <a:r>
              <a:rPr lang="en-US" dirty="0" smtClean="0"/>
              <a:t>Bicarbonate therapy must be used with caution in view of it’s various deleterious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Miller’s Anesthesia,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Wylie And Churchill Davidson’s A Practice of </a:t>
            </a:r>
            <a:r>
              <a:rPr lang="en-US" dirty="0" err="1" smtClean="0"/>
              <a:t>Anaesthsia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Morgan Michael &amp; </a:t>
            </a:r>
          </a:p>
          <a:p>
            <a:r>
              <a:rPr lang="en-US" dirty="0" smtClean="0"/>
              <a:t>Clinical Application of Blood Gases, Shapiro, 5</a:t>
            </a:r>
            <a:r>
              <a:rPr lang="en-US" baseline="30000" dirty="0" smtClean="0"/>
              <a:t>th </a:t>
            </a:r>
            <a:r>
              <a:rPr lang="en-US" dirty="0" smtClean="0"/>
              <a:t>Edition </a:t>
            </a:r>
          </a:p>
          <a:p>
            <a:r>
              <a:rPr lang="en-US" dirty="0" smtClean="0"/>
              <a:t>Harrison’s Principles of Internal Medicine, 16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err="1" smtClean="0"/>
              <a:t>Ganong’s</a:t>
            </a:r>
            <a:r>
              <a:rPr lang="en-US" dirty="0" smtClean="0"/>
              <a:t> Review of Medical Physiology, 20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‘Acid-Base tutorial. Prof. Alan W </a:t>
            </a:r>
            <a:r>
              <a:rPr lang="en-US" dirty="0" err="1" smtClean="0"/>
              <a:t>Grogono</a:t>
            </a:r>
            <a:r>
              <a:rPr lang="en-US" dirty="0" smtClean="0"/>
              <a:t>, MD, FRCA </a:t>
            </a:r>
            <a:r>
              <a:rPr lang="en-US" dirty="0" smtClean="0">
                <a:hlinkClick r:id="rId3"/>
              </a:rPr>
              <a:t>www.acid-base.com</a:t>
            </a:r>
            <a:endParaRPr lang="en-US" dirty="0" smtClean="0"/>
          </a:p>
          <a:p>
            <a:r>
              <a:rPr lang="en-US" dirty="0" smtClean="0"/>
              <a:t>A Basic Approach to body pH </a:t>
            </a:r>
            <a:r>
              <a:rPr lang="en-US" u="sng" dirty="0" smtClean="0">
                <a:hlinkClick r:id="rId4"/>
              </a:rPr>
              <a:t>www.anaesthetist.com/icu/elec/ionz/Findex.htm#Stewart.htm</a:t>
            </a:r>
            <a:r>
              <a:rPr lang="en-US" u="sng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710224"/>
            <a:ext cx="60722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i="1" dirty="0" smtClean="0">
                <a:ln w="10541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Thank You</a:t>
            </a:r>
            <a:endParaRPr lang="en-US" sz="11500" b="1" i="1" dirty="0">
              <a:ln w="10541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7" name="Picture 3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57166"/>
            <a:ext cx="4517847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Some Basic Chemistry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u="sng" dirty="0" smtClean="0"/>
              <a:t>Definitions:</a:t>
            </a:r>
          </a:p>
          <a:p>
            <a:pPr>
              <a:buNone/>
            </a:pPr>
            <a:r>
              <a:rPr lang="en-US" u="sng" dirty="0" smtClean="0"/>
              <a:t>Arrhenius:</a:t>
            </a:r>
            <a:endParaRPr lang="en-US" u="sng" dirty="0"/>
          </a:p>
          <a:p>
            <a:pPr lvl="1"/>
            <a:r>
              <a:rPr lang="en-US" dirty="0" smtClean="0"/>
              <a:t>Acid: H</a:t>
            </a:r>
            <a:r>
              <a:rPr lang="en-US" baseline="30000" dirty="0" smtClean="0"/>
              <a:t>+</a:t>
            </a:r>
            <a:r>
              <a:rPr lang="en-US" dirty="0" smtClean="0"/>
              <a:t> Donor in Solution</a:t>
            </a:r>
          </a:p>
          <a:p>
            <a:pPr lvl="1"/>
            <a:r>
              <a:rPr lang="en-US" dirty="0" smtClean="0"/>
              <a:t>Base: OH</a:t>
            </a:r>
            <a:r>
              <a:rPr lang="en-US" baseline="30000" dirty="0" smtClean="0"/>
              <a:t>-</a:t>
            </a:r>
            <a:r>
              <a:rPr lang="en-US" dirty="0" smtClean="0"/>
              <a:t> donor in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Browsted and Lowry:</a:t>
            </a:r>
          </a:p>
          <a:p>
            <a:pPr lvl="1"/>
            <a:r>
              <a:rPr lang="en-US" dirty="0" smtClean="0"/>
              <a:t>Acid: Proton Donor</a:t>
            </a:r>
          </a:p>
          <a:p>
            <a:pPr lvl="1"/>
            <a:r>
              <a:rPr lang="en-US" dirty="0" smtClean="0"/>
              <a:t>Base: Proton Acceptor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can be both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Some Basic Chemistry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Simple Rule of Thumb:</a:t>
            </a:r>
          </a:p>
          <a:p>
            <a:pPr>
              <a:buNone/>
            </a:pPr>
            <a:r>
              <a:rPr lang="en-US" dirty="0" smtClean="0"/>
              <a:t>Acid</a:t>
            </a:r>
            <a:r>
              <a:rPr lang="en-US" dirty="0" smtClean="0">
                <a:sym typeface="Wingdings" pitchFamily="2" charset="2"/>
              </a:rPr>
              <a:t> Higher conc. Of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ion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Base  Lower conc. Of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ion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Strong Acid/Base  Dissociates completely and irreversibly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Weak Acid/Base  Dissociates partially and reversibly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Strong Electrolyte:</a:t>
            </a:r>
            <a:r>
              <a:rPr lang="en-US" dirty="0" smtClean="0">
                <a:sym typeface="Wingdings" pitchFamily="2" charset="2"/>
              </a:rPr>
              <a:t> Dissociates completely in solution at physiological pH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Eg: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KCl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Weak Electrolyte:</a:t>
            </a:r>
            <a:r>
              <a:rPr lang="en-US" dirty="0" smtClean="0">
                <a:sym typeface="Wingdings" pitchFamily="2" charset="2"/>
              </a:rPr>
              <a:t> Dissociates incompletely in solution at physiological pH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Eg: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–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 </a:t>
            </a:r>
            <a:r>
              <a:rPr lang="en-US" dirty="0" smtClean="0">
                <a:sym typeface="Wingdings" pitchFamily="2" charset="2"/>
              </a:rPr>
              <a:t> System,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Some Basic Chemistry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pH (Puissant of Hydrogen):</a:t>
            </a:r>
          </a:p>
          <a:p>
            <a:pPr>
              <a:buNone/>
            </a:pPr>
            <a:r>
              <a:rPr lang="en-US" dirty="0" smtClean="0"/>
              <a:t>Negative logarithm of H</a:t>
            </a:r>
            <a:r>
              <a:rPr lang="en-US" baseline="30000" dirty="0" smtClean="0"/>
              <a:t>+</a:t>
            </a:r>
            <a:r>
              <a:rPr lang="en-US" dirty="0" smtClean="0"/>
              <a:t> ion concentration to the base of 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Why pH?</a:t>
            </a:r>
          </a:p>
          <a:p>
            <a:r>
              <a:rPr lang="en-US" dirty="0" smtClean="0"/>
              <a:t>Normal H</a:t>
            </a:r>
            <a:r>
              <a:rPr lang="en-US" baseline="30000" dirty="0" smtClean="0"/>
              <a:t>+</a:t>
            </a:r>
            <a:r>
              <a:rPr lang="en-US" dirty="0" smtClean="0"/>
              <a:t> ion conc: 0.00004meq/L or 40nEq/L or 4x10</a:t>
            </a:r>
            <a:r>
              <a:rPr lang="en-US" baseline="30000" dirty="0" smtClean="0"/>
              <a:t>-9</a:t>
            </a:r>
            <a:r>
              <a:rPr lang="en-US" dirty="0" smtClean="0"/>
              <a:t> mol/L</a:t>
            </a:r>
          </a:p>
          <a:p>
            <a:r>
              <a:rPr lang="en-US" dirty="0" smtClean="0"/>
              <a:t>pH</a:t>
            </a:r>
            <a:r>
              <a:rPr lang="en-US" dirty="0" smtClean="0">
                <a:sym typeface="Wingdings" pitchFamily="2" charset="2"/>
              </a:rPr>
              <a:t> converts to decimal numbers &amp; takes away negative sign.</a:t>
            </a:r>
          </a:p>
          <a:p>
            <a:r>
              <a:rPr lang="en-US" dirty="0" smtClean="0">
                <a:sym typeface="Wingdings" pitchFamily="2" charset="2"/>
              </a:rPr>
              <a:t>Normal pH: 7.35-7.45</a:t>
            </a:r>
          </a:p>
          <a:p>
            <a:r>
              <a:rPr lang="en-US" dirty="0" smtClean="0">
                <a:sym typeface="Wingdings" pitchFamily="2" charset="2"/>
              </a:rPr>
              <a:t>Normal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Conc</a:t>
            </a:r>
            <a:r>
              <a:rPr lang="en-US" dirty="0" smtClean="0">
                <a:sym typeface="Wingdings" pitchFamily="2" charset="2"/>
              </a:rPr>
              <a:t>: 0.00002mEq/L – 0.0001 </a:t>
            </a:r>
            <a:r>
              <a:rPr lang="en-US" dirty="0" err="1" smtClean="0">
                <a:sym typeface="Wingdings" pitchFamily="2" charset="2"/>
              </a:rPr>
              <a:t>mEq</a:t>
            </a:r>
            <a:r>
              <a:rPr lang="en-US" dirty="0" smtClean="0">
                <a:sym typeface="Wingdings" pitchFamily="2" charset="2"/>
              </a:rPr>
              <a:t>/L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</TotalTime>
  <Words>4138</Words>
  <Application>Microsoft Office PowerPoint</Application>
  <PresentationFormat>On-screen Show (4:3)</PresentationFormat>
  <Paragraphs>949</Paragraphs>
  <Slides>64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Median</vt:lpstr>
      <vt:lpstr>Office Theme</vt:lpstr>
      <vt:lpstr>Acid Base Equilibrium, Clinical Concepts and Acid Base Disorders</vt:lpstr>
      <vt:lpstr>Homeostasis  </vt:lpstr>
      <vt:lpstr>Homeostasis  </vt:lpstr>
      <vt:lpstr>Homeostasis  </vt:lpstr>
      <vt:lpstr>Acid Base Equilibrium</vt:lpstr>
      <vt:lpstr>Acid Base Equilibrium</vt:lpstr>
      <vt:lpstr>Some Basic Chemistry</vt:lpstr>
      <vt:lpstr>Some Basic Chemistry</vt:lpstr>
      <vt:lpstr>Some Basic Chemistry</vt:lpstr>
      <vt:lpstr>Some Basic Chemistry</vt:lpstr>
      <vt:lpstr>Some Basic Chemistry</vt:lpstr>
      <vt:lpstr>Acid Base Equilibrium:</vt:lpstr>
      <vt:lpstr>Acid Base Equilibrium:</vt:lpstr>
      <vt:lpstr>Acid Base Equilibrium:</vt:lpstr>
      <vt:lpstr>Acid Base Equilibrium:</vt:lpstr>
      <vt:lpstr>Clinical Concepts: The Stewart Approach</vt:lpstr>
      <vt:lpstr>Clinical Concepts: The Stewart Approach</vt:lpstr>
      <vt:lpstr>Clinical Concepts: The Stewart Approach</vt:lpstr>
      <vt:lpstr>Clinical Concepts:</vt:lpstr>
      <vt:lpstr>Clinical Concepts:</vt:lpstr>
      <vt:lpstr>Clinical Concepts:</vt:lpstr>
      <vt:lpstr>Clinical Concepts:</vt:lpstr>
      <vt:lpstr>Clinical Concepts:</vt:lpstr>
      <vt:lpstr>Clinical Concepts:</vt:lpstr>
      <vt:lpstr>Clinical Concepts:</vt:lpstr>
      <vt:lpstr>Clinical Concepts:</vt:lpstr>
      <vt:lpstr>Clinical Concepts:</vt:lpstr>
      <vt:lpstr>Slide 28</vt:lpstr>
      <vt:lpstr>Slide 29</vt:lpstr>
      <vt:lpstr>Slide 30</vt:lpstr>
      <vt:lpstr>Clinical concepts:</vt:lpstr>
      <vt:lpstr>Clinical Concepts:</vt:lpstr>
      <vt:lpstr>Clinical Concepts:</vt:lpstr>
      <vt:lpstr>Acid Base Disorders</vt:lpstr>
      <vt:lpstr>Acid Base Disorders</vt:lpstr>
      <vt:lpstr>Acidosis:Clinical Effects</vt:lpstr>
      <vt:lpstr>Acidosis:Clinical Effects</vt:lpstr>
      <vt:lpstr>Clinical Effects of Acidosis:</vt:lpstr>
      <vt:lpstr>Clinical Effects of Acidosis:</vt:lpstr>
      <vt:lpstr>Clinical Effects of Acidosis:</vt:lpstr>
      <vt:lpstr>Clinical Effects of Acidosis:</vt:lpstr>
      <vt:lpstr>Respiratory Acidosis:</vt:lpstr>
      <vt:lpstr>Respiratory Acidosis: Causes:</vt:lpstr>
      <vt:lpstr>Respiratory Acidosis: Causes Contd…</vt:lpstr>
      <vt:lpstr>Respiratory Acidosis:</vt:lpstr>
      <vt:lpstr>Metabolic Acidosis:  Causes:</vt:lpstr>
      <vt:lpstr>Metabolic Acidosis:  Causes Contd…</vt:lpstr>
      <vt:lpstr>Metabolic Acidosis: </vt:lpstr>
      <vt:lpstr>Treatment:</vt:lpstr>
      <vt:lpstr>Treatment:</vt:lpstr>
      <vt:lpstr>Acidosis: Anaesthetic Considerations:</vt:lpstr>
      <vt:lpstr>Alkalosis:</vt:lpstr>
      <vt:lpstr>Respiratory Alkalosis: Primary Decrease in PaCO2 Causes:</vt:lpstr>
      <vt:lpstr>Respiratory Alkalosis:</vt:lpstr>
      <vt:lpstr>Respiratory Alkalosis: Treatment:</vt:lpstr>
      <vt:lpstr>Metabolic alkalosis:  Causes:</vt:lpstr>
      <vt:lpstr>Metabolic alkalosis: Causes:</vt:lpstr>
      <vt:lpstr>Metabolic Alaklosis:</vt:lpstr>
      <vt:lpstr>Metabolic Alkalosis: Treatment:</vt:lpstr>
      <vt:lpstr>Alkalosis: Anaesthetic considerations:</vt:lpstr>
      <vt:lpstr>Acid Base Disorders:</vt:lpstr>
      <vt:lpstr>Summary:</vt:lpstr>
      <vt:lpstr>References:</vt:lpstr>
      <vt:lpstr>Slide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Equilibrium, Clinical Concepts and Acid Base Disorders</dc:title>
  <dc:creator>dr gaurav dhakate</dc:creator>
  <cp:lastModifiedBy>Guest</cp:lastModifiedBy>
  <cp:revision>867</cp:revision>
  <dcterms:created xsi:type="dcterms:W3CDTF">2009-09-25T13:19:46Z</dcterms:created>
  <dcterms:modified xsi:type="dcterms:W3CDTF">2012-05-24T18:41:57Z</dcterms:modified>
</cp:coreProperties>
</file>