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32" r:id="rId2"/>
  </p:sldMasterIdLst>
  <p:notesMasterIdLst>
    <p:notesMasterId r:id="rId67"/>
  </p:notesMasterIdLst>
  <p:sldIdLst>
    <p:sldId id="256" r:id="rId3"/>
    <p:sldId id="291" r:id="rId4"/>
    <p:sldId id="294" r:id="rId5"/>
    <p:sldId id="293" r:id="rId6"/>
    <p:sldId id="281" r:id="rId7"/>
    <p:sldId id="282" r:id="rId8"/>
    <p:sldId id="295" r:id="rId9"/>
    <p:sldId id="296" r:id="rId10"/>
    <p:sldId id="297" r:id="rId11"/>
    <p:sldId id="298" r:id="rId12"/>
    <p:sldId id="284" r:id="rId13"/>
    <p:sldId id="285" r:id="rId14"/>
    <p:sldId id="286" r:id="rId15"/>
    <p:sldId id="318" r:id="rId16"/>
    <p:sldId id="319" r:id="rId17"/>
    <p:sldId id="287" r:id="rId18"/>
    <p:sldId id="288" r:id="rId19"/>
    <p:sldId id="320" r:id="rId20"/>
    <p:sldId id="321" r:id="rId21"/>
    <p:sldId id="345" r:id="rId22"/>
    <p:sldId id="289" r:id="rId23"/>
    <p:sldId id="326" r:id="rId24"/>
    <p:sldId id="316" r:id="rId25"/>
    <p:sldId id="346" r:id="rId26"/>
    <p:sldId id="347" r:id="rId27"/>
    <p:sldId id="328" r:id="rId28"/>
    <p:sldId id="322" r:id="rId29"/>
    <p:sldId id="324" r:id="rId30"/>
    <p:sldId id="352" r:id="rId31"/>
    <p:sldId id="355" r:id="rId32"/>
    <p:sldId id="353" r:id="rId33"/>
    <p:sldId id="325" r:id="rId34"/>
    <p:sldId id="327" r:id="rId35"/>
    <p:sldId id="300" r:id="rId36"/>
    <p:sldId id="330" r:id="rId37"/>
    <p:sldId id="339" r:id="rId38"/>
    <p:sldId id="340" r:id="rId39"/>
    <p:sldId id="341" r:id="rId40"/>
    <p:sldId id="342" r:id="rId41"/>
    <p:sldId id="343" r:id="rId42"/>
    <p:sldId id="348" r:id="rId43"/>
    <p:sldId id="303" r:id="rId44"/>
    <p:sldId id="304" r:id="rId45"/>
    <p:sldId id="305" r:id="rId46"/>
    <p:sldId id="356" r:id="rId47"/>
    <p:sldId id="309" r:id="rId48"/>
    <p:sldId id="310" r:id="rId49"/>
    <p:sldId id="357" r:id="rId50"/>
    <p:sldId id="333" r:id="rId51"/>
    <p:sldId id="344" r:id="rId52"/>
    <p:sldId id="311" r:id="rId53"/>
    <p:sldId id="349" r:id="rId54"/>
    <p:sldId id="313" r:id="rId55"/>
    <p:sldId id="359" r:id="rId56"/>
    <p:sldId id="336" r:id="rId57"/>
    <p:sldId id="314" r:id="rId58"/>
    <p:sldId id="334" r:id="rId59"/>
    <p:sldId id="358" r:id="rId60"/>
    <p:sldId id="335" r:id="rId61"/>
    <p:sldId id="315" r:id="rId62"/>
    <p:sldId id="360" r:id="rId63"/>
    <p:sldId id="354" r:id="rId64"/>
    <p:sldId id="351" r:id="rId65"/>
    <p:sldId id="350" r:id="rId6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94667" autoAdjust="0"/>
  </p:normalViewPr>
  <p:slideViewPr>
    <p:cSldViewPr>
      <p:cViewPr>
        <p:scale>
          <a:sx n="80" d="100"/>
          <a:sy n="80" d="100"/>
        </p:scale>
        <p:origin x="-1014" y="5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presProps" Target="presProps.xml"/><Relationship Id="rId7" Type="http://schemas.openxmlformats.org/officeDocument/2006/relationships/slide" Target="slides/slide5.xml"/><Relationship Id="rId71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BA032-533B-4EDB-962E-FCD9BBD8D5F4}" type="datetimeFigureOut">
              <a:rPr lang="en-US" smtClean="0"/>
              <a:pPr/>
              <a:t>5/24/2012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763FC-08D5-4638-994E-F2A312888B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Causes of Low AG</a:t>
            </a:r>
          </a:p>
          <a:p>
            <a:r>
              <a:rPr lang="en-US" dirty="0" smtClean="0"/>
              <a:t>Increased</a:t>
            </a:r>
            <a:r>
              <a:rPr lang="en-US" baseline="0" dirty="0" smtClean="0"/>
              <a:t> unmeasured cations – Ca, Mg</a:t>
            </a:r>
          </a:p>
          <a:p>
            <a:r>
              <a:rPr lang="en-US" baseline="0" dirty="0" smtClean="0"/>
              <a:t>Addition of abnormal cations Li</a:t>
            </a:r>
          </a:p>
          <a:p>
            <a:r>
              <a:rPr lang="en-US" baseline="0" dirty="0" smtClean="0"/>
              <a:t>Decreased Alb</a:t>
            </a:r>
          </a:p>
          <a:p>
            <a:r>
              <a:rPr lang="en-US" baseline="0" dirty="0" smtClean="0"/>
              <a:t>Altered charge in Alb d/t acidosis</a:t>
            </a:r>
          </a:p>
          <a:p>
            <a:r>
              <a:rPr lang="en-US" baseline="0" dirty="0" err="1" smtClean="0"/>
              <a:t>Hpyervisocity</a:t>
            </a:r>
            <a:r>
              <a:rPr lang="en-US" baseline="0" dirty="0" smtClean="0"/>
              <a:t>, severe </a:t>
            </a:r>
            <a:r>
              <a:rPr lang="en-US" baseline="0" dirty="0" err="1" smtClean="0"/>
              <a:t>hyperlipidemia</a:t>
            </a:r>
            <a:r>
              <a:rPr lang="en-US" baseline="0" dirty="0" smtClean="0"/>
              <a:t> – underestimation of Na &amp; </a:t>
            </a:r>
            <a:r>
              <a:rPr lang="en-US" baseline="0" dirty="0" err="1" smtClean="0"/>
              <a:t>Cl</a:t>
            </a:r>
            <a:r>
              <a:rPr lang="en-US" baseline="0" dirty="0" smtClean="0"/>
              <a:t> in lab.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 a mixed disorder like </a:t>
            </a:r>
            <a:r>
              <a:rPr lang="en-US" baseline="0" dirty="0" err="1" smtClean="0"/>
              <a:t>Malk</a:t>
            </a:r>
            <a:r>
              <a:rPr lang="en-US" baseline="0" dirty="0" smtClean="0"/>
              <a:t> f/b M Acidosis, the HCO3- &amp; pH would be normal, but AG will be raised.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0763FC-08D5-4638-994E-F2A312888BA7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Any Acidosis that can’t be explained</a:t>
            </a:r>
            <a:r>
              <a:rPr lang="en-US" sz="2800" baseline="0" dirty="0" smtClean="0"/>
              <a:t> by Respiratory component is due to Metabolic Acids.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Primary Mechanisms:</a:t>
            </a:r>
          </a:p>
          <a:p>
            <a:pPr lvl="1"/>
            <a:r>
              <a:rPr lang="en-US" sz="2400" dirty="0" smtClean="0"/>
              <a:t>Consumption of HCO3- by non-volatile acid</a:t>
            </a:r>
          </a:p>
          <a:p>
            <a:pPr lvl="1"/>
            <a:r>
              <a:rPr lang="en-US" sz="2400" dirty="0" smtClean="0"/>
              <a:t>Renal wasting of HCO3-</a:t>
            </a:r>
          </a:p>
          <a:p>
            <a:pPr lvl="1"/>
            <a:r>
              <a:rPr lang="en-US" sz="2400" dirty="0" smtClean="0"/>
              <a:t>Rapid Dilution of ECF with </a:t>
            </a:r>
            <a:r>
              <a:rPr lang="en-US" sz="2400" dirty="0" err="1" smtClean="0"/>
              <a:t>Bicarb</a:t>
            </a:r>
            <a:r>
              <a:rPr lang="en-US" sz="2400" dirty="0" smtClean="0"/>
              <a:t>. Free fluid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0763FC-08D5-4638-994E-F2A312888BA7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Depends on severity and rate of onset.</a:t>
            </a:r>
          </a:p>
          <a:p>
            <a:r>
              <a:rPr lang="en-US" dirty="0" smtClean="0"/>
              <a:t>Acute:</a:t>
            </a:r>
          </a:p>
          <a:p>
            <a:pPr lvl="1"/>
            <a:r>
              <a:rPr lang="en-US" dirty="0" smtClean="0"/>
              <a:t>Reversal of underlying cause</a:t>
            </a:r>
          </a:p>
          <a:p>
            <a:pPr lvl="1"/>
            <a:r>
              <a:rPr lang="en-US" dirty="0" smtClean="0"/>
              <a:t>Restoration of adequate </a:t>
            </a:r>
            <a:r>
              <a:rPr lang="en-US" dirty="0" err="1" smtClean="0"/>
              <a:t>ventillation</a:t>
            </a:r>
            <a:r>
              <a:rPr lang="en-US" dirty="0" smtClean="0"/>
              <a:t> – Mechanical </a:t>
            </a:r>
            <a:r>
              <a:rPr lang="en-US" dirty="0" err="1" smtClean="0"/>
              <a:t>ventillation</a:t>
            </a:r>
            <a:endParaRPr lang="en-US" dirty="0" smtClean="0"/>
          </a:p>
          <a:p>
            <a:r>
              <a:rPr lang="en-US" dirty="0" smtClean="0"/>
              <a:t>Chronic:</a:t>
            </a:r>
          </a:p>
          <a:p>
            <a:pPr lvl="1"/>
            <a:r>
              <a:rPr lang="en-US" dirty="0" smtClean="0"/>
              <a:t>Difficult to correct.</a:t>
            </a:r>
          </a:p>
          <a:p>
            <a:pPr lvl="1"/>
            <a:r>
              <a:rPr lang="en-US" dirty="0" smtClean="0"/>
              <a:t>Measures to improve lung function</a:t>
            </a:r>
          </a:p>
          <a:p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Carbicarb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This compound has an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equimolar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concentration of NaHCO</a:t>
            </a:r>
            <a:r>
              <a:rPr lang="en-US" sz="1200" b="0" i="0" kern="12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b="0" i="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and sodium carbonate. Because carbonate is a stronger base, it buffers H</a:t>
            </a:r>
            <a:r>
              <a:rPr lang="en-US" sz="1200" b="0" i="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+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in preference to HCO</a:t>
            </a:r>
            <a:r>
              <a:rPr lang="en-US" sz="1200" b="0" i="0" kern="12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b="0" i="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resulting in the generation of HCO</a:t>
            </a:r>
            <a:r>
              <a:rPr lang="en-US" sz="1200" b="0" i="0" kern="12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b="0" i="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rather than CO</a:t>
            </a:r>
            <a:r>
              <a:rPr lang="en-US" sz="1200" b="0" i="0" kern="12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This drug is not available in the United States.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THAM is a sodium-free alkalizing solution containing 0.3N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tromethamine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It buffers acids and limits the generation of CO</a:t>
            </a:r>
            <a:r>
              <a:rPr lang="en-US" sz="1200" b="0" i="0" kern="12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and has been used in some clinical situations to treat severe metabolic acidosis. Major adverse effects include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hyperkalemia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hypoglycemia, and the drug should not be used in patients with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oliguria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poor renal function. This drug is not used widely in the United States.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0763FC-08D5-4638-994E-F2A312888BA7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0763FC-08D5-4638-994E-F2A312888BA7}" type="slidenum">
              <a:rPr lang="en-US" smtClean="0"/>
              <a:pPr/>
              <a:t>52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Usually d/t alveolar hyperventilation.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0763FC-08D5-4638-994E-F2A312888BA7}" type="slidenum">
              <a:rPr lang="en-US" smtClean="0"/>
              <a:pPr/>
              <a:t>53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Primary decrease in </a:t>
            </a:r>
            <a:r>
              <a:rPr lang="en-US" dirty="0" err="1" smtClean="0"/>
              <a:t>Bicarb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0763FC-08D5-4638-994E-F2A312888BA7}" type="slidenum">
              <a:rPr lang="en-US" smtClean="0"/>
              <a:pPr/>
              <a:t>56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0763FC-08D5-4638-994E-F2A312888BA7}" type="slidenum">
              <a:rPr lang="en-US" smtClean="0"/>
              <a:pPr/>
              <a:t>63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Components of Acid Base </a:t>
            </a:r>
            <a:r>
              <a:rPr lang="en-US" dirty="0" err="1" smtClean="0"/>
              <a:t>Equlibrium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err="1" smtClean="0"/>
              <a:t>Elemination</a:t>
            </a:r>
            <a:r>
              <a:rPr lang="en-US" dirty="0" smtClean="0"/>
              <a:t> of Acid</a:t>
            </a:r>
          </a:p>
          <a:p>
            <a:pPr>
              <a:buNone/>
            </a:pPr>
            <a:r>
              <a:rPr lang="en-US" dirty="0" smtClean="0"/>
              <a:t>Recovery/Regeneration of Base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Mechanisms that keep pH stable</a:t>
            </a:r>
          </a:p>
          <a:p>
            <a:pPr>
              <a:buNone/>
            </a:pPr>
            <a:r>
              <a:rPr lang="en-US" dirty="0" smtClean="0"/>
              <a:t>Buffering: Chemical buffers in body to immediately </a:t>
            </a:r>
            <a:r>
              <a:rPr lang="en-US" dirty="0" err="1" smtClean="0"/>
              <a:t>minimise</a:t>
            </a:r>
            <a:r>
              <a:rPr lang="en-US" dirty="0" smtClean="0"/>
              <a:t> the change in pH</a:t>
            </a:r>
          </a:p>
          <a:p>
            <a:pPr>
              <a:buNone/>
            </a:pPr>
            <a:r>
              <a:rPr lang="en-US" dirty="0" smtClean="0"/>
              <a:t>Compensation: Attempt to restore [HCO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-</a:t>
            </a:r>
            <a:r>
              <a:rPr lang="en-US" dirty="0" smtClean="0"/>
              <a:t> ]/PaCO</a:t>
            </a:r>
            <a:r>
              <a:rPr lang="en-US" baseline="-25000" dirty="0" smtClean="0"/>
              <a:t>2</a:t>
            </a:r>
            <a:r>
              <a:rPr lang="en-US" dirty="0" smtClean="0"/>
              <a:t>  ratio to normal by alteration of non deranged value</a:t>
            </a:r>
          </a:p>
          <a:p>
            <a:pPr>
              <a:buNone/>
            </a:pPr>
            <a:r>
              <a:rPr lang="en-US" dirty="0" smtClean="0"/>
              <a:t>Correction: Rearranging homeostasis by correcting primary metabolic derangement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0763FC-08D5-4638-994E-F2A312888BA7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Hbuffer</a:t>
            </a:r>
            <a:r>
              <a:rPr lang="en-US" dirty="0" smtClean="0"/>
              <a:t> is a weak acid.</a:t>
            </a:r>
            <a:r>
              <a:rPr lang="en-US" baseline="0" dirty="0" smtClean="0"/>
              <a:t> So less H+ is </a:t>
            </a:r>
            <a:r>
              <a:rPr lang="en-US" baseline="0" dirty="0" err="1" smtClean="0"/>
              <a:t>realsed</a:t>
            </a:r>
            <a:r>
              <a:rPr lang="en-US" baseline="0" dirty="0" smtClean="0"/>
              <a:t> in solution as compared to  </a:t>
            </a:r>
            <a:r>
              <a:rPr lang="en-US" baseline="0" dirty="0" err="1" smtClean="0"/>
              <a:t>HCl</a:t>
            </a:r>
            <a:r>
              <a:rPr lang="en-US" baseline="0" dirty="0" smtClean="0"/>
              <a:t> which is a strong acid</a:t>
            </a:r>
          </a:p>
          <a:p>
            <a:r>
              <a:rPr lang="en-US" baseline="0" dirty="0" smtClean="0"/>
              <a:t>If no buffer were there, OH from </a:t>
            </a:r>
            <a:r>
              <a:rPr lang="en-US" baseline="0" dirty="0" err="1" smtClean="0"/>
              <a:t>NaOH</a:t>
            </a:r>
            <a:r>
              <a:rPr lang="en-US" baseline="0" dirty="0" smtClean="0"/>
              <a:t> would combine with H+ n reduce its concentration thus raising </a:t>
            </a:r>
            <a:r>
              <a:rPr lang="en-US" baseline="0" dirty="0" err="1" smtClean="0"/>
              <a:t>pH.</a:t>
            </a:r>
            <a:r>
              <a:rPr lang="en-US" baseline="0" dirty="0" smtClean="0"/>
              <a:t> But </a:t>
            </a:r>
            <a:r>
              <a:rPr lang="en-US" baseline="0" dirty="0" err="1" smtClean="0"/>
              <a:t>NaBuffer</a:t>
            </a:r>
            <a:r>
              <a:rPr lang="en-US" baseline="0" dirty="0" smtClean="0"/>
              <a:t> is a weak base, n less OH is released in </a:t>
            </a:r>
            <a:r>
              <a:rPr lang="en-US" baseline="0" dirty="0" err="1" smtClean="0"/>
              <a:t>solutiong</a:t>
            </a:r>
            <a:r>
              <a:rPr lang="en-US" baseline="0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0763FC-08D5-4638-994E-F2A312888BA7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CO2</a:t>
            </a:r>
            <a:r>
              <a:rPr lang="en-US" baseline="0" dirty="0" smtClean="0"/>
              <a:t> combines with terminal AA of </a:t>
            </a:r>
            <a:r>
              <a:rPr lang="en-US" baseline="0" dirty="0" err="1" smtClean="0"/>
              <a:t>Hb</a:t>
            </a:r>
            <a:r>
              <a:rPr lang="en-US" baseline="0" dirty="0" smtClean="0"/>
              <a:t> to form </a:t>
            </a:r>
            <a:r>
              <a:rPr lang="en-US" baseline="0" dirty="0" err="1" smtClean="0"/>
              <a:t>Carbamino</a:t>
            </a:r>
            <a:r>
              <a:rPr lang="en-US" baseline="0" dirty="0" smtClean="0"/>
              <a:t> compounds. 15-25% of total co2 transport in bld.</a:t>
            </a:r>
          </a:p>
          <a:p>
            <a:r>
              <a:rPr lang="en-US" baseline="0" dirty="0" smtClean="0"/>
              <a:t>Co2 in RBC forms </a:t>
            </a:r>
            <a:r>
              <a:rPr lang="en-US" baseline="0" dirty="0" err="1" smtClean="0"/>
              <a:t>cabonic</a:t>
            </a:r>
            <a:r>
              <a:rPr lang="en-US" baseline="0" dirty="0" smtClean="0"/>
              <a:t> acid by CA n breaks down to H+ &amp; OH-. The H+ is buffered by </a:t>
            </a:r>
            <a:r>
              <a:rPr lang="en-US" baseline="0" dirty="0" err="1" smtClean="0"/>
              <a:t>HHb</a:t>
            </a:r>
            <a:r>
              <a:rPr lang="en-US" baseline="0" dirty="0" smtClean="0"/>
              <a:t>. CO3- diffuses out and </a:t>
            </a:r>
            <a:r>
              <a:rPr lang="en-US" baseline="0" dirty="0" err="1" smtClean="0"/>
              <a:t>cl</a:t>
            </a:r>
            <a:r>
              <a:rPr lang="en-US" baseline="0" dirty="0" smtClean="0"/>
              <a:t>- comes in. Thus most of the change happens in plasma.</a:t>
            </a:r>
          </a:p>
          <a:p>
            <a:r>
              <a:rPr lang="en-US" baseline="0" dirty="0" err="1" smtClean="0"/>
              <a:t>Imidazole</a:t>
            </a:r>
            <a:r>
              <a:rPr lang="en-US" baseline="0" dirty="0" smtClean="0"/>
              <a:t> groups of </a:t>
            </a:r>
            <a:r>
              <a:rPr lang="en-US" baseline="0" dirty="0" err="1" smtClean="0"/>
              <a:t>Histidine</a:t>
            </a:r>
            <a:r>
              <a:rPr lang="en-US" baseline="0" dirty="0" smtClean="0"/>
              <a:t> residues in </a:t>
            </a:r>
            <a:r>
              <a:rPr lang="en-US" baseline="0" dirty="0" err="1" smtClean="0"/>
              <a:t>Hb</a:t>
            </a:r>
            <a:r>
              <a:rPr lang="en-US" baseline="0" dirty="0" smtClean="0"/>
              <a:t> act as buffer. 38 His residues in </a:t>
            </a:r>
            <a:r>
              <a:rPr lang="en-US" baseline="0" dirty="0" err="1" smtClean="0"/>
              <a:t>Hb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0763FC-08D5-4638-994E-F2A312888BA7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because CO2 is more soluble as blood cools and thus PCO2</a:t>
            </a:r>
            <a:r>
              <a:rPr lang="en-US" baseline="0" dirty="0" smtClean="0"/>
              <a:t> drops.(4.5%/degree)</a:t>
            </a:r>
          </a:p>
          <a:p>
            <a:r>
              <a:rPr lang="en-US" baseline="0" dirty="0" err="1" smtClean="0"/>
              <a:t>Hb</a:t>
            </a:r>
            <a:r>
              <a:rPr lang="en-US" baseline="0" dirty="0" smtClean="0"/>
              <a:t> accepts more H+ when cooled.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0763FC-08D5-4638-994E-F2A312888BA7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ym typeface="Wingdings" pitchFamily="2" charset="2"/>
              </a:rPr>
              <a:t>Extra HCO</a:t>
            </a:r>
            <a:r>
              <a:rPr lang="en-US" baseline="-25000" dirty="0" smtClean="0">
                <a:sym typeface="Wingdings" pitchFamily="2" charset="2"/>
              </a:rPr>
              <a:t>3</a:t>
            </a:r>
            <a:r>
              <a:rPr lang="en-US" baseline="30000" dirty="0" smtClean="0">
                <a:sym typeface="Wingdings" pitchFamily="2" charset="2"/>
              </a:rPr>
              <a:t>-</a:t>
            </a:r>
            <a:r>
              <a:rPr lang="en-US" dirty="0" smtClean="0">
                <a:sym typeface="Wingdings" pitchFamily="2" charset="2"/>
              </a:rPr>
              <a:t> in Blood  Extracellular Metabolic Alkalosis &amp; Intracellular Metabolic Acidosis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0763FC-08D5-4638-994E-F2A312888BA7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Resp</a:t>
            </a:r>
            <a:r>
              <a:rPr lang="en-US" dirty="0" smtClean="0"/>
              <a:t> Acidosis</a:t>
            </a:r>
            <a:r>
              <a:rPr lang="en-US" baseline="0" dirty="0" smtClean="0"/>
              <a:t> due to volatile agents. Causes increased </a:t>
            </a:r>
            <a:r>
              <a:rPr lang="en-US" baseline="0" dirty="0" err="1" smtClean="0"/>
              <a:t>arrhythmogenicity</a:t>
            </a:r>
            <a:r>
              <a:rPr lang="en-US" baseline="0" dirty="0" smtClean="0"/>
              <a:t> in patients with CVS &amp; 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0763FC-08D5-4638-994E-F2A312888BA7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Increased free Ca due to displacement from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Neg</a:t>
            </a:r>
            <a:r>
              <a:rPr lang="en-US" baseline="0" dirty="0" smtClean="0"/>
              <a:t> binding sites on alb</a:t>
            </a:r>
          </a:p>
          <a:p>
            <a:r>
              <a:rPr lang="en-US" baseline="0" dirty="0" smtClean="0"/>
              <a:t>As H+ shifts </a:t>
            </a:r>
            <a:r>
              <a:rPr lang="en-US" baseline="0" dirty="0" err="1" smtClean="0"/>
              <a:t>intracellularly</a:t>
            </a:r>
            <a:r>
              <a:rPr lang="en-US" baseline="0" dirty="0" smtClean="0"/>
              <a:t>, K+ shift </a:t>
            </a:r>
            <a:r>
              <a:rPr lang="en-US" baseline="0" dirty="0" err="1" smtClean="0"/>
              <a:t>extracellularly</a:t>
            </a:r>
            <a:endParaRPr lang="en-US" baseline="0" dirty="0" smtClean="0"/>
          </a:p>
          <a:p>
            <a:r>
              <a:rPr lang="en-US" baseline="0" dirty="0" smtClean="0"/>
              <a:t>For every 0.1 unit change in pH, K changes 0.6. But this is non linear.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0763FC-08D5-4638-994E-F2A312888BA7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Physiologic Effects of </a:t>
            </a:r>
            <a:r>
              <a:rPr lang="en-US" b="1" u="sng" dirty="0" err="1" smtClean="0"/>
              <a:t>Acidemia</a:t>
            </a:r>
            <a:r>
              <a:rPr lang="en-US" b="1" u="sng" dirty="0" smtClean="0"/>
              <a:t>:</a:t>
            </a:r>
          </a:p>
          <a:p>
            <a:r>
              <a:rPr lang="en-US" dirty="0" smtClean="0"/>
              <a:t>Direct depressant  effects</a:t>
            </a:r>
          </a:p>
          <a:p>
            <a:r>
              <a:rPr lang="en-US" dirty="0" smtClean="0"/>
              <a:t>Secondary effects due to </a:t>
            </a:r>
            <a:r>
              <a:rPr lang="en-US" dirty="0" err="1" smtClean="0"/>
              <a:t>sympathoadrenal</a:t>
            </a:r>
            <a:r>
              <a:rPr lang="en-US" dirty="0" smtClean="0"/>
              <a:t> activation</a:t>
            </a:r>
          </a:p>
          <a:p>
            <a:pPr>
              <a:buNone/>
            </a:pP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Myocardial Depression </a:t>
            </a:r>
            <a:r>
              <a:rPr lang="en-US" dirty="0" smtClean="0">
                <a:sym typeface="Wingdings" pitchFamily="2" charset="2"/>
              </a:rPr>
              <a:t> Hypotension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Smooth muscle depression </a:t>
            </a:r>
            <a:r>
              <a:rPr lang="en-US" dirty="0" smtClean="0">
                <a:sym typeface="Wingdings" pitchFamily="2" charset="2"/>
              </a:rPr>
              <a:t> Hypotension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Right shift of ODC	</a:t>
            </a:r>
          </a:p>
          <a:p>
            <a:pPr marL="1314450" lvl="2" indent="-514350">
              <a:buNone/>
            </a:pPr>
            <a:r>
              <a:rPr lang="en-US" dirty="0" smtClean="0"/>
              <a:t>	But tissue hypoxia due to hypotension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Decreased responsiveness to endogenous and exogenous </a:t>
            </a:r>
            <a:r>
              <a:rPr lang="en-US" dirty="0" err="1" smtClean="0"/>
              <a:t>catecholamines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Progressive </a:t>
            </a:r>
            <a:r>
              <a:rPr lang="en-US" dirty="0" err="1" smtClean="0"/>
              <a:t>Hyperkalemia</a:t>
            </a:r>
            <a:r>
              <a:rPr lang="en-US" dirty="0" smtClean="0"/>
              <a:t>. K+ increases 0.6 </a:t>
            </a:r>
            <a:r>
              <a:rPr lang="en-US" dirty="0" err="1" smtClean="0"/>
              <a:t>mEq</a:t>
            </a:r>
            <a:r>
              <a:rPr lang="en-US" dirty="0" smtClean="0"/>
              <a:t>/L for each 0.10 decrease in pH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Decreased threshold  for Ventricular Fibrillation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CNS depression: Due to Respiratory Acidosis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0763FC-08D5-4638-994E-F2A312888BA7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0EEB0FE-2080-4BF2-B8A9-AF87A5BC2083}" type="datetimeFigureOut">
              <a:rPr lang="en-US" smtClean="0"/>
              <a:pPr/>
              <a:t>5/24/2012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E79ECC2-2E8E-4F07-810A-D8E168EB8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B0FE-2080-4BF2-B8A9-AF87A5BC2083}" type="datetimeFigureOut">
              <a:rPr lang="en-US" smtClean="0"/>
              <a:pPr/>
              <a:t>5/24/2012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ECC2-2E8E-4F07-810A-D8E168EB8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0EEB0FE-2080-4BF2-B8A9-AF87A5BC2083}" type="datetimeFigureOut">
              <a:rPr lang="en-US" smtClean="0"/>
              <a:pPr/>
              <a:t>5/24/2012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E79ECC2-2E8E-4F07-810A-D8E168EB8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B0FE-2080-4BF2-B8A9-AF87A5BC2083}" type="datetimeFigureOut">
              <a:rPr lang="en-US" smtClean="0"/>
              <a:pPr/>
              <a:t>5/24/2012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ECC2-2E8E-4F07-810A-D8E168EB8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B0FE-2080-4BF2-B8A9-AF87A5BC2083}" type="datetimeFigureOut">
              <a:rPr lang="en-US" smtClean="0"/>
              <a:pPr/>
              <a:t>5/24/2012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ECC2-2E8E-4F07-810A-D8E168EB8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B0FE-2080-4BF2-B8A9-AF87A5BC2083}" type="datetimeFigureOut">
              <a:rPr lang="en-US" smtClean="0"/>
              <a:pPr/>
              <a:t>5/24/2012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ECC2-2E8E-4F07-810A-D8E168EB8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B0FE-2080-4BF2-B8A9-AF87A5BC2083}" type="datetimeFigureOut">
              <a:rPr lang="en-US" smtClean="0"/>
              <a:pPr/>
              <a:t>5/24/2012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ECC2-2E8E-4F07-810A-D8E168EB8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B0FE-2080-4BF2-B8A9-AF87A5BC2083}" type="datetimeFigureOut">
              <a:rPr lang="en-US" smtClean="0"/>
              <a:pPr/>
              <a:t>5/24/2012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ECC2-2E8E-4F07-810A-D8E168EB8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B0FE-2080-4BF2-B8A9-AF87A5BC2083}" type="datetimeFigureOut">
              <a:rPr lang="en-US" smtClean="0"/>
              <a:pPr/>
              <a:t>5/24/2012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ECC2-2E8E-4F07-810A-D8E168EB8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B0FE-2080-4BF2-B8A9-AF87A5BC2083}" type="datetimeFigureOut">
              <a:rPr lang="en-US" smtClean="0"/>
              <a:pPr/>
              <a:t>5/24/2012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ECC2-2E8E-4F07-810A-D8E168EB8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B0FE-2080-4BF2-B8A9-AF87A5BC2083}" type="datetimeFigureOut">
              <a:rPr lang="en-US" smtClean="0"/>
              <a:pPr/>
              <a:t>5/24/2012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ECC2-2E8E-4F07-810A-D8E168EB8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B0FE-2080-4BF2-B8A9-AF87A5BC2083}" type="datetimeFigureOut">
              <a:rPr lang="en-US" smtClean="0"/>
              <a:pPr/>
              <a:t>5/24/2012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E79ECC2-2E8E-4F07-810A-D8E168EB8BB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B0FE-2080-4BF2-B8A9-AF87A5BC2083}" type="datetimeFigureOut">
              <a:rPr lang="en-US" smtClean="0"/>
              <a:pPr/>
              <a:t>5/24/2012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ECC2-2E8E-4F07-810A-D8E168EB8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B0FE-2080-4BF2-B8A9-AF87A5BC2083}" type="datetimeFigureOut">
              <a:rPr lang="en-US" smtClean="0"/>
              <a:pPr/>
              <a:t>5/24/2012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ECC2-2E8E-4F07-810A-D8E168EB8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B0FE-2080-4BF2-B8A9-AF87A5BC2083}" type="datetimeFigureOut">
              <a:rPr lang="en-US" smtClean="0"/>
              <a:pPr/>
              <a:t>5/24/2012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ECC2-2E8E-4F07-810A-D8E168EB8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B0FE-2080-4BF2-B8A9-AF87A5BC2083}" type="datetimeFigureOut">
              <a:rPr lang="en-US" smtClean="0"/>
              <a:pPr/>
              <a:t>5/24/2012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E79ECC2-2E8E-4F07-810A-D8E168EB8BB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0EEB0FE-2080-4BF2-B8A9-AF87A5BC2083}" type="datetimeFigureOut">
              <a:rPr lang="en-US" smtClean="0"/>
              <a:pPr/>
              <a:t>5/24/2012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E79ECC2-2E8E-4F07-810A-D8E168EB8BB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0EEB0FE-2080-4BF2-B8A9-AF87A5BC2083}" type="datetimeFigureOut">
              <a:rPr lang="en-US" smtClean="0"/>
              <a:pPr/>
              <a:t>5/24/2012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E79ECC2-2E8E-4F07-810A-D8E168EB8BB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B0FE-2080-4BF2-B8A9-AF87A5BC2083}" type="datetimeFigureOut">
              <a:rPr lang="en-US" smtClean="0"/>
              <a:pPr/>
              <a:t>5/24/2012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E79ECC2-2E8E-4F07-810A-D8E168EB8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B0FE-2080-4BF2-B8A9-AF87A5BC2083}" type="datetimeFigureOut">
              <a:rPr lang="en-US" smtClean="0"/>
              <a:pPr/>
              <a:t>5/24/2012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E79ECC2-2E8E-4F07-810A-D8E168EB8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B0FE-2080-4BF2-B8A9-AF87A5BC2083}" type="datetimeFigureOut">
              <a:rPr lang="en-US" smtClean="0"/>
              <a:pPr/>
              <a:t>5/24/2012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E79ECC2-2E8E-4F07-810A-D8E168EB8BB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0EEB0FE-2080-4BF2-B8A9-AF87A5BC2083}" type="datetimeFigureOut">
              <a:rPr lang="en-US" smtClean="0"/>
              <a:pPr/>
              <a:t>5/24/2012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E79ECC2-2E8E-4F07-810A-D8E168EB8BB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0EEB0FE-2080-4BF2-B8A9-AF87A5BC2083}" type="datetimeFigureOut">
              <a:rPr lang="en-US" smtClean="0"/>
              <a:pPr/>
              <a:t>5/24/2012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E79ECC2-2E8E-4F07-810A-D8E168EB8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EB0FE-2080-4BF2-B8A9-AF87A5BC2083}" type="datetimeFigureOut">
              <a:rPr lang="en-US" smtClean="0"/>
              <a:pPr/>
              <a:t>5/24/2012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9ECC2-2E8E-4F07-810A-D8E168EB8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id-base.com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naesthetist.com/icu/elec/ionz/Findex.htm" TargetMode="Externa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7704" y="1268760"/>
            <a:ext cx="6477000" cy="1828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Acid Base Equilibrium, Clinical Concepts and Acid Base Disorders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3284984"/>
            <a:ext cx="6705600" cy="685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Dr </a:t>
            </a:r>
            <a:r>
              <a:rPr lang="en-US" dirty="0" err="1" smtClean="0"/>
              <a:t>Sajith</a:t>
            </a:r>
            <a:r>
              <a:rPr lang="en-US" dirty="0" smtClean="0"/>
              <a:t> </a:t>
            </a:r>
            <a:r>
              <a:rPr lang="en-US" dirty="0" err="1" smtClean="0"/>
              <a:t>Damodaran</a:t>
            </a:r>
            <a:endParaRPr lang="en-US" dirty="0" smtClean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55576" y="5877272"/>
            <a:ext cx="7704856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>
                <a:latin typeface="Constantia" pitchFamily="18" charset="0"/>
              </a:rPr>
              <a:t>University College of Medical </a:t>
            </a:r>
            <a:r>
              <a:rPr lang="en-US" sz="2400" dirty="0" smtClean="0">
                <a:latin typeface="Constantia" pitchFamily="18" charset="0"/>
              </a:rPr>
              <a:t>Sciences </a:t>
            </a:r>
            <a:r>
              <a:rPr lang="en-US" sz="2400" dirty="0">
                <a:latin typeface="Constantia" pitchFamily="18" charset="0"/>
              </a:rPr>
              <a:t>&amp; GTB Hospital, Delhi</a:t>
            </a:r>
            <a:endParaRPr lang="en-IN" sz="2400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u="sng" dirty="0" smtClean="0"/>
              <a:t>Some Basic Chemistry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u="sng" dirty="0" smtClean="0"/>
              <a:t>Pitfalls:</a:t>
            </a:r>
            <a:r>
              <a:rPr lang="en-US" b="1" dirty="0" smtClean="0"/>
              <a:t> </a:t>
            </a:r>
            <a:r>
              <a:rPr lang="en-US" dirty="0" smtClean="0"/>
              <a:t>Non-linear Negative Logarithmic scale</a:t>
            </a:r>
          </a:p>
          <a:p>
            <a:pPr lvl="1"/>
            <a:r>
              <a:rPr lang="en-US" dirty="0" smtClean="0"/>
              <a:t>pH Decreases as [H</a:t>
            </a:r>
            <a:r>
              <a:rPr lang="en-US" baseline="30000" dirty="0" smtClean="0"/>
              <a:t>+</a:t>
            </a:r>
            <a:r>
              <a:rPr lang="en-US" dirty="0" smtClean="0"/>
              <a:t>] increases.</a:t>
            </a:r>
          </a:p>
          <a:p>
            <a:pPr lvl="1"/>
            <a:r>
              <a:rPr lang="en-US" dirty="0" smtClean="0"/>
              <a:t>Each unit change in pH from 7 represents 10 fold change in H</a:t>
            </a:r>
            <a:r>
              <a:rPr lang="en-US" baseline="30000" dirty="0" smtClean="0"/>
              <a:t>+</a:t>
            </a:r>
            <a:r>
              <a:rPr lang="en-US" dirty="0" smtClean="0"/>
              <a:t> ion conc.</a:t>
            </a:r>
          </a:p>
          <a:p>
            <a:pPr lvl="2"/>
            <a:r>
              <a:rPr lang="en-US" dirty="0" smtClean="0"/>
              <a:t>Eg: At pH 4, there are 10 times as much H</a:t>
            </a:r>
            <a:r>
              <a:rPr lang="en-US" baseline="30000" dirty="0" smtClean="0"/>
              <a:t>+</a:t>
            </a:r>
            <a:r>
              <a:rPr lang="en-US" dirty="0" smtClean="0"/>
              <a:t> than at pH 5, &amp; 100 times as at pH 6</a:t>
            </a:r>
          </a:p>
          <a:p>
            <a:pPr lvl="1"/>
            <a:r>
              <a:rPr lang="en-US" dirty="0" smtClean="0"/>
              <a:t>Same numeric change in different portions of the pH scale implies vastly different </a:t>
            </a:r>
            <a:r>
              <a:rPr lang="en-US" dirty="0" err="1" smtClean="0"/>
              <a:t>nanomolar</a:t>
            </a:r>
            <a:r>
              <a:rPr lang="en-US" dirty="0" smtClean="0"/>
              <a:t> change in H</a:t>
            </a:r>
            <a:r>
              <a:rPr lang="en-US" baseline="30000" dirty="0" smtClean="0"/>
              <a:t>+</a:t>
            </a:r>
            <a:r>
              <a:rPr lang="en-US" dirty="0" smtClean="0"/>
              <a:t> ions</a:t>
            </a:r>
          </a:p>
          <a:p>
            <a:pPr lvl="2"/>
            <a:r>
              <a:rPr lang="en-US" dirty="0" smtClean="0"/>
              <a:t>Eg: pH 5</a:t>
            </a:r>
            <a:r>
              <a:rPr lang="en-US" dirty="0" smtClean="0">
                <a:sym typeface="Wingdings" pitchFamily="2" charset="2"/>
              </a:rPr>
              <a:t>6 =&gt; 100 times greater change in ionic </a:t>
            </a:r>
            <a:r>
              <a:rPr lang="en-US" dirty="0" err="1" smtClean="0">
                <a:sym typeface="Wingdings" pitchFamily="2" charset="2"/>
              </a:rPr>
              <a:t>conc</a:t>
            </a:r>
            <a:r>
              <a:rPr lang="en-US" dirty="0" smtClean="0">
                <a:sym typeface="Wingdings" pitchFamily="2" charset="2"/>
              </a:rPr>
              <a:t> than when pH 7 8</a:t>
            </a:r>
            <a:endParaRPr lang="en-US" dirty="0" smtClean="0"/>
          </a:p>
          <a:p>
            <a:pPr lvl="1"/>
            <a:r>
              <a:rPr lang="en-US" dirty="0" smtClean="0"/>
              <a:t>Body H</a:t>
            </a:r>
            <a:r>
              <a:rPr lang="en-US" baseline="30000" dirty="0" smtClean="0"/>
              <a:t>+</a:t>
            </a:r>
            <a:r>
              <a:rPr lang="en-US" dirty="0" smtClean="0"/>
              <a:t> ion conc is not as tightly controlled as the other ion, though the pH scale implies so.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u="sng" dirty="0" smtClean="0"/>
              <a:t>Some Basic Chemistry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3400" b="1" u="sng" dirty="0" smtClean="0"/>
              <a:t>Water (H</a:t>
            </a:r>
            <a:r>
              <a:rPr lang="en-US" sz="3400" b="1" u="sng" baseline="-25000" dirty="0" smtClean="0"/>
              <a:t>2</a:t>
            </a:r>
            <a:r>
              <a:rPr lang="en-US" sz="3400" b="1" u="sng" dirty="0" smtClean="0"/>
              <a:t>O)</a:t>
            </a:r>
          </a:p>
          <a:p>
            <a:pPr>
              <a:buNone/>
            </a:pPr>
            <a:r>
              <a:rPr lang="en-US" dirty="0" smtClean="0"/>
              <a:t>Water dissociates, but to a very low extent.</a:t>
            </a:r>
          </a:p>
          <a:p>
            <a:pPr>
              <a:buNone/>
            </a:pPr>
            <a:r>
              <a:rPr lang="en-US" dirty="0" smtClean="0"/>
              <a:t>			</a:t>
            </a:r>
            <a:r>
              <a:rPr lang="en-US" dirty="0" smtClean="0">
                <a:solidFill>
                  <a:srgbClr val="FF0000"/>
                </a:solidFill>
              </a:rPr>
              <a:t>H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O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&lt;==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==&gt;H</a:t>
            </a:r>
            <a:r>
              <a:rPr lang="en-US" baseline="30000" dirty="0" smtClean="0">
                <a:solidFill>
                  <a:srgbClr val="FF0000"/>
                </a:solidFill>
                <a:sym typeface="Wingdings" pitchFamily="2" charset="2"/>
              </a:rPr>
              <a:t>+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+ OH</a:t>
            </a:r>
            <a:r>
              <a:rPr lang="en-US" baseline="30000" dirty="0" smtClean="0">
                <a:solidFill>
                  <a:srgbClr val="FF0000"/>
                </a:solidFill>
                <a:sym typeface="Wingdings" pitchFamily="2" charset="2"/>
              </a:rPr>
              <a:t>-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But, a glass of water has a billion times more H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O than H</a:t>
            </a:r>
            <a:r>
              <a:rPr lang="en-US" baseline="30000" dirty="0" smtClean="0">
                <a:sym typeface="Wingdings" pitchFamily="2" charset="2"/>
              </a:rPr>
              <a:t>+</a:t>
            </a:r>
            <a:r>
              <a:rPr lang="en-US" dirty="0" smtClean="0">
                <a:sym typeface="Wingdings" pitchFamily="2" charset="2"/>
              </a:rPr>
              <a:t> &amp; OH</a:t>
            </a:r>
            <a:r>
              <a:rPr lang="en-US" baseline="30000" dirty="0" smtClean="0">
                <a:sym typeface="Wingdings" pitchFamily="2" charset="2"/>
              </a:rPr>
              <a:t>-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At equilibrium:</a:t>
            </a:r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[H</a:t>
            </a:r>
            <a:r>
              <a:rPr lang="en-US" baseline="30000" dirty="0" smtClean="0">
                <a:solidFill>
                  <a:srgbClr val="FF0000"/>
                </a:solidFill>
                <a:sym typeface="Wingdings" pitchFamily="2" charset="2"/>
              </a:rPr>
              <a:t>+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] [OH</a:t>
            </a:r>
            <a:r>
              <a:rPr lang="en-US" baseline="30000" dirty="0" smtClean="0">
                <a:solidFill>
                  <a:srgbClr val="FF0000"/>
                </a:solidFill>
                <a:sym typeface="Wingdings" pitchFamily="2" charset="2"/>
              </a:rPr>
              <a:t>-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] = </a:t>
            </a:r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Kw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[H</a:t>
            </a:r>
            <a:r>
              <a:rPr lang="en-US" baseline="-25000" dirty="0" smtClean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O]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{</a:t>
            </a:r>
            <a:r>
              <a:rPr lang="en-US" dirty="0" err="1" smtClean="0">
                <a:sym typeface="Wingdings" pitchFamily="2" charset="2"/>
              </a:rPr>
              <a:t>Kw</a:t>
            </a:r>
            <a:r>
              <a:rPr lang="en-US" dirty="0" smtClean="0">
                <a:sym typeface="Wingdings" pitchFamily="2" charset="2"/>
              </a:rPr>
              <a:t>(Dissociation constant of water) changes with temperature}</a:t>
            </a:r>
          </a:p>
          <a:p>
            <a:pPr algn="ctr">
              <a:buNone/>
            </a:pPr>
            <a:r>
              <a:rPr lang="en-US" dirty="0" smtClean="0">
                <a:sym typeface="Wingdings" pitchFamily="2" charset="2"/>
              </a:rPr>
              <a:t>Or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, [H</a:t>
            </a:r>
            <a:r>
              <a:rPr lang="en-US" baseline="30000" dirty="0" smtClean="0">
                <a:solidFill>
                  <a:srgbClr val="FF0000"/>
                </a:solidFill>
                <a:sym typeface="Wingdings" pitchFamily="2" charset="2"/>
              </a:rPr>
              <a:t>+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] [OH</a:t>
            </a:r>
            <a:r>
              <a:rPr lang="en-US" baseline="30000" dirty="0" smtClean="0">
                <a:solidFill>
                  <a:srgbClr val="FF0000"/>
                </a:solidFill>
                <a:sym typeface="Wingdings" pitchFamily="2" charset="2"/>
              </a:rPr>
              <a:t>-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] = Kw’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pH of Water:</a:t>
            </a:r>
          </a:p>
          <a:p>
            <a:pPr algn="ctr">
              <a:buNone/>
            </a:pPr>
            <a:r>
              <a:rPr lang="en-US" dirty="0" smtClean="0">
                <a:sym typeface="Wingdings" pitchFamily="2" charset="2"/>
              </a:rPr>
              <a:t>Since at neutral pH, [H</a:t>
            </a:r>
            <a:r>
              <a:rPr lang="en-US" baseline="30000" dirty="0" smtClean="0">
                <a:sym typeface="Wingdings" pitchFamily="2" charset="2"/>
              </a:rPr>
              <a:t>+</a:t>
            </a:r>
            <a:r>
              <a:rPr lang="en-US" dirty="0" smtClean="0">
                <a:sym typeface="Wingdings" pitchFamily="2" charset="2"/>
              </a:rPr>
              <a:t>] = [OH</a:t>
            </a:r>
            <a:r>
              <a:rPr lang="en-US" baseline="30000" dirty="0" smtClean="0">
                <a:sym typeface="Wingdings" pitchFamily="2" charset="2"/>
              </a:rPr>
              <a:t>-</a:t>
            </a:r>
            <a:r>
              <a:rPr lang="en-US" dirty="0" smtClean="0">
                <a:sym typeface="Wingdings" pitchFamily="2" charset="2"/>
              </a:rPr>
              <a:t>]</a:t>
            </a:r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[H</a:t>
            </a:r>
            <a:r>
              <a:rPr lang="en-US" baseline="30000" dirty="0" smtClean="0">
                <a:solidFill>
                  <a:srgbClr val="FF0000"/>
                </a:solidFill>
                <a:sym typeface="Wingdings" pitchFamily="2" charset="2"/>
              </a:rPr>
              <a:t>+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] = ROOT (</a:t>
            </a:r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Kw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’)</a:t>
            </a:r>
          </a:p>
          <a:p>
            <a:pPr algn="ctr">
              <a:buFont typeface="Symbol"/>
              <a:buChar char="Þ"/>
            </a:pPr>
            <a:r>
              <a:rPr lang="en-US" dirty="0" smtClean="0">
                <a:sym typeface="Wingdings" pitchFamily="2" charset="2"/>
              </a:rPr>
              <a:t>Acidic solution, [H</a:t>
            </a:r>
            <a:r>
              <a:rPr lang="en-US" baseline="30000" dirty="0" smtClean="0">
                <a:sym typeface="Wingdings" pitchFamily="2" charset="2"/>
              </a:rPr>
              <a:t>+</a:t>
            </a:r>
            <a:r>
              <a:rPr lang="en-US" dirty="0" smtClean="0">
                <a:sym typeface="Wingdings" pitchFamily="2" charset="2"/>
              </a:rPr>
              <a:t>] &gt; ROOT (</a:t>
            </a:r>
            <a:r>
              <a:rPr lang="en-US" dirty="0" err="1" smtClean="0">
                <a:sym typeface="Wingdings" pitchFamily="2" charset="2"/>
              </a:rPr>
              <a:t>Kw</a:t>
            </a:r>
            <a:r>
              <a:rPr lang="en-US" dirty="0" smtClean="0">
                <a:sym typeface="Wingdings" pitchFamily="2" charset="2"/>
              </a:rPr>
              <a:t>’), Basic sol, [H</a:t>
            </a:r>
            <a:r>
              <a:rPr lang="en-US" baseline="30000" dirty="0" smtClean="0">
                <a:sym typeface="Wingdings" pitchFamily="2" charset="2"/>
              </a:rPr>
              <a:t>+</a:t>
            </a:r>
            <a:r>
              <a:rPr lang="en-US" dirty="0" smtClean="0">
                <a:sym typeface="Wingdings" pitchFamily="2" charset="2"/>
              </a:rPr>
              <a:t>] &lt; ROOT(</a:t>
            </a:r>
            <a:r>
              <a:rPr lang="en-US" dirty="0" err="1" smtClean="0">
                <a:sym typeface="Wingdings" pitchFamily="2" charset="2"/>
              </a:rPr>
              <a:t>Kw</a:t>
            </a:r>
            <a:r>
              <a:rPr lang="en-US" dirty="0" smtClean="0">
                <a:sym typeface="Wingdings" pitchFamily="2" charset="2"/>
              </a:rPr>
              <a:t>’)</a:t>
            </a:r>
          </a:p>
          <a:p>
            <a:pPr algn="ctr">
              <a:buFont typeface="Symbol"/>
              <a:buChar char="Þ"/>
            </a:pPr>
            <a:r>
              <a:rPr lang="en-US" dirty="0" smtClean="0">
                <a:sym typeface="Wingdings" pitchFamily="2" charset="2"/>
              </a:rPr>
              <a:t>pH changes with temperature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Acid Base Equilibrium: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u="sng" dirty="0" smtClean="0"/>
              <a:t>Solutions:</a:t>
            </a:r>
          </a:p>
          <a:p>
            <a:pPr>
              <a:buNone/>
            </a:pPr>
            <a:r>
              <a:rPr lang="en-US" dirty="0" smtClean="0"/>
              <a:t>When substances are added to water, 3 simple rules have to be satisfied at all time: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Electrical Neutrality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Mass conservation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Dissociation Equilibrium</a:t>
            </a:r>
          </a:p>
          <a:p>
            <a:pPr marL="514350" indent="-514350">
              <a:buNone/>
            </a:pPr>
            <a:r>
              <a:rPr lang="en-US" dirty="0" smtClean="0"/>
              <a:t>ECF is a complex solution with strong ions, weak ions and CO</a:t>
            </a:r>
            <a:r>
              <a:rPr lang="en-US" baseline="-25000" dirty="0" smtClean="0"/>
              <a:t>2</a:t>
            </a:r>
            <a:r>
              <a:rPr lang="en-US" dirty="0" smtClean="0"/>
              <a:t> dissolved in water.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u="sng" dirty="0" smtClean="0"/>
              <a:t>Acid Base Equilibrium: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4000" b="1" dirty="0" smtClean="0"/>
              <a:t>CO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 in Water</a:t>
            </a:r>
            <a:r>
              <a:rPr lang="en-US" sz="4000" dirty="0" smtClean="0"/>
              <a:t>:</a:t>
            </a:r>
          </a:p>
          <a:p>
            <a:r>
              <a:rPr lang="en-US" dirty="0" smtClean="0"/>
              <a:t>Can Dissolve in water</a:t>
            </a:r>
          </a:p>
          <a:p>
            <a:r>
              <a:rPr lang="en-US" dirty="0" smtClean="0"/>
              <a:t>Can form - Carbonic Acid</a:t>
            </a:r>
          </a:p>
          <a:p>
            <a:r>
              <a:rPr lang="en-US" dirty="0" smtClean="0"/>
              <a:t>               - Bicarbonate ion</a:t>
            </a:r>
          </a:p>
          <a:p>
            <a:r>
              <a:rPr lang="en-US" dirty="0" smtClean="0"/>
              <a:t>               - Carbonate ion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CO</a:t>
            </a:r>
            <a:r>
              <a:rPr lang="en-US" sz="4400" baseline="-25000" dirty="0" smtClean="0">
                <a:solidFill>
                  <a:srgbClr val="FF0000"/>
                </a:solidFill>
              </a:rPr>
              <a:t>2(gas)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smtClean="0">
                <a:solidFill>
                  <a:srgbClr val="FF0000"/>
                </a:solidFill>
                <a:sym typeface="Wingdings" pitchFamily="2" charset="2"/>
              </a:rPr>
              <a:t>&lt;====&gt; CO</a:t>
            </a:r>
            <a:r>
              <a:rPr lang="en-US" sz="4400" baseline="-25000" dirty="0" smtClean="0">
                <a:solidFill>
                  <a:srgbClr val="FF0000"/>
                </a:solidFill>
                <a:sym typeface="Wingdings" pitchFamily="2" charset="2"/>
              </a:rPr>
              <a:t>2(dissolved)</a:t>
            </a:r>
          </a:p>
          <a:p>
            <a:pPr>
              <a:buNone/>
            </a:pPr>
            <a:r>
              <a:rPr lang="en-US" baseline="-25000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Rate of Forward Reaction = </a:t>
            </a:r>
            <a:r>
              <a:rPr lang="en-US" dirty="0" err="1" smtClean="0">
                <a:sym typeface="Wingdings" pitchFamily="2" charset="2"/>
              </a:rPr>
              <a:t>K</a:t>
            </a:r>
            <a:r>
              <a:rPr lang="en-US" baseline="-25000" dirty="0" err="1" smtClean="0">
                <a:sym typeface="Wingdings" pitchFamily="2" charset="2"/>
              </a:rPr>
              <a:t>f</a:t>
            </a:r>
            <a:r>
              <a:rPr lang="en-US" baseline="-25000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* PCO</a:t>
            </a:r>
            <a:r>
              <a:rPr lang="en-US" baseline="-25000" dirty="0" smtClean="0">
                <a:sym typeface="Wingdings" pitchFamily="2" charset="2"/>
              </a:rPr>
              <a:t>2</a:t>
            </a:r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r>
              <a:rPr lang="en-US" baseline="-25000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Rate of Reverse reaction = K</a:t>
            </a:r>
            <a:r>
              <a:rPr lang="en-US" baseline="-25000" dirty="0" smtClean="0">
                <a:sym typeface="Wingdings" pitchFamily="2" charset="2"/>
              </a:rPr>
              <a:t>r</a:t>
            </a:r>
            <a:r>
              <a:rPr lang="en-US" dirty="0" smtClean="0">
                <a:sym typeface="Wingdings" pitchFamily="2" charset="2"/>
              </a:rPr>
              <a:t> *[CO</a:t>
            </a:r>
            <a:r>
              <a:rPr lang="en-US" baseline="-25000" dirty="0" smtClean="0">
                <a:sym typeface="Wingdings" pitchFamily="2" charset="2"/>
              </a:rPr>
              <a:t>2(dissolved)</a:t>
            </a:r>
            <a:r>
              <a:rPr lang="en-US" dirty="0" smtClean="0">
                <a:sym typeface="Wingdings" pitchFamily="2" charset="2"/>
              </a:rPr>
              <a:t> ]   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 =&gt; </a:t>
            </a:r>
            <a:r>
              <a:rPr lang="en-US" sz="3400" dirty="0" smtClean="0">
                <a:solidFill>
                  <a:srgbClr val="FF0066"/>
                </a:solidFill>
                <a:sym typeface="Wingdings" pitchFamily="2" charset="2"/>
              </a:rPr>
              <a:t>[CO</a:t>
            </a:r>
            <a:r>
              <a:rPr lang="en-US" sz="3400" baseline="-25000" dirty="0" smtClean="0">
                <a:solidFill>
                  <a:srgbClr val="FF0066"/>
                </a:solidFill>
                <a:sym typeface="Wingdings" pitchFamily="2" charset="2"/>
              </a:rPr>
              <a:t>2(dissolved)</a:t>
            </a:r>
            <a:r>
              <a:rPr lang="en-US" sz="3400" dirty="0" smtClean="0">
                <a:solidFill>
                  <a:srgbClr val="FF0066"/>
                </a:solidFill>
                <a:sym typeface="Wingdings" pitchFamily="2" charset="2"/>
              </a:rPr>
              <a:t>]  = </a:t>
            </a:r>
            <a:r>
              <a:rPr lang="en-US" sz="3400" dirty="0" err="1" smtClean="0">
                <a:solidFill>
                  <a:srgbClr val="FF0066"/>
                </a:solidFill>
                <a:sym typeface="Wingdings" pitchFamily="2" charset="2"/>
              </a:rPr>
              <a:t>K</a:t>
            </a:r>
            <a:r>
              <a:rPr lang="en-US" sz="3400" baseline="-25000" dirty="0" err="1" smtClean="0">
                <a:solidFill>
                  <a:srgbClr val="FF0066"/>
                </a:solidFill>
                <a:sym typeface="Wingdings" pitchFamily="2" charset="2"/>
              </a:rPr>
              <a:t>f</a:t>
            </a:r>
            <a:r>
              <a:rPr lang="en-US" sz="3400" dirty="0" smtClean="0">
                <a:solidFill>
                  <a:srgbClr val="FF0066"/>
                </a:solidFill>
                <a:sym typeface="Wingdings" pitchFamily="2" charset="2"/>
              </a:rPr>
              <a:t> /K</a:t>
            </a:r>
            <a:r>
              <a:rPr lang="en-US" sz="3400" baseline="-25000" dirty="0" smtClean="0">
                <a:solidFill>
                  <a:srgbClr val="FF0066"/>
                </a:solidFill>
                <a:sym typeface="Wingdings" pitchFamily="2" charset="2"/>
              </a:rPr>
              <a:t>r</a:t>
            </a:r>
            <a:r>
              <a:rPr lang="en-US" sz="3400" dirty="0" smtClean="0">
                <a:solidFill>
                  <a:srgbClr val="FF0066"/>
                </a:solidFill>
                <a:sym typeface="Wingdings" pitchFamily="2" charset="2"/>
              </a:rPr>
              <a:t> *PCO</a:t>
            </a:r>
            <a:r>
              <a:rPr lang="en-US" sz="3400" baseline="-25000" dirty="0" smtClean="0">
                <a:solidFill>
                  <a:srgbClr val="FF0066"/>
                </a:solidFill>
                <a:sym typeface="Wingdings" pitchFamily="2" charset="2"/>
              </a:rPr>
              <a:t>2</a:t>
            </a:r>
            <a:r>
              <a:rPr lang="en-US" sz="3400" dirty="0" smtClean="0">
                <a:solidFill>
                  <a:srgbClr val="FF0066"/>
                </a:solidFill>
                <a:sym typeface="Wingdings" pitchFamily="2" charset="2"/>
              </a:rPr>
              <a:t> </a:t>
            </a:r>
          </a:p>
          <a:p>
            <a:pPr>
              <a:buNone/>
            </a:pPr>
            <a:endParaRPr lang="en-US" baseline="-250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dirty="0" err="1" smtClean="0">
                <a:sym typeface="Wingdings" pitchFamily="2" charset="2"/>
              </a:rPr>
              <a:t>K</a:t>
            </a:r>
            <a:r>
              <a:rPr lang="en-US" baseline="-25000" dirty="0" err="1" smtClean="0">
                <a:sym typeface="Wingdings" pitchFamily="2" charset="2"/>
              </a:rPr>
              <a:t>f</a:t>
            </a:r>
            <a:r>
              <a:rPr lang="en-US" dirty="0" smtClean="0">
                <a:sym typeface="Wingdings" pitchFamily="2" charset="2"/>
              </a:rPr>
              <a:t> /K</a:t>
            </a:r>
            <a:r>
              <a:rPr lang="en-US" baseline="-25000" dirty="0" smtClean="0">
                <a:sym typeface="Wingdings" pitchFamily="2" charset="2"/>
              </a:rPr>
              <a:t>r </a:t>
            </a:r>
            <a:r>
              <a:rPr lang="en-US" dirty="0" smtClean="0">
                <a:sym typeface="Wingdings" pitchFamily="2" charset="2"/>
              </a:rPr>
              <a:t> = SCO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  (Solubility of CO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 ) = 0.03mEq/L/mm Hg at 37</a:t>
            </a:r>
            <a:r>
              <a:rPr lang="en-US" baseline="30000" dirty="0" smtClean="0">
                <a:sym typeface="Wingdings" pitchFamily="2" charset="2"/>
              </a:rPr>
              <a:t>0</a:t>
            </a:r>
            <a:r>
              <a:rPr lang="en-US" dirty="0" smtClean="0">
                <a:sym typeface="Wingdings" pitchFamily="2" charset="2"/>
              </a:rPr>
              <a:t> C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657600" y="1638390"/>
            <a:ext cx="9144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 smtClean="0"/>
              <a:t>}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4085249" y="2282603"/>
            <a:ext cx="42729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dirty="0" smtClean="0"/>
              <a:t>All these reactions have equilibrium </a:t>
            </a:r>
          </a:p>
          <a:p>
            <a:pPr algn="just"/>
            <a:r>
              <a:rPr lang="en-US" dirty="0" smtClean="0"/>
              <a:t>Constants and can be solved at equilibrium.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Acid Base Equilibrium: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CO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 + H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O &lt;====&gt; H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CO</a:t>
            </a:r>
            <a:r>
              <a:rPr lang="en-US" baseline="-25000" dirty="0" smtClean="0">
                <a:solidFill>
                  <a:srgbClr val="FF0000"/>
                </a:solidFill>
              </a:rPr>
              <a:t>3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US" dirty="0" smtClean="0"/>
              <a:t> =&gt;</a:t>
            </a:r>
            <a:r>
              <a:rPr lang="en-US" sz="2800" dirty="0" smtClean="0"/>
              <a:t>[CO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][H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O] = K*[H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CO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]</a:t>
            </a:r>
          </a:p>
          <a:p>
            <a:pPr>
              <a:buNone/>
            </a:pPr>
            <a:r>
              <a:rPr lang="en-US" sz="2800" dirty="0" smtClean="0"/>
              <a:t> =&gt; </a:t>
            </a:r>
            <a:r>
              <a:rPr lang="en-US" sz="2800" dirty="0" smtClean="0">
                <a:solidFill>
                  <a:srgbClr val="FF0066"/>
                </a:solidFill>
              </a:rPr>
              <a:t>[H</a:t>
            </a:r>
            <a:r>
              <a:rPr lang="en-US" sz="2800" baseline="-25000" dirty="0" smtClean="0">
                <a:solidFill>
                  <a:srgbClr val="FF0066"/>
                </a:solidFill>
              </a:rPr>
              <a:t>2</a:t>
            </a:r>
            <a:r>
              <a:rPr lang="en-US" sz="2800" dirty="0" smtClean="0">
                <a:solidFill>
                  <a:srgbClr val="FF0066"/>
                </a:solidFill>
              </a:rPr>
              <a:t>CO</a:t>
            </a:r>
            <a:r>
              <a:rPr lang="en-US" sz="2800" baseline="-25000" dirty="0" smtClean="0">
                <a:solidFill>
                  <a:srgbClr val="FF0066"/>
                </a:solidFill>
              </a:rPr>
              <a:t>3</a:t>
            </a:r>
            <a:r>
              <a:rPr lang="en-US" sz="2800" dirty="0" smtClean="0">
                <a:solidFill>
                  <a:srgbClr val="FF0066"/>
                </a:solidFill>
              </a:rPr>
              <a:t>] = K’*PCO</a:t>
            </a:r>
            <a:r>
              <a:rPr lang="en-US" sz="2800" baseline="-25000" dirty="0" smtClean="0">
                <a:solidFill>
                  <a:srgbClr val="FF0066"/>
                </a:solidFill>
              </a:rPr>
              <a:t>2 </a:t>
            </a:r>
            <a:r>
              <a:rPr lang="en-US" sz="2800" dirty="0" smtClean="0">
                <a:solidFill>
                  <a:srgbClr val="FF0066"/>
                </a:solidFill>
              </a:rPr>
              <a:t> </a:t>
            </a:r>
          </a:p>
          <a:p>
            <a:pPr>
              <a:buNone/>
            </a:pPr>
            <a:r>
              <a:rPr lang="en-US" dirty="0" smtClean="0"/>
              <a:t>  </a:t>
            </a:r>
          </a:p>
          <a:p>
            <a:pPr algn="ctr">
              <a:buNone/>
            </a:pPr>
            <a:r>
              <a:rPr lang="en-US" dirty="0" smtClean="0"/>
              <a:t> 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H</a:t>
            </a:r>
            <a:r>
              <a:rPr lang="en-US" baseline="-25000" dirty="0" smtClean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CO</a:t>
            </a:r>
            <a:r>
              <a:rPr lang="en-US" baseline="-25000" dirty="0" smtClean="0">
                <a:solidFill>
                  <a:srgbClr val="FF0000"/>
                </a:solidFill>
                <a:sym typeface="Wingdings" pitchFamily="2" charset="2"/>
              </a:rPr>
              <a:t>3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&lt;====&gt; H</a:t>
            </a:r>
            <a:r>
              <a:rPr lang="en-US" baseline="30000" dirty="0" smtClean="0">
                <a:solidFill>
                  <a:srgbClr val="FF0000"/>
                </a:solidFill>
                <a:sym typeface="Wingdings" pitchFamily="2" charset="2"/>
              </a:rPr>
              <a:t>+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+ HCO</a:t>
            </a:r>
            <a:r>
              <a:rPr lang="en-US" baseline="-25000" dirty="0" smtClean="0">
                <a:solidFill>
                  <a:srgbClr val="FF0000"/>
                </a:solidFill>
                <a:sym typeface="Wingdings" pitchFamily="2" charset="2"/>
              </a:rPr>
              <a:t>3</a:t>
            </a:r>
            <a:r>
              <a:rPr lang="en-US" baseline="30000" dirty="0" smtClean="0">
                <a:solidFill>
                  <a:srgbClr val="FF0000"/>
                </a:solidFill>
                <a:sym typeface="Wingdings" pitchFamily="2" charset="2"/>
              </a:rPr>
              <a:t>-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</a:p>
          <a:p>
            <a:pPr>
              <a:buNone/>
            </a:pPr>
            <a:r>
              <a:rPr lang="en-US" b="1" dirty="0" smtClean="0">
                <a:sym typeface="Wingdings" pitchFamily="2" charset="2"/>
              </a:rPr>
              <a:t> Henderson Equation: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 </a:t>
            </a:r>
            <a:r>
              <a:rPr lang="en-US" sz="2800" dirty="0" smtClean="0">
                <a:solidFill>
                  <a:srgbClr val="FF0066"/>
                </a:solidFill>
                <a:sym typeface="Wingdings" pitchFamily="2" charset="2"/>
              </a:rPr>
              <a:t>[H</a:t>
            </a:r>
            <a:r>
              <a:rPr lang="en-US" sz="2800" baseline="30000" dirty="0" smtClean="0">
                <a:solidFill>
                  <a:srgbClr val="FF0066"/>
                </a:solidFill>
                <a:sym typeface="Wingdings" pitchFamily="2" charset="2"/>
              </a:rPr>
              <a:t>+</a:t>
            </a:r>
            <a:r>
              <a:rPr lang="en-US" sz="2800" dirty="0" smtClean="0">
                <a:solidFill>
                  <a:srgbClr val="FF0066"/>
                </a:solidFill>
                <a:sym typeface="Wingdings" pitchFamily="2" charset="2"/>
              </a:rPr>
              <a:t> ] = K</a:t>
            </a:r>
            <a:r>
              <a:rPr lang="en-US" sz="2800" baseline="30000" dirty="0" smtClean="0">
                <a:solidFill>
                  <a:srgbClr val="FF0066"/>
                </a:solidFill>
                <a:sym typeface="Wingdings" pitchFamily="2" charset="2"/>
              </a:rPr>
              <a:t>1</a:t>
            </a:r>
            <a:r>
              <a:rPr lang="en-US" sz="2800" dirty="0" smtClean="0">
                <a:solidFill>
                  <a:srgbClr val="FF0066"/>
                </a:solidFill>
                <a:sym typeface="Wingdings" pitchFamily="2" charset="2"/>
              </a:rPr>
              <a:t> [H</a:t>
            </a:r>
            <a:r>
              <a:rPr lang="en-US" sz="2800" baseline="-25000" dirty="0" smtClean="0">
                <a:solidFill>
                  <a:srgbClr val="FF0066"/>
                </a:solidFill>
                <a:sym typeface="Wingdings" pitchFamily="2" charset="2"/>
              </a:rPr>
              <a:t>2</a:t>
            </a:r>
            <a:r>
              <a:rPr lang="en-US" sz="2800" dirty="0" smtClean="0">
                <a:solidFill>
                  <a:srgbClr val="FF0066"/>
                </a:solidFill>
                <a:sym typeface="Wingdings" pitchFamily="2" charset="2"/>
              </a:rPr>
              <a:t>CO</a:t>
            </a:r>
            <a:r>
              <a:rPr lang="en-US" sz="2800" baseline="-25000" dirty="0" smtClean="0">
                <a:solidFill>
                  <a:srgbClr val="FF0066"/>
                </a:solidFill>
                <a:sym typeface="Wingdings" pitchFamily="2" charset="2"/>
              </a:rPr>
              <a:t>3</a:t>
            </a:r>
            <a:r>
              <a:rPr lang="en-US" sz="2800" dirty="0" smtClean="0">
                <a:solidFill>
                  <a:srgbClr val="FF0066"/>
                </a:solidFill>
                <a:sym typeface="Wingdings" pitchFamily="2" charset="2"/>
              </a:rPr>
              <a:t>]/[HCO</a:t>
            </a:r>
            <a:r>
              <a:rPr lang="en-US" sz="2800" baseline="-25000" dirty="0" smtClean="0">
                <a:solidFill>
                  <a:srgbClr val="FF0066"/>
                </a:solidFill>
                <a:sym typeface="Wingdings" pitchFamily="2" charset="2"/>
              </a:rPr>
              <a:t>3</a:t>
            </a:r>
            <a:r>
              <a:rPr lang="en-US" sz="2800" baseline="30000" dirty="0" smtClean="0">
                <a:solidFill>
                  <a:srgbClr val="FF0066"/>
                </a:solidFill>
                <a:sym typeface="Wingdings" pitchFamily="2" charset="2"/>
              </a:rPr>
              <a:t>-</a:t>
            </a:r>
            <a:r>
              <a:rPr lang="en-US" sz="2800" dirty="0" smtClean="0">
                <a:solidFill>
                  <a:srgbClr val="FF0066"/>
                </a:solidFill>
                <a:sym typeface="Wingdings" pitchFamily="2" charset="2"/>
              </a:rPr>
              <a:t> ]</a:t>
            </a:r>
            <a:endParaRPr lang="en-US" dirty="0" smtClean="0">
              <a:solidFill>
                <a:srgbClr val="FF0066"/>
              </a:solidFill>
              <a:sym typeface="Wingdings" pitchFamily="2" charset="2"/>
            </a:endParaRPr>
          </a:p>
          <a:p>
            <a:pPr>
              <a:buNone/>
            </a:pPr>
            <a:r>
              <a:rPr lang="en-US" b="1" dirty="0" smtClean="0">
                <a:sym typeface="Wingdings" pitchFamily="2" charset="2"/>
              </a:rPr>
              <a:t>Modified Henderson Equation:</a:t>
            </a:r>
          </a:p>
          <a:p>
            <a:pPr>
              <a:buNone/>
            </a:pPr>
            <a:r>
              <a:rPr lang="en-US" sz="2800" dirty="0" smtClean="0">
                <a:sym typeface="Wingdings" pitchFamily="2" charset="2"/>
              </a:rPr>
              <a:t> [H</a:t>
            </a:r>
            <a:r>
              <a:rPr lang="en-US" sz="2800" baseline="30000" dirty="0" smtClean="0">
                <a:sym typeface="Wingdings" pitchFamily="2" charset="2"/>
              </a:rPr>
              <a:t>+</a:t>
            </a:r>
            <a:r>
              <a:rPr lang="en-US" sz="2800" dirty="0" smtClean="0">
                <a:sym typeface="Wingdings" pitchFamily="2" charset="2"/>
              </a:rPr>
              <a:t> ][HCO</a:t>
            </a:r>
            <a:r>
              <a:rPr lang="en-US" sz="2800" baseline="-25000" dirty="0" smtClean="0">
                <a:sym typeface="Wingdings" pitchFamily="2" charset="2"/>
              </a:rPr>
              <a:t>3</a:t>
            </a:r>
            <a:r>
              <a:rPr lang="en-US" sz="2800" baseline="30000" dirty="0" smtClean="0">
                <a:sym typeface="Wingdings" pitchFamily="2" charset="2"/>
              </a:rPr>
              <a:t>-</a:t>
            </a:r>
            <a:r>
              <a:rPr lang="en-US" sz="2800" dirty="0" smtClean="0">
                <a:sym typeface="Wingdings" pitchFamily="2" charset="2"/>
              </a:rPr>
              <a:t> ] = K</a:t>
            </a:r>
            <a:r>
              <a:rPr lang="en-US" sz="2800" baseline="30000" dirty="0" smtClean="0">
                <a:sym typeface="Wingdings" pitchFamily="2" charset="2"/>
              </a:rPr>
              <a:t>2</a:t>
            </a:r>
            <a:r>
              <a:rPr lang="en-US" sz="2800" dirty="0" smtClean="0">
                <a:sym typeface="Wingdings" pitchFamily="2" charset="2"/>
              </a:rPr>
              <a:t> [CO</a:t>
            </a:r>
            <a:r>
              <a:rPr lang="en-US" sz="2800" baseline="-25000" dirty="0" smtClean="0">
                <a:sym typeface="Wingdings" pitchFamily="2" charset="2"/>
              </a:rPr>
              <a:t>2</a:t>
            </a:r>
            <a:r>
              <a:rPr lang="en-US" sz="2800" dirty="0" smtClean="0">
                <a:sym typeface="Wingdings" pitchFamily="2" charset="2"/>
              </a:rPr>
              <a:t>][H</a:t>
            </a:r>
            <a:r>
              <a:rPr lang="en-US" sz="2800" baseline="-25000" dirty="0" smtClean="0">
                <a:sym typeface="Wingdings" pitchFamily="2" charset="2"/>
              </a:rPr>
              <a:t>2</a:t>
            </a:r>
            <a:r>
              <a:rPr lang="en-US" sz="2800" dirty="0" smtClean="0">
                <a:sym typeface="Wingdings" pitchFamily="2" charset="2"/>
              </a:rPr>
              <a:t>O]</a:t>
            </a:r>
            <a:endParaRPr lang="en-US" sz="2800" baseline="30000" dirty="0" smtClean="0"/>
          </a:p>
          <a:p>
            <a:pPr>
              <a:buNone/>
            </a:pPr>
            <a:r>
              <a:rPr lang="en-US" sz="2800" dirty="0" smtClean="0">
                <a:sym typeface="Wingdings" pitchFamily="2" charset="2"/>
              </a:rPr>
              <a:t> [H</a:t>
            </a:r>
            <a:r>
              <a:rPr lang="en-US" sz="2800" baseline="30000" dirty="0" smtClean="0">
                <a:sym typeface="Wingdings" pitchFamily="2" charset="2"/>
              </a:rPr>
              <a:t>+</a:t>
            </a:r>
            <a:r>
              <a:rPr lang="en-US" sz="2800" dirty="0" smtClean="0">
                <a:sym typeface="Wingdings" pitchFamily="2" charset="2"/>
              </a:rPr>
              <a:t> ][HCO</a:t>
            </a:r>
            <a:r>
              <a:rPr lang="en-US" sz="2800" baseline="-25000" dirty="0" smtClean="0">
                <a:sym typeface="Wingdings" pitchFamily="2" charset="2"/>
              </a:rPr>
              <a:t>3</a:t>
            </a:r>
            <a:r>
              <a:rPr lang="en-US" sz="2800" baseline="30000" dirty="0" smtClean="0">
                <a:sym typeface="Wingdings" pitchFamily="2" charset="2"/>
              </a:rPr>
              <a:t>-</a:t>
            </a:r>
            <a:r>
              <a:rPr lang="en-US" sz="2800" dirty="0" smtClean="0">
                <a:sym typeface="Wingdings" pitchFamily="2" charset="2"/>
              </a:rPr>
              <a:t> ]</a:t>
            </a:r>
            <a:r>
              <a:rPr lang="en-US" sz="2800" dirty="0" smtClean="0"/>
              <a:t> = K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 [CO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]</a:t>
            </a:r>
          </a:p>
          <a:p>
            <a:pPr>
              <a:buNone/>
            </a:pP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smtClean="0">
                <a:solidFill>
                  <a:srgbClr val="FF0066"/>
                </a:solidFill>
                <a:sym typeface="Wingdings" pitchFamily="2" charset="2"/>
              </a:rPr>
              <a:t>[H</a:t>
            </a:r>
            <a:r>
              <a:rPr lang="en-US" sz="2800" baseline="30000" dirty="0" smtClean="0">
                <a:solidFill>
                  <a:srgbClr val="FF0066"/>
                </a:solidFill>
                <a:sym typeface="Wingdings" pitchFamily="2" charset="2"/>
              </a:rPr>
              <a:t>+</a:t>
            </a:r>
            <a:r>
              <a:rPr lang="en-US" sz="2800" dirty="0" smtClean="0">
                <a:solidFill>
                  <a:srgbClr val="FF0066"/>
                </a:solidFill>
                <a:sym typeface="Wingdings" pitchFamily="2" charset="2"/>
              </a:rPr>
              <a:t>] </a:t>
            </a:r>
            <a:r>
              <a:rPr lang="en-US" sz="2800" dirty="0" smtClean="0">
                <a:solidFill>
                  <a:srgbClr val="FF0066"/>
                </a:solidFill>
              </a:rPr>
              <a:t>= K*PaCO</a:t>
            </a:r>
            <a:r>
              <a:rPr lang="en-US" sz="2800" baseline="-25000" dirty="0" smtClean="0">
                <a:solidFill>
                  <a:srgbClr val="FF0066"/>
                </a:solidFill>
              </a:rPr>
              <a:t>2</a:t>
            </a:r>
            <a:r>
              <a:rPr lang="en-US" sz="2800" dirty="0" smtClean="0">
                <a:solidFill>
                  <a:srgbClr val="FF0066"/>
                </a:solidFill>
                <a:sym typeface="Wingdings" pitchFamily="2" charset="2"/>
              </a:rPr>
              <a:t>/[HCO</a:t>
            </a:r>
            <a:r>
              <a:rPr lang="en-US" sz="2800" baseline="-25000" dirty="0" smtClean="0">
                <a:solidFill>
                  <a:srgbClr val="FF0066"/>
                </a:solidFill>
                <a:sym typeface="Wingdings" pitchFamily="2" charset="2"/>
              </a:rPr>
              <a:t>3</a:t>
            </a:r>
            <a:r>
              <a:rPr lang="en-US" sz="2800" baseline="30000" dirty="0" smtClean="0">
                <a:solidFill>
                  <a:srgbClr val="FF0066"/>
                </a:solidFill>
                <a:sym typeface="Wingdings" pitchFamily="2" charset="2"/>
              </a:rPr>
              <a:t>-</a:t>
            </a:r>
            <a:r>
              <a:rPr lang="en-US" sz="2800" dirty="0" smtClean="0">
                <a:solidFill>
                  <a:srgbClr val="FF0066"/>
                </a:solidFill>
                <a:sym typeface="Wingdings" pitchFamily="2" charset="2"/>
              </a:rPr>
              <a:t>]</a:t>
            </a:r>
            <a:endParaRPr lang="en-US" sz="2800" baseline="-25000" dirty="0" smtClean="0">
              <a:solidFill>
                <a:srgbClr val="FF0066"/>
              </a:solidFill>
            </a:endParaRPr>
          </a:p>
          <a:p>
            <a:pPr>
              <a:buNone/>
            </a:pPr>
            <a:endParaRPr lang="en-US" baseline="-2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Acid Base Equilibrium: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3400" b="1" dirty="0" smtClean="0"/>
              <a:t>The Henderson-</a:t>
            </a:r>
            <a:r>
              <a:rPr lang="en-US" sz="3400" b="1" dirty="0" err="1" smtClean="0"/>
              <a:t>Hasselbalch</a:t>
            </a:r>
            <a:r>
              <a:rPr lang="en-US" sz="3400" b="1" dirty="0" smtClean="0"/>
              <a:t> Equation:</a:t>
            </a:r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CO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 + H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O &lt;====&gt;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H</a:t>
            </a:r>
            <a:r>
              <a:rPr lang="en-US" baseline="30000" dirty="0" smtClean="0">
                <a:solidFill>
                  <a:srgbClr val="FF0000"/>
                </a:solidFill>
                <a:sym typeface="Wingdings" pitchFamily="2" charset="2"/>
              </a:rPr>
              <a:t>+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+ HCO</a:t>
            </a:r>
            <a:r>
              <a:rPr lang="en-US" baseline="-25000" dirty="0" smtClean="0">
                <a:solidFill>
                  <a:srgbClr val="FF0000"/>
                </a:solidFill>
                <a:sym typeface="Wingdings" pitchFamily="2" charset="2"/>
              </a:rPr>
              <a:t>3</a:t>
            </a:r>
            <a:r>
              <a:rPr lang="en-US" baseline="30000" dirty="0" smtClean="0">
                <a:solidFill>
                  <a:srgbClr val="FF0000"/>
                </a:solidFill>
                <a:sym typeface="Wingdings" pitchFamily="2" charset="2"/>
              </a:rPr>
              <a:t>-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=&gt; </a:t>
            </a:r>
            <a:r>
              <a:rPr lang="en-US" sz="2800" dirty="0" smtClean="0"/>
              <a:t>[H</a:t>
            </a:r>
            <a:r>
              <a:rPr lang="en-US" sz="2800" baseline="30000" dirty="0" smtClean="0"/>
              <a:t>+</a:t>
            </a:r>
            <a:r>
              <a:rPr lang="en-US" sz="2800" dirty="0" smtClean="0"/>
              <a:t>] = </a:t>
            </a:r>
            <a:r>
              <a:rPr lang="en-US" sz="2800" dirty="0" err="1" smtClean="0"/>
              <a:t>K’a</a:t>
            </a:r>
            <a:r>
              <a:rPr lang="en-US" sz="2800" baseline="30000" dirty="0" smtClean="0"/>
              <a:t> *</a:t>
            </a:r>
            <a:r>
              <a:rPr lang="en-US" sz="2800" dirty="0" smtClean="0"/>
              <a:t> [CO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]/[</a:t>
            </a:r>
            <a:r>
              <a:rPr lang="en-US" sz="2800" dirty="0" smtClean="0">
                <a:sym typeface="Wingdings" pitchFamily="2" charset="2"/>
              </a:rPr>
              <a:t>HCO</a:t>
            </a:r>
            <a:r>
              <a:rPr lang="en-US" sz="2800" baseline="-25000" dirty="0" smtClean="0">
                <a:sym typeface="Wingdings" pitchFamily="2" charset="2"/>
              </a:rPr>
              <a:t>3</a:t>
            </a:r>
            <a:r>
              <a:rPr lang="en-US" sz="2800" baseline="30000" dirty="0" smtClean="0">
                <a:sym typeface="Wingdings" pitchFamily="2" charset="2"/>
              </a:rPr>
              <a:t>-</a:t>
            </a:r>
            <a:r>
              <a:rPr lang="en-US" sz="2800" dirty="0" smtClean="0">
                <a:sym typeface="Wingdings" pitchFamily="2" charset="2"/>
              </a:rPr>
              <a:t>]</a:t>
            </a:r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r>
              <a:rPr lang="en-US" sz="2800" dirty="0" smtClean="0">
                <a:sym typeface="Wingdings" pitchFamily="2" charset="2"/>
              </a:rPr>
              <a:t>Rearranging: </a:t>
            </a:r>
          </a:p>
          <a:p>
            <a:pPr>
              <a:buNone/>
            </a:pPr>
            <a:r>
              <a:rPr lang="en-US" sz="2800" dirty="0" smtClean="0">
                <a:sym typeface="Wingdings" pitchFamily="2" charset="2"/>
              </a:rPr>
              <a:t>=&gt;1/[H</a:t>
            </a:r>
            <a:r>
              <a:rPr lang="en-US" sz="2800" baseline="30000" dirty="0" smtClean="0">
                <a:sym typeface="Wingdings" pitchFamily="2" charset="2"/>
              </a:rPr>
              <a:t>+</a:t>
            </a:r>
            <a:r>
              <a:rPr lang="en-US" sz="2800" dirty="0" smtClean="0">
                <a:sym typeface="Wingdings" pitchFamily="2" charset="2"/>
              </a:rPr>
              <a:t>] = 1/</a:t>
            </a:r>
            <a:r>
              <a:rPr lang="en-US" sz="2800" dirty="0" err="1" smtClean="0">
                <a:sym typeface="Wingdings" pitchFamily="2" charset="2"/>
              </a:rPr>
              <a:t>K’a</a:t>
            </a:r>
            <a:r>
              <a:rPr lang="en-US" sz="2800" dirty="0" smtClean="0">
                <a:sym typeface="Wingdings" pitchFamily="2" charset="2"/>
              </a:rPr>
              <a:t>*[HCO</a:t>
            </a:r>
            <a:r>
              <a:rPr lang="en-US" sz="2800" baseline="-25000" dirty="0" smtClean="0">
                <a:sym typeface="Wingdings" pitchFamily="2" charset="2"/>
              </a:rPr>
              <a:t>3</a:t>
            </a:r>
            <a:r>
              <a:rPr lang="en-US" sz="2800" baseline="30000" dirty="0" smtClean="0">
                <a:sym typeface="Wingdings" pitchFamily="2" charset="2"/>
              </a:rPr>
              <a:t>-</a:t>
            </a:r>
            <a:r>
              <a:rPr lang="en-US" sz="2800" dirty="0" smtClean="0">
                <a:sym typeface="Wingdings" pitchFamily="2" charset="2"/>
              </a:rPr>
              <a:t>]/[CO</a:t>
            </a:r>
            <a:r>
              <a:rPr lang="en-US" sz="2800" baseline="-25000" dirty="0" smtClean="0">
                <a:sym typeface="Wingdings" pitchFamily="2" charset="2"/>
              </a:rPr>
              <a:t>2</a:t>
            </a:r>
            <a:r>
              <a:rPr lang="en-US" sz="2800" dirty="0" smtClean="0">
                <a:sym typeface="Wingdings" pitchFamily="2" charset="2"/>
              </a:rPr>
              <a:t>]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Taking Logarithm on both sides &amp; Rearranging:</a:t>
            </a:r>
          </a:p>
          <a:p>
            <a:pPr>
              <a:buNone/>
            </a:pPr>
            <a:r>
              <a:rPr lang="en-US" sz="2800" dirty="0" smtClean="0">
                <a:sym typeface="Wingdings" pitchFamily="2" charset="2"/>
              </a:rPr>
              <a:t>=&gt;</a:t>
            </a:r>
            <a:r>
              <a:rPr lang="en-US" sz="3400" dirty="0" smtClean="0">
                <a:sym typeface="Wingdings" pitchFamily="2" charset="2"/>
              </a:rPr>
              <a:t> </a:t>
            </a:r>
            <a:r>
              <a:rPr lang="en-US" sz="3400" dirty="0" smtClean="0">
                <a:solidFill>
                  <a:srgbClr val="FF0066"/>
                </a:solidFill>
                <a:sym typeface="Wingdings" pitchFamily="2" charset="2"/>
              </a:rPr>
              <a:t>pH= </a:t>
            </a:r>
            <a:r>
              <a:rPr lang="en-US" sz="3400" dirty="0" err="1" smtClean="0">
                <a:solidFill>
                  <a:srgbClr val="FF0066"/>
                </a:solidFill>
                <a:sym typeface="Wingdings" pitchFamily="2" charset="2"/>
              </a:rPr>
              <a:t>pK’a</a:t>
            </a:r>
            <a:r>
              <a:rPr lang="en-US" sz="3400" dirty="0" smtClean="0">
                <a:solidFill>
                  <a:srgbClr val="FF0066"/>
                </a:solidFill>
                <a:sym typeface="Wingdings" pitchFamily="2" charset="2"/>
              </a:rPr>
              <a:t> + log</a:t>
            </a:r>
            <a:r>
              <a:rPr lang="en-US" sz="3400" baseline="-25000" dirty="0" smtClean="0">
                <a:solidFill>
                  <a:srgbClr val="FF0066"/>
                </a:solidFill>
                <a:sym typeface="Wingdings" pitchFamily="2" charset="2"/>
              </a:rPr>
              <a:t>10</a:t>
            </a:r>
            <a:r>
              <a:rPr lang="en-US" sz="3400" dirty="0" smtClean="0">
                <a:solidFill>
                  <a:srgbClr val="FF0066"/>
                </a:solidFill>
                <a:sym typeface="Wingdings" pitchFamily="2" charset="2"/>
              </a:rPr>
              <a:t>[HCO</a:t>
            </a:r>
            <a:r>
              <a:rPr lang="en-US" sz="3400" baseline="-25000" dirty="0" smtClean="0">
                <a:solidFill>
                  <a:srgbClr val="FF0066"/>
                </a:solidFill>
                <a:sym typeface="Wingdings" pitchFamily="2" charset="2"/>
              </a:rPr>
              <a:t>3</a:t>
            </a:r>
            <a:r>
              <a:rPr lang="en-US" sz="3400" baseline="30000" dirty="0" smtClean="0">
                <a:solidFill>
                  <a:srgbClr val="FF0066"/>
                </a:solidFill>
                <a:sym typeface="Wingdings" pitchFamily="2" charset="2"/>
              </a:rPr>
              <a:t>-</a:t>
            </a:r>
            <a:r>
              <a:rPr lang="en-US" sz="3400" dirty="0" smtClean="0">
                <a:solidFill>
                  <a:srgbClr val="FF0066"/>
                </a:solidFill>
                <a:sym typeface="Wingdings" pitchFamily="2" charset="2"/>
              </a:rPr>
              <a:t>]/0.03*PCO</a:t>
            </a:r>
            <a:r>
              <a:rPr lang="en-US" sz="3400" baseline="-25000" dirty="0" smtClean="0">
                <a:solidFill>
                  <a:srgbClr val="FF0066"/>
                </a:solidFill>
                <a:sym typeface="Wingdings" pitchFamily="2" charset="2"/>
              </a:rPr>
              <a:t>2</a:t>
            </a:r>
            <a:r>
              <a:rPr lang="en-US" sz="3400" dirty="0" smtClean="0">
                <a:solidFill>
                  <a:srgbClr val="FF0066"/>
                </a:solidFill>
                <a:sym typeface="Wingdings" pitchFamily="2" charset="2"/>
              </a:rPr>
              <a:t>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b="1" u="sng" dirty="0" smtClean="0">
                <a:sym typeface="Wingdings" pitchFamily="2" charset="2"/>
              </a:rPr>
              <a:t>Significance:</a:t>
            </a:r>
          </a:p>
          <a:p>
            <a:pPr algn="just"/>
            <a:r>
              <a:rPr lang="en-US" dirty="0" smtClean="0">
                <a:sym typeface="Wingdings" pitchFamily="2" charset="2"/>
              </a:rPr>
              <a:t> Includes components of both Met &amp; </a:t>
            </a:r>
            <a:r>
              <a:rPr lang="en-US" dirty="0" err="1" smtClean="0">
                <a:sym typeface="Wingdings" pitchFamily="2" charset="2"/>
              </a:rPr>
              <a:t>Resp</a:t>
            </a:r>
            <a:r>
              <a:rPr lang="en-US" dirty="0" smtClean="0">
                <a:sym typeface="Wingdings" pitchFamily="2" charset="2"/>
              </a:rPr>
              <a:t> Acid base disorders</a:t>
            </a:r>
          </a:p>
          <a:p>
            <a:pPr algn="just"/>
            <a:r>
              <a:rPr lang="en-US" dirty="0" smtClean="0">
                <a:sym typeface="Wingdings" pitchFamily="2" charset="2"/>
              </a:rPr>
              <a:t>Value of any one variable can be determined if other two known. Mostly HCO</a:t>
            </a:r>
            <a:r>
              <a:rPr lang="en-US" baseline="-25000" dirty="0" smtClean="0">
                <a:sym typeface="Wingdings" pitchFamily="2" charset="2"/>
              </a:rPr>
              <a:t>3</a:t>
            </a:r>
            <a:r>
              <a:rPr lang="en-US" baseline="30000" dirty="0" smtClean="0">
                <a:sym typeface="Wingdings" pitchFamily="2" charset="2"/>
              </a:rPr>
              <a:t>-</a:t>
            </a:r>
            <a:r>
              <a:rPr lang="en-US" dirty="0" smtClean="0">
                <a:sym typeface="Wingdings" pitchFamily="2" charset="2"/>
              </a:rPr>
              <a:t>  is calculated</a:t>
            </a:r>
          </a:p>
          <a:p>
            <a:pPr algn="just"/>
            <a:r>
              <a:rPr lang="en-US" dirty="0" smtClean="0">
                <a:sym typeface="Wingdings" pitchFamily="2" charset="2"/>
              </a:rPr>
              <a:t>pH determined by ratio of [HCO</a:t>
            </a:r>
            <a:r>
              <a:rPr lang="en-US" baseline="-25000" dirty="0" smtClean="0">
                <a:sym typeface="Wingdings" pitchFamily="2" charset="2"/>
              </a:rPr>
              <a:t>3</a:t>
            </a:r>
            <a:r>
              <a:rPr lang="en-US" baseline="30000" dirty="0" smtClean="0">
                <a:sym typeface="Wingdings" pitchFamily="2" charset="2"/>
              </a:rPr>
              <a:t>-</a:t>
            </a:r>
            <a:r>
              <a:rPr lang="en-US" dirty="0" smtClean="0">
                <a:sym typeface="Wingdings" pitchFamily="2" charset="2"/>
              </a:rPr>
              <a:t>]/PCO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 . Maintained at 20. Increase=&gt; alkalosis, Decrease =&gt; Acidosis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u="sng" dirty="0" smtClean="0"/>
              <a:t>Clinical Concepts:</a:t>
            </a:r>
            <a:r>
              <a:rPr lang="en-US" b="1" dirty="0" smtClean="0"/>
              <a:t> </a:t>
            </a:r>
            <a:r>
              <a:rPr lang="en-US" dirty="0" smtClean="0"/>
              <a:t>The Stewart Approach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Dissociation equations can be solved mathematically.</a:t>
            </a:r>
          </a:p>
          <a:p>
            <a:r>
              <a:rPr lang="en-US" dirty="0" smtClean="0"/>
              <a:t> When the equations are solved-</a:t>
            </a:r>
          </a:p>
          <a:p>
            <a:pPr lvl="1"/>
            <a:r>
              <a:rPr lang="en-US" b="1" dirty="0" smtClean="0"/>
              <a:t>Independent Variables: </a:t>
            </a:r>
            <a:r>
              <a:rPr lang="en-US" dirty="0" smtClean="0"/>
              <a:t>SID, [A</a:t>
            </a:r>
            <a:r>
              <a:rPr lang="en-US" baseline="-25000" dirty="0" smtClean="0"/>
              <a:t>tot</a:t>
            </a:r>
            <a:r>
              <a:rPr lang="en-US" dirty="0" smtClean="0"/>
              <a:t>] &amp; PaCO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</a:p>
          <a:p>
            <a:pPr lvl="1"/>
            <a:r>
              <a:rPr lang="en-US" b="1" dirty="0" smtClean="0"/>
              <a:t>Constants : </a:t>
            </a:r>
            <a:r>
              <a:rPr lang="en-US" dirty="0" smtClean="0"/>
              <a:t>Dissociation constants</a:t>
            </a:r>
          </a:p>
          <a:p>
            <a:pPr lvl="1"/>
            <a:r>
              <a:rPr lang="en-US" b="1" dirty="0" smtClean="0"/>
              <a:t>Dependent Variables: </a:t>
            </a:r>
            <a:r>
              <a:rPr lang="en-US" dirty="0" smtClean="0"/>
              <a:t>[H</a:t>
            </a:r>
            <a:r>
              <a:rPr lang="en-US" baseline="30000" dirty="0" smtClean="0"/>
              <a:t>+</a:t>
            </a:r>
            <a:r>
              <a:rPr lang="en-US" dirty="0" smtClean="0"/>
              <a:t>], [OH</a:t>
            </a:r>
            <a:r>
              <a:rPr lang="en-US" baseline="30000" dirty="0" smtClean="0"/>
              <a:t>-</a:t>
            </a:r>
            <a:r>
              <a:rPr lang="en-US" dirty="0" smtClean="0"/>
              <a:t>], [HCO3</a:t>
            </a:r>
            <a:r>
              <a:rPr lang="en-US" baseline="30000" dirty="0" smtClean="0"/>
              <a:t>-</a:t>
            </a:r>
            <a:r>
              <a:rPr lang="en-US" dirty="0" smtClean="0"/>
              <a:t>], [CO3</a:t>
            </a:r>
            <a:r>
              <a:rPr lang="en-US" baseline="30000" dirty="0" smtClean="0"/>
              <a:t>2-</a:t>
            </a:r>
            <a:r>
              <a:rPr lang="en-US" dirty="0" smtClean="0"/>
              <a:t>], [A</a:t>
            </a:r>
            <a:r>
              <a:rPr lang="en-US" baseline="30000" dirty="0" smtClean="0"/>
              <a:t>+</a:t>
            </a:r>
            <a:r>
              <a:rPr lang="en-US" dirty="0" smtClean="0"/>
              <a:t>], [HA], [H</a:t>
            </a:r>
            <a:r>
              <a:rPr lang="en-US" baseline="-25000" dirty="0" smtClean="0"/>
              <a:t>2</a:t>
            </a:r>
            <a:r>
              <a:rPr lang="en-US" dirty="0" smtClean="0"/>
              <a:t>CO</a:t>
            </a:r>
            <a:r>
              <a:rPr lang="en-US" baseline="-25000" dirty="0" smtClean="0"/>
              <a:t>3</a:t>
            </a:r>
            <a:r>
              <a:rPr lang="en-US" dirty="0" smtClean="0"/>
              <a:t>], [CO</a:t>
            </a:r>
            <a:r>
              <a:rPr lang="en-US" baseline="-25000" dirty="0" smtClean="0"/>
              <a:t>2 dissolved</a:t>
            </a:r>
            <a:r>
              <a:rPr lang="en-US" dirty="0" smtClean="0"/>
              <a:t>]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u="sng" dirty="0" smtClean="0"/>
              <a:t>Clinical Concepts:</a:t>
            </a:r>
            <a:r>
              <a:rPr lang="en-US" b="1" dirty="0" smtClean="0"/>
              <a:t> </a:t>
            </a:r>
            <a:r>
              <a:rPr lang="en-US" dirty="0" smtClean="0"/>
              <a:t>The Stewart Approach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Dissociation equations can be solved mathematically.</a:t>
            </a:r>
          </a:p>
          <a:p>
            <a:r>
              <a:rPr lang="en-US" dirty="0" smtClean="0"/>
              <a:t> When the equations are solved-</a:t>
            </a:r>
          </a:p>
          <a:p>
            <a:pPr lvl="1"/>
            <a:r>
              <a:rPr lang="en-US" b="1" dirty="0" smtClean="0"/>
              <a:t>Independent Variables: </a:t>
            </a:r>
            <a:r>
              <a:rPr lang="en-US" dirty="0" smtClean="0"/>
              <a:t>SID, [A</a:t>
            </a:r>
            <a:r>
              <a:rPr lang="en-US" baseline="-25000" dirty="0" smtClean="0"/>
              <a:t>tot</a:t>
            </a:r>
            <a:r>
              <a:rPr lang="en-US" dirty="0" smtClean="0"/>
              <a:t>] &amp; PaCO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</a:p>
          <a:p>
            <a:pPr lvl="1"/>
            <a:r>
              <a:rPr lang="en-US" b="1" dirty="0" smtClean="0"/>
              <a:t>Constants : </a:t>
            </a:r>
            <a:r>
              <a:rPr lang="en-US" dirty="0" smtClean="0"/>
              <a:t>Dissociation constants</a:t>
            </a:r>
          </a:p>
          <a:p>
            <a:pPr lvl="1"/>
            <a:r>
              <a:rPr lang="en-US" b="1" dirty="0" smtClean="0"/>
              <a:t>Dependent Variables: </a:t>
            </a:r>
            <a:r>
              <a:rPr lang="en-US" dirty="0" smtClean="0"/>
              <a:t>[H</a:t>
            </a:r>
            <a:r>
              <a:rPr lang="en-US" baseline="30000" dirty="0" smtClean="0"/>
              <a:t>+</a:t>
            </a:r>
            <a:r>
              <a:rPr lang="en-US" dirty="0" smtClean="0"/>
              <a:t>], [OH</a:t>
            </a:r>
            <a:r>
              <a:rPr lang="en-US" baseline="30000" dirty="0" smtClean="0"/>
              <a:t>-</a:t>
            </a:r>
            <a:r>
              <a:rPr lang="en-US" dirty="0" smtClean="0"/>
              <a:t>], [HCO3</a:t>
            </a:r>
            <a:r>
              <a:rPr lang="en-US" baseline="30000" dirty="0" smtClean="0"/>
              <a:t>-</a:t>
            </a:r>
            <a:r>
              <a:rPr lang="en-US" dirty="0" smtClean="0"/>
              <a:t>], [CO3</a:t>
            </a:r>
            <a:r>
              <a:rPr lang="en-US" baseline="30000" dirty="0" smtClean="0"/>
              <a:t>2-</a:t>
            </a:r>
            <a:r>
              <a:rPr lang="en-US" dirty="0" smtClean="0"/>
              <a:t>], [A</a:t>
            </a:r>
            <a:r>
              <a:rPr lang="en-US" baseline="30000" dirty="0" smtClean="0"/>
              <a:t>+</a:t>
            </a:r>
            <a:r>
              <a:rPr lang="en-US" dirty="0" smtClean="0"/>
              <a:t>], [HA], [H</a:t>
            </a:r>
            <a:r>
              <a:rPr lang="en-US" baseline="-25000" dirty="0" smtClean="0"/>
              <a:t>2</a:t>
            </a:r>
            <a:r>
              <a:rPr lang="en-US" dirty="0" smtClean="0"/>
              <a:t>CO</a:t>
            </a:r>
            <a:r>
              <a:rPr lang="en-US" baseline="-25000" dirty="0" smtClean="0"/>
              <a:t>3</a:t>
            </a:r>
            <a:r>
              <a:rPr lang="en-US" dirty="0" smtClean="0"/>
              <a:t>], [CO</a:t>
            </a:r>
            <a:r>
              <a:rPr lang="en-US" baseline="-25000" dirty="0" smtClean="0"/>
              <a:t>2 dissolved</a:t>
            </a:r>
            <a:r>
              <a:rPr lang="en-US" dirty="0" smtClean="0"/>
              <a:t>]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326" y="3129693"/>
            <a:ext cx="9144000" cy="2585323"/>
          </a:xfrm>
          <a:prstGeom prst="rect">
            <a:avLst/>
          </a:prstGeom>
          <a:ln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5400" b="1" i="1" dirty="0" smtClean="0">
                <a:solidFill>
                  <a:schemeClr val="accent1">
                    <a:lumMod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Dependent Variables can only be changed by changing the independent variables!!!</a:t>
            </a:r>
            <a:endParaRPr lang="en-US" sz="5400" b="1" i="1" dirty="0">
              <a:solidFill>
                <a:schemeClr val="accent1">
                  <a:lumMod val="50000"/>
                </a:schemeClr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u="sng" dirty="0" smtClean="0"/>
              <a:t>Clinical Concepts:</a:t>
            </a:r>
            <a:r>
              <a:rPr lang="en-US" b="1" dirty="0" smtClean="0"/>
              <a:t> </a:t>
            </a:r>
            <a:r>
              <a:rPr lang="en-US" dirty="0" smtClean="0"/>
              <a:t>The Stewart Approach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571612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u="sng" dirty="0" smtClean="0"/>
              <a:t>SID</a:t>
            </a:r>
            <a:r>
              <a:rPr lang="en-US" dirty="0" smtClean="0"/>
              <a:t>: Strong Ion Difference –</a:t>
            </a:r>
          </a:p>
          <a:p>
            <a:pPr algn="ctr">
              <a:buNone/>
            </a:pPr>
            <a:r>
              <a:rPr lang="en-US" dirty="0" smtClean="0"/>
              <a:t> ([Na</a:t>
            </a:r>
            <a:r>
              <a:rPr lang="en-US" baseline="30000" dirty="0" smtClean="0"/>
              <a:t>+</a:t>
            </a:r>
            <a:r>
              <a:rPr lang="en-US" dirty="0" smtClean="0"/>
              <a:t>] + [K</a:t>
            </a:r>
            <a:r>
              <a:rPr lang="en-US" baseline="30000" dirty="0" smtClean="0"/>
              <a:t>+</a:t>
            </a:r>
            <a:r>
              <a:rPr lang="en-US" dirty="0" smtClean="0"/>
              <a:t>] + [Ca</a:t>
            </a:r>
            <a:r>
              <a:rPr lang="en-US" baseline="30000" dirty="0" smtClean="0"/>
              <a:t>++</a:t>
            </a:r>
            <a:r>
              <a:rPr lang="en-US" dirty="0" smtClean="0"/>
              <a:t>] + [Mg</a:t>
            </a:r>
            <a:r>
              <a:rPr lang="en-US" baseline="30000" dirty="0" smtClean="0"/>
              <a:t>++</a:t>
            </a:r>
            <a:r>
              <a:rPr lang="en-US" dirty="0" smtClean="0"/>
              <a:t>]) – [</a:t>
            </a:r>
            <a:r>
              <a:rPr lang="en-US" dirty="0" err="1" smtClean="0"/>
              <a:t>Cl</a:t>
            </a:r>
            <a:r>
              <a:rPr lang="en-US" baseline="30000" dirty="0" smtClean="0"/>
              <a:t>-</a:t>
            </a:r>
            <a:r>
              <a:rPr lang="en-US" dirty="0" smtClean="0"/>
              <a:t>]+ [other Strong Anions]</a:t>
            </a:r>
          </a:p>
          <a:p>
            <a:r>
              <a:rPr lang="en-US" dirty="0" smtClean="0"/>
              <a:t>Normal: 40-44mEq/L with normal protein levels</a:t>
            </a:r>
          </a:p>
          <a:p>
            <a:r>
              <a:rPr lang="en-US" dirty="0" smtClean="0"/>
              <a:t>Change from normal is equivalent to SBE</a:t>
            </a:r>
          </a:p>
          <a:p>
            <a:pPr lvl="1"/>
            <a:r>
              <a:rPr lang="en-US" dirty="0" smtClean="0"/>
              <a:t>Dehydration:  Increases SID ==&gt; Alkalosis</a:t>
            </a:r>
          </a:p>
          <a:p>
            <a:pPr lvl="1"/>
            <a:r>
              <a:rPr lang="en-US" dirty="0" smtClean="0"/>
              <a:t>Dilution, Organic Acids, </a:t>
            </a:r>
            <a:r>
              <a:rPr lang="en-US" dirty="0" err="1" smtClean="0"/>
              <a:t>Hyperchloremia</a:t>
            </a:r>
            <a:r>
              <a:rPr lang="en-US" dirty="0" smtClean="0"/>
              <a:t> :  Decreases SID ==&gt; Acidosis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u="sng" dirty="0" smtClean="0"/>
              <a:t>[A</a:t>
            </a:r>
            <a:r>
              <a:rPr lang="en-US" b="1" u="sng" baseline="-25000" dirty="0" smtClean="0"/>
              <a:t>tot</a:t>
            </a:r>
            <a:r>
              <a:rPr lang="en-US" b="1" u="sng" dirty="0" smtClean="0"/>
              <a:t>]: </a:t>
            </a:r>
            <a:r>
              <a:rPr lang="en-US" dirty="0" smtClean="0"/>
              <a:t>Total Amount of Weak Acid in Solution</a:t>
            </a:r>
          </a:p>
          <a:p>
            <a:r>
              <a:rPr lang="en-US" dirty="0" smtClean="0"/>
              <a:t>Albumin is the most important weak electrolyte in plasma.</a:t>
            </a:r>
          </a:p>
          <a:p>
            <a:r>
              <a:rPr lang="en-US" dirty="0" smtClean="0"/>
              <a:t>Other weak acids are Inorganic Phosphates, Plasma proteins.</a:t>
            </a:r>
            <a:r>
              <a:rPr lang="en-US" baseline="30000" dirty="0" smtClean="0"/>
              <a:t> 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Hypoproteinemia</a:t>
            </a:r>
            <a:r>
              <a:rPr lang="en-US" dirty="0" smtClean="0"/>
              <a:t>: Alkalosis</a:t>
            </a:r>
          </a:p>
          <a:p>
            <a:pPr lvl="1"/>
            <a:r>
              <a:rPr lang="en-US" dirty="0" smtClean="0"/>
              <a:t>Renal Failure: Accumulation of Phosphate: Acidosis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u="sng" dirty="0" smtClean="0"/>
              <a:t>Clinical Concepts: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500174"/>
            <a:ext cx="8429684" cy="507209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u="sng" dirty="0" smtClean="0"/>
              <a:t>Base Excess</a:t>
            </a:r>
            <a:r>
              <a:rPr lang="en-US" sz="2400" dirty="0" smtClean="0"/>
              <a:t>: </a:t>
            </a:r>
            <a:r>
              <a:rPr lang="en-US" sz="2000" dirty="0" smtClean="0"/>
              <a:t>Amount of Acid or Alkali required to return plasma </a:t>
            </a:r>
            <a:r>
              <a:rPr lang="en-US" sz="2000" b="1" dirty="0" smtClean="0"/>
              <a:t>in vitro</a:t>
            </a:r>
            <a:r>
              <a:rPr lang="en-US" sz="2000" dirty="0" smtClean="0"/>
              <a:t> to normal pH under standard conditions.</a:t>
            </a:r>
            <a:endParaRPr lang="en-US" sz="2400" dirty="0" smtClean="0"/>
          </a:p>
          <a:p>
            <a:pPr>
              <a:buNone/>
            </a:pPr>
            <a:r>
              <a:rPr lang="en-US" sz="2400" b="1" u="sng" dirty="0" smtClean="0"/>
              <a:t>Standard BE: </a:t>
            </a:r>
            <a:r>
              <a:rPr lang="en-US" sz="2000" dirty="0" smtClean="0"/>
              <a:t>BE calculated for </a:t>
            </a:r>
            <a:r>
              <a:rPr lang="en-US" sz="2000" dirty="0" err="1" smtClean="0"/>
              <a:t>Anaemic</a:t>
            </a:r>
            <a:r>
              <a:rPr lang="en-US" sz="2000" dirty="0" smtClean="0"/>
              <a:t> Blood (</a:t>
            </a:r>
            <a:r>
              <a:rPr lang="en-US" sz="2000" dirty="0" err="1" smtClean="0"/>
              <a:t>Hb</a:t>
            </a:r>
            <a:r>
              <a:rPr lang="en-US" sz="2000" dirty="0" smtClean="0"/>
              <a:t> = 5Gm%).</a:t>
            </a:r>
          </a:p>
          <a:p>
            <a:pPr lvl="1"/>
            <a:r>
              <a:rPr lang="en-US" sz="2000" dirty="0" smtClean="0"/>
              <a:t>Since </a:t>
            </a:r>
            <a:r>
              <a:rPr lang="en-US" sz="2000" dirty="0" err="1" smtClean="0"/>
              <a:t>Hb</a:t>
            </a:r>
            <a:r>
              <a:rPr lang="en-US" sz="2000" dirty="0" smtClean="0"/>
              <a:t> effectively buffers plasma &amp; ECF to a large extent.</a:t>
            </a:r>
          </a:p>
          <a:p>
            <a:r>
              <a:rPr lang="en-US" sz="2000" dirty="0" smtClean="0"/>
              <a:t>Quantity of Acid or Alkali required to return plasma  </a:t>
            </a:r>
            <a:r>
              <a:rPr lang="en-US" sz="2000" b="1" dirty="0" smtClean="0"/>
              <a:t>in-vivo </a:t>
            </a:r>
            <a:r>
              <a:rPr lang="en-US" sz="2000" dirty="0" smtClean="0"/>
              <a:t>to a normal pH under standard conditions</a:t>
            </a:r>
            <a:endParaRPr lang="en-US" sz="2000" b="1" u="sng" dirty="0" smtClean="0"/>
          </a:p>
          <a:p>
            <a:pPr>
              <a:buNone/>
            </a:pPr>
            <a:r>
              <a:rPr lang="en-US" sz="2400" b="1" u="sng" dirty="0" smtClean="0"/>
              <a:t>Anion Gap:</a:t>
            </a:r>
          </a:p>
          <a:p>
            <a:r>
              <a:rPr lang="en-US" sz="2000" dirty="0" smtClean="0"/>
              <a:t>AG = [Na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] + [K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] - {[HCO</a:t>
            </a:r>
            <a:r>
              <a:rPr lang="en-US" sz="2000" baseline="-25000" dirty="0" smtClean="0"/>
              <a:t>3</a:t>
            </a:r>
            <a:r>
              <a:rPr lang="en-US" sz="2000" baseline="30000" dirty="0" smtClean="0"/>
              <a:t>-</a:t>
            </a:r>
            <a:r>
              <a:rPr lang="en-US" sz="2000" dirty="0" smtClean="0"/>
              <a:t>] + [</a:t>
            </a:r>
            <a:r>
              <a:rPr lang="en-US" sz="2000" dirty="0" err="1" smtClean="0"/>
              <a:t>Cl</a:t>
            </a:r>
            <a:r>
              <a:rPr lang="en-US" sz="2000" baseline="30000" dirty="0" smtClean="0"/>
              <a:t>-</a:t>
            </a:r>
            <a:r>
              <a:rPr lang="en-US" sz="2000" dirty="0" smtClean="0"/>
              <a:t>]}</a:t>
            </a:r>
          </a:p>
          <a:p>
            <a:r>
              <a:rPr lang="en-US" sz="2000" dirty="0" smtClean="0"/>
              <a:t>Normal Value: 8-12mEq/L, </a:t>
            </a:r>
          </a:p>
          <a:p>
            <a:r>
              <a:rPr lang="en-US" sz="2000" dirty="0" smtClean="0"/>
              <a:t>Unmeasured Anion: Albumin, Phosphate, </a:t>
            </a:r>
            <a:r>
              <a:rPr lang="en-US" sz="2000" dirty="0" err="1" smtClean="0"/>
              <a:t>sulphate</a:t>
            </a:r>
            <a:r>
              <a:rPr lang="en-US" sz="2000" dirty="0" smtClean="0"/>
              <a:t>, organic anions</a:t>
            </a:r>
          </a:p>
          <a:p>
            <a:r>
              <a:rPr lang="en-US" sz="2000" dirty="0" smtClean="0">
                <a:sym typeface="Wingdings" pitchFamily="2" charset="2"/>
              </a:rPr>
              <a:t>AG decreases by 2.5mEq/L for every 1mEq/L decrease in Plasma albumin</a:t>
            </a:r>
          </a:p>
          <a:p>
            <a:r>
              <a:rPr lang="en-US" sz="2000" dirty="0" smtClean="0"/>
              <a:t>AG&gt;16 ==&gt; </a:t>
            </a:r>
            <a:r>
              <a:rPr lang="en-US" sz="2000" dirty="0" err="1" smtClean="0"/>
              <a:t>Ketones</a:t>
            </a:r>
            <a:r>
              <a:rPr lang="en-US" sz="2000" dirty="0" smtClean="0"/>
              <a:t>, lactate, </a:t>
            </a:r>
            <a:r>
              <a:rPr lang="en-US" sz="2000" dirty="0" err="1" smtClean="0"/>
              <a:t>salicylate</a:t>
            </a:r>
            <a:r>
              <a:rPr lang="en-US" sz="2000" dirty="0" smtClean="0"/>
              <a:t>, antifreeze, methanol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u="sng" dirty="0" smtClean="0"/>
              <a:t>Homeostasis</a:t>
            </a:r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29642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The Interstitial Fluid is the environment of the cells, and life depends on the constancy of this internal sea.</a:t>
            </a:r>
          </a:p>
          <a:p>
            <a:pPr>
              <a:buNone/>
            </a:pPr>
            <a:r>
              <a:rPr lang="en-US" sz="2400" u="sng" dirty="0" smtClean="0"/>
              <a:t>Homeostatic Mechanisms </a:t>
            </a:r>
            <a:r>
              <a:rPr lang="en-US" sz="2400" dirty="0" smtClean="0"/>
              <a:t>: Maintain within a narrow range.</a:t>
            </a:r>
          </a:p>
          <a:p>
            <a:r>
              <a:rPr lang="en-US" sz="2400" dirty="0" smtClean="0"/>
              <a:t> Tonicity</a:t>
            </a:r>
          </a:p>
          <a:p>
            <a:r>
              <a:rPr lang="en-US" sz="2400" dirty="0" smtClean="0"/>
              <a:t> Volume</a:t>
            </a:r>
          </a:p>
          <a:p>
            <a:r>
              <a:rPr lang="en-US" sz="2400" dirty="0" smtClean="0"/>
              <a:t>Specific ion concentration</a:t>
            </a:r>
          </a:p>
          <a:p>
            <a:pPr>
              <a:buNone/>
            </a:pPr>
            <a:r>
              <a:rPr lang="en-US" sz="2400" b="1" u="sng" dirty="0" err="1" smtClean="0"/>
              <a:t>Defence</a:t>
            </a:r>
            <a:r>
              <a:rPr lang="en-US" sz="2400" b="1" u="sng" dirty="0" smtClean="0"/>
              <a:t> of Tonicity </a:t>
            </a:r>
            <a:r>
              <a:rPr lang="en-US" sz="2400" dirty="0" smtClean="0"/>
              <a:t>–(280-295mOsm/L)</a:t>
            </a:r>
          </a:p>
          <a:p>
            <a:r>
              <a:rPr lang="en-US" sz="2400" dirty="0" smtClean="0"/>
              <a:t>Vasopressin secretion </a:t>
            </a:r>
          </a:p>
          <a:p>
            <a:r>
              <a:rPr lang="en-US" sz="2400" dirty="0" smtClean="0"/>
              <a:t>Thirst Mechanism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609718" y="4572008"/>
            <a:ext cx="4320000" cy="230832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Increased </a:t>
            </a:r>
            <a:r>
              <a:rPr lang="en-US" dirty="0" err="1" smtClean="0"/>
              <a:t>Osmolality</a:t>
            </a:r>
            <a:r>
              <a:rPr lang="en-US" dirty="0" smtClean="0"/>
              <a:t> of ECF</a:t>
            </a:r>
          </a:p>
          <a:p>
            <a:endParaRPr lang="en-US" dirty="0" smtClean="0"/>
          </a:p>
          <a:p>
            <a:r>
              <a:rPr lang="en-US" dirty="0" smtClean="0"/>
              <a:t>Thirst		      Increased</a:t>
            </a:r>
          </a:p>
          <a:p>
            <a:pPr algn="r"/>
            <a:r>
              <a:rPr lang="en-US" dirty="0" smtClean="0"/>
              <a:t>		Vasopressin Secretion</a:t>
            </a:r>
          </a:p>
          <a:p>
            <a:r>
              <a:rPr lang="en-US" dirty="0" smtClean="0"/>
              <a:t>Increased </a:t>
            </a:r>
          </a:p>
          <a:p>
            <a:r>
              <a:rPr lang="en-US" dirty="0" smtClean="0"/>
              <a:t>Water Intake	Water Retention</a:t>
            </a:r>
          </a:p>
          <a:p>
            <a:r>
              <a:rPr lang="en-US" dirty="0" smtClean="0"/>
              <a:t>	</a:t>
            </a:r>
          </a:p>
          <a:p>
            <a:r>
              <a:rPr lang="en-US" dirty="0" smtClean="0"/>
              <a:t>	Dilution of ECF</a:t>
            </a:r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>
          <a:xfrm rot="5400000">
            <a:off x="4749801" y="5035561"/>
            <a:ext cx="214314" cy="158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>
            <a:off x="4679951" y="5534833"/>
            <a:ext cx="357190" cy="158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>
            <a:off x="6500826" y="6499246"/>
            <a:ext cx="142876" cy="158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>
            <a:off x="6965173" y="5034767"/>
            <a:ext cx="357984" cy="79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6965967" y="5820585"/>
            <a:ext cx="357190" cy="158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858546" y="6427808"/>
            <a:ext cx="2286016" cy="158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7038199" y="6320651"/>
            <a:ext cx="214314" cy="158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4751389" y="6320651"/>
            <a:ext cx="214314" cy="158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4858546" y="4856172"/>
            <a:ext cx="571504" cy="7143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6787372" y="6713560"/>
            <a:ext cx="1928826" cy="1588"/>
          </a:xfrm>
          <a:prstGeom prst="line">
            <a:avLst/>
          </a:prstGeom>
          <a:ln>
            <a:solidFill>
              <a:schemeClr val="accent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5400000" flipH="1" flipV="1">
            <a:off x="7716860" y="5713428"/>
            <a:ext cx="2000264" cy="1588"/>
          </a:xfrm>
          <a:prstGeom prst="line">
            <a:avLst/>
          </a:prstGeom>
          <a:ln>
            <a:solidFill>
              <a:schemeClr val="accent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10800000">
            <a:off x="8001024" y="4713295"/>
            <a:ext cx="714380" cy="1588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901014" y="5715016"/>
            <a:ext cx="117158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Inhibitory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Clinical Concepts: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Acid Base Equilibrium</a:t>
            </a:r>
            <a:r>
              <a:rPr lang="en-US" dirty="0" smtClean="0"/>
              <a:t>:</a:t>
            </a:r>
          </a:p>
          <a:p>
            <a:r>
              <a:rPr lang="en-US" dirty="0" smtClean="0"/>
              <a:t>Elimination of Acid</a:t>
            </a:r>
          </a:p>
          <a:p>
            <a:r>
              <a:rPr lang="en-US" dirty="0" smtClean="0"/>
              <a:t>Recovery/Regeneration of Base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u="sng" dirty="0" smtClean="0"/>
              <a:t>Mechanisms that keep pH stable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Buffering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Compensation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Correction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u="sng" dirty="0" smtClean="0"/>
              <a:t>Clinical Concepts: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u="sng" dirty="0" smtClean="0"/>
              <a:t>Buffers: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Definition</a:t>
            </a:r>
            <a:r>
              <a:rPr lang="en-US" i="1" dirty="0" smtClean="0"/>
              <a:t>: A substance that can bind or release H</a:t>
            </a:r>
            <a:r>
              <a:rPr lang="en-US" i="1" baseline="30000" dirty="0" smtClean="0"/>
              <a:t>+</a:t>
            </a:r>
            <a:r>
              <a:rPr lang="en-US" i="1" dirty="0" smtClean="0"/>
              <a:t> ions in solution, thus keeping the pH of the solution relatively constant despite addition of large amounts of acid or base.</a:t>
            </a:r>
          </a:p>
          <a:p>
            <a:pPr>
              <a:buNone/>
            </a:pPr>
            <a:r>
              <a:rPr lang="en-US" dirty="0" smtClean="0"/>
              <a:t>For Buffer HA,</a:t>
            </a:r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HA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&lt;====&gt;H</a:t>
            </a:r>
            <a:r>
              <a:rPr lang="en-US" baseline="30000" dirty="0" smtClean="0">
                <a:solidFill>
                  <a:srgbClr val="FF0000"/>
                </a:solidFill>
                <a:sym typeface="Wingdings" pitchFamily="2" charset="2"/>
              </a:rPr>
              <a:t>+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+ A</a:t>
            </a:r>
            <a:r>
              <a:rPr lang="en-US" baseline="30000" dirty="0" smtClean="0">
                <a:solidFill>
                  <a:srgbClr val="FF0000"/>
                </a:solidFill>
                <a:sym typeface="Wingdings" pitchFamily="2" charset="2"/>
              </a:rPr>
              <a:t>-</a:t>
            </a:r>
          </a:p>
          <a:p>
            <a:pPr algn="ctr">
              <a:buNone/>
            </a:pPr>
            <a:r>
              <a:rPr lang="en-US" dirty="0" smtClean="0">
                <a:solidFill>
                  <a:srgbClr val="FF0066"/>
                </a:solidFill>
                <a:sym typeface="Wingdings" pitchFamily="2" charset="2"/>
              </a:rPr>
              <a:t>pH = </a:t>
            </a:r>
            <a:r>
              <a:rPr lang="en-US" dirty="0" err="1" smtClean="0">
                <a:solidFill>
                  <a:srgbClr val="FF0066"/>
                </a:solidFill>
                <a:sym typeface="Wingdings" pitchFamily="2" charset="2"/>
              </a:rPr>
              <a:t>pK</a:t>
            </a:r>
            <a:r>
              <a:rPr lang="en-US" baseline="-25000" dirty="0" err="1" smtClean="0">
                <a:solidFill>
                  <a:srgbClr val="FF0066"/>
                </a:solidFill>
                <a:sym typeface="Wingdings" pitchFamily="2" charset="2"/>
              </a:rPr>
              <a:t>a</a:t>
            </a:r>
            <a:r>
              <a:rPr lang="en-US" dirty="0" smtClean="0">
                <a:solidFill>
                  <a:srgbClr val="FF0066"/>
                </a:solidFill>
                <a:sym typeface="Wingdings" pitchFamily="2" charset="2"/>
              </a:rPr>
              <a:t> + log [A</a:t>
            </a:r>
            <a:r>
              <a:rPr lang="en-US" baseline="30000" dirty="0" smtClean="0">
                <a:solidFill>
                  <a:srgbClr val="FF0066"/>
                </a:solidFill>
                <a:sym typeface="Wingdings" pitchFamily="2" charset="2"/>
              </a:rPr>
              <a:t>-</a:t>
            </a:r>
            <a:r>
              <a:rPr lang="en-US" dirty="0" smtClean="0">
                <a:solidFill>
                  <a:srgbClr val="FF0066"/>
                </a:solidFill>
                <a:sym typeface="Wingdings" pitchFamily="2" charset="2"/>
              </a:rPr>
              <a:t>]/[HA]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When [A</a:t>
            </a:r>
            <a:r>
              <a:rPr lang="en-US" baseline="30000" dirty="0" smtClean="0">
                <a:sym typeface="Wingdings" pitchFamily="2" charset="2"/>
              </a:rPr>
              <a:t>-</a:t>
            </a:r>
            <a:r>
              <a:rPr lang="en-US" dirty="0" smtClean="0">
                <a:sym typeface="Wingdings" pitchFamily="2" charset="2"/>
              </a:rPr>
              <a:t>] = [HA], pH= </a:t>
            </a:r>
            <a:r>
              <a:rPr lang="en-US" dirty="0" err="1" smtClean="0">
                <a:sym typeface="Wingdings" pitchFamily="2" charset="2"/>
              </a:rPr>
              <a:t>pK</a:t>
            </a:r>
            <a:r>
              <a:rPr lang="en-US" dirty="0" smtClean="0">
                <a:sym typeface="Wingdings" pitchFamily="2" charset="2"/>
              </a:rPr>
              <a:t>, buffering capacity is maximum.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Ideal body buffer has </a:t>
            </a:r>
            <a:r>
              <a:rPr lang="en-US" dirty="0" err="1" smtClean="0">
                <a:sym typeface="Wingdings" pitchFamily="2" charset="2"/>
              </a:rPr>
              <a:t>pK</a:t>
            </a:r>
            <a:r>
              <a:rPr lang="en-US" baseline="-25000" dirty="0" err="1" smtClean="0">
                <a:sym typeface="Wingdings" pitchFamily="2" charset="2"/>
              </a:rPr>
              <a:t>a</a:t>
            </a:r>
            <a:r>
              <a:rPr lang="en-US" baseline="-25000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between 6.8 and 7.2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u="sng" dirty="0" smtClean="0"/>
              <a:t>Clinical Concepts: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43050"/>
            <a:ext cx="8329642" cy="448311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3400" dirty="0" smtClean="0"/>
              <a:t>Most buffers are weak acids (</a:t>
            </a:r>
            <a:r>
              <a:rPr lang="en-US" sz="3400" dirty="0" err="1" smtClean="0"/>
              <a:t>Hbuffer</a:t>
            </a:r>
            <a:r>
              <a:rPr lang="en-US" sz="3400" dirty="0" smtClean="0"/>
              <a:t>) &amp; their  Na Salts (</a:t>
            </a:r>
            <a:r>
              <a:rPr lang="en-US" sz="3400" dirty="0" err="1" smtClean="0"/>
              <a:t>Nabuffer</a:t>
            </a:r>
            <a:r>
              <a:rPr lang="en-US" sz="3400" dirty="0" smtClean="0"/>
              <a:t>)</a:t>
            </a:r>
          </a:p>
          <a:p>
            <a:r>
              <a:rPr lang="en-US" sz="3400" dirty="0" smtClean="0"/>
              <a:t>Strong Acids Buffered by </a:t>
            </a:r>
            <a:r>
              <a:rPr lang="en-US" sz="3400" dirty="0" err="1" smtClean="0"/>
              <a:t>NaBuffer</a:t>
            </a:r>
            <a:endParaRPr lang="en-US" sz="3400" dirty="0" smtClean="0"/>
          </a:p>
          <a:p>
            <a:pPr lvl="2"/>
            <a:r>
              <a:rPr lang="en-US" sz="2600" dirty="0" err="1" smtClean="0">
                <a:solidFill>
                  <a:srgbClr val="FF0000"/>
                </a:solidFill>
              </a:rPr>
              <a:t>HCl</a:t>
            </a:r>
            <a:r>
              <a:rPr lang="en-US" sz="2600" dirty="0" smtClean="0">
                <a:solidFill>
                  <a:srgbClr val="FF0000"/>
                </a:solidFill>
              </a:rPr>
              <a:t> + </a:t>
            </a:r>
            <a:r>
              <a:rPr lang="en-US" sz="2600" dirty="0" err="1" smtClean="0">
                <a:solidFill>
                  <a:srgbClr val="FF0000"/>
                </a:solidFill>
              </a:rPr>
              <a:t>NaBuffer</a:t>
            </a:r>
            <a:r>
              <a:rPr lang="en-US" sz="2600" dirty="0" smtClean="0">
                <a:solidFill>
                  <a:srgbClr val="FF0000"/>
                </a:solidFill>
              </a:rPr>
              <a:t> &lt;====&gt; H</a:t>
            </a:r>
            <a:r>
              <a:rPr lang="en-US" sz="2600" baseline="30000" dirty="0" smtClean="0">
                <a:solidFill>
                  <a:srgbClr val="FF0000"/>
                </a:solidFill>
              </a:rPr>
              <a:t>+</a:t>
            </a:r>
            <a:r>
              <a:rPr lang="en-US" sz="2600" dirty="0" smtClean="0">
                <a:solidFill>
                  <a:srgbClr val="FF0000"/>
                </a:solidFill>
              </a:rPr>
              <a:t> + </a:t>
            </a:r>
            <a:r>
              <a:rPr lang="en-US" sz="2600" dirty="0" err="1" smtClean="0">
                <a:solidFill>
                  <a:srgbClr val="FF0000"/>
                </a:solidFill>
              </a:rPr>
              <a:t>Cl</a:t>
            </a:r>
            <a:r>
              <a:rPr lang="en-US" sz="2600" baseline="30000" dirty="0" smtClean="0">
                <a:solidFill>
                  <a:srgbClr val="FF0000"/>
                </a:solidFill>
              </a:rPr>
              <a:t>-</a:t>
            </a:r>
            <a:r>
              <a:rPr lang="en-US" sz="2600" dirty="0" smtClean="0">
                <a:solidFill>
                  <a:srgbClr val="FF0000"/>
                </a:solidFill>
              </a:rPr>
              <a:t> +Na</a:t>
            </a:r>
            <a:r>
              <a:rPr lang="en-US" sz="2600" baseline="30000" dirty="0" smtClean="0">
                <a:solidFill>
                  <a:srgbClr val="FF0000"/>
                </a:solidFill>
              </a:rPr>
              <a:t>+</a:t>
            </a:r>
            <a:r>
              <a:rPr lang="en-US" sz="2600" dirty="0" smtClean="0">
                <a:solidFill>
                  <a:srgbClr val="FF0000"/>
                </a:solidFill>
              </a:rPr>
              <a:t> + Buffer &lt;====&gt; </a:t>
            </a:r>
            <a:r>
              <a:rPr lang="en-US" sz="2600" dirty="0" err="1" smtClean="0">
                <a:solidFill>
                  <a:srgbClr val="FF0000"/>
                </a:solidFill>
              </a:rPr>
              <a:t>Hbuffer</a:t>
            </a:r>
            <a:r>
              <a:rPr lang="en-US" sz="2600" dirty="0" smtClean="0">
                <a:solidFill>
                  <a:srgbClr val="FF0000"/>
                </a:solidFill>
              </a:rPr>
              <a:t> + </a:t>
            </a:r>
            <a:r>
              <a:rPr lang="en-US" sz="2600" dirty="0" err="1" smtClean="0">
                <a:solidFill>
                  <a:srgbClr val="FF0000"/>
                </a:solidFill>
              </a:rPr>
              <a:t>NaCl</a:t>
            </a:r>
            <a:endParaRPr lang="en-US" sz="2600" dirty="0" smtClean="0">
              <a:solidFill>
                <a:srgbClr val="FF0000"/>
              </a:solidFill>
            </a:endParaRPr>
          </a:p>
          <a:p>
            <a:r>
              <a:rPr lang="en-US" sz="3400" dirty="0" smtClean="0"/>
              <a:t>Strong Bases buffered by </a:t>
            </a:r>
            <a:r>
              <a:rPr lang="en-US" sz="3400" dirty="0" err="1" smtClean="0"/>
              <a:t>Hbuffer</a:t>
            </a:r>
            <a:endParaRPr lang="en-US" sz="3400" dirty="0" smtClean="0"/>
          </a:p>
          <a:p>
            <a:pPr lvl="2"/>
            <a:r>
              <a:rPr lang="en-US" sz="2600" dirty="0" err="1" smtClean="0">
                <a:solidFill>
                  <a:srgbClr val="FF0000"/>
                </a:solidFill>
              </a:rPr>
              <a:t>NaOH</a:t>
            </a:r>
            <a:r>
              <a:rPr lang="en-US" sz="2600" dirty="0" smtClean="0">
                <a:solidFill>
                  <a:srgbClr val="FF0000"/>
                </a:solidFill>
              </a:rPr>
              <a:t> + H Buffer &lt;====&gt; Na</a:t>
            </a:r>
            <a:r>
              <a:rPr lang="en-US" sz="2600" baseline="30000" dirty="0" smtClean="0">
                <a:solidFill>
                  <a:srgbClr val="FF0000"/>
                </a:solidFill>
              </a:rPr>
              <a:t>+</a:t>
            </a:r>
            <a:r>
              <a:rPr lang="en-US" sz="2600" dirty="0" smtClean="0">
                <a:solidFill>
                  <a:srgbClr val="FF0000"/>
                </a:solidFill>
              </a:rPr>
              <a:t> + OH</a:t>
            </a:r>
            <a:r>
              <a:rPr lang="en-US" sz="2600" baseline="30000" dirty="0" smtClean="0">
                <a:solidFill>
                  <a:srgbClr val="FF0000"/>
                </a:solidFill>
              </a:rPr>
              <a:t>-</a:t>
            </a:r>
            <a:r>
              <a:rPr lang="en-US" sz="2600" dirty="0" smtClean="0">
                <a:solidFill>
                  <a:srgbClr val="FF0000"/>
                </a:solidFill>
              </a:rPr>
              <a:t> + H</a:t>
            </a:r>
            <a:r>
              <a:rPr lang="en-US" sz="2600" baseline="30000" dirty="0" smtClean="0">
                <a:solidFill>
                  <a:srgbClr val="FF0000"/>
                </a:solidFill>
              </a:rPr>
              <a:t>+</a:t>
            </a:r>
            <a:r>
              <a:rPr lang="en-US" sz="2600" dirty="0" smtClean="0">
                <a:solidFill>
                  <a:srgbClr val="FF0000"/>
                </a:solidFill>
              </a:rPr>
              <a:t> + Buffer &lt;====&gt; </a:t>
            </a:r>
            <a:r>
              <a:rPr lang="en-US" sz="2600" dirty="0" err="1" smtClean="0">
                <a:solidFill>
                  <a:srgbClr val="FF0000"/>
                </a:solidFill>
              </a:rPr>
              <a:t>NaBuffer</a:t>
            </a:r>
            <a:r>
              <a:rPr lang="en-US" sz="2600" dirty="0" smtClean="0">
                <a:solidFill>
                  <a:srgbClr val="FF0000"/>
                </a:solidFill>
              </a:rPr>
              <a:t> + H</a:t>
            </a:r>
            <a:r>
              <a:rPr lang="en-US" sz="2600" baseline="-25000" dirty="0" smtClean="0">
                <a:solidFill>
                  <a:srgbClr val="FF0000"/>
                </a:solidFill>
              </a:rPr>
              <a:t>2</a:t>
            </a:r>
            <a:r>
              <a:rPr lang="en-US" sz="2600" dirty="0" smtClean="0">
                <a:solidFill>
                  <a:srgbClr val="FF0000"/>
                </a:solidFill>
              </a:rPr>
              <a:t>O</a:t>
            </a:r>
            <a:endParaRPr lang="en-US" b="1" u="sng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b="1" u="sng" dirty="0" smtClean="0"/>
          </a:p>
          <a:p>
            <a:pPr>
              <a:buNone/>
            </a:pPr>
            <a:r>
              <a:rPr lang="en-US" sz="3400" b="1" u="sng" dirty="0" smtClean="0"/>
              <a:t>Buffer Effectiveness Depends on:</a:t>
            </a:r>
            <a:endParaRPr lang="en-US" sz="3400" dirty="0" smtClean="0"/>
          </a:p>
          <a:p>
            <a:r>
              <a:rPr lang="en-US" sz="3800" dirty="0" err="1" smtClean="0"/>
              <a:t>Quanitity</a:t>
            </a:r>
            <a:endParaRPr lang="en-US" sz="3800" dirty="0" smtClean="0"/>
          </a:p>
          <a:p>
            <a:pPr lvl="1"/>
            <a:r>
              <a:rPr lang="en-US" sz="3200" dirty="0" smtClean="0"/>
              <a:t>H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CO</a:t>
            </a:r>
            <a:r>
              <a:rPr lang="en-US" sz="3200" baseline="-25000" dirty="0" smtClean="0"/>
              <a:t>3</a:t>
            </a:r>
            <a:r>
              <a:rPr lang="en-US" sz="3200" baseline="30000" dirty="0" smtClean="0"/>
              <a:t> </a:t>
            </a:r>
            <a:r>
              <a:rPr lang="en-US" sz="3200" dirty="0" smtClean="0"/>
              <a:t>/HCO</a:t>
            </a:r>
            <a:r>
              <a:rPr lang="en-US" sz="3200" baseline="-25000" dirty="0" smtClean="0"/>
              <a:t>3</a:t>
            </a:r>
            <a:r>
              <a:rPr lang="en-US" sz="3200" baseline="30000" dirty="0" smtClean="0"/>
              <a:t>-</a:t>
            </a:r>
            <a:r>
              <a:rPr lang="en-US" sz="3200" dirty="0" smtClean="0"/>
              <a:t> - Most important Extracellular Buffer</a:t>
            </a:r>
          </a:p>
          <a:p>
            <a:pPr lvl="1"/>
            <a:r>
              <a:rPr lang="en-US" sz="3200" dirty="0" smtClean="0"/>
              <a:t>Protein Buffers – Most </a:t>
            </a:r>
            <a:r>
              <a:rPr lang="en-US" sz="3200" dirty="0" err="1" smtClean="0"/>
              <a:t>improtant</a:t>
            </a:r>
            <a:r>
              <a:rPr lang="en-US" sz="3200" dirty="0" smtClean="0"/>
              <a:t> Intracellular Buffer</a:t>
            </a:r>
          </a:p>
          <a:p>
            <a:r>
              <a:rPr lang="en-US" sz="3800" dirty="0" err="1" smtClean="0"/>
              <a:t>pK</a:t>
            </a:r>
            <a:r>
              <a:rPr lang="en-US" sz="3800" baseline="-25000" dirty="0" err="1" smtClean="0"/>
              <a:t>a</a:t>
            </a:r>
            <a:r>
              <a:rPr lang="en-US" sz="3800" baseline="-25000" dirty="0" smtClean="0"/>
              <a:t>	</a:t>
            </a:r>
          </a:p>
          <a:p>
            <a:pPr lvl="1">
              <a:buNone/>
            </a:pPr>
            <a:r>
              <a:rPr lang="en-US" sz="3200" dirty="0" smtClean="0"/>
              <a:t> – Buffering capacity maximum when pH=</a:t>
            </a:r>
            <a:r>
              <a:rPr lang="en-US" sz="3200" dirty="0" err="1" smtClean="0"/>
              <a:t>pK</a:t>
            </a:r>
            <a:r>
              <a:rPr lang="en-US" sz="3200" baseline="-25000" dirty="0" err="1" smtClean="0"/>
              <a:t>a</a:t>
            </a:r>
            <a:r>
              <a:rPr lang="en-US" sz="3200" dirty="0" smtClean="0"/>
              <a:t> </a:t>
            </a:r>
          </a:p>
          <a:p>
            <a:pPr lvl="1"/>
            <a:r>
              <a:rPr lang="en-US" sz="3200" dirty="0" smtClean="0"/>
              <a:t>Function well within 1 pH unit. (Eg: HCO</a:t>
            </a:r>
            <a:r>
              <a:rPr lang="en-US" sz="3200" baseline="-25000" dirty="0" smtClean="0"/>
              <a:t>3</a:t>
            </a:r>
            <a:r>
              <a:rPr lang="en-US" sz="3200" baseline="30000" dirty="0" smtClean="0"/>
              <a:t>-</a:t>
            </a:r>
            <a:r>
              <a:rPr lang="en-US" sz="3200" dirty="0" smtClean="0"/>
              <a:t> - 5.1-7.1)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u="sng" dirty="0" smtClean="0"/>
              <a:t>Clinical Concepts: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 smtClean="0"/>
              <a:t>Buffers in ECF:</a:t>
            </a:r>
          </a:p>
          <a:p>
            <a:r>
              <a:rPr lang="en-US" dirty="0" smtClean="0"/>
              <a:t>Carbonate-Bicarbonate Buffer		53%</a:t>
            </a:r>
          </a:p>
          <a:p>
            <a:pPr lvl="1"/>
            <a:r>
              <a:rPr lang="en-US" dirty="0" smtClean="0"/>
              <a:t>Plasma (35%)</a:t>
            </a:r>
          </a:p>
          <a:p>
            <a:pPr lvl="1"/>
            <a:r>
              <a:rPr lang="en-US" dirty="0" smtClean="0"/>
              <a:t>Erythrocyte(18%)</a:t>
            </a:r>
          </a:p>
          <a:p>
            <a:r>
              <a:rPr lang="en-US" dirty="0" smtClean="0"/>
              <a:t>Hemoglobin				35%</a:t>
            </a:r>
          </a:p>
          <a:p>
            <a:r>
              <a:rPr lang="en-US" dirty="0" smtClean="0"/>
              <a:t>Plasma Proteins				7%</a:t>
            </a:r>
          </a:p>
          <a:p>
            <a:r>
              <a:rPr lang="en-US" dirty="0" smtClean="0"/>
              <a:t>Organic &amp; Inorganic Phosphates		5%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Buffers in ICF:</a:t>
            </a:r>
          </a:p>
          <a:p>
            <a:r>
              <a:rPr lang="en-US" dirty="0" smtClean="0"/>
              <a:t>Intracellular Proteins</a:t>
            </a:r>
          </a:p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PO</a:t>
            </a:r>
            <a:r>
              <a:rPr lang="en-US" baseline="-25000" dirty="0" smtClean="0"/>
              <a:t>4</a:t>
            </a:r>
            <a:r>
              <a:rPr lang="en-US" dirty="0" smtClean="0"/>
              <a:t>-HPO</a:t>
            </a:r>
            <a:r>
              <a:rPr lang="en-US" baseline="-25000" dirty="0" smtClean="0"/>
              <a:t>4</a:t>
            </a:r>
            <a:r>
              <a:rPr lang="en-US" baseline="30000" dirty="0" smtClean="0"/>
              <a:t>-</a:t>
            </a:r>
            <a:r>
              <a:rPr lang="en-US" dirty="0" smtClean="0"/>
              <a:t> system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Intracellular buffers are responsible for ~85% buffering in Met. Acidosis and ~35% in met </a:t>
            </a:r>
            <a:r>
              <a:rPr lang="en-US" dirty="0" err="1" smtClean="0"/>
              <a:t>alk</a:t>
            </a:r>
            <a:r>
              <a:rPr lang="en-US" dirty="0" smtClean="0"/>
              <a:t> and almost complete buffering in respiratory acidosis and alkalosis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Clinical Concepts: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u="sng" dirty="0" smtClean="0"/>
              <a:t>Bicarbonate Buffer:</a:t>
            </a:r>
          </a:p>
          <a:p>
            <a:pPr lvl="2"/>
            <a:r>
              <a:rPr lang="en-US" dirty="0" err="1" smtClean="0">
                <a:solidFill>
                  <a:srgbClr val="FF0000"/>
                </a:solidFill>
              </a:rPr>
              <a:t>HCl</a:t>
            </a:r>
            <a:r>
              <a:rPr lang="en-US" dirty="0" smtClean="0">
                <a:solidFill>
                  <a:srgbClr val="FF0000"/>
                </a:solidFill>
              </a:rPr>
              <a:t> + NaHCO</a:t>
            </a:r>
            <a:r>
              <a:rPr lang="en-US" baseline="-25000" dirty="0" smtClean="0">
                <a:solidFill>
                  <a:srgbClr val="FF0000"/>
                </a:solidFill>
              </a:rPr>
              <a:t>3</a:t>
            </a:r>
            <a:r>
              <a:rPr lang="en-US" baseline="30000" dirty="0" smtClean="0">
                <a:solidFill>
                  <a:srgbClr val="FF0000"/>
                </a:solidFill>
              </a:rPr>
              <a:t>-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&lt;==&gt;</a:t>
            </a:r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NaCl</a:t>
            </a:r>
            <a:r>
              <a:rPr lang="en-US" baseline="-250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+ H</a:t>
            </a:r>
            <a:r>
              <a:rPr lang="en-US" baseline="-25000" dirty="0" smtClean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CO</a:t>
            </a:r>
            <a:r>
              <a:rPr lang="en-US" baseline="-25000" dirty="0" smtClean="0">
                <a:solidFill>
                  <a:srgbClr val="FF0000"/>
                </a:solidFill>
                <a:sym typeface="Wingdings" pitchFamily="2" charset="2"/>
              </a:rPr>
              <a:t>3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&lt;==&gt;</a:t>
            </a:r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NaCl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+ H</a:t>
            </a:r>
            <a:r>
              <a:rPr lang="en-US" baseline="-25000" dirty="0" smtClean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O + CO</a:t>
            </a:r>
            <a:r>
              <a:rPr lang="en-US" baseline="-25000" dirty="0" smtClean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</a:p>
          <a:p>
            <a:r>
              <a:rPr lang="en-US" dirty="0" smtClean="0">
                <a:sym typeface="Wingdings" pitchFamily="2" charset="2"/>
              </a:rPr>
              <a:t> useful only for metabolic acid</a:t>
            </a:r>
          </a:p>
          <a:p>
            <a:pPr>
              <a:buNone/>
            </a:pPr>
            <a:r>
              <a:rPr lang="en-US" b="1" u="sng" dirty="0" err="1" smtClean="0">
                <a:sym typeface="Wingdings" pitchFamily="2" charset="2"/>
              </a:rPr>
              <a:t>Hb</a:t>
            </a:r>
            <a:r>
              <a:rPr lang="en-US" b="1" u="sng" dirty="0" smtClean="0">
                <a:sym typeface="Wingdings" pitchFamily="2" charset="2"/>
              </a:rPr>
              <a:t> System:</a:t>
            </a:r>
            <a:r>
              <a:rPr lang="en-US" baseline="-25000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</a:t>
            </a:r>
          </a:p>
          <a:p>
            <a:r>
              <a:rPr lang="en-US" dirty="0" smtClean="0">
                <a:sym typeface="Wingdings" pitchFamily="2" charset="2"/>
              </a:rPr>
              <a:t>Both Respiratory &amp; Metabolic Acid in ECF</a:t>
            </a:r>
          </a:p>
          <a:p>
            <a:r>
              <a:rPr lang="en-US" dirty="0" smtClean="0">
                <a:sym typeface="Wingdings" pitchFamily="2" charset="2"/>
              </a:rPr>
              <a:t>Forms </a:t>
            </a:r>
            <a:r>
              <a:rPr lang="en-US" dirty="0" err="1" smtClean="0">
                <a:sym typeface="Wingdings" pitchFamily="2" charset="2"/>
              </a:rPr>
              <a:t>Carbamino</a:t>
            </a:r>
            <a:r>
              <a:rPr lang="en-US" dirty="0" smtClean="0">
                <a:sym typeface="Wingdings" pitchFamily="2" charset="2"/>
              </a:rPr>
              <a:t> compounds with CO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 </a:t>
            </a:r>
          </a:p>
          <a:p>
            <a:r>
              <a:rPr lang="en-US" dirty="0" smtClean="0">
                <a:sym typeface="Wingdings" pitchFamily="2" charset="2"/>
              </a:rPr>
              <a:t>Buffers H</a:t>
            </a:r>
            <a:r>
              <a:rPr lang="en-US" baseline="30000" dirty="0" smtClean="0">
                <a:sym typeface="Wingdings" pitchFamily="2" charset="2"/>
              </a:rPr>
              <a:t>+</a:t>
            </a:r>
            <a:r>
              <a:rPr lang="en-US" dirty="0" smtClean="0">
                <a:sym typeface="Wingdings" pitchFamily="2" charset="2"/>
              </a:rPr>
              <a:t> directly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CO</a:t>
            </a:r>
            <a:r>
              <a:rPr lang="en-US" baseline="-25000" dirty="0" smtClean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+ H</a:t>
            </a:r>
            <a:r>
              <a:rPr lang="en-US" baseline="-25000" dirty="0" smtClean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O &lt;====&gt;H</a:t>
            </a:r>
            <a:r>
              <a:rPr lang="en-US" baseline="-25000" dirty="0" smtClean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CO</a:t>
            </a:r>
            <a:r>
              <a:rPr lang="en-US" baseline="-25000" dirty="0" smtClean="0">
                <a:solidFill>
                  <a:srgbClr val="FF0000"/>
                </a:solidFill>
                <a:sym typeface="Wingdings" pitchFamily="2" charset="2"/>
              </a:rPr>
              <a:t>3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+ </a:t>
            </a:r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KHb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&lt;====&gt; </a:t>
            </a:r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HHb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+ KHCO</a:t>
            </a:r>
            <a:r>
              <a:rPr lang="en-US" baseline="-25000" dirty="0" smtClean="0">
                <a:solidFill>
                  <a:srgbClr val="FF0000"/>
                </a:solidFill>
                <a:sym typeface="Wingdings" pitchFamily="2" charset="2"/>
              </a:rPr>
              <a:t>3</a:t>
            </a:r>
            <a:endParaRPr lang="en-US" baseline="30000" dirty="0" smtClean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HCO</a:t>
            </a:r>
            <a:r>
              <a:rPr lang="en-US" baseline="-25000" dirty="0" smtClean="0">
                <a:sym typeface="Wingdings" pitchFamily="2" charset="2"/>
              </a:rPr>
              <a:t>3</a:t>
            </a:r>
            <a:r>
              <a:rPr lang="en-US" baseline="30000" dirty="0" smtClean="0">
                <a:sym typeface="Wingdings" pitchFamily="2" charset="2"/>
              </a:rPr>
              <a:t>-</a:t>
            </a:r>
            <a:r>
              <a:rPr lang="en-US" dirty="0" smtClean="0">
                <a:sym typeface="Wingdings" pitchFamily="2" charset="2"/>
              </a:rPr>
              <a:t> diffuses out &amp; </a:t>
            </a:r>
            <a:r>
              <a:rPr lang="en-US" dirty="0" err="1" smtClean="0">
                <a:sym typeface="Wingdings" pitchFamily="2" charset="2"/>
              </a:rPr>
              <a:t>Cl</a:t>
            </a:r>
            <a:r>
              <a:rPr lang="en-US" baseline="30000" dirty="0" smtClean="0">
                <a:sym typeface="Wingdings" pitchFamily="2" charset="2"/>
              </a:rPr>
              <a:t>-</a:t>
            </a:r>
            <a:r>
              <a:rPr lang="en-US" dirty="0" smtClean="0">
                <a:sym typeface="Wingdings" pitchFamily="2" charset="2"/>
              </a:rPr>
              <a:t> diffuses into cells – Chloride shift</a:t>
            </a:r>
          </a:p>
          <a:p>
            <a:r>
              <a:rPr lang="en-US" dirty="0" err="1" smtClean="0">
                <a:sym typeface="Wingdings" pitchFamily="2" charset="2"/>
              </a:rPr>
              <a:t>pKa</a:t>
            </a:r>
            <a:r>
              <a:rPr lang="en-US" dirty="0" smtClean="0">
                <a:sym typeface="Wingdings" pitchFamily="2" charset="2"/>
              </a:rPr>
              <a:t> – 6.8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Clinical Concepts: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u="sng" dirty="0" smtClean="0"/>
              <a:t>Protein Buffer:</a:t>
            </a:r>
          </a:p>
          <a:p>
            <a:r>
              <a:rPr lang="en-US" dirty="0" smtClean="0"/>
              <a:t>Predominant Intracellular Buffer – Large total concentration</a:t>
            </a:r>
          </a:p>
          <a:p>
            <a:r>
              <a:rPr lang="en-US" dirty="0" err="1" smtClean="0"/>
              <a:t>pK</a:t>
            </a:r>
            <a:r>
              <a:rPr lang="en-US" dirty="0" smtClean="0"/>
              <a:t> = 7.4</a:t>
            </a:r>
          </a:p>
          <a:p>
            <a:r>
              <a:rPr lang="en-US" dirty="0" smtClean="0"/>
              <a:t>AA have Acidic &amp; Basic Free </a:t>
            </a:r>
            <a:r>
              <a:rPr lang="en-US" dirty="0" err="1" smtClean="0"/>
              <a:t>radicles</a:t>
            </a:r>
            <a:endParaRPr lang="en-US" dirty="0" smtClean="0"/>
          </a:p>
          <a:p>
            <a:pPr lvl="2">
              <a:buNone/>
            </a:pPr>
            <a:r>
              <a:rPr lang="en-US" baseline="30000" dirty="0" smtClean="0">
                <a:solidFill>
                  <a:srgbClr val="FF0000"/>
                </a:solidFill>
              </a:rPr>
              <a:t>.</a:t>
            </a:r>
            <a:r>
              <a:rPr lang="en-US" dirty="0" smtClean="0">
                <a:solidFill>
                  <a:srgbClr val="FF0000"/>
                </a:solidFill>
              </a:rPr>
              <a:t>COOH + OH</a:t>
            </a:r>
            <a:r>
              <a:rPr lang="en-US" baseline="30000" dirty="0" smtClean="0">
                <a:solidFill>
                  <a:srgbClr val="FF0000"/>
                </a:solidFill>
              </a:rPr>
              <a:t>-</a:t>
            </a:r>
            <a:r>
              <a:rPr lang="en-US" dirty="0" smtClean="0">
                <a:solidFill>
                  <a:srgbClr val="FF0000"/>
                </a:solidFill>
              </a:rPr>
              <a:t> &lt;====&gt; COO</a:t>
            </a:r>
            <a:r>
              <a:rPr lang="en-US" baseline="30000" dirty="0" smtClean="0">
                <a:solidFill>
                  <a:srgbClr val="FF0000"/>
                </a:solidFill>
              </a:rPr>
              <a:t>-</a:t>
            </a:r>
            <a:r>
              <a:rPr lang="en-US" dirty="0" smtClean="0">
                <a:solidFill>
                  <a:srgbClr val="FF0000"/>
                </a:solidFill>
              </a:rPr>
              <a:t> + H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O</a:t>
            </a:r>
          </a:p>
          <a:p>
            <a:pPr lvl="2">
              <a:buNone/>
            </a:pPr>
            <a:r>
              <a:rPr lang="en-US" baseline="30000" dirty="0" smtClean="0">
                <a:solidFill>
                  <a:srgbClr val="FF0000"/>
                </a:solidFill>
              </a:rPr>
              <a:t>.</a:t>
            </a:r>
            <a:r>
              <a:rPr lang="en-US" dirty="0" smtClean="0">
                <a:solidFill>
                  <a:srgbClr val="FF0000"/>
                </a:solidFill>
              </a:rPr>
              <a:t>NH</a:t>
            </a:r>
            <a:r>
              <a:rPr lang="en-US" baseline="-25000" dirty="0" smtClean="0">
                <a:solidFill>
                  <a:srgbClr val="FF0000"/>
                </a:solidFill>
              </a:rPr>
              <a:t>3</a:t>
            </a:r>
            <a:r>
              <a:rPr lang="en-US" dirty="0" smtClean="0">
                <a:solidFill>
                  <a:srgbClr val="FF0000"/>
                </a:solidFill>
              </a:rPr>
              <a:t>OH + H</a:t>
            </a:r>
            <a:r>
              <a:rPr lang="en-US" baseline="30000" dirty="0" smtClean="0">
                <a:solidFill>
                  <a:srgbClr val="FF0000"/>
                </a:solidFill>
              </a:rPr>
              <a:t>+</a:t>
            </a:r>
            <a:r>
              <a:rPr lang="en-US" dirty="0" smtClean="0">
                <a:solidFill>
                  <a:srgbClr val="FF0000"/>
                </a:solidFill>
              </a:rPr>
              <a:t> &lt;====&gt; NH</a:t>
            </a:r>
            <a:r>
              <a:rPr lang="en-US" baseline="-25000" dirty="0" smtClean="0">
                <a:solidFill>
                  <a:srgbClr val="FF0000"/>
                </a:solidFill>
              </a:rPr>
              <a:t>3</a:t>
            </a:r>
            <a:r>
              <a:rPr lang="en-US" dirty="0" smtClean="0">
                <a:solidFill>
                  <a:srgbClr val="FF0000"/>
                </a:solidFill>
              </a:rPr>
              <a:t> + H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O</a:t>
            </a:r>
          </a:p>
          <a:p>
            <a:pPr>
              <a:buNone/>
            </a:pPr>
            <a:r>
              <a:rPr lang="en-US" b="1" u="sng" dirty="0" smtClean="0"/>
              <a:t>Phosphate Buffer:</a:t>
            </a:r>
          </a:p>
          <a:p>
            <a:r>
              <a:rPr lang="en-US" dirty="0" err="1" smtClean="0"/>
              <a:t>pK</a:t>
            </a:r>
            <a:r>
              <a:rPr lang="en-US" dirty="0" smtClean="0"/>
              <a:t> = 6.8</a:t>
            </a:r>
          </a:p>
          <a:p>
            <a:r>
              <a:rPr lang="en-US" dirty="0" smtClean="0"/>
              <a:t>Predominantly Intracellular</a:t>
            </a:r>
          </a:p>
          <a:p>
            <a:r>
              <a:rPr lang="en-US" dirty="0" smtClean="0"/>
              <a:t>Also in renal tubular </a:t>
            </a:r>
          </a:p>
          <a:p>
            <a:pPr lvl="2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HCl</a:t>
            </a:r>
            <a:r>
              <a:rPr lang="en-US" dirty="0" smtClean="0">
                <a:solidFill>
                  <a:srgbClr val="FF0000"/>
                </a:solidFill>
              </a:rPr>
              <a:t> + Na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HPO</a:t>
            </a:r>
            <a:r>
              <a:rPr lang="en-US" baseline="-25000" dirty="0" smtClean="0">
                <a:solidFill>
                  <a:srgbClr val="FF0000"/>
                </a:solidFill>
              </a:rPr>
              <a:t>4</a:t>
            </a:r>
            <a:r>
              <a:rPr lang="en-US" dirty="0" smtClean="0">
                <a:solidFill>
                  <a:srgbClr val="FF0000"/>
                </a:solidFill>
              </a:rPr>
              <a:t> &lt;====&gt; NaH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PO</a:t>
            </a:r>
            <a:r>
              <a:rPr lang="en-US" baseline="-25000" dirty="0" smtClean="0">
                <a:solidFill>
                  <a:srgbClr val="FF0000"/>
                </a:solidFill>
              </a:rPr>
              <a:t>4</a:t>
            </a:r>
            <a:r>
              <a:rPr lang="en-US" dirty="0" smtClean="0">
                <a:solidFill>
                  <a:srgbClr val="FF0000"/>
                </a:solidFill>
              </a:rPr>
              <a:t> + </a:t>
            </a:r>
            <a:r>
              <a:rPr lang="en-US" dirty="0" err="1" smtClean="0">
                <a:solidFill>
                  <a:srgbClr val="FF0000"/>
                </a:solidFill>
              </a:rPr>
              <a:t>NaCl</a:t>
            </a:r>
            <a:endParaRPr lang="en-US" dirty="0" smtClean="0">
              <a:solidFill>
                <a:srgbClr val="FF0000"/>
              </a:solidFill>
            </a:endParaRPr>
          </a:p>
          <a:p>
            <a:pPr lvl="2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NaOH</a:t>
            </a:r>
            <a:r>
              <a:rPr lang="en-US" dirty="0" smtClean="0">
                <a:solidFill>
                  <a:srgbClr val="FF0000"/>
                </a:solidFill>
              </a:rPr>
              <a:t> + NaH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PO</a:t>
            </a:r>
            <a:r>
              <a:rPr lang="en-US" baseline="-25000" dirty="0" smtClean="0">
                <a:solidFill>
                  <a:srgbClr val="FF0000"/>
                </a:solidFill>
              </a:rPr>
              <a:t>4</a:t>
            </a:r>
            <a:r>
              <a:rPr lang="en-US" dirty="0" smtClean="0">
                <a:solidFill>
                  <a:srgbClr val="FF0000"/>
                </a:solidFill>
              </a:rPr>
              <a:t> &lt;====&gt; Na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HPO</a:t>
            </a:r>
            <a:r>
              <a:rPr lang="en-US" baseline="-25000" dirty="0" smtClean="0">
                <a:solidFill>
                  <a:srgbClr val="FF0000"/>
                </a:solidFill>
              </a:rPr>
              <a:t>4</a:t>
            </a:r>
            <a:r>
              <a:rPr lang="en-US" dirty="0" smtClean="0">
                <a:solidFill>
                  <a:srgbClr val="FF0000"/>
                </a:solidFill>
              </a:rPr>
              <a:t> + H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O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u="sng" dirty="0" smtClean="0"/>
              <a:t>Clinical Concepts: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Compensation:</a:t>
            </a:r>
          </a:p>
          <a:p>
            <a:pPr>
              <a:buNone/>
            </a:pPr>
            <a:r>
              <a:rPr lang="en-US" u="sng" dirty="0" smtClean="0"/>
              <a:t>Pulmonary Compensation</a:t>
            </a:r>
          </a:p>
          <a:p>
            <a:pPr algn="ctr">
              <a:buNone/>
            </a:pPr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H</a:t>
            </a:r>
            <a:r>
              <a:rPr lang="en-US" sz="2400" baseline="30000" dirty="0" smtClean="0">
                <a:solidFill>
                  <a:srgbClr val="FF0000"/>
                </a:solidFill>
                <a:sym typeface="Wingdings" pitchFamily="2" charset="2"/>
              </a:rPr>
              <a:t>+</a:t>
            </a:r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 + HCO</a:t>
            </a:r>
            <a:r>
              <a:rPr lang="en-US" sz="2400" baseline="-25000" dirty="0" smtClean="0">
                <a:solidFill>
                  <a:srgbClr val="FF0000"/>
                </a:solidFill>
                <a:sym typeface="Wingdings" pitchFamily="2" charset="2"/>
              </a:rPr>
              <a:t>3</a:t>
            </a:r>
            <a:r>
              <a:rPr lang="en-US" sz="2400" baseline="30000" dirty="0" smtClean="0">
                <a:solidFill>
                  <a:srgbClr val="FF0000"/>
                </a:solidFill>
                <a:sym typeface="Wingdings" pitchFamily="2" charset="2"/>
              </a:rPr>
              <a:t>-</a:t>
            </a:r>
            <a:r>
              <a:rPr lang="en-US" sz="2400" dirty="0" smtClean="0">
                <a:solidFill>
                  <a:srgbClr val="FF0000"/>
                </a:solidFill>
              </a:rPr>
              <a:t>&lt;====&gt; H</a:t>
            </a:r>
            <a:r>
              <a:rPr lang="en-US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CO</a:t>
            </a:r>
            <a:r>
              <a:rPr lang="en-US" sz="2400" baseline="-25000" dirty="0" smtClean="0">
                <a:solidFill>
                  <a:srgbClr val="FF0000"/>
                </a:solidFill>
              </a:rPr>
              <a:t>3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&lt;====&gt;</a:t>
            </a:r>
            <a:r>
              <a:rPr lang="en-US" sz="2400" dirty="0" smtClean="0">
                <a:solidFill>
                  <a:srgbClr val="FF0000"/>
                </a:solidFill>
              </a:rPr>
              <a:t>CO</a:t>
            </a:r>
            <a:r>
              <a:rPr lang="en-US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 + H</a:t>
            </a:r>
            <a:r>
              <a:rPr lang="en-US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O</a:t>
            </a:r>
            <a:r>
              <a:rPr lang="en-US" sz="2400" dirty="0" smtClean="0"/>
              <a:t> </a:t>
            </a:r>
            <a:endParaRPr lang="en-US" dirty="0" smtClean="0"/>
          </a:p>
          <a:p>
            <a:r>
              <a:rPr lang="en-US" dirty="0" smtClean="0"/>
              <a:t>H</a:t>
            </a:r>
            <a:r>
              <a:rPr lang="en-US" baseline="30000" dirty="0" smtClean="0"/>
              <a:t>+</a:t>
            </a:r>
            <a:r>
              <a:rPr lang="en-US" dirty="0" smtClean="0"/>
              <a:t> acts on </a:t>
            </a:r>
            <a:r>
              <a:rPr lang="en-US" dirty="0" err="1" smtClean="0"/>
              <a:t>medullary</a:t>
            </a:r>
            <a:r>
              <a:rPr lang="en-US" dirty="0" smtClean="0"/>
              <a:t> </a:t>
            </a:r>
            <a:r>
              <a:rPr lang="en-US" dirty="0" err="1" smtClean="0"/>
              <a:t>centres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Increased PaCO</a:t>
            </a:r>
            <a:r>
              <a:rPr lang="en-US" baseline="-25000" dirty="0" smtClean="0"/>
              <a:t>2 </a:t>
            </a:r>
            <a:r>
              <a:rPr lang="en-US" dirty="0" smtClean="0"/>
              <a:t> stimulates </a:t>
            </a:r>
            <a:r>
              <a:rPr lang="en-US" dirty="0" err="1" smtClean="0"/>
              <a:t>ventiallation</a:t>
            </a:r>
            <a:endParaRPr lang="en-US" dirty="0" smtClean="0"/>
          </a:p>
          <a:p>
            <a:pPr lvl="1"/>
            <a:r>
              <a:rPr lang="en-US" dirty="0" smtClean="0"/>
              <a:t>Metabolic Acidosis – Increased </a:t>
            </a:r>
            <a:r>
              <a:rPr lang="en-US" dirty="0" err="1" smtClean="0"/>
              <a:t>Ventillation</a:t>
            </a:r>
            <a:endParaRPr lang="en-US" dirty="0" smtClean="0"/>
          </a:p>
          <a:p>
            <a:pPr lvl="1"/>
            <a:r>
              <a:rPr lang="en-US" dirty="0" smtClean="0"/>
              <a:t>Metabolic Alkalosis – Depression of </a:t>
            </a:r>
            <a:r>
              <a:rPr lang="en-US" dirty="0" err="1" smtClean="0"/>
              <a:t>Ventillation</a:t>
            </a:r>
            <a:endParaRPr lang="en-US" dirty="0" smtClean="0"/>
          </a:p>
          <a:p>
            <a:pPr lvl="2"/>
            <a:r>
              <a:rPr lang="en-US" dirty="0" smtClean="0"/>
              <a:t>But, limited because Hypoxic stimulus can override </a:t>
            </a:r>
            <a:r>
              <a:rPr lang="en-US" dirty="0" err="1" smtClean="0"/>
              <a:t>Hypercapnia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u="sng" dirty="0" smtClean="0"/>
              <a:t>Clinical Concepts: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u="sng" dirty="0" smtClean="0"/>
              <a:t>Renal </a:t>
            </a:r>
            <a:r>
              <a:rPr lang="en-US" b="1" u="sng" dirty="0" err="1" smtClean="0"/>
              <a:t>Compensatoin</a:t>
            </a:r>
            <a:r>
              <a:rPr lang="en-US" b="1" u="sng" dirty="0" smtClean="0"/>
              <a:t>:</a:t>
            </a:r>
          </a:p>
          <a:p>
            <a:pPr>
              <a:buNone/>
            </a:pPr>
            <a:endParaRPr lang="en-US" u="sng" dirty="0" smtClean="0"/>
          </a:p>
          <a:p>
            <a:pPr>
              <a:buNone/>
            </a:pPr>
            <a:r>
              <a:rPr lang="en-US" u="sng" dirty="0" smtClean="0"/>
              <a:t>Mechanisms: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/>
              <a:t>Reabsorption</a:t>
            </a:r>
            <a:r>
              <a:rPr lang="en-US" dirty="0" smtClean="0"/>
              <a:t> of filtered HCO</a:t>
            </a:r>
            <a:r>
              <a:rPr lang="en-US" baseline="30000" dirty="0" smtClean="0"/>
              <a:t>3-</a:t>
            </a:r>
            <a:r>
              <a:rPr lang="en-US" dirty="0" smtClean="0"/>
              <a:t> (4000-5000 </a:t>
            </a:r>
            <a:r>
              <a:rPr lang="en-US" dirty="0" err="1" smtClean="0"/>
              <a:t>mEq</a:t>
            </a:r>
            <a:r>
              <a:rPr lang="en-US" dirty="0" smtClean="0"/>
              <a:t>/d)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Generation of fresh bicarbonate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Formation of </a:t>
            </a:r>
            <a:r>
              <a:rPr lang="en-US" dirty="0" err="1" smtClean="0"/>
              <a:t>titrable</a:t>
            </a:r>
            <a:r>
              <a:rPr lang="en-US" dirty="0" smtClean="0"/>
              <a:t> acid – (1mEq/Kg/d)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Excretion of NH4</a:t>
            </a:r>
            <a:r>
              <a:rPr lang="en-US" baseline="30000" dirty="0" smtClean="0"/>
              <a:t>+</a:t>
            </a:r>
            <a:r>
              <a:rPr lang="en-US" dirty="0" smtClean="0"/>
              <a:t> in urine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214282" y="1500174"/>
            <a:ext cx="8643998" cy="5143536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							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1571613"/>
            <a:ext cx="2428892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PERITUBULAR BLOOD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57488" y="1568223"/>
            <a:ext cx="2071702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RENAL TUBULAR CELL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14932" y="1571612"/>
            <a:ext cx="3600472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GLOMULAR FILTRATE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857488" y="2357430"/>
            <a:ext cx="1785950" cy="3571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HCO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-</a:t>
            </a:r>
            <a:r>
              <a:rPr lang="en-US" dirty="0" smtClean="0"/>
              <a:t> + H</a:t>
            </a:r>
            <a:r>
              <a:rPr lang="en-US" baseline="30000" dirty="0" smtClean="0"/>
              <a:t>+</a:t>
            </a:r>
          </a:p>
          <a:p>
            <a:pPr algn="ctr"/>
            <a:endParaRPr lang="en-US" baseline="30000" dirty="0" smtClean="0"/>
          </a:p>
          <a:p>
            <a:pPr algn="ctr"/>
            <a:r>
              <a:rPr lang="en-US" dirty="0" smtClean="0"/>
              <a:t> CO</a:t>
            </a:r>
            <a:r>
              <a:rPr lang="en-US" baseline="-25000" dirty="0" smtClean="0"/>
              <a:t>2</a:t>
            </a:r>
            <a:endParaRPr lang="en-US" baseline="30000" dirty="0" smtClean="0"/>
          </a:p>
          <a:p>
            <a:pPr algn="ctr"/>
            <a:r>
              <a:rPr lang="en-US" baseline="30000" dirty="0" smtClean="0"/>
              <a:t>         </a:t>
            </a:r>
          </a:p>
          <a:p>
            <a:pPr algn="ctr"/>
            <a:endParaRPr lang="en-US" baseline="30000" dirty="0" smtClean="0"/>
          </a:p>
          <a:p>
            <a:pPr algn="ctr"/>
            <a:r>
              <a:rPr lang="en-US" baseline="30000" dirty="0" smtClean="0"/>
              <a:t> </a:t>
            </a:r>
            <a:r>
              <a:rPr lang="en-US" dirty="0" smtClean="0"/>
              <a:t> HCO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-</a:t>
            </a:r>
            <a:r>
              <a:rPr lang="en-US" dirty="0" smtClean="0"/>
              <a:t> + H</a:t>
            </a:r>
            <a:r>
              <a:rPr lang="en-US" baseline="30000" dirty="0" smtClean="0"/>
              <a:t>+</a:t>
            </a:r>
            <a:r>
              <a:rPr lang="en-US" dirty="0" smtClean="0"/>
              <a:t> </a:t>
            </a:r>
          </a:p>
          <a:p>
            <a:pPr algn="ctr"/>
            <a:r>
              <a:rPr lang="en-US" dirty="0" smtClean="0"/>
              <a:t> 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 HCO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-</a:t>
            </a:r>
            <a:r>
              <a:rPr lang="en-US" dirty="0" smtClean="0"/>
              <a:t> + H</a:t>
            </a:r>
            <a:r>
              <a:rPr lang="en-US" baseline="30000" dirty="0" smtClean="0"/>
              <a:t>+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baseline="30000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929222" y="2357430"/>
            <a:ext cx="4286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HCO</a:t>
            </a:r>
            <a:r>
              <a:rPr lang="en-US" sz="2000" baseline="-25000" dirty="0" smtClean="0"/>
              <a:t>3</a:t>
            </a:r>
            <a:r>
              <a:rPr lang="en-US" sz="2000" baseline="30000" dirty="0" smtClean="0"/>
              <a:t>-</a:t>
            </a:r>
            <a:r>
              <a:rPr lang="en-US" sz="2000" dirty="0" smtClean="0"/>
              <a:t>  Na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   HPO</a:t>
            </a:r>
            <a:r>
              <a:rPr lang="en-US" sz="2000" baseline="-25000" dirty="0" smtClean="0"/>
              <a:t>4</a:t>
            </a:r>
            <a:r>
              <a:rPr lang="en-US" sz="2000" baseline="30000" dirty="0" smtClean="0"/>
              <a:t>2-</a:t>
            </a:r>
            <a:r>
              <a:rPr lang="en-US" sz="2000" dirty="0" smtClean="0"/>
              <a:t>   Na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   NH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   Na</a:t>
            </a:r>
            <a:r>
              <a:rPr lang="en-US" sz="2000" baseline="30000" dirty="0" smtClean="0"/>
              <a:t>+</a:t>
            </a:r>
            <a:endParaRPr lang="en-US" sz="2000" baseline="30000" dirty="0"/>
          </a:p>
        </p:txBody>
      </p:sp>
      <p:sp>
        <p:nvSpPr>
          <p:cNvPr id="8" name="TextBox 7"/>
          <p:cNvSpPr txBox="1"/>
          <p:nvPr/>
        </p:nvSpPr>
        <p:spPr>
          <a:xfrm>
            <a:off x="4872046" y="2857496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CO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86314" y="321468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r>
              <a:rPr lang="en-US" dirty="0" smtClean="0"/>
              <a:t> + H</a:t>
            </a:r>
            <a:r>
              <a:rPr lang="en-US" baseline="-25000" dirty="0" smtClean="0"/>
              <a:t>2</a:t>
            </a:r>
            <a:r>
              <a:rPr lang="en-US" dirty="0" smtClean="0"/>
              <a:t> O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929190" y="6060064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86492" y="3929066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PO</a:t>
            </a:r>
            <a:r>
              <a:rPr lang="en-US" baseline="-25000" dirty="0" smtClean="0"/>
              <a:t>4</a:t>
            </a:r>
            <a:r>
              <a:rPr lang="en-US" baseline="30000" dirty="0" smtClean="0"/>
              <a:t>-</a:t>
            </a:r>
            <a:endParaRPr lang="en-US" baseline="30000" dirty="0"/>
          </a:p>
        </p:txBody>
      </p:sp>
      <p:sp>
        <p:nvSpPr>
          <p:cNvPr id="12" name="TextBox 11"/>
          <p:cNvSpPr txBox="1"/>
          <p:nvPr/>
        </p:nvSpPr>
        <p:spPr>
          <a:xfrm>
            <a:off x="6000760" y="606006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PO</a:t>
            </a:r>
            <a:r>
              <a:rPr lang="en-US" baseline="-25000" dirty="0" smtClean="0"/>
              <a:t>4</a:t>
            </a:r>
            <a:r>
              <a:rPr lang="en-US" baseline="30000" dirty="0" smtClean="0"/>
              <a:t>-</a:t>
            </a:r>
            <a:endParaRPr lang="en-US" baseline="30000" dirty="0"/>
          </a:p>
        </p:txBody>
      </p:sp>
      <p:sp>
        <p:nvSpPr>
          <p:cNvPr id="13" name="TextBox 12"/>
          <p:cNvSpPr txBox="1"/>
          <p:nvPr/>
        </p:nvSpPr>
        <p:spPr>
          <a:xfrm>
            <a:off x="7229500" y="498849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-25000" dirty="0" smtClean="0"/>
              <a:t>  </a:t>
            </a:r>
            <a:r>
              <a:rPr lang="en-US" dirty="0" smtClean="0"/>
              <a:t> NH</a:t>
            </a:r>
            <a:r>
              <a:rPr lang="en-US" baseline="-25000" dirty="0" smtClean="0"/>
              <a:t>4</a:t>
            </a:r>
            <a:r>
              <a:rPr lang="en-US" baseline="30000" dirty="0" smtClean="0"/>
              <a:t>+</a:t>
            </a:r>
            <a:endParaRPr lang="en-US" baseline="30000" dirty="0"/>
          </a:p>
        </p:txBody>
      </p:sp>
      <p:sp>
        <p:nvSpPr>
          <p:cNvPr id="14" name="TextBox 13"/>
          <p:cNvSpPr txBox="1"/>
          <p:nvPr/>
        </p:nvSpPr>
        <p:spPr>
          <a:xfrm>
            <a:off x="7143768" y="606006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-25000" dirty="0" smtClean="0"/>
              <a:t>  </a:t>
            </a:r>
            <a:r>
              <a:rPr lang="en-US" dirty="0" smtClean="0"/>
              <a:t> NH</a:t>
            </a:r>
            <a:r>
              <a:rPr lang="en-US" baseline="-25000" dirty="0" smtClean="0"/>
              <a:t>4</a:t>
            </a:r>
            <a:r>
              <a:rPr lang="en-US" baseline="30000" dirty="0" smtClean="0"/>
              <a:t>+</a:t>
            </a:r>
            <a:endParaRPr lang="en-US" baseline="30000" dirty="0"/>
          </a:p>
        </p:txBody>
      </p:sp>
      <p:cxnSp>
        <p:nvCxnSpPr>
          <p:cNvPr id="15" name="Straight Arrow Connector 14"/>
          <p:cNvCxnSpPr/>
          <p:nvPr/>
        </p:nvCxnSpPr>
        <p:spPr>
          <a:xfrm rot="5400000">
            <a:off x="5107785" y="2821777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5107785" y="3250405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3974422" y="4895977"/>
            <a:ext cx="2488188" cy="714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5715008" y="3357562"/>
            <a:ext cx="128588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5513630" y="5214950"/>
            <a:ext cx="169022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6521183" y="3837271"/>
            <a:ext cx="2273874" cy="285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14" idx="0"/>
          </p:cNvCxnSpPr>
          <p:nvPr/>
        </p:nvCxnSpPr>
        <p:spPr>
          <a:xfrm rot="5400000">
            <a:off x="7292715" y="5737517"/>
            <a:ext cx="630800" cy="142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8" idx="1"/>
          </p:cNvCxnSpPr>
          <p:nvPr/>
        </p:nvCxnSpPr>
        <p:spPr>
          <a:xfrm>
            <a:off x="4286248" y="3030020"/>
            <a:ext cx="585798" cy="121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286248" y="4143380"/>
            <a:ext cx="185738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286248" y="5214950"/>
            <a:ext cx="314327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5322099" y="3178967"/>
            <a:ext cx="107157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6144430" y="3643314"/>
            <a:ext cx="185738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6858810" y="4214818"/>
            <a:ext cx="2999602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>
            <a:off x="2214546" y="3071810"/>
            <a:ext cx="92869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5400000">
            <a:off x="2107389" y="3178967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0800000">
            <a:off x="2285984" y="4071942"/>
            <a:ext cx="92869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>
            <a:off x="2215340" y="4143380"/>
            <a:ext cx="142082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0800000">
            <a:off x="2214546" y="5143512"/>
            <a:ext cx="100013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2143108" y="5214950"/>
            <a:ext cx="14287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0800000">
            <a:off x="2285984" y="5715016"/>
            <a:ext cx="607223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 flipH="1" flipV="1">
            <a:off x="2214546" y="5643578"/>
            <a:ext cx="14287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10800000">
            <a:off x="2285984" y="4572008"/>
            <a:ext cx="4786346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 flipH="1" flipV="1">
            <a:off x="2213752" y="4500570"/>
            <a:ext cx="143670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10800000">
            <a:off x="2214546" y="3714752"/>
            <a:ext cx="36433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 flipH="1" flipV="1">
            <a:off x="2142314" y="3643314"/>
            <a:ext cx="143670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42910" y="3261180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           NaHCO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41" name="TextBox 40"/>
          <p:cNvSpPr txBox="1"/>
          <p:nvPr/>
        </p:nvSpPr>
        <p:spPr>
          <a:xfrm>
            <a:off x="642910" y="4118436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            NaHCO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42" name="TextBox 41"/>
          <p:cNvSpPr txBox="1"/>
          <p:nvPr/>
        </p:nvSpPr>
        <p:spPr>
          <a:xfrm>
            <a:off x="714348" y="5143512"/>
            <a:ext cx="1814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           NaHCO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43" name="TextBox 42"/>
          <p:cNvSpPr txBox="1"/>
          <p:nvPr/>
        </p:nvSpPr>
        <p:spPr>
          <a:xfrm>
            <a:off x="71438" y="785794"/>
            <a:ext cx="8929718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MAJOR RENAL MECHANISMS RESPONSIBLE FOR H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 EXCRETION/HCO</a:t>
            </a:r>
            <a:r>
              <a:rPr lang="en-US" sz="2000" baseline="-25000" dirty="0" smtClean="0"/>
              <a:t>3</a:t>
            </a:r>
            <a:r>
              <a:rPr lang="en-US" sz="2000" baseline="30000" dirty="0" smtClean="0"/>
              <a:t>-</a:t>
            </a:r>
            <a:r>
              <a:rPr lang="en-US" sz="2000" dirty="0" smtClean="0"/>
              <a:t> RETENTION</a:t>
            </a:r>
            <a:endParaRPr lang="en-US" sz="2000" dirty="0"/>
          </a:p>
        </p:txBody>
      </p:sp>
      <p:sp>
        <p:nvSpPr>
          <p:cNvPr id="45" name="TextBox 44"/>
          <p:cNvSpPr txBox="1"/>
          <p:nvPr/>
        </p:nvSpPr>
        <p:spPr>
          <a:xfrm>
            <a:off x="71406" y="6386476"/>
            <a:ext cx="5564408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 smtClean="0"/>
              <a:t>CO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can be obtained from blood or the tubular fluid</a:t>
            </a:r>
            <a:endParaRPr lang="en-US" sz="2000" dirty="0"/>
          </a:p>
        </p:txBody>
      </p:sp>
      <p:cxnSp>
        <p:nvCxnSpPr>
          <p:cNvPr id="63" name="Straight Arrow Connector 62"/>
          <p:cNvCxnSpPr/>
          <p:nvPr/>
        </p:nvCxnSpPr>
        <p:spPr>
          <a:xfrm rot="10800000">
            <a:off x="4143372" y="3429000"/>
            <a:ext cx="57150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7143768" y="1988098"/>
            <a:ext cx="1271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Glutamine</a:t>
            </a:r>
            <a:endParaRPr lang="en-US" dirty="0"/>
          </a:p>
        </p:txBody>
      </p:sp>
      <p:cxnSp>
        <p:nvCxnSpPr>
          <p:cNvPr id="48" name="Straight Arrow Connector 47"/>
          <p:cNvCxnSpPr/>
          <p:nvPr/>
        </p:nvCxnSpPr>
        <p:spPr>
          <a:xfrm rot="5400000">
            <a:off x="7608909" y="2392355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5400000">
            <a:off x="7466033" y="2820983"/>
            <a:ext cx="107157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rot="10800000">
            <a:off x="4143372" y="3571877"/>
            <a:ext cx="392909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772652" y="3273982"/>
            <a:ext cx="585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4202292" y="4643446"/>
            <a:ext cx="441146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1406" y="285728"/>
            <a:ext cx="4786346" cy="64291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Clinical</a:t>
            </a:r>
            <a:r>
              <a:rPr kumimoji="0" lang="en-US" sz="2800" b="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concepts: Compensation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2844" y="967071"/>
            <a:ext cx="8884868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Prediction of Compensatory Responses on Simple Acid Base Disorders</a:t>
            </a:r>
            <a:endParaRPr lang="en-US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57224" y="1570122"/>
          <a:ext cx="7715304" cy="507358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167936"/>
                <a:gridCol w="5547368"/>
              </a:tblGrid>
              <a:tr h="3499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Disorder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Prediction of Compensation</a:t>
                      </a:r>
                      <a:endParaRPr lang="en-US" dirty="0"/>
                    </a:p>
                  </a:txBody>
                  <a:tcPr/>
                </a:tc>
              </a:tr>
              <a:tr h="134509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Metabolic Acidosis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PaCO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baseline="0" dirty="0" smtClean="0"/>
                        <a:t> = (1.5 x HCO</a:t>
                      </a:r>
                      <a:r>
                        <a:rPr lang="en-US" sz="1600" baseline="-25000" dirty="0" smtClean="0"/>
                        <a:t>3</a:t>
                      </a:r>
                      <a:r>
                        <a:rPr lang="en-US" sz="1600" baseline="30000" dirty="0" smtClean="0"/>
                        <a:t>-</a:t>
                      </a:r>
                      <a:r>
                        <a:rPr lang="en-US" sz="1600" baseline="0" dirty="0" smtClean="0"/>
                        <a:t> ) + 8</a:t>
                      </a:r>
                    </a:p>
                    <a:p>
                      <a:r>
                        <a:rPr lang="en-US" sz="1600" baseline="0" dirty="0" smtClean="0"/>
                        <a:t>Or</a:t>
                      </a:r>
                    </a:p>
                    <a:p>
                      <a:r>
                        <a:rPr lang="en-US" sz="1600" baseline="0" dirty="0" smtClean="0"/>
                        <a:t>PaCO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baseline="0" dirty="0" smtClean="0"/>
                        <a:t> will    1.25mm Hg per </a:t>
                      </a:r>
                      <a:r>
                        <a:rPr lang="en-US" sz="1600" baseline="0" dirty="0" err="1" smtClean="0"/>
                        <a:t>mmol</a:t>
                      </a:r>
                      <a:r>
                        <a:rPr lang="en-US" sz="1600" baseline="0" dirty="0" smtClean="0"/>
                        <a:t>/L     in [HCO</a:t>
                      </a:r>
                      <a:r>
                        <a:rPr lang="en-US" sz="1600" baseline="-25000" dirty="0" smtClean="0"/>
                        <a:t>3</a:t>
                      </a:r>
                      <a:r>
                        <a:rPr lang="en-US" sz="1600" baseline="30000" dirty="0" smtClean="0"/>
                        <a:t>-</a:t>
                      </a:r>
                      <a:r>
                        <a:rPr lang="en-US" sz="1600" baseline="0" dirty="0" smtClean="0"/>
                        <a:t> ]</a:t>
                      </a:r>
                    </a:p>
                    <a:p>
                      <a:r>
                        <a:rPr lang="en-US" sz="1600" baseline="0" dirty="0" smtClean="0"/>
                        <a:t>Or</a:t>
                      </a:r>
                    </a:p>
                    <a:p>
                      <a:r>
                        <a:rPr lang="en-US" sz="1600" baseline="0" dirty="0" smtClean="0"/>
                        <a:t>PaCO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baseline="0" dirty="0" smtClean="0"/>
                        <a:t>  = [HCO</a:t>
                      </a:r>
                      <a:r>
                        <a:rPr lang="en-US" sz="1600" baseline="-25000" dirty="0" smtClean="0"/>
                        <a:t>3</a:t>
                      </a:r>
                      <a:r>
                        <a:rPr lang="en-US" sz="1600" baseline="30000" dirty="0" smtClean="0"/>
                        <a:t>-</a:t>
                      </a:r>
                      <a:r>
                        <a:rPr lang="en-US" sz="1600" baseline="0" dirty="0" smtClean="0"/>
                        <a:t> ] + 15</a:t>
                      </a:r>
                      <a:endParaRPr lang="en-US" sz="1600" dirty="0"/>
                    </a:p>
                  </a:txBody>
                  <a:tcPr/>
                </a:tc>
              </a:tr>
              <a:tr h="134509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Metabolic Alkalosis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PaCO</a:t>
                      </a:r>
                      <a:r>
                        <a:rPr lang="en-US" sz="1600" baseline="-25000" dirty="0" smtClean="0"/>
                        <a:t>2 </a:t>
                      </a:r>
                      <a:r>
                        <a:rPr lang="en-US" sz="1600" baseline="0" dirty="0" smtClean="0"/>
                        <a:t> will    0.75 mm Hg per </a:t>
                      </a:r>
                      <a:r>
                        <a:rPr lang="en-US" sz="1600" baseline="0" dirty="0" err="1" smtClean="0"/>
                        <a:t>mmol</a:t>
                      </a:r>
                      <a:r>
                        <a:rPr lang="en-US" sz="1600" baseline="0" dirty="0" smtClean="0"/>
                        <a:t>/L   in [HCO</a:t>
                      </a:r>
                      <a:r>
                        <a:rPr lang="en-US" sz="1600" baseline="-25000" dirty="0" smtClean="0"/>
                        <a:t>3</a:t>
                      </a:r>
                      <a:r>
                        <a:rPr lang="en-US" sz="1600" baseline="30000" dirty="0" smtClean="0"/>
                        <a:t>-</a:t>
                      </a:r>
                      <a:r>
                        <a:rPr lang="en-US" sz="1600" baseline="0" dirty="0" smtClean="0"/>
                        <a:t> ]</a:t>
                      </a:r>
                    </a:p>
                    <a:p>
                      <a:r>
                        <a:rPr lang="en-US" sz="1600" baseline="0" dirty="0" smtClean="0"/>
                        <a:t>Or</a:t>
                      </a:r>
                    </a:p>
                    <a:p>
                      <a:r>
                        <a:rPr lang="en-US" sz="1600" dirty="0" smtClean="0"/>
                        <a:t>PaCO</a:t>
                      </a:r>
                      <a:r>
                        <a:rPr lang="en-US" sz="1600" baseline="-25000" dirty="0" smtClean="0"/>
                        <a:t>2 </a:t>
                      </a:r>
                      <a:r>
                        <a:rPr lang="en-US" sz="1600" baseline="0" dirty="0" smtClean="0"/>
                        <a:t> will    6mm Hg per 10 </a:t>
                      </a:r>
                      <a:r>
                        <a:rPr lang="en-US" sz="1600" baseline="0" dirty="0" err="1" smtClean="0"/>
                        <a:t>mmol</a:t>
                      </a:r>
                      <a:r>
                        <a:rPr lang="en-US" sz="1600" baseline="0" dirty="0" smtClean="0"/>
                        <a:t>/l     in [HCO</a:t>
                      </a:r>
                      <a:r>
                        <a:rPr lang="en-US" sz="1600" baseline="-25000" dirty="0" smtClean="0"/>
                        <a:t>3</a:t>
                      </a:r>
                      <a:r>
                        <a:rPr lang="en-US" sz="1600" baseline="30000" dirty="0" smtClean="0"/>
                        <a:t>-</a:t>
                      </a:r>
                      <a:r>
                        <a:rPr lang="en-US" sz="1600" baseline="0" dirty="0" smtClean="0"/>
                        <a:t> ]</a:t>
                      </a:r>
                    </a:p>
                    <a:p>
                      <a:r>
                        <a:rPr lang="en-US" sz="1600" baseline="0" dirty="0" smtClean="0"/>
                        <a:t>Or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PaCO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baseline="0" dirty="0" smtClean="0"/>
                        <a:t>  = [HCO</a:t>
                      </a:r>
                      <a:r>
                        <a:rPr lang="en-US" sz="1600" baseline="-25000" dirty="0" smtClean="0"/>
                        <a:t>3</a:t>
                      </a:r>
                      <a:r>
                        <a:rPr lang="en-US" sz="1600" baseline="30000" dirty="0" smtClean="0"/>
                        <a:t>-</a:t>
                      </a:r>
                      <a:r>
                        <a:rPr lang="en-US" sz="1600" baseline="0" dirty="0" smtClean="0"/>
                        <a:t> ] + 15</a:t>
                      </a:r>
                      <a:endParaRPr lang="en-US" sz="1600" dirty="0" smtClean="0"/>
                    </a:p>
                  </a:txBody>
                  <a:tcPr/>
                </a:tc>
              </a:tr>
              <a:tr h="33627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Respiratory</a:t>
                      </a:r>
                      <a:r>
                        <a:rPr lang="en-US" sz="1600" baseline="0" dirty="0" smtClean="0"/>
                        <a:t> Alkalosis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3627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Acute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[HCO</a:t>
                      </a:r>
                      <a:r>
                        <a:rPr lang="en-US" sz="1600" baseline="-25000" dirty="0" smtClean="0"/>
                        <a:t>3</a:t>
                      </a:r>
                      <a:r>
                        <a:rPr lang="en-US" sz="1600" baseline="30000" dirty="0" smtClean="0"/>
                        <a:t>-</a:t>
                      </a:r>
                      <a:r>
                        <a:rPr lang="en-US" sz="1600" baseline="0" dirty="0" smtClean="0"/>
                        <a:t> ] will   2mmol/L per 10 mmHg    in </a:t>
                      </a:r>
                      <a:r>
                        <a:rPr lang="en-US" sz="1600" dirty="0" smtClean="0"/>
                        <a:t>PaCO</a:t>
                      </a:r>
                      <a:r>
                        <a:rPr lang="en-US" sz="1600" baseline="-25000" dirty="0" smtClean="0"/>
                        <a:t>2 </a:t>
                      </a:r>
                      <a:endParaRPr lang="en-US" sz="1600" dirty="0"/>
                    </a:p>
                  </a:txBody>
                  <a:tcPr/>
                </a:tc>
              </a:tr>
              <a:tr h="33627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Chronic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[HCO</a:t>
                      </a:r>
                      <a:r>
                        <a:rPr lang="en-US" sz="1600" baseline="-25000" dirty="0" smtClean="0"/>
                        <a:t>3</a:t>
                      </a:r>
                      <a:r>
                        <a:rPr lang="en-US" sz="1600" baseline="30000" dirty="0" smtClean="0"/>
                        <a:t>-</a:t>
                      </a:r>
                      <a:r>
                        <a:rPr lang="en-US" sz="1600" baseline="0" dirty="0" smtClean="0"/>
                        <a:t> ] will   4mmol/L per 10 mmHg    in </a:t>
                      </a:r>
                      <a:r>
                        <a:rPr lang="en-US" sz="1600" dirty="0" smtClean="0"/>
                        <a:t>PaCO</a:t>
                      </a:r>
                      <a:r>
                        <a:rPr lang="en-US" sz="1600" baseline="-25000" dirty="0" smtClean="0"/>
                        <a:t>2 </a:t>
                      </a:r>
                      <a:endParaRPr lang="en-US" sz="1600" dirty="0"/>
                    </a:p>
                  </a:txBody>
                  <a:tcPr/>
                </a:tc>
              </a:tr>
              <a:tr h="33627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Respiratory</a:t>
                      </a:r>
                      <a:r>
                        <a:rPr lang="en-US" sz="1600" baseline="0" dirty="0" smtClean="0"/>
                        <a:t> Acidosis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3627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Acute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[HCO</a:t>
                      </a:r>
                      <a:r>
                        <a:rPr lang="en-US" sz="1600" baseline="-25000" dirty="0" smtClean="0"/>
                        <a:t>3</a:t>
                      </a:r>
                      <a:r>
                        <a:rPr lang="en-US" sz="1600" baseline="30000" dirty="0" smtClean="0"/>
                        <a:t>-</a:t>
                      </a:r>
                      <a:r>
                        <a:rPr lang="en-US" sz="1600" baseline="0" dirty="0" smtClean="0"/>
                        <a:t> ] will   1mmol/L per 10 mmHg    in </a:t>
                      </a:r>
                      <a:r>
                        <a:rPr lang="en-US" sz="1600" dirty="0" smtClean="0"/>
                        <a:t>PaCO</a:t>
                      </a:r>
                      <a:r>
                        <a:rPr lang="en-US" sz="1600" baseline="-25000" dirty="0" smtClean="0"/>
                        <a:t>2 </a:t>
                      </a:r>
                      <a:endParaRPr lang="en-US" sz="1600" dirty="0" smtClean="0"/>
                    </a:p>
                  </a:txBody>
                  <a:tcPr/>
                </a:tc>
              </a:tr>
              <a:tr h="33627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Chronic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[HCO</a:t>
                      </a:r>
                      <a:r>
                        <a:rPr lang="en-US" sz="1600" baseline="-25000" dirty="0" smtClean="0"/>
                        <a:t>3</a:t>
                      </a:r>
                      <a:r>
                        <a:rPr lang="en-US" sz="1600" baseline="30000" dirty="0" smtClean="0"/>
                        <a:t>-</a:t>
                      </a:r>
                      <a:r>
                        <a:rPr lang="en-US" sz="1600" baseline="0" dirty="0" smtClean="0"/>
                        <a:t> ] will   4mmol/L per 10 mmHg    in </a:t>
                      </a:r>
                      <a:r>
                        <a:rPr lang="en-US" sz="1600" dirty="0" smtClean="0"/>
                        <a:t>PaCO</a:t>
                      </a:r>
                      <a:r>
                        <a:rPr lang="en-US" sz="1600" baseline="-25000" dirty="0" smtClean="0"/>
                        <a:t>2 </a:t>
                      </a:r>
                      <a:endParaRPr lang="en-US" sz="16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85786" y="1570122"/>
          <a:ext cx="7715304" cy="5073588"/>
        </p:xfrm>
        <a:graphic>
          <a:graphicData uri="http://schemas.openxmlformats.org/drawingml/2006/table">
            <a:tbl>
              <a:tblPr firstRow="1" bandRow="1">
                <a:effectLst/>
                <a:tableStyleId>{073A0DAA-6AF3-43AB-8588-CEC1D06C72B9}</a:tableStyleId>
              </a:tblPr>
              <a:tblGrid>
                <a:gridCol w="2167936"/>
                <a:gridCol w="5547368"/>
              </a:tblGrid>
              <a:tr h="3499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Disorder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Prediction of Compensation</a:t>
                      </a:r>
                      <a:endParaRPr lang="en-US" dirty="0"/>
                    </a:p>
                  </a:txBody>
                  <a:tcPr/>
                </a:tc>
              </a:tr>
              <a:tr h="134509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Metabolic Acidosis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PaCO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baseline="0" dirty="0" smtClean="0"/>
                        <a:t> = (1.5 x HCO</a:t>
                      </a:r>
                      <a:r>
                        <a:rPr lang="en-US" sz="1600" baseline="-25000" dirty="0" smtClean="0"/>
                        <a:t>3</a:t>
                      </a:r>
                      <a:r>
                        <a:rPr lang="en-US" sz="1600" baseline="30000" dirty="0" smtClean="0"/>
                        <a:t>-</a:t>
                      </a:r>
                      <a:r>
                        <a:rPr lang="en-US" sz="1600" baseline="0" dirty="0" smtClean="0"/>
                        <a:t> ) + 8</a:t>
                      </a:r>
                    </a:p>
                    <a:p>
                      <a:r>
                        <a:rPr lang="en-US" sz="1600" baseline="0" dirty="0" smtClean="0"/>
                        <a:t>Or</a:t>
                      </a:r>
                    </a:p>
                    <a:p>
                      <a:r>
                        <a:rPr lang="en-US" sz="1600" baseline="0" dirty="0" smtClean="0"/>
                        <a:t>PaCO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baseline="0" dirty="0" smtClean="0"/>
                        <a:t> will    1.25mm Hg (1.0-1.5) per </a:t>
                      </a:r>
                      <a:r>
                        <a:rPr lang="en-US" sz="1600" baseline="0" dirty="0" err="1" smtClean="0"/>
                        <a:t>mmol</a:t>
                      </a:r>
                      <a:r>
                        <a:rPr lang="en-US" sz="1600" baseline="0" dirty="0" smtClean="0"/>
                        <a:t>/L     in [HCO</a:t>
                      </a:r>
                      <a:r>
                        <a:rPr lang="en-US" sz="1600" baseline="-25000" dirty="0" smtClean="0"/>
                        <a:t>3</a:t>
                      </a:r>
                      <a:r>
                        <a:rPr lang="en-US" sz="1600" baseline="30000" dirty="0" smtClean="0"/>
                        <a:t>-</a:t>
                      </a:r>
                      <a:r>
                        <a:rPr lang="en-US" sz="1600" baseline="0" dirty="0" smtClean="0"/>
                        <a:t> ]</a:t>
                      </a:r>
                    </a:p>
                    <a:p>
                      <a:r>
                        <a:rPr lang="en-US" sz="1600" baseline="0" dirty="0" smtClean="0"/>
                        <a:t>Or</a:t>
                      </a:r>
                    </a:p>
                    <a:p>
                      <a:r>
                        <a:rPr lang="en-US" sz="1600" baseline="0" dirty="0" smtClean="0"/>
                        <a:t>PaCO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baseline="0" dirty="0" smtClean="0"/>
                        <a:t>  = [HCO</a:t>
                      </a:r>
                      <a:r>
                        <a:rPr lang="en-US" sz="1600" baseline="-25000" dirty="0" smtClean="0"/>
                        <a:t>3</a:t>
                      </a:r>
                      <a:r>
                        <a:rPr lang="en-US" sz="1600" baseline="30000" dirty="0" smtClean="0"/>
                        <a:t>-</a:t>
                      </a:r>
                      <a:r>
                        <a:rPr lang="en-US" sz="1600" baseline="0" dirty="0" smtClean="0"/>
                        <a:t> ] + 15</a:t>
                      </a:r>
                      <a:endParaRPr lang="en-US" sz="1600" dirty="0"/>
                    </a:p>
                  </a:txBody>
                  <a:tcPr/>
                </a:tc>
              </a:tr>
              <a:tr h="134509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Metabolic Alkalosis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PaCO</a:t>
                      </a:r>
                      <a:r>
                        <a:rPr lang="en-US" sz="1600" baseline="-25000" dirty="0" smtClean="0"/>
                        <a:t>2 </a:t>
                      </a:r>
                      <a:r>
                        <a:rPr lang="en-US" sz="1600" baseline="0" dirty="0" smtClean="0"/>
                        <a:t> will    0.75 (0.25-1.0) mm Hg per </a:t>
                      </a:r>
                      <a:r>
                        <a:rPr lang="en-US" sz="1600" baseline="0" dirty="0" err="1" smtClean="0"/>
                        <a:t>mmol</a:t>
                      </a:r>
                      <a:r>
                        <a:rPr lang="en-US" sz="1600" baseline="0" dirty="0" smtClean="0"/>
                        <a:t>/L   in [HCO</a:t>
                      </a:r>
                      <a:r>
                        <a:rPr lang="en-US" sz="1600" baseline="-25000" dirty="0" smtClean="0"/>
                        <a:t>3</a:t>
                      </a:r>
                      <a:r>
                        <a:rPr lang="en-US" sz="1600" baseline="30000" dirty="0" smtClean="0"/>
                        <a:t>-</a:t>
                      </a:r>
                      <a:r>
                        <a:rPr lang="en-US" sz="1600" baseline="0" dirty="0" smtClean="0"/>
                        <a:t> ]</a:t>
                      </a:r>
                    </a:p>
                    <a:p>
                      <a:r>
                        <a:rPr lang="en-US" sz="1600" baseline="0" dirty="0" smtClean="0"/>
                        <a:t>Or</a:t>
                      </a:r>
                    </a:p>
                    <a:p>
                      <a:r>
                        <a:rPr lang="en-US" sz="1600" dirty="0" smtClean="0"/>
                        <a:t>PaCO</a:t>
                      </a:r>
                      <a:r>
                        <a:rPr lang="en-US" sz="1600" baseline="-25000" dirty="0" smtClean="0"/>
                        <a:t>2 </a:t>
                      </a:r>
                      <a:r>
                        <a:rPr lang="en-US" sz="1600" baseline="0" dirty="0" smtClean="0"/>
                        <a:t> will    6mm Hg per 10 </a:t>
                      </a:r>
                      <a:r>
                        <a:rPr lang="en-US" sz="1600" baseline="0" dirty="0" err="1" smtClean="0"/>
                        <a:t>mmol</a:t>
                      </a:r>
                      <a:r>
                        <a:rPr lang="en-US" sz="1600" baseline="0" dirty="0" smtClean="0"/>
                        <a:t>/l     in [HCO</a:t>
                      </a:r>
                      <a:r>
                        <a:rPr lang="en-US" sz="1600" baseline="-25000" dirty="0" smtClean="0"/>
                        <a:t>3</a:t>
                      </a:r>
                      <a:r>
                        <a:rPr lang="en-US" sz="1600" baseline="30000" dirty="0" smtClean="0"/>
                        <a:t>-</a:t>
                      </a:r>
                      <a:r>
                        <a:rPr lang="en-US" sz="1600" baseline="0" dirty="0" smtClean="0"/>
                        <a:t> ]</a:t>
                      </a:r>
                    </a:p>
                    <a:p>
                      <a:r>
                        <a:rPr lang="en-US" sz="1600" baseline="0" dirty="0" smtClean="0"/>
                        <a:t>Or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PaCO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baseline="0" dirty="0" smtClean="0"/>
                        <a:t>  = [HCO</a:t>
                      </a:r>
                      <a:r>
                        <a:rPr lang="en-US" sz="1600" baseline="-25000" dirty="0" smtClean="0"/>
                        <a:t>3</a:t>
                      </a:r>
                      <a:r>
                        <a:rPr lang="en-US" sz="1600" baseline="30000" dirty="0" smtClean="0"/>
                        <a:t>-</a:t>
                      </a:r>
                      <a:r>
                        <a:rPr lang="en-US" sz="1600" baseline="0" dirty="0" smtClean="0"/>
                        <a:t> ] + 15, Max – 55mmHg</a:t>
                      </a:r>
                      <a:endParaRPr lang="en-US" sz="1600" dirty="0" smtClean="0"/>
                    </a:p>
                  </a:txBody>
                  <a:tcPr/>
                </a:tc>
              </a:tr>
              <a:tr h="33627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Respiratory</a:t>
                      </a:r>
                      <a:r>
                        <a:rPr lang="en-US" sz="1600" baseline="0" dirty="0" smtClean="0"/>
                        <a:t> Alkalosis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3627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Acute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[HCO</a:t>
                      </a:r>
                      <a:r>
                        <a:rPr lang="en-US" sz="1600" baseline="-25000" dirty="0" smtClean="0"/>
                        <a:t>3</a:t>
                      </a:r>
                      <a:r>
                        <a:rPr lang="en-US" sz="1600" baseline="30000" dirty="0" smtClean="0"/>
                        <a:t>-</a:t>
                      </a:r>
                      <a:r>
                        <a:rPr lang="en-US" sz="1600" baseline="0" dirty="0" smtClean="0"/>
                        <a:t> ] will   2mmol/L per 10 mmHg    in </a:t>
                      </a:r>
                      <a:r>
                        <a:rPr lang="en-US" sz="1600" dirty="0" smtClean="0"/>
                        <a:t>PaCO</a:t>
                      </a:r>
                      <a:r>
                        <a:rPr lang="en-US" sz="1600" baseline="-25000" dirty="0" smtClean="0"/>
                        <a:t>2 </a:t>
                      </a:r>
                      <a:endParaRPr lang="en-US" sz="1600" dirty="0"/>
                    </a:p>
                  </a:txBody>
                  <a:tcPr/>
                </a:tc>
              </a:tr>
              <a:tr h="33627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Chronic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[HCO</a:t>
                      </a:r>
                      <a:r>
                        <a:rPr lang="en-US" sz="1600" baseline="-25000" dirty="0" smtClean="0"/>
                        <a:t>3</a:t>
                      </a:r>
                      <a:r>
                        <a:rPr lang="en-US" sz="1600" baseline="30000" dirty="0" smtClean="0"/>
                        <a:t>-</a:t>
                      </a:r>
                      <a:r>
                        <a:rPr lang="en-US" sz="1600" baseline="0" dirty="0" smtClean="0"/>
                        <a:t> ] will   4mmol/L per 10 mmHg    in </a:t>
                      </a:r>
                      <a:r>
                        <a:rPr lang="en-US" sz="1600" dirty="0" smtClean="0"/>
                        <a:t>PaCO</a:t>
                      </a:r>
                      <a:r>
                        <a:rPr lang="en-US" sz="1600" baseline="-25000" dirty="0" smtClean="0"/>
                        <a:t>2 </a:t>
                      </a:r>
                      <a:endParaRPr lang="en-US" sz="1600" dirty="0"/>
                    </a:p>
                  </a:txBody>
                  <a:tcPr/>
                </a:tc>
              </a:tr>
              <a:tr h="33627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Respiratory</a:t>
                      </a:r>
                      <a:r>
                        <a:rPr lang="en-US" sz="1600" baseline="0" dirty="0" smtClean="0"/>
                        <a:t> Acidosis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3627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Acute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[HCO</a:t>
                      </a:r>
                      <a:r>
                        <a:rPr lang="en-US" sz="1600" baseline="-25000" dirty="0" smtClean="0"/>
                        <a:t>3</a:t>
                      </a:r>
                      <a:r>
                        <a:rPr lang="en-US" sz="1600" baseline="30000" dirty="0" smtClean="0"/>
                        <a:t>-</a:t>
                      </a:r>
                      <a:r>
                        <a:rPr lang="en-US" sz="1600" baseline="0" dirty="0" smtClean="0"/>
                        <a:t> ] will   1mmol/L per 10 mmHg    in </a:t>
                      </a:r>
                      <a:r>
                        <a:rPr lang="en-US" sz="1600" dirty="0" smtClean="0"/>
                        <a:t>PaCO</a:t>
                      </a:r>
                      <a:r>
                        <a:rPr lang="en-US" sz="1600" baseline="-25000" dirty="0" smtClean="0"/>
                        <a:t>2 </a:t>
                      </a:r>
                      <a:endParaRPr lang="en-US" sz="1600" dirty="0" smtClean="0"/>
                    </a:p>
                  </a:txBody>
                  <a:tcPr/>
                </a:tc>
              </a:tr>
              <a:tr h="33627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Chronic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[HCO</a:t>
                      </a:r>
                      <a:r>
                        <a:rPr lang="en-US" sz="1600" baseline="-25000" dirty="0" smtClean="0"/>
                        <a:t>3</a:t>
                      </a:r>
                      <a:r>
                        <a:rPr lang="en-US" sz="1600" baseline="30000" dirty="0" smtClean="0"/>
                        <a:t>-</a:t>
                      </a:r>
                      <a:r>
                        <a:rPr lang="en-US" sz="1600" baseline="0" dirty="0" smtClean="0"/>
                        <a:t> ] will   4mmol/L per 10 mmHg    in </a:t>
                      </a:r>
                      <a:r>
                        <a:rPr lang="en-US" sz="1600" dirty="0" smtClean="0"/>
                        <a:t>PaCO</a:t>
                      </a:r>
                      <a:r>
                        <a:rPr lang="en-US" sz="1600" baseline="-25000" dirty="0" smtClean="0"/>
                        <a:t>2 </a:t>
                      </a:r>
                      <a:endParaRPr lang="en-US" sz="1600" dirty="0" smtClean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 rot="5400000" flipH="1" flipV="1">
            <a:off x="3964777" y="6535759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3963983" y="6177775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H="1" flipV="1">
            <a:off x="3963982" y="3963991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3963982" y="3392487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3892544" y="2606669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3974301" y="5106205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3965571" y="5534833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6894529" y="2606669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6037273" y="5464189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6037273" y="5106999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 flipH="1" flipV="1">
            <a:off x="6037273" y="6107131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 flipH="1" flipV="1">
            <a:off x="6037273" y="6464321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 flipH="1" flipV="1">
            <a:off x="6037273" y="3963991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 flipH="1" flipV="1">
            <a:off x="7035817" y="3463925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9152"/>
            <a:ext cx="8229600" cy="1143000"/>
          </a:xfrm>
        </p:spPr>
        <p:txBody>
          <a:bodyPr/>
          <a:lstStyle/>
          <a:p>
            <a:pPr algn="l"/>
            <a:r>
              <a:rPr lang="en-US" u="sng" dirty="0" smtClean="0"/>
              <a:t>Homeostasis</a:t>
            </a:r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14714"/>
            <a:ext cx="4038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err="1" smtClean="0"/>
              <a:t>Defence</a:t>
            </a:r>
            <a:r>
              <a:rPr lang="en-US" b="1" u="sng" dirty="0" smtClean="0"/>
              <a:t> of Volume:</a:t>
            </a:r>
          </a:p>
          <a:p>
            <a:r>
              <a:rPr lang="en-US" sz="2400" dirty="0" smtClean="0"/>
              <a:t>ECF Na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 - Most important</a:t>
            </a:r>
          </a:p>
          <a:p>
            <a:r>
              <a:rPr lang="en-US" sz="2400" dirty="0" err="1" smtClean="0"/>
              <a:t>Renin-Angiotensin-Aldosterone</a:t>
            </a:r>
            <a:r>
              <a:rPr lang="en-US" sz="2400" dirty="0" smtClean="0"/>
              <a:t> System</a:t>
            </a:r>
          </a:p>
          <a:p>
            <a:r>
              <a:rPr lang="en-US" sz="2400" dirty="0" smtClean="0"/>
              <a:t>Vasopressin Secretion: Volume stimuli override osmotic regulation</a:t>
            </a:r>
          </a:p>
          <a:p>
            <a:r>
              <a:rPr lang="en-US" sz="2400" dirty="0" smtClean="0"/>
              <a:t>ANP &amp; BNP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14714"/>
            <a:ext cx="4038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800" dirty="0" err="1" smtClean="0"/>
              <a:t>Angiotensinogen</a:t>
            </a:r>
            <a:endParaRPr lang="en-US" sz="1800" dirty="0" smtClean="0"/>
          </a:p>
          <a:p>
            <a:pPr algn="ctr">
              <a:buNone/>
            </a:pPr>
            <a:r>
              <a:rPr lang="en-US" sz="1800" dirty="0" smtClean="0"/>
              <a:t>      </a:t>
            </a:r>
            <a:r>
              <a:rPr lang="en-US" sz="1400" dirty="0" err="1" smtClean="0"/>
              <a:t>Renin</a:t>
            </a:r>
            <a:r>
              <a:rPr lang="en-US" sz="1800" dirty="0" smtClean="0"/>
              <a:t> </a:t>
            </a:r>
          </a:p>
          <a:p>
            <a:pPr algn="ctr">
              <a:buNone/>
            </a:pPr>
            <a:r>
              <a:rPr lang="en-US" sz="1800" dirty="0" err="1" smtClean="0"/>
              <a:t>Angiotensin</a:t>
            </a:r>
            <a:r>
              <a:rPr lang="en-US" sz="1800" dirty="0" smtClean="0"/>
              <a:t> I</a:t>
            </a:r>
          </a:p>
          <a:p>
            <a:pPr algn="ctr">
              <a:buNone/>
            </a:pPr>
            <a:r>
              <a:rPr lang="en-US" sz="1800" dirty="0" smtClean="0"/>
              <a:t>      </a:t>
            </a:r>
            <a:r>
              <a:rPr lang="en-US" sz="1400" dirty="0" smtClean="0"/>
              <a:t>ACE</a:t>
            </a:r>
            <a:endParaRPr lang="en-US" sz="1800" dirty="0" smtClean="0"/>
          </a:p>
          <a:p>
            <a:pPr algn="ctr">
              <a:buNone/>
            </a:pPr>
            <a:r>
              <a:rPr lang="en-US" sz="1800" dirty="0" err="1" smtClean="0"/>
              <a:t>Angiotensin</a:t>
            </a:r>
            <a:r>
              <a:rPr lang="en-US" sz="1800" dirty="0" smtClean="0"/>
              <a:t> II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1800" dirty="0" err="1" smtClean="0"/>
              <a:t>Aldosterone</a:t>
            </a:r>
            <a:r>
              <a:rPr lang="en-US" sz="1800" dirty="0" smtClean="0"/>
              <a:t>	Vasopressin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86314" y="3586390"/>
            <a:ext cx="917431" cy="64633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Adrenal</a:t>
            </a:r>
          </a:p>
          <a:p>
            <a:r>
              <a:rPr lang="en-US" dirty="0" smtClean="0"/>
              <a:t>Cortex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30452" y="3729266"/>
            <a:ext cx="67044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Brain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57752" y="5658092"/>
            <a:ext cx="1785950" cy="9286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Kidney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Na Retention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Water Retention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86644" y="5354437"/>
            <a:ext cx="1857388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Blood Vessel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Vasoconstriction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5400000">
            <a:off x="6393669" y="2121911"/>
            <a:ext cx="35719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6357950" y="2800572"/>
            <a:ext cx="42862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6500826" y="3499644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143504" y="3357562"/>
            <a:ext cx="314327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7180281" y="4464057"/>
            <a:ext cx="2213784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5072066" y="3428206"/>
            <a:ext cx="14287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4857752" y="4586522"/>
            <a:ext cx="57150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6357950" y="4515084"/>
            <a:ext cx="7143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4714479" y="5786057"/>
            <a:ext cx="85725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6100660" y="5900868"/>
            <a:ext cx="12289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10800000" flipV="1">
            <a:off x="6357950" y="6515346"/>
            <a:ext cx="357190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086624" y="344351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Thirst</a:t>
            </a:r>
            <a:endParaRPr lang="en-US" dirty="0"/>
          </a:p>
        </p:txBody>
      </p:sp>
      <p:sp>
        <p:nvSpPr>
          <p:cNvPr id="38" name="Freeform 37"/>
          <p:cNvSpPr/>
          <p:nvPr/>
        </p:nvSpPr>
        <p:spPr>
          <a:xfrm>
            <a:off x="7057623" y="3788606"/>
            <a:ext cx="433588" cy="283336"/>
          </a:xfrm>
          <a:custGeom>
            <a:avLst/>
            <a:gdLst>
              <a:gd name="connsiteX0" fmla="*/ 0 w 433588"/>
              <a:gd name="connsiteY0" fmla="*/ 231820 h 283336"/>
              <a:gd name="connsiteX1" fmla="*/ 373487 w 433588"/>
              <a:gd name="connsiteY1" fmla="*/ 244699 h 283336"/>
              <a:gd name="connsiteX2" fmla="*/ 360608 w 433588"/>
              <a:gd name="connsiteY2" fmla="*/ 0 h 283336"/>
              <a:gd name="connsiteX3" fmla="*/ 360608 w 433588"/>
              <a:gd name="connsiteY3" fmla="*/ 0 h 283336"/>
              <a:gd name="connsiteX4" fmla="*/ 360608 w 433588"/>
              <a:gd name="connsiteY4" fmla="*/ 0 h 283336"/>
              <a:gd name="connsiteX5" fmla="*/ 360608 w 433588"/>
              <a:gd name="connsiteY5" fmla="*/ 0 h 283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3588" h="283336">
                <a:moveTo>
                  <a:pt x="0" y="231820"/>
                </a:moveTo>
                <a:cubicBezTo>
                  <a:pt x="156693" y="257578"/>
                  <a:pt x="313386" y="283336"/>
                  <a:pt x="373487" y="244699"/>
                </a:cubicBezTo>
                <a:cubicBezTo>
                  <a:pt x="433588" y="206062"/>
                  <a:pt x="360608" y="0"/>
                  <a:pt x="360608" y="0"/>
                </a:cubicBezTo>
                <a:lnTo>
                  <a:pt x="360608" y="0"/>
                </a:lnTo>
                <a:lnTo>
                  <a:pt x="360608" y="0"/>
                </a:lnTo>
                <a:lnTo>
                  <a:pt x="360608" y="0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>
            <a:stCxn id="38" idx="2"/>
          </p:cNvCxnSpPr>
          <p:nvPr/>
        </p:nvCxnSpPr>
        <p:spPr>
          <a:xfrm flipH="1" flipV="1">
            <a:off x="7415258" y="3695413"/>
            <a:ext cx="2973" cy="931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Acid-Base </a:t>
            </a:r>
            <a:r>
              <a:rPr lang="en-US" dirty="0" err="1" smtClean="0"/>
              <a:t>Nomogram</a:t>
            </a:r>
            <a:r>
              <a:rPr lang="en-US" dirty="0" smtClean="0"/>
              <a:t>:</a:t>
            </a:r>
            <a:endParaRPr lang="en-US" dirty="0"/>
          </a:p>
        </p:txBody>
      </p:sp>
      <p:pic>
        <p:nvPicPr>
          <p:cNvPr id="32770" name="Picture 2" descr="View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2071678"/>
            <a:ext cx="4643470" cy="46434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chemeClr val="tx1"/>
                </a:solidFill>
              </a:rPr>
              <a:t>Clinical concepts: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Effect of Temp</a:t>
            </a:r>
            <a:r>
              <a:rPr lang="en-US" dirty="0" smtClean="0"/>
              <a:t>:</a:t>
            </a:r>
          </a:p>
          <a:p>
            <a:r>
              <a:rPr lang="en-US" dirty="0" smtClean="0"/>
              <a:t>pH rises 0.015/</a:t>
            </a:r>
            <a:r>
              <a:rPr lang="en-US" baseline="30000" dirty="0" smtClean="0"/>
              <a:t>0</a:t>
            </a:r>
            <a:r>
              <a:rPr lang="en-US" dirty="0" smtClean="0"/>
              <a:t>C  drop in temp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Effect of PaCO</a:t>
            </a:r>
            <a:r>
              <a:rPr lang="en-US" b="1" baseline="-25000" dirty="0" smtClean="0"/>
              <a:t>2</a:t>
            </a:r>
            <a:r>
              <a:rPr lang="en-US" b="1" dirty="0" smtClean="0"/>
              <a:t> on pH</a:t>
            </a:r>
            <a:r>
              <a:rPr lang="en-US" dirty="0" smtClean="0"/>
              <a:t>:</a:t>
            </a:r>
          </a:p>
          <a:p>
            <a:r>
              <a:rPr lang="en-US" dirty="0" smtClean="0"/>
              <a:t>pH changes by 0.08/10mm Hg change in PaCO</a:t>
            </a:r>
            <a:r>
              <a:rPr lang="en-US" baseline="-25000" dirty="0" smtClean="0"/>
              <a:t>2 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baseline="-25000" dirty="0" smtClean="0"/>
          </a:p>
          <a:p>
            <a:pPr>
              <a:buNone/>
            </a:pPr>
            <a:r>
              <a:rPr lang="en-US" b="1" dirty="0" smtClean="0"/>
              <a:t>Effect of change of [HCO</a:t>
            </a:r>
            <a:r>
              <a:rPr lang="en-US" b="1" baseline="-25000" dirty="0" smtClean="0"/>
              <a:t>3</a:t>
            </a:r>
            <a:r>
              <a:rPr lang="en-US" b="1" baseline="30000" dirty="0" smtClean="0"/>
              <a:t>-</a:t>
            </a:r>
            <a:r>
              <a:rPr lang="en-US" b="1" dirty="0" smtClean="0"/>
              <a:t>] on pH:</a:t>
            </a:r>
          </a:p>
          <a:p>
            <a:r>
              <a:rPr lang="en-US" dirty="0" smtClean="0"/>
              <a:t>pH changes by 0.1/ 6 </a:t>
            </a:r>
            <a:r>
              <a:rPr lang="en-US" dirty="0" err="1" smtClean="0"/>
              <a:t>mEq</a:t>
            </a:r>
            <a:r>
              <a:rPr lang="en-US" dirty="0" smtClean="0"/>
              <a:t> change in [HCO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-</a:t>
            </a:r>
            <a:r>
              <a:rPr lang="en-US" dirty="0" smtClean="0"/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u="sng" dirty="0" smtClean="0"/>
              <a:t>Clinical Concepts: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Effect of Electrolytes in Buffering:</a:t>
            </a:r>
          </a:p>
          <a:p>
            <a:r>
              <a:rPr lang="en-US" b="1" dirty="0" smtClean="0"/>
              <a:t>Potassium Ion: </a:t>
            </a:r>
            <a:r>
              <a:rPr lang="en-US" dirty="0" smtClean="0"/>
              <a:t>Intracellular</a:t>
            </a:r>
          </a:p>
          <a:p>
            <a:pPr lvl="1"/>
            <a:r>
              <a:rPr lang="en-US" dirty="0" err="1" smtClean="0"/>
              <a:t>Hypokalemia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-  K</a:t>
            </a:r>
            <a:r>
              <a:rPr lang="en-US" baseline="30000" dirty="0" smtClean="0">
                <a:sym typeface="Wingdings" pitchFamily="2" charset="2"/>
              </a:rPr>
              <a:t>+</a:t>
            </a:r>
            <a:r>
              <a:rPr lang="en-US" dirty="0" smtClean="0">
                <a:sym typeface="Wingdings" pitchFamily="2" charset="2"/>
              </a:rPr>
              <a:t> Moves out  H</a:t>
            </a:r>
            <a:r>
              <a:rPr lang="en-US" baseline="30000" dirty="0" smtClean="0">
                <a:sym typeface="Wingdings" pitchFamily="2" charset="2"/>
              </a:rPr>
              <a:t>+</a:t>
            </a:r>
            <a:r>
              <a:rPr lang="en-US" dirty="0" smtClean="0">
                <a:sym typeface="Wingdings" pitchFamily="2" charset="2"/>
              </a:rPr>
              <a:t> moves in</a:t>
            </a:r>
          </a:p>
          <a:p>
            <a:pPr lvl="1">
              <a:buNone/>
            </a:pPr>
            <a:r>
              <a:rPr lang="en-US" dirty="0" smtClean="0">
                <a:sym typeface="Wingdings" pitchFamily="2" charset="2"/>
              </a:rPr>
              <a:t>      		       - K</a:t>
            </a:r>
            <a:r>
              <a:rPr lang="en-US" baseline="30000" dirty="0" smtClean="0">
                <a:sym typeface="Wingdings" pitchFamily="2" charset="2"/>
              </a:rPr>
              <a:t>+</a:t>
            </a:r>
            <a:r>
              <a:rPr lang="en-US" dirty="0" smtClean="0">
                <a:sym typeface="Wingdings" pitchFamily="2" charset="2"/>
              </a:rPr>
              <a:t> &amp; HCO</a:t>
            </a:r>
            <a:r>
              <a:rPr lang="en-US" baseline="-25000" dirty="0" smtClean="0">
                <a:sym typeface="Wingdings" pitchFamily="2" charset="2"/>
              </a:rPr>
              <a:t>3</a:t>
            </a:r>
            <a:r>
              <a:rPr lang="en-US" baseline="30000" dirty="0" smtClean="0">
                <a:sym typeface="Wingdings" pitchFamily="2" charset="2"/>
              </a:rPr>
              <a:t>-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reabsorption</a:t>
            </a:r>
            <a:r>
              <a:rPr lang="en-US" dirty="0" smtClean="0">
                <a:sym typeface="Wingdings" pitchFamily="2" charset="2"/>
              </a:rPr>
              <a:t>,  H</a:t>
            </a:r>
            <a:r>
              <a:rPr lang="en-US" baseline="30000" dirty="0" smtClean="0">
                <a:sym typeface="Wingdings" pitchFamily="2" charset="2"/>
              </a:rPr>
              <a:t>+</a:t>
            </a:r>
            <a:r>
              <a:rPr lang="en-US" dirty="0" smtClean="0">
                <a:sym typeface="Wingdings" pitchFamily="2" charset="2"/>
              </a:rPr>
              <a:t> Excretion</a:t>
            </a:r>
          </a:p>
          <a:p>
            <a:r>
              <a:rPr lang="en-US" b="1" dirty="0" smtClean="0">
                <a:sym typeface="Wingdings" pitchFamily="2" charset="2"/>
              </a:rPr>
              <a:t>Sodium Ion</a:t>
            </a:r>
          </a:p>
          <a:p>
            <a:pPr lvl="1"/>
            <a:r>
              <a:rPr lang="en-US" dirty="0" err="1" smtClean="0">
                <a:sym typeface="Wingdings" pitchFamily="2" charset="2"/>
              </a:rPr>
              <a:t>Hyponatremia</a:t>
            </a:r>
            <a:r>
              <a:rPr lang="en-US" dirty="0" smtClean="0">
                <a:sym typeface="Wingdings" pitchFamily="2" charset="2"/>
              </a:rPr>
              <a:t> --  Na</a:t>
            </a:r>
            <a:r>
              <a:rPr lang="en-US" baseline="30000" dirty="0" smtClean="0">
                <a:sym typeface="Wingdings" pitchFamily="2" charset="2"/>
              </a:rPr>
              <a:t>+</a:t>
            </a:r>
            <a:r>
              <a:rPr lang="en-US" dirty="0" smtClean="0">
                <a:sym typeface="Wingdings" pitchFamily="2" charset="2"/>
              </a:rPr>
              <a:t> &amp; HCO</a:t>
            </a:r>
            <a:r>
              <a:rPr lang="en-US" baseline="-25000" dirty="0" smtClean="0">
                <a:sym typeface="Wingdings" pitchFamily="2" charset="2"/>
              </a:rPr>
              <a:t>3</a:t>
            </a:r>
            <a:r>
              <a:rPr lang="en-US" baseline="30000" dirty="0" smtClean="0">
                <a:sym typeface="Wingdings" pitchFamily="2" charset="2"/>
              </a:rPr>
              <a:t>- </a:t>
            </a:r>
            <a:r>
              <a:rPr lang="en-US" dirty="0" err="1" smtClean="0">
                <a:sym typeface="Wingdings" pitchFamily="2" charset="2"/>
              </a:rPr>
              <a:t>reabsorption</a:t>
            </a:r>
            <a:r>
              <a:rPr lang="en-US" dirty="0" smtClean="0">
                <a:sym typeface="Wingdings" pitchFamily="2" charset="2"/>
              </a:rPr>
              <a:t> &amp; H</a:t>
            </a:r>
            <a:r>
              <a:rPr lang="en-US" baseline="30000" dirty="0" smtClean="0">
                <a:sym typeface="Wingdings" pitchFamily="2" charset="2"/>
              </a:rPr>
              <a:t>+</a:t>
            </a:r>
            <a:r>
              <a:rPr lang="en-US" dirty="0" smtClean="0">
                <a:sym typeface="Wingdings" pitchFamily="2" charset="2"/>
              </a:rPr>
              <a:t> excretion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rot="5400000" flipH="1" flipV="1">
            <a:off x="3536149" y="4393413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 flipH="1" flipV="1">
            <a:off x="6392875" y="4392619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u="sng" dirty="0" smtClean="0"/>
              <a:t>Clinical Concepts: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Role of Bones:</a:t>
            </a:r>
          </a:p>
          <a:p>
            <a:r>
              <a:rPr lang="en-US" dirty="0" smtClean="0"/>
              <a:t>Exchange of Extracellular H</a:t>
            </a:r>
            <a:r>
              <a:rPr lang="en-US" baseline="30000" dirty="0" smtClean="0"/>
              <a:t>+</a:t>
            </a:r>
            <a:r>
              <a:rPr lang="en-US" dirty="0" smtClean="0"/>
              <a:t> for Na</a:t>
            </a:r>
            <a:r>
              <a:rPr lang="en-US" baseline="30000" dirty="0" smtClean="0"/>
              <a:t>+</a:t>
            </a:r>
            <a:r>
              <a:rPr lang="en-US" dirty="0" smtClean="0"/>
              <a:t> &amp; Ca</a:t>
            </a:r>
            <a:r>
              <a:rPr lang="en-US" baseline="30000" dirty="0" smtClean="0"/>
              <a:t>++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Acid load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Demineralise</a:t>
            </a:r>
            <a:r>
              <a:rPr lang="en-US" dirty="0" smtClean="0">
                <a:sym typeface="Wingdings" pitchFamily="2" charset="2"/>
              </a:rPr>
              <a:t> Bones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Alkaline load  Deposition of CO</a:t>
            </a:r>
            <a:r>
              <a:rPr lang="en-US" baseline="-25000" dirty="0" smtClean="0">
                <a:sym typeface="Wingdings" pitchFamily="2" charset="2"/>
              </a:rPr>
              <a:t>3</a:t>
            </a:r>
            <a:r>
              <a:rPr lang="en-US" baseline="30000" dirty="0" smtClean="0">
                <a:sym typeface="Wingdings" pitchFamily="2" charset="2"/>
              </a:rPr>
              <a:t>2-</a:t>
            </a:r>
            <a:r>
              <a:rPr lang="en-US" dirty="0" smtClean="0">
                <a:sym typeface="Wingdings" pitchFamily="2" charset="2"/>
              </a:rPr>
              <a:t> in Bones</a:t>
            </a:r>
          </a:p>
          <a:p>
            <a:pPr>
              <a:buNone/>
            </a:pPr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r>
              <a:rPr lang="en-US" b="1" dirty="0" smtClean="0">
                <a:sym typeface="Wingdings" pitchFamily="2" charset="2"/>
              </a:rPr>
              <a:t>Time Course of Buffering:</a:t>
            </a:r>
          </a:p>
          <a:p>
            <a:r>
              <a:rPr lang="en-US" dirty="0" smtClean="0">
                <a:sym typeface="Wingdings" pitchFamily="2" charset="2"/>
              </a:rPr>
              <a:t>Plasma HCO</a:t>
            </a:r>
            <a:r>
              <a:rPr lang="en-US" baseline="-25000" dirty="0" smtClean="0">
                <a:sym typeface="Wingdings" pitchFamily="2" charset="2"/>
              </a:rPr>
              <a:t>3</a:t>
            </a:r>
            <a:r>
              <a:rPr lang="en-US" baseline="30000" dirty="0" smtClean="0">
                <a:sym typeface="Wingdings" pitchFamily="2" charset="2"/>
              </a:rPr>
              <a:t>-</a:t>
            </a:r>
            <a:r>
              <a:rPr lang="en-US" dirty="0" smtClean="0">
                <a:sym typeface="Wingdings" pitchFamily="2" charset="2"/>
              </a:rPr>
              <a:t> 			----&gt; Immediate</a:t>
            </a:r>
          </a:p>
          <a:p>
            <a:r>
              <a:rPr lang="en-US" dirty="0" smtClean="0">
                <a:sym typeface="Wingdings" pitchFamily="2" charset="2"/>
              </a:rPr>
              <a:t>Interstitial HCO</a:t>
            </a:r>
            <a:r>
              <a:rPr lang="en-US" baseline="-25000" dirty="0" smtClean="0">
                <a:sym typeface="Wingdings" pitchFamily="2" charset="2"/>
              </a:rPr>
              <a:t>3</a:t>
            </a:r>
            <a:r>
              <a:rPr lang="en-US" baseline="30000" dirty="0" smtClean="0">
                <a:sym typeface="Wingdings" pitchFamily="2" charset="2"/>
              </a:rPr>
              <a:t>-</a:t>
            </a:r>
            <a:r>
              <a:rPr lang="en-US" dirty="0" smtClean="0">
                <a:sym typeface="Wingdings" pitchFamily="2" charset="2"/>
              </a:rPr>
              <a:t>  		-----&gt; 15-20 Min</a:t>
            </a:r>
          </a:p>
          <a:p>
            <a:r>
              <a:rPr lang="en-US" dirty="0" smtClean="0">
                <a:sym typeface="Wingdings" pitchFamily="2" charset="2"/>
              </a:rPr>
              <a:t>Intracellular Proteins &amp; Bones ----&gt; 2-4 Hours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u="sng" dirty="0" smtClean="0"/>
              <a:t>Acid Base Disorders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Acidosis/Alkalosis:</a:t>
            </a:r>
          </a:p>
          <a:p>
            <a:pPr>
              <a:buNone/>
            </a:pPr>
            <a:r>
              <a:rPr lang="en-US" dirty="0" smtClean="0"/>
              <a:t>Any process that tends to increase/decrease pH</a:t>
            </a:r>
          </a:p>
          <a:p>
            <a:r>
              <a:rPr lang="en-US" dirty="0" smtClean="0"/>
              <a:t>Metabolic: Primarily affects Bicarbonate</a:t>
            </a:r>
          </a:p>
          <a:p>
            <a:r>
              <a:rPr lang="en-US" dirty="0" smtClean="0"/>
              <a:t>Respiratory: Primarily affects PaCO</a:t>
            </a:r>
            <a:r>
              <a:rPr lang="en-US" baseline="-25000" dirty="0" smtClean="0"/>
              <a:t>2</a:t>
            </a:r>
            <a:endParaRPr lang="en-US" dirty="0" smtClean="0"/>
          </a:p>
          <a:p>
            <a:endParaRPr lang="en-US" dirty="0"/>
          </a:p>
          <a:p>
            <a:pPr>
              <a:buNone/>
            </a:pPr>
            <a:r>
              <a:rPr lang="en-US" b="1" u="sng" dirty="0" smtClean="0"/>
              <a:t>Acidemia/Alkalemia:</a:t>
            </a:r>
          </a:p>
          <a:p>
            <a:pPr>
              <a:buNone/>
            </a:pPr>
            <a:r>
              <a:rPr lang="en-US" dirty="0" smtClean="0"/>
              <a:t>Net effect of all primary and compensatory changes on arterial blood pH.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u="sng" dirty="0" smtClean="0"/>
              <a:t>Acid Base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sz="3500" b="1" i="1" u="sng" dirty="0" smtClean="0"/>
              <a:t>The primary disorders:</a:t>
            </a:r>
          </a:p>
          <a:p>
            <a:r>
              <a:rPr lang="en-US" dirty="0" smtClean="0"/>
              <a:t>Metabolic Acidosis</a:t>
            </a:r>
          </a:p>
          <a:p>
            <a:r>
              <a:rPr lang="en-US" dirty="0" smtClean="0"/>
              <a:t>Metabolic Alkalosis</a:t>
            </a:r>
          </a:p>
          <a:p>
            <a:r>
              <a:rPr lang="en-US" dirty="0" smtClean="0"/>
              <a:t>Respiratory Acidosis</a:t>
            </a:r>
          </a:p>
          <a:p>
            <a:pPr lvl="1"/>
            <a:r>
              <a:rPr lang="en-US" dirty="0" smtClean="0"/>
              <a:t>Acute</a:t>
            </a:r>
          </a:p>
          <a:p>
            <a:pPr lvl="1"/>
            <a:r>
              <a:rPr lang="en-US" dirty="0" smtClean="0"/>
              <a:t>Chronic</a:t>
            </a:r>
          </a:p>
          <a:p>
            <a:r>
              <a:rPr lang="en-US" dirty="0" smtClean="0"/>
              <a:t>Respiratory Alkalosis</a:t>
            </a:r>
          </a:p>
          <a:p>
            <a:pPr lvl="1"/>
            <a:r>
              <a:rPr lang="en-US" dirty="0" smtClean="0"/>
              <a:t>Acute</a:t>
            </a:r>
          </a:p>
          <a:p>
            <a:pPr lvl="1"/>
            <a:r>
              <a:rPr lang="en-US" dirty="0" smtClean="0"/>
              <a:t>Chronic</a:t>
            </a:r>
          </a:p>
          <a:p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2"/>
          </p:nvPr>
        </p:nvGraphicFramePr>
        <p:xfrm>
          <a:off x="4357719" y="2357428"/>
          <a:ext cx="4714875" cy="3643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25"/>
                <a:gridCol w="1571625"/>
                <a:gridCol w="1571625"/>
              </a:tblGrid>
              <a:tr h="7286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Disorder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Primary</a:t>
                      </a:r>
                      <a:r>
                        <a:rPr lang="en-US" baseline="0" dirty="0" smtClean="0"/>
                        <a:t> Change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Compensatory Change</a:t>
                      </a:r>
                    </a:p>
                  </a:txBody>
                  <a:tcPr/>
                </a:tc>
              </a:tr>
              <a:tr h="728668">
                <a:tc>
                  <a:txBody>
                    <a:bodyPr/>
                    <a:lstStyle/>
                    <a:p>
                      <a:r>
                        <a:rPr lang="en-US" dirty="0" smtClean="0"/>
                        <a:t>Metabolic Acidosis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HCO</a:t>
                      </a:r>
                      <a:r>
                        <a:rPr lang="en-US" baseline="-25000" dirty="0" smtClean="0"/>
                        <a:t>3</a:t>
                      </a:r>
                      <a:r>
                        <a:rPr lang="en-US" baseline="30000" dirty="0" smtClean="0"/>
                        <a:t>_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PaCO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728668">
                <a:tc>
                  <a:txBody>
                    <a:bodyPr/>
                    <a:lstStyle/>
                    <a:p>
                      <a:r>
                        <a:rPr lang="en-US" dirty="0" smtClean="0"/>
                        <a:t>Metabolic Alkalosis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HCO</a:t>
                      </a:r>
                      <a:r>
                        <a:rPr lang="en-US" baseline="-25000" dirty="0" smtClean="0"/>
                        <a:t>3</a:t>
                      </a:r>
                      <a:r>
                        <a:rPr lang="en-US" baseline="30000" dirty="0" smtClean="0"/>
                        <a:t>_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PaCO</a:t>
                      </a:r>
                      <a:r>
                        <a:rPr lang="en-US" baseline="-25000" dirty="0" smtClean="0"/>
                        <a:t>2</a:t>
                      </a:r>
                      <a:endParaRPr lang="en-US" dirty="0" smtClean="0"/>
                    </a:p>
                  </a:txBody>
                  <a:tcPr/>
                </a:tc>
              </a:tr>
              <a:tr h="728668">
                <a:tc>
                  <a:txBody>
                    <a:bodyPr/>
                    <a:lstStyle/>
                    <a:p>
                      <a:r>
                        <a:rPr lang="en-US" dirty="0" smtClean="0"/>
                        <a:t>Respiratory Acidosis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PaCO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HCO</a:t>
                      </a:r>
                      <a:r>
                        <a:rPr lang="en-US" baseline="-25000" dirty="0" smtClean="0"/>
                        <a:t>3</a:t>
                      </a:r>
                      <a:r>
                        <a:rPr lang="en-US" baseline="30000" dirty="0" smtClean="0"/>
                        <a:t>_</a:t>
                      </a:r>
                      <a:endParaRPr lang="en-US" dirty="0"/>
                    </a:p>
                  </a:txBody>
                  <a:tcPr/>
                </a:tc>
              </a:tr>
              <a:tr h="728668">
                <a:tc>
                  <a:txBody>
                    <a:bodyPr/>
                    <a:lstStyle/>
                    <a:p>
                      <a:r>
                        <a:rPr lang="en-US" dirty="0" smtClean="0"/>
                        <a:t>Respiratory Alkalosis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PaCO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HCO</a:t>
                      </a:r>
                      <a:r>
                        <a:rPr lang="en-US" baseline="-25000" dirty="0" smtClean="0"/>
                        <a:t>3</a:t>
                      </a:r>
                      <a:r>
                        <a:rPr lang="en-US" baseline="30000" dirty="0" smtClean="0"/>
                        <a:t>_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 rot="5400000">
            <a:off x="6142842" y="3285330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7643040" y="3285330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6142842" y="5428470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7643039" y="5428470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6142842" y="4714090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 flipH="1" flipV="1">
            <a:off x="6144430" y="3928272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 flipH="1" flipV="1">
            <a:off x="7643040" y="3999710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H="1" flipV="1">
            <a:off x="7643039" y="4714090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err="1" smtClean="0"/>
              <a:t>Acidosis:Clinical</a:t>
            </a:r>
            <a:r>
              <a:rPr lang="en-US" u="sng" dirty="0" smtClean="0"/>
              <a:t> Effects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4000" b="1" u="sng" dirty="0" smtClean="0"/>
              <a:t>CVS:</a:t>
            </a:r>
          </a:p>
          <a:p>
            <a:pPr>
              <a:buNone/>
            </a:pPr>
            <a:r>
              <a:rPr lang="en-US" dirty="0" smtClean="0"/>
              <a:t>Combination of Effects of Direct depression and Catecholamine stimulation</a:t>
            </a:r>
          </a:p>
          <a:p>
            <a:pPr>
              <a:buNone/>
            </a:pPr>
            <a:r>
              <a:rPr lang="en-US" u="sng" dirty="0" smtClean="0"/>
              <a:t>Heart Rate</a:t>
            </a:r>
            <a:r>
              <a:rPr lang="en-US" dirty="0" smtClean="0"/>
              <a:t>: Initial Increase then Decrease</a:t>
            </a:r>
          </a:p>
          <a:p>
            <a:pPr>
              <a:buNone/>
            </a:pPr>
            <a:r>
              <a:rPr lang="en-US" u="sng" dirty="0" smtClean="0"/>
              <a:t>Rhythm:</a:t>
            </a:r>
            <a:r>
              <a:rPr lang="en-US" dirty="0" smtClean="0"/>
              <a:t> Increased Atrial &amp; Ventricular Dysrrhythmias</a:t>
            </a:r>
          </a:p>
          <a:p>
            <a:pPr lvl="1"/>
            <a:r>
              <a:rPr lang="en-US" dirty="0" smtClean="0"/>
              <a:t>Due to Changes in S K</a:t>
            </a:r>
            <a:r>
              <a:rPr lang="en-US" baseline="30000" dirty="0" smtClean="0"/>
              <a:t>+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Lower threshold for VF</a:t>
            </a:r>
          </a:p>
          <a:p>
            <a:pPr>
              <a:buNone/>
            </a:pPr>
            <a:r>
              <a:rPr lang="en-US" u="sng" dirty="0" smtClean="0"/>
              <a:t>Contractility</a:t>
            </a:r>
            <a:r>
              <a:rPr lang="en-US" dirty="0" smtClean="0"/>
              <a:t>: Increased contractility. Depression if pH&lt;7.0</a:t>
            </a:r>
          </a:p>
          <a:p>
            <a:pPr>
              <a:buNone/>
            </a:pPr>
            <a:r>
              <a:rPr lang="en-US" u="sng" dirty="0" smtClean="0"/>
              <a:t>Cardiac Output</a:t>
            </a:r>
            <a:r>
              <a:rPr lang="en-US" dirty="0" smtClean="0"/>
              <a:t>: Increased</a:t>
            </a:r>
          </a:p>
          <a:p>
            <a:pPr lvl="1"/>
            <a:r>
              <a:rPr lang="en-US" dirty="0" smtClean="0"/>
              <a:t>Increased </a:t>
            </a:r>
            <a:r>
              <a:rPr lang="en-US" dirty="0" err="1" smtClean="0"/>
              <a:t>Catecholamines</a:t>
            </a:r>
            <a:r>
              <a:rPr lang="en-US" dirty="0" smtClean="0"/>
              <a:t>,  </a:t>
            </a:r>
          </a:p>
          <a:p>
            <a:pPr lvl="1"/>
            <a:r>
              <a:rPr lang="en-US" dirty="0" smtClean="0"/>
              <a:t>Decreased Arterial tone,</a:t>
            </a:r>
          </a:p>
          <a:p>
            <a:pPr lvl="1"/>
            <a:r>
              <a:rPr lang="en-US" dirty="0" smtClean="0"/>
              <a:t> Increased Venous Tone</a:t>
            </a:r>
          </a:p>
          <a:p>
            <a:pPr lvl="1"/>
            <a:r>
              <a:rPr lang="en-US" dirty="0" smtClean="0"/>
              <a:t>At &lt;7.0, Decreased d/t direct depressant effects</a:t>
            </a:r>
          </a:p>
          <a:p>
            <a:pPr lvl="1"/>
            <a:r>
              <a:rPr lang="en-US" dirty="0" smtClean="0"/>
              <a:t>CCF d/t Increased venous tone.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err="1" smtClean="0"/>
              <a:t>Acidosis:Clinical</a:t>
            </a:r>
            <a:r>
              <a:rPr lang="en-US" u="sng" dirty="0" smtClean="0"/>
              <a:t>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Vascular Effects:</a:t>
            </a:r>
          </a:p>
          <a:p>
            <a:r>
              <a:rPr lang="en-US" dirty="0" smtClean="0"/>
              <a:t>Direct Vasodilatation</a:t>
            </a:r>
          </a:p>
          <a:p>
            <a:r>
              <a:rPr lang="en-US" dirty="0" smtClean="0"/>
              <a:t>Vasoconstriction d/t </a:t>
            </a:r>
            <a:r>
              <a:rPr lang="en-US" dirty="0" err="1" smtClean="0"/>
              <a:t>Catecholamines</a:t>
            </a:r>
            <a:endParaRPr lang="en-US" dirty="0" smtClean="0"/>
          </a:p>
          <a:p>
            <a:pPr lvl="1"/>
            <a:r>
              <a:rPr lang="en-US" dirty="0" smtClean="0"/>
              <a:t>Respiratory: Vasodilatation predominates</a:t>
            </a:r>
          </a:p>
          <a:p>
            <a:pPr lvl="1"/>
            <a:r>
              <a:rPr lang="en-US" dirty="0" smtClean="0"/>
              <a:t>Metabolic: Vasoconstriction</a:t>
            </a:r>
          </a:p>
          <a:p>
            <a:pPr lvl="2"/>
            <a:r>
              <a:rPr lang="en-US" dirty="0" err="1" smtClean="0"/>
              <a:t>Splanchnic</a:t>
            </a:r>
            <a:r>
              <a:rPr lang="en-US" dirty="0" smtClean="0"/>
              <a:t> &amp; Renal Vasoconstriction</a:t>
            </a:r>
          </a:p>
          <a:p>
            <a:pPr lvl="2"/>
            <a:r>
              <a:rPr lang="en-US" dirty="0" smtClean="0"/>
              <a:t>Variable effects on Coronary, </a:t>
            </a:r>
            <a:r>
              <a:rPr lang="en-US" dirty="0" err="1" smtClean="0"/>
              <a:t>Cutaneous</a:t>
            </a:r>
            <a:r>
              <a:rPr lang="en-US" dirty="0" smtClean="0"/>
              <a:t>, Uterine</a:t>
            </a:r>
          </a:p>
          <a:p>
            <a:r>
              <a:rPr lang="en-US" dirty="0" smtClean="0"/>
              <a:t>BP doesn’t change till extremes imbalance</a:t>
            </a:r>
          </a:p>
          <a:p>
            <a:pPr lvl="1"/>
            <a:r>
              <a:rPr lang="en-US" dirty="0" smtClean="0"/>
              <a:t>Hypotension occurs when pH falls below 7.0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Clinical Effects of Acidosis: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42910" y="1600200"/>
            <a:ext cx="8153400" cy="4495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u="sng" dirty="0" smtClean="0"/>
              <a:t>Respiratory System:</a:t>
            </a:r>
          </a:p>
          <a:p>
            <a:r>
              <a:rPr lang="en-US" dirty="0" smtClean="0"/>
              <a:t>Minute Ventilation:      TV  	RR</a:t>
            </a:r>
          </a:p>
          <a:p>
            <a:pPr lvl="1"/>
            <a:r>
              <a:rPr lang="en-US" dirty="0" smtClean="0"/>
              <a:t>Twice more for RA than MA</a:t>
            </a:r>
          </a:p>
          <a:p>
            <a:r>
              <a:rPr lang="en-US" dirty="0" smtClean="0"/>
              <a:t>Airway Resistance:</a:t>
            </a:r>
          </a:p>
          <a:p>
            <a:pPr lvl="1"/>
            <a:r>
              <a:rPr lang="en-US" dirty="0" smtClean="0"/>
              <a:t>Direct: Decrease by Smooth muscle relaxation</a:t>
            </a:r>
          </a:p>
          <a:p>
            <a:pPr lvl="1"/>
            <a:r>
              <a:rPr lang="en-US" dirty="0" smtClean="0"/>
              <a:t>Indirect: Increased by </a:t>
            </a:r>
            <a:r>
              <a:rPr lang="en-US" dirty="0" err="1" smtClean="0"/>
              <a:t>Vagal</a:t>
            </a:r>
            <a:r>
              <a:rPr lang="en-US" dirty="0" smtClean="0"/>
              <a:t> Tone</a:t>
            </a:r>
          </a:p>
          <a:p>
            <a:pPr lvl="2"/>
            <a:r>
              <a:rPr lang="en-US" dirty="0" err="1" smtClean="0"/>
              <a:t>Vagal</a:t>
            </a:r>
            <a:r>
              <a:rPr lang="en-US" dirty="0" smtClean="0"/>
              <a:t> Effect predominates: Increased </a:t>
            </a:r>
            <a:r>
              <a:rPr lang="en-US" dirty="0" err="1" smtClean="0"/>
              <a:t>WoB</a:t>
            </a:r>
            <a:endParaRPr lang="en-US" dirty="0" smtClean="0"/>
          </a:p>
          <a:p>
            <a:r>
              <a:rPr lang="en-US" dirty="0" smtClean="0"/>
              <a:t>Pulmonary Vasculature:</a:t>
            </a:r>
          </a:p>
          <a:p>
            <a:pPr lvl="1"/>
            <a:r>
              <a:rPr lang="en-US" dirty="0" smtClean="0"/>
              <a:t> Vasoconstriction</a:t>
            </a:r>
          </a:p>
          <a:p>
            <a:pPr lvl="1"/>
            <a:r>
              <a:rPr lang="en-US" dirty="0" smtClean="0"/>
              <a:t>Enhanced HPV</a:t>
            </a:r>
          </a:p>
          <a:p>
            <a:r>
              <a:rPr lang="en-US" dirty="0" smtClean="0"/>
              <a:t>Right shift of ODC:</a:t>
            </a:r>
          </a:p>
          <a:p>
            <a:pPr lvl="1"/>
            <a:r>
              <a:rPr lang="en-US" dirty="0" smtClean="0"/>
              <a:t> But tissue hypoxia can occur due to hypotension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rot="5400000" flipH="1" flipV="1">
            <a:off x="5106991" y="2106603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 flipH="1" flipV="1">
            <a:off x="3608381" y="2178041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3679819" y="2178041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Clinical Effects of Acidosis: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u="sng" dirty="0" smtClean="0"/>
              <a:t>GI System:</a:t>
            </a:r>
          </a:p>
          <a:p>
            <a:pPr lvl="1"/>
            <a:r>
              <a:rPr lang="en-US" dirty="0" smtClean="0"/>
              <a:t>Variable effects in </a:t>
            </a:r>
            <a:r>
              <a:rPr lang="en-US" dirty="0" err="1" smtClean="0"/>
              <a:t>splanchnic</a:t>
            </a:r>
            <a:r>
              <a:rPr lang="en-US" dirty="0" smtClean="0"/>
              <a:t> BF</a:t>
            </a:r>
          </a:p>
          <a:p>
            <a:pPr>
              <a:buNone/>
            </a:pPr>
            <a:r>
              <a:rPr lang="en-US" b="1" u="sng" dirty="0" smtClean="0"/>
              <a:t>Renal System</a:t>
            </a:r>
          </a:p>
          <a:p>
            <a:pPr lvl="1"/>
            <a:r>
              <a:rPr lang="en-US" dirty="0" smtClean="0"/>
              <a:t>Vasoconstriction</a:t>
            </a:r>
          </a:p>
          <a:p>
            <a:pPr>
              <a:buNone/>
            </a:pPr>
            <a:r>
              <a:rPr lang="en-US" b="1" u="sng" dirty="0" err="1" smtClean="0"/>
              <a:t>Uteroplacental</a:t>
            </a:r>
            <a:r>
              <a:rPr lang="en-US" b="1" u="sng" dirty="0" smtClean="0"/>
              <a:t>:</a:t>
            </a:r>
          </a:p>
          <a:p>
            <a:pPr lvl="1"/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r>
              <a:rPr lang="en-US" dirty="0" smtClean="0"/>
              <a:t> freely diffuses</a:t>
            </a:r>
          </a:p>
          <a:p>
            <a:pPr lvl="1"/>
            <a:r>
              <a:rPr lang="en-US" dirty="0" smtClean="0"/>
              <a:t>HCO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-</a:t>
            </a:r>
            <a:r>
              <a:rPr lang="en-US" dirty="0" smtClean="0"/>
              <a:t> slowly over hours</a:t>
            </a:r>
          </a:p>
          <a:p>
            <a:r>
              <a:rPr lang="en-US" dirty="0" smtClean="0"/>
              <a:t>Similar effects in Fetal systems</a:t>
            </a:r>
          </a:p>
          <a:p>
            <a:pPr>
              <a:buNone/>
            </a:pPr>
            <a:r>
              <a:rPr lang="en-US" b="1" u="sng" dirty="0" smtClean="0"/>
              <a:t>Electrolytes:</a:t>
            </a:r>
          </a:p>
          <a:p>
            <a:pPr lvl="1"/>
            <a:r>
              <a:rPr lang="en-US" dirty="0" smtClean="0"/>
              <a:t>Calcium: Increased Free Ca</a:t>
            </a:r>
            <a:r>
              <a:rPr lang="en-US" baseline="30000" dirty="0" smtClean="0"/>
              <a:t>++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Potassium: Increased S K</a:t>
            </a:r>
            <a:r>
              <a:rPr lang="en-US" baseline="30000" dirty="0" smtClean="0"/>
              <a:t>+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u="sng" dirty="0" smtClean="0"/>
              <a:t>Homeostasis</a:t>
            </a:r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u="sng" dirty="0" err="1" smtClean="0"/>
              <a:t>Defence</a:t>
            </a:r>
            <a:r>
              <a:rPr lang="en-US" b="1" u="sng" dirty="0" smtClean="0"/>
              <a:t> of Specific Ionic Concentration:</a:t>
            </a:r>
          </a:p>
          <a:p>
            <a:r>
              <a:rPr lang="en-US" dirty="0" smtClean="0"/>
              <a:t>Glucose</a:t>
            </a:r>
          </a:p>
          <a:p>
            <a:r>
              <a:rPr lang="en-US" dirty="0" smtClean="0"/>
              <a:t>Na</a:t>
            </a:r>
            <a:r>
              <a:rPr lang="en-US" baseline="30000" dirty="0" smtClean="0"/>
              <a:t>+ </a:t>
            </a:r>
            <a:r>
              <a:rPr lang="en-US" dirty="0" smtClean="0"/>
              <a:t> &amp; K</a:t>
            </a:r>
            <a:r>
              <a:rPr lang="en-US" baseline="30000" dirty="0" smtClean="0"/>
              <a:t>+</a:t>
            </a:r>
            <a:r>
              <a:rPr lang="en-US" dirty="0" smtClean="0"/>
              <a:t> </a:t>
            </a:r>
          </a:p>
          <a:p>
            <a:r>
              <a:rPr lang="en-US" dirty="0" smtClean="0"/>
              <a:t>Ca</a:t>
            </a:r>
            <a:r>
              <a:rPr lang="en-US" baseline="30000" dirty="0" smtClean="0"/>
              <a:t>++</a:t>
            </a:r>
            <a:r>
              <a:rPr lang="en-US" dirty="0" smtClean="0"/>
              <a:t> - Mainly by Parathyroid &amp; </a:t>
            </a:r>
            <a:r>
              <a:rPr lang="en-US" dirty="0" err="1" smtClean="0"/>
              <a:t>Calcitonin</a:t>
            </a:r>
            <a:endParaRPr lang="en-US" dirty="0" smtClean="0"/>
          </a:p>
          <a:p>
            <a:r>
              <a:rPr lang="en-US" dirty="0" smtClean="0"/>
              <a:t>Mg</a:t>
            </a:r>
            <a:r>
              <a:rPr lang="en-US" baseline="30000" dirty="0" smtClean="0"/>
              <a:t>++</a:t>
            </a:r>
            <a:r>
              <a:rPr lang="en-US" dirty="0" smtClean="0"/>
              <a:t> - Incompletely understood mechanisms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Also dependent on H</a:t>
            </a:r>
            <a:r>
              <a:rPr lang="en-US" baseline="30000" dirty="0" smtClean="0"/>
              <a:t>+</a:t>
            </a:r>
            <a:r>
              <a:rPr lang="en-US" dirty="0" smtClean="0"/>
              <a:t> ion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pH is maintained within a narrow range.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Clinical Effects of Acidosis: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u="sng" dirty="0" err="1" smtClean="0"/>
              <a:t>NeuroEndocrine</a:t>
            </a:r>
            <a:r>
              <a:rPr lang="en-US" dirty="0" smtClean="0"/>
              <a:t>:</a:t>
            </a:r>
          </a:p>
          <a:p>
            <a:r>
              <a:rPr lang="en-US" dirty="0" smtClean="0"/>
              <a:t>  CBF (by    PaCO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</a:p>
          <a:p>
            <a:r>
              <a:rPr lang="en-US" dirty="0" smtClean="0"/>
              <a:t>Mental Changes: CNS Depression</a:t>
            </a:r>
          </a:p>
          <a:p>
            <a:pPr lvl="1"/>
            <a:r>
              <a:rPr lang="en-US" dirty="0" smtClean="0"/>
              <a:t>More with RA</a:t>
            </a:r>
          </a:p>
          <a:p>
            <a:r>
              <a:rPr lang="en-US" dirty="0" smtClean="0"/>
              <a:t>Decreased Body Temp</a:t>
            </a:r>
          </a:p>
          <a:p>
            <a:pPr lvl="1"/>
            <a:r>
              <a:rPr lang="en-US" dirty="0" smtClean="0"/>
              <a:t>Impaired central regulation</a:t>
            </a:r>
          </a:p>
          <a:p>
            <a:pPr lvl="1"/>
            <a:r>
              <a:rPr lang="en-US" dirty="0" err="1" smtClean="0"/>
              <a:t>Cutaneous</a:t>
            </a:r>
            <a:r>
              <a:rPr lang="en-US" dirty="0" smtClean="0"/>
              <a:t> vasodilatation</a:t>
            </a:r>
          </a:p>
          <a:p>
            <a:pPr lvl="1"/>
            <a:r>
              <a:rPr lang="en-US" dirty="0" smtClean="0"/>
              <a:t>Decreased Cellular Metabolism</a:t>
            </a:r>
          </a:p>
          <a:p>
            <a:r>
              <a:rPr lang="en-US" dirty="0" smtClean="0"/>
              <a:t>Increased secretion of </a:t>
            </a:r>
            <a:r>
              <a:rPr lang="en-US" dirty="0" err="1" smtClean="0"/>
              <a:t>catecholamines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 flipH="1" flipV="1">
            <a:off x="857224" y="2356636"/>
            <a:ext cx="284958" cy="794"/>
          </a:xfrm>
          <a:prstGeom prst="straightConnector1">
            <a:avLst/>
          </a:prstGeom>
          <a:ln w="19050">
            <a:solidFill>
              <a:schemeClr val="tx1"/>
            </a:solidFill>
            <a:headEnd w="lg" len="med"/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 flipH="1" flipV="1">
            <a:off x="2358216" y="2356636"/>
            <a:ext cx="285752" cy="1588"/>
          </a:xfrm>
          <a:prstGeom prst="straightConnector1">
            <a:avLst/>
          </a:prstGeom>
          <a:ln w="19050" cmpd="thickThin">
            <a:solidFill>
              <a:schemeClr val="tx1"/>
            </a:solidFill>
            <a:headEnd w="lg" len="med"/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Clinical Effects of Acidosis: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500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227381"/>
                <a:gridCol w="1486308"/>
                <a:gridCol w="1769413"/>
                <a:gridCol w="167029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Effect</a:t>
                      </a:r>
                      <a:endParaRPr lang="en-US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Direct</a:t>
                      </a:r>
                      <a:endParaRPr lang="en-US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Indirect</a:t>
                      </a:r>
                      <a:endParaRPr lang="en-US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Clinical</a:t>
                      </a:r>
                    </a:p>
                  </a:txBody>
                  <a:tcPr marL="90593" marR="9059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Cerebral</a:t>
                      </a:r>
                      <a:r>
                        <a:rPr lang="en-US" baseline="0" dirty="0" smtClean="0"/>
                        <a:t> blood flow</a:t>
                      </a:r>
                      <a:endParaRPr lang="en-US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 marL="90593" marR="9059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Heart</a:t>
                      </a:r>
                      <a:r>
                        <a:rPr lang="en-US" baseline="0" dirty="0" smtClean="0"/>
                        <a:t> rate</a:t>
                      </a:r>
                      <a:endParaRPr lang="en-US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 marL="90593" marR="9059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Cardiac </a:t>
                      </a:r>
                      <a:r>
                        <a:rPr lang="en-US" dirty="0" err="1" smtClean="0"/>
                        <a:t>inotropy</a:t>
                      </a:r>
                      <a:endParaRPr lang="en-US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marL="90593" marR="9059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Systemic arterial tone</a:t>
                      </a:r>
                      <a:endParaRPr lang="en-US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marL="90593" marR="9059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Systemic venous tone</a:t>
                      </a:r>
                      <a:endParaRPr lang="en-US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 marL="90593" marR="9059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Pulmonary artery tone</a:t>
                      </a:r>
                      <a:endParaRPr lang="en-US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 marL="90593" marR="9059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Airway tone</a:t>
                      </a:r>
                      <a:endParaRPr lang="en-US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 marL="90593" marR="9059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Uterine blood flow</a:t>
                      </a:r>
                      <a:endParaRPr lang="en-US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marL="90593" marR="9059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Renal blood flow</a:t>
                      </a:r>
                      <a:endParaRPr lang="en-US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marL="90593" marR="9059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Ionised</a:t>
                      </a:r>
                      <a:r>
                        <a:rPr lang="en-US" dirty="0" smtClean="0"/>
                        <a:t> calcium</a:t>
                      </a:r>
                      <a:endParaRPr lang="en-US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 marL="90593" marR="9059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Serum potassium</a:t>
                      </a:r>
                      <a:endParaRPr lang="en-US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 marL="90593" marR="90593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u="sng" dirty="0" smtClean="0"/>
              <a:t>Respiratory Acidosis: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Primary Increase in PaCO</a:t>
            </a:r>
            <a:r>
              <a:rPr lang="en-US" baseline="-25000" dirty="0" smtClean="0"/>
              <a:t>2</a:t>
            </a:r>
          </a:p>
          <a:p>
            <a:pPr>
              <a:buNone/>
            </a:pPr>
            <a:r>
              <a:rPr lang="en-US" b="1" u="sng" dirty="0" smtClean="0"/>
              <a:t>Cause: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b="1" dirty="0" smtClean="0"/>
              <a:t> </a:t>
            </a:r>
            <a:r>
              <a:rPr lang="en-US" dirty="0" smtClean="0"/>
              <a:t>Production/   Elimination</a:t>
            </a:r>
          </a:p>
          <a:p>
            <a:r>
              <a:rPr lang="en-US" dirty="0" smtClean="0"/>
              <a:t>Produced by:</a:t>
            </a:r>
          </a:p>
          <a:p>
            <a:pPr lvl="1"/>
            <a:r>
              <a:rPr lang="en-US" dirty="0" smtClean="0"/>
              <a:t> Carbohydrate and fat metabolism, </a:t>
            </a:r>
          </a:p>
          <a:p>
            <a:pPr lvl="1"/>
            <a:r>
              <a:rPr lang="en-US" dirty="0" smtClean="0"/>
              <a:t>muscle activity, </a:t>
            </a:r>
          </a:p>
          <a:p>
            <a:pPr lvl="1"/>
            <a:r>
              <a:rPr lang="en-US" dirty="0" smtClean="0"/>
              <a:t>body temp</a:t>
            </a:r>
          </a:p>
          <a:p>
            <a:pPr lvl="1"/>
            <a:r>
              <a:rPr lang="en-US" dirty="0" smtClean="0"/>
              <a:t> thyroid hormone activity</a:t>
            </a:r>
          </a:p>
          <a:p>
            <a:r>
              <a:rPr lang="en-US" dirty="0" smtClean="0"/>
              <a:t>Elimination by Lungs. </a:t>
            </a:r>
          </a:p>
          <a:p>
            <a:pPr lvl="1"/>
            <a:r>
              <a:rPr lang="en-US" dirty="0" smtClean="0"/>
              <a:t>Immense capacity</a:t>
            </a:r>
          </a:p>
          <a:p>
            <a:pPr lvl="1"/>
            <a:r>
              <a:rPr lang="en-US" dirty="0" smtClean="0"/>
              <a:t>  CO2 - ventilation compromised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8" name="Up Arrow 7"/>
          <p:cNvSpPr/>
          <p:nvPr/>
        </p:nvSpPr>
        <p:spPr>
          <a:xfrm>
            <a:off x="882943" y="2428868"/>
            <a:ext cx="45719" cy="28575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Down Arrow 8"/>
          <p:cNvSpPr/>
          <p:nvPr/>
        </p:nvSpPr>
        <p:spPr>
          <a:xfrm>
            <a:off x="2811769" y="2428868"/>
            <a:ext cx="45719" cy="285752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Up Arrow 9"/>
          <p:cNvSpPr/>
          <p:nvPr/>
        </p:nvSpPr>
        <p:spPr>
          <a:xfrm>
            <a:off x="1428728" y="5572140"/>
            <a:ext cx="45719" cy="214314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u="sng" dirty="0" smtClean="0"/>
              <a:t>Respiratory Acidosis:</a:t>
            </a:r>
            <a:br>
              <a:rPr lang="en-US" u="sng" dirty="0" smtClean="0"/>
            </a:br>
            <a:r>
              <a:rPr lang="en-US" u="sng" dirty="0" smtClean="0"/>
              <a:t>Causes: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None/>
            </a:pPr>
            <a:r>
              <a:rPr lang="en-US" sz="3300" b="1" u="sng" dirty="0" smtClean="0"/>
              <a:t>Alveolar Hypoventilation</a:t>
            </a:r>
          </a:p>
          <a:p>
            <a:pPr marL="514350" indent="-514350"/>
            <a:r>
              <a:rPr lang="en-US" b="1" dirty="0" smtClean="0"/>
              <a:t>CNS Depression</a:t>
            </a:r>
          </a:p>
          <a:p>
            <a:pPr marL="914400" lvl="1" indent="-514350"/>
            <a:r>
              <a:rPr lang="en-US" dirty="0" smtClean="0"/>
              <a:t>Drugs</a:t>
            </a:r>
          </a:p>
          <a:p>
            <a:pPr marL="914400" lvl="1" indent="-514350"/>
            <a:r>
              <a:rPr lang="en-US" dirty="0" smtClean="0"/>
              <a:t>Cerebral Ischemia/trauma</a:t>
            </a:r>
          </a:p>
          <a:p>
            <a:pPr marL="914400" lvl="1" indent="-514350"/>
            <a:r>
              <a:rPr lang="en-US" dirty="0" smtClean="0"/>
              <a:t>Sleep Disorders</a:t>
            </a:r>
          </a:p>
          <a:p>
            <a:pPr marL="914400" lvl="1" indent="-514350"/>
            <a:r>
              <a:rPr lang="en-US" dirty="0" err="1" smtClean="0"/>
              <a:t>Pickwickian</a:t>
            </a:r>
            <a:r>
              <a:rPr lang="en-US" dirty="0" smtClean="0"/>
              <a:t> Syndrome</a:t>
            </a:r>
          </a:p>
          <a:p>
            <a:pPr marL="514350" indent="-514350"/>
            <a:r>
              <a:rPr lang="en-US" b="1" dirty="0" smtClean="0"/>
              <a:t>Neuromuscular Disorders</a:t>
            </a:r>
          </a:p>
          <a:p>
            <a:pPr marL="914400" lvl="1" indent="-514350"/>
            <a:r>
              <a:rPr lang="en-US" dirty="0" smtClean="0"/>
              <a:t>Neuropathy</a:t>
            </a:r>
          </a:p>
          <a:p>
            <a:pPr marL="914400" lvl="1" indent="-514350"/>
            <a:r>
              <a:rPr lang="en-US" dirty="0" smtClean="0"/>
              <a:t>Myopathy</a:t>
            </a:r>
            <a:endParaRPr lang="en-US" b="1" dirty="0" smtClean="0"/>
          </a:p>
          <a:p>
            <a:pPr marL="514350" indent="-514350"/>
            <a:r>
              <a:rPr lang="en-US" b="1" dirty="0" smtClean="0"/>
              <a:t>Chest Wall Abnormality</a:t>
            </a:r>
          </a:p>
          <a:p>
            <a:pPr marL="914400" lvl="1" indent="-514350"/>
            <a:r>
              <a:rPr lang="en-US" dirty="0" err="1" smtClean="0"/>
              <a:t>Kyphoscoliosis</a:t>
            </a:r>
            <a:endParaRPr lang="en-US" dirty="0" smtClean="0"/>
          </a:p>
          <a:p>
            <a:pPr marL="914400" lvl="1" indent="-514350"/>
            <a:r>
              <a:rPr lang="en-US" dirty="0" smtClean="0"/>
              <a:t>Flail Chest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Pleural Abnormality</a:t>
            </a:r>
          </a:p>
          <a:p>
            <a:pPr lvl="1"/>
            <a:r>
              <a:rPr lang="en-US" dirty="0" smtClean="0"/>
              <a:t>Pneumothorax</a:t>
            </a:r>
          </a:p>
          <a:p>
            <a:pPr lvl="1"/>
            <a:r>
              <a:rPr lang="en-US" dirty="0" smtClean="0"/>
              <a:t>Pleural Effusion</a:t>
            </a:r>
            <a:endParaRPr lang="en-US" b="1" dirty="0" smtClean="0"/>
          </a:p>
          <a:p>
            <a:r>
              <a:rPr lang="en-US" b="1" dirty="0" smtClean="0"/>
              <a:t>Airway Obstruction</a:t>
            </a:r>
          </a:p>
          <a:p>
            <a:pPr lvl="1"/>
            <a:r>
              <a:rPr lang="en-US" dirty="0" smtClean="0"/>
              <a:t>FB/Tumor</a:t>
            </a:r>
          </a:p>
          <a:p>
            <a:pPr lvl="1"/>
            <a:r>
              <a:rPr lang="en-US" dirty="0" smtClean="0"/>
              <a:t>COPD/Sever Asthma</a:t>
            </a:r>
          </a:p>
          <a:p>
            <a:r>
              <a:rPr lang="en-US" b="1" dirty="0" smtClean="0"/>
              <a:t>Parenchymal Lung Disease</a:t>
            </a:r>
          </a:p>
          <a:p>
            <a:pPr lvl="1"/>
            <a:r>
              <a:rPr lang="en-US" dirty="0" smtClean="0"/>
              <a:t>Pul edema/embolus</a:t>
            </a:r>
          </a:p>
          <a:p>
            <a:pPr lvl="1"/>
            <a:r>
              <a:rPr lang="en-US" dirty="0" smtClean="0"/>
              <a:t>Pneumonia</a:t>
            </a:r>
          </a:p>
          <a:p>
            <a:pPr lvl="1"/>
            <a:r>
              <a:rPr lang="en-US" dirty="0" smtClean="0"/>
              <a:t>ILD</a:t>
            </a:r>
            <a:endParaRPr lang="en-US" b="1" dirty="0" smtClean="0"/>
          </a:p>
          <a:p>
            <a:r>
              <a:rPr lang="en-US" b="1" dirty="0" smtClean="0"/>
              <a:t>Ventilator Dysfunction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u="sng" dirty="0" smtClean="0"/>
              <a:t>Respiratory Acidosis:</a:t>
            </a:r>
            <a:br>
              <a:rPr lang="en-US" u="sng" dirty="0" smtClean="0"/>
            </a:br>
            <a:r>
              <a:rPr lang="en-US" u="sng" dirty="0" smtClean="0"/>
              <a:t>Causes Contd…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2800" b="1" dirty="0" smtClean="0"/>
              <a:t>Increased CO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 Production:</a:t>
            </a:r>
          </a:p>
          <a:p>
            <a:pPr lvl="1"/>
            <a:r>
              <a:rPr lang="en-US" sz="2000" dirty="0" smtClean="0"/>
              <a:t>Large Carbohydrate meal	</a:t>
            </a:r>
          </a:p>
          <a:p>
            <a:pPr lvl="1"/>
            <a:r>
              <a:rPr lang="en-US" sz="2000" dirty="0" smtClean="0"/>
              <a:t>Malignant Hyperthermia</a:t>
            </a:r>
          </a:p>
          <a:p>
            <a:pPr lvl="1"/>
            <a:r>
              <a:rPr lang="en-US" sz="2000" dirty="0" smtClean="0"/>
              <a:t>Intensive shivering</a:t>
            </a:r>
          </a:p>
          <a:p>
            <a:pPr lvl="1"/>
            <a:r>
              <a:rPr lang="en-US" sz="2000" dirty="0" smtClean="0"/>
              <a:t>Prolonged seizures</a:t>
            </a:r>
          </a:p>
          <a:p>
            <a:pPr lvl="1"/>
            <a:r>
              <a:rPr lang="en-US" sz="2000" dirty="0" smtClean="0"/>
              <a:t>Thyroid Storm</a:t>
            </a:r>
          </a:p>
          <a:p>
            <a:pPr lvl="1"/>
            <a:r>
              <a:rPr lang="en-US" sz="2000" dirty="0" smtClean="0"/>
              <a:t>Extensive Burns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Respiratory Acidosis: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pH – 7.36</a:t>
            </a:r>
          </a:p>
          <a:p>
            <a:pPr>
              <a:buNone/>
            </a:pPr>
            <a:r>
              <a:rPr lang="en-US" sz="2400" dirty="0" smtClean="0"/>
              <a:t>PaCO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– 64</a:t>
            </a:r>
          </a:p>
          <a:p>
            <a:pPr>
              <a:buNone/>
            </a:pPr>
            <a:r>
              <a:rPr lang="en-US" sz="2400" dirty="0" smtClean="0"/>
              <a:t>HCO</a:t>
            </a:r>
            <a:r>
              <a:rPr lang="en-US" sz="2400" baseline="-25000" dirty="0" smtClean="0"/>
              <a:t>3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 - 33</a:t>
            </a:r>
          </a:p>
          <a:p>
            <a:pPr>
              <a:buNone/>
            </a:pPr>
            <a:r>
              <a:rPr lang="en-US" sz="2400" dirty="0" smtClean="0"/>
              <a:t>pH is acidic, but normal</a:t>
            </a:r>
          </a:p>
          <a:p>
            <a:pPr>
              <a:buNone/>
            </a:pPr>
            <a:r>
              <a:rPr lang="en-US" sz="2400" dirty="0" smtClean="0"/>
              <a:t>PaCO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&gt; 40 =&gt; </a:t>
            </a:r>
            <a:r>
              <a:rPr lang="en-US" sz="2400" dirty="0" err="1" smtClean="0"/>
              <a:t>Resp</a:t>
            </a:r>
            <a:r>
              <a:rPr lang="en-US" sz="2400" dirty="0" smtClean="0"/>
              <a:t> Acidosis</a:t>
            </a:r>
          </a:p>
          <a:p>
            <a:pPr>
              <a:buNone/>
            </a:pPr>
            <a:r>
              <a:rPr lang="en-US" sz="2400" dirty="0" smtClean="0"/>
              <a:t>Compensation expected:</a:t>
            </a:r>
          </a:p>
          <a:p>
            <a:pPr>
              <a:buNone/>
            </a:pPr>
            <a:r>
              <a:rPr lang="en-US" sz="2400" dirty="0" smtClean="0"/>
              <a:t>HCO</a:t>
            </a:r>
            <a:r>
              <a:rPr lang="en-US" sz="2400" baseline="-25000" dirty="0" smtClean="0"/>
              <a:t>3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 = 24 +</a:t>
            </a:r>
            <a:r>
              <a:rPr lang="en-US" sz="2400" baseline="-25000" dirty="0" smtClean="0"/>
              <a:t>  </a:t>
            </a:r>
            <a:r>
              <a:rPr lang="en-US" sz="2400" dirty="0" smtClean="0"/>
              <a:t>(64-40) x 0.1 = 24+2.4 = 26.4 or</a:t>
            </a:r>
          </a:p>
          <a:p>
            <a:pPr>
              <a:buNone/>
            </a:pPr>
            <a:r>
              <a:rPr lang="en-US" sz="2400" dirty="0" smtClean="0"/>
              <a:t>		   24 + (64-40) x 0.4 = 24 + 9.6 = 33.6</a:t>
            </a:r>
          </a:p>
          <a:p>
            <a:pPr>
              <a:buNone/>
            </a:pPr>
            <a:r>
              <a:rPr lang="en-US" sz="2400" dirty="0" smtClean="0"/>
              <a:t>Diagnosis: Chronic Respiratory Acidosis</a:t>
            </a:r>
            <a:endParaRPr lang="en-US" sz="24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000" u="sng" dirty="0" smtClean="0"/>
              <a:t>Metabolic Acidosis:</a:t>
            </a:r>
            <a:r>
              <a:rPr lang="en-US" sz="3600" dirty="0" smtClean="0"/>
              <a:t> </a:t>
            </a:r>
            <a:r>
              <a:rPr lang="en-US" sz="3600" u="sng" dirty="0" smtClean="0"/>
              <a:t/>
            </a:r>
            <a:br>
              <a:rPr lang="en-US" sz="3600" u="sng" dirty="0" smtClean="0"/>
            </a:br>
            <a:r>
              <a:rPr lang="en-US" sz="3600" u="sng" dirty="0" smtClean="0"/>
              <a:t>Causes:</a:t>
            </a:r>
            <a:endParaRPr lang="en-US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u="sng" dirty="0" smtClean="0"/>
              <a:t>Increased Anion Gap</a:t>
            </a:r>
          </a:p>
          <a:p>
            <a:r>
              <a:rPr lang="en-US" sz="2400" b="1" dirty="0" smtClean="0"/>
              <a:t>Increased Production of Endogenous Acid</a:t>
            </a:r>
          </a:p>
          <a:p>
            <a:pPr lvl="1"/>
            <a:r>
              <a:rPr lang="en-US" sz="2000" dirty="0" err="1" smtClean="0"/>
              <a:t>Ketoacidosis</a:t>
            </a:r>
            <a:r>
              <a:rPr lang="en-US" sz="2000" dirty="0" smtClean="0"/>
              <a:t>- DM, Starvation</a:t>
            </a:r>
          </a:p>
          <a:p>
            <a:pPr lvl="1"/>
            <a:r>
              <a:rPr lang="en-US" sz="2000" dirty="0" smtClean="0"/>
              <a:t>Lactic Acidosis</a:t>
            </a:r>
          </a:p>
          <a:p>
            <a:pPr lvl="1"/>
            <a:r>
              <a:rPr lang="en-US" sz="2000" dirty="0" smtClean="0"/>
              <a:t>Mixed- NKHC, Alcoholic</a:t>
            </a:r>
          </a:p>
          <a:p>
            <a:pPr lvl="1"/>
            <a:r>
              <a:rPr lang="en-US" sz="2000" dirty="0" smtClean="0"/>
              <a:t>Abnormal AA Met.</a:t>
            </a:r>
          </a:p>
          <a:p>
            <a:pPr lvl="1"/>
            <a:r>
              <a:rPr lang="en-US" sz="2000" dirty="0" smtClean="0"/>
              <a:t>CRF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b="1" dirty="0" smtClean="0"/>
              <a:t>Ingestion of Toxins</a:t>
            </a:r>
          </a:p>
          <a:p>
            <a:pPr lvl="1"/>
            <a:r>
              <a:rPr lang="en-US" sz="2000" dirty="0" smtClean="0"/>
              <a:t>Salicylate</a:t>
            </a:r>
          </a:p>
          <a:p>
            <a:pPr lvl="1"/>
            <a:r>
              <a:rPr lang="en-US" sz="2000" dirty="0" smtClean="0"/>
              <a:t>Methanol</a:t>
            </a:r>
          </a:p>
          <a:p>
            <a:pPr lvl="1"/>
            <a:r>
              <a:rPr lang="en-US" sz="2000" dirty="0" smtClean="0"/>
              <a:t>Ethylene Glycol</a:t>
            </a:r>
          </a:p>
          <a:p>
            <a:pPr lvl="1"/>
            <a:r>
              <a:rPr lang="en-US" sz="2000" dirty="0" smtClean="0"/>
              <a:t>Paraldehyde, Toluene, Sulphur</a:t>
            </a:r>
          </a:p>
          <a:p>
            <a:r>
              <a:rPr lang="en-US" sz="2400" b="1" dirty="0" smtClean="0"/>
              <a:t>Rhabdomyolysis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u="sng" dirty="0" smtClean="0"/>
              <a:t>Metabolic Acidosis: </a:t>
            </a:r>
            <a:br>
              <a:rPr lang="en-US" u="sng" dirty="0" smtClean="0"/>
            </a:br>
            <a:r>
              <a:rPr lang="en-US" u="sng" dirty="0" smtClean="0"/>
              <a:t>Causes </a:t>
            </a:r>
            <a:r>
              <a:rPr lang="en-US" u="sng" dirty="0" err="1" smtClean="0"/>
              <a:t>Contd</a:t>
            </a:r>
            <a:r>
              <a:rPr lang="en-US" u="sng" dirty="0" smtClean="0"/>
              <a:t>…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43050"/>
            <a:ext cx="4329114" cy="448311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u="sng" dirty="0" smtClean="0"/>
              <a:t>Normal AG(Hyperchloremic)</a:t>
            </a:r>
          </a:p>
          <a:p>
            <a:r>
              <a:rPr lang="en-US" b="1" dirty="0" smtClean="0"/>
              <a:t>GI Loss of HCO</a:t>
            </a:r>
            <a:r>
              <a:rPr lang="en-US" b="1" baseline="-25000" dirty="0" smtClean="0"/>
              <a:t>3</a:t>
            </a:r>
            <a:r>
              <a:rPr lang="en-US" b="1" baseline="30000" dirty="0" smtClean="0"/>
              <a:t>-</a:t>
            </a:r>
          </a:p>
          <a:p>
            <a:pPr lvl="1"/>
            <a:r>
              <a:rPr lang="en-US" dirty="0" smtClean="0"/>
              <a:t>Diarrhea</a:t>
            </a:r>
          </a:p>
          <a:p>
            <a:pPr lvl="1"/>
            <a:r>
              <a:rPr lang="en-US" dirty="0" smtClean="0"/>
              <a:t>Fistula- Pancreatic, Biliary, Small Intestinal</a:t>
            </a:r>
          </a:p>
          <a:p>
            <a:pPr lvl="1"/>
            <a:r>
              <a:rPr lang="en-US" dirty="0" smtClean="0"/>
              <a:t>Ureterosigmoidostomy</a:t>
            </a:r>
          </a:p>
          <a:p>
            <a:pPr lvl="1"/>
            <a:r>
              <a:rPr lang="en-US" dirty="0" smtClean="0"/>
              <a:t>Obstructed Bowel Loop</a:t>
            </a:r>
          </a:p>
          <a:p>
            <a:pPr lvl="1"/>
            <a:r>
              <a:rPr lang="en-US" dirty="0" smtClean="0"/>
              <a:t>Cholestrylamine, CaCl</a:t>
            </a:r>
            <a:r>
              <a:rPr lang="en-US" baseline="-25000" dirty="0" smtClean="0"/>
              <a:t>2</a:t>
            </a:r>
            <a:r>
              <a:rPr lang="en-US" dirty="0" smtClean="0"/>
              <a:t>, MgSO</a:t>
            </a:r>
            <a:r>
              <a:rPr lang="en-US" baseline="-25000" dirty="0" smtClean="0"/>
              <a:t>4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b="1" dirty="0" smtClean="0"/>
              <a:t>Renal Loss of Bicarb</a:t>
            </a:r>
          </a:p>
          <a:p>
            <a:pPr lvl="1"/>
            <a:r>
              <a:rPr lang="en-US" dirty="0" smtClean="0"/>
              <a:t>RTA</a:t>
            </a:r>
          </a:p>
          <a:p>
            <a:pPr lvl="1"/>
            <a:r>
              <a:rPr lang="en-US" dirty="0" smtClean="0"/>
              <a:t>CA Inhibitors</a:t>
            </a:r>
          </a:p>
          <a:p>
            <a:pPr lvl="1"/>
            <a:r>
              <a:rPr lang="en-US" dirty="0" err="1" smtClean="0"/>
              <a:t>Hypoaldosteronism</a:t>
            </a:r>
            <a:endParaRPr lang="en-US" dirty="0" smtClean="0"/>
          </a:p>
          <a:p>
            <a:r>
              <a:rPr lang="en-US" b="1" dirty="0" err="1" smtClean="0"/>
              <a:t>Dilutional</a:t>
            </a:r>
            <a:r>
              <a:rPr lang="en-US" dirty="0" smtClean="0"/>
              <a:t>- </a:t>
            </a:r>
          </a:p>
          <a:p>
            <a:pPr lvl="1"/>
            <a:r>
              <a:rPr lang="en-US" dirty="0" err="1" smtClean="0"/>
              <a:t>Bicarb</a:t>
            </a:r>
            <a:r>
              <a:rPr lang="en-US" dirty="0" smtClean="0"/>
              <a:t> free fluid</a:t>
            </a:r>
          </a:p>
          <a:p>
            <a:r>
              <a:rPr lang="en-US" b="1" dirty="0" smtClean="0"/>
              <a:t>TPN</a:t>
            </a:r>
          </a:p>
          <a:p>
            <a:r>
              <a:rPr lang="en-US" b="1" dirty="0" smtClean="0"/>
              <a:t>Increased Intake of Cl containing Acids </a:t>
            </a:r>
            <a:r>
              <a:rPr lang="en-US" dirty="0" smtClean="0"/>
              <a:t>– </a:t>
            </a:r>
          </a:p>
          <a:p>
            <a:pPr lvl="1"/>
            <a:r>
              <a:rPr lang="en-US" dirty="0" smtClean="0"/>
              <a:t>NH</a:t>
            </a:r>
            <a:r>
              <a:rPr lang="en-US" baseline="-25000" dirty="0" smtClean="0"/>
              <a:t>4</a:t>
            </a:r>
            <a:r>
              <a:rPr lang="en-US" dirty="0" smtClean="0"/>
              <a:t>Cl, Lysine hydrochloride, Arginine Hydrochloride</a:t>
            </a:r>
          </a:p>
        </p:txBody>
      </p:sp>
      <p:sp>
        <p:nvSpPr>
          <p:cNvPr id="5" name="Up Arrow 4"/>
          <p:cNvSpPr/>
          <p:nvPr/>
        </p:nvSpPr>
        <p:spPr>
          <a:xfrm>
            <a:off x="785786" y="2071678"/>
            <a:ext cx="45719" cy="214314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Metabolic Acidosis: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pH – 7.36</a:t>
            </a:r>
          </a:p>
          <a:p>
            <a:r>
              <a:rPr lang="en-US" sz="2400" dirty="0" smtClean="0"/>
              <a:t>PaCO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– 26</a:t>
            </a:r>
          </a:p>
          <a:p>
            <a:r>
              <a:rPr lang="en-US" sz="2400" dirty="0" smtClean="0"/>
              <a:t>HCO</a:t>
            </a:r>
            <a:r>
              <a:rPr lang="en-US" sz="2400" baseline="-25000" dirty="0" smtClean="0"/>
              <a:t>3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 - 13</a:t>
            </a:r>
          </a:p>
          <a:p>
            <a:r>
              <a:rPr lang="en-US" sz="2400" dirty="0" smtClean="0"/>
              <a:t>BE - -11</a:t>
            </a:r>
          </a:p>
          <a:p>
            <a:pPr>
              <a:buNone/>
            </a:pPr>
            <a:r>
              <a:rPr lang="en-US" sz="2400" dirty="0" smtClean="0"/>
              <a:t>pH – Acidic but normal</a:t>
            </a:r>
          </a:p>
          <a:p>
            <a:pPr>
              <a:buNone/>
            </a:pPr>
            <a:r>
              <a:rPr lang="en-US" sz="2400" dirty="0" smtClean="0"/>
              <a:t>PaCO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– Decreased =&gt; Not Respiratory</a:t>
            </a:r>
          </a:p>
          <a:p>
            <a:pPr>
              <a:buNone/>
            </a:pPr>
            <a:r>
              <a:rPr lang="en-US" sz="2400" dirty="0" smtClean="0"/>
              <a:t>HCO</a:t>
            </a:r>
            <a:r>
              <a:rPr lang="en-US" sz="2400" baseline="-25000" dirty="0" smtClean="0"/>
              <a:t>3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 - Decreased =&gt; Metabolic Acidosis</a:t>
            </a:r>
            <a:endParaRPr lang="en-US" sz="2800" dirty="0" smtClean="0"/>
          </a:p>
          <a:p>
            <a:pPr>
              <a:buNone/>
            </a:pPr>
            <a:r>
              <a:rPr lang="en-US" sz="2400" dirty="0" smtClean="0"/>
              <a:t>Compensation expected: 40 - (24-13)x1.25 =40-13.75 = 26.25</a:t>
            </a:r>
          </a:p>
          <a:p>
            <a:pPr>
              <a:buNone/>
            </a:pPr>
            <a:r>
              <a:rPr lang="en-US" sz="2400" dirty="0" smtClean="0"/>
              <a:t>Diagnosis: compensated Metabolic Acidosis</a:t>
            </a:r>
            <a:endParaRPr lang="en-US" sz="2800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u="sng" dirty="0" smtClean="0"/>
              <a:t>Treatment: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b="1" u="sng" dirty="0" smtClean="0"/>
          </a:p>
          <a:p>
            <a:pPr>
              <a:buNone/>
            </a:pPr>
            <a:r>
              <a:rPr lang="en-US" b="1" u="sng" dirty="0" smtClean="0"/>
              <a:t>Alkali Therapy:</a:t>
            </a:r>
          </a:p>
          <a:p>
            <a:r>
              <a:rPr lang="en-US" dirty="0" smtClean="0"/>
              <a:t>Indications </a:t>
            </a:r>
          </a:p>
          <a:p>
            <a:pPr lvl="1"/>
            <a:r>
              <a:rPr lang="en-US" dirty="0" smtClean="0"/>
              <a:t>Normal AG (</a:t>
            </a:r>
            <a:r>
              <a:rPr lang="en-US" dirty="0" err="1" smtClean="0"/>
              <a:t>Hyperchloremic</a:t>
            </a:r>
            <a:r>
              <a:rPr lang="en-US" dirty="0" smtClean="0"/>
              <a:t> Acidosis)</a:t>
            </a:r>
          </a:p>
          <a:p>
            <a:pPr lvl="1"/>
            <a:r>
              <a:rPr lang="en-US" dirty="0" smtClean="0"/>
              <a:t>Slightly elevated AG (Mixed </a:t>
            </a:r>
            <a:r>
              <a:rPr lang="en-US" dirty="0" err="1" smtClean="0"/>
              <a:t>Hyperchloremic</a:t>
            </a:r>
            <a:r>
              <a:rPr lang="en-US" dirty="0" smtClean="0"/>
              <a:t> &amp; AG Acidosis) </a:t>
            </a:r>
          </a:p>
          <a:p>
            <a:pPr lvl="1"/>
            <a:r>
              <a:rPr lang="en-US" dirty="0" smtClean="0"/>
              <a:t>AG due to Non </a:t>
            </a:r>
            <a:r>
              <a:rPr lang="en-US" dirty="0" err="1" smtClean="0"/>
              <a:t>Metabolisable</a:t>
            </a:r>
            <a:r>
              <a:rPr lang="en-US" dirty="0" smtClean="0"/>
              <a:t> Anion (Renal Failure)</a:t>
            </a:r>
          </a:p>
          <a:p>
            <a:pPr lvl="2"/>
            <a:r>
              <a:rPr lang="en-US" b="1" dirty="0" smtClean="0"/>
              <a:t>Goal: </a:t>
            </a:r>
            <a:r>
              <a:rPr lang="en-US" dirty="0" smtClean="0"/>
              <a:t>To slowly increase plasma HCO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-</a:t>
            </a:r>
            <a:r>
              <a:rPr lang="en-US" dirty="0" smtClean="0"/>
              <a:t>  to 20-22 </a:t>
            </a:r>
            <a:r>
              <a:rPr lang="en-US" dirty="0" err="1" smtClean="0"/>
              <a:t>mmol</a:t>
            </a:r>
            <a:r>
              <a:rPr lang="en-US" dirty="0" smtClean="0"/>
              <a:t>/L</a:t>
            </a:r>
          </a:p>
          <a:p>
            <a:pPr lvl="1"/>
            <a:r>
              <a:rPr lang="en-US" dirty="0" smtClean="0"/>
              <a:t>AG Acidosis due to Accumulation of Organic </a:t>
            </a:r>
            <a:r>
              <a:rPr lang="en-US" dirty="0" err="1" smtClean="0"/>
              <a:t>metabolizable</a:t>
            </a:r>
            <a:r>
              <a:rPr lang="en-US" dirty="0" smtClean="0"/>
              <a:t> anion, if pH&lt; 7.2</a:t>
            </a:r>
          </a:p>
          <a:p>
            <a:pPr lvl="2"/>
            <a:r>
              <a:rPr lang="en-US" b="1" dirty="0" smtClean="0"/>
              <a:t>Goal</a:t>
            </a:r>
            <a:r>
              <a:rPr lang="en-US" dirty="0" smtClean="0"/>
              <a:t>: pH to 7.15, Plasma HCO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-</a:t>
            </a:r>
            <a:r>
              <a:rPr lang="en-US" dirty="0" smtClean="0"/>
              <a:t>  ~10mmol/L</a:t>
            </a:r>
          </a:p>
          <a:p>
            <a:r>
              <a:rPr lang="en-US" dirty="0" smtClean="0"/>
              <a:t>Either orally (NaHCO</a:t>
            </a:r>
            <a:r>
              <a:rPr lang="en-US" baseline="-25000" dirty="0" smtClean="0"/>
              <a:t>3 </a:t>
            </a:r>
            <a:r>
              <a:rPr lang="en-US" dirty="0" smtClean="0"/>
              <a:t>/ </a:t>
            </a:r>
            <a:r>
              <a:rPr lang="en-US" dirty="0" err="1" smtClean="0"/>
              <a:t>Shohl’s</a:t>
            </a:r>
            <a:r>
              <a:rPr lang="en-US" dirty="0" smtClean="0"/>
              <a:t> solution) or IV (NaHCO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Carbicarb</a:t>
            </a:r>
            <a:r>
              <a:rPr lang="en-US" dirty="0" smtClean="0"/>
              <a:t>, THAM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857356" y="1214422"/>
          <a:ext cx="6143668" cy="145834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71834"/>
                <a:gridCol w="3071834"/>
              </a:tblGrid>
              <a:tr h="336179">
                <a:tc>
                  <a:txBody>
                    <a:bodyPr/>
                    <a:lstStyle/>
                    <a:p>
                      <a:r>
                        <a:rPr lang="en-US" dirty="0" smtClean="0"/>
                        <a:t>Acute</a:t>
                      </a:r>
                      <a:r>
                        <a:rPr lang="en-US" baseline="0" dirty="0" smtClean="0"/>
                        <a:t> Respiratory Acidosis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Chronic Respiratory</a:t>
                      </a:r>
                      <a:r>
                        <a:rPr lang="en-US" baseline="0" dirty="0" smtClean="0"/>
                        <a:t> Acidosis</a:t>
                      </a:r>
                      <a:endParaRPr lang="en-US" dirty="0"/>
                    </a:p>
                  </a:txBody>
                  <a:tcPr/>
                </a:tc>
              </a:tr>
              <a:tr h="1092581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Correction</a:t>
                      </a:r>
                      <a:r>
                        <a:rPr lang="en-US" baseline="0" dirty="0" smtClean="0"/>
                        <a:t> of the cause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Restoration of Adequate</a:t>
                      </a:r>
                      <a:r>
                        <a:rPr lang="en-US" baseline="0" dirty="0" smtClean="0"/>
                        <a:t> vent 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US" baseline="0" dirty="0" smtClean="0"/>
                        <a:t>– Mechanical </a:t>
                      </a:r>
                      <a:r>
                        <a:rPr lang="en-US" baseline="0" dirty="0" err="1" smtClean="0"/>
                        <a:t>ventillation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Difficult to Correct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Measure to Improve lung function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u="sng" dirty="0" smtClean="0"/>
              <a:t>Acid Base Equilibrium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i="1" dirty="0" smtClean="0"/>
              <a:t>What is Acid Base Equilibrium About?</a:t>
            </a:r>
            <a:endParaRPr lang="en-US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3786182" y="2285992"/>
            <a:ext cx="1604927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900" dirty="0" smtClean="0"/>
              <a:t>?</a:t>
            </a:r>
            <a:endParaRPr lang="en-US" sz="23900" dirty="0"/>
          </a:p>
        </p:txBody>
      </p:sp>
      <p:sp>
        <p:nvSpPr>
          <p:cNvPr id="5" name="Cloud Callout 4"/>
          <p:cNvSpPr/>
          <p:nvPr/>
        </p:nvSpPr>
        <p:spPr>
          <a:xfrm>
            <a:off x="1643042" y="2571744"/>
            <a:ext cx="1857388" cy="1041276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Buffers?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Cloud Callout 6"/>
          <p:cNvSpPr/>
          <p:nvPr/>
        </p:nvSpPr>
        <p:spPr>
          <a:xfrm>
            <a:off x="5500694" y="3071810"/>
            <a:ext cx="2286016" cy="1041276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Fixed Cation?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Cloud Callout 7"/>
          <p:cNvSpPr/>
          <p:nvPr/>
        </p:nvSpPr>
        <p:spPr>
          <a:xfrm>
            <a:off x="571472" y="4357694"/>
            <a:ext cx="2857520" cy="1643074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Base Excess/ Deficit?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Cloud Callout 8"/>
          <p:cNvSpPr/>
          <p:nvPr/>
        </p:nvSpPr>
        <p:spPr>
          <a:xfrm>
            <a:off x="6215074" y="5000636"/>
            <a:ext cx="2500330" cy="1184152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Anion Gap?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7" grpId="0" animBg="1"/>
      <p:bldP spid="8" grpId="0" animBg="1"/>
      <p:bldP spid="9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Treatment: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b="1" u="sng" dirty="0" smtClean="0"/>
              <a:t>Problems with Bicarbonate Therapy</a:t>
            </a:r>
          </a:p>
          <a:p>
            <a:r>
              <a:rPr lang="en-US" sz="2000" dirty="0" smtClean="0"/>
              <a:t>Cardiac Arrest: Both MA &amp; RA</a:t>
            </a:r>
          </a:p>
          <a:p>
            <a:pPr lvl="1"/>
            <a:r>
              <a:rPr lang="en-US" sz="1800" dirty="0" smtClean="0"/>
              <a:t>50mL NaHCO</a:t>
            </a:r>
            <a:r>
              <a:rPr lang="en-US" sz="1800" baseline="-25000" dirty="0" smtClean="0"/>
              <a:t>3</a:t>
            </a:r>
            <a:r>
              <a:rPr lang="en-US" sz="1800" dirty="0" smtClean="0"/>
              <a:t>  Releases 200 </a:t>
            </a:r>
            <a:r>
              <a:rPr lang="en-US" sz="1800" dirty="0" err="1" smtClean="0"/>
              <a:t>mL</a:t>
            </a:r>
            <a:r>
              <a:rPr lang="en-US" sz="1800" dirty="0" smtClean="0"/>
              <a:t> CO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 </a:t>
            </a:r>
          </a:p>
          <a:p>
            <a:pPr lvl="1"/>
            <a:r>
              <a:rPr lang="en-US" sz="1800" dirty="0" err="1" smtClean="0"/>
              <a:t>Bicarb</a:t>
            </a:r>
            <a:r>
              <a:rPr lang="en-US" sz="1800" dirty="0" smtClean="0"/>
              <a:t> corrects MA but worsens RA</a:t>
            </a:r>
          </a:p>
          <a:p>
            <a:pPr lvl="1"/>
            <a:r>
              <a:rPr lang="en-US" sz="1800" dirty="0" smtClean="0"/>
              <a:t>Intracellular Acidosis</a:t>
            </a:r>
          </a:p>
          <a:p>
            <a:r>
              <a:rPr lang="en-US" sz="2000" dirty="0" smtClean="0"/>
              <a:t>COP increase maybe due to increased intravascular </a:t>
            </a:r>
            <a:r>
              <a:rPr lang="en-US" sz="2000" dirty="0" err="1" smtClean="0"/>
              <a:t>vol</a:t>
            </a:r>
            <a:endParaRPr lang="en-US" sz="2000" dirty="0" smtClean="0"/>
          </a:p>
          <a:p>
            <a:r>
              <a:rPr lang="en-US" sz="2000" dirty="0" smtClean="0"/>
              <a:t>CSF Acidosis</a:t>
            </a:r>
          </a:p>
          <a:p>
            <a:r>
              <a:rPr lang="en-US" sz="2000" dirty="0" smtClean="0"/>
              <a:t>Increased Plasma </a:t>
            </a:r>
            <a:r>
              <a:rPr lang="en-US" sz="2000" dirty="0" err="1" smtClean="0"/>
              <a:t>Osmolarity</a:t>
            </a:r>
            <a:r>
              <a:rPr lang="en-US" sz="2000" dirty="0" smtClean="0"/>
              <a:t> (3 </a:t>
            </a:r>
            <a:r>
              <a:rPr lang="en-US" sz="2000" dirty="0" err="1" smtClean="0"/>
              <a:t>mmol</a:t>
            </a:r>
            <a:r>
              <a:rPr lang="en-US" sz="2000" dirty="0" smtClean="0"/>
              <a:t>/50mL)</a:t>
            </a:r>
          </a:p>
          <a:p>
            <a:r>
              <a:rPr lang="en-US" sz="2000" dirty="0" smtClean="0"/>
              <a:t>Extracellular alkalosis - ODC to Left - Decreased Tissue Oxygenation</a:t>
            </a:r>
          </a:p>
          <a:p>
            <a:r>
              <a:rPr lang="en-US" sz="2000" dirty="0" smtClean="0"/>
              <a:t>Rebound Alkalosis</a:t>
            </a:r>
          </a:p>
          <a:p>
            <a:r>
              <a:rPr lang="en-US" sz="2000" dirty="0" smtClean="0"/>
              <a:t>Decreased Ca</a:t>
            </a:r>
            <a:r>
              <a:rPr lang="en-US" sz="2000" baseline="30000" dirty="0" smtClean="0"/>
              <a:t>++</a:t>
            </a:r>
            <a:r>
              <a:rPr lang="en-US" sz="2000" dirty="0" smtClean="0"/>
              <a:t> ---&gt; Myocardial depression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u="sng" dirty="0" smtClean="0"/>
              <a:t>Acidosis:</a:t>
            </a:r>
            <a:r>
              <a:rPr lang="en-US" dirty="0" smtClean="0"/>
              <a:t> Anaesthetic Considerations: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Potentiation of depressant effects of  sedatives and anaesthetic agents</a:t>
            </a:r>
          </a:p>
          <a:p>
            <a:r>
              <a:rPr lang="en-US" dirty="0" smtClean="0"/>
              <a:t>Exaggerated circulatory depressant effects</a:t>
            </a:r>
          </a:p>
          <a:p>
            <a:pPr lvl="1"/>
            <a:r>
              <a:rPr lang="en-US" dirty="0" smtClean="0"/>
              <a:t> more pronounced with agents that rapidly decrease symp tone</a:t>
            </a:r>
          </a:p>
          <a:p>
            <a:r>
              <a:rPr lang="en-US" dirty="0" smtClean="0"/>
              <a:t>Increased opioid penetration into brain</a:t>
            </a:r>
          </a:p>
          <a:p>
            <a:pPr lvl="1"/>
            <a:r>
              <a:rPr lang="en-US" dirty="0" smtClean="0"/>
              <a:t>basic drugs</a:t>
            </a:r>
            <a:r>
              <a:rPr lang="en-US" dirty="0" smtClean="0">
                <a:sym typeface="Wingdings" pitchFamily="2" charset="2"/>
              </a:rPr>
              <a:t> increased non </a:t>
            </a:r>
            <a:r>
              <a:rPr lang="en-US" dirty="0" err="1" smtClean="0">
                <a:sym typeface="Wingdings" pitchFamily="2" charset="2"/>
              </a:rPr>
              <a:t>ionised</a:t>
            </a:r>
            <a:r>
              <a:rPr lang="en-US" dirty="0" smtClean="0">
                <a:sym typeface="Wingdings" pitchFamily="2" charset="2"/>
              </a:rPr>
              <a:t> form</a:t>
            </a:r>
          </a:p>
          <a:p>
            <a:r>
              <a:rPr lang="en-US" dirty="0" smtClean="0">
                <a:sym typeface="Wingdings" pitchFamily="2" charset="2"/>
              </a:rPr>
              <a:t>Increased arrhytmogenicity of halothane</a:t>
            </a:r>
          </a:p>
          <a:p>
            <a:r>
              <a:rPr lang="en-US" dirty="0" smtClean="0">
                <a:sym typeface="Wingdings" pitchFamily="2" charset="2"/>
              </a:rPr>
              <a:t>Respiratory Acidosis augments NDMR delayed reversal</a:t>
            </a:r>
          </a:p>
          <a:p>
            <a:r>
              <a:rPr lang="en-US" dirty="0" err="1" smtClean="0">
                <a:sym typeface="Wingdings" pitchFamily="2" charset="2"/>
              </a:rPr>
              <a:t>Succinyl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Choline</a:t>
            </a:r>
            <a:r>
              <a:rPr lang="en-US" dirty="0" smtClean="0">
                <a:sym typeface="Wingdings" pitchFamily="2" charset="2"/>
              </a:rPr>
              <a:t>  increases Serum K</a:t>
            </a:r>
            <a:r>
              <a:rPr lang="en-US" baseline="30000" dirty="0" smtClean="0">
                <a:sym typeface="Wingdings" pitchFamily="2" charset="2"/>
              </a:rPr>
              <a:t>+</a:t>
            </a:r>
            <a:r>
              <a:rPr lang="en-US" dirty="0" smtClean="0">
                <a:sym typeface="Wingdings" pitchFamily="2" charset="2"/>
              </a:rPr>
              <a:t> further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u="sng" dirty="0" smtClean="0"/>
              <a:t>Alkalosis: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Physiologic Effects: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Left shift of ODC</a:t>
            </a:r>
            <a:endParaRPr lang="en-US" sz="2800" dirty="0" smtClean="0">
              <a:sym typeface="Wingdings" pitchFamily="2" charset="2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>
                <a:sym typeface="Wingdings" pitchFamily="2" charset="2"/>
              </a:rPr>
              <a:t>Hypokalemia</a:t>
            </a:r>
            <a:endParaRPr lang="en-US" sz="2800" dirty="0" smtClean="0">
              <a:sym typeface="Wingdings" pitchFamily="2" charset="2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ym typeface="Wingdings" pitchFamily="2" charset="2"/>
              </a:rPr>
              <a:t>Low </a:t>
            </a:r>
            <a:r>
              <a:rPr lang="en-US" sz="2800" dirty="0" err="1" smtClean="0">
                <a:sym typeface="Wingdings" pitchFamily="2" charset="2"/>
              </a:rPr>
              <a:t>ionised</a:t>
            </a:r>
            <a:r>
              <a:rPr lang="en-US" sz="2800" dirty="0" smtClean="0">
                <a:sym typeface="Wingdings" pitchFamily="2" charset="2"/>
              </a:rPr>
              <a:t> Ca++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ym typeface="Wingdings" pitchFamily="2" charset="2"/>
              </a:rPr>
              <a:t>Decreased CBF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ym typeface="Wingdings" pitchFamily="2" charset="2"/>
              </a:rPr>
              <a:t>Depressed </a:t>
            </a:r>
            <a:r>
              <a:rPr lang="en-US" sz="2800" dirty="0" err="1" smtClean="0">
                <a:sym typeface="Wingdings" pitchFamily="2" charset="2"/>
              </a:rPr>
              <a:t>Ventilatoin</a:t>
            </a:r>
            <a:endParaRPr lang="en-US" sz="2800" dirty="0" smtClean="0">
              <a:sym typeface="Wingdings" pitchFamily="2" charset="2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ym typeface="Wingdings" pitchFamily="2" charset="2"/>
              </a:rPr>
              <a:t>Respiratory Alkalosis</a:t>
            </a:r>
          </a:p>
          <a:p>
            <a:pPr marL="834390" lvl="1" indent="-514350"/>
            <a:r>
              <a:rPr lang="en-US" sz="2400" dirty="0" err="1" smtClean="0">
                <a:sym typeface="Wingdings" pitchFamily="2" charset="2"/>
              </a:rPr>
              <a:t>Bronchoconstriction</a:t>
            </a:r>
            <a:endParaRPr lang="en-US" sz="2400" dirty="0" smtClean="0">
              <a:sym typeface="Wingdings" pitchFamily="2" charset="2"/>
            </a:endParaRPr>
          </a:p>
          <a:p>
            <a:pPr marL="834390" lvl="1" indent="-514350"/>
            <a:r>
              <a:rPr lang="en-US" sz="2400" dirty="0" smtClean="0">
                <a:sym typeface="Wingdings" pitchFamily="2" charset="2"/>
              </a:rPr>
              <a:t>Decreased PVR </a:t>
            </a:r>
          </a:p>
          <a:p>
            <a:pPr marL="514350" indent="-514350">
              <a:buNone/>
            </a:pPr>
            <a:endParaRPr lang="en-US" dirty="0" smtClean="0">
              <a:sym typeface="Wingdings" pitchFamily="2" charset="2"/>
            </a:endParaRPr>
          </a:p>
          <a:p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quarter" idx="2"/>
          </p:nvPr>
        </p:nvGraphicFramePr>
        <p:xfrm>
          <a:off x="4500562" y="1643050"/>
          <a:ext cx="4500594" cy="44500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898209"/>
                <a:gridCol w="759282"/>
                <a:gridCol w="914409"/>
                <a:gridCol w="92869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Effect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Direct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Indirect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Clinical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Cerebral BF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Heart 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Cardiac </a:t>
                      </a:r>
                      <a:r>
                        <a:rPr lang="en-US" dirty="0" err="1" smtClean="0"/>
                        <a:t>inotropy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Systemic Art tone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Syst</a:t>
                      </a:r>
                      <a:r>
                        <a:rPr lang="en-US" dirty="0" smtClean="0"/>
                        <a:t> venous tone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</a:t>
                      </a:r>
                      <a:r>
                        <a:rPr lang="en-US" baseline="0" dirty="0" smtClean="0"/>
                        <a:t> tone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Airway tone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Uterine</a:t>
                      </a:r>
                      <a:r>
                        <a:rPr lang="en-US" baseline="0" dirty="0" smtClean="0"/>
                        <a:t> BF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Renal BF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Ionised</a:t>
                      </a:r>
                      <a:r>
                        <a:rPr lang="en-US" baseline="0" dirty="0" smtClean="0"/>
                        <a:t> Ca</a:t>
                      </a:r>
                      <a:r>
                        <a:rPr lang="en-US" baseline="30000" dirty="0" smtClean="0"/>
                        <a:t>++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Serum Potassium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u="sng" dirty="0" smtClean="0"/>
              <a:t>Respiratory Alkalosis:</a:t>
            </a:r>
            <a:r>
              <a:rPr lang="en-US" sz="2800" u="sng" dirty="0" smtClean="0"/>
              <a:t> </a:t>
            </a:r>
            <a:r>
              <a:rPr lang="en-US" sz="2800" dirty="0" smtClean="0"/>
              <a:t>Primary Decrease in PaCO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u="sng" dirty="0" smtClean="0"/>
              <a:t>Causes:</a:t>
            </a:r>
            <a:endParaRPr lang="en-US" sz="2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b="1" u="sng" dirty="0" smtClean="0"/>
              <a:t>Central Stimulation</a:t>
            </a:r>
          </a:p>
          <a:p>
            <a:pPr lvl="1"/>
            <a:r>
              <a:rPr lang="en-US" sz="2000" dirty="0" smtClean="0"/>
              <a:t>Pain</a:t>
            </a:r>
          </a:p>
          <a:p>
            <a:pPr lvl="1"/>
            <a:r>
              <a:rPr lang="en-US" sz="2000" dirty="0" smtClean="0"/>
              <a:t> Anxiety</a:t>
            </a:r>
          </a:p>
          <a:p>
            <a:pPr lvl="1"/>
            <a:r>
              <a:rPr lang="en-US" sz="2000" dirty="0" smtClean="0"/>
              <a:t>Ischemia</a:t>
            </a:r>
          </a:p>
          <a:p>
            <a:pPr lvl="1"/>
            <a:r>
              <a:rPr lang="en-US" sz="2000" dirty="0" smtClean="0"/>
              <a:t>Tumor</a:t>
            </a:r>
          </a:p>
          <a:p>
            <a:pPr lvl="1"/>
            <a:r>
              <a:rPr lang="en-US" sz="2000" dirty="0" smtClean="0"/>
              <a:t>Infection</a:t>
            </a:r>
          </a:p>
          <a:p>
            <a:pPr lvl="1"/>
            <a:r>
              <a:rPr lang="en-US" sz="2000" dirty="0" smtClean="0"/>
              <a:t>Fever</a:t>
            </a:r>
          </a:p>
          <a:p>
            <a:pPr lvl="1"/>
            <a:r>
              <a:rPr lang="en-US" sz="2000" dirty="0" smtClean="0"/>
              <a:t>Drugs: Salicylates, Progesterone, Doxapram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sz="2400" b="1" u="sng" dirty="0" smtClean="0"/>
              <a:t>Peripheral Stimulation</a:t>
            </a:r>
          </a:p>
          <a:p>
            <a:pPr lvl="1"/>
            <a:r>
              <a:rPr lang="en-US" sz="2000" dirty="0" smtClean="0"/>
              <a:t>Hypoxemia</a:t>
            </a:r>
          </a:p>
          <a:p>
            <a:pPr lvl="1"/>
            <a:r>
              <a:rPr lang="en-US" sz="2000" dirty="0" smtClean="0"/>
              <a:t>High Altitude</a:t>
            </a:r>
          </a:p>
          <a:p>
            <a:pPr lvl="1"/>
            <a:r>
              <a:rPr lang="en-US" sz="2000" dirty="0" smtClean="0"/>
              <a:t>Pulmonary Disease: CHF, NCPE, PE, Asthma</a:t>
            </a:r>
          </a:p>
          <a:p>
            <a:pPr lvl="1"/>
            <a:r>
              <a:rPr lang="en-US" sz="2000" dirty="0" smtClean="0"/>
              <a:t>Severe Anemia</a:t>
            </a:r>
          </a:p>
          <a:p>
            <a:r>
              <a:rPr lang="en-US" sz="2400" b="1" u="sng" dirty="0" smtClean="0"/>
              <a:t>Unknown </a:t>
            </a:r>
          </a:p>
          <a:p>
            <a:pPr lvl="1"/>
            <a:r>
              <a:rPr lang="en-US" sz="2000" dirty="0" smtClean="0"/>
              <a:t> Sepsis, Metabolic Enceph</a:t>
            </a:r>
            <a:endParaRPr lang="en-US" sz="2000" dirty="0"/>
          </a:p>
          <a:p>
            <a:r>
              <a:rPr lang="en-US" sz="2400" b="1" u="sng" dirty="0" smtClean="0"/>
              <a:t>Iatrogenic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smtClean="0"/>
              <a:t> Ventilator Induced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Respiratory Alkalosis: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pH – 7.5</a:t>
            </a:r>
          </a:p>
          <a:p>
            <a:r>
              <a:rPr lang="en-US" dirty="0" smtClean="0"/>
              <a:t>PaCO</a:t>
            </a:r>
            <a:r>
              <a:rPr lang="en-US" baseline="-25000" dirty="0" smtClean="0"/>
              <a:t>2</a:t>
            </a:r>
            <a:r>
              <a:rPr lang="en-US" dirty="0" smtClean="0"/>
              <a:t> – 35</a:t>
            </a:r>
          </a:p>
          <a:p>
            <a:r>
              <a:rPr lang="en-US" dirty="0" smtClean="0"/>
              <a:t>HCO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-</a:t>
            </a:r>
            <a:r>
              <a:rPr lang="en-US" dirty="0" smtClean="0"/>
              <a:t> - 22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pH – </a:t>
            </a:r>
            <a:r>
              <a:rPr lang="en-US" dirty="0" err="1" smtClean="0"/>
              <a:t>Alkalemia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PaCO</a:t>
            </a:r>
            <a:r>
              <a:rPr lang="en-US" baseline="-25000" dirty="0" smtClean="0"/>
              <a:t>2</a:t>
            </a:r>
            <a:r>
              <a:rPr lang="en-US" dirty="0" smtClean="0"/>
              <a:t> – Decrease =&gt; Respiratory Alkalosis</a:t>
            </a:r>
          </a:p>
          <a:p>
            <a:pPr>
              <a:buNone/>
            </a:pPr>
            <a:r>
              <a:rPr lang="en-US" dirty="0" smtClean="0"/>
              <a:t>Expected Compensation: 24-(40-35)x0.2 = 23 or</a:t>
            </a:r>
          </a:p>
          <a:p>
            <a:pPr>
              <a:buNone/>
            </a:pPr>
            <a:r>
              <a:rPr lang="en-US" dirty="0" smtClean="0"/>
              <a:t>					24-(40-35)x0.4 = 22</a:t>
            </a:r>
          </a:p>
          <a:p>
            <a:pPr>
              <a:buNone/>
            </a:pPr>
            <a:r>
              <a:rPr lang="en-US" dirty="0" smtClean="0"/>
              <a:t>Diagnosis: Chronic Respiratory </a:t>
            </a:r>
            <a:r>
              <a:rPr lang="en-US" dirty="0" err="1" smtClean="0"/>
              <a:t>Alakalosis</a:t>
            </a:r>
            <a:endParaRPr lang="en-US" dirty="0" smtClean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u="sng" dirty="0" smtClean="0"/>
              <a:t>Respiratory Alkalosis:</a:t>
            </a:r>
            <a:br>
              <a:rPr lang="en-US" sz="3600" u="sng" dirty="0" smtClean="0"/>
            </a:br>
            <a:r>
              <a:rPr lang="en-US" sz="3600" u="sng" dirty="0" smtClean="0"/>
              <a:t>Treatment:</a:t>
            </a:r>
            <a:endParaRPr lang="en-US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Treatment of Underlying cause</a:t>
            </a:r>
          </a:p>
          <a:p>
            <a:r>
              <a:rPr lang="en-US" dirty="0" smtClean="0"/>
              <a:t>Ventilator adjustments</a:t>
            </a:r>
          </a:p>
          <a:p>
            <a:r>
              <a:rPr lang="en-US" dirty="0" smtClean="0"/>
              <a:t>Reassurance, Rebreathing from paper bag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000" u="sng" dirty="0" smtClean="0"/>
              <a:t>Metabolic alkalosis:</a:t>
            </a:r>
            <a:r>
              <a:rPr lang="en-US" sz="3200" dirty="0" smtClean="0"/>
              <a:t> </a:t>
            </a:r>
            <a:br>
              <a:rPr lang="en-US" sz="3200" dirty="0" smtClean="0"/>
            </a:br>
            <a:r>
              <a:rPr lang="en-US" sz="3600" dirty="0" smtClean="0"/>
              <a:t>Causes: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1571612"/>
            <a:ext cx="4643470" cy="455455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b="1" u="sng" dirty="0" smtClean="0"/>
              <a:t>ECF Contraction, </a:t>
            </a:r>
            <a:r>
              <a:rPr lang="en-US" sz="2400" b="1" u="sng" dirty="0" err="1" smtClean="0"/>
              <a:t>Normotension</a:t>
            </a:r>
            <a:r>
              <a:rPr lang="en-US" sz="2400" b="1" u="sng" dirty="0" smtClean="0"/>
              <a:t>,</a:t>
            </a:r>
          </a:p>
          <a:p>
            <a:pPr>
              <a:buNone/>
            </a:pPr>
            <a:r>
              <a:rPr lang="en-US" sz="2400" b="1" u="sng" dirty="0" smtClean="0"/>
              <a:t>K</a:t>
            </a:r>
            <a:r>
              <a:rPr lang="en-US" sz="2400" b="1" u="sng" baseline="30000" dirty="0" smtClean="0"/>
              <a:t>+</a:t>
            </a:r>
            <a:r>
              <a:rPr lang="en-US" sz="2400" b="1" u="sng" dirty="0" smtClean="0"/>
              <a:t> Deficiency &amp; 2</a:t>
            </a:r>
            <a:r>
              <a:rPr lang="en-US" sz="2400" b="1" u="sng" baseline="30000" dirty="0" smtClean="0"/>
              <a:t>0</a:t>
            </a:r>
            <a:r>
              <a:rPr lang="en-US" sz="2400" b="1" u="sng" dirty="0" smtClean="0"/>
              <a:t> </a:t>
            </a:r>
            <a:r>
              <a:rPr lang="en-US" sz="2400" b="1" u="sng" dirty="0" err="1" smtClean="0"/>
              <a:t>Hyperreninemic</a:t>
            </a:r>
            <a:endParaRPr lang="en-US" sz="2400" b="1" u="sng" dirty="0" smtClean="0"/>
          </a:p>
          <a:p>
            <a:pPr>
              <a:buNone/>
            </a:pPr>
            <a:r>
              <a:rPr lang="en-US" sz="2400" b="1" u="sng" dirty="0" err="1" smtClean="0"/>
              <a:t>Hyperaldosteronism</a:t>
            </a:r>
            <a:endParaRPr lang="en-US" sz="2400" b="1" u="sng" dirty="0" smtClean="0"/>
          </a:p>
          <a:p>
            <a:r>
              <a:rPr lang="en-US" dirty="0" smtClean="0"/>
              <a:t>Gastrointestinal</a:t>
            </a:r>
          </a:p>
          <a:p>
            <a:pPr lvl="1"/>
            <a:r>
              <a:rPr lang="en-US" dirty="0" smtClean="0"/>
              <a:t>Vomiting</a:t>
            </a:r>
          </a:p>
          <a:p>
            <a:pPr lvl="1"/>
            <a:r>
              <a:rPr lang="en-US" dirty="0" smtClean="0"/>
              <a:t>NG suction</a:t>
            </a:r>
          </a:p>
          <a:p>
            <a:pPr lvl="1"/>
            <a:r>
              <a:rPr lang="en-US" dirty="0" smtClean="0"/>
              <a:t>Villous Adenoma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29222" y="1571612"/>
            <a:ext cx="4500562" cy="4572032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Renal</a:t>
            </a:r>
          </a:p>
          <a:p>
            <a:pPr lvl="1"/>
            <a:r>
              <a:rPr lang="en-US" dirty="0" smtClean="0"/>
              <a:t>Diuretics</a:t>
            </a:r>
          </a:p>
          <a:p>
            <a:pPr lvl="1"/>
            <a:r>
              <a:rPr lang="en-US" dirty="0" smtClean="0"/>
              <a:t>Mg</a:t>
            </a:r>
            <a:r>
              <a:rPr lang="en-US" baseline="30000" dirty="0" smtClean="0"/>
              <a:t>++</a:t>
            </a:r>
            <a:r>
              <a:rPr lang="en-US" dirty="0" smtClean="0"/>
              <a:t> Deficiency</a:t>
            </a:r>
          </a:p>
          <a:p>
            <a:pPr lvl="1"/>
            <a:r>
              <a:rPr lang="en-US" dirty="0" smtClean="0"/>
              <a:t>Chronic </a:t>
            </a:r>
            <a:r>
              <a:rPr lang="en-US" dirty="0" err="1" smtClean="0"/>
              <a:t>Hypokalemia</a:t>
            </a:r>
            <a:endParaRPr lang="en-US" dirty="0" smtClean="0"/>
          </a:p>
          <a:p>
            <a:pPr lvl="1"/>
            <a:r>
              <a:rPr lang="en-US" dirty="0" err="1" smtClean="0"/>
              <a:t>Hypercalcemia</a:t>
            </a:r>
            <a:r>
              <a:rPr lang="en-US" dirty="0" smtClean="0"/>
              <a:t>/</a:t>
            </a:r>
            <a:r>
              <a:rPr lang="en-US" dirty="0" err="1" smtClean="0"/>
              <a:t>Hyperpara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Post </a:t>
            </a:r>
            <a:r>
              <a:rPr lang="en-US" dirty="0" err="1" smtClean="0"/>
              <a:t>Hypercapnic</a:t>
            </a:r>
            <a:r>
              <a:rPr lang="en-US" dirty="0" smtClean="0"/>
              <a:t> State</a:t>
            </a:r>
          </a:p>
          <a:p>
            <a:pPr lvl="1"/>
            <a:r>
              <a:rPr lang="en-US" dirty="0" smtClean="0"/>
              <a:t>Barter’s syndrome</a:t>
            </a:r>
          </a:p>
          <a:p>
            <a:r>
              <a:rPr lang="en-US" dirty="0" smtClean="0"/>
              <a:t>Sweat 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Cystic Fibrosis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000" u="sng" dirty="0" smtClean="0"/>
              <a:t>Metabolic alkalosis:</a:t>
            </a:r>
            <a:r>
              <a:rPr lang="en-US" sz="3600" u="sng" dirty="0" smtClean="0"/>
              <a:t/>
            </a:r>
            <a:br>
              <a:rPr lang="en-US" sz="3600" u="sng" dirty="0" smtClean="0"/>
            </a:br>
            <a:r>
              <a:rPr lang="en-US" sz="3600" u="sng" dirty="0" smtClean="0"/>
              <a:t>Causes:</a:t>
            </a:r>
            <a:endParaRPr lang="en-US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u="sng" dirty="0" smtClean="0"/>
              <a:t>ECF Expansion, Hypertension, K</a:t>
            </a:r>
            <a:r>
              <a:rPr lang="en-US" b="1" u="sng" baseline="30000" dirty="0" smtClean="0"/>
              <a:t>+</a:t>
            </a:r>
            <a:r>
              <a:rPr lang="en-US" b="1" u="sng" dirty="0" smtClean="0"/>
              <a:t> Deficiency &amp; </a:t>
            </a:r>
            <a:r>
              <a:rPr lang="en-US" b="1" u="sng" dirty="0" err="1" smtClean="0"/>
              <a:t>Mineralocorticoid</a:t>
            </a:r>
            <a:r>
              <a:rPr lang="en-US" b="1" u="sng" dirty="0" smtClean="0"/>
              <a:t> Excess</a:t>
            </a:r>
          </a:p>
          <a:p>
            <a:r>
              <a:rPr lang="en-US" dirty="0" smtClean="0"/>
              <a:t>High </a:t>
            </a:r>
            <a:r>
              <a:rPr lang="en-US" dirty="0" err="1" smtClean="0"/>
              <a:t>Renin</a:t>
            </a:r>
            <a:endParaRPr lang="en-US" dirty="0" smtClean="0"/>
          </a:p>
          <a:p>
            <a:pPr lvl="1"/>
            <a:r>
              <a:rPr lang="en-US" dirty="0" smtClean="0"/>
              <a:t>Renal Artery </a:t>
            </a:r>
            <a:r>
              <a:rPr lang="en-US" dirty="0" err="1" smtClean="0"/>
              <a:t>Stenosis</a:t>
            </a:r>
            <a:endParaRPr lang="en-US" dirty="0" smtClean="0"/>
          </a:p>
          <a:p>
            <a:pPr lvl="1"/>
            <a:r>
              <a:rPr lang="en-US" dirty="0" smtClean="0"/>
              <a:t>Accelerated HTN</a:t>
            </a:r>
          </a:p>
          <a:p>
            <a:r>
              <a:rPr lang="en-US" dirty="0" smtClean="0"/>
              <a:t>Low </a:t>
            </a:r>
            <a:r>
              <a:rPr lang="en-US" dirty="0" err="1" smtClean="0"/>
              <a:t>Renin</a:t>
            </a:r>
            <a:endParaRPr lang="en-US" dirty="0" smtClean="0"/>
          </a:p>
          <a:p>
            <a:pPr lvl="1"/>
            <a:r>
              <a:rPr lang="en-US" dirty="0" smtClean="0"/>
              <a:t>Primary </a:t>
            </a:r>
            <a:r>
              <a:rPr lang="en-US" dirty="0" err="1" smtClean="0"/>
              <a:t>Aldosteronism</a:t>
            </a:r>
            <a:endParaRPr lang="en-US" dirty="0" smtClean="0"/>
          </a:p>
          <a:p>
            <a:pPr lvl="1"/>
            <a:r>
              <a:rPr lang="en-US" dirty="0" smtClean="0"/>
              <a:t>Adrenal Enzyme defects</a:t>
            </a:r>
          </a:p>
          <a:p>
            <a:pPr lvl="1"/>
            <a:r>
              <a:rPr lang="en-US" dirty="0" smtClean="0"/>
              <a:t>Cushing’s Syndrome</a:t>
            </a:r>
          </a:p>
          <a:p>
            <a:r>
              <a:rPr lang="en-US" dirty="0" smtClean="0"/>
              <a:t>Other</a:t>
            </a:r>
          </a:p>
          <a:p>
            <a:pPr lvl="1"/>
            <a:r>
              <a:rPr lang="en-US" dirty="0" err="1" smtClean="0"/>
              <a:t>Liquorice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u="sng" dirty="0" smtClean="0"/>
              <a:t>Exogenous HCO</a:t>
            </a:r>
            <a:r>
              <a:rPr lang="en-US" b="1" u="sng" baseline="30000" dirty="0" smtClean="0"/>
              <a:t>-</a:t>
            </a:r>
            <a:r>
              <a:rPr lang="en-US" b="1" u="sng" dirty="0" smtClean="0"/>
              <a:t> Loads:</a:t>
            </a:r>
            <a:endParaRPr lang="en-US" dirty="0" smtClean="0"/>
          </a:p>
          <a:p>
            <a:r>
              <a:rPr lang="en-US" dirty="0" smtClean="0"/>
              <a:t>Massive Blood Transfusion</a:t>
            </a:r>
          </a:p>
          <a:p>
            <a:r>
              <a:rPr lang="en-US" dirty="0" smtClean="0"/>
              <a:t>Acetate containing colloids</a:t>
            </a:r>
          </a:p>
          <a:p>
            <a:r>
              <a:rPr lang="en-US" dirty="0" smtClean="0"/>
              <a:t>Alkali therapy + Renal Failure</a:t>
            </a:r>
          </a:p>
          <a:p>
            <a:r>
              <a:rPr lang="en-US" dirty="0" smtClean="0"/>
              <a:t>Milk-Alkali Syndrome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Metabolic </a:t>
            </a:r>
            <a:r>
              <a:rPr lang="en-US" dirty="0" err="1" smtClean="0"/>
              <a:t>Alaklosis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pH – 7.58</a:t>
            </a:r>
          </a:p>
          <a:p>
            <a:r>
              <a:rPr lang="en-US" dirty="0" smtClean="0"/>
              <a:t>PaCO</a:t>
            </a:r>
            <a:r>
              <a:rPr lang="en-US" baseline="-25000" dirty="0" smtClean="0"/>
              <a:t>2</a:t>
            </a:r>
            <a:r>
              <a:rPr lang="en-US" dirty="0" smtClean="0"/>
              <a:t> – 48</a:t>
            </a:r>
          </a:p>
          <a:p>
            <a:r>
              <a:rPr lang="en-US" dirty="0" smtClean="0"/>
              <a:t>HCO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-</a:t>
            </a:r>
            <a:r>
              <a:rPr lang="en-US" dirty="0" smtClean="0"/>
              <a:t> - 44</a:t>
            </a:r>
          </a:p>
          <a:p>
            <a:r>
              <a:rPr lang="en-US" dirty="0" smtClean="0"/>
              <a:t>BE - +19</a:t>
            </a:r>
          </a:p>
          <a:p>
            <a:pPr>
              <a:buNone/>
            </a:pPr>
            <a:r>
              <a:rPr lang="en-US" dirty="0" smtClean="0"/>
              <a:t>pH – </a:t>
            </a:r>
            <a:r>
              <a:rPr lang="en-US" dirty="0" err="1" smtClean="0"/>
              <a:t>Alkalemia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PaCO</a:t>
            </a:r>
            <a:r>
              <a:rPr lang="en-US" baseline="-25000" dirty="0" smtClean="0"/>
              <a:t>2</a:t>
            </a:r>
            <a:r>
              <a:rPr lang="en-US" dirty="0" smtClean="0"/>
              <a:t> – Increased =&gt; Not Respiratory</a:t>
            </a:r>
          </a:p>
          <a:p>
            <a:pPr>
              <a:buNone/>
            </a:pPr>
            <a:r>
              <a:rPr lang="en-US" dirty="0" smtClean="0"/>
              <a:t>HCO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-</a:t>
            </a:r>
            <a:r>
              <a:rPr lang="en-US" dirty="0" smtClean="0"/>
              <a:t> - Increased =&gt; Metabolic Acidosis</a:t>
            </a:r>
          </a:p>
          <a:p>
            <a:pPr>
              <a:buNone/>
            </a:pPr>
            <a:r>
              <a:rPr lang="en-US" dirty="0" smtClean="0"/>
              <a:t>Expected </a:t>
            </a:r>
            <a:r>
              <a:rPr lang="en-US" dirty="0" err="1" smtClean="0"/>
              <a:t>Compensatoin</a:t>
            </a:r>
            <a:r>
              <a:rPr lang="en-US" dirty="0" smtClean="0"/>
              <a:t>:  40+(44-24)x0.8 = 56</a:t>
            </a:r>
          </a:p>
          <a:p>
            <a:pPr>
              <a:buNone/>
            </a:pPr>
            <a:r>
              <a:rPr lang="en-US" dirty="0" smtClean="0"/>
              <a:t>Diagnosis: Partially compensated Metabolic Alkalosis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u="sng" dirty="0" smtClean="0"/>
              <a:t>Metabolic Alkalosis:</a:t>
            </a:r>
            <a:br>
              <a:rPr lang="en-US" u="sng" dirty="0" smtClean="0"/>
            </a:br>
            <a:r>
              <a:rPr lang="en-US" u="sng" dirty="0" smtClean="0"/>
              <a:t>Treatment: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Correction of underlying stimulus for HCO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-</a:t>
            </a:r>
            <a:r>
              <a:rPr lang="en-US" dirty="0" smtClean="0"/>
              <a:t> generation:</a:t>
            </a:r>
          </a:p>
          <a:p>
            <a:pPr lvl="1"/>
            <a:r>
              <a:rPr lang="en-US" dirty="0" smtClean="0"/>
              <a:t>Correction of cause of 1</a:t>
            </a:r>
            <a:r>
              <a:rPr lang="en-US" baseline="30000" dirty="0" smtClean="0"/>
              <a:t>0</a:t>
            </a:r>
            <a:r>
              <a:rPr lang="en-US" dirty="0" smtClean="0"/>
              <a:t> </a:t>
            </a:r>
            <a:r>
              <a:rPr lang="en-US" dirty="0" err="1" smtClean="0"/>
              <a:t>Hyperaldosteronism</a:t>
            </a:r>
            <a:endParaRPr lang="en-US" dirty="0" smtClean="0"/>
          </a:p>
          <a:p>
            <a:pPr lvl="1"/>
            <a:r>
              <a:rPr lang="en-US" dirty="0" smtClean="0"/>
              <a:t>Reduction of Gastric secretions: H</a:t>
            </a:r>
            <a:r>
              <a:rPr lang="en-US" baseline="-25000" dirty="0" smtClean="0"/>
              <a:t>2</a:t>
            </a:r>
            <a:r>
              <a:rPr lang="en-US" dirty="0" smtClean="0"/>
              <a:t> Blockers, PPI</a:t>
            </a:r>
          </a:p>
          <a:p>
            <a:pPr lvl="1"/>
            <a:r>
              <a:rPr lang="en-US" dirty="0" smtClean="0"/>
              <a:t>Reduction of Renal loss of H</a:t>
            </a:r>
            <a:r>
              <a:rPr lang="en-US" baseline="30000" dirty="0" smtClean="0"/>
              <a:t>+</a:t>
            </a:r>
            <a:r>
              <a:rPr lang="en-US" dirty="0" smtClean="0"/>
              <a:t> : Discontinue Diuretics</a:t>
            </a:r>
          </a:p>
          <a:p>
            <a:r>
              <a:rPr lang="en-US" dirty="0" smtClean="0"/>
              <a:t>Remove factors that sustain HCO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-</a:t>
            </a:r>
            <a:r>
              <a:rPr lang="en-US" dirty="0" smtClean="0"/>
              <a:t> </a:t>
            </a:r>
            <a:r>
              <a:rPr lang="en-US" dirty="0" err="1" smtClean="0"/>
              <a:t>Reabsorption</a:t>
            </a:r>
            <a:endParaRPr lang="en-US" dirty="0" smtClean="0"/>
          </a:p>
          <a:p>
            <a:pPr lvl="1"/>
            <a:r>
              <a:rPr lang="en-US" dirty="0" smtClean="0"/>
              <a:t>ECF contraction – </a:t>
            </a:r>
            <a:r>
              <a:rPr lang="en-US" dirty="0" err="1" smtClean="0"/>
              <a:t>NaCl</a:t>
            </a:r>
            <a:r>
              <a:rPr lang="en-US" dirty="0" smtClean="0"/>
              <a:t> administration</a:t>
            </a:r>
          </a:p>
          <a:p>
            <a:pPr lvl="1"/>
            <a:r>
              <a:rPr lang="en-US" dirty="0" smtClean="0"/>
              <a:t>K</a:t>
            </a:r>
            <a:r>
              <a:rPr lang="en-US" baseline="30000" dirty="0" smtClean="0"/>
              <a:t>+</a:t>
            </a:r>
            <a:r>
              <a:rPr lang="en-US" dirty="0" smtClean="0"/>
              <a:t> deficiency – </a:t>
            </a:r>
            <a:r>
              <a:rPr lang="en-US" dirty="0" err="1" smtClean="0"/>
              <a:t>KCl</a:t>
            </a:r>
            <a:r>
              <a:rPr lang="en-US" dirty="0" smtClean="0"/>
              <a:t> administration</a:t>
            </a:r>
          </a:p>
          <a:p>
            <a:r>
              <a:rPr lang="en-US" dirty="0" err="1" smtClean="0"/>
              <a:t>Acetazolamide</a:t>
            </a:r>
            <a:endParaRPr lang="en-US" dirty="0" smtClean="0"/>
          </a:p>
          <a:p>
            <a:pPr lvl="1"/>
            <a:r>
              <a:rPr lang="en-US" dirty="0" smtClean="0"/>
              <a:t>But can cause K</a:t>
            </a:r>
            <a:r>
              <a:rPr lang="en-US" baseline="30000" dirty="0" smtClean="0"/>
              <a:t>+</a:t>
            </a:r>
            <a:r>
              <a:rPr lang="en-US" dirty="0" smtClean="0"/>
              <a:t> loss</a:t>
            </a:r>
          </a:p>
          <a:p>
            <a:r>
              <a:rPr lang="en-US" dirty="0" smtClean="0"/>
              <a:t>Dilute </a:t>
            </a:r>
            <a:r>
              <a:rPr lang="en-US" dirty="0" err="1" smtClean="0"/>
              <a:t>HCl</a:t>
            </a:r>
            <a:r>
              <a:rPr lang="en-US" dirty="0" smtClean="0"/>
              <a:t> (0.1N </a:t>
            </a:r>
            <a:r>
              <a:rPr lang="en-US" dirty="0" err="1" smtClean="0"/>
              <a:t>HCl</a:t>
            </a:r>
            <a:r>
              <a:rPr lang="en-US" dirty="0" smtClean="0"/>
              <a:t>)</a:t>
            </a:r>
          </a:p>
          <a:p>
            <a:r>
              <a:rPr lang="en-US" dirty="0" smtClean="0"/>
              <a:t>Oral NH</a:t>
            </a:r>
            <a:r>
              <a:rPr lang="en-US" baseline="-25000" dirty="0" smtClean="0"/>
              <a:t>4</a:t>
            </a:r>
            <a:r>
              <a:rPr lang="en-US" dirty="0" smtClean="0"/>
              <a:t>Cl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Acid Base Equilibrium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57161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sz="3200" b="1" dirty="0" smtClean="0"/>
              <a:t>Acid Base Equilibrium is all about Maintenance of H</a:t>
            </a:r>
            <a:r>
              <a:rPr lang="en-US" sz="3200" b="1" baseline="30000" dirty="0" smtClean="0"/>
              <a:t>+</a:t>
            </a:r>
            <a:r>
              <a:rPr lang="en-US" sz="3200" b="1" dirty="0" smtClean="0"/>
              <a:t> ion concentration of the ECF.</a:t>
            </a:r>
            <a:endParaRPr lang="en-US" u="sng" dirty="0" smtClean="0"/>
          </a:p>
          <a:p>
            <a:pPr>
              <a:buNone/>
            </a:pPr>
            <a:r>
              <a:rPr lang="en-US" u="sng" dirty="0" smtClean="0"/>
              <a:t>Source of H</a:t>
            </a:r>
            <a:r>
              <a:rPr lang="en-US" u="sng" baseline="30000" dirty="0" smtClean="0"/>
              <a:t>+</a:t>
            </a:r>
            <a:r>
              <a:rPr lang="en-US" u="sng" dirty="0" smtClean="0"/>
              <a:t> ion in Body:</a:t>
            </a:r>
            <a:endParaRPr lang="en-US" u="sng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928794" y="3657608"/>
            <a:ext cx="1571636" cy="771524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 from metabolism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429256" y="3500438"/>
            <a:ext cx="1785950" cy="857256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</a:t>
            </a:r>
            <a:r>
              <a:rPr lang="en-US" baseline="30000" dirty="0" smtClean="0">
                <a:solidFill>
                  <a:schemeClr val="tx1"/>
                </a:solidFill>
              </a:rPr>
              <a:t>+</a:t>
            </a:r>
            <a:r>
              <a:rPr lang="en-US" dirty="0" smtClean="0">
                <a:solidFill>
                  <a:schemeClr val="tx1"/>
                </a:solidFill>
              </a:rPr>
              <a:t> load from AA metabolism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142976" y="5857892"/>
            <a:ext cx="3286148" cy="77152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Strenuous Exercise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 Lactic Acid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857752" y="5643578"/>
            <a:ext cx="1428760" cy="70008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Diabetic KA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14282" y="5014930"/>
            <a:ext cx="1843094" cy="70008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Ingestion of NH</a:t>
            </a:r>
            <a:r>
              <a:rPr lang="en-US" baseline="-25000" dirty="0" smtClean="0">
                <a:solidFill>
                  <a:schemeClr val="tx1"/>
                </a:solidFill>
              </a:rPr>
              <a:t>4</a:t>
            </a:r>
            <a:r>
              <a:rPr lang="en-US" dirty="0" smtClean="0">
                <a:solidFill>
                  <a:schemeClr val="tx1"/>
                </a:solidFill>
              </a:rPr>
              <a:t>Cl, CaCl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286380" y="4657740"/>
            <a:ext cx="2786050" cy="70008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Failure of Kidneys to Excrete PO4</a:t>
            </a:r>
            <a:r>
              <a:rPr lang="en-US" baseline="30000" dirty="0" smtClean="0">
                <a:solidFill>
                  <a:schemeClr val="tx1"/>
                </a:solidFill>
              </a:rPr>
              <a:t>--</a:t>
            </a:r>
            <a:r>
              <a:rPr lang="en-US" dirty="0" smtClean="0">
                <a:solidFill>
                  <a:schemeClr val="tx1"/>
                </a:solidFill>
              </a:rPr>
              <a:t>, SO4</a:t>
            </a:r>
            <a:r>
              <a:rPr lang="en-US" baseline="30000" dirty="0" smtClean="0">
                <a:solidFill>
                  <a:schemeClr val="tx1"/>
                </a:solidFill>
              </a:rPr>
              <a:t>--</a:t>
            </a:r>
            <a:endParaRPr lang="en-US" baseline="30000" dirty="0">
              <a:solidFill>
                <a:schemeClr val="tx1"/>
              </a:solidFill>
            </a:endParaRPr>
          </a:p>
        </p:txBody>
      </p:sp>
      <p:sp>
        <p:nvSpPr>
          <p:cNvPr id="12" name="Hexagon 11"/>
          <p:cNvSpPr/>
          <p:nvPr/>
        </p:nvSpPr>
        <p:spPr>
          <a:xfrm>
            <a:off x="3714744" y="4014798"/>
            <a:ext cx="1060704" cy="914400"/>
          </a:xfrm>
          <a:prstGeom prst="hexago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H+ ion</a:t>
            </a:r>
            <a:endParaRPr lang="en-US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rot="16200000" flipH="1">
            <a:off x="3393273" y="3893347"/>
            <a:ext cx="428628" cy="2143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0800000" flipV="1">
            <a:off x="4786314" y="3929066"/>
            <a:ext cx="500066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0800000">
            <a:off x="5000628" y="4429132"/>
            <a:ext cx="28575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6200000" flipV="1">
            <a:off x="4643438" y="4857760"/>
            <a:ext cx="714380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H="1" flipV="1">
            <a:off x="2821769" y="4822041"/>
            <a:ext cx="928694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2143108" y="4500570"/>
            <a:ext cx="1428760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051187" y="3286124"/>
            <a:ext cx="1449243" cy="3693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12500 mEq/d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545516" y="3131106"/>
            <a:ext cx="1710725" cy="3693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50 - 100 mEq/d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u="sng" dirty="0" smtClean="0"/>
              <a:t>Alkalosis:</a:t>
            </a:r>
            <a:br>
              <a:rPr lang="en-US" u="sng" dirty="0" smtClean="0"/>
            </a:br>
            <a:r>
              <a:rPr lang="en-US" u="sng" dirty="0" smtClean="0"/>
              <a:t>Anaesthetic considerations: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Increased protein binding of opioids </a:t>
            </a:r>
            <a:r>
              <a:rPr lang="en-US" sz="2800" dirty="0" smtClean="0">
                <a:sym typeface="Wingdings" pitchFamily="2" charset="2"/>
              </a:rPr>
              <a:t> prolonged respiratory depression</a:t>
            </a:r>
          </a:p>
          <a:p>
            <a:r>
              <a:rPr lang="en-US" sz="2800" dirty="0" smtClean="0">
                <a:sym typeface="Wingdings" pitchFamily="2" charset="2"/>
              </a:rPr>
              <a:t>Decreased cerebral blood flow  Cerebral Ischemia</a:t>
            </a:r>
          </a:p>
          <a:p>
            <a:r>
              <a:rPr lang="en-US" sz="2800" dirty="0" smtClean="0">
                <a:sym typeface="Wingdings" pitchFamily="2" charset="2"/>
              </a:rPr>
              <a:t>Atrial and Ventricular dysrhythmias  with hypokalemia</a:t>
            </a:r>
          </a:p>
          <a:p>
            <a:r>
              <a:rPr lang="en-US" sz="2800" dirty="0" smtClean="0">
                <a:sym typeface="Wingdings" pitchFamily="2" charset="2"/>
              </a:rPr>
              <a:t>Potentiation of NDMR  due to hypokalemia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Acid Base Disorders: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– 90.6</a:t>
            </a:r>
          </a:p>
          <a:p>
            <a:r>
              <a:rPr lang="en-US" sz="2400" dirty="0" smtClean="0"/>
              <a:t>PCO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– 53.8</a:t>
            </a:r>
          </a:p>
          <a:p>
            <a:r>
              <a:rPr lang="en-US" sz="2400" dirty="0" smtClean="0"/>
              <a:t>pH – 7.484</a:t>
            </a:r>
          </a:p>
          <a:p>
            <a:r>
              <a:rPr lang="en-US" sz="2400" dirty="0" smtClean="0"/>
              <a:t>K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 - 3.7</a:t>
            </a:r>
          </a:p>
          <a:p>
            <a:r>
              <a:rPr lang="en-US" sz="2400" dirty="0" smtClean="0"/>
              <a:t>Na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 - 151</a:t>
            </a:r>
          </a:p>
          <a:p>
            <a:r>
              <a:rPr lang="en-US" sz="2400" dirty="0" smtClean="0"/>
              <a:t>HCO</a:t>
            </a:r>
            <a:r>
              <a:rPr lang="en-US" sz="2400" baseline="-25000" dirty="0" smtClean="0"/>
              <a:t>3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 (A) – 37.7</a:t>
            </a:r>
          </a:p>
          <a:p>
            <a:r>
              <a:rPr lang="en-US" sz="2400" dirty="0" smtClean="0"/>
              <a:t>HCO</a:t>
            </a:r>
            <a:r>
              <a:rPr lang="en-US" sz="2400" baseline="-25000" dirty="0" smtClean="0"/>
              <a:t>3</a:t>
            </a:r>
            <a:r>
              <a:rPr lang="en-US" sz="2400" baseline="30000" dirty="0" smtClean="0"/>
              <a:t>- </a:t>
            </a:r>
            <a:r>
              <a:rPr lang="en-US" sz="2400" dirty="0" smtClean="0"/>
              <a:t> (S) – 34.3</a:t>
            </a:r>
          </a:p>
          <a:p>
            <a:r>
              <a:rPr lang="en-US" sz="2400" dirty="0" smtClean="0"/>
              <a:t>BE – 13.9</a:t>
            </a:r>
          </a:p>
          <a:p>
            <a:r>
              <a:rPr lang="en-US" sz="2400" dirty="0" smtClean="0"/>
              <a:t>SBE – 14.1</a:t>
            </a:r>
          </a:p>
          <a:p>
            <a:r>
              <a:rPr lang="en-US" sz="2400" dirty="0" smtClean="0"/>
              <a:t>SO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– 97.3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pH – </a:t>
            </a:r>
            <a:r>
              <a:rPr lang="en-US" sz="2400" dirty="0" err="1" smtClean="0"/>
              <a:t>Alkalemia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PCO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– Increased =&gt; Metabolic Alkalosis</a:t>
            </a:r>
          </a:p>
          <a:p>
            <a:pPr>
              <a:buNone/>
            </a:pPr>
            <a:r>
              <a:rPr lang="en-US" sz="2400" dirty="0" smtClean="0"/>
              <a:t>Expected Compensation: PaCO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= 40+(13.7x0.75) = 50.2</a:t>
            </a:r>
          </a:p>
          <a:p>
            <a:pPr>
              <a:buNone/>
            </a:pPr>
            <a:r>
              <a:rPr lang="en-US" sz="2400" dirty="0" smtClean="0"/>
              <a:t>Body never overcompensates</a:t>
            </a:r>
          </a:p>
          <a:p>
            <a:pPr>
              <a:buNone/>
            </a:pPr>
            <a:r>
              <a:rPr lang="en-US" sz="2400" dirty="0" smtClean="0"/>
              <a:t>Diagnosis:</a:t>
            </a:r>
          </a:p>
          <a:p>
            <a:pPr>
              <a:buNone/>
            </a:pPr>
            <a:r>
              <a:rPr lang="en-US" sz="2400" dirty="0" smtClean="0"/>
              <a:t>Metabolic Alkalosis + Respiratory Acidosis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u="sng" dirty="0" smtClean="0"/>
              <a:t>Summary</a:t>
            </a:r>
            <a:r>
              <a:rPr lang="en-US" sz="4800" dirty="0" smtClean="0"/>
              <a:t>: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Acid Base Homeostasis is all about maintenance of normal H</a:t>
            </a:r>
            <a:r>
              <a:rPr lang="en-US" baseline="30000" dirty="0" smtClean="0"/>
              <a:t>+</a:t>
            </a:r>
            <a:r>
              <a:rPr lang="en-US" dirty="0" smtClean="0"/>
              <a:t> concentration.</a:t>
            </a:r>
          </a:p>
          <a:p>
            <a:r>
              <a:rPr lang="en-US" dirty="0" smtClean="0"/>
              <a:t>Changes in acid base status of ECF have profound and often </a:t>
            </a:r>
            <a:r>
              <a:rPr lang="en-US" dirty="0" err="1" smtClean="0"/>
              <a:t>unpredicatble</a:t>
            </a:r>
            <a:r>
              <a:rPr lang="en-US" dirty="0" smtClean="0"/>
              <a:t> clinical and laboratory effects, more so during </a:t>
            </a:r>
            <a:r>
              <a:rPr lang="en-US" dirty="0" err="1" smtClean="0"/>
              <a:t>anaesthesia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pH scale is a negative logarithmic scale with it’s inherent </a:t>
            </a:r>
            <a:r>
              <a:rPr lang="en-US" dirty="0" err="1" smtClean="0"/>
              <a:t>counterintutive</a:t>
            </a:r>
            <a:r>
              <a:rPr lang="en-US" dirty="0" smtClean="0"/>
              <a:t>  results.</a:t>
            </a:r>
          </a:p>
          <a:p>
            <a:r>
              <a:rPr lang="en-US" dirty="0" smtClean="0"/>
              <a:t>The three independent variables which affect acid base status are SID, [A</a:t>
            </a:r>
            <a:r>
              <a:rPr lang="en-US" baseline="-25000" dirty="0" smtClean="0"/>
              <a:t>tot</a:t>
            </a:r>
            <a:r>
              <a:rPr lang="en-US" dirty="0" smtClean="0"/>
              <a:t>] &amp; PaCO</a:t>
            </a:r>
            <a:r>
              <a:rPr lang="en-US" baseline="-25000" dirty="0" smtClean="0"/>
              <a:t>2</a:t>
            </a:r>
            <a:r>
              <a:rPr lang="en-US" dirty="0" smtClean="0"/>
              <a:t>. </a:t>
            </a:r>
          </a:p>
          <a:p>
            <a:r>
              <a:rPr lang="en-US" dirty="0" smtClean="0"/>
              <a:t>SBE as a measure for Metabolic acid base disturbance is most accurate and clinically validated.</a:t>
            </a:r>
          </a:p>
          <a:p>
            <a:r>
              <a:rPr lang="en-US" dirty="0" smtClean="0"/>
              <a:t>Anion gap must always be calculated, and effect of Plasma Albumin considered to decipher more accurately the complex acid-base disorders in critically ill patients.</a:t>
            </a:r>
          </a:p>
          <a:p>
            <a:r>
              <a:rPr lang="en-US" dirty="0" smtClean="0"/>
              <a:t>Bicarbonate therapy must be used with caution in view of it’s various deleterious effects.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References: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Miller’s Anesthesia, 7</a:t>
            </a:r>
            <a:r>
              <a:rPr lang="en-US" baseline="30000" dirty="0" smtClean="0"/>
              <a:t>th</a:t>
            </a:r>
            <a:r>
              <a:rPr lang="en-US" dirty="0" smtClean="0"/>
              <a:t> Edition</a:t>
            </a:r>
          </a:p>
          <a:p>
            <a:r>
              <a:rPr lang="en-US" dirty="0" smtClean="0"/>
              <a:t>Wylie And Churchill Davidson’s A Practice of </a:t>
            </a:r>
            <a:r>
              <a:rPr lang="en-US" dirty="0" err="1" smtClean="0"/>
              <a:t>Anaesthsia</a:t>
            </a:r>
            <a:r>
              <a:rPr lang="en-US" dirty="0" smtClean="0"/>
              <a:t>, 7</a:t>
            </a:r>
            <a:r>
              <a:rPr lang="en-US" baseline="30000" dirty="0" smtClean="0"/>
              <a:t>th</a:t>
            </a:r>
            <a:r>
              <a:rPr lang="en-US" dirty="0" smtClean="0"/>
              <a:t> Edition</a:t>
            </a:r>
          </a:p>
          <a:p>
            <a:r>
              <a:rPr lang="en-US" dirty="0" smtClean="0"/>
              <a:t>Morgan Michael &amp; </a:t>
            </a:r>
          </a:p>
          <a:p>
            <a:r>
              <a:rPr lang="en-US" dirty="0" smtClean="0"/>
              <a:t>Clinical Application of Blood Gases, Shapiro, 5</a:t>
            </a:r>
            <a:r>
              <a:rPr lang="en-US" baseline="30000" dirty="0" smtClean="0"/>
              <a:t>th </a:t>
            </a:r>
            <a:r>
              <a:rPr lang="en-US" dirty="0" smtClean="0"/>
              <a:t>Edition </a:t>
            </a:r>
          </a:p>
          <a:p>
            <a:r>
              <a:rPr lang="en-US" dirty="0" smtClean="0"/>
              <a:t>Harrison’s Principles of Internal Medicine, 16</a:t>
            </a:r>
            <a:r>
              <a:rPr lang="en-US" baseline="30000" dirty="0" smtClean="0"/>
              <a:t>th</a:t>
            </a:r>
            <a:r>
              <a:rPr lang="en-US" dirty="0" smtClean="0"/>
              <a:t> Edition</a:t>
            </a:r>
          </a:p>
          <a:p>
            <a:r>
              <a:rPr lang="en-US" dirty="0" err="1" smtClean="0"/>
              <a:t>Ganong’s</a:t>
            </a:r>
            <a:r>
              <a:rPr lang="en-US" dirty="0" smtClean="0"/>
              <a:t> Review of Medical Physiology, 20</a:t>
            </a:r>
            <a:r>
              <a:rPr lang="en-US" baseline="30000" dirty="0" smtClean="0"/>
              <a:t>th</a:t>
            </a:r>
            <a:r>
              <a:rPr lang="en-US" dirty="0" smtClean="0"/>
              <a:t> Edition</a:t>
            </a:r>
          </a:p>
          <a:p>
            <a:r>
              <a:rPr lang="en-US" dirty="0" smtClean="0"/>
              <a:t>‘Acid-Base tutorial. Prof. Alan W </a:t>
            </a:r>
            <a:r>
              <a:rPr lang="en-US" dirty="0" err="1" smtClean="0"/>
              <a:t>Grogono</a:t>
            </a:r>
            <a:r>
              <a:rPr lang="en-US" dirty="0" smtClean="0"/>
              <a:t>, MD, FRCA </a:t>
            </a:r>
            <a:r>
              <a:rPr lang="en-US" dirty="0" smtClean="0">
                <a:hlinkClick r:id="rId3"/>
              </a:rPr>
              <a:t>www.acid-base.com</a:t>
            </a:r>
            <a:endParaRPr lang="en-US" dirty="0" smtClean="0"/>
          </a:p>
          <a:p>
            <a:r>
              <a:rPr lang="en-US" dirty="0" smtClean="0"/>
              <a:t>A Basic Approach to body pH </a:t>
            </a:r>
            <a:r>
              <a:rPr lang="en-US" u="sng" dirty="0" smtClean="0">
                <a:hlinkClick r:id="rId4"/>
              </a:rPr>
              <a:t>www.anaesthetist.com/icu/elec/ionz/Findex.htm#Stewart.htm</a:t>
            </a:r>
            <a:r>
              <a:rPr lang="en-US" u="sng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4710224"/>
            <a:ext cx="607223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1" i="1" dirty="0" smtClean="0">
                <a:ln w="10541" cmpd="sng">
                  <a:solidFill>
                    <a:srgbClr val="FFFF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Thank You</a:t>
            </a:r>
            <a:endParaRPr lang="en-US" sz="11500" b="1" i="1" dirty="0">
              <a:ln w="10541" cmpd="sng">
                <a:solidFill>
                  <a:srgbClr val="FFFF00"/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pic>
        <p:nvPicPr>
          <p:cNvPr id="1027" name="Picture 3" descr="C:\Program Files\Microsoft Office\MEDIA\CAGCAT10\j018600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357166"/>
            <a:ext cx="4517847" cy="46434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u="sng" dirty="0" smtClean="0"/>
              <a:t>Some Basic Chemistry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i="1" u="sng" dirty="0" smtClean="0"/>
              <a:t>Definitions:</a:t>
            </a:r>
          </a:p>
          <a:p>
            <a:pPr>
              <a:buNone/>
            </a:pPr>
            <a:r>
              <a:rPr lang="en-US" u="sng" dirty="0" smtClean="0"/>
              <a:t>Arrhenius:</a:t>
            </a:r>
            <a:endParaRPr lang="en-US" u="sng" dirty="0"/>
          </a:p>
          <a:p>
            <a:pPr lvl="1"/>
            <a:r>
              <a:rPr lang="en-US" dirty="0" smtClean="0"/>
              <a:t>Acid: H</a:t>
            </a:r>
            <a:r>
              <a:rPr lang="en-US" baseline="30000" dirty="0" smtClean="0"/>
              <a:t>+</a:t>
            </a:r>
            <a:r>
              <a:rPr lang="en-US" dirty="0" smtClean="0"/>
              <a:t> Donor in Solution</a:t>
            </a:r>
          </a:p>
          <a:p>
            <a:pPr lvl="1"/>
            <a:r>
              <a:rPr lang="en-US" dirty="0" smtClean="0"/>
              <a:t>Base: OH</a:t>
            </a:r>
            <a:r>
              <a:rPr lang="en-US" baseline="30000" dirty="0" smtClean="0"/>
              <a:t>-</a:t>
            </a:r>
            <a:r>
              <a:rPr lang="en-US" dirty="0" smtClean="0"/>
              <a:t> donor in Solution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u="sng" dirty="0" smtClean="0"/>
              <a:t>Browsted and Lowry:</a:t>
            </a:r>
          </a:p>
          <a:p>
            <a:pPr lvl="1"/>
            <a:r>
              <a:rPr lang="en-US" dirty="0" smtClean="0"/>
              <a:t>Acid: Proton Donor</a:t>
            </a:r>
          </a:p>
          <a:p>
            <a:pPr lvl="1"/>
            <a:r>
              <a:rPr lang="en-US" dirty="0" smtClean="0"/>
              <a:t>Base: Proton Acceptor</a:t>
            </a:r>
          </a:p>
          <a:p>
            <a:pPr>
              <a:buNone/>
            </a:pP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0 can be both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u="sng" dirty="0" smtClean="0"/>
              <a:t>Some Basic Chemistry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/>
              <a:t>Simple Rule of Thumb:</a:t>
            </a:r>
          </a:p>
          <a:p>
            <a:pPr>
              <a:buNone/>
            </a:pPr>
            <a:r>
              <a:rPr lang="en-US" dirty="0" smtClean="0"/>
              <a:t>Acid</a:t>
            </a:r>
            <a:r>
              <a:rPr lang="en-US" dirty="0" smtClean="0">
                <a:sym typeface="Wingdings" pitchFamily="2" charset="2"/>
              </a:rPr>
              <a:t> Higher conc. Of H</a:t>
            </a:r>
            <a:r>
              <a:rPr lang="en-US" baseline="30000" dirty="0" smtClean="0">
                <a:sym typeface="Wingdings" pitchFamily="2" charset="2"/>
              </a:rPr>
              <a:t>+</a:t>
            </a:r>
            <a:r>
              <a:rPr lang="en-US" dirty="0" smtClean="0">
                <a:sym typeface="Wingdings" pitchFamily="2" charset="2"/>
              </a:rPr>
              <a:t> ion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Base  Lower conc. Of H</a:t>
            </a:r>
            <a:r>
              <a:rPr lang="en-US" baseline="30000" dirty="0" smtClean="0">
                <a:sym typeface="Wingdings" pitchFamily="2" charset="2"/>
              </a:rPr>
              <a:t>+</a:t>
            </a:r>
            <a:r>
              <a:rPr lang="en-US" dirty="0" smtClean="0">
                <a:sym typeface="Wingdings" pitchFamily="2" charset="2"/>
              </a:rPr>
              <a:t> ion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Strong Acid/Base  Dissociates completely and irreversibly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Weak Acid/Base  Dissociates partially and reversibly</a:t>
            </a:r>
          </a:p>
          <a:p>
            <a:pPr>
              <a:buNone/>
            </a:pPr>
            <a:endParaRPr lang="en-US" dirty="0">
              <a:sym typeface="Wingdings" pitchFamily="2" charset="2"/>
            </a:endParaRPr>
          </a:p>
          <a:p>
            <a:pPr>
              <a:buNone/>
            </a:pPr>
            <a:r>
              <a:rPr lang="en-US" b="1" dirty="0" smtClean="0">
                <a:sym typeface="Wingdings" pitchFamily="2" charset="2"/>
              </a:rPr>
              <a:t>Strong Electrolyte:</a:t>
            </a:r>
            <a:r>
              <a:rPr lang="en-US" dirty="0" smtClean="0">
                <a:sym typeface="Wingdings" pitchFamily="2" charset="2"/>
              </a:rPr>
              <a:t> Dissociates completely in solution at physiological pH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Eg: </a:t>
            </a:r>
            <a:r>
              <a:rPr lang="en-US" dirty="0" err="1" smtClean="0">
                <a:sym typeface="Wingdings" pitchFamily="2" charset="2"/>
              </a:rPr>
              <a:t>NaCl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KCl</a:t>
            </a:r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endParaRPr lang="en-US" dirty="0">
              <a:sym typeface="Wingdings" pitchFamily="2" charset="2"/>
            </a:endParaRPr>
          </a:p>
          <a:p>
            <a:pPr>
              <a:buNone/>
            </a:pPr>
            <a:r>
              <a:rPr lang="en-US" b="1" dirty="0" smtClean="0">
                <a:sym typeface="Wingdings" pitchFamily="2" charset="2"/>
              </a:rPr>
              <a:t>Weak Electrolyte:</a:t>
            </a:r>
            <a:r>
              <a:rPr lang="en-US" dirty="0" smtClean="0">
                <a:sym typeface="Wingdings" pitchFamily="2" charset="2"/>
              </a:rPr>
              <a:t> Dissociates incompletely in solution at physiological pH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Eg: CO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 – HCO</a:t>
            </a:r>
            <a:r>
              <a:rPr lang="en-US" baseline="-25000" dirty="0" smtClean="0">
                <a:sym typeface="Wingdings" pitchFamily="2" charset="2"/>
              </a:rPr>
              <a:t>3</a:t>
            </a:r>
            <a:r>
              <a:rPr lang="en-US" baseline="30000" dirty="0" smtClean="0">
                <a:sym typeface="Wingdings" pitchFamily="2" charset="2"/>
              </a:rPr>
              <a:t>- </a:t>
            </a:r>
            <a:r>
              <a:rPr lang="en-US" dirty="0" smtClean="0">
                <a:sym typeface="Wingdings" pitchFamily="2" charset="2"/>
              </a:rPr>
              <a:t> System, Proteins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29600" cy="1143000"/>
          </a:xfrm>
        </p:spPr>
        <p:txBody>
          <a:bodyPr/>
          <a:lstStyle/>
          <a:p>
            <a:pPr algn="l"/>
            <a:r>
              <a:rPr lang="en-US" u="sng" dirty="0" smtClean="0"/>
              <a:t>Some Basic Chemistry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571612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u="sng" dirty="0" smtClean="0"/>
              <a:t>pH (Puissant of Hydrogen):</a:t>
            </a:r>
          </a:p>
          <a:p>
            <a:pPr>
              <a:buNone/>
            </a:pPr>
            <a:r>
              <a:rPr lang="en-US" dirty="0" smtClean="0"/>
              <a:t>Negative logarithm of H</a:t>
            </a:r>
            <a:r>
              <a:rPr lang="en-US" baseline="30000" dirty="0" smtClean="0"/>
              <a:t>+</a:t>
            </a:r>
            <a:r>
              <a:rPr lang="en-US" dirty="0" smtClean="0"/>
              <a:t> ion concentration to the base of 10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b="1" i="1" u="sng" dirty="0" smtClean="0">
                <a:solidFill>
                  <a:srgbClr val="C00000"/>
                </a:solidFill>
              </a:rPr>
              <a:t>Why pH?</a:t>
            </a:r>
          </a:p>
          <a:p>
            <a:r>
              <a:rPr lang="en-US" dirty="0" smtClean="0"/>
              <a:t>Normal H</a:t>
            </a:r>
            <a:r>
              <a:rPr lang="en-US" baseline="30000" dirty="0" smtClean="0"/>
              <a:t>+</a:t>
            </a:r>
            <a:r>
              <a:rPr lang="en-US" dirty="0" smtClean="0"/>
              <a:t> ion conc: 0.00004meq/L or 40nEq/L or 4x10</a:t>
            </a:r>
            <a:r>
              <a:rPr lang="en-US" baseline="30000" dirty="0" smtClean="0"/>
              <a:t>-9</a:t>
            </a:r>
            <a:r>
              <a:rPr lang="en-US" dirty="0" smtClean="0"/>
              <a:t> mol/L</a:t>
            </a:r>
          </a:p>
          <a:p>
            <a:r>
              <a:rPr lang="en-US" dirty="0" smtClean="0"/>
              <a:t>pH</a:t>
            </a:r>
            <a:r>
              <a:rPr lang="en-US" dirty="0" smtClean="0">
                <a:sym typeface="Wingdings" pitchFamily="2" charset="2"/>
              </a:rPr>
              <a:t> converts to decimal numbers &amp; takes away negative sign.</a:t>
            </a:r>
          </a:p>
          <a:p>
            <a:r>
              <a:rPr lang="en-US" dirty="0" smtClean="0">
                <a:sym typeface="Wingdings" pitchFamily="2" charset="2"/>
              </a:rPr>
              <a:t>Normal pH: 7.35-7.45</a:t>
            </a:r>
          </a:p>
          <a:p>
            <a:r>
              <a:rPr lang="en-US" dirty="0" smtClean="0">
                <a:sym typeface="Wingdings" pitchFamily="2" charset="2"/>
              </a:rPr>
              <a:t>Normal H</a:t>
            </a:r>
            <a:r>
              <a:rPr lang="en-US" baseline="30000" dirty="0" smtClean="0">
                <a:sym typeface="Wingdings" pitchFamily="2" charset="2"/>
              </a:rPr>
              <a:t>+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Conc</a:t>
            </a:r>
            <a:r>
              <a:rPr lang="en-US" dirty="0" smtClean="0">
                <a:sym typeface="Wingdings" pitchFamily="2" charset="2"/>
              </a:rPr>
              <a:t>: 0.00002mEq/L – 0.0001 </a:t>
            </a:r>
            <a:r>
              <a:rPr lang="en-US" dirty="0" err="1" smtClean="0">
                <a:sym typeface="Wingdings" pitchFamily="2" charset="2"/>
              </a:rPr>
              <a:t>mEq</a:t>
            </a:r>
            <a:r>
              <a:rPr lang="en-US" dirty="0" smtClean="0">
                <a:sym typeface="Wingdings" pitchFamily="2" charset="2"/>
              </a:rPr>
              <a:t>/L</a:t>
            </a:r>
          </a:p>
          <a:p>
            <a:pPr>
              <a:buNone/>
            </a:pPr>
            <a:endParaRPr lang="en-US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2562</TotalTime>
  <Words>4138</Words>
  <Application>Microsoft Office PowerPoint</Application>
  <PresentationFormat>On-screen Show (4:3)</PresentationFormat>
  <Paragraphs>949</Paragraphs>
  <Slides>64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64</vt:i4>
      </vt:variant>
    </vt:vector>
  </HeadingPairs>
  <TitlesOfParts>
    <vt:vector size="66" baseType="lpstr">
      <vt:lpstr>Median</vt:lpstr>
      <vt:lpstr>Office Theme</vt:lpstr>
      <vt:lpstr>Acid Base Equilibrium, Clinical Concepts and Acid Base Disorders</vt:lpstr>
      <vt:lpstr>Homeostasis  </vt:lpstr>
      <vt:lpstr>Homeostasis  </vt:lpstr>
      <vt:lpstr>Homeostasis  </vt:lpstr>
      <vt:lpstr>Acid Base Equilibrium</vt:lpstr>
      <vt:lpstr>Acid Base Equilibrium</vt:lpstr>
      <vt:lpstr>Some Basic Chemistry</vt:lpstr>
      <vt:lpstr>Some Basic Chemistry</vt:lpstr>
      <vt:lpstr>Some Basic Chemistry</vt:lpstr>
      <vt:lpstr>Some Basic Chemistry</vt:lpstr>
      <vt:lpstr>Some Basic Chemistry</vt:lpstr>
      <vt:lpstr>Acid Base Equilibrium:</vt:lpstr>
      <vt:lpstr>Acid Base Equilibrium:</vt:lpstr>
      <vt:lpstr>Acid Base Equilibrium:</vt:lpstr>
      <vt:lpstr>Acid Base Equilibrium:</vt:lpstr>
      <vt:lpstr>Clinical Concepts: The Stewart Approach</vt:lpstr>
      <vt:lpstr>Clinical Concepts: The Stewart Approach</vt:lpstr>
      <vt:lpstr>Clinical Concepts: The Stewart Approach</vt:lpstr>
      <vt:lpstr>Clinical Concepts:</vt:lpstr>
      <vt:lpstr>Clinical Concepts:</vt:lpstr>
      <vt:lpstr>Clinical Concepts:</vt:lpstr>
      <vt:lpstr>Clinical Concepts:</vt:lpstr>
      <vt:lpstr>Clinical Concepts:</vt:lpstr>
      <vt:lpstr>Clinical Concepts:</vt:lpstr>
      <vt:lpstr>Clinical Concepts:</vt:lpstr>
      <vt:lpstr>Clinical Concepts:</vt:lpstr>
      <vt:lpstr>Clinical Concepts:</vt:lpstr>
      <vt:lpstr>Slide 28</vt:lpstr>
      <vt:lpstr>Slide 29</vt:lpstr>
      <vt:lpstr>Slide 30</vt:lpstr>
      <vt:lpstr>Clinical concepts:</vt:lpstr>
      <vt:lpstr>Clinical Concepts:</vt:lpstr>
      <vt:lpstr>Clinical Concepts:</vt:lpstr>
      <vt:lpstr>Acid Base Disorders</vt:lpstr>
      <vt:lpstr>Acid Base Disorders</vt:lpstr>
      <vt:lpstr>Acidosis:Clinical Effects</vt:lpstr>
      <vt:lpstr>Acidosis:Clinical Effects</vt:lpstr>
      <vt:lpstr>Clinical Effects of Acidosis:</vt:lpstr>
      <vt:lpstr>Clinical Effects of Acidosis:</vt:lpstr>
      <vt:lpstr>Clinical Effects of Acidosis:</vt:lpstr>
      <vt:lpstr>Clinical Effects of Acidosis:</vt:lpstr>
      <vt:lpstr>Respiratory Acidosis:</vt:lpstr>
      <vt:lpstr>Respiratory Acidosis: Causes:</vt:lpstr>
      <vt:lpstr>Respiratory Acidosis: Causes Contd…</vt:lpstr>
      <vt:lpstr>Respiratory Acidosis:</vt:lpstr>
      <vt:lpstr>Metabolic Acidosis:  Causes:</vt:lpstr>
      <vt:lpstr>Metabolic Acidosis:  Causes Contd…</vt:lpstr>
      <vt:lpstr>Metabolic Acidosis: </vt:lpstr>
      <vt:lpstr>Treatment:</vt:lpstr>
      <vt:lpstr>Treatment:</vt:lpstr>
      <vt:lpstr>Acidosis: Anaesthetic Considerations:</vt:lpstr>
      <vt:lpstr>Alkalosis:</vt:lpstr>
      <vt:lpstr>Respiratory Alkalosis: Primary Decrease in PaCO2 Causes:</vt:lpstr>
      <vt:lpstr>Respiratory Alkalosis:</vt:lpstr>
      <vt:lpstr>Respiratory Alkalosis: Treatment:</vt:lpstr>
      <vt:lpstr>Metabolic alkalosis:  Causes:</vt:lpstr>
      <vt:lpstr>Metabolic alkalosis: Causes:</vt:lpstr>
      <vt:lpstr>Metabolic Alaklosis:</vt:lpstr>
      <vt:lpstr>Metabolic Alkalosis: Treatment:</vt:lpstr>
      <vt:lpstr>Alkalosis: Anaesthetic considerations:</vt:lpstr>
      <vt:lpstr>Acid Base Disorders:</vt:lpstr>
      <vt:lpstr>Summary:</vt:lpstr>
      <vt:lpstr>References:</vt:lpstr>
      <vt:lpstr>Slide 64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Acid Base Equilibrium, Clinical Concepts and Acid Base Disorders</dc:title>
  <dc:creator>dr gaurav dhakate</dc:creator>
  <cp:lastModifiedBy>Guest</cp:lastModifiedBy>
  <cp:revision>867</cp:revision>
  <dcterms:created xsi:type="dcterms:W3CDTF">2009-09-25T13:19:46Z</dcterms:created>
  <dcterms:modified xsi:type="dcterms:W3CDTF">2012-05-24T18:41:57Z</dcterms:modified>
</cp:coreProperties>
</file>